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  <p:sldId id="629" r:id="rId375"/>
    <p:sldId id="630" r:id="rId376"/>
    <p:sldId id="631" r:id="rId377"/>
    <p:sldId id="632" r:id="rId378"/>
    <p:sldId id="633" r:id="rId379"/>
    <p:sldId id="634" r:id="rId380"/>
    <p:sldId id="635" r:id="rId381"/>
    <p:sldId id="636" r:id="rId382"/>
    <p:sldId id="637" r:id="rId383"/>
    <p:sldId id="638" r:id="rId384"/>
    <p:sldId id="639" r:id="rId385"/>
    <p:sldId id="640" r:id="rId386"/>
    <p:sldId id="641" r:id="rId387"/>
    <p:sldId id="642" r:id="rId388"/>
    <p:sldId id="643" r:id="rId389"/>
    <p:sldId id="644" r:id="rId390"/>
    <p:sldId id="645" r:id="rId391"/>
    <p:sldId id="646" r:id="rId392"/>
    <p:sldId id="647" r:id="rId393"/>
    <p:sldId id="648" r:id="rId394"/>
    <p:sldId id="649" r:id="rId395"/>
    <p:sldId id="650" r:id="rId396"/>
    <p:sldId id="651" r:id="rId397"/>
    <p:sldId id="652" r:id="rId398"/>
    <p:sldId id="653" r:id="rId399"/>
    <p:sldId id="654" r:id="rId400"/>
    <p:sldId id="655" r:id="rId401"/>
    <p:sldId id="656" r:id="rId402"/>
    <p:sldId id="657" r:id="rId403"/>
    <p:sldId id="658" r:id="rId404"/>
    <p:sldId id="659" r:id="rId405"/>
    <p:sldId id="660" r:id="rId406"/>
    <p:sldId id="661" r:id="rId407"/>
    <p:sldId id="662" r:id="rId408"/>
    <p:sldId id="663" r:id="rId409"/>
    <p:sldId id="664" r:id="rId410"/>
    <p:sldId id="665" r:id="rId411"/>
    <p:sldId id="666" r:id="rId412"/>
    <p:sldId id="667" r:id="rId413"/>
    <p:sldId id="668" r:id="rId414"/>
    <p:sldId id="669" r:id="rId415"/>
    <p:sldId id="670" r:id="rId416"/>
    <p:sldId id="671" r:id="rId417"/>
    <p:sldId id="672" r:id="rId418"/>
    <p:sldId id="673" r:id="rId419"/>
    <p:sldId id="674" r:id="rId420"/>
    <p:sldId id="675" r:id="rId421"/>
    <p:sldId id="676" r:id="rId422"/>
    <p:sldId id="677" r:id="rId423"/>
    <p:sldId id="678" r:id="rId424"/>
    <p:sldId id="679" r:id="rId425"/>
    <p:sldId id="680" r:id="rId426"/>
    <p:sldId id="681" r:id="rId427"/>
    <p:sldId id="682" r:id="rId428"/>
    <p:sldId id="683" r:id="rId429"/>
    <p:sldId id="684" r:id="rId430"/>
    <p:sldId id="685" r:id="rId431"/>
    <p:sldId id="686" r:id="rId432"/>
    <p:sldId id="687" r:id="rId433"/>
    <p:sldId id="688" r:id="rId434"/>
    <p:sldId id="689" r:id="rId435"/>
    <p:sldId id="690" r:id="rId436"/>
    <p:sldId id="691" r:id="rId437"/>
    <p:sldId id="692" r:id="rId438"/>
    <p:sldId id="693" r:id="rId439"/>
    <p:sldId id="694" r:id="rId440"/>
    <p:sldId id="695" r:id="rId441"/>
    <p:sldId id="696" r:id="rId442"/>
    <p:sldId id="697" r:id="rId443"/>
    <p:sldId id="698" r:id="rId444"/>
    <p:sldId id="699" r:id="rId445"/>
    <p:sldId id="700" r:id="rId446"/>
    <p:sldId id="701" r:id="rId447"/>
    <p:sldId id="702" r:id="rId448"/>
    <p:sldId id="703" r:id="rId449"/>
    <p:sldId id="704" r:id="rId450"/>
    <p:sldId id="705" r:id="rId451"/>
    <p:sldId id="706" r:id="rId452"/>
    <p:sldId id="707" r:id="rId453"/>
    <p:sldId id="708" r:id="rId454"/>
    <p:sldId id="709" r:id="rId455"/>
    <p:sldId id="710" r:id="rId456"/>
    <p:sldId id="711" r:id="rId457"/>
    <p:sldId id="712" r:id="rId458"/>
    <p:sldId id="713" r:id="rId459"/>
    <p:sldId id="714" r:id="rId460"/>
    <p:sldId id="715" r:id="rId461"/>
    <p:sldId id="716" r:id="rId462"/>
    <p:sldId id="717" r:id="rId463"/>
    <p:sldId id="718" r:id="rId464"/>
    <p:sldId id="719" r:id="rId465"/>
    <p:sldId id="720" r:id="rId466"/>
    <p:sldId id="721" r:id="rId467"/>
    <p:sldId id="722" r:id="rId468"/>
    <p:sldId id="723" r:id="rId469"/>
    <p:sldId id="724" r:id="rId470"/>
    <p:sldId id="725" r:id="rId471"/>
    <p:sldId id="726" r:id="rId472"/>
    <p:sldId id="727" r:id="rId473"/>
    <p:sldId id="728" r:id="rId474"/>
    <p:sldId id="729" r:id="rId475"/>
    <p:sldId id="730" r:id="rId476"/>
    <p:sldId id="731" r:id="rId477"/>
    <p:sldId id="732" r:id="rId478"/>
    <p:sldId id="733" r:id="rId479"/>
    <p:sldId id="734" r:id="rId480"/>
    <p:sldId id="735" r:id="rId481"/>
    <p:sldId id="736" r:id="rId482"/>
    <p:sldId id="737" r:id="rId483"/>
    <p:sldId id="738" r:id="rId484"/>
    <p:sldId id="739" r:id="rId485"/>
    <p:sldId id="740" r:id="rId486"/>
    <p:sldId id="741" r:id="rId487"/>
    <p:sldId id="742" r:id="rId488"/>
    <p:sldId id="743" r:id="rId489"/>
    <p:sldId id="744" r:id="rId490"/>
    <p:sldId id="745" r:id="rId491"/>
    <p:sldId id="746" r:id="rId492"/>
    <p:sldId id="747" r:id="rId493"/>
    <p:sldId id="748" r:id="rId494"/>
    <p:sldId id="749" r:id="rId495"/>
    <p:sldId id="750" r:id="rId496"/>
    <p:sldId id="751" r:id="rId497"/>
    <p:sldId id="752" r:id="rId498"/>
    <p:sldId id="753" r:id="rId499"/>
    <p:sldId id="754" r:id="rId500"/>
    <p:sldId id="755" r:id="rId501"/>
    <p:sldId id="756" r:id="rId502"/>
    <p:sldId id="757" r:id="rId503"/>
    <p:sldId id="758" r:id="rId504"/>
    <p:sldId id="759" r:id="rId505"/>
    <p:sldId id="760" r:id="rId506"/>
    <p:sldId id="761" r:id="rId507"/>
    <p:sldId id="762" r:id="rId508"/>
    <p:sldId id="763" r:id="rId509"/>
    <p:sldId id="764" r:id="rId510"/>
    <p:sldId id="765" r:id="rId511"/>
    <p:sldId id="766" r:id="rId512"/>
    <p:sldId id="767" r:id="rId513"/>
    <p:sldId id="768" r:id="rId514"/>
    <p:sldId id="769" r:id="rId515"/>
    <p:sldId id="770" r:id="rId516"/>
    <p:sldId id="771" r:id="rId517"/>
    <p:sldId id="772" r:id="rId518"/>
    <p:sldId id="773" r:id="rId519"/>
    <p:sldId id="774" r:id="rId520"/>
    <p:sldId id="775" r:id="rId521"/>
    <p:sldId id="776" r:id="rId522"/>
    <p:sldId id="777" r:id="rId523"/>
    <p:sldId id="778" r:id="rId524"/>
    <p:sldId id="779" r:id="rId525"/>
    <p:sldId id="780" r:id="rId526"/>
    <p:sldId id="781" r:id="rId527"/>
    <p:sldId id="782" r:id="rId528"/>
    <p:sldId id="783" r:id="rId529"/>
    <p:sldId id="784" r:id="rId530"/>
  </p:sldIdLst>
  <p:sldSz cx="9144000" cy="6858000" type="screen4x3"/>
  <p:notesSz cx="9144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presProps" Target="presProps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theme" Target="theme/theme1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528" Type="http://schemas.openxmlformats.org/officeDocument/2006/relationships/slide" Target="slides/slide527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viewProps" Target="viewProps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tableStyles" Target="tableStyles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237" Type="http://schemas.openxmlformats.org/officeDocument/2006/relationships/slide" Target="slides/slide23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10552" y="394843"/>
            <a:ext cx="7922894" cy="100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0112" y="394843"/>
            <a:ext cx="7633334" cy="1332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64589"/>
            <a:ext cx="8065134" cy="4660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donato.impedovo@uniba.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8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1.png"/><Relationship Id="rId4" Type="http://schemas.openxmlformats.org/officeDocument/2006/relationships/image" Target="../media/image4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.png"/><Relationship Id="rId4" Type="http://schemas.openxmlformats.org/officeDocument/2006/relationships/image" Target="../media/image258.jp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3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8.png"/><Relationship Id="rId4" Type="http://schemas.openxmlformats.org/officeDocument/2006/relationships/image" Target="../media/image1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7" Type="http://schemas.openxmlformats.org/officeDocument/2006/relationships/image" Target="../media/image2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0.jp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2.jpe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3.jp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5.jpeg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jpeg"/><Relationship Id="rId4" Type="http://schemas.openxmlformats.org/officeDocument/2006/relationships/image" Target="../media/image291.jp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7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9.jpg"/><Relationship Id="rId4" Type="http://schemas.openxmlformats.org/officeDocument/2006/relationships/image" Target="../media/image267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jpeg"/><Relationship Id="rId2" Type="http://schemas.openxmlformats.org/officeDocument/2006/relationships/image" Target="../media/image30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302.jpe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30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304.jpe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306.jpe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307.jpe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308.jpe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310.jpe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jpe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312.jpe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4.jpe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5.jpe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6.jpe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9.jpeg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2.jpeg"/><Relationship Id="rId4" Type="http://schemas.openxmlformats.org/officeDocument/2006/relationships/image" Target="../media/image321.jpe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44.jpeg"/><Relationship Id="rId9" Type="http://schemas.openxmlformats.org/officeDocument/2006/relationships/image" Target="../media/image49.png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4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4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4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4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9.jpe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5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4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6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jpeg"/><Relationship Id="rId9" Type="http://schemas.openxmlformats.org/officeDocument/2006/relationships/image" Target="../media/image59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4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4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5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4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4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3.jp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4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jpg"/><Relationship Id="rId2" Type="http://schemas.openxmlformats.org/officeDocument/2006/relationships/image" Target="../media/image3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jpg"/><Relationship Id="rId2" Type="http://schemas.openxmlformats.org/officeDocument/2006/relationships/image" Target="../media/image38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83.jp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1.png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26" Type="http://schemas.openxmlformats.org/officeDocument/2006/relationships/image" Target="../media/image99.png"/><Relationship Id="rId39" Type="http://schemas.openxmlformats.org/officeDocument/2006/relationships/image" Target="../media/image112.png"/><Relationship Id="rId21" Type="http://schemas.openxmlformats.org/officeDocument/2006/relationships/image" Target="../media/image95.png"/><Relationship Id="rId34" Type="http://schemas.openxmlformats.org/officeDocument/2006/relationships/image" Target="../media/image107.png"/><Relationship Id="rId42" Type="http://schemas.openxmlformats.org/officeDocument/2006/relationships/image" Target="../media/image115.png"/><Relationship Id="rId47" Type="http://schemas.openxmlformats.org/officeDocument/2006/relationships/image" Target="../media/image120.png"/><Relationship Id="rId50" Type="http://schemas.openxmlformats.org/officeDocument/2006/relationships/image" Target="../media/image123.png"/><Relationship Id="rId7" Type="http://schemas.openxmlformats.org/officeDocument/2006/relationships/image" Target="../media/image81.png"/><Relationship Id="rId2" Type="http://schemas.openxmlformats.org/officeDocument/2006/relationships/image" Target="../media/image1.png"/><Relationship Id="rId16" Type="http://schemas.openxmlformats.org/officeDocument/2006/relationships/image" Target="../media/image90.png"/><Relationship Id="rId29" Type="http://schemas.openxmlformats.org/officeDocument/2006/relationships/image" Target="../media/image102.png"/><Relationship Id="rId11" Type="http://schemas.openxmlformats.org/officeDocument/2006/relationships/image" Target="../media/image85.pn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37" Type="http://schemas.openxmlformats.org/officeDocument/2006/relationships/image" Target="../media/image110.png"/><Relationship Id="rId40" Type="http://schemas.openxmlformats.org/officeDocument/2006/relationships/image" Target="../media/image113.png"/><Relationship Id="rId45" Type="http://schemas.openxmlformats.org/officeDocument/2006/relationships/image" Target="../media/image118.png"/><Relationship Id="rId53" Type="http://schemas.openxmlformats.org/officeDocument/2006/relationships/image" Target="../media/image126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31" Type="http://schemas.openxmlformats.org/officeDocument/2006/relationships/image" Target="../media/image104.png"/><Relationship Id="rId44" Type="http://schemas.openxmlformats.org/officeDocument/2006/relationships/image" Target="../media/image117.png"/><Relationship Id="rId52" Type="http://schemas.openxmlformats.org/officeDocument/2006/relationships/image" Target="../media/image125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Relationship Id="rId22" Type="http://schemas.openxmlformats.org/officeDocument/2006/relationships/image" Target="../media/image11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Relationship Id="rId35" Type="http://schemas.openxmlformats.org/officeDocument/2006/relationships/image" Target="../media/image108.png"/><Relationship Id="rId43" Type="http://schemas.openxmlformats.org/officeDocument/2006/relationships/image" Target="../media/image116.png"/><Relationship Id="rId48" Type="http://schemas.openxmlformats.org/officeDocument/2006/relationships/image" Target="../media/image121.png"/><Relationship Id="rId8" Type="http://schemas.openxmlformats.org/officeDocument/2006/relationships/image" Target="../media/image82.png"/><Relationship Id="rId51" Type="http://schemas.openxmlformats.org/officeDocument/2006/relationships/image" Target="../media/image124.png"/><Relationship Id="rId3" Type="http://schemas.openxmlformats.org/officeDocument/2006/relationships/image" Target="../media/image77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5" Type="http://schemas.openxmlformats.org/officeDocument/2006/relationships/image" Target="../media/image98.png"/><Relationship Id="rId33" Type="http://schemas.openxmlformats.org/officeDocument/2006/relationships/image" Target="../media/image106.png"/><Relationship Id="rId38" Type="http://schemas.openxmlformats.org/officeDocument/2006/relationships/image" Target="../media/image111.png"/><Relationship Id="rId46" Type="http://schemas.openxmlformats.org/officeDocument/2006/relationships/image" Target="../media/image119.png"/><Relationship Id="rId20" Type="http://schemas.openxmlformats.org/officeDocument/2006/relationships/image" Target="../media/image94.png"/><Relationship Id="rId41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5" Type="http://schemas.openxmlformats.org/officeDocument/2006/relationships/image" Target="../media/image89.pn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36" Type="http://schemas.openxmlformats.org/officeDocument/2006/relationships/image" Target="../media/image109.png"/><Relationship Id="rId49" Type="http://schemas.openxmlformats.org/officeDocument/2006/relationships/image" Target="../media/image122.png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7" Type="http://schemas.openxmlformats.org/officeDocument/2006/relationships/image" Target="../media/image399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5" Type="http://schemas.openxmlformats.org/officeDocument/2006/relationships/image" Target="../media/image397.png"/><Relationship Id="rId4" Type="http://schemas.openxmlformats.org/officeDocument/2006/relationships/image" Target="../media/image1.png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0.jpe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4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6.jp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7.jpe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8.jpe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9.jpe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10" Type="http://schemas.openxmlformats.org/officeDocument/2006/relationships/image" Target="../media/image63.png"/><Relationship Id="rId4" Type="http://schemas.openxmlformats.org/officeDocument/2006/relationships/image" Target="../media/image135.png"/><Relationship Id="rId9" Type="http://schemas.openxmlformats.org/officeDocument/2006/relationships/image" Target="../media/image1.png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4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3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1.png"/><Relationship Id="rId7" Type="http://schemas.openxmlformats.org/officeDocument/2006/relationships/image" Target="../media/image2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.png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9.jpeg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1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4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7.jpe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13" Type="http://schemas.openxmlformats.org/officeDocument/2006/relationships/image" Target="../media/image438.png"/><Relationship Id="rId3" Type="http://schemas.openxmlformats.org/officeDocument/2006/relationships/image" Target="../media/image1.png"/><Relationship Id="rId7" Type="http://schemas.openxmlformats.org/officeDocument/2006/relationships/image" Target="../media/image432.png"/><Relationship Id="rId12" Type="http://schemas.openxmlformats.org/officeDocument/2006/relationships/image" Target="../media/image437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11" Type="http://schemas.openxmlformats.org/officeDocument/2006/relationships/image" Target="../media/image436.png"/><Relationship Id="rId5" Type="http://schemas.openxmlformats.org/officeDocument/2006/relationships/image" Target="../media/image430.png"/><Relationship Id="rId15" Type="http://schemas.openxmlformats.org/officeDocument/2006/relationships/image" Target="../media/image440.png"/><Relationship Id="rId10" Type="http://schemas.openxmlformats.org/officeDocument/2006/relationships/image" Target="../media/image435.png"/><Relationship Id="rId4" Type="http://schemas.openxmlformats.org/officeDocument/2006/relationships/image" Target="../media/image429.png"/><Relationship Id="rId9" Type="http://schemas.openxmlformats.org/officeDocument/2006/relationships/image" Target="../media/image434.png"/><Relationship Id="rId14" Type="http://schemas.openxmlformats.org/officeDocument/2006/relationships/image" Target="../media/image439.png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5" Type="http://schemas.openxmlformats.org/officeDocument/2006/relationships/image" Target="../media/image448.png"/><Relationship Id="rId4" Type="http://schemas.openxmlformats.org/officeDocument/2006/relationships/image" Target="../media/image447.png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52.png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7" Type="http://schemas.openxmlformats.org/officeDocument/2006/relationships/image" Target="../media/image4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3.png"/><Relationship Id="rId5" Type="http://schemas.openxmlformats.org/officeDocument/2006/relationships/image" Target="../media/image452.png"/><Relationship Id="rId4" Type="http://schemas.openxmlformats.org/officeDocument/2006/relationships/image" Target="../media/image451.png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456.png"/><Relationship Id="rId7" Type="http://schemas.openxmlformats.org/officeDocument/2006/relationships/image" Target="../media/image460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9.png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7" Type="http://schemas.openxmlformats.org/officeDocument/2006/relationships/image" Target="../media/image461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3.png"/><Relationship Id="rId5" Type="http://schemas.openxmlformats.org/officeDocument/2006/relationships/image" Target="../media/image460.png"/><Relationship Id="rId4" Type="http://schemas.openxmlformats.org/officeDocument/2006/relationships/image" Target="../media/image458.png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7" Type="http://schemas.openxmlformats.org/officeDocument/2006/relationships/image" Target="../media/image464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3.png"/><Relationship Id="rId5" Type="http://schemas.openxmlformats.org/officeDocument/2006/relationships/image" Target="../media/image460.png"/><Relationship Id="rId4" Type="http://schemas.openxmlformats.org/officeDocument/2006/relationships/image" Target="../media/image458.png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66.png"/><Relationship Id="rId7" Type="http://schemas.openxmlformats.org/officeDocument/2006/relationships/image" Target="../media/image469.png"/><Relationship Id="rId12" Type="http://schemas.openxmlformats.org/officeDocument/2006/relationships/image" Target="../media/image474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4.png"/><Relationship Id="rId11" Type="http://schemas.openxmlformats.org/officeDocument/2006/relationships/image" Target="../media/image473.png"/><Relationship Id="rId5" Type="http://schemas.openxmlformats.org/officeDocument/2006/relationships/image" Target="../media/image468.png"/><Relationship Id="rId10" Type="http://schemas.openxmlformats.org/officeDocument/2006/relationships/image" Target="../media/image472.png"/><Relationship Id="rId4" Type="http://schemas.openxmlformats.org/officeDocument/2006/relationships/image" Target="../media/image467.png"/><Relationship Id="rId9" Type="http://schemas.openxmlformats.org/officeDocument/2006/relationships/image" Target="../media/image471.png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6.jpeg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.jpeg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4.png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8.jpeg"/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png"/><Relationship Id="rId3" Type="http://schemas.openxmlformats.org/officeDocument/2006/relationships/image" Target="../media/image1.png"/><Relationship Id="rId7" Type="http://schemas.openxmlformats.org/officeDocument/2006/relationships/image" Target="../media/image496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5.png"/><Relationship Id="rId11" Type="http://schemas.openxmlformats.org/officeDocument/2006/relationships/image" Target="../media/image500.png"/><Relationship Id="rId5" Type="http://schemas.openxmlformats.org/officeDocument/2006/relationships/image" Target="../media/image494.png"/><Relationship Id="rId10" Type="http://schemas.openxmlformats.org/officeDocument/2006/relationships/image" Target="../media/image499.png"/><Relationship Id="rId4" Type="http://schemas.openxmlformats.org/officeDocument/2006/relationships/image" Target="../media/image493.png"/><Relationship Id="rId9" Type="http://schemas.openxmlformats.org/officeDocument/2006/relationships/image" Target="../media/image498.png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.png"/></Relationships>
</file>

<file path=ppt/slides/_rels/slide4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8.png"/><Relationship Id="rId13" Type="http://schemas.openxmlformats.org/officeDocument/2006/relationships/image" Target="../media/image461.png"/><Relationship Id="rId3" Type="http://schemas.openxmlformats.org/officeDocument/2006/relationships/image" Target="../media/image503.png"/><Relationship Id="rId7" Type="http://schemas.openxmlformats.org/officeDocument/2006/relationships/image" Target="../media/image507.png"/><Relationship Id="rId12" Type="http://schemas.openxmlformats.org/officeDocument/2006/relationships/image" Target="../media/image512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6.png"/><Relationship Id="rId11" Type="http://schemas.openxmlformats.org/officeDocument/2006/relationships/image" Target="../media/image511.png"/><Relationship Id="rId5" Type="http://schemas.openxmlformats.org/officeDocument/2006/relationships/image" Target="../media/image505.png"/><Relationship Id="rId10" Type="http://schemas.openxmlformats.org/officeDocument/2006/relationships/image" Target="../media/image510.png"/><Relationship Id="rId4" Type="http://schemas.openxmlformats.org/officeDocument/2006/relationships/image" Target="../media/image504.png"/><Relationship Id="rId9" Type="http://schemas.openxmlformats.org/officeDocument/2006/relationships/image" Target="../media/image509.png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3.png"/><Relationship Id="rId4" Type="http://schemas.openxmlformats.org/officeDocument/2006/relationships/image" Target="../media/image510.png"/></Relationships>
</file>

<file path=ppt/slides/_rels/slide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jpg"/></Relationships>
</file>

<file path=ppt/slides/_rels/slide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15.png"/><Relationship Id="rId7" Type="http://schemas.openxmlformats.org/officeDocument/2006/relationships/image" Target="../media/image519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8.png"/><Relationship Id="rId5" Type="http://schemas.openxmlformats.org/officeDocument/2006/relationships/image" Target="../media/image517.png"/><Relationship Id="rId4" Type="http://schemas.openxmlformats.org/officeDocument/2006/relationships/image" Target="../media/image516.png"/><Relationship Id="rId9" Type="http://schemas.openxmlformats.org/officeDocument/2006/relationships/image" Target="../media/image444.png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22.png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3.png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4.png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4.png"/><Relationship Id="rId4" Type="http://schemas.openxmlformats.org/officeDocument/2006/relationships/image" Target="../media/image52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8.png"/></Relationships>
</file>

<file path=ppt/slides/_rels/slide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1.png"/><Relationship Id="rId7" Type="http://schemas.openxmlformats.org/officeDocument/2006/relationships/image" Target="../media/image159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34.png"/><Relationship Id="rId4" Type="http://schemas.openxmlformats.org/officeDocument/2006/relationships/image" Target="../media/image533.png"/></Relationships>
</file>

<file path=ppt/slides/_rels/slide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36.png"/><Relationship Id="rId7" Type="http://schemas.openxmlformats.org/officeDocument/2006/relationships/image" Target="../media/image532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4.png"/><Relationship Id="rId5" Type="http://schemas.openxmlformats.org/officeDocument/2006/relationships/image" Target="../media/image533.png"/><Relationship Id="rId4" Type="http://schemas.openxmlformats.org/officeDocument/2006/relationships/image" Target="../media/image531.png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6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8.png"/><Relationship Id="rId7" Type="http://schemas.openxmlformats.org/officeDocument/2006/relationships/image" Target="../media/image14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58.png"/><Relationship Id="rId7" Type="http://schemas.openxmlformats.org/officeDocument/2006/relationships/image" Target="../media/image192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10" Type="http://schemas.openxmlformats.org/officeDocument/2006/relationships/image" Target="../media/image194.png"/><Relationship Id="rId4" Type="http://schemas.openxmlformats.org/officeDocument/2006/relationships/image" Target="../media/image189.png"/><Relationship Id="rId9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image" Target="../media/image203.png"/><Relationship Id="rId5" Type="http://schemas.openxmlformats.org/officeDocument/2006/relationships/image" Target="../media/image198.png"/><Relationship Id="rId10" Type="http://schemas.openxmlformats.org/officeDocument/2006/relationships/image" Target="../media/image1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8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75751" y="2636837"/>
            <a:ext cx="468630" cy="0"/>
          </a:xfrm>
          <a:custGeom>
            <a:avLst/>
            <a:gdLst/>
            <a:ahLst/>
            <a:cxnLst/>
            <a:rect l="l" t="t" r="r" b="b"/>
            <a:pathLst>
              <a:path w="468629">
                <a:moveTo>
                  <a:pt x="0" y="0"/>
                </a:moveTo>
                <a:lnTo>
                  <a:pt x="468249" y="0"/>
                </a:lnTo>
              </a:path>
            </a:pathLst>
          </a:custGeom>
          <a:ln w="96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7450" y="2636837"/>
            <a:ext cx="7345680" cy="0"/>
          </a:xfrm>
          <a:custGeom>
            <a:avLst/>
            <a:gdLst/>
            <a:ahLst/>
            <a:cxnLst/>
            <a:rect l="l" t="t" r="r" b="b"/>
            <a:pathLst>
              <a:path w="7345680">
                <a:moveTo>
                  <a:pt x="0" y="0"/>
                </a:moveTo>
                <a:lnTo>
                  <a:pt x="7345426" y="0"/>
                </a:lnTo>
              </a:path>
            </a:pathLst>
          </a:custGeom>
          <a:ln w="96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69082" y="2156282"/>
            <a:ext cx="3364865" cy="1280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i="1" spc="-5" dirty="0">
                <a:latin typeface="Arial"/>
                <a:cs typeface="Arial"/>
              </a:rPr>
              <a:t>Prof.Ing. Donato</a:t>
            </a:r>
            <a:r>
              <a:rPr sz="2200" i="1" spc="5" dirty="0">
                <a:latin typeface="Arial"/>
                <a:cs typeface="Arial"/>
              </a:rPr>
              <a:t> </a:t>
            </a:r>
            <a:r>
              <a:rPr sz="2200" i="1" spc="-5" dirty="0">
                <a:latin typeface="Arial"/>
                <a:cs typeface="Arial"/>
              </a:rPr>
              <a:t>Impedovo</a:t>
            </a:r>
            <a:endParaRPr sz="2200">
              <a:latin typeface="Arial"/>
              <a:cs typeface="Arial"/>
            </a:endParaRPr>
          </a:p>
          <a:p>
            <a:pPr marL="145415" marR="426720" indent="-71755">
              <a:lnSpc>
                <a:spcPct val="120100"/>
              </a:lnSpc>
              <a:spcBef>
                <a:spcPts val="2055"/>
              </a:spcBef>
            </a:pPr>
            <a:r>
              <a:rPr sz="1800" i="1" spc="-5" dirty="0">
                <a:latin typeface="Arial"/>
                <a:cs typeface="Arial"/>
              </a:rPr>
              <a:t>Università degli Studi di Bari  </a:t>
            </a:r>
            <a:r>
              <a:rPr sz="1800" i="1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2"/>
              </a:rPr>
              <a:t>donato.impedovo@uniba.it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1196975"/>
            <a:ext cx="8243824" cy="9366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79119" y="1151636"/>
            <a:ext cx="661225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Architettura degli Elaboratori </a:t>
            </a:r>
            <a:r>
              <a:rPr dirty="0"/>
              <a:t>e  Sistemi</a:t>
            </a:r>
            <a:r>
              <a:rPr spc="-5" dirty="0"/>
              <a:t> </a:t>
            </a:r>
            <a:r>
              <a:rPr dirty="0"/>
              <a:t>Operativi</a:t>
            </a:r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4292600"/>
          </a:xfrm>
          <a:custGeom>
            <a:avLst/>
            <a:gdLst/>
            <a:ahLst/>
            <a:cxnLst/>
            <a:rect l="l" t="t" r="r" b="b"/>
            <a:pathLst>
              <a:path w="142875" h="4292600">
                <a:moveTo>
                  <a:pt x="0" y="4292600"/>
                </a:moveTo>
                <a:lnTo>
                  <a:pt x="142875" y="4292600"/>
                </a:lnTo>
                <a:lnTo>
                  <a:pt x="142875" y="0"/>
                </a:lnTo>
                <a:lnTo>
                  <a:pt x="0" y="0"/>
                </a:lnTo>
                <a:lnTo>
                  <a:pt x="0" y="429260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56405" y="146456"/>
            <a:ext cx="1990089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 marR="5080" indent="-43180">
              <a:lnSpc>
                <a:spcPct val="120100"/>
              </a:lnSpc>
              <a:spcBef>
                <a:spcPts val="100"/>
              </a:spcBef>
            </a:pPr>
            <a:r>
              <a:rPr sz="2200" i="1" spc="-5" dirty="0">
                <a:latin typeface="Arial"/>
                <a:cs typeface="Arial"/>
              </a:rPr>
              <a:t>CdL</a:t>
            </a:r>
            <a:r>
              <a:rPr sz="2200" i="1" spc="-105" dirty="0">
                <a:latin typeface="Arial"/>
                <a:cs typeface="Arial"/>
              </a:rPr>
              <a:t> </a:t>
            </a:r>
            <a:r>
              <a:rPr sz="2200" i="1" spc="-5" dirty="0">
                <a:latin typeface="Arial"/>
                <a:cs typeface="Arial"/>
              </a:rPr>
              <a:t>Informatica  a.a.</a:t>
            </a:r>
            <a:r>
              <a:rPr sz="2200" i="1" spc="-35" dirty="0">
                <a:latin typeface="Arial"/>
                <a:cs typeface="Arial"/>
              </a:rPr>
              <a:t> </a:t>
            </a:r>
            <a:r>
              <a:rPr sz="2200" i="1" spc="-5" dirty="0">
                <a:latin typeface="Arial"/>
                <a:cs typeface="Arial"/>
              </a:rPr>
              <a:t>2016-2017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196975"/>
            <a:ext cx="755650" cy="936625"/>
          </a:xfrm>
          <a:custGeom>
            <a:avLst/>
            <a:gdLst/>
            <a:ahLst/>
            <a:cxnLst/>
            <a:rect l="l" t="t" r="r" b="b"/>
            <a:pathLst>
              <a:path w="755650" h="936625">
                <a:moveTo>
                  <a:pt x="0" y="936625"/>
                </a:moveTo>
                <a:lnTo>
                  <a:pt x="755650" y="936625"/>
                </a:lnTo>
                <a:lnTo>
                  <a:pt x="755650" y="0"/>
                </a:lnTo>
                <a:lnTo>
                  <a:pt x="0" y="0"/>
                </a:lnTo>
                <a:lnTo>
                  <a:pt x="0" y="936625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24276" y="3628961"/>
            <a:ext cx="2695575" cy="2643251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 marR="108648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PDP-8 </a:t>
            </a:r>
            <a:r>
              <a:rPr dirty="0"/>
              <a:t>Innovation – Single </a:t>
            </a:r>
            <a:r>
              <a:rPr spc="-5" dirty="0"/>
              <a:t>Bus  </a:t>
            </a:r>
            <a:r>
              <a:rPr dirty="0"/>
              <a:t>(1965)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01544" y="5468823"/>
            <a:ext cx="368172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Arial"/>
                <a:cs typeface="Arial"/>
              </a:rPr>
              <a:t>The PDP-8</a:t>
            </a:r>
            <a:r>
              <a:rPr sz="3200" spc="-10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omnibus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9287" y="2460625"/>
            <a:ext cx="8169275" cy="164947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ESERCIZI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4644" y="1800605"/>
            <a:ext cx="7555865" cy="442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87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Esprimere in </a:t>
            </a:r>
            <a:r>
              <a:rPr sz="1800" dirty="0">
                <a:latin typeface="Arial"/>
                <a:cs typeface="Arial"/>
              </a:rPr>
              <a:t>forma </a:t>
            </a:r>
            <a:r>
              <a:rPr sz="1800" spc="-5" dirty="0">
                <a:latin typeface="Arial"/>
                <a:cs typeface="Arial"/>
              </a:rPr>
              <a:t>simbolica la seguente preposizione logica:  l’avanzamento di un nastro trasportatore </a:t>
            </a:r>
            <a:r>
              <a:rPr sz="1800" dirty="0">
                <a:latin typeface="Arial"/>
                <a:cs typeface="Arial"/>
              </a:rPr>
              <a:t>è </a:t>
            </a:r>
            <a:r>
              <a:rPr sz="1800" spc="-5" dirty="0">
                <a:latin typeface="Arial"/>
                <a:cs typeface="Arial"/>
              </a:rPr>
              <a:t>permesso secondo </a:t>
            </a:r>
            <a:r>
              <a:rPr sz="1800" spc="-10" dirty="0">
                <a:latin typeface="Arial"/>
                <a:cs typeface="Arial"/>
              </a:rPr>
              <a:t>due </a:t>
            </a:r>
            <a:r>
              <a:rPr sz="1800" spc="-5" dirty="0">
                <a:latin typeface="Arial"/>
                <a:cs typeface="Arial"/>
              </a:rPr>
              <a:t>modi di  funzionamento: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È </a:t>
            </a:r>
            <a:r>
              <a:rPr sz="1800" spc="-5" dirty="0">
                <a:latin typeface="Arial"/>
                <a:cs typeface="Arial"/>
              </a:rPr>
              <a:t>inserito l’interruttore di alimentazione </a:t>
            </a:r>
            <a:r>
              <a:rPr sz="1800" dirty="0">
                <a:latin typeface="Arial"/>
                <a:cs typeface="Arial"/>
              </a:rPr>
              <a:t>e vi </a:t>
            </a:r>
            <a:r>
              <a:rPr sz="1800" spc="-5" dirty="0">
                <a:latin typeface="Arial"/>
                <a:cs typeface="Arial"/>
              </a:rPr>
              <a:t>sono pezzi da</a:t>
            </a:r>
            <a:r>
              <a:rPr sz="1800" spc="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trasportare</a:t>
            </a:r>
            <a:endParaRPr sz="18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È </a:t>
            </a:r>
            <a:r>
              <a:rPr sz="1800" spc="-5" dirty="0">
                <a:latin typeface="Arial"/>
                <a:cs typeface="Arial"/>
              </a:rPr>
              <a:t>inserito l’interruttore, </a:t>
            </a:r>
            <a:r>
              <a:rPr sz="1800" dirty="0">
                <a:latin typeface="Arial"/>
                <a:cs typeface="Arial"/>
              </a:rPr>
              <a:t>vi </a:t>
            </a:r>
            <a:r>
              <a:rPr sz="1800" spc="-5" dirty="0">
                <a:latin typeface="Arial"/>
                <a:cs typeface="Arial"/>
              </a:rPr>
              <a:t>sono pezzi da trasportare </a:t>
            </a:r>
            <a:r>
              <a:rPr sz="1800" dirty="0">
                <a:latin typeface="Arial"/>
                <a:cs typeface="Arial"/>
              </a:rPr>
              <a:t>e </a:t>
            </a:r>
            <a:r>
              <a:rPr sz="1800" spc="-5" dirty="0">
                <a:latin typeface="Arial"/>
                <a:cs typeface="Arial"/>
              </a:rPr>
              <a:t>il numero di pezzi  già trasportato è inferiore ad un limite N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(prefissato)</a:t>
            </a:r>
            <a:endParaRPr sz="1800">
              <a:latin typeface="Arial"/>
              <a:cs typeface="Arial"/>
            </a:endParaRPr>
          </a:p>
          <a:p>
            <a:pPr marL="12700" marR="75311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Inoltre l’avanzamento </a:t>
            </a:r>
            <a:r>
              <a:rPr sz="1800" dirty="0">
                <a:latin typeface="Arial"/>
                <a:cs typeface="Arial"/>
              </a:rPr>
              <a:t>si </a:t>
            </a:r>
            <a:r>
              <a:rPr sz="1800" spc="-5" dirty="0">
                <a:latin typeface="Arial"/>
                <a:cs typeface="Arial"/>
              </a:rPr>
              <a:t>deve arrestare automaticamente in </a:t>
            </a:r>
            <a:r>
              <a:rPr sz="1800" dirty="0">
                <a:latin typeface="Arial"/>
                <a:cs typeface="Arial"/>
              </a:rPr>
              <a:t>caso </a:t>
            </a:r>
            <a:r>
              <a:rPr sz="1800" spc="-5" dirty="0">
                <a:latin typeface="Arial"/>
                <a:cs typeface="Arial"/>
              </a:rPr>
              <a:t>di  incidente </a:t>
            </a:r>
            <a:r>
              <a:rPr sz="1800" dirty="0">
                <a:latin typeface="Arial"/>
                <a:cs typeface="Arial"/>
              </a:rPr>
              <a:t>(es. </a:t>
            </a:r>
            <a:r>
              <a:rPr sz="1800" spc="-5" dirty="0">
                <a:latin typeface="Arial"/>
                <a:cs typeface="Arial"/>
              </a:rPr>
              <a:t>caduta di un pacco,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ecc.).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ts val="2220"/>
              </a:lnSpc>
            </a:pPr>
            <a:r>
              <a:rPr sz="1900" i="1" spc="-60" dirty="0">
                <a:latin typeface="Malgun Gothic"/>
                <a:cs typeface="Malgun Gothic"/>
              </a:rPr>
              <a:t>Variabili</a:t>
            </a:r>
            <a:endParaRPr sz="1900">
              <a:latin typeface="Malgun Gothic"/>
              <a:cs typeface="Malgun Gothic"/>
            </a:endParaRPr>
          </a:p>
          <a:p>
            <a:pPr marL="12700">
              <a:lnSpc>
                <a:spcPts val="2160"/>
              </a:lnSpc>
            </a:pPr>
            <a:r>
              <a:rPr sz="1900" i="1" spc="-60" dirty="0">
                <a:latin typeface="Malgun Gothic"/>
                <a:cs typeface="Malgun Gothic"/>
              </a:rPr>
              <a:t>M, </a:t>
            </a:r>
            <a:r>
              <a:rPr sz="1900" i="1" spc="-70" dirty="0">
                <a:latin typeface="Malgun Gothic"/>
                <a:cs typeface="Malgun Gothic"/>
              </a:rPr>
              <a:t>modo </a:t>
            </a:r>
            <a:r>
              <a:rPr sz="1900" i="1" spc="-45" dirty="0">
                <a:latin typeface="Malgun Gothic"/>
                <a:cs typeface="Malgun Gothic"/>
              </a:rPr>
              <a:t>di </a:t>
            </a:r>
            <a:r>
              <a:rPr sz="1900" i="1" spc="-60" dirty="0">
                <a:latin typeface="Malgun Gothic"/>
                <a:cs typeface="Malgun Gothic"/>
              </a:rPr>
              <a:t>funzionamento </a:t>
            </a:r>
            <a:r>
              <a:rPr sz="1900" i="1" spc="-65" dirty="0">
                <a:latin typeface="Malgun Gothic"/>
                <a:cs typeface="Malgun Gothic"/>
              </a:rPr>
              <a:t>(M= </a:t>
            </a:r>
            <a:r>
              <a:rPr sz="1900" i="1" spc="-40" dirty="0">
                <a:latin typeface="Malgun Gothic"/>
                <a:cs typeface="Malgun Gothic"/>
              </a:rPr>
              <a:t>1, </a:t>
            </a:r>
            <a:r>
              <a:rPr sz="1900" i="1" spc="-55" dirty="0">
                <a:latin typeface="Malgun Gothic"/>
                <a:cs typeface="Malgun Gothic"/>
              </a:rPr>
              <a:t>primo </a:t>
            </a:r>
            <a:r>
              <a:rPr sz="1900" i="1" spc="-60" dirty="0">
                <a:latin typeface="Malgun Gothic"/>
                <a:cs typeface="Malgun Gothic"/>
              </a:rPr>
              <a:t>modo; </a:t>
            </a:r>
            <a:r>
              <a:rPr sz="1900" i="1" spc="-80" dirty="0">
                <a:latin typeface="Malgun Gothic"/>
                <a:cs typeface="Malgun Gothic"/>
              </a:rPr>
              <a:t>M= </a:t>
            </a:r>
            <a:r>
              <a:rPr sz="1900" i="1" spc="-55" dirty="0">
                <a:latin typeface="Malgun Gothic"/>
                <a:cs typeface="Malgun Gothic"/>
              </a:rPr>
              <a:t>0,secondo</a:t>
            </a:r>
            <a:r>
              <a:rPr sz="1900" i="1" spc="215" dirty="0">
                <a:latin typeface="Malgun Gothic"/>
                <a:cs typeface="Malgun Gothic"/>
              </a:rPr>
              <a:t> </a:t>
            </a:r>
            <a:r>
              <a:rPr sz="1900" i="1" spc="-60" dirty="0">
                <a:latin typeface="Malgun Gothic"/>
                <a:cs typeface="Malgun Gothic"/>
              </a:rPr>
              <a:t>modo);</a:t>
            </a:r>
            <a:endParaRPr sz="1900">
              <a:latin typeface="Malgun Gothic"/>
              <a:cs typeface="Malgun Gothic"/>
            </a:endParaRPr>
          </a:p>
          <a:p>
            <a:pPr marL="12700">
              <a:lnSpc>
                <a:spcPts val="2160"/>
              </a:lnSpc>
            </a:pPr>
            <a:r>
              <a:rPr sz="1900" i="1" spc="-25" dirty="0">
                <a:latin typeface="Malgun Gothic"/>
                <a:cs typeface="Malgun Gothic"/>
              </a:rPr>
              <a:t>I, </a:t>
            </a:r>
            <a:r>
              <a:rPr sz="1900" i="1" spc="-50" dirty="0">
                <a:latin typeface="Malgun Gothic"/>
                <a:cs typeface="Malgun Gothic"/>
              </a:rPr>
              <a:t>posizione</a:t>
            </a:r>
            <a:r>
              <a:rPr sz="1900" i="1" spc="-75" dirty="0">
                <a:latin typeface="Malgun Gothic"/>
                <a:cs typeface="Malgun Gothic"/>
              </a:rPr>
              <a:t> </a:t>
            </a:r>
            <a:r>
              <a:rPr sz="1900" i="1" spc="-50" dirty="0">
                <a:latin typeface="Malgun Gothic"/>
                <a:cs typeface="Malgun Gothic"/>
              </a:rPr>
              <a:t>interruttore;</a:t>
            </a:r>
            <a:endParaRPr sz="1900">
              <a:latin typeface="Malgun Gothic"/>
              <a:cs typeface="Malgun Gothic"/>
            </a:endParaRPr>
          </a:p>
          <a:p>
            <a:pPr marL="12700">
              <a:lnSpc>
                <a:spcPts val="2160"/>
              </a:lnSpc>
            </a:pPr>
            <a:r>
              <a:rPr sz="1900" i="1" spc="-195" dirty="0">
                <a:latin typeface="Malgun Gothic"/>
                <a:cs typeface="Malgun Gothic"/>
              </a:rPr>
              <a:t>P, </a:t>
            </a:r>
            <a:r>
              <a:rPr sz="1900" i="1" spc="-40" dirty="0">
                <a:latin typeface="Malgun Gothic"/>
                <a:cs typeface="Malgun Gothic"/>
              </a:rPr>
              <a:t>ci </a:t>
            </a:r>
            <a:r>
              <a:rPr sz="1900" i="1" spc="-60" dirty="0">
                <a:latin typeface="Malgun Gothic"/>
                <a:cs typeface="Malgun Gothic"/>
              </a:rPr>
              <a:t>sono </a:t>
            </a:r>
            <a:r>
              <a:rPr sz="1900" i="1" spc="-50" dirty="0">
                <a:latin typeface="Malgun Gothic"/>
                <a:cs typeface="Malgun Gothic"/>
              </a:rPr>
              <a:t>pezzi </a:t>
            </a:r>
            <a:r>
              <a:rPr sz="1900" i="1" spc="-60" dirty="0">
                <a:latin typeface="Malgun Gothic"/>
                <a:cs typeface="Malgun Gothic"/>
              </a:rPr>
              <a:t>da</a:t>
            </a:r>
            <a:r>
              <a:rPr sz="1900" i="1" spc="-310" dirty="0">
                <a:latin typeface="Malgun Gothic"/>
                <a:cs typeface="Malgun Gothic"/>
              </a:rPr>
              <a:t> </a:t>
            </a:r>
            <a:r>
              <a:rPr sz="1900" i="1" spc="-45" dirty="0">
                <a:latin typeface="Malgun Gothic"/>
                <a:cs typeface="Malgun Gothic"/>
              </a:rPr>
              <a:t>portare;</a:t>
            </a:r>
            <a:endParaRPr sz="1900">
              <a:latin typeface="Malgun Gothic"/>
              <a:cs typeface="Malgun Gothic"/>
            </a:endParaRPr>
          </a:p>
          <a:p>
            <a:pPr marL="12700" marR="3573779">
              <a:lnSpc>
                <a:spcPts val="2160"/>
              </a:lnSpc>
              <a:spcBef>
                <a:spcPts val="110"/>
              </a:spcBef>
            </a:pPr>
            <a:r>
              <a:rPr sz="1900" i="1" spc="-55" dirty="0">
                <a:latin typeface="Malgun Gothic"/>
                <a:cs typeface="Malgun Gothic"/>
              </a:rPr>
              <a:t>N, </a:t>
            </a:r>
            <a:r>
              <a:rPr sz="1900" i="1" spc="-25" dirty="0">
                <a:latin typeface="Malgun Gothic"/>
                <a:cs typeface="Malgun Gothic"/>
              </a:rPr>
              <a:t>i </a:t>
            </a:r>
            <a:r>
              <a:rPr sz="1900" i="1" spc="-50" dirty="0">
                <a:latin typeface="Malgun Gothic"/>
                <a:cs typeface="Malgun Gothic"/>
              </a:rPr>
              <a:t>pezzi </a:t>
            </a:r>
            <a:r>
              <a:rPr sz="1900" i="1" spc="-40" dirty="0">
                <a:latin typeface="Malgun Gothic"/>
                <a:cs typeface="Malgun Gothic"/>
              </a:rPr>
              <a:t>trasportati </a:t>
            </a:r>
            <a:r>
              <a:rPr sz="1900" i="1" spc="-60" dirty="0">
                <a:latin typeface="Malgun Gothic"/>
                <a:cs typeface="Malgun Gothic"/>
              </a:rPr>
              <a:t>sono </a:t>
            </a:r>
            <a:r>
              <a:rPr sz="1900" i="1" spc="-65" dirty="0">
                <a:latin typeface="Malgun Gothic"/>
                <a:cs typeface="Malgun Gothic"/>
              </a:rPr>
              <a:t>meno </a:t>
            </a:r>
            <a:r>
              <a:rPr sz="1900" i="1" spc="-45" dirty="0">
                <a:latin typeface="Malgun Gothic"/>
                <a:cs typeface="Malgun Gothic"/>
              </a:rPr>
              <a:t>di </a:t>
            </a:r>
            <a:r>
              <a:rPr sz="1900" i="1" spc="-55" dirty="0">
                <a:latin typeface="Malgun Gothic"/>
                <a:cs typeface="Malgun Gothic"/>
              </a:rPr>
              <a:t>N;  </a:t>
            </a:r>
            <a:r>
              <a:rPr sz="1900" i="1" spc="-45" dirty="0">
                <a:latin typeface="Malgun Gothic"/>
                <a:cs typeface="Malgun Gothic"/>
              </a:rPr>
              <a:t>C, c’è </a:t>
            </a:r>
            <a:r>
              <a:rPr sz="1900" i="1" spc="-50" dirty="0">
                <a:latin typeface="Malgun Gothic"/>
                <a:cs typeface="Malgun Gothic"/>
              </a:rPr>
              <a:t>stato </a:t>
            </a:r>
            <a:r>
              <a:rPr sz="1900" i="1" spc="-65" dirty="0">
                <a:latin typeface="Malgun Gothic"/>
                <a:cs typeface="Malgun Gothic"/>
              </a:rPr>
              <a:t>un</a:t>
            </a:r>
            <a:r>
              <a:rPr sz="1900" i="1" spc="-30" dirty="0">
                <a:latin typeface="Malgun Gothic"/>
                <a:cs typeface="Malgun Gothic"/>
              </a:rPr>
              <a:t> </a:t>
            </a:r>
            <a:r>
              <a:rPr sz="1900" i="1" spc="-50" dirty="0">
                <a:latin typeface="Malgun Gothic"/>
                <a:cs typeface="Malgun Gothic"/>
              </a:rPr>
              <a:t>incidente;</a:t>
            </a:r>
            <a:endParaRPr sz="1900">
              <a:latin typeface="Malgun Gothic"/>
              <a:cs typeface="Malgun Gothic"/>
            </a:endParaRPr>
          </a:p>
          <a:p>
            <a:pPr marL="12700">
              <a:lnSpc>
                <a:spcPts val="2110"/>
              </a:lnSpc>
            </a:pPr>
            <a:r>
              <a:rPr sz="1900" i="1" spc="-15" dirty="0">
                <a:latin typeface="Malgun Gothic"/>
                <a:cs typeface="Malgun Gothic"/>
              </a:rPr>
              <a:t>A, </a:t>
            </a:r>
            <a:r>
              <a:rPr sz="1900" i="1" spc="-60" dirty="0">
                <a:latin typeface="Malgun Gothic"/>
                <a:cs typeface="Malgun Gothic"/>
              </a:rPr>
              <a:t>avanzamento </a:t>
            </a:r>
            <a:r>
              <a:rPr sz="1900" i="1" spc="-50" dirty="0">
                <a:latin typeface="Malgun Gothic"/>
                <a:cs typeface="Malgun Gothic"/>
              </a:rPr>
              <a:t>del</a:t>
            </a:r>
            <a:r>
              <a:rPr sz="1900" i="1" spc="-20" dirty="0">
                <a:latin typeface="Malgun Gothic"/>
                <a:cs typeface="Malgun Gothic"/>
              </a:rPr>
              <a:t> </a:t>
            </a:r>
            <a:r>
              <a:rPr sz="1900" i="1" spc="-55" dirty="0">
                <a:latin typeface="Malgun Gothic"/>
                <a:cs typeface="Malgun Gothic"/>
              </a:rPr>
              <a:t>nastro</a:t>
            </a:r>
            <a:endParaRPr sz="19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21325" y="5516562"/>
            <a:ext cx="2971800" cy="5762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ESERCIZI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1187" y="2565400"/>
            <a:ext cx="5353050" cy="3600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4065" y="1792692"/>
            <a:ext cx="8490585" cy="49320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134620" algn="r">
              <a:lnSpc>
                <a:spcPts val="1950"/>
              </a:lnSpc>
              <a:spcBef>
                <a:spcPts val="130"/>
              </a:spcBef>
            </a:pPr>
            <a:r>
              <a:rPr sz="1650" i="1" spc="-35" dirty="0">
                <a:latin typeface="Malgun Gothic"/>
                <a:cs typeface="Malgun Gothic"/>
              </a:rPr>
              <a:t>Progettare una </a:t>
            </a:r>
            <a:r>
              <a:rPr sz="1650" i="1" spc="-40" dirty="0">
                <a:latin typeface="Malgun Gothic"/>
                <a:cs typeface="Malgun Gothic"/>
              </a:rPr>
              <a:t>rete </a:t>
            </a:r>
            <a:r>
              <a:rPr sz="1650" i="1" spc="-30" dirty="0">
                <a:latin typeface="Malgun Gothic"/>
                <a:cs typeface="Malgun Gothic"/>
              </a:rPr>
              <a:t>combinatoria a </a:t>
            </a:r>
            <a:r>
              <a:rPr sz="1650" i="1" spc="-35" dirty="0">
                <a:latin typeface="Malgun Gothic"/>
                <a:cs typeface="Malgun Gothic"/>
              </a:rPr>
              <a:t>tre </a:t>
            </a:r>
            <a:r>
              <a:rPr sz="1650" i="1" spc="-30" dirty="0">
                <a:latin typeface="Malgun Gothic"/>
                <a:cs typeface="Malgun Gothic"/>
              </a:rPr>
              <a:t>ingressi che </a:t>
            </a:r>
            <a:r>
              <a:rPr sz="1650" i="1" spc="-25" dirty="0">
                <a:latin typeface="Malgun Gothic"/>
                <a:cs typeface="Malgun Gothic"/>
              </a:rPr>
              <a:t>restituisca </a:t>
            </a:r>
            <a:r>
              <a:rPr sz="1650" i="1" spc="-30" dirty="0">
                <a:latin typeface="Malgun Gothic"/>
                <a:cs typeface="Malgun Gothic"/>
              </a:rPr>
              <a:t>1 solo se </a:t>
            </a:r>
            <a:r>
              <a:rPr sz="1650" i="1" spc="-35" dirty="0">
                <a:latin typeface="Malgun Gothic"/>
                <a:cs typeface="Malgun Gothic"/>
              </a:rPr>
              <a:t>almeno due</a:t>
            </a:r>
            <a:r>
              <a:rPr sz="1650" i="1" spc="37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degli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ts val="1950"/>
              </a:lnSpc>
            </a:pPr>
            <a:r>
              <a:rPr sz="1650" i="1" spc="-30" dirty="0">
                <a:latin typeface="Malgun Gothic"/>
                <a:cs typeface="Malgun Gothic"/>
              </a:rPr>
              <a:t>ingressi </a:t>
            </a:r>
            <a:r>
              <a:rPr sz="1650" i="1" spc="-40" dirty="0">
                <a:latin typeface="Malgun Gothic"/>
                <a:cs typeface="Malgun Gothic"/>
              </a:rPr>
              <a:t>valgono</a:t>
            </a:r>
            <a:r>
              <a:rPr sz="1650" i="1" spc="1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1</a:t>
            </a:r>
            <a:endParaRPr sz="1650">
              <a:latin typeface="Malgun Gothic"/>
              <a:cs typeface="Malgun Gothic"/>
            </a:endParaRPr>
          </a:p>
          <a:p>
            <a:pPr marL="6333490" marR="608330" indent="-342900">
              <a:lnSpc>
                <a:spcPts val="1920"/>
              </a:lnSpc>
              <a:spcBef>
                <a:spcPts val="175"/>
              </a:spcBef>
              <a:buAutoNum type="arabicPeriod"/>
              <a:tabLst>
                <a:tab pos="6333490" algn="l"/>
                <a:tab pos="6334125" algn="l"/>
              </a:tabLst>
            </a:pPr>
            <a:r>
              <a:rPr sz="1650" i="1" spc="-25" dirty="0">
                <a:latin typeface="Malgun Gothic"/>
                <a:cs typeface="Malgun Gothic"/>
              </a:rPr>
              <a:t>Si </a:t>
            </a:r>
            <a:r>
              <a:rPr sz="1650" i="1" spc="-30" dirty="0">
                <a:latin typeface="Malgun Gothic"/>
                <a:cs typeface="Malgun Gothic"/>
              </a:rPr>
              <a:t>identificano le  </a:t>
            </a:r>
            <a:r>
              <a:rPr sz="1650" i="1" spc="-25" dirty="0">
                <a:latin typeface="Malgun Gothic"/>
                <a:cs typeface="Malgun Gothic"/>
              </a:rPr>
              <a:t>variabili</a:t>
            </a:r>
            <a:r>
              <a:rPr sz="1650" i="1" spc="-2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logiche</a:t>
            </a:r>
            <a:endParaRPr sz="1650">
              <a:latin typeface="Malgun Gothic"/>
              <a:cs typeface="Malgun Gothic"/>
            </a:endParaRPr>
          </a:p>
          <a:p>
            <a:pPr marL="6333490" marR="41910" indent="-342900">
              <a:lnSpc>
                <a:spcPts val="1920"/>
              </a:lnSpc>
              <a:buAutoNum type="arabicPeriod"/>
              <a:tabLst>
                <a:tab pos="6333490" algn="l"/>
                <a:tab pos="6334125" algn="l"/>
              </a:tabLst>
            </a:pPr>
            <a:r>
              <a:rPr sz="1650" i="1" spc="-25" dirty="0">
                <a:latin typeface="Malgun Gothic"/>
                <a:cs typeface="Malgun Gothic"/>
              </a:rPr>
              <a:t>Si </a:t>
            </a:r>
            <a:r>
              <a:rPr sz="1650" i="1" spc="-35" dirty="0">
                <a:latin typeface="Malgun Gothic"/>
                <a:cs typeface="Malgun Gothic"/>
              </a:rPr>
              <a:t>crea </a:t>
            </a:r>
            <a:r>
              <a:rPr sz="1650" i="1" spc="-25" dirty="0">
                <a:latin typeface="Malgun Gothic"/>
                <a:cs typeface="Malgun Gothic"/>
              </a:rPr>
              <a:t>la </a:t>
            </a:r>
            <a:r>
              <a:rPr sz="1650" i="1" spc="-30" dirty="0">
                <a:latin typeface="Malgun Gothic"/>
                <a:cs typeface="Malgun Gothic"/>
              </a:rPr>
              <a:t>parte </a:t>
            </a:r>
            <a:r>
              <a:rPr sz="1650" i="1" spc="-25" dirty="0">
                <a:latin typeface="Malgun Gothic"/>
                <a:cs typeface="Malgun Gothic"/>
              </a:rPr>
              <a:t>sinistra  </a:t>
            </a:r>
            <a:r>
              <a:rPr sz="1650" i="1" spc="-30" dirty="0">
                <a:latin typeface="Malgun Gothic"/>
                <a:cs typeface="Malgun Gothic"/>
              </a:rPr>
              <a:t>della tavola di</a:t>
            </a:r>
            <a:r>
              <a:rPr sz="1650" i="1" spc="2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verità</a:t>
            </a:r>
            <a:endParaRPr sz="1650">
              <a:latin typeface="Malgun Gothic"/>
              <a:cs typeface="Malgun Gothic"/>
            </a:endParaRPr>
          </a:p>
          <a:p>
            <a:pPr marL="6333490" marR="194310">
              <a:lnSpc>
                <a:spcPts val="1920"/>
              </a:lnSpc>
              <a:spcBef>
                <a:spcPts val="5"/>
              </a:spcBef>
            </a:pPr>
            <a:r>
              <a:rPr sz="1650" i="1" spc="-30" dirty="0">
                <a:latin typeface="Malgun Gothic"/>
                <a:cs typeface="Malgun Gothic"/>
              </a:rPr>
              <a:t>che ha </a:t>
            </a:r>
            <a:r>
              <a:rPr sz="1650" i="1" spc="-35" dirty="0">
                <a:latin typeface="Malgun Gothic"/>
                <a:cs typeface="Malgun Gothic"/>
              </a:rPr>
              <a:t>un </a:t>
            </a:r>
            <a:r>
              <a:rPr sz="1650" i="1" spc="-40" dirty="0">
                <a:latin typeface="Malgun Gothic"/>
                <a:cs typeface="Malgun Gothic"/>
              </a:rPr>
              <a:t>numero </a:t>
            </a:r>
            <a:r>
              <a:rPr sz="1650" i="1" spc="-30" dirty="0">
                <a:latin typeface="Malgun Gothic"/>
                <a:cs typeface="Malgun Gothic"/>
              </a:rPr>
              <a:t>di  </a:t>
            </a:r>
            <a:r>
              <a:rPr sz="1650" i="1" spc="-25" dirty="0">
                <a:latin typeface="Malgun Gothic"/>
                <a:cs typeface="Malgun Gothic"/>
              </a:rPr>
              <a:t>righe </a:t>
            </a:r>
            <a:r>
              <a:rPr sz="1650" i="1" spc="-35" dirty="0">
                <a:latin typeface="Malgun Gothic"/>
                <a:cs typeface="Malgun Gothic"/>
              </a:rPr>
              <a:t>pari </a:t>
            </a:r>
            <a:r>
              <a:rPr sz="1650" i="1" spc="-30" dirty="0">
                <a:latin typeface="Malgun Gothic"/>
                <a:cs typeface="Malgun Gothic"/>
              </a:rPr>
              <a:t>a 2</a:t>
            </a:r>
            <a:r>
              <a:rPr sz="1650" i="1" spc="-44" baseline="25252" dirty="0">
                <a:latin typeface="Malgun Gothic"/>
                <a:cs typeface="Malgun Gothic"/>
              </a:rPr>
              <a:t>N </a:t>
            </a:r>
            <a:r>
              <a:rPr sz="1650" i="1" spc="-30" dirty="0">
                <a:latin typeface="Malgun Gothic"/>
                <a:cs typeface="Malgun Gothic"/>
              </a:rPr>
              <a:t>(N  </a:t>
            </a:r>
            <a:r>
              <a:rPr sz="1650" i="1" spc="-40" dirty="0">
                <a:latin typeface="Malgun Gothic"/>
                <a:cs typeface="Malgun Gothic"/>
              </a:rPr>
              <a:t>numero </a:t>
            </a:r>
            <a:r>
              <a:rPr sz="1650" i="1" spc="-30" dirty="0">
                <a:latin typeface="Malgun Gothic"/>
                <a:cs typeface="Malgun Gothic"/>
              </a:rPr>
              <a:t>di</a:t>
            </a:r>
            <a:r>
              <a:rPr sz="1650" i="1" spc="-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variabili</a:t>
            </a:r>
            <a:endParaRPr sz="1650">
              <a:latin typeface="Malgun Gothic"/>
              <a:cs typeface="Malgun Gothic"/>
            </a:endParaRPr>
          </a:p>
          <a:p>
            <a:pPr marL="6333490" marR="414020" indent="-342900">
              <a:lnSpc>
                <a:spcPts val="1920"/>
              </a:lnSpc>
              <a:buAutoNum type="arabicPeriod" startAt="3"/>
              <a:tabLst>
                <a:tab pos="6333490" algn="l"/>
                <a:tab pos="6334125" algn="l"/>
              </a:tabLst>
            </a:pPr>
            <a:r>
              <a:rPr sz="1650" i="1" spc="-25" dirty="0">
                <a:latin typeface="Malgun Gothic"/>
                <a:cs typeface="Malgun Gothic"/>
              </a:rPr>
              <a:t>Si </a:t>
            </a:r>
            <a:r>
              <a:rPr sz="1650" i="1" spc="-30" dirty="0">
                <a:latin typeface="Malgun Gothic"/>
                <a:cs typeface="Malgun Gothic"/>
              </a:rPr>
              <a:t>scrivono tutte le  combinazioni</a:t>
            </a:r>
            <a:endParaRPr sz="1650">
              <a:latin typeface="Malgun Gothic"/>
              <a:cs typeface="Malgun Gothic"/>
            </a:endParaRPr>
          </a:p>
          <a:p>
            <a:pPr marL="6333490" marR="5080" indent="-342900" algn="just">
              <a:lnSpc>
                <a:spcPts val="1920"/>
              </a:lnSpc>
              <a:buAutoNum type="arabicPeriod" startAt="3"/>
              <a:tabLst>
                <a:tab pos="6334125" algn="l"/>
              </a:tabLst>
            </a:pPr>
            <a:r>
              <a:rPr sz="1650" i="1" spc="-25" dirty="0">
                <a:latin typeface="Malgun Gothic"/>
                <a:cs typeface="Malgun Gothic"/>
              </a:rPr>
              <a:t>Si </a:t>
            </a:r>
            <a:r>
              <a:rPr sz="1650" i="1" spc="-30" dirty="0">
                <a:latin typeface="Malgun Gothic"/>
                <a:cs typeface="Malgun Gothic"/>
              </a:rPr>
              <a:t>interpreta ogni </a:t>
            </a:r>
            <a:r>
              <a:rPr sz="1650" i="1" spc="-25" dirty="0">
                <a:latin typeface="Malgun Gothic"/>
                <a:cs typeface="Malgun Gothic"/>
              </a:rPr>
              <a:t>riga  in </a:t>
            </a:r>
            <a:r>
              <a:rPr sz="1650" i="1" spc="-40" dirty="0">
                <a:latin typeface="Malgun Gothic"/>
                <a:cs typeface="Malgun Gothic"/>
              </a:rPr>
              <a:t>base </a:t>
            </a:r>
            <a:r>
              <a:rPr sz="1650" i="1" spc="-25" dirty="0">
                <a:latin typeface="Malgun Gothic"/>
                <a:cs typeface="Malgun Gothic"/>
              </a:rPr>
              <a:t>al </a:t>
            </a:r>
            <a:r>
              <a:rPr sz="1650" i="1" spc="-35" dirty="0">
                <a:latin typeface="Malgun Gothic"/>
                <a:cs typeface="Malgun Gothic"/>
              </a:rPr>
              <a:t>problema </a:t>
            </a:r>
            <a:r>
              <a:rPr sz="1650" i="1" spc="-30" dirty="0">
                <a:latin typeface="Malgun Gothic"/>
                <a:cs typeface="Malgun Gothic"/>
              </a:rPr>
              <a:t>e  </a:t>
            </a:r>
            <a:r>
              <a:rPr sz="1650" i="1" spc="-20" dirty="0">
                <a:latin typeface="Malgun Gothic"/>
                <a:cs typeface="Malgun Gothic"/>
              </a:rPr>
              <a:t>si riporta il </a:t>
            </a:r>
            <a:r>
              <a:rPr sz="1650" i="1" spc="-35" dirty="0">
                <a:latin typeface="Malgun Gothic"/>
                <a:cs typeface="Malgun Gothic"/>
              </a:rPr>
              <a:t>valore </a:t>
            </a:r>
            <a:r>
              <a:rPr sz="1650" i="1" spc="-30" dirty="0">
                <a:latin typeface="Malgun Gothic"/>
                <a:cs typeface="Malgun Gothic"/>
              </a:rPr>
              <a:t>che  </a:t>
            </a:r>
            <a:r>
              <a:rPr sz="1650" i="1" spc="-40" dirty="0">
                <a:latin typeface="Malgun Gothic"/>
                <a:cs typeface="Malgun Gothic"/>
              </a:rPr>
              <a:t>deve </a:t>
            </a:r>
            <a:r>
              <a:rPr sz="1650" i="1" spc="-35" dirty="0">
                <a:latin typeface="Malgun Gothic"/>
                <a:cs typeface="Malgun Gothic"/>
              </a:rPr>
              <a:t>assumere</a:t>
            </a:r>
            <a:r>
              <a:rPr sz="1650" i="1" spc="-10" dirty="0">
                <a:latin typeface="Malgun Gothic"/>
                <a:cs typeface="Malgun Gothic"/>
              </a:rPr>
              <a:t> </a:t>
            </a:r>
            <a:r>
              <a:rPr sz="1650" i="1" spc="-45" dirty="0">
                <a:latin typeface="Malgun Gothic"/>
                <a:cs typeface="Malgun Gothic"/>
              </a:rPr>
              <a:t>l’output</a:t>
            </a:r>
            <a:endParaRPr sz="1650">
              <a:latin typeface="Malgun Gothic"/>
              <a:cs typeface="Malgun Gothic"/>
            </a:endParaRPr>
          </a:p>
          <a:p>
            <a:pPr marL="6333490" indent="-342900">
              <a:lnSpc>
                <a:spcPts val="1835"/>
              </a:lnSpc>
              <a:buAutoNum type="arabicPeriod" startAt="3"/>
              <a:tabLst>
                <a:tab pos="6333490" algn="l"/>
                <a:tab pos="6334125" algn="l"/>
              </a:tabLst>
            </a:pPr>
            <a:r>
              <a:rPr sz="1650" i="1" spc="-25" dirty="0">
                <a:latin typeface="Malgun Gothic"/>
                <a:cs typeface="Malgun Gothic"/>
              </a:rPr>
              <a:t>Si </a:t>
            </a:r>
            <a:r>
              <a:rPr sz="1650" i="1" spc="-35" dirty="0">
                <a:latin typeface="Malgun Gothic"/>
                <a:cs typeface="Malgun Gothic"/>
              </a:rPr>
              <a:t>considerano </a:t>
            </a:r>
            <a:r>
              <a:rPr sz="1650" i="1" spc="-30" dirty="0">
                <a:latin typeface="Malgun Gothic"/>
                <a:cs typeface="Malgun Gothic"/>
              </a:rPr>
              <a:t>solo</a:t>
            </a:r>
            <a:r>
              <a:rPr sz="1650" i="1" spc="3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le</a:t>
            </a:r>
            <a:endParaRPr sz="1650">
              <a:latin typeface="Malgun Gothic"/>
              <a:cs typeface="Malgun Gothic"/>
            </a:endParaRPr>
          </a:p>
          <a:p>
            <a:pPr marL="6333490" marR="33655">
              <a:lnSpc>
                <a:spcPts val="1920"/>
              </a:lnSpc>
              <a:spcBef>
                <a:spcPts val="85"/>
              </a:spcBef>
            </a:pPr>
            <a:r>
              <a:rPr sz="1650" i="1" spc="-25" dirty="0">
                <a:latin typeface="Malgun Gothic"/>
                <a:cs typeface="Malgun Gothic"/>
              </a:rPr>
              <a:t>righe in cui </a:t>
            </a:r>
            <a:r>
              <a:rPr sz="1650" i="1" spc="-45" dirty="0">
                <a:latin typeface="Malgun Gothic"/>
                <a:cs typeface="Malgun Gothic"/>
              </a:rPr>
              <a:t>l’output  </a:t>
            </a:r>
            <a:r>
              <a:rPr sz="1650" i="1" spc="-40" dirty="0">
                <a:latin typeface="Malgun Gothic"/>
                <a:cs typeface="Malgun Gothic"/>
              </a:rPr>
              <a:t>vale </a:t>
            </a:r>
            <a:r>
              <a:rPr sz="1650" i="1" spc="-30" dirty="0">
                <a:latin typeface="Malgun Gothic"/>
                <a:cs typeface="Malgun Gothic"/>
              </a:rPr>
              <a:t>1 e </a:t>
            </a:r>
            <a:r>
              <a:rPr sz="1650" i="1" spc="-20" dirty="0">
                <a:latin typeface="Malgun Gothic"/>
                <a:cs typeface="Malgun Gothic"/>
              </a:rPr>
              <a:t>si </a:t>
            </a:r>
            <a:r>
              <a:rPr sz="1650" i="1" spc="-25" dirty="0">
                <a:latin typeface="Malgun Gothic"/>
                <a:cs typeface="Malgun Gothic"/>
              </a:rPr>
              <a:t>scrive </a:t>
            </a:r>
            <a:r>
              <a:rPr sz="1650" i="1" spc="-30" dirty="0">
                <a:latin typeface="Malgun Gothic"/>
                <a:cs typeface="Malgun Gothic"/>
              </a:rPr>
              <a:t>la  funzione </a:t>
            </a:r>
            <a:r>
              <a:rPr sz="1650" i="1" spc="-35" dirty="0">
                <a:latin typeface="Malgun Gothic"/>
                <a:cs typeface="Malgun Gothic"/>
              </a:rPr>
              <a:t>come </a:t>
            </a:r>
            <a:r>
              <a:rPr sz="1650" i="1" spc="-40" dirty="0">
                <a:latin typeface="Malgun Gothic"/>
                <a:cs typeface="Malgun Gothic"/>
              </a:rPr>
              <a:t>somma  </a:t>
            </a:r>
            <a:r>
              <a:rPr sz="1650" i="1" spc="-30" dirty="0">
                <a:latin typeface="Malgun Gothic"/>
                <a:cs typeface="Malgun Gothic"/>
              </a:rPr>
              <a:t>di prodotti</a:t>
            </a:r>
            <a:r>
              <a:rPr sz="1650" i="1" spc="-1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logici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ESERCIZI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4644" y="1800605"/>
            <a:ext cx="7526020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47320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  <a:tab pos="6558915" algn="l"/>
              </a:tabLst>
            </a:pPr>
            <a:r>
              <a:rPr sz="1800" spc="-5" dirty="0">
                <a:latin typeface="Arial"/>
                <a:cs typeface="Arial"/>
              </a:rPr>
              <a:t>Si scriva, utilizzando gli operatori booleani AND, </a:t>
            </a:r>
            <a:r>
              <a:rPr sz="1800" dirty="0">
                <a:latin typeface="Arial"/>
                <a:cs typeface="Arial"/>
              </a:rPr>
              <a:t>OR, </a:t>
            </a:r>
            <a:r>
              <a:rPr sz="1800" spc="-50" dirty="0">
                <a:latin typeface="Arial"/>
                <a:cs typeface="Arial"/>
              </a:rPr>
              <a:t>NOT, </a:t>
            </a:r>
            <a:r>
              <a:rPr sz="1800" spc="-10" dirty="0">
                <a:latin typeface="Arial"/>
                <a:cs typeface="Arial"/>
              </a:rPr>
              <a:t>la </a:t>
            </a:r>
            <a:r>
              <a:rPr sz="1800" spc="-5" dirty="0">
                <a:latin typeface="Arial"/>
                <a:cs typeface="Arial"/>
              </a:rPr>
              <a:t>funzione  </a:t>
            </a:r>
            <a:r>
              <a:rPr sz="1800" spc="-10" dirty="0">
                <a:latin typeface="Arial"/>
                <a:cs typeface="Arial"/>
              </a:rPr>
              <a:t>booleana </a:t>
            </a:r>
            <a:r>
              <a:rPr sz="1800" spc="-5" dirty="0">
                <a:latin typeface="Arial"/>
                <a:cs typeface="Arial"/>
              </a:rPr>
              <a:t>che ritorna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-5" dirty="0">
                <a:latin typeface="Arial"/>
                <a:cs typeface="Arial"/>
              </a:rPr>
              <a:t>uscita </a:t>
            </a:r>
            <a:r>
              <a:rPr sz="1800" dirty="0">
                <a:latin typeface="Arial"/>
                <a:cs typeface="Arial"/>
              </a:rPr>
              <a:t>il </a:t>
            </a:r>
            <a:r>
              <a:rPr sz="1800" spc="-5" dirty="0">
                <a:latin typeface="Arial"/>
                <a:cs typeface="Arial"/>
              </a:rPr>
              <a:t>valore </a:t>
            </a:r>
            <a:r>
              <a:rPr sz="1800" dirty="0">
                <a:latin typeface="Arial"/>
                <a:cs typeface="Arial"/>
              </a:rPr>
              <a:t>1 se </a:t>
            </a:r>
            <a:r>
              <a:rPr sz="1800" spc="-5" dirty="0">
                <a:latin typeface="Arial"/>
                <a:cs typeface="Arial"/>
              </a:rPr>
              <a:t>sono veri</a:t>
            </a:r>
            <a:r>
              <a:rPr sz="1800" spc="16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due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dei	</a:t>
            </a:r>
            <a:r>
              <a:rPr sz="1800" spc="-5" dirty="0">
                <a:latin typeface="Arial"/>
                <a:cs typeface="Arial"/>
              </a:rPr>
              <a:t>quattro  input</a:t>
            </a:r>
            <a:endParaRPr sz="1800">
              <a:latin typeface="Arial"/>
              <a:cs typeface="Arial"/>
            </a:endParaRPr>
          </a:p>
          <a:p>
            <a:pPr marL="299085" marR="44450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Scrivere, utilizzando gli operatori booleani AND, </a:t>
            </a:r>
            <a:r>
              <a:rPr sz="1800" dirty="0">
                <a:latin typeface="Arial"/>
                <a:cs typeface="Arial"/>
              </a:rPr>
              <a:t>OR </a:t>
            </a:r>
            <a:r>
              <a:rPr sz="1800" spc="-5" dirty="0">
                <a:latin typeface="Arial"/>
                <a:cs typeface="Arial"/>
              </a:rPr>
              <a:t>e </a:t>
            </a:r>
            <a:r>
              <a:rPr sz="1800" spc="-50" dirty="0">
                <a:latin typeface="Arial"/>
                <a:cs typeface="Arial"/>
              </a:rPr>
              <a:t>NOT, </a:t>
            </a:r>
            <a:r>
              <a:rPr sz="1800" spc="-5" dirty="0">
                <a:latin typeface="Arial"/>
                <a:cs typeface="Arial"/>
              </a:rPr>
              <a:t>la funzione  logica che riceve in ingresso un numero binario su quattro bit e  restituisce </a:t>
            </a:r>
            <a:r>
              <a:rPr sz="1800" dirty="0">
                <a:latin typeface="Arial"/>
                <a:cs typeface="Arial"/>
              </a:rPr>
              <a:t>VERO </a:t>
            </a:r>
            <a:r>
              <a:rPr sz="1800" spc="-5" dirty="0">
                <a:latin typeface="Arial"/>
                <a:cs typeface="Arial"/>
              </a:rPr>
              <a:t>se e solo se il numero in ingresso è compreso </a:t>
            </a:r>
            <a:r>
              <a:rPr sz="1800" dirty="0">
                <a:latin typeface="Arial"/>
                <a:cs typeface="Arial"/>
              </a:rPr>
              <a:t>tra </a:t>
            </a:r>
            <a:r>
              <a:rPr sz="1800" spc="-5" dirty="0">
                <a:latin typeface="Arial"/>
                <a:cs typeface="Arial"/>
              </a:rPr>
              <a:t>4 e  7.</a:t>
            </a:r>
            <a:endParaRPr sz="180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Progettare una rete combinatoria </a:t>
            </a:r>
            <a:r>
              <a:rPr sz="1800" dirty="0">
                <a:latin typeface="Arial"/>
                <a:cs typeface="Arial"/>
              </a:rPr>
              <a:t>che </a:t>
            </a:r>
            <a:r>
              <a:rPr sz="1800" spc="-5" dirty="0">
                <a:latin typeface="Arial"/>
                <a:cs typeface="Arial"/>
              </a:rPr>
              <a:t>realizzi </a:t>
            </a:r>
            <a:r>
              <a:rPr sz="1800" spc="-10" dirty="0">
                <a:latin typeface="Arial"/>
                <a:cs typeface="Arial"/>
              </a:rPr>
              <a:t>un’ALU </a:t>
            </a:r>
            <a:r>
              <a:rPr sz="1800" spc="-5" dirty="0">
                <a:latin typeface="Arial"/>
                <a:cs typeface="Arial"/>
              </a:rPr>
              <a:t>ad </a:t>
            </a:r>
            <a:r>
              <a:rPr sz="1800" dirty="0">
                <a:latin typeface="Arial"/>
                <a:cs typeface="Arial"/>
              </a:rPr>
              <a:t>1 </a:t>
            </a:r>
            <a:r>
              <a:rPr sz="1800" spc="-5" dirty="0">
                <a:latin typeface="Arial"/>
                <a:cs typeface="Arial"/>
              </a:rPr>
              <a:t>bit capace di  eseguire le operazioni logiche bit a bit di AND, </a:t>
            </a:r>
            <a:r>
              <a:rPr sz="1800" dirty="0">
                <a:latin typeface="Arial"/>
                <a:cs typeface="Arial"/>
              </a:rPr>
              <a:t>OR, </a:t>
            </a:r>
            <a:r>
              <a:rPr sz="1800" spc="-50" dirty="0">
                <a:latin typeface="Arial"/>
                <a:cs typeface="Arial"/>
              </a:rPr>
              <a:t>NOT,</a:t>
            </a:r>
            <a:r>
              <a:rPr sz="1800" spc="-10" dirty="0">
                <a:latin typeface="Arial"/>
                <a:cs typeface="Arial"/>
              </a:rPr>
              <a:t> XOR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35375" y="4649851"/>
            <a:ext cx="1590675" cy="866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19250" y="4581525"/>
            <a:ext cx="1600200" cy="866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57476" y="5461000"/>
            <a:ext cx="523875" cy="2000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43575" y="4852923"/>
            <a:ext cx="2428875" cy="4476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ESERCIZI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19826" y="1773173"/>
            <a:ext cx="16383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4644" y="1643126"/>
            <a:ext cx="4751070" cy="88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400"/>
              </a:lnSpc>
              <a:spcBef>
                <a:spcPts val="100"/>
              </a:spcBef>
            </a:pPr>
            <a:r>
              <a:rPr sz="1800" spc="-15" dirty="0">
                <a:latin typeface="Arial"/>
                <a:cs typeface="Arial"/>
              </a:rPr>
              <a:t>Trovare </a:t>
            </a:r>
            <a:r>
              <a:rPr sz="1800" spc="-5" dirty="0">
                <a:latin typeface="Arial"/>
                <a:cs typeface="Arial"/>
              </a:rPr>
              <a:t>le espressioni per le funzioni booleane  Definite come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segue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16012" y="2946400"/>
            <a:ext cx="2706624" cy="698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78401" y="2978150"/>
            <a:ext cx="2397125" cy="10731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34644" y="4887595"/>
            <a:ext cx="5547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Arial"/>
                <a:cs typeface="Arial"/>
              </a:rPr>
              <a:t>Verificare </a:t>
            </a:r>
            <a:r>
              <a:rPr sz="1800" spc="-5" dirty="0">
                <a:latin typeface="Arial"/>
                <a:cs typeface="Arial"/>
              </a:rPr>
              <a:t>se la funzione </a:t>
            </a:r>
            <a:r>
              <a:rPr sz="1800" i="1" spc="-5" dirty="0">
                <a:latin typeface="Arial"/>
                <a:cs typeface="Arial"/>
              </a:rPr>
              <a:t>g </a:t>
            </a:r>
            <a:r>
              <a:rPr sz="1800" spc="-5" dirty="0">
                <a:latin typeface="Arial"/>
                <a:cs typeface="Arial"/>
              </a:rPr>
              <a:t>è equivalente alla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seguente: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11476" y="5589587"/>
            <a:ext cx="3975100" cy="5111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48551" y="5708650"/>
            <a:ext cx="190500" cy="457200"/>
          </a:xfrm>
          <a:custGeom>
            <a:avLst/>
            <a:gdLst/>
            <a:ahLst/>
            <a:cxnLst/>
            <a:rect l="l" t="t" r="r" b="b"/>
            <a:pathLst>
              <a:path w="190500" h="457200">
                <a:moveTo>
                  <a:pt x="95250" y="0"/>
                </a:moveTo>
                <a:lnTo>
                  <a:pt x="47131" y="31210"/>
                </a:lnTo>
                <a:lnTo>
                  <a:pt x="27860" y="66955"/>
                </a:lnTo>
                <a:lnTo>
                  <a:pt x="12982" y="113221"/>
                </a:lnTo>
                <a:lnTo>
                  <a:pt x="3395" y="167829"/>
                </a:lnTo>
                <a:lnTo>
                  <a:pt x="0" y="228600"/>
                </a:lnTo>
                <a:lnTo>
                  <a:pt x="3395" y="289370"/>
                </a:lnTo>
                <a:lnTo>
                  <a:pt x="12982" y="343978"/>
                </a:lnTo>
                <a:lnTo>
                  <a:pt x="27860" y="390244"/>
                </a:lnTo>
                <a:lnTo>
                  <a:pt x="47131" y="425989"/>
                </a:lnTo>
                <a:lnTo>
                  <a:pt x="95250" y="457200"/>
                </a:lnTo>
                <a:lnTo>
                  <a:pt x="120561" y="449034"/>
                </a:lnTo>
                <a:lnTo>
                  <a:pt x="162591" y="390244"/>
                </a:lnTo>
                <a:lnTo>
                  <a:pt x="177489" y="343978"/>
                </a:lnTo>
                <a:lnTo>
                  <a:pt x="187095" y="289370"/>
                </a:lnTo>
                <a:lnTo>
                  <a:pt x="190500" y="228600"/>
                </a:lnTo>
                <a:lnTo>
                  <a:pt x="187095" y="167829"/>
                </a:lnTo>
                <a:lnTo>
                  <a:pt x="177489" y="113221"/>
                </a:lnTo>
                <a:lnTo>
                  <a:pt x="162591" y="66955"/>
                </a:lnTo>
                <a:lnTo>
                  <a:pt x="143312" y="31210"/>
                </a:lnTo>
                <a:lnTo>
                  <a:pt x="9525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48551" y="5708650"/>
            <a:ext cx="190500" cy="457200"/>
          </a:xfrm>
          <a:custGeom>
            <a:avLst/>
            <a:gdLst/>
            <a:ahLst/>
            <a:cxnLst/>
            <a:rect l="l" t="t" r="r" b="b"/>
            <a:pathLst>
              <a:path w="190500" h="457200">
                <a:moveTo>
                  <a:pt x="0" y="228600"/>
                </a:moveTo>
                <a:lnTo>
                  <a:pt x="3395" y="167829"/>
                </a:lnTo>
                <a:lnTo>
                  <a:pt x="12982" y="113221"/>
                </a:lnTo>
                <a:lnTo>
                  <a:pt x="27860" y="66955"/>
                </a:lnTo>
                <a:lnTo>
                  <a:pt x="47131" y="31210"/>
                </a:lnTo>
                <a:lnTo>
                  <a:pt x="95250" y="0"/>
                </a:lnTo>
                <a:lnTo>
                  <a:pt x="120561" y="8165"/>
                </a:lnTo>
                <a:lnTo>
                  <a:pt x="162591" y="66955"/>
                </a:lnTo>
                <a:lnTo>
                  <a:pt x="177489" y="113221"/>
                </a:lnTo>
                <a:lnTo>
                  <a:pt x="187095" y="167829"/>
                </a:lnTo>
                <a:lnTo>
                  <a:pt x="190500" y="228600"/>
                </a:lnTo>
                <a:lnTo>
                  <a:pt x="187095" y="289370"/>
                </a:lnTo>
                <a:lnTo>
                  <a:pt x="177489" y="343978"/>
                </a:lnTo>
                <a:lnTo>
                  <a:pt x="162591" y="390244"/>
                </a:lnTo>
                <a:lnTo>
                  <a:pt x="143312" y="425989"/>
                </a:lnTo>
                <a:lnTo>
                  <a:pt x="95250" y="457200"/>
                </a:lnTo>
                <a:lnTo>
                  <a:pt x="69894" y="449034"/>
                </a:lnTo>
                <a:lnTo>
                  <a:pt x="27860" y="390244"/>
                </a:lnTo>
                <a:lnTo>
                  <a:pt x="12982" y="343978"/>
                </a:lnTo>
                <a:lnTo>
                  <a:pt x="3395" y="28937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1517" y="4817109"/>
            <a:ext cx="459676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0" dirty="0">
                <a:latin typeface="Lucida Sans Unicode"/>
                <a:cs typeface="Lucida Sans Unicode"/>
              </a:rPr>
              <a:t>Parola </a:t>
            </a:r>
            <a:r>
              <a:rPr sz="2800" spc="-155" dirty="0">
                <a:latin typeface="Lucida Sans Unicode"/>
                <a:cs typeface="Lucida Sans Unicode"/>
              </a:rPr>
              <a:t>originaria</a:t>
            </a:r>
            <a:r>
              <a:rPr sz="2800" spc="-175" dirty="0">
                <a:latin typeface="Lucida Sans Unicode"/>
                <a:cs typeface="Lucida Sans Unicode"/>
              </a:rPr>
              <a:t> </a:t>
            </a:r>
            <a:r>
              <a:rPr sz="2800" spc="-75" dirty="0">
                <a:latin typeface="Lucida Sans Unicode"/>
                <a:cs typeface="Lucida Sans Unicode"/>
              </a:rPr>
              <a:t>(trasmessa)</a:t>
            </a:r>
            <a:endParaRPr sz="2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40" dirty="0">
                <a:latin typeface="Lucida Sans Unicode"/>
                <a:cs typeface="Lucida Sans Unicode"/>
              </a:rPr>
              <a:t>Parola </a:t>
            </a:r>
            <a:r>
              <a:rPr sz="2800" spc="-135" dirty="0">
                <a:latin typeface="Lucida Sans Unicode"/>
                <a:cs typeface="Lucida Sans Unicode"/>
              </a:rPr>
              <a:t>finale</a:t>
            </a:r>
            <a:r>
              <a:rPr sz="2800" spc="-180" dirty="0">
                <a:latin typeface="Lucida Sans Unicode"/>
                <a:cs typeface="Lucida Sans Unicode"/>
              </a:rPr>
              <a:t> </a:t>
            </a:r>
            <a:r>
              <a:rPr sz="2800" spc="-90" dirty="0">
                <a:latin typeface="Lucida Sans Unicode"/>
                <a:cs typeface="Lucida Sans Unicode"/>
              </a:rPr>
              <a:t>(ricevuta)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48832" y="4817109"/>
            <a:ext cx="121412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15" dirty="0">
                <a:latin typeface="Lucida Sans Unicode"/>
                <a:cs typeface="Lucida Sans Unicode"/>
              </a:rPr>
              <a:t>100100</a:t>
            </a:r>
            <a:endParaRPr sz="2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215" dirty="0">
                <a:latin typeface="Lucida Sans Unicode"/>
                <a:cs typeface="Lucida Sans Unicode"/>
              </a:rPr>
              <a:t>100110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Error Correcting</a:t>
            </a:r>
            <a:r>
              <a:rPr spc="-55" dirty="0"/>
              <a:t> </a:t>
            </a:r>
            <a:r>
              <a:rPr spc="-5" dirty="0"/>
              <a:t>Codes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1517" y="1571966"/>
            <a:ext cx="8263255" cy="284353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30200" marR="5080">
              <a:lnSpc>
                <a:spcPct val="97000"/>
              </a:lnSpc>
              <a:spcBef>
                <a:spcPts val="190"/>
              </a:spcBef>
              <a:tabLst>
                <a:tab pos="1797685" algn="l"/>
                <a:tab pos="3107055" algn="l"/>
                <a:tab pos="6321425" algn="l"/>
                <a:tab pos="7082155" algn="l"/>
              </a:tabLst>
            </a:pPr>
            <a:r>
              <a:rPr sz="1650" i="1" spc="-50" dirty="0">
                <a:latin typeface="Malgun Gothic"/>
                <a:cs typeface="Malgun Gothic"/>
              </a:rPr>
              <a:t>Per</a:t>
            </a:r>
            <a:r>
              <a:rPr sz="1650" i="1" spc="-1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vari</a:t>
            </a:r>
            <a:r>
              <a:rPr sz="1650" i="1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motivi	</a:t>
            </a:r>
            <a:r>
              <a:rPr sz="1650" i="1" spc="-35" dirty="0">
                <a:latin typeface="Malgun Gothic"/>
                <a:cs typeface="Malgun Gothic"/>
              </a:rPr>
              <a:t>come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5" dirty="0">
                <a:latin typeface="Malgun Gothic"/>
                <a:cs typeface="Malgun Gothic"/>
              </a:rPr>
              <a:t>cambiamento </a:t>
            </a:r>
            <a:r>
              <a:rPr sz="1650" i="1" spc="-30" dirty="0">
                <a:latin typeface="Malgun Gothic"/>
                <a:cs typeface="Malgun Gothic"/>
              </a:rPr>
              <a:t>di tensione di alimentazione del </a:t>
            </a:r>
            <a:r>
              <a:rPr sz="1650" i="1" spc="-25" dirty="0">
                <a:latin typeface="Malgun Gothic"/>
                <a:cs typeface="Malgun Gothic"/>
              </a:rPr>
              <a:t>chip,  </a:t>
            </a:r>
            <a:r>
              <a:rPr sz="1650" i="1" spc="-30" dirty="0">
                <a:latin typeface="Malgun Gothic"/>
                <a:cs typeface="Malgun Gothic"/>
              </a:rPr>
              <a:t>accoppiamento </a:t>
            </a:r>
            <a:r>
              <a:rPr sz="1650" i="1" spc="-25" dirty="0">
                <a:latin typeface="Malgun Gothic"/>
                <a:cs typeface="Malgun Gothic"/>
              </a:rPr>
              <a:t>tra le piste, </a:t>
            </a:r>
            <a:r>
              <a:rPr sz="1650" i="1" spc="-35" dirty="0">
                <a:latin typeface="Malgun Gothic"/>
                <a:cs typeface="Malgun Gothic"/>
              </a:rPr>
              <a:t>fenomeni </a:t>
            </a:r>
            <a:r>
              <a:rPr sz="1650" i="1" spc="-30" dirty="0">
                <a:latin typeface="Malgun Gothic"/>
                <a:cs typeface="Malgun Gothic"/>
              </a:rPr>
              <a:t>atmosferici </a:t>
            </a:r>
            <a:r>
              <a:rPr sz="1650" i="1" spc="-35" dirty="0">
                <a:latin typeface="Malgun Gothic"/>
                <a:cs typeface="Malgun Gothic"/>
              </a:rPr>
              <a:t>o</a:t>
            </a:r>
            <a:r>
              <a:rPr sz="1650" i="1" spc="28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altre</a:t>
            </a:r>
            <a:r>
              <a:rPr sz="1650" i="1" spc="10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cause,	</a:t>
            </a:r>
            <a:r>
              <a:rPr sz="1650" i="1" spc="-15" dirty="0">
                <a:latin typeface="Malgun Gothic"/>
                <a:cs typeface="Malgun Gothic"/>
              </a:rPr>
              <a:t>i</a:t>
            </a:r>
            <a:r>
              <a:rPr sz="1650" i="1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valori	</a:t>
            </a:r>
            <a:r>
              <a:rPr sz="1650" i="1" spc="-25" dirty="0">
                <a:latin typeface="Malgun Gothic"/>
                <a:cs typeface="Malgun Gothic"/>
              </a:rPr>
              <a:t>sulle </a:t>
            </a:r>
            <a:r>
              <a:rPr sz="1650" i="1" spc="-30" dirty="0">
                <a:latin typeface="Malgun Gothic"/>
                <a:cs typeface="Malgun Gothic"/>
              </a:rPr>
              <a:t>linee di  </a:t>
            </a:r>
            <a:r>
              <a:rPr sz="1650" i="1" spc="-25" dirty="0">
                <a:latin typeface="Malgun Gothic"/>
                <a:cs typeface="Malgun Gothic"/>
              </a:rPr>
              <a:t>trasmissione</a:t>
            </a:r>
            <a:r>
              <a:rPr sz="1650" i="1" spc="-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possono</a:t>
            </a:r>
            <a:r>
              <a:rPr sz="1650" i="1" spc="-20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essere	</a:t>
            </a:r>
            <a:r>
              <a:rPr sz="1650" i="1" spc="-25" dirty="0">
                <a:latin typeface="Malgun Gothic"/>
                <a:cs typeface="Malgun Gothic"/>
              </a:rPr>
              <a:t>modificati </a:t>
            </a:r>
            <a:r>
              <a:rPr sz="1650" i="1" spc="-30" dirty="0">
                <a:latin typeface="Malgun Gothic"/>
                <a:cs typeface="Malgun Gothic"/>
              </a:rPr>
              <a:t>e </a:t>
            </a:r>
            <a:r>
              <a:rPr sz="1650" i="1" spc="-15" dirty="0">
                <a:latin typeface="Malgun Gothic"/>
                <a:cs typeface="Malgun Gothic"/>
              </a:rPr>
              <a:t>i </a:t>
            </a:r>
            <a:r>
              <a:rPr sz="1650" i="1" spc="-30" dirty="0">
                <a:latin typeface="Malgun Gothic"/>
                <a:cs typeface="Malgun Gothic"/>
              </a:rPr>
              <a:t>dati trasmessi</a:t>
            </a:r>
            <a:r>
              <a:rPr sz="1650" i="1" spc="7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errati.</a:t>
            </a:r>
            <a:endParaRPr sz="1650">
              <a:latin typeface="Malgun Gothic"/>
              <a:cs typeface="Malgun Gothic"/>
            </a:endParaRPr>
          </a:p>
          <a:p>
            <a:pPr marL="589915" marR="500380" indent="-300355">
              <a:lnSpc>
                <a:spcPts val="2690"/>
              </a:lnSpc>
              <a:spcBef>
                <a:spcPts val="1520"/>
              </a:spcBef>
            </a:pPr>
            <a:r>
              <a:rPr sz="2800" spc="-30" dirty="0">
                <a:latin typeface="Lucida Sans Unicode"/>
                <a:cs typeface="Lucida Sans Unicode"/>
              </a:rPr>
              <a:t>I </a:t>
            </a:r>
            <a:r>
              <a:rPr sz="2800" spc="-140" dirty="0">
                <a:latin typeface="Lucida Sans Unicode"/>
                <a:cs typeface="Lucida Sans Unicode"/>
              </a:rPr>
              <a:t>codici </a:t>
            </a:r>
            <a:r>
              <a:rPr sz="2800" spc="-200" dirty="0">
                <a:latin typeface="Lucida Sans Unicode"/>
                <a:cs typeface="Lucida Sans Unicode"/>
              </a:rPr>
              <a:t>di </a:t>
            </a:r>
            <a:r>
              <a:rPr sz="2800" spc="-130" dirty="0">
                <a:latin typeface="Lucida Sans Unicode"/>
                <a:cs typeface="Lucida Sans Unicode"/>
              </a:rPr>
              <a:t>rilevazione </a:t>
            </a:r>
            <a:r>
              <a:rPr sz="2800" spc="-285" dirty="0">
                <a:latin typeface="Lucida Sans Unicode"/>
                <a:cs typeface="Lucida Sans Unicode"/>
              </a:rPr>
              <a:t>e/o </a:t>
            </a:r>
            <a:r>
              <a:rPr sz="2800" spc="-140" dirty="0">
                <a:latin typeface="Lucida Sans Unicode"/>
                <a:cs typeface="Lucida Sans Unicode"/>
              </a:rPr>
              <a:t>correzione </a:t>
            </a:r>
            <a:r>
              <a:rPr sz="2800" spc="-160" dirty="0">
                <a:latin typeface="Lucida Sans Unicode"/>
                <a:cs typeface="Lucida Sans Unicode"/>
              </a:rPr>
              <a:t>degli </a:t>
            </a:r>
            <a:r>
              <a:rPr sz="2800" spc="-170" dirty="0">
                <a:latin typeface="Lucida Sans Unicode"/>
                <a:cs typeface="Lucida Sans Unicode"/>
              </a:rPr>
              <a:t>errori  </a:t>
            </a:r>
            <a:r>
              <a:rPr sz="2800" spc="-135" dirty="0">
                <a:latin typeface="Lucida Sans Unicode"/>
                <a:cs typeface="Lucida Sans Unicode"/>
              </a:rPr>
              <a:t>sono </a:t>
            </a:r>
            <a:r>
              <a:rPr sz="2800" spc="-140" dirty="0">
                <a:latin typeface="Lucida Sans Unicode"/>
                <a:cs typeface="Lucida Sans Unicode"/>
              </a:rPr>
              <a:t>codici </a:t>
            </a:r>
            <a:r>
              <a:rPr sz="2800" spc="-75" dirty="0">
                <a:latin typeface="Lucida Sans Unicode"/>
                <a:cs typeface="Lucida Sans Unicode"/>
              </a:rPr>
              <a:t>che </a:t>
            </a:r>
            <a:r>
              <a:rPr sz="2800" spc="-140" dirty="0">
                <a:latin typeface="Lucida Sans Unicode"/>
                <a:cs typeface="Lucida Sans Unicode"/>
              </a:rPr>
              <a:t>consentono </a:t>
            </a:r>
            <a:r>
              <a:rPr sz="2800" spc="-95" dirty="0">
                <a:latin typeface="Lucida Sans Unicode"/>
                <a:cs typeface="Lucida Sans Unicode"/>
              </a:rPr>
              <a:t>la </a:t>
            </a:r>
            <a:r>
              <a:rPr sz="2800" spc="-130" dirty="0">
                <a:latin typeface="Lucida Sans Unicode"/>
                <a:cs typeface="Lucida Sans Unicode"/>
              </a:rPr>
              <a:t>rilevazione</a:t>
            </a:r>
            <a:r>
              <a:rPr sz="2800" spc="-40" dirty="0">
                <a:latin typeface="Lucida Sans Unicode"/>
                <a:cs typeface="Lucida Sans Unicode"/>
              </a:rPr>
              <a:t> </a:t>
            </a:r>
            <a:r>
              <a:rPr sz="2800" spc="-285" dirty="0">
                <a:latin typeface="Lucida Sans Unicode"/>
                <a:cs typeface="Lucida Sans Unicode"/>
              </a:rPr>
              <a:t>e/o</a:t>
            </a:r>
            <a:endParaRPr sz="2800">
              <a:latin typeface="Lucida Sans Unicode"/>
              <a:cs typeface="Lucida Sans Unicode"/>
            </a:endParaRPr>
          </a:p>
          <a:p>
            <a:pPr marL="1322070">
              <a:lnSpc>
                <a:spcPts val="2710"/>
              </a:lnSpc>
            </a:pPr>
            <a:r>
              <a:rPr sz="2800" spc="-140" dirty="0">
                <a:latin typeface="Lucida Sans Unicode"/>
                <a:cs typeface="Lucida Sans Unicode"/>
              </a:rPr>
              <a:t>correzione </a:t>
            </a:r>
            <a:r>
              <a:rPr sz="2800" spc="-155" dirty="0">
                <a:latin typeface="Lucida Sans Unicode"/>
                <a:cs typeface="Lucida Sans Unicode"/>
              </a:rPr>
              <a:t>degli </a:t>
            </a:r>
            <a:r>
              <a:rPr sz="2800" spc="-170" dirty="0">
                <a:latin typeface="Lucida Sans Unicode"/>
                <a:cs typeface="Lucida Sans Unicode"/>
              </a:rPr>
              <a:t>errori </a:t>
            </a:r>
            <a:r>
              <a:rPr sz="2800" spc="-190" dirty="0">
                <a:latin typeface="Lucida Sans Unicode"/>
                <a:cs typeface="Lucida Sans Unicode"/>
              </a:rPr>
              <a:t>in </a:t>
            </a:r>
            <a:r>
              <a:rPr sz="2800" spc="-120" dirty="0">
                <a:latin typeface="Lucida Sans Unicode"/>
                <a:cs typeface="Lucida Sans Unicode"/>
              </a:rPr>
              <a:t>una</a:t>
            </a:r>
            <a:r>
              <a:rPr sz="2800" spc="120" dirty="0">
                <a:latin typeface="Lucida Sans Unicode"/>
                <a:cs typeface="Lucida Sans Unicode"/>
              </a:rPr>
              <a:t> </a:t>
            </a:r>
            <a:r>
              <a:rPr sz="2800" spc="-125" dirty="0">
                <a:latin typeface="Lucida Sans Unicode"/>
                <a:cs typeface="Lucida Sans Unicode"/>
              </a:rPr>
              <a:t>parola.</a:t>
            </a:r>
            <a:endParaRPr sz="2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spc="25" dirty="0">
                <a:latin typeface="Yu Gothic UI"/>
                <a:cs typeface="Yu Gothic UI"/>
              </a:rPr>
              <a:t>Esempio</a:t>
            </a:r>
            <a:endParaRPr sz="2800">
              <a:latin typeface="Yu Gothic UI"/>
              <a:cs typeface="Yu Gothic U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457960"/>
            <a:ext cx="6172835" cy="13423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spc="-80" dirty="0">
                <a:latin typeface="Lucida Sans Unicode"/>
                <a:cs typeface="Lucida Sans Unicode"/>
              </a:rPr>
              <a:t>Date </a:t>
            </a:r>
            <a:r>
              <a:rPr sz="2400" spc="-114" dirty="0">
                <a:latin typeface="Lucida Sans Unicode"/>
                <a:cs typeface="Lucida Sans Unicode"/>
              </a:rPr>
              <a:t>due parole </a:t>
            </a:r>
            <a:r>
              <a:rPr sz="2400" spc="-175" dirty="0">
                <a:latin typeface="Lucida Sans Unicode"/>
                <a:cs typeface="Lucida Sans Unicode"/>
              </a:rPr>
              <a:t>di </a:t>
            </a:r>
            <a:r>
              <a:rPr sz="2400" spc="-95" dirty="0">
                <a:latin typeface="Lucida Sans Unicode"/>
                <a:cs typeface="Lucida Sans Unicode"/>
              </a:rPr>
              <a:t>codice</a:t>
            </a:r>
            <a:r>
              <a:rPr sz="2400" spc="35" dirty="0">
                <a:latin typeface="Lucida Sans Unicode"/>
                <a:cs typeface="Lucida Sans Unicode"/>
              </a:rPr>
              <a:t> </a:t>
            </a:r>
            <a:r>
              <a:rPr sz="2400" spc="-95" dirty="0">
                <a:latin typeface="Lucida Sans Unicode"/>
                <a:cs typeface="Lucida Sans Unicode"/>
              </a:rPr>
              <a:t>:</a:t>
            </a:r>
            <a:endParaRPr sz="2400">
              <a:latin typeface="Lucida Sans Unicode"/>
              <a:cs typeface="Lucida Sans Unicode"/>
            </a:endParaRPr>
          </a:p>
          <a:p>
            <a:pPr marL="2826385">
              <a:lnSpc>
                <a:spcPct val="100000"/>
              </a:lnSpc>
              <a:spcBef>
                <a:spcPts val="575"/>
              </a:spcBef>
              <a:tabLst>
                <a:tab pos="3366770" algn="l"/>
              </a:tabLst>
            </a:pPr>
            <a:r>
              <a:rPr sz="2400" spc="-60" dirty="0">
                <a:latin typeface="Lucida Sans Unicode"/>
                <a:cs typeface="Lucida Sans Unicode"/>
              </a:rPr>
              <a:t>A</a:t>
            </a:r>
            <a:r>
              <a:rPr sz="2400" spc="-95" dirty="0">
                <a:latin typeface="Lucida Sans Unicode"/>
                <a:cs typeface="Lucida Sans Unicode"/>
              </a:rPr>
              <a:t> :	</a:t>
            </a:r>
            <a:r>
              <a:rPr sz="2400" spc="-155" dirty="0">
                <a:latin typeface="Lucida Sans Unicode"/>
                <a:cs typeface="Lucida Sans Unicode"/>
              </a:rPr>
              <a:t>a</a:t>
            </a:r>
            <a:r>
              <a:rPr sz="2400" spc="-232" baseline="-20833" dirty="0">
                <a:latin typeface="Lucida Sans Unicode"/>
                <a:cs typeface="Lucida Sans Unicode"/>
              </a:rPr>
              <a:t>n-1 </a:t>
            </a:r>
            <a:r>
              <a:rPr sz="2400" spc="-160" dirty="0">
                <a:latin typeface="Lucida Sans Unicode"/>
                <a:cs typeface="Lucida Sans Unicode"/>
              </a:rPr>
              <a:t>a</a:t>
            </a:r>
            <a:r>
              <a:rPr sz="2400" spc="-240" baseline="-20833" dirty="0">
                <a:latin typeface="Lucida Sans Unicode"/>
                <a:cs typeface="Lucida Sans Unicode"/>
              </a:rPr>
              <a:t>n-2 </a:t>
            </a:r>
            <a:r>
              <a:rPr sz="2400" dirty="0">
                <a:latin typeface="Lucida Sans Unicode"/>
                <a:cs typeface="Lucida Sans Unicode"/>
              </a:rPr>
              <a:t>… </a:t>
            </a:r>
            <a:r>
              <a:rPr sz="2400" spc="-55" dirty="0">
                <a:latin typeface="Lucida Sans Unicode"/>
                <a:cs typeface="Lucida Sans Unicode"/>
              </a:rPr>
              <a:t>a</a:t>
            </a:r>
            <a:r>
              <a:rPr sz="2400" spc="-82" baseline="-20833" dirty="0">
                <a:latin typeface="Lucida Sans Unicode"/>
                <a:cs typeface="Lucida Sans Unicode"/>
              </a:rPr>
              <a:t>i </a:t>
            </a:r>
            <a:r>
              <a:rPr sz="2400" dirty="0">
                <a:latin typeface="Lucida Sans Unicode"/>
                <a:cs typeface="Lucida Sans Unicode"/>
              </a:rPr>
              <a:t>… </a:t>
            </a:r>
            <a:r>
              <a:rPr sz="2400" spc="-60" dirty="0">
                <a:latin typeface="Lucida Sans Unicode"/>
                <a:cs typeface="Lucida Sans Unicode"/>
              </a:rPr>
              <a:t>a</a:t>
            </a:r>
            <a:r>
              <a:rPr sz="2400" spc="-89" baseline="-20833" dirty="0">
                <a:latin typeface="Lucida Sans Unicode"/>
                <a:cs typeface="Lucida Sans Unicode"/>
              </a:rPr>
              <a:t>1</a:t>
            </a:r>
            <a:r>
              <a:rPr sz="2400" spc="-405" baseline="-20833" dirty="0">
                <a:latin typeface="Lucida Sans Unicode"/>
                <a:cs typeface="Lucida Sans Unicode"/>
              </a:rPr>
              <a:t> </a:t>
            </a:r>
            <a:r>
              <a:rPr sz="2400" spc="-60" dirty="0">
                <a:latin typeface="Lucida Sans Unicode"/>
                <a:cs typeface="Lucida Sans Unicode"/>
              </a:rPr>
              <a:t>a</a:t>
            </a:r>
            <a:r>
              <a:rPr sz="2400" spc="-89" baseline="-20833" dirty="0">
                <a:latin typeface="Lucida Sans Unicode"/>
                <a:cs typeface="Lucida Sans Unicode"/>
              </a:rPr>
              <a:t>0</a:t>
            </a:r>
            <a:endParaRPr sz="2400" baseline="-20833">
              <a:latin typeface="Lucida Sans Unicode"/>
              <a:cs typeface="Lucida Sans Unicode"/>
            </a:endParaRPr>
          </a:p>
          <a:p>
            <a:pPr marL="203327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Lucida Sans Unicode"/>
                <a:cs typeface="Lucida Sans Unicode"/>
              </a:rPr>
              <a:t>e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0007" y="2848102"/>
            <a:ext cx="398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20" dirty="0">
                <a:latin typeface="Lucida Sans Unicode"/>
                <a:cs typeface="Lucida Sans Unicode"/>
              </a:rPr>
              <a:t>B</a:t>
            </a:r>
            <a:r>
              <a:rPr sz="2400" spc="-180" dirty="0">
                <a:latin typeface="Lucida Sans Unicode"/>
                <a:cs typeface="Lucida Sans Unicode"/>
              </a:rPr>
              <a:t> </a:t>
            </a:r>
            <a:r>
              <a:rPr sz="2400" spc="-95" dirty="0">
                <a:latin typeface="Lucida Sans Unicode"/>
                <a:cs typeface="Lucida Sans Unicode"/>
              </a:rPr>
              <a:t>: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73376" y="2922778"/>
            <a:ext cx="281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7" baseline="13888" dirty="0">
                <a:latin typeface="Lucida Sans Unicode"/>
                <a:cs typeface="Lucida Sans Unicode"/>
              </a:rPr>
              <a:t>b</a:t>
            </a:r>
            <a:r>
              <a:rPr sz="1600" spc="-204" dirty="0">
                <a:latin typeface="Lucida Sans Unicode"/>
                <a:cs typeface="Lucida Sans Unicode"/>
              </a:rPr>
              <a:t>n-1 </a:t>
            </a:r>
            <a:r>
              <a:rPr sz="3600" spc="-307" baseline="13888" dirty="0">
                <a:latin typeface="Lucida Sans Unicode"/>
                <a:cs typeface="Lucida Sans Unicode"/>
              </a:rPr>
              <a:t>b</a:t>
            </a:r>
            <a:r>
              <a:rPr sz="1600" spc="-204" dirty="0">
                <a:latin typeface="Lucida Sans Unicode"/>
                <a:cs typeface="Lucida Sans Unicode"/>
              </a:rPr>
              <a:t>n-2 </a:t>
            </a:r>
            <a:r>
              <a:rPr sz="3600" baseline="13888" dirty="0">
                <a:latin typeface="Lucida Sans Unicode"/>
                <a:cs typeface="Lucida Sans Unicode"/>
              </a:rPr>
              <a:t>… </a:t>
            </a:r>
            <a:r>
              <a:rPr sz="3600" spc="-217" baseline="13888" dirty="0">
                <a:latin typeface="Lucida Sans Unicode"/>
                <a:cs typeface="Lucida Sans Unicode"/>
              </a:rPr>
              <a:t>b</a:t>
            </a:r>
            <a:r>
              <a:rPr sz="1600" spc="-145" dirty="0">
                <a:latin typeface="Lucida Sans Unicode"/>
                <a:cs typeface="Lucida Sans Unicode"/>
              </a:rPr>
              <a:t>i </a:t>
            </a:r>
            <a:r>
              <a:rPr sz="3600" baseline="13888" dirty="0">
                <a:latin typeface="Lucida Sans Unicode"/>
                <a:cs typeface="Lucida Sans Unicode"/>
              </a:rPr>
              <a:t>… </a:t>
            </a:r>
            <a:r>
              <a:rPr sz="3600" spc="-225" baseline="13888" dirty="0">
                <a:latin typeface="Lucida Sans Unicode"/>
                <a:cs typeface="Lucida Sans Unicode"/>
              </a:rPr>
              <a:t>b</a:t>
            </a:r>
            <a:r>
              <a:rPr sz="1600" spc="-150" dirty="0">
                <a:latin typeface="Lucida Sans Unicode"/>
                <a:cs typeface="Lucida Sans Unicode"/>
              </a:rPr>
              <a:t>1</a:t>
            </a:r>
            <a:r>
              <a:rPr sz="1600" spc="-245" dirty="0">
                <a:latin typeface="Lucida Sans Unicode"/>
                <a:cs typeface="Lucida Sans Unicode"/>
              </a:rPr>
              <a:t> </a:t>
            </a:r>
            <a:r>
              <a:rPr sz="3600" spc="-232" baseline="13888" dirty="0">
                <a:latin typeface="Lucida Sans Unicode"/>
                <a:cs typeface="Lucida Sans Unicode"/>
              </a:rPr>
              <a:t>b</a:t>
            </a:r>
            <a:r>
              <a:rPr sz="1600" spc="-155" dirty="0">
                <a:latin typeface="Lucida Sans Unicode"/>
                <a:cs typeface="Lucida Sans Unicode"/>
              </a:rPr>
              <a:t>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3726002"/>
            <a:ext cx="680465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latin typeface="Lucida Sans Unicode"/>
                <a:cs typeface="Lucida Sans Unicode"/>
              </a:rPr>
              <a:t>La </a:t>
            </a: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distanza </a:t>
            </a:r>
            <a:r>
              <a:rPr sz="2400" b="1" u="heavy" spc="-10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di </a:t>
            </a:r>
            <a:r>
              <a:rPr sz="2400" b="1" u="heavy" spc="-6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Hamming</a:t>
            </a:r>
            <a:r>
              <a:rPr sz="2400" b="1" spc="-65" dirty="0">
                <a:latin typeface="Yu Gothic UI"/>
                <a:cs typeface="Yu Gothic UI"/>
              </a:rPr>
              <a:t> </a:t>
            </a:r>
            <a:r>
              <a:rPr sz="2400" spc="-135" dirty="0">
                <a:latin typeface="Lucida Sans Unicode"/>
                <a:cs typeface="Lucida Sans Unicode"/>
              </a:rPr>
              <a:t>tra </a:t>
            </a:r>
            <a:r>
              <a:rPr sz="2400" spc="-55" dirty="0">
                <a:latin typeface="Lucida Sans Unicode"/>
                <a:cs typeface="Lucida Sans Unicode"/>
              </a:rPr>
              <a:t>A </a:t>
            </a:r>
            <a:r>
              <a:rPr sz="2400" spc="-5" dirty="0">
                <a:latin typeface="Lucida Sans Unicode"/>
                <a:cs typeface="Lucida Sans Unicode"/>
              </a:rPr>
              <a:t>e </a:t>
            </a:r>
            <a:r>
              <a:rPr sz="2400" spc="220" dirty="0">
                <a:latin typeface="Lucida Sans Unicode"/>
                <a:cs typeface="Lucida Sans Unicode"/>
              </a:rPr>
              <a:t>B </a:t>
            </a:r>
            <a:r>
              <a:rPr sz="2400" spc="-5" dirty="0">
                <a:latin typeface="Lucida Sans Unicode"/>
                <a:cs typeface="Lucida Sans Unicode"/>
              </a:rPr>
              <a:t>è</a:t>
            </a:r>
            <a:r>
              <a:rPr sz="2400" spc="-455" dirty="0">
                <a:latin typeface="Lucida Sans Unicode"/>
                <a:cs typeface="Lucida Sans Unicode"/>
              </a:rPr>
              <a:t> </a:t>
            </a:r>
            <a:r>
              <a:rPr sz="2400" spc="-145" dirty="0">
                <a:latin typeface="Lucida Sans Unicode"/>
                <a:cs typeface="Lucida Sans Unicode"/>
              </a:rPr>
              <a:t>definita </a:t>
            </a:r>
            <a:r>
              <a:rPr sz="2400" spc="-100" dirty="0">
                <a:latin typeface="Lucida Sans Unicode"/>
                <a:cs typeface="Lucida Sans Unicode"/>
              </a:rPr>
              <a:t>come: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9227" y="5042992"/>
            <a:ext cx="686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65" dirty="0">
                <a:latin typeface="Lucida Sans Unicode"/>
                <a:cs typeface="Lucida Sans Unicode"/>
              </a:rPr>
              <a:t>do</a:t>
            </a:r>
            <a:r>
              <a:rPr sz="2400" spc="-25" dirty="0">
                <a:latin typeface="Lucida Sans Unicode"/>
                <a:cs typeface="Lucida Sans Unicode"/>
              </a:rPr>
              <a:t>ve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40963" y="5161867"/>
            <a:ext cx="42037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i="1" spc="140" dirty="0">
                <a:latin typeface="Times New Roman"/>
                <a:cs typeface="Times New Roman"/>
              </a:rPr>
              <a:t>n</a:t>
            </a:r>
            <a:r>
              <a:rPr sz="1950" spc="-90" dirty="0">
                <a:latin typeface="Symbol"/>
                <a:cs typeface="Symbol"/>
              </a:rPr>
              <a:t></a:t>
            </a:r>
            <a:r>
              <a:rPr sz="1950" spc="25" dirty="0">
                <a:latin typeface="Times New Roman"/>
                <a:cs typeface="Times New Roman"/>
              </a:rPr>
              <a:t>1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13109" y="5180291"/>
            <a:ext cx="2745105" cy="10388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5"/>
              </a:spcBef>
            </a:pPr>
            <a:r>
              <a:rPr sz="2250" i="1" spc="30" dirty="0">
                <a:latin typeface="Times New Roman"/>
                <a:cs typeface="Times New Roman"/>
              </a:rPr>
              <a:t>H</a:t>
            </a:r>
            <a:r>
              <a:rPr sz="2250" i="1" spc="-280" dirty="0">
                <a:latin typeface="Times New Roman"/>
                <a:cs typeface="Times New Roman"/>
              </a:rPr>
              <a:t> </a:t>
            </a:r>
            <a:r>
              <a:rPr sz="2250" spc="15" dirty="0">
                <a:latin typeface="Times New Roman"/>
                <a:cs typeface="Times New Roman"/>
              </a:rPr>
              <a:t>(</a:t>
            </a:r>
            <a:r>
              <a:rPr sz="2250" spc="-335" dirty="0">
                <a:latin typeface="Times New Roman"/>
                <a:cs typeface="Times New Roman"/>
              </a:rPr>
              <a:t> </a:t>
            </a:r>
            <a:r>
              <a:rPr sz="2250" i="1" spc="-75" dirty="0">
                <a:latin typeface="Times New Roman"/>
                <a:cs typeface="Times New Roman"/>
              </a:rPr>
              <a:t>A</a:t>
            </a:r>
            <a:r>
              <a:rPr sz="2250" spc="10" dirty="0">
                <a:latin typeface="Times New Roman"/>
                <a:cs typeface="Times New Roman"/>
              </a:rPr>
              <a:t>,</a:t>
            </a:r>
            <a:r>
              <a:rPr sz="2250" spc="-220" dirty="0">
                <a:latin typeface="Times New Roman"/>
                <a:cs typeface="Times New Roman"/>
              </a:rPr>
              <a:t> </a:t>
            </a:r>
            <a:r>
              <a:rPr sz="2250" i="1" spc="75" dirty="0">
                <a:latin typeface="Times New Roman"/>
                <a:cs typeface="Times New Roman"/>
              </a:rPr>
              <a:t>B</a:t>
            </a:r>
            <a:r>
              <a:rPr sz="2250" spc="15" dirty="0">
                <a:latin typeface="Times New Roman"/>
                <a:cs typeface="Times New Roman"/>
              </a:rPr>
              <a:t>)</a:t>
            </a:r>
            <a:r>
              <a:rPr sz="2250" spc="-55" dirty="0">
                <a:latin typeface="Times New Roman"/>
                <a:cs typeface="Times New Roman"/>
              </a:rPr>
              <a:t> </a:t>
            </a:r>
            <a:r>
              <a:rPr sz="2250" spc="25" dirty="0">
                <a:latin typeface="Symbol"/>
                <a:cs typeface="Symbol"/>
              </a:rPr>
              <a:t></a:t>
            </a:r>
            <a:r>
              <a:rPr sz="2250" dirty="0">
                <a:latin typeface="Times New Roman"/>
                <a:cs typeface="Times New Roman"/>
              </a:rPr>
              <a:t> </a:t>
            </a:r>
            <a:r>
              <a:rPr sz="5925" spc="434" baseline="-9845" dirty="0">
                <a:latin typeface="Symbol"/>
                <a:cs typeface="Symbol"/>
              </a:rPr>
              <a:t></a:t>
            </a:r>
            <a:r>
              <a:rPr sz="2250" i="1" spc="130" dirty="0">
                <a:latin typeface="Times New Roman"/>
                <a:cs typeface="Times New Roman"/>
              </a:rPr>
              <a:t>d</a:t>
            </a:r>
            <a:r>
              <a:rPr sz="2925" i="1" spc="37" baseline="-15669" dirty="0">
                <a:latin typeface="Times New Roman"/>
                <a:cs typeface="Times New Roman"/>
              </a:rPr>
              <a:t>h</a:t>
            </a:r>
            <a:r>
              <a:rPr sz="2925" i="1" spc="-375" baseline="-15669" dirty="0">
                <a:latin typeface="Times New Roman"/>
                <a:cs typeface="Times New Roman"/>
              </a:rPr>
              <a:t> </a:t>
            </a:r>
            <a:r>
              <a:rPr sz="2250" spc="65" dirty="0">
                <a:latin typeface="Times New Roman"/>
                <a:cs typeface="Times New Roman"/>
              </a:rPr>
              <a:t>(</a:t>
            </a:r>
            <a:r>
              <a:rPr sz="2250" i="1" spc="-30" dirty="0">
                <a:latin typeface="Times New Roman"/>
                <a:cs typeface="Times New Roman"/>
              </a:rPr>
              <a:t>a</a:t>
            </a:r>
            <a:r>
              <a:rPr sz="2925" i="1" spc="22" baseline="-15669" dirty="0">
                <a:latin typeface="Times New Roman"/>
                <a:cs typeface="Times New Roman"/>
              </a:rPr>
              <a:t>i</a:t>
            </a:r>
            <a:r>
              <a:rPr sz="2925" i="1" spc="-367" baseline="-15669" dirty="0">
                <a:latin typeface="Times New Roman"/>
                <a:cs typeface="Times New Roman"/>
              </a:rPr>
              <a:t> </a:t>
            </a:r>
            <a:r>
              <a:rPr sz="2250" spc="10" dirty="0">
                <a:latin typeface="Times New Roman"/>
                <a:cs typeface="Times New Roman"/>
              </a:rPr>
              <a:t>,</a:t>
            </a:r>
            <a:r>
              <a:rPr sz="2250" spc="-355" dirty="0">
                <a:latin typeface="Times New Roman"/>
                <a:cs typeface="Times New Roman"/>
              </a:rPr>
              <a:t> </a:t>
            </a:r>
            <a:r>
              <a:rPr sz="2250" i="1" spc="-150" dirty="0">
                <a:latin typeface="Times New Roman"/>
                <a:cs typeface="Times New Roman"/>
              </a:rPr>
              <a:t>b</a:t>
            </a:r>
            <a:r>
              <a:rPr sz="2925" i="1" spc="22" baseline="-15669" dirty="0">
                <a:latin typeface="Times New Roman"/>
                <a:cs typeface="Times New Roman"/>
              </a:rPr>
              <a:t>i</a:t>
            </a:r>
            <a:r>
              <a:rPr sz="2925" i="1" spc="-315" baseline="-15669" dirty="0">
                <a:latin typeface="Times New Roman"/>
                <a:cs typeface="Times New Roman"/>
              </a:rPr>
              <a:t> </a:t>
            </a:r>
            <a:r>
              <a:rPr sz="2250" spc="15" dirty="0"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  <a:p>
            <a:pPr marL="104775" algn="ctr">
              <a:lnSpc>
                <a:spcPct val="100000"/>
              </a:lnSpc>
              <a:spcBef>
                <a:spcPts val="315"/>
              </a:spcBef>
            </a:pPr>
            <a:r>
              <a:rPr sz="1950" i="1" spc="90" dirty="0">
                <a:latin typeface="Times New Roman"/>
                <a:cs typeface="Times New Roman"/>
              </a:rPr>
              <a:t>i</a:t>
            </a:r>
            <a:r>
              <a:rPr sz="1950" spc="90" dirty="0">
                <a:latin typeface="Symbol"/>
                <a:cs typeface="Symbol"/>
              </a:rPr>
              <a:t></a:t>
            </a:r>
            <a:r>
              <a:rPr sz="1950" spc="90" dirty="0">
                <a:latin typeface="Times New Roman"/>
                <a:cs typeface="Times New Roman"/>
              </a:rPr>
              <a:t>0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52477" y="5790377"/>
            <a:ext cx="825500" cy="3251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14655" algn="l"/>
                <a:tab pos="742950" algn="l"/>
              </a:tabLst>
            </a:pPr>
            <a:r>
              <a:rPr sz="1950" i="1" spc="5" dirty="0">
                <a:latin typeface="Times New Roman"/>
                <a:cs typeface="Times New Roman"/>
              </a:rPr>
              <a:t>h	</a:t>
            </a:r>
            <a:r>
              <a:rPr sz="1950" i="1" dirty="0">
                <a:latin typeface="Times New Roman"/>
                <a:cs typeface="Times New Roman"/>
              </a:rPr>
              <a:t>i	i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58389" y="5682935"/>
            <a:ext cx="751840" cy="367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50" i="1" spc="-15" dirty="0">
                <a:latin typeface="Times New Roman"/>
                <a:cs typeface="Times New Roman"/>
              </a:rPr>
              <a:t>a</a:t>
            </a:r>
            <a:r>
              <a:rPr sz="2925" i="1" spc="-22" baseline="-15669" dirty="0">
                <a:latin typeface="Times New Roman"/>
                <a:cs typeface="Times New Roman"/>
              </a:rPr>
              <a:t>i </a:t>
            </a:r>
            <a:r>
              <a:rPr sz="2250" dirty="0">
                <a:latin typeface="Symbol"/>
                <a:cs typeface="Symbol"/>
              </a:rPr>
              <a:t></a:t>
            </a:r>
            <a:r>
              <a:rPr sz="2250" spc="-295" dirty="0">
                <a:latin typeface="Times New Roman"/>
                <a:cs typeface="Times New Roman"/>
              </a:rPr>
              <a:t> </a:t>
            </a:r>
            <a:r>
              <a:rPr sz="2250" i="1" spc="-70" dirty="0">
                <a:latin typeface="Times New Roman"/>
                <a:cs typeface="Times New Roman"/>
              </a:rPr>
              <a:t>b</a:t>
            </a:r>
            <a:r>
              <a:rPr sz="2925" i="1" spc="-104" baseline="-15669" dirty="0">
                <a:latin typeface="Times New Roman"/>
                <a:cs typeface="Times New Roman"/>
              </a:rPr>
              <a:t>i</a:t>
            </a:r>
            <a:endParaRPr sz="2925" baseline="-15669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43753" y="5155751"/>
            <a:ext cx="1311275" cy="895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895">
              <a:lnSpc>
                <a:spcPct val="126800"/>
              </a:lnSpc>
              <a:spcBef>
                <a:spcPts val="100"/>
              </a:spcBef>
              <a:tabLst>
                <a:tab pos="575945" algn="l"/>
              </a:tabLst>
            </a:pPr>
            <a:r>
              <a:rPr sz="2250" i="1" spc="-35" dirty="0">
                <a:latin typeface="Times New Roman"/>
                <a:cs typeface="Times New Roman"/>
              </a:rPr>
              <a:t>se	</a:t>
            </a:r>
            <a:r>
              <a:rPr sz="2250" i="1" spc="-10" dirty="0">
                <a:latin typeface="Times New Roman"/>
                <a:cs typeface="Times New Roman"/>
              </a:rPr>
              <a:t>a</a:t>
            </a:r>
            <a:r>
              <a:rPr sz="2925" i="1" spc="-15" baseline="-15669" dirty="0">
                <a:latin typeface="Times New Roman"/>
                <a:cs typeface="Times New Roman"/>
              </a:rPr>
              <a:t>i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dirty="0">
                <a:latin typeface="Times New Roman"/>
                <a:cs typeface="Times New Roman"/>
              </a:rPr>
              <a:t> </a:t>
            </a:r>
            <a:r>
              <a:rPr sz="2250" i="1" spc="-70" dirty="0">
                <a:latin typeface="Times New Roman"/>
                <a:cs typeface="Times New Roman"/>
              </a:rPr>
              <a:t>b</a:t>
            </a:r>
            <a:r>
              <a:rPr sz="2925" i="1" spc="-104" baseline="-15669" dirty="0">
                <a:latin typeface="Times New Roman"/>
                <a:cs typeface="Times New Roman"/>
              </a:rPr>
              <a:t>i  </a:t>
            </a:r>
            <a:r>
              <a:rPr sz="2250" i="1" spc="-70" dirty="0">
                <a:latin typeface="Times New Roman"/>
                <a:cs typeface="Times New Roman"/>
              </a:rPr>
              <a:t>se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92035" y="5682935"/>
            <a:ext cx="1523365" cy="367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1470" algn="l"/>
              </a:tabLst>
            </a:pPr>
            <a:r>
              <a:rPr sz="2250" i="1" dirty="0">
                <a:latin typeface="Times New Roman"/>
                <a:cs typeface="Times New Roman"/>
              </a:rPr>
              <a:t>d	</a:t>
            </a:r>
            <a:r>
              <a:rPr sz="2250" spc="35" dirty="0">
                <a:latin typeface="Times New Roman"/>
                <a:cs typeface="Times New Roman"/>
              </a:rPr>
              <a:t>(</a:t>
            </a:r>
            <a:r>
              <a:rPr sz="2250" i="1" spc="35" dirty="0">
                <a:latin typeface="Times New Roman"/>
                <a:cs typeface="Times New Roman"/>
              </a:rPr>
              <a:t>a </a:t>
            </a:r>
            <a:r>
              <a:rPr sz="2250" dirty="0">
                <a:latin typeface="Times New Roman"/>
                <a:cs typeface="Times New Roman"/>
              </a:rPr>
              <a:t>, </a:t>
            </a:r>
            <a:r>
              <a:rPr sz="2250" i="1" dirty="0">
                <a:latin typeface="Times New Roman"/>
                <a:cs typeface="Times New Roman"/>
              </a:rPr>
              <a:t>b </a:t>
            </a:r>
            <a:r>
              <a:rPr sz="2250" dirty="0">
                <a:latin typeface="Times New Roman"/>
                <a:cs typeface="Times New Roman"/>
              </a:rPr>
              <a:t>)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-42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1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92035" y="5248245"/>
            <a:ext cx="1550035" cy="367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50" i="1" spc="70" dirty="0">
                <a:latin typeface="Times New Roman"/>
                <a:cs typeface="Times New Roman"/>
              </a:rPr>
              <a:t>d</a:t>
            </a:r>
            <a:r>
              <a:rPr sz="2925" i="1" spc="104" baseline="-15669" dirty="0">
                <a:latin typeface="Times New Roman"/>
                <a:cs typeface="Times New Roman"/>
              </a:rPr>
              <a:t>h</a:t>
            </a:r>
            <a:r>
              <a:rPr sz="2925" i="1" spc="-359" baseline="-15669" dirty="0">
                <a:latin typeface="Times New Roman"/>
                <a:cs typeface="Times New Roman"/>
              </a:rPr>
              <a:t> </a:t>
            </a:r>
            <a:r>
              <a:rPr sz="2250" spc="15" dirty="0">
                <a:latin typeface="Times New Roman"/>
                <a:cs typeface="Times New Roman"/>
              </a:rPr>
              <a:t>(</a:t>
            </a:r>
            <a:r>
              <a:rPr sz="2250" i="1" spc="15" dirty="0">
                <a:latin typeface="Times New Roman"/>
                <a:cs typeface="Times New Roman"/>
              </a:rPr>
              <a:t>a</a:t>
            </a:r>
            <a:r>
              <a:rPr sz="2925" i="1" spc="22" baseline="-15669" dirty="0">
                <a:latin typeface="Times New Roman"/>
                <a:cs typeface="Times New Roman"/>
              </a:rPr>
              <a:t>i</a:t>
            </a:r>
            <a:r>
              <a:rPr sz="2925" i="1" spc="-345" baseline="-15669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,</a:t>
            </a:r>
            <a:r>
              <a:rPr sz="2250" spc="-355" dirty="0">
                <a:latin typeface="Times New Roman"/>
                <a:cs typeface="Times New Roman"/>
              </a:rPr>
              <a:t> </a:t>
            </a:r>
            <a:r>
              <a:rPr sz="2250" i="1" spc="-70" dirty="0">
                <a:latin typeface="Times New Roman"/>
                <a:cs typeface="Times New Roman"/>
              </a:rPr>
              <a:t>b</a:t>
            </a:r>
            <a:r>
              <a:rPr sz="2925" i="1" spc="-104" baseline="-15669" dirty="0">
                <a:latin typeface="Times New Roman"/>
                <a:cs typeface="Times New Roman"/>
              </a:rPr>
              <a:t>i</a:t>
            </a:r>
            <a:r>
              <a:rPr sz="2925" i="1" spc="-307" baseline="-15669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)</a:t>
            </a:r>
            <a:r>
              <a:rPr sz="2250" spc="-55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-75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0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Error Correcting</a:t>
            </a:r>
            <a:r>
              <a:rPr spc="-55" dirty="0"/>
              <a:t> </a:t>
            </a:r>
            <a:r>
              <a:rPr spc="-5" dirty="0"/>
              <a:t>Codes</a:t>
            </a:r>
          </a:p>
        </p:txBody>
      </p:sp>
      <p:sp>
        <p:nvSpPr>
          <p:cNvPr id="16" name="object 1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4541" y="1537208"/>
            <a:ext cx="6551930" cy="3830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Si definisce distanza di Hamming di un codice la  minima distanza </a:t>
            </a:r>
            <a:r>
              <a:rPr sz="2400" dirty="0">
                <a:latin typeface="Arial"/>
                <a:cs typeface="Arial"/>
              </a:rPr>
              <a:t>tra </a:t>
            </a:r>
            <a:r>
              <a:rPr sz="2400" spc="-5" dirty="0">
                <a:latin typeface="Arial"/>
                <a:cs typeface="Arial"/>
              </a:rPr>
              <a:t>due parole di un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codice.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Esempio. </a:t>
            </a:r>
            <a:r>
              <a:rPr sz="2400" dirty="0">
                <a:latin typeface="Arial"/>
                <a:cs typeface="Arial"/>
              </a:rPr>
              <a:t>Il </a:t>
            </a:r>
            <a:r>
              <a:rPr sz="2400" spc="-5" dirty="0">
                <a:latin typeface="Arial"/>
                <a:cs typeface="Arial"/>
              </a:rPr>
              <a:t>codice di quattro parole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valide:</a:t>
            </a:r>
            <a:endParaRPr sz="2400">
              <a:latin typeface="Arial"/>
              <a:cs typeface="Arial"/>
            </a:endParaRPr>
          </a:p>
          <a:p>
            <a:pPr marL="262890" algn="ctr">
              <a:lnSpc>
                <a:spcPct val="100000"/>
              </a:lnSpc>
              <a:spcBef>
                <a:spcPts val="575"/>
              </a:spcBef>
            </a:pPr>
            <a:r>
              <a:rPr sz="2400" spc="-10" dirty="0">
                <a:latin typeface="Arial"/>
                <a:cs typeface="Arial"/>
              </a:rPr>
              <a:t>0000000000</a:t>
            </a:r>
            <a:endParaRPr sz="2400">
              <a:latin typeface="Arial"/>
              <a:cs typeface="Arial"/>
            </a:endParaRPr>
          </a:p>
          <a:p>
            <a:pPr marL="262890" algn="ctr">
              <a:lnSpc>
                <a:spcPct val="100000"/>
              </a:lnSpc>
              <a:spcBef>
                <a:spcPts val="580"/>
              </a:spcBef>
            </a:pPr>
            <a:r>
              <a:rPr sz="2400" spc="-10" dirty="0">
                <a:latin typeface="Arial"/>
                <a:cs typeface="Arial"/>
              </a:rPr>
              <a:t>1111100000</a:t>
            </a:r>
            <a:endParaRPr sz="2400">
              <a:latin typeface="Arial"/>
              <a:cs typeface="Arial"/>
            </a:endParaRPr>
          </a:p>
          <a:p>
            <a:pPr marL="262890" algn="ctr">
              <a:lnSpc>
                <a:spcPct val="100000"/>
              </a:lnSpc>
              <a:spcBef>
                <a:spcPts val="575"/>
              </a:spcBef>
            </a:pPr>
            <a:r>
              <a:rPr sz="2400" spc="-10" dirty="0">
                <a:latin typeface="Arial"/>
                <a:cs typeface="Arial"/>
              </a:rPr>
              <a:t>0000011111</a:t>
            </a:r>
            <a:endParaRPr sz="2400">
              <a:latin typeface="Arial"/>
              <a:cs typeface="Arial"/>
            </a:endParaRPr>
          </a:p>
          <a:p>
            <a:pPr marL="262890" algn="ctr">
              <a:lnSpc>
                <a:spcPct val="100000"/>
              </a:lnSpc>
              <a:spcBef>
                <a:spcPts val="575"/>
              </a:spcBef>
            </a:pPr>
            <a:r>
              <a:rPr sz="2400" spc="-10" dirty="0">
                <a:latin typeface="Arial"/>
                <a:cs typeface="Arial"/>
              </a:rPr>
              <a:t>1111111111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Arial"/>
                <a:cs typeface="Arial"/>
              </a:rPr>
              <a:t>ha </a:t>
            </a:r>
            <a:r>
              <a:rPr sz="2400" spc="-5" dirty="0">
                <a:latin typeface="Arial"/>
                <a:cs typeface="Arial"/>
              </a:rPr>
              <a:t>distanza </a:t>
            </a:r>
            <a:r>
              <a:rPr sz="2400" dirty="0">
                <a:latin typeface="Arial"/>
                <a:cs typeface="Arial"/>
              </a:rPr>
              <a:t>di </a:t>
            </a:r>
            <a:r>
              <a:rPr sz="2400" spc="-5" dirty="0">
                <a:latin typeface="Arial"/>
                <a:cs typeface="Arial"/>
              </a:rPr>
              <a:t>Hamming pari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5.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Error Correcting</a:t>
            </a:r>
            <a:r>
              <a:rPr spc="-55" dirty="0"/>
              <a:t> </a:t>
            </a:r>
            <a:r>
              <a:rPr spc="-5" dirty="0"/>
              <a:t>Codes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9119" y="1537208"/>
            <a:ext cx="7766684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Significato della </a:t>
            </a:r>
            <a:r>
              <a:rPr sz="2400" b="1" spc="-5" dirty="0">
                <a:latin typeface="Arial"/>
                <a:cs typeface="Arial"/>
              </a:rPr>
              <a:t>distanza </a:t>
            </a:r>
            <a:r>
              <a:rPr sz="2400" b="1" dirty="0">
                <a:latin typeface="Arial"/>
                <a:cs typeface="Arial"/>
              </a:rPr>
              <a:t>di </a:t>
            </a:r>
            <a:r>
              <a:rPr sz="2400" b="1" spc="-5" dirty="0">
                <a:latin typeface="Arial"/>
                <a:cs typeface="Arial"/>
              </a:rPr>
              <a:t>Hamming: </a:t>
            </a:r>
            <a:r>
              <a:rPr sz="2400" spc="-5" dirty="0">
                <a:latin typeface="Arial"/>
                <a:cs typeface="Arial"/>
              </a:rPr>
              <a:t>se </a:t>
            </a:r>
            <a:r>
              <a:rPr sz="2400" dirty="0">
                <a:latin typeface="Arial"/>
                <a:cs typeface="Arial"/>
              </a:rPr>
              <a:t>tra </a:t>
            </a:r>
            <a:r>
              <a:rPr sz="2400" spc="-5" dirty="0">
                <a:latin typeface="Arial"/>
                <a:cs typeface="Arial"/>
              </a:rPr>
              <a:t>due parole  di codice vi è una distanza di Hamming pari a </a:t>
            </a:r>
            <a:r>
              <a:rPr sz="2400" i="1" spc="-5" dirty="0">
                <a:latin typeface="Arial"/>
                <a:cs typeface="Arial"/>
              </a:rPr>
              <a:t>d</a:t>
            </a:r>
            <a:r>
              <a:rPr sz="2400" spc="-5" dirty="0">
                <a:latin typeface="Arial"/>
                <a:cs typeface="Arial"/>
              </a:rPr>
              <a:t>, allora  saranno necessari </a:t>
            </a:r>
            <a:r>
              <a:rPr sz="2400" i="1" spc="-5" dirty="0">
                <a:latin typeface="Arial"/>
                <a:cs typeface="Arial"/>
              </a:rPr>
              <a:t>d </a:t>
            </a:r>
            <a:r>
              <a:rPr sz="2400" spc="-5" dirty="0">
                <a:latin typeface="Arial"/>
                <a:cs typeface="Arial"/>
              </a:rPr>
              <a:t>errori singoli per </a:t>
            </a:r>
            <a:r>
              <a:rPr sz="2400" dirty="0">
                <a:latin typeface="Arial"/>
                <a:cs typeface="Arial"/>
              </a:rPr>
              <a:t>trasformare </a:t>
            </a:r>
            <a:r>
              <a:rPr sz="2400" spc="-5" dirty="0">
                <a:latin typeface="Arial"/>
                <a:cs typeface="Arial"/>
              </a:rPr>
              <a:t>una  parola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nell’altra.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60069" y="3554138"/>
          <a:ext cx="4329430" cy="1657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3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5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8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905">
                <a:tc>
                  <a:txBody>
                    <a:bodyPr/>
                    <a:lstStyle/>
                    <a:p>
                      <a:pPr marR="227965" algn="ctr">
                        <a:lnSpc>
                          <a:spcPts val="2655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A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2655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B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62585">
                        <a:lnSpc>
                          <a:spcPts val="2655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H(A,B)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102">
                <a:tc>
                  <a:txBody>
                    <a:bodyPr/>
                    <a:lstStyle/>
                    <a:p>
                      <a:pPr marR="25781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101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6921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111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779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R="25717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1100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6794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0011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24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715">
                <a:tc>
                  <a:txBody>
                    <a:bodyPr/>
                    <a:lstStyle/>
                    <a:p>
                      <a:pPr marR="256540" algn="ctr">
                        <a:lnSpc>
                          <a:spcPts val="281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100011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ts val="281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100101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4940" algn="ctr">
                        <a:lnSpc>
                          <a:spcPts val="281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2032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Error Correcting</a:t>
            </a:r>
            <a:r>
              <a:rPr spc="-55" dirty="0"/>
              <a:t> </a:t>
            </a:r>
            <a:r>
              <a:rPr spc="-5" dirty="0"/>
              <a:t>Codes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9119" y="1459484"/>
            <a:ext cx="7724140" cy="44888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marR="739140" indent="-343535">
              <a:lnSpc>
                <a:spcPct val="80000"/>
              </a:lnSpc>
              <a:spcBef>
                <a:spcPts val="675"/>
              </a:spcBef>
            </a:pPr>
            <a:r>
              <a:rPr sz="2400" b="1" spc="120" dirty="0">
                <a:latin typeface="Yu Gothic UI"/>
                <a:cs typeface="Yu Gothic UI"/>
              </a:rPr>
              <a:t>La </a:t>
            </a:r>
            <a:r>
              <a:rPr sz="2400" b="1" spc="-10" dirty="0">
                <a:latin typeface="Yu Gothic UI"/>
                <a:cs typeface="Yu Gothic UI"/>
              </a:rPr>
              <a:t>distanza </a:t>
            </a:r>
            <a:r>
              <a:rPr sz="2400" b="1" spc="-100" dirty="0">
                <a:latin typeface="Yu Gothic UI"/>
                <a:cs typeface="Yu Gothic UI"/>
              </a:rPr>
              <a:t>di </a:t>
            </a:r>
            <a:r>
              <a:rPr sz="2400" b="1" spc="-70" dirty="0">
                <a:latin typeface="Yu Gothic UI"/>
                <a:cs typeface="Yu Gothic UI"/>
              </a:rPr>
              <a:t>Hamming </a:t>
            </a:r>
            <a:r>
              <a:rPr sz="2400" b="1" spc="-30" dirty="0">
                <a:latin typeface="Yu Gothic UI"/>
                <a:cs typeface="Yu Gothic UI"/>
              </a:rPr>
              <a:t>gioca </a:t>
            </a:r>
            <a:r>
              <a:rPr sz="2400" b="1" spc="-65" dirty="0">
                <a:latin typeface="Yu Gothic UI"/>
                <a:cs typeface="Yu Gothic UI"/>
              </a:rPr>
              <a:t>un </a:t>
            </a:r>
            <a:r>
              <a:rPr sz="2400" b="1" spc="-90" dirty="0">
                <a:latin typeface="Yu Gothic UI"/>
                <a:cs typeface="Yu Gothic UI"/>
              </a:rPr>
              <a:t>ruolo </a:t>
            </a:r>
            <a:r>
              <a:rPr sz="2400" b="1" spc="5" dirty="0">
                <a:latin typeface="Yu Gothic UI"/>
                <a:cs typeface="Yu Gothic UI"/>
              </a:rPr>
              <a:t>chiave </a:t>
            </a:r>
            <a:r>
              <a:rPr sz="2400" b="1" spc="-25" dirty="0">
                <a:latin typeface="Yu Gothic UI"/>
                <a:cs typeface="Yu Gothic UI"/>
              </a:rPr>
              <a:t>nella  rilevazione </a:t>
            </a:r>
            <a:r>
              <a:rPr sz="2400" b="1" spc="55" dirty="0">
                <a:latin typeface="Yu Gothic UI"/>
                <a:cs typeface="Yu Gothic UI"/>
              </a:rPr>
              <a:t>e </a:t>
            </a:r>
            <a:r>
              <a:rPr sz="2400" b="1" spc="-25" dirty="0">
                <a:latin typeface="Yu Gothic UI"/>
                <a:cs typeface="Yu Gothic UI"/>
              </a:rPr>
              <a:t>correzione </a:t>
            </a:r>
            <a:r>
              <a:rPr sz="2400" b="1" spc="-100" dirty="0">
                <a:latin typeface="Yu Gothic UI"/>
                <a:cs typeface="Yu Gothic UI"/>
              </a:rPr>
              <a:t>di </a:t>
            </a:r>
            <a:r>
              <a:rPr sz="2400" b="1" spc="-65" dirty="0">
                <a:latin typeface="Yu Gothic UI"/>
                <a:cs typeface="Yu Gothic UI"/>
              </a:rPr>
              <a:t>errori </a:t>
            </a:r>
            <a:r>
              <a:rPr sz="2400" b="1" spc="-80" dirty="0">
                <a:latin typeface="Yu Gothic UI"/>
                <a:cs typeface="Yu Gothic UI"/>
              </a:rPr>
              <a:t>in </a:t>
            </a:r>
            <a:r>
              <a:rPr sz="2400" b="1" spc="-70" dirty="0">
                <a:latin typeface="Yu Gothic UI"/>
                <a:cs typeface="Yu Gothic UI"/>
              </a:rPr>
              <a:t>un</a:t>
            </a:r>
            <a:r>
              <a:rPr sz="2400" b="1" spc="120" dirty="0">
                <a:latin typeface="Yu Gothic UI"/>
                <a:cs typeface="Yu Gothic UI"/>
              </a:rPr>
              <a:t> </a:t>
            </a:r>
            <a:r>
              <a:rPr sz="2400" b="1" spc="-5" dirty="0">
                <a:latin typeface="Yu Gothic UI"/>
                <a:cs typeface="Yu Gothic UI"/>
              </a:rPr>
              <a:t>codice:</a:t>
            </a:r>
            <a:endParaRPr sz="2400">
              <a:latin typeface="Yu Gothic UI"/>
              <a:cs typeface="Yu Gothic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50">
              <a:latin typeface="Times New Roman"/>
              <a:cs typeface="Times New Roman"/>
            </a:endParaRPr>
          </a:p>
          <a:p>
            <a:pPr marL="355600" marR="24765" indent="-342900">
              <a:lnSpc>
                <a:spcPts val="2300"/>
              </a:lnSpc>
              <a:buFont typeface="Lucida Sans Unicode"/>
              <a:buChar char="•"/>
              <a:tabLst>
                <a:tab pos="354965" algn="l"/>
                <a:tab pos="356235" algn="l"/>
              </a:tabLst>
            </a:pPr>
            <a:r>
              <a:rPr sz="2400" b="1" spc="60" dirty="0">
                <a:latin typeface="Yu Gothic UI"/>
                <a:cs typeface="Yu Gothic UI"/>
              </a:rPr>
              <a:t>Per </a:t>
            </a:r>
            <a:r>
              <a:rPr sz="2400" b="1" spc="-20" dirty="0">
                <a:latin typeface="Yu Gothic UI"/>
                <a:cs typeface="Yu Gothic UI"/>
              </a:rPr>
              <a:t>rilevare </a:t>
            </a:r>
            <a:r>
              <a:rPr sz="2400" b="1" spc="-110" dirty="0">
                <a:latin typeface="Yu Gothic UI"/>
                <a:cs typeface="Yu Gothic UI"/>
              </a:rPr>
              <a:t>d </a:t>
            </a:r>
            <a:r>
              <a:rPr sz="2400" b="1" spc="-65" dirty="0">
                <a:latin typeface="Yu Gothic UI"/>
                <a:cs typeface="Yu Gothic UI"/>
              </a:rPr>
              <a:t>errori </a:t>
            </a:r>
            <a:r>
              <a:rPr sz="2400" b="1" spc="-55" dirty="0">
                <a:latin typeface="Yu Gothic UI"/>
                <a:cs typeface="Yu Gothic UI"/>
              </a:rPr>
              <a:t>singoli </a:t>
            </a:r>
            <a:r>
              <a:rPr sz="2400" b="1" spc="60" dirty="0">
                <a:latin typeface="Yu Gothic UI"/>
                <a:cs typeface="Yu Gothic UI"/>
              </a:rPr>
              <a:t>è </a:t>
            </a:r>
            <a:r>
              <a:rPr sz="2400" b="1" spc="25" dirty="0">
                <a:latin typeface="Yu Gothic UI"/>
                <a:cs typeface="Yu Gothic UI"/>
              </a:rPr>
              <a:t>necessario </a:t>
            </a:r>
            <a:r>
              <a:rPr sz="2400" b="1" spc="-65" dirty="0">
                <a:latin typeface="Yu Gothic UI"/>
                <a:cs typeface="Yu Gothic UI"/>
              </a:rPr>
              <a:t>un </a:t>
            </a:r>
            <a:r>
              <a:rPr sz="2400" b="1" spc="-15" dirty="0">
                <a:latin typeface="Yu Gothic UI"/>
                <a:cs typeface="Yu Gothic UI"/>
              </a:rPr>
              <a:t>codice </a:t>
            </a:r>
            <a:r>
              <a:rPr sz="2400" b="1" spc="-30" dirty="0">
                <a:latin typeface="Yu Gothic UI"/>
                <a:cs typeface="Yu Gothic UI"/>
              </a:rPr>
              <a:t>con  </a:t>
            </a:r>
            <a:r>
              <a:rPr sz="2400" b="1" spc="-10" dirty="0">
                <a:latin typeface="Yu Gothic UI"/>
                <a:cs typeface="Yu Gothic UI"/>
              </a:rPr>
              <a:t>distanza </a:t>
            </a:r>
            <a:r>
              <a:rPr sz="2400" b="1" spc="-100" dirty="0">
                <a:latin typeface="Yu Gothic UI"/>
                <a:cs typeface="Yu Gothic UI"/>
              </a:rPr>
              <a:t>di </a:t>
            </a:r>
            <a:r>
              <a:rPr sz="2400" b="1" spc="-65" dirty="0">
                <a:latin typeface="Yu Gothic UI"/>
                <a:cs typeface="Yu Gothic UI"/>
              </a:rPr>
              <a:t>Hamming </a:t>
            </a:r>
            <a:r>
              <a:rPr sz="2400" b="1" dirty="0">
                <a:latin typeface="Yu Gothic UI"/>
                <a:cs typeface="Yu Gothic UI"/>
              </a:rPr>
              <a:t>d+1 </a:t>
            </a:r>
            <a:r>
              <a:rPr sz="2400" spc="-140" dirty="0">
                <a:latin typeface="Lucida Sans Unicode"/>
                <a:cs typeface="Lucida Sans Unicode"/>
              </a:rPr>
              <a:t>(infatti </a:t>
            </a:r>
            <a:r>
              <a:rPr sz="2400" spc="-165" dirty="0">
                <a:latin typeface="Lucida Sans Unicode"/>
                <a:cs typeface="Lucida Sans Unicode"/>
              </a:rPr>
              <a:t>in </a:t>
            </a:r>
            <a:r>
              <a:rPr sz="2400" spc="-130" dirty="0">
                <a:latin typeface="Lucida Sans Unicode"/>
                <a:cs typeface="Lucida Sans Unicode"/>
              </a:rPr>
              <a:t>questo </a:t>
            </a:r>
            <a:r>
              <a:rPr sz="2400" spc="-175" dirty="0">
                <a:latin typeface="Lucida Sans Unicode"/>
                <a:cs typeface="Lucida Sans Unicode"/>
              </a:rPr>
              <a:t>modo </a:t>
            </a:r>
            <a:r>
              <a:rPr sz="2400" spc="-155" dirty="0">
                <a:latin typeface="Lucida Sans Unicode"/>
                <a:cs typeface="Lucida Sans Unicode"/>
              </a:rPr>
              <a:t>non  </a:t>
            </a:r>
            <a:r>
              <a:rPr sz="2400" spc="-80" dirty="0">
                <a:latin typeface="Lucida Sans Unicode"/>
                <a:cs typeface="Lucida Sans Unicode"/>
              </a:rPr>
              <a:t>esiste </a:t>
            </a:r>
            <a:r>
              <a:rPr sz="2400" spc="-105" dirty="0">
                <a:latin typeface="Lucida Sans Unicode"/>
                <a:cs typeface="Lucida Sans Unicode"/>
              </a:rPr>
              <a:t>alcun </a:t>
            </a:r>
            <a:r>
              <a:rPr sz="2400" spc="-175" dirty="0">
                <a:latin typeface="Lucida Sans Unicode"/>
                <a:cs typeface="Lucida Sans Unicode"/>
              </a:rPr>
              <a:t>modo </a:t>
            </a:r>
            <a:r>
              <a:rPr sz="2400" spc="-165" dirty="0">
                <a:latin typeface="Lucida Sans Unicode"/>
                <a:cs typeface="Lucida Sans Unicode"/>
              </a:rPr>
              <a:t>in </a:t>
            </a:r>
            <a:r>
              <a:rPr sz="2400" spc="-114" dirty="0">
                <a:latin typeface="Lucida Sans Unicode"/>
                <a:cs typeface="Lucida Sans Unicode"/>
              </a:rPr>
              <a:t>cui </a:t>
            </a:r>
            <a:r>
              <a:rPr sz="2400" spc="-180" dirty="0">
                <a:latin typeface="Lucida Sans Unicode"/>
                <a:cs typeface="Lucida Sans Unicode"/>
              </a:rPr>
              <a:t>d </a:t>
            </a:r>
            <a:r>
              <a:rPr sz="2400" spc="-150" dirty="0">
                <a:latin typeface="Lucida Sans Unicode"/>
                <a:cs typeface="Lucida Sans Unicode"/>
              </a:rPr>
              <a:t>errori </a:t>
            </a:r>
            <a:r>
              <a:rPr sz="2400" spc="-145" dirty="0">
                <a:latin typeface="Lucida Sans Unicode"/>
                <a:cs typeface="Lucida Sans Unicode"/>
              </a:rPr>
              <a:t>singoli </a:t>
            </a:r>
            <a:r>
              <a:rPr sz="2400" spc="-120" dirty="0">
                <a:latin typeface="Lucida Sans Unicode"/>
                <a:cs typeface="Lucida Sans Unicode"/>
              </a:rPr>
              <a:t>possono  </a:t>
            </a:r>
            <a:r>
              <a:rPr sz="2400" spc="-100" dirty="0">
                <a:latin typeface="Lucida Sans Unicode"/>
                <a:cs typeface="Lucida Sans Unicode"/>
              </a:rPr>
              <a:t>cambiare </a:t>
            </a:r>
            <a:r>
              <a:rPr sz="2400" spc="-105" dirty="0">
                <a:latin typeface="Lucida Sans Unicode"/>
                <a:cs typeface="Lucida Sans Unicode"/>
              </a:rPr>
              <a:t>una </a:t>
            </a:r>
            <a:r>
              <a:rPr sz="2400" spc="-114" dirty="0">
                <a:latin typeface="Lucida Sans Unicode"/>
                <a:cs typeface="Lucida Sans Unicode"/>
              </a:rPr>
              <a:t>parola </a:t>
            </a:r>
            <a:r>
              <a:rPr sz="2400" spc="-95" dirty="0">
                <a:latin typeface="Lucida Sans Unicode"/>
                <a:cs typeface="Lucida Sans Unicode"/>
              </a:rPr>
              <a:t>valida </a:t>
            </a:r>
            <a:r>
              <a:rPr sz="2400" spc="-165" dirty="0">
                <a:latin typeface="Lucida Sans Unicode"/>
                <a:cs typeface="Lucida Sans Unicode"/>
              </a:rPr>
              <a:t>in </a:t>
            </a:r>
            <a:r>
              <a:rPr sz="2400" spc="-145" dirty="0">
                <a:latin typeface="Lucida Sans Unicode"/>
                <a:cs typeface="Lucida Sans Unicode"/>
              </a:rPr>
              <a:t>un’altra </a:t>
            </a:r>
            <a:r>
              <a:rPr sz="2400" spc="-114" dirty="0">
                <a:latin typeface="Lucida Sans Unicode"/>
                <a:cs typeface="Lucida Sans Unicode"/>
              </a:rPr>
              <a:t>parola</a:t>
            </a:r>
            <a:r>
              <a:rPr sz="2400" spc="180" dirty="0">
                <a:latin typeface="Lucida Sans Unicode"/>
                <a:cs typeface="Lucida Sans Unicode"/>
              </a:rPr>
              <a:t> </a:t>
            </a:r>
            <a:r>
              <a:rPr sz="2400" spc="-80" dirty="0">
                <a:latin typeface="Lucida Sans Unicode"/>
                <a:cs typeface="Lucida Sans Unicode"/>
              </a:rPr>
              <a:t>valida);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Lucida Sans Unicode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355600" indent="-342900">
              <a:lnSpc>
                <a:spcPts val="2590"/>
              </a:lnSpc>
              <a:buFont typeface="Lucida Sans Unicode"/>
              <a:buChar char="•"/>
              <a:tabLst>
                <a:tab pos="354965" algn="l"/>
                <a:tab pos="356235" algn="l"/>
              </a:tabLst>
            </a:pPr>
            <a:r>
              <a:rPr sz="2400" b="1" spc="55" dirty="0">
                <a:latin typeface="Yu Gothic UI"/>
                <a:cs typeface="Yu Gothic UI"/>
              </a:rPr>
              <a:t>Per </a:t>
            </a:r>
            <a:r>
              <a:rPr sz="2400" b="1" spc="-35" dirty="0">
                <a:latin typeface="Yu Gothic UI"/>
                <a:cs typeface="Yu Gothic UI"/>
              </a:rPr>
              <a:t>correggere </a:t>
            </a:r>
            <a:r>
              <a:rPr sz="2400" b="1" spc="-114" dirty="0">
                <a:latin typeface="Yu Gothic UI"/>
                <a:cs typeface="Yu Gothic UI"/>
              </a:rPr>
              <a:t>d </a:t>
            </a:r>
            <a:r>
              <a:rPr sz="2400" b="1" spc="-65" dirty="0">
                <a:latin typeface="Yu Gothic UI"/>
                <a:cs typeface="Yu Gothic UI"/>
              </a:rPr>
              <a:t>errori </a:t>
            </a:r>
            <a:r>
              <a:rPr sz="2400" b="1" spc="-55" dirty="0">
                <a:latin typeface="Yu Gothic UI"/>
                <a:cs typeface="Yu Gothic UI"/>
              </a:rPr>
              <a:t>singoli </a:t>
            </a:r>
            <a:r>
              <a:rPr sz="2400" b="1" spc="55" dirty="0">
                <a:latin typeface="Yu Gothic UI"/>
                <a:cs typeface="Yu Gothic UI"/>
              </a:rPr>
              <a:t>è </a:t>
            </a:r>
            <a:r>
              <a:rPr sz="2400" b="1" spc="25" dirty="0">
                <a:latin typeface="Yu Gothic UI"/>
                <a:cs typeface="Yu Gothic UI"/>
              </a:rPr>
              <a:t>necessario </a:t>
            </a:r>
            <a:r>
              <a:rPr sz="2400" b="1" spc="-65" dirty="0">
                <a:latin typeface="Yu Gothic UI"/>
                <a:cs typeface="Yu Gothic UI"/>
              </a:rPr>
              <a:t>un</a:t>
            </a:r>
            <a:r>
              <a:rPr sz="2400" b="1" spc="-5" dirty="0">
                <a:latin typeface="Yu Gothic UI"/>
                <a:cs typeface="Yu Gothic UI"/>
              </a:rPr>
              <a:t> </a:t>
            </a:r>
            <a:r>
              <a:rPr sz="2400" b="1" spc="-15" dirty="0">
                <a:latin typeface="Yu Gothic UI"/>
                <a:cs typeface="Yu Gothic UI"/>
              </a:rPr>
              <a:t>codice</a:t>
            </a:r>
            <a:endParaRPr sz="2400">
              <a:latin typeface="Yu Gothic UI"/>
              <a:cs typeface="Yu Gothic UI"/>
            </a:endParaRPr>
          </a:p>
          <a:p>
            <a:pPr marL="355600" marR="5080" algn="just">
              <a:lnSpc>
                <a:spcPts val="2310"/>
              </a:lnSpc>
              <a:spcBef>
                <a:spcPts val="265"/>
              </a:spcBef>
            </a:pPr>
            <a:r>
              <a:rPr sz="2400" b="1" spc="-30" dirty="0">
                <a:latin typeface="Yu Gothic UI"/>
                <a:cs typeface="Yu Gothic UI"/>
              </a:rPr>
              <a:t>con </a:t>
            </a:r>
            <a:r>
              <a:rPr sz="2400" b="1" spc="-10" dirty="0">
                <a:latin typeface="Yu Gothic UI"/>
                <a:cs typeface="Yu Gothic UI"/>
              </a:rPr>
              <a:t>distanza </a:t>
            </a:r>
            <a:r>
              <a:rPr sz="2400" b="1" spc="-100" dirty="0">
                <a:latin typeface="Yu Gothic UI"/>
                <a:cs typeface="Yu Gothic UI"/>
              </a:rPr>
              <a:t>di </a:t>
            </a:r>
            <a:r>
              <a:rPr sz="2400" b="1" spc="-70" dirty="0">
                <a:latin typeface="Yu Gothic UI"/>
                <a:cs typeface="Yu Gothic UI"/>
              </a:rPr>
              <a:t>Hamming </a:t>
            </a:r>
            <a:r>
              <a:rPr sz="2400" b="1" dirty="0">
                <a:latin typeface="Yu Gothic UI"/>
                <a:cs typeface="Yu Gothic UI"/>
              </a:rPr>
              <a:t>2d+1 </a:t>
            </a:r>
            <a:r>
              <a:rPr sz="2400" spc="-140" dirty="0">
                <a:latin typeface="Lucida Sans Unicode"/>
                <a:cs typeface="Lucida Sans Unicode"/>
              </a:rPr>
              <a:t>(infatti </a:t>
            </a:r>
            <a:r>
              <a:rPr sz="2400" spc="-165" dirty="0">
                <a:latin typeface="Lucida Sans Unicode"/>
                <a:cs typeface="Lucida Sans Unicode"/>
              </a:rPr>
              <a:t>in </a:t>
            </a:r>
            <a:r>
              <a:rPr sz="2400" spc="-125" dirty="0">
                <a:latin typeface="Lucida Sans Unicode"/>
                <a:cs typeface="Lucida Sans Unicode"/>
              </a:rPr>
              <a:t>questo </a:t>
            </a:r>
            <a:r>
              <a:rPr sz="2400" spc="-180" dirty="0">
                <a:latin typeface="Lucida Sans Unicode"/>
                <a:cs typeface="Lucida Sans Unicode"/>
              </a:rPr>
              <a:t>modo  </a:t>
            </a:r>
            <a:r>
              <a:rPr sz="2400" spc="-75" dirty="0">
                <a:latin typeface="Lucida Sans Unicode"/>
                <a:cs typeface="Lucida Sans Unicode"/>
              </a:rPr>
              <a:t>anche </a:t>
            </a:r>
            <a:r>
              <a:rPr sz="2400" spc="-110" dirty="0">
                <a:latin typeface="Lucida Sans Unicode"/>
                <a:cs typeface="Lucida Sans Unicode"/>
              </a:rPr>
              <a:t>con </a:t>
            </a:r>
            <a:r>
              <a:rPr sz="2400" spc="-180" dirty="0">
                <a:latin typeface="Lucida Sans Unicode"/>
                <a:cs typeface="Lucida Sans Unicode"/>
              </a:rPr>
              <a:t>d </a:t>
            </a:r>
            <a:r>
              <a:rPr sz="2400" spc="-130" dirty="0">
                <a:latin typeface="Lucida Sans Unicode"/>
                <a:cs typeface="Lucida Sans Unicode"/>
              </a:rPr>
              <a:t>cambiamenti </a:t>
            </a:r>
            <a:r>
              <a:rPr sz="2400" spc="-80" dirty="0">
                <a:latin typeface="Lucida Sans Unicode"/>
                <a:cs typeface="Lucida Sans Unicode"/>
              </a:rPr>
              <a:t>la </a:t>
            </a:r>
            <a:r>
              <a:rPr sz="2400" spc="-114" dirty="0">
                <a:latin typeface="Lucida Sans Unicode"/>
                <a:cs typeface="Lucida Sans Unicode"/>
              </a:rPr>
              <a:t>parola </a:t>
            </a:r>
            <a:r>
              <a:rPr sz="2400" spc="-175" dirty="0">
                <a:latin typeface="Lucida Sans Unicode"/>
                <a:cs typeface="Lucida Sans Unicode"/>
              </a:rPr>
              <a:t>di </a:t>
            </a:r>
            <a:r>
              <a:rPr sz="2400" spc="-95" dirty="0">
                <a:latin typeface="Lucida Sans Unicode"/>
                <a:cs typeface="Lucida Sans Unicode"/>
              </a:rPr>
              <a:t>codice </a:t>
            </a:r>
            <a:r>
              <a:rPr sz="2400" spc="-135" dirty="0">
                <a:latin typeface="Lucida Sans Unicode"/>
                <a:cs typeface="Lucida Sans Unicode"/>
              </a:rPr>
              <a:t>originaria  </a:t>
            </a:r>
            <a:r>
              <a:rPr sz="2400" spc="-130" dirty="0">
                <a:latin typeface="Lucida Sans Unicode"/>
                <a:cs typeface="Lucida Sans Unicode"/>
              </a:rPr>
              <a:t>continua </a:t>
            </a:r>
            <a:r>
              <a:rPr sz="2400" spc="-85" dirty="0">
                <a:latin typeface="Lucida Sans Unicode"/>
                <a:cs typeface="Lucida Sans Unicode"/>
              </a:rPr>
              <a:t>ad </a:t>
            </a:r>
            <a:r>
              <a:rPr sz="2400" spc="-45" dirty="0">
                <a:latin typeface="Lucida Sans Unicode"/>
                <a:cs typeface="Lucida Sans Unicode"/>
              </a:rPr>
              <a:t>essere </a:t>
            </a:r>
            <a:r>
              <a:rPr sz="2400" spc="-150" dirty="0">
                <a:latin typeface="Lucida Sans Unicode"/>
                <a:cs typeface="Lucida Sans Unicode"/>
              </a:rPr>
              <a:t>“più </a:t>
            </a:r>
            <a:r>
              <a:rPr sz="2400" spc="-95" dirty="0">
                <a:latin typeface="Lucida Sans Unicode"/>
                <a:cs typeface="Lucida Sans Unicode"/>
              </a:rPr>
              <a:t>vicina” </a:t>
            </a:r>
            <a:r>
              <a:rPr sz="2400" spc="-145" dirty="0">
                <a:latin typeface="Lucida Sans Unicode"/>
                <a:cs typeface="Lucida Sans Unicode"/>
              </a:rPr>
              <a:t>rispetto </a:t>
            </a:r>
            <a:r>
              <a:rPr sz="2400" spc="10" dirty="0">
                <a:latin typeface="Lucida Sans Unicode"/>
                <a:cs typeface="Lucida Sans Unicode"/>
              </a:rPr>
              <a:t>a </a:t>
            </a:r>
            <a:r>
              <a:rPr sz="2400" spc="-170" dirty="0">
                <a:latin typeface="Lucida Sans Unicode"/>
                <a:cs typeface="Lucida Sans Unicode"/>
              </a:rPr>
              <a:t>tutte </a:t>
            </a:r>
            <a:r>
              <a:rPr sz="2400" spc="-85" dirty="0">
                <a:latin typeface="Lucida Sans Unicode"/>
                <a:cs typeface="Lucida Sans Unicode"/>
              </a:rPr>
              <a:t>le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spc="-120" dirty="0">
                <a:latin typeface="Lucida Sans Unicode"/>
                <a:cs typeface="Lucida Sans Unicode"/>
              </a:rPr>
              <a:t>altre</a:t>
            </a:r>
            <a:endParaRPr sz="2400">
              <a:latin typeface="Lucida Sans Unicode"/>
              <a:cs typeface="Lucida Sans Unicode"/>
            </a:endParaRPr>
          </a:p>
          <a:p>
            <a:pPr marL="355600" marR="276225">
              <a:lnSpc>
                <a:spcPct val="80000"/>
              </a:lnSpc>
              <a:spcBef>
                <a:spcPts val="5"/>
              </a:spcBef>
            </a:pPr>
            <a:r>
              <a:rPr sz="2400" spc="-155" dirty="0">
                <a:latin typeface="Lucida Sans Unicode"/>
                <a:cs typeface="Lucida Sans Unicode"/>
              </a:rPr>
              <a:t>non </a:t>
            </a:r>
            <a:r>
              <a:rPr sz="2400" spc="-80" dirty="0">
                <a:latin typeface="Lucida Sans Unicode"/>
                <a:cs typeface="Lucida Sans Unicode"/>
              </a:rPr>
              <a:t>esiste </a:t>
            </a:r>
            <a:r>
              <a:rPr sz="2400" spc="-105" dirty="0">
                <a:latin typeface="Lucida Sans Unicode"/>
                <a:cs typeface="Lucida Sans Unicode"/>
              </a:rPr>
              <a:t>alcun </a:t>
            </a:r>
            <a:r>
              <a:rPr sz="2400" spc="-175" dirty="0">
                <a:latin typeface="Lucida Sans Unicode"/>
                <a:cs typeface="Lucida Sans Unicode"/>
              </a:rPr>
              <a:t>modo </a:t>
            </a:r>
            <a:r>
              <a:rPr sz="2400" spc="-165" dirty="0">
                <a:latin typeface="Lucida Sans Unicode"/>
                <a:cs typeface="Lucida Sans Unicode"/>
              </a:rPr>
              <a:t>in </a:t>
            </a:r>
            <a:r>
              <a:rPr sz="2400" spc="-114" dirty="0">
                <a:latin typeface="Lucida Sans Unicode"/>
                <a:cs typeface="Lucida Sans Unicode"/>
              </a:rPr>
              <a:t>cui </a:t>
            </a:r>
            <a:r>
              <a:rPr sz="2400" spc="-180" dirty="0">
                <a:latin typeface="Lucida Sans Unicode"/>
                <a:cs typeface="Lucida Sans Unicode"/>
              </a:rPr>
              <a:t>d </a:t>
            </a:r>
            <a:r>
              <a:rPr sz="2400" spc="-150" dirty="0">
                <a:latin typeface="Lucida Sans Unicode"/>
                <a:cs typeface="Lucida Sans Unicode"/>
              </a:rPr>
              <a:t>errori </a:t>
            </a:r>
            <a:r>
              <a:rPr sz="2400" spc="-145" dirty="0">
                <a:latin typeface="Lucida Sans Unicode"/>
                <a:cs typeface="Lucida Sans Unicode"/>
              </a:rPr>
              <a:t>singoli </a:t>
            </a:r>
            <a:r>
              <a:rPr sz="2400" spc="-120" dirty="0">
                <a:latin typeface="Lucida Sans Unicode"/>
                <a:cs typeface="Lucida Sans Unicode"/>
              </a:rPr>
              <a:t>possono  </a:t>
            </a:r>
            <a:r>
              <a:rPr sz="2400" spc="-100" dirty="0">
                <a:latin typeface="Lucida Sans Unicode"/>
                <a:cs typeface="Lucida Sans Unicode"/>
              </a:rPr>
              <a:t>cambiare </a:t>
            </a:r>
            <a:r>
              <a:rPr sz="2400" spc="-105" dirty="0">
                <a:latin typeface="Lucida Sans Unicode"/>
                <a:cs typeface="Lucida Sans Unicode"/>
              </a:rPr>
              <a:t>una </a:t>
            </a:r>
            <a:r>
              <a:rPr sz="2400" spc="-114" dirty="0">
                <a:latin typeface="Lucida Sans Unicode"/>
                <a:cs typeface="Lucida Sans Unicode"/>
              </a:rPr>
              <a:t>parola </a:t>
            </a:r>
            <a:r>
              <a:rPr sz="2400" spc="-95" dirty="0">
                <a:latin typeface="Lucida Sans Unicode"/>
                <a:cs typeface="Lucida Sans Unicode"/>
              </a:rPr>
              <a:t>valida </a:t>
            </a:r>
            <a:r>
              <a:rPr sz="2400" spc="-165" dirty="0">
                <a:latin typeface="Lucida Sans Unicode"/>
                <a:cs typeface="Lucida Sans Unicode"/>
              </a:rPr>
              <a:t>in </a:t>
            </a:r>
            <a:r>
              <a:rPr sz="2400" spc="-145" dirty="0">
                <a:latin typeface="Lucida Sans Unicode"/>
                <a:cs typeface="Lucida Sans Unicode"/>
              </a:rPr>
              <a:t>un’altra </a:t>
            </a:r>
            <a:r>
              <a:rPr sz="2400" spc="-114" dirty="0">
                <a:latin typeface="Lucida Sans Unicode"/>
                <a:cs typeface="Lucida Sans Unicode"/>
              </a:rPr>
              <a:t>parola</a:t>
            </a:r>
            <a:r>
              <a:rPr sz="2400" spc="190" dirty="0">
                <a:latin typeface="Lucida Sans Unicode"/>
                <a:cs typeface="Lucida Sans Unicode"/>
              </a:rPr>
              <a:t> </a:t>
            </a:r>
            <a:r>
              <a:rPr sz="2400" spc="-80" dirty="0">
                <a:latin typeface="Lucida Sans Unicode"/>
                <a:cs typeface="Lucida Sans Unicode"/>
              </a:rPr>
              <a:t>valida);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Error Correcting</a:t>
            </a:r>
            <a:r>
              <a:rPr spc="-55" dirty="0"/>
              <a:t> </a:t>
            </a:r>
            <a:r>
              <a:rPr spc="-5" dirty="0"/>
              <a:t>Codes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6841" y="1790445"/>
            <a:ext cx="7578725" cy="4137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16890"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Esempio. Dato il codice con distanza di Hamming pari a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5:</a:t>
            </a:r>
            <a:endParaRPr sz="2000">
              <a:latin typeface="Arial"/>
              <a:cs typeface="Arial"/>
            </a:endParaRPr>
          </a:p>
          <a:p>
            <a:pPr marL="519430" algn="ctr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0000000000</a:t>
            </a:r>
            <a:endParaRPr sz="2000">
              <a:latin typeface="Arial"/>
              <a:cs typeface="Arial"/>
            </a:endParaRPr>
          </a:p>
          <a:p>
            <a:pPr marL="519430" algn="ctr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1111100000</a:t>
            </a:r>
            <a:endParaRPr sz="2000">
              <a:latin typeface="Arial"/>
              <a:cs typeface="Arial"/>
            </a:endParaRPr>
          </a:p>
          <a:p>
            <a:pPr marL="519430" algn="ctr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0000011111</a:t>
            </a:r>
            <a:endParaRPr sz="2000">
              <a:latin typeface="Arial"/>
              <a:cs typeface="Arial"/>
            </a:endParaRPr>
          </a:p>
          <a:p>
            <a:pPr marL="519430" algn="ctr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1111111111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In questo caso è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possibile: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80100"/>
              </a:lnSpc>
              <a:buChar char="•"/>
              <a:tabLst>
                <a:tab pos="354965" algn="l"/>
                <a:tab pos="355600" algn="l"/>
                <a:tab pos="1751964" algn="l"/>
              </a:tabLst>
            </a:pPr>
            <a:r>
              <a:rPr sz="1800" spc="-5" dirty="0">
                <a:latin typeface="Arial"/>
                <a:cs typeface="Arial"/>
              </a:rPr>
              <a:t>rilevare fino a 4 errori </a:t>
            </a:r>
            <a:r>
              <a:rPr sz="1800" dirty="0">
                <a:latin typeface="Arial"/>
                <a:cs typeface="Arial"/>
              </a:rPr>
              <a:t>(d+1=5): </a:t>
            </a:r>
            <a:r>
              <a:rPr sz="1800" spc="-5" dirty="0">
                <a:latin typeface="Arial"/>
                <a:cs typeface="Arial"/>
              </a:rPr>
              <a:t>0000000001; 1111000011; 1010101000  (Non è possibile rilevare i 5 errori che modificano 0000000000 in  </a:t>
            </a:r>
            <a:r>
              <a:rPr sz="1800" spc="-10" dirty="0">
                <a:latin typeface="Arial"/>
                <a:cs typeface="Arial"/>
              </a:rPr>
              <a:t>0000011111	</a:t>
            </a:r>
            <a:r>
              <a:rPr sz="1800" spc="-20" dirty="0">
                <a:latin typeface="Arial"/>
                <a:cs typeface="Arial"/>
              </a:rPr>
              <a:t>!!!)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250">
              <a:latin typeface="Times New Roman"/>
              <a:cs typeface="Times New Roman"/>
            </a:endParaRPr>
          </a:p>
          <a:p>
            <a:pPr marL="355600" marR="247650" indent="-342900">
              <a:lnSpc>
                <a:spcPct val="80000"/>
              </a:lnSpc>
              <a:buChar char="•"/>
              <a:tabLst>
                <a:tab pos="354965" algn="l"/>
                <a:tab pos="355600" algn="l"/>
                <a:tab pos="4495165" algn="l"/>
              </a:tabLst>
            </a:pPr>
            <a:r>
              <a:rPr sz="1800" spc="-5" dirty="0">
                <a:latin typeface="Arial"/>
                <a:cs typeface="Arial"/>
              </a:rPr>
              <a:t>correggere fino a 2 errori (2d+1=5): </a:t>
            </a:r>
            <a:r>
              <a:rPr sz="1800" spc="-10" dirty="0">
                <a:latin typeface="Arial"/>
                <a:cs typeface="Arial"/>
              </a:rPr>
              <a:t>0011111111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Arial"/>
                <a:cs typeface="Arial"/>
              </a:rPr>
              <a:t>1111111111;  </a:t>
            </a:r>
            <a:r>
              <a:rPr sz="1800" spc="-5" dirty="0">
                <a:latin typeface="Arial"/>
                <a:cs typeface="Arial"/>
              </a:rPr>
              <a:t>0000010101</a:t>
            </a:r>
            <a:r>
              <a:rPr sz="1800" spc="-5" dirty="0">
                <a:latin typeface="Wingdings"/>
                <a:cs typeface="Wingdings"/>
              </a:rPr>
              <a:t></a:t>
            </a:r>
            <a:r>
              <a:rPr sz="1800" spc="-5" dirty="0">
                <a:latin typeface="Arial"/>
                <a:cs typeface="Arial"/>
              </a:rPr>
              <a:t>0000011111 (Non è possibile correggere i 3 errori che  modificano 0000000000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0000000111	</a:t>
            </a:r>
            <a:r>
              <a:rPr sz="1800" spc="-15" dirty="0">
                <a:latin typeface="Arial"/>
                <a:cs typeface="Arial"/>
              </a:rPr>
              <a:t>!!!)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Error Correcting</a:t>
            </a:r>
            <a:r>
              <a:rPr spc="-55" dirty="0"/>
              <a:t> </a:t>
            </a:r>
            <a:r>
              <a:rPr spc="-5" dirty="0"/>
              <a:t>Codes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350" y="1485897"/>
            <a:ext cx="6588205" cy="525621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Intel i7-3960X</a:t>
            </a:r>
            <a:r>
              <a:rPr spc="-15" dirty="0"/>
              <a:t> </a:t>
            </a:r>
            <a:r>
              <a:rPr spc="-5" dirty="0"/>
              <a:t>(2011)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265" y="5231765"/>
            <a:ext cx="8239125" cy="0"/>
          </a:xfrm>
          <a:custGeom>
            <a:avLst/>
            <a:gdLst/>
            <a:ahLst/>
            <a:cxnLst/>
            <a:rect l="l" t="t" r="r" b="b"/>
            <a:pathLst>
              <a:path w="8239125">
                <a:moveTo>
                  <a:pt x="0" y="0"/>
                </a:moveTo>
                <a:lnTo>
                  <a:pt x="8238743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2165" y="5506021"/>
            <a:ext cx="7717790" cy="0"/>
          </a:xfrm>
          <a:custGeom>
            <a:avLst/>
            <a:gdLst/>
            <a:ahLst/>
            <a:cxnLst/>
            <a:rect l="l" t="t" r="r" b="b"/>
            <a:pathLst>
              <a:path w="7717790">
                <a:moveTo>
                  <a:pt x="0" y="0"/>
                </a:moveTo>
                <a:lnTo>
                  <a:pt x="7717535" y="0"/>
                </a:lnTo>
              </a:path>
            </a:pathLst>
          </a:custGeom>
          <a:ln w="120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6691" y="1580133"/>
            <a:ext cx="8580120" cy="4233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54355" indent="-342900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</a:tabLst>
            </a:pPr>
            <a:r>
              <a:rPr sz="2000" spc="-60" dirty="0">
                <a:latin typeface="Lucida Sans Unicode"/>
                <a:cs typeface="Lucida Sans Unicode"/>
              </a:rPr>
              <a:t>Nei </a:t>
            </a:r>
            <a:r>
              <a:rPr sz="2000" spc="-95" dirty="0">
                <a:latin typeface="Lucida Sans Unicode"/>
                <a:cs typeface="Lucida Sans Unicode"/>
              </a:rPr>
              <a:t>codici </a:t>
            </a:r>
            <a:r>
              <a:rPr sz="2000" spc="10" dirty="0">
                <a:latin typeface="Lucida Sans Unicode"/>
                <a:cs typeface="Lucida Sans Unicode"/>
              </a:rPr>
              <a:t>a </a:t>
            </a:r>
            <a:r>
              <a:rPr sz="2000" spc="-90" dirty="0">
                <a:latin typeface="Lucida Sans Unicode"/>
                <a:cs typeface="Lucida Sans Unicode"/>
              </a:rPr>
              <a:t>rilevazione </a:t>
            </a:r>
            <a:r>
              <a:rPr sz="2000" spc="-210" dirty="0">
                <a:latin typeface="Lucida Sans Unicode"/>
                <a:cs typeface="Lucida Sans Unicode"/>
              </a:rPr>
              <a:t>e/o </a:t>
            </a:r>
            <a:r>
              <a:rPr sz="2000" spc="-100" dirty="0">
                <a:latin typeface="Lucida Sans Unicode"/>
                <a:cs typeface="Lucida Sans Unicode"/>
              </a:rPr>
              <a:t>correzione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120" dirty="0">
                <a:latin typeface="Lucida Sans Unicode"/>
                <a:cs typeface="Lucida Sans Unicode"/>
              </a:rPr>
              <a:t>errori </a:t>
            </a:r>
            <a:r>
              <a:rPr sz="2000" spc="-80" dirty="0">
                <a:latin typeface="Lucida Sans Unicode"/>
                <a:cs typeface="Lucida Sans Unicode"/>
              </a:rPr>
              <a:t>si </a:t>
            </a:r>
            <a:r>
              <a:rPr sz="2000" spc="-130" dirty="0">
                <a:latin typeface="Lucida Sans Unicode"/>
                <a:cs typeface="Lucida Sans Unicode"/>
              </a:rPr>
              <a:t>utilizzano </a:t>
            </a:r>
            <a:r>
              <a:rPr sz="2000" spc="-95" dirty="0">
                <a:latin typeface="Lucida Sans Unicode"/>
                <a:cs typeface="Lucida Sans Unicode"/>
              </a:rPr>
              <a:t>alcuni </a:t>
            </a:r>
            <a:r>
              <a:rPr sz="2000" spc="-165" dirty="0">
                <a:latin typeface="Lucida Sans Unicode"/>
                <a:cs typeface="Lucida Sans Unicode"/>
              </a:rPr>
              <a:t>bit  </a:t>
            </a:r>
            <a:r>
              <a:rPr sz="2000" spc="-114" dirty="0">
                <a:latin typeface="Lucida Sans Unicode"/>
                <a:cs typeface="Lucida Sans Unicode"/>
              </a:rPr>
              <a:t>extra </a:t>
            </a:r>
            <a:r>
              <a:rPr sz="2000" spc="-105" dirty="0">
                <a:latin typeface="Lucida Sans Unicode"/>
                <a:cs typeface="Lucida Sans Unicode"/>
              </a:rPr>
              <a:t>(ridondanti) </a:t>
            </a:r>
            <a:r>
              <a:rPr sz="2000" spc="-50" dirty="0">
                <a:latin typeface="Lucida Sans Unicode"/>
                <a:cs typeface="Lucida Sans Unicode"/>
              </a:rPr>
              <a:t>che </a:t>
            </a:r>
            <a:r>
              <a:rPr sz="2000" spc="-95" dirty="0">
                <a:latin typeface="Lucida Sans Unicode"/>
                <a:cs typeface="Lucida Sans Unicode"/>
              </a:rPr>
              <a:t>vengono </a:t>
            </a:r>
            <a:r>
              <a:rPr sz="2000" spc="-125" dirty="0">
                <a:latin typeface="Lucida Sans Unicode"/>
                <a:cs typeface="Lucida Sans Unicode"/>
              </a:rPr>
              <a:t>aggiunti </a:t>
            </a:r>
            <a:r>
              <a:rPr sz="2000" spc="-70" dirty="0">
                <a:latin typeface="Lucida Sans Unicode"/>
                <a:cs typeface="Lucida Sans Unicode"/>
              </a:rPr>
              <a:t>alla </a:t>
            </a:r>
            <a:r>
              <a:rPr sz="2000" spc="-90" dirty="0">
                <a:latin typeface="Lucida Sans Unicode"/>
                <a:cs typeface="Lucida Sans Unicode"/>
              </a:rPr>
              <a:t>parola </a:t>
            </a:r>
            <a:r>
              <a:rPr sz="2000" spc="-45" dirty="0">
                <a:latin typeface="Lucida Sans Unicode"/>
                <a:cs typeface="Lucida Sans Unicode"/>
              </a:rPr>
              <a:t>stessa. </a:t>
            </a:r>
            <a:r>
              <a:rPr sz="2000" spc="-80" dirty="0">
                <a:latin typeface="Lucida Sans Unicode"/>
                <a:cs typeface="Lucida Sans Unicode"/>
              </a:rPr>
              <a:t>Questi </a:t>
            </a:r>
            <a:r>
              <a:rPr sz="2000" spc="-165" dirty="0">
                <a:latin typeface="Lucida Sans Unicode"/>
                <a:cs typeface="Lucida Sans Unicode"/>
              </a:rPr>
              <a:t>bit  </a:t>
            </a:r>
            <a:r>
              <a:rPr sz="2000" spc="-130" dirty="0">
                <a:latin typeface="Lucida Sans Unicode"/>
                <a:cs typeface="Lucida Sans Unicode"/>
              </a:rPr>
              <a:t>ridondanti </a:t>
            </a:r>
            <a:r>
              <a:rPr sz="2000" spc="-80" dirty="0">
                <a:latin typeface="Lucida Sans Unicode"/>
                <a:cs typeface="Lucida Sans Unicode"/>
              </a:rPr>
              <a:t>si </a:t>
            </a:r>
            <a:r>
              <a:rPr sz="2000" spc="-95" dirty="0">
                <a:latin typeface="Lucida Sans Unicode"/>
                <a:cs typeface="Lucida Sans Unicode"/>
              </a:rPr>
              <a:t>chiamano </a:t>
            </a:r>
            <a:r>
              <a:rPr sz="2000" spc="-60" dirty="0">
                <a:latin typeface="Lucida Sans Unicode"/>
                <a:cs typeface="Lucida Sans Unicode"/>
              </a:rPr>
              <a:t>anche </a:t>
            </a:r>
            <a:r>
              <a:rPr sz="2000" spc="-140" dirty="0">
                <a:latin typeface="Lucida Sans Unicode"/>
                <a:cs typeface="Lucida Sans Unicode"/>
              </a:rPr>
              <a:t>“bit </a:t>
            </a:r>
            <a:r>
              <a:rPr sz="2000" spc="-145" dirty="0">
                <a:latin typeface="Lucida Sans Unicode"/>
                <a:cs typeface="Lucida Sans Unicode"/>
              </a:rPr>
              <a:t>di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-120" dirty="0">
                <a:latin typeface="Lucida Sans Unicode"/>
                <a:cs typeface="Lucida Sans Unicode"/>
              </a:rPr>
              <a:t>controllo”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Lucida Sans Unicode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spc="-75" dirty="0">
                <a:latin typeface="Lucida Sans Unicode"/>
                <a:cs typeface="Lucida Sans Unicode"/>
              </a:rPr>
              <a:t>L’idea </a:t>
            </a:r>
            <a:r>
              <a:rPr sz="2000" dirty="0">
                <a:latin typeface="Lucida Sans Unicode"/>
                <a:cs typeface="Lucida Sans Unicode"/>
              </a:rPr>
              <a:t>è </a:t>
            </a:r>
            <a:r>
              <a:rPr sz="2000" spc="-95" dirty="0">
                <a:latin typeface="Lucida Sans Unicode"/>
                <a:cs typeface="Lucida Sans Unicode"/>
              </a:rPr>
              <a:t>quella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55" dirty="0">
                <a:latin typeface="Lucida Sans Unicode"/>
                <a:cs typeface="Lucida Sans Unicode"/>
              </a:rPr>
              <a:t>creare </a:t>
            </a:r>
            <a:r>
              <a:rPr sz="2000" spc="-100" dirty="0">
                <a:latin typeface="Lucida Sans Unicode"/>
                <a:cs typeface="Lucida Sans Unicode"/>
              </a:rPr>
              <a:t>codici </a:t>
            </a:r>
            <a:r>
              <a:rPr sz="2000" spc="-90" dirty="0">
                <a:latin typeface="Lucida Sans Unicode"/>
                <a:cs typeface="Lucida Sans Unicode"/>
              </a:rPr>
              <a:t>con </a:t>
            </a:r>
            <a:r>
              <a:rPr sz="2000" spc="-95" dirty="0">
                <a:latin typeface="Lucida Sans Unicode"/>
                <a:cs typeface="Lucida Sans Unicode"/>
              </a:rPr>
              <a:t>distanza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120" dirty="0">
                <a:latin typeface="Lucida Sans Unicode"/>
                <a:cs typeface="Lucida Sans Unicode"/>
              </a:rPr>
              <a:t>Hamming </a:t>
            </a:r>
            <a:r>
              <a:rPr sz="2000" spc="-110" dirty="0">
                <a:latin typeface="Lucida Sans Unicode"/>
                <a:cs typeface="Lucida Sans Unicode"/>
              </a:rPr>
              <a:t>maggiore </a:t>
            </a:r>
            <a:r>
              <a:rPr sz="2000" spc="-65" dirty="0">
                <a:latin typeface="Lucida Sans Unicode"/>
                <a:cs typeface="Lucida Sans Unicode"/>
              </a:rPr>
              <a:t>al </a:t>
            </a:r>
            <a:r>
              <a:rPr sz="2000" spc="-120" dirty="0">
                <a:latin typeface="Lucida Sans Unicode"/>
                <a:cs typeface="Lucida Sans Unicode"/>
              </a:rPr>
              <a:t>fine 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125" dirty="0">
                <a:latin typeface="Lucida Sans Unicode"/>
                <a:cs typeface="Lucida Sans Unicode"/>
              </a:rPr>
              <a:t>poter </a:t>
            </a:r>
            <a:r>
              <a:rPr sz="2000" spc="-75" dirty="0">
                <a:latin typeface="Lucida Sans Unicode"/>
                <a:cs typeface="Lucida Sans Unicode"/>
              </a:rPr>
              <a:t>rilevare </a:t>
            </a:r>
            <a:r>
              <a:rPr sz="2000" spc="-210" dirty="0">
                <a:latin typeface="Lucida Sans Unicode"/>
                <a:cs typeface="Lucida Sans Unicode"/>
              </a:rPr>
              <a:t>e/o </a:t>
            </a:r>
            <a:r>
              <a:rPr sz="2000" spc="-90" dirty="0">
                <a:latin typeface="Lucida Sans Unicode"/>
                <a:cs typeface="Lucida Sans Unicode"/>
              </a:rPr>
              <a:t>correggere</a:t>
            </a:r>
            <a:r>
              <a:rPr sz="2000" spc="40" dirty="0">
                <a:latin typeface="Lucida Sans Unicode"/>
                <a:cs typeface="Lucida Sans Unicode"/>
              </a:rPr>
              <a:t> </a:t>
            </a:r>
            <a:r>
              <a:rPr sz="2000" spc="-114" dirty="0">
                <a:latin typeface="Lucida Sans Unicode"/>
                <a:cs typeface="Lucida Sans Unicode"/>
              </a:rPr>
              <a:t>errori.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 marR="899794">
              <a:lnSpc>
                <a:spcPct val="105800"/>
              </a:lnSpc>
            </a:pPr>
            <a:r>
              <a:rPr sz="2000" spc="-60" dirty="0">
                <a:latin typeface="Lucida Sans Unicode"/>
                <a:cs typeface="Lucida Sans Unicode"/>
              </a:rPr>
              <a:t>Data </a:t>
            </a:r>
            <a:r>
              <a:rPr sz="2000" spc="-85" dirty="0">
                <a:latin typeface="Lucida Sans Unicode"/>
                <a:cs typeface="Lucida Sans Unicode"/>
              </a:rPr>
              <a:t>una </a:t>
            </a:r>
            <a:r>
              <a:rPr sz="2000" spc="-90" dirty="0">
                <a:latin typeface="Lucida Sans Unicode"/>
                <a:cs typeface="Lucida Sans Unicode"/>
              </a:rPr>
              <a:t>parola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200" dirty="0">
                <a:latin typeface="Lucida Sans Unicode"/>
                <a:cs typeface="Lucida Sans Unicode"/>
              </a:rPr>
              <a:t>m </a:t>
            </a:r>
            <a:r>
              <a:rPr sz="2000" spc="-160" dirty="0">
                <a:latin typeface="Lucida Sans Unicode"/>
                <a:cs typeface="Lucida Sans Unicode"/>
              </a:rPr>
              <a:t>bit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114" dirty="0">
                <a:latin typeface="Lucida Sans Unicode"/>
                <a:cs typeface="Lucida Sans Unicode"/>
              </a:rPr>
              <a:t>dati, </a:t>
            </a:r>
            <a:r>
              <a:rPr sz="2000" spc="-80" dirty="0">
                <a:latin typeface="Lucida Sans Unicode"/>
                <a:cs typeface="Lucida Sans Unicode"/>
              </a:rPr>
              <a:t>si </a:t>
            </a:r>
            <a:r>
              <a:rPr sz="2000" spc="-120" dirty="0">
                <a:latin typeface="Lucida Sans Unicode"/>
                <a:cs typeface="Lucida Sans Unicode"/>
              </a:rPr>
              <a:t>aggiungono </a:t>
            </a:r>
            <a:r>
              <a:rPr sz="2000" spc="-155" dirty="0">
                <a:latin typeface="Lucida Sans Unicode"/>
                <a:cs typeface="Lucida Sans Unicode"/>
              </a:rPr>
              <a:t>r </a:t>
            </a:r>
            <a:r>
              <a:rPr sz="2000" spc="-160" dirty="0">
                <a:latin typeface="Lucida Sans Unicode"/>
                <a:cs typeface="Lucida Sans Unicode"/>
              </a:rPr>
              <a:t>bit </a:t>
            </a:r>
            <a:r>
              <a:rPr sz="2000" spc="-114" dirty="0">
                <a:latin typeface="Lucida Sans Unicode"/>
                <a:cs typeface="Lucida Sans Unicode"/>
              </a:rPr>
              <a:t>extra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120" dirty="0">
                <a:latin typeface="Lucida Sans Unicode"/>
                <a:cs typeface="Lucida Sans Unicode"/>
              </a:rPr>
              <a:t>controllo.  </a:t>
            </a:r>
            <a:r>
              <a:rPr sz="2000" spc="60" dirty="0">
                <a:latin typeface="Lucida Sans Unicode"/>
                <a:cs typeface="Lucida Sans Unicode"/>
              </a:rPr>
              <a:t>Si </a:t>
            </a:r>
            <a:r>
              <a:rPr sz="2000" spc="-114" dirty="0">
                <a:latin typeface="Lucida Sans Unicode"/>
                <a:cs typeface="Lucida Sans Unicode"/>
              </a:rPr>
              <a:t>ottiene </a:t>
            </a:r>
            <a:r>
              <a:rPr sz="2000" spc="-45" dirty="0">
                <a:latin typeface="Lucida Sans Unicode"/>
                <a:cs typeface="Lucida Sans Unicode"/>
              </a:rPr>
              <a:t>così </a:t>
            </a:r>
            <a:r>
              <a:rPr sz="2000" spc="-85" dirty="0">
                <a:latin typeface="Lucida Sans Unicode"/>
                <a:cs typeface="Lucida Sans Unicode"/>
              </a:rPr>
              <a:t>una </a:t>
            </a:r>
            <a:r>
              <a:rPr sz="2000" spc="-120" dirty="0">
                <a:latin typeface="Lucida Sans Unicode"/>
                <a:cs typeface="Lucida Sans Unicode"/>
              </a:rPr>
              <a:t>unità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265" dirty="0">
                <a:latin typeface="Lucida Sans Unicode"/>
                <a:cs typeface="Lucida Sans Unicode"/>
              </a:rPr>
              <a:t>n=m+r </a:t>
            </a:r>
            <a:r>
              <a:rPr sz="2000" spc="-160" dirty="0">
                <a:latin typeface="Lucida Sans Unicode"/>
                <a:cs typeface="Lucida Sans Unicode"/>
              </a:rPr>
              <a:t>bit</a:t>
            </a:r>
            <a:r>
              <a:rPr sz="2000" spc="-415" dirty="0">
                <a:latin typeface="Lucida Sans Unicode"/>
                <a:cs typeface="Lucida Sans Unicode"/>
              </a:rPr>
              <a:t> </a:t>
            </a:r>
            <a:r>
              <a:rPr sz="2000" spc="-125" dirty="0">
                <a:latin typeface="Lucida Sans Unicode"/>
                <a:cs typeface="Lucida Sans Unicode"/>
              </a:rPr>
              <a:t>(</a:t>
            </a:r>
            <a:r>
              <a:rPr sz="2100" spc="-125" dirty="0">
                <a:latin typeface="Lucida Sans Unicode"/>
                <a:cs typeface="Lucida Sans Unicode"/>
              </a:rPr>
              <a:t>codeword</a:t>
            </a:r>
            <a:r>
              <a:rPr sz="2000" spc="-125" dirty="0">
                <a:latin typeface="Lucida Sans Unicode"/>
                <a:cs typeface="Lucida Sans Unicode"/>
              </a:rPr>
              <a:t>)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00">
              <a:latin typeface="Times New Roman"/>
              <a:cs typeface="Times New Roman"/>
            </a:endParaRPr>
          </a:p>
          <a:p>
            <a:pPr marL="355600" marR="320675" indent="-342900">
              <a:lnSpc>
                <a:spcPts val="2160"/>
              </a:lnSpc>
            </a:pPr>
            <a:r>
              <a:rPr sz="2000" spc="-65" dirty="0">
                <a:latin typeface="Lucida Sans Unicode"/>
                <a:cs typeface="Lucida Sans Unicode"/>
              </a:rPr>
              <a:t>Con </a:t>
            </a:r>
            <a:r>
              <a:rPr sz="2000" spc="-85" dirty="0">
                <a:latin typeface="Lucida Sans Unicode"/>
                <a:cs typeface="Lucida Sans Unicode"/>
              </a:rPr>
              <a:t>una </a:t>
            </a:r>
            <a:r>
              <a:rPr sz="2000" spc="-95" dirty="0">
                <a:latin typeface="Lucida Sans Unicode"/>
                <a:cs typeface="Lucida Sans Unicode"/>
              </a:rPr>
              <a:t>parola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200" dirty="0">
                <a:latin typeface="Lucida Sans Unicode"/>
                <a:cs typeface="Lucida Sans Unicode"/>
              </a:rPr>
              <a:t>m </a:t>
            </a:r>
            <a:r>
              <a:rPr sz="2000" spc="-160" dirty="0">
                <a:latin typeface="Lucida Sans Unicode"/>
                <a:cs typeface="Lucida Sans Unicode"/>
              </a:rPr>
              <a:t>bit </a:t>
            </a:r>
            <a:r>
              <a:rPr sz="2000" spc="-150" dirty="0">
                <a:latin typeface="Lucida Sans Unicode"/>
                <a:cs typeface="Lucida Sans Unicode"/>
              </a:rPr>
              <a:t>tutte </a:t>
            </a:r>
            <a:r>
              <a:rPr sz="2000" spc="-70" dirty="0">
                <a:latin typeface="Lucida Sans Unicode"/>
                <a:cs typeface="Lucida Sans Unicode"/>
              </a:rPr>
              <a:t>le </a:t>
            </a:r>
            <a:r>
              <a:rPr sz="2000" spc="-120" dirty="0">
                <a:latin typeface="Lucida Sans Unicode"/>
                <a:cs typeface="Lucida Sans Unicode"/>
              </a:rPr>
              <a:t>2</a:t>
            </a:r>
            <a:r>
              <a:rPr sz="1950" spc="-179" baseline="25641" dirty="0">
                <a:latin typeface="Lucida Sans Unicode"/>
                <a:cs typeface="Lucida Sans Unicode"/>
              </a:rPr>
              <a:t>m </a:t>
            </a:r>
            <a:r>
              <a:rPr sz="2000" spc="-114" dirty="0">
                <a:latin typeface="Lucida Sans Unicode"/>
                <a:cs typeface="Lucida Sans Unicode"/>
              </a:rPr>
              <a:t>combinazioni </a:t>
            </a:r>
            <a:r>
              <a:rPr sz="2000" spc="-95" dirty="0">
                <a:latin typeface="Lucida Sans Unicode"/>
                <a:cs typeface="Lucida Sans Unicode"/>
              </a:rPr>
              <a:t>sono legali </a:t>
            </a:r>
            <a:r>
              <a:rPr sz="2000" spc="-90" dirty="0">
                <a:latin typeface="Lucida Sans Unicode"/>
                <a:cs typeface="Lucida Sans Unicode"/>
              </a:rPr>
              <a:t>ma, </a:t>
            </a:r>
            <a:r>
              <a:rPr sz="2000" spc="-105" dirty="0">
                <a:latin typeface="Lucida Sans Unicode"/>
                <a:cs typeface="Lucida Sans Unicode"/>
              </a:rPr>
              <a:t>per </a:t>
            </a:r>
            <a:r>
              <a:rPr sz="2000" spc="-55" dirty="0">
                <a:latin typeface="Lucida Sans Unicode"/>
                <a:cs typeface="Lucida Sans Unicode"/>
              </a:rPr>
              <a:t>via </a:t>
            </a:r>
            <a:r>
              <a:rPr sz="2000" spc="-145" dirty="0">
                <a:latin typeface="Lucida Sans Unicode"/>
                <a:cs typeface="Lucida Sans Unicode"/>
              </a:rPr>
              <a:t>di  </a:t>
            </a:r>
            <a:r>
              <a:rPr sz="2000" spc="-85" dirty="0">
                <a:latin typeface="Lucida Sans Unicode"/>
                <a:cs typeface="Lucida Sans Unicode"/>
              </a:rPr>
              <a:t>come </a:t>
            </a:r>
            <a:r>
              <a:rPr sz="2000" spc="-95" dirty="0">
                <a:latin typeface="Lucida Sans Unicode"/>
                <a:cs typeface="Lucida Sans Unicode"/>
              </a:rPr>
              <a:t>sono </a:t>
            </a:r>
            <a:r>
              <a:rPr sz="2000" spc="-85" dirty="0">
                <a:latin typeface="Lucida Sans Unicode"/>
                <a:cs typeface="Lucida Sans Unicode"/>
              </a:rPr>
              <a:t>calcolati </a:t>
            </a:r>
            <a:r>
              <a:rPr sz="2000" spc="-135" dirty="0">
                <a:latin typeface="Lucida Sans Unicode"/>
                <a:cs typeface="Lucida Sans Unicode"/>
              </a:rPr>
              <a:t>i </a:t>
            </a:r>
            <a:r>
              <a:rPr sz="2000" spc="-160" dirty="0">
                <a:latin typeface="Lucida Sans Unicode"/>
                <a:cs typeface="Lucida Sans Unicode"/>
              </a:rPr>
              <a:t>bit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120" dirty="0">
                <a:latin typeface="Lucida Sans Unicode"/>
                <a:cs typeface="Lucida Sans Unicode"/>
              </a:rPr>
              <a:t>controllo, </a:t>
            </a:r>
            <a:r>
              <a:rPr sz="2000" spc="-95" dirty="0">
                <a:latin typeface="Lucida Sans Unicode"/>
                <a:cs typeface="Lucida Sans Unicode"/>
              </a:rPr>
              <a:t>solo </a:t>
            </a:r>
            <a:r>
              <a:rPr sz="2000" spc="-114" dirty="0">
                <a:latin typeface="Lucida Sans Unicode"/>
                <a:cs typeface="Lucida Sans Unicode"/>
              </a:rPr>
              <a:t>2</a:t>
            </a:r>
            <a:r>
              <a:rPr sz="1950" spc="-172" baseline="25641" dirty="0">
                <a:latin typeface="Lucida Sans Unicode"/>
                <a:cs typeface="Lucida Sans Unicode"/>
              </a:rPr>
              <a:t>m </a:t>
            </a:r>
            <a:r>
              <a:rPr sz="2000" spc="-90" dirty="0">
                <a:latin typeface="Lucida Sans Unicode"/>
                <a:cs typeface="Lucida Sans Unicode"/>
              </a:rPr>
              <a:t>delle </a:t>
            </a:r>
            <a:r>
              <a:rPr sz="2000" spc="-110" dirty="0">
                <a:latin typeface="Lucida Sans Unicode"/>
                <a:cs typeface="Lucida Sans Unicode"/>
              </a:rPr>
              <a:t>2</a:t>
            </a:r>
            <a:r>
              <a:rPr sz="1950" spc="-165" baseline="25641" dirty="0">
                <a:latin typeface="Lucida Sans Unicode"/>
                <a:cs typeface="Lucida Sans Unicode"/>
              </a:rPr>
              <a:t>n </a:t>
            </a:r>
            <a:r>
              <a:rPr sz="2000" spc="-95" dirty="0">
                <a:latin typeface="Lucida Sans Unicode"/>
                <a:cs typeface="Lucida Sans Unicode"/>
              </a:rPr>
              <a:t>parole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75" dirty="0">
                <a:latin typeface="Lucida Sans Unicode"/>
                <a:cs typeface="Lucida Sans Unicode"/>
              </a:rPr>
              <a:t>codice  </a:t>
            </a:r>
            <a:r>
              <a:rPr sz="2000" u="sng" spc="-9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sono</a:t>
            </a:r>
            <a:r>
              <a:rPr sz="2000" u="sng" spc="-11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2000" u="sng" spc="-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valide.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Error Correcting</a:t>
            </a:r>
            <a:r>
              <a:rPr spc="-55" dirty="0"/>
              <a:t> </a:t>
            </a:r>
            <a:r>
              <a:rPr spc="-5" dirty="0"/>
              <a:t>Codes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477351"/>
            <a:ext cx="8818880" cy="16891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spc="-70" dirty="0">
                <a:latin typeface="Lucida Sans Unicode"/>
                <a:cs typeface="Lucida Sans Unicode"/>
              </a:rPr>
              <a:t>Esempio: </a:t>
            </a:r>
            <a:r>
              <a:rPr sz="2400" spc="-80" dirty="0">
                <a:latin typeface="Lucida Sans Unicode"/>
                <a:cs typeface="Lucida Sans Unicode"/>
              </a:rPr>
              <a:t>Codice </a:t>
            </a:r>
            <a:r>
              <a:rPr sz="2400" spc="-110" dirty="0">
                <a:latin typeface="Lucida Sans Unicode"/>
                <a:cs typeface="Lucida Sans Unicode"/>
              </a:rPr>
              <a:t>con </a:t>
            </a:r>
            <a:r>
              <a:rPr sz="2400" spc="-150" dirty="0">
                <a:latin typeface="Lucida Sans Unicode"/>
                <a:cs typeface="Lucida Sans Unicode"/>
              </a:rPr>
              <a:t>controllo </a:t>
            </a:r>
            <a:r>
              <a:rPr sz="2400" spc="-175" dirty="0">
                <a:latin typeface="Lucida Sans Unicode"/>
                <a:cs typeface="Lucida Sans Unicode"/>
              </a:rPr>
              <a:t>di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parità</a:t>
            </a:r>
            <a:endParaRPr sz="2400">
              <a:latin typeface="Lucida Sans Unicode"/>
              <a:cs typeface="Lucida Sans Unicode"/>
            </a:endParaRPr>
          </a:p>
          <a:p>
            <a:pPr marL="3023235">
              <a:lnSpc>
                <a:spcPct val="100000"/>
              </a:lnSpc>
              <a:spcBef>
                <a:spcPts val="480"/>
              </a:spcBef>
            </a:pPr>
            <a:r>
              <a:rPr sz="2500" spc="-170" dirty="0">
                <a:latin typeface="Lucida Sans Unicode"/>
                <a:cs typeface="Lucida Sans Unicode"/>
              </a:rPr>
              <a:t>Dato </a:t>
            </a:r>
            <a:r>
              <a:rPr sz="2400" spc="-509" dirty="0">
                <a:latin typeface="Lucida Sans Unicode"/>
                <a:cs typeface="Lucida Sans Unicode"/>
              </a:rPr>
              <a:t>+ </a:t>
            </a:r>
            <a:r>
              <a:rPr sz="2500" spc="-250" dirty="0">
                <a:latin typeface="Lucida Sans Unicode"/>
                <a:cs typeface="Lucida Sans Unicode"/>
              </a:rPr>
              <a:t>1 </a:t>
            </a:r>
            <a:r>
              <a:rPr sz="2500" spc="-240" dirty="0">
                <a:latin typeface="Lucida Sans Unicode"/>
                <a:cs typeface="Lucida Sans Unicode"/>
              </a:rPr>
              <a:t>bit </a:t>
            </a:r>
            <a:r>
              <a:rPr sz="2500" spc="-190" dirty="0">
                <a:latin typeface="Lucida Sans Unicode"/>
                <a:cs typeface="Lucida Sans Unicode"/>
              </a:rPr>
              <a:t>“di</a:t>
            </a:r>
            <a:r>
              <a:rPr sz="2500" spc="55" dirty="0">
                <a:latin typeface="Lucida Sans Unicode"/>
                <a:cs typeface="Lucida Sans Unicode"/>
              </a:rPr>
              <a:t> </a:t>
            </a:r>
            <a:r>
              <a:rPr sz="2500" spc="-170" dirty="0">
                <a:latin typeface="Lucida Sans Unicode"/>
                <a:cs typeface="Lucida Sans Unicode"/>
              </a:rPr>
              <a:t>parità”</a:t>
            </a:r>
            <a:endParaRPr sz="250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ct val="100000"/>
              </a:lnSpc>
              <a:spcBef>
                <a:spcPts val="555"/>
              </a:spcBef>
            </a:pPr>
            <a:r>
              <a:rPr sz="2400" spc="-95" dirty="0">
                <a:latin typeface="Lucida Sans Unicode"/>
                <a:cs typeface="Lucida Sans Unicode"/>
              </a:rPr>
              <a:t>Il </a:t>
            </a:r>
            <a:r>
              <a:rPr sz="2400" spc="-195" dirty="0">
                <a:latin typeface="Lucida Sans Unicode"/>
                <a:cs typeface="Lucida Sans Unicode"/>
              </a:rPr>
              <a:t>bit </a:t>
            </a:r>
            <a:r>
              <a:rPr sz="2400" spc="-175" dirty="0">
                <a:latin typeface="Lucida Sans Unicode"/>
                <a:cs typeface="Lucida Sans Unicode"/>
              </a:rPr>
              <a:t>di </a:t>
            </a:r>
            <a:r>
              <a:rPr sz="2400" spc="-130" dirty="0">
                <a:latin typeface="Lucida Sans Unicode"/>
                <a:cs typeface="Lucida Sans Unicode"/>
              </a:rPr>
              <a:t>parità </a:t>
            </a:r>
            <a:r>
              <a:rPr sz="2400" spc="-80" dirty="0">
                <a:latin typeface="Lucida Sans Unicode"/>
                <a:cs typeface="Lucida Sans Unicode"/>
              </a:rPr>
              <a:t>viene </a:t>
            </a:r>
            <a:r>
              <a:rPr sz="2400" spc="-100" dirty="0">
                <a:latin typeface="Lucida Sans Unicode"/>
                <a:cs typeface="Lucida Sans Unicode"/>
              </a:rPr>
              <a:t>scelto </a:t>
            </a:r>
            <a:r>
              <a:rPr sz="2400" spc="-165" dirty="0">
                <a:latin typeface="Lucida Sans Unicode"/>
                <a:cs typeface="Lucida Sans Unicode"/>
              </a:rPr>
              <a:t>in </a:t>
            </a:r>
            <a:r>
              <a:rPr sz="2400" spc="-175" dirty="0">
                <a:latin typeface="Lucida Sans Unicode"/>
                <a:cs typeface="Lucida Sans Unicode"/>
              </a:rPr>
              <a:t>modo </a:t>
            </a:r>
            <a:r>
              <a:rPr sz="2400" spc="-100" dirty="0">
                <a:latin typeface="Lucida Sans Unicode"/>
                <a:cs typeface="Lucida Sans Unicode"/>
              </a:rPr>
              <a:t>tale </a:t>
            </a:r>
            <a:r>
              <a:rPr sz="2400" spc="-65" dirty="0">
                <a:latin typeface="Lucida Sans Unicode"/>
                <a:cs typeface="Lucida Sans Unicode"/>
              </a:rPr>
              <a:t>che </a:t>
            </a:r>
            <a:r>
              <a:rPr sz="2400" spc="-165" dirty="0">
                <a:latin typeface="Lucida Sans Unicode"/>
                <a:cs typeface="Lucida Sans Unicode"/>
              </a:rPr>
              <a:t>il </a:t>
            </a:r>
            <a:r>
              <a:rPr sz="2400" spc="-155" dirty="0">
                <a:latin typeface="Lucida Sans Unicode"/>
                <a:cs typeface="Lucida Sans Unicode"/>
              </a:rPr>
              <a:t>numero </a:t>
            </a:r>
            <a:r>
              <a:rPr sz="2400" spc="-175" dirty="0">
                <a:latin typeface="Lucida Sans Unicode"/>
                <a:cs typeface="Lucida Sans Unicode"/>
              </a:rPr>
              <a:t>di </a:t>
            </a:r>
            <a:r>
              <a:rPr sz="2400" spc="-195" dirty="0">
                <a:latin typeface="Lucida Sans Unicode"/>
                <a:cs typeface="Lucida Sans Unicode"/>
              </a:rPr>
              <a:t>bit </a:t>
            </a:r>
            <a:r>
              <a:rPr sz="2400" spc="-185" dirty="0">
                <a:latin typeface="Lucida Sans Unicode"/>
                <a:cs typeface="Lucida Sans Unicode"/>
              </a:rPr>
              <a:t>1 </a:t>
            </a:r>
            <a:r>
              <a:rPr sz="2400" spc="-100" dirty="0">
                <a:latin typeface="Lucida Sans Unicode"/>
                <a:cs typeface="Lucida Sans Unicode"/>
              </a:rPr>
              <a:t>nella  </a:t>
            </a:r>
            <a:r>
              <a:rPr sz="2400" spc="-114" dirty="0">
                <a:latin typeface="Lucida Sans Unicode"/>
                <a:cs typeface="Lucida Sans Unicode"/>
              </a:rPr>
              <a:t>parola </a:t>
            </a:r>
            <a:r>
              <a:rPr sz="2400" spc="-175" dirty="0">
                <a:latin typeface="Lucida Sans Unicode"/>
                <a:cs typeface="Lucida Sans Unicode"/>
              </a:rPr>
              <a:t>di </a:t>
            </a:r>
            <a:r>
              <a:rPr sz="2400" spc="-95" dirty="0">
                <a:latin typeface="Lucida Sans Unicode"/>
                <a:cs typeface="Lucida Sans Unicode"/>
              </a:rPr>
              <a:t>codice </a:t>
            </a:r>
            <a:r>
              <a:rPr sz="2400" spc="-60" dirty="0">
                <a:latin typeface="Lucida Sans Unicode"/>
                <a:cs typeface="Lucida Sans Unicode"/>
              </a:rPr>
              <a:t>sia </a:t>
            </a:r>
            <a:r>
              <a:rPr sz="2400" spc="-135" dirty="0">
                <a:latin typeface="Lucida Sans Unicode"/>
                <a:cs typeface="Lucida Sans Unicode"/>
              </a:rPr>
              <a:t>pari </a:t>
            </a:r>
            <a:r>
              <a:rPr sz="2400" spc="-120" dirty="0">
                <a:latin typeface="Lucida Sans Unicode"/>
                <a:cs typeface="Lucida Sans Unicode"/>
              </a:rPr>
              <a:t>(oppure</a:t>
            </a:r>
            <a:r>
              <a:rPr sz="2400" spc="55" dirty="0">
                <a:latin typeface="Lucida Sans Unicode"/>
                <a:cs typeface="Lucida Sans Unicode"/>
              </a:rPr>
              <a:t> </a:t>
            </a:r>
            <a:r>
              <a:rPr sz="2400" spc="-114" dirty="0">
                <a:latin typeface="Lucida Sans Unicode"/>
                <a:cs typeface="Lucida Sans Unicode"/>
              </a:rPr>
              <a:t>dispari)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3719906"/>
            <a:ext cx="56388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Dato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7794" y="3719906"/>
            <a:ext cx="12693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bit di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parità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9689" y="4488539"/>
          <a:ext cx="2948940" cy="1382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2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046">
                <a:tc>
                  <a:txBody>
                    <a:bodyPr/>
                    <a:lstStyle/>
                    <a:p>
                      <a:pPr marR="661670" algn="r">
                        <a:lnSpc>
                          <a:spcPts val="2215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1001011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15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7">
                <a:tc>
                  <a:txBody>
                    <a:bodyPr/>
                    <a:lstStyle/>
                    <a:p>
                      <a:pPr marR="667385" algn="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1011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99">
                <a:tc>
                  <a:txBody>
                    <a:bodyPr/>
                    <a:lstStyle/>
                    <a:p>
                      <a:pPr marR="661670" algn="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1111011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059">
                <a:tc>
                  <a:txBody>
                    <a:bodyPr/>
                    <a:lstStyle/>
                    <a:p>
                      <a:pPr marR="655320" algn="r">
                        <a:lnSpc>
                          <a:spcPts val="2325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1011001111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325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17145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642235">
              <a:lnSpc>
                <a:spcPct val="100000"/>
              </a:lnSpc>
              <a:spcBef>
                <a:spcPts val="105"/>
              </a:spcBef>
            </a:pPr>
            <a:r>
              <a:rPr dirty="0"/>
              <a:t>Error </a:t>
            </a:r>
            <a:r>
              <a:rPr spc="-5" dirty="0"/>
              <a:t>Correcting</a:t>
            </a:r>
            <a:r>
              <a:rPr spc="-95" dirty="0"/>
              <a:t> </a:t>
            </a:r>
            <a:r>
              <a:rPr spc="-5" dirty="0"/>
              <a:t>Codes  Bit di</a:t>
            </a:r>
            <a:r>
              <a:rPr spc="-10" dirty="0"/>
              <a:t> </a:t>
            </a:r>
            <a:r>
              <a:rPr dirty="0"/>
              <a:t>parità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08347" y="3329940"/>
            <a:ext cx="4666488" cy="264871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82440" y="3319271"/>
            <a:ext cx="4683252" cy="2706624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56100" y="3357626"/>
            <a:ext cx="4572000" cy="2554224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56100" y="3357626"/>
            <a:ext cx="4572000" cy="2554605"/>
          </a:xfrm>
          <a:custGeom>
            <a:avLst/>
            <a:gdLst/>
            <a:ahLst/>
            <a:cxnLst/>
            <a:rect l="l" t="t" r="r" b="b"/>
            <a:pathLst>
              <a:path w="4572000" h="2554604">
                <a:moveTo>
                  <a:pt x="0" y="2554224"/>
                </a:moveTo>
                <a:lnTo>
                  <a:pt x="4572000" y="2554224"/>
                </a:lnTo>
                <a:lnTo>
                  <a:pt x="4572000" y="0"/>
                </a:lnTo>
                <a:lnTo>
                  <a:pt x="0" y="0"/>
                </a:lnTo>
                <a:lnTo>
                  <a:pt x="0" y="2554224"/>
                </a:lnTo>
                <a:close/>
              </a:path>
            </a:pathLst>
          </a:custGeom>
          <a:ln w="9525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597653" y="3386785"/>
            <a:ext cx="4100829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indent="-635" algn="ctr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Un codice con bit di parità ha </a:t>
            </a:r>
            <a:r>
              <a:rPr sz="1600" i="1" spc="-10" dirty="0">
                <a:latin typeface="Arial"/>
                <a:cs typeface="Arial"/>
              </a:rPr>
              <a:t>distanza </a:t>
            </a:r>
            <a:r>
              <a:rPr sz="1600" i="1" spc="-5" dirty="0">
                <a:latin typeface="Arial"/>
                <a:cs typeface="Arial"/>
              </a:rPr>
              <a:t>di  </a:t>
            </a:r>
            <a:r>
              <a:rPr sz="1600" i="1" spc="-10" dirty="0">
                <a:latin typeface="Arial"/>
                <a:cs typeface="Arial"/>
              </a:rPr>
              <a:t>Hamming </a:t>
            </a:r>
            <a:r>
              <a:rPr sz="1600" i="1" spc="-5" dirty="0">
                <a:latin typeface="Arial"/>
                <a:cs typeface="Arial"/>
              </a:rPr>
              <a:t>pari a 2: ogni singolo errore genera  una parola di codice la cui parità è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errata.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18990" y="4362450"/>
            <a:ext cx="8591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E</a:t>
            </a:r>
            <a:r>
              <a:rPr sz="1600" i="1" dirty="0">
                <a:latin typeface="Arial"/>
                <a:cs typeface="Arial"/>
              </a:rPr>
              <a:t>s</a:t>
            </a:r>
            <a:r>
              <a:rPr sz="1600" i="1" spc="-5" dirty="0">
                <a:latin typeface="Arial"/>
                <a:cs typeface="Arial"/>
              </a:rPr>
              <a:t>e</a:t>
            </a:r>
            <a:r>
              <a:rPr sz="1600" i="1" spc="-15" dirty="0">
                <a:latin typeface="Arial"/>
                <a:cs typeface="Arial"/>
              </a:rPr>
              <a:t>m</a:t>
            </a:r>
            <a:r>
              <a:rPr sz="1600" i="1" spc="-5" dirty="0">
                <a:latin typeface="Arial"/>
                <a:cs typeface="Arial"/>
              </a:rPr>
              <a:t>pi</a:t>
            </a:r>
            <a:r>
              <a:rPr sz="1600" i="1" dirty="0">
                <a:latin typeface="Arial"/>
                <a:cs typeface="Arial"/>
              </a:rPr>
              <a:t>o</a:t>
            </a:r>
            <a:r>
              <a:rPr sz="1600" i="1" spc="-5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62244" y="4362450"/>
            <a:ext cx="21850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95"/>
              </a:spcBef>
              <a:tabLst>
                <a:tab pos="1063625" algn="l"/>
              </a:tabLst>
            </a:pPr>
            <a:r>
              <a:rPr sz="1600" i="1" spc="-5" dirty="0">
                <a:latin typeface="Arial"/>
                <a:cs typeface="Arial"/>
              </a:rPr>
              <a:t>A: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30" dirty="0">
                <a:latin typeface="Arial"/>
                <a:cs typeface="Arial"/>
              </a:rPr>
              <a:t>10011	</a:t>
            </a:r>
            <a:r>
              <a:rPr sz="1600" i="1" spc="-5" dirty="0">
                <a:latin typeface="Arial"/>
                <a:cs typeface="Arial"/>
              </a:rPr>
              <a:t>1 (parity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bit)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1097915" algn="l"/>
              </a:tabLst>
            </a:pPr>
            <a:r>
              <a:rPr sz="1600" i="1" spc="-5" dirty="0">
                <a:latin typeface="Arial"/>
                <a:cs typeface="Arial"/>
              </a:rPr>
              <a:t>B: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10001	0 (parity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bit)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9590" y="5338064"/>
            <a:ext cx="8429625" cy="1273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06875" marR="5080" indent="7747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Servono due errori singoli per modificare una  parola di codice valida in </a:t>
            </a:r>
            <a:r>
              <a:rPr sz="1600" i="1" spc="-10" dirty="0">
                <a:latin typeface="Arial"/>
                <a:cs typeface="Arial"/>
              </a:rPr>
              <a:t>un’altra </a:t>
            </a:r>
            <a:r>
              <a:rPr sz="1600" i="1" spc="-5" dirty="0">
                <a:latin typeface="Arial"/>
                <a:cs typeface="Arial"/>
              </a:rPr>
              <a:t>parola</a:t>
            </a:r>
            <a:r>
              <a:rPr sz="1600" i="1" spc="7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valida.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50" i="1" spc="-30" dirty="0">
                <a:latin typeface="Malgun Gothic"/>
                <a:cs typeface="Malgun Gothic"/>
              </a:rPr>
              <a:t>NB: so che </a:t>
            </a:r>
            <a:r>
              <a:rPr sz="1650" i="1" spc="-20" dirty="0">
                <a:latin typeface="Malgun Gothic"/>
                <a:cs typeface="Malgun Gothic"/>
              </a:rPr>
              <a:t>si </a:t>
            </a:r>
            <a:r>
              <a:rPr sz="1650" i="1" spc="-30" dirty="0">
                <a:latin typeface="Malgun Gothic"/>
                <a:cs typeface="Malgun Gothic"/>
              </a:rPr>
              <a:t>è verificato </a:t>
            </a:r>
            <a:r>
              <a:rPr sz="1650" i="1" spc="-35" dirty="0">
                <a:latin typeface="Malgun Gothic"/>
                <a:cs typeface="Malgun Gothic"/>
              </a:rPr>
              <a:t>un </a:t>
            </a:r>
            <a:r>
              <a:rPr sz="1650" i="1" spc="-40" dirty="0">
                <a:latin typeface="Malgun Gothic"/>
                <a:cs typeface="Malgun Gothic"/>
              </a:rPr>
              <a:t>errore </a:t>
            </a:r>
            <a:r>
              <a:rPr sz="1650" i="1" spc="-35" dirty="0">
                <a:latin typeface="Malgun Gothic"/>
                <a:cs typeface="Malgun Gothic"/>
              </a:rPr>
              <a:t>singolo….ma non </a:t>
            </a:r>
            <a:r>
              <a:rPr sz="1650" i="1" spc="-30" dirty="0">
                <a:latin typeface="Malgun Gothic"/>
                <a:cs typeface="Malgun Gothic"/>
              </a:rPr>
              <a:t>so</a:t>
            </a:r>
            <a:r>
              <a:rPr sz="1650" i="1" spc="220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dove!!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231" y="1532635"/>
            <a:ext cx="8574405" cy="3537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70455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Codice </a:t>
            </a:r>
            <a:r>
              <a:rPr sz="3600" spc="-5" dirty="0">
                <a:latin typeface="Arial"/>
                <a:cs typeface="Arial"/>
              </a:rPr>
              <a:t>di</a:t>
            </a:r>
            <a:r>
              <a:rPr sz="3600" spc="-2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Hamming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250">
              <a:latin typeface="Times New Roman"/>
              <a:cs typeface="Times New Roman"/>
            </a:endParaRPr>
          </a:p>
          <a:p>
            <a:pPr marL="228600" marR="5080" indent="-216535">
              <a:lnSpc>
                <a:spcPct val="100000"/>
              </a:lnSpc>
              <a:tabLst>
                <a:tab pos="1219835" algn="l"/>
                <a:tab pos="1854835" algn="l"/>
                <a:tab pos="4217670" algn="l"/>
                <a:tab pos="4751070" algn="l"/>
              </a:tabLst>
            </a:pPr>
            <a:r>
              <a:rPr sz="3600" dirty="0">
                <a:latin typeface="Arial"/>
                <a:cs typeface="Arial"/>
              </a:rPr>
              <a:t>Problema: </a:t>
            </a:r>
            <a:r>
              <a:rPr sz="3600" spc="-5" dirty="0">
                <a:latin typeface="Arial"/>
                <a:cs typeface="Arial"/>
              </a:rPr>
              <a:t>Si vuole </a:t>
            </a:r>
            <a:r>
              <a:rPr sz="3600" dirty="0">
                <a:latin typeface="Arial"/>
                <a:cs typeface="Arial"/>
              </a:rPr>
              <a:t>realizzare </a:t>
            </a:r>
            <a:r>
              <a:rPr sz="3600" spc="-5" dirty="0">
                <a:latin typeface="Arial"/>
                <a:cs typeface="Arial"/>
              </a:rPr>
              <a:t>un codice  con	</a:t>
            </a:r>
            <a:r>
              <a:rPr sz="3600" i="1" dirty="0">
                <a:latin typeface="Arial"/>
                <a:cs typeface="Arial"/>
              </a:rPr>
              <a:t>m	</a:t>
            </a:r>
            <a:r>
              <a:rPr sz="3600" spc="-5" dirty="0">
                <a:latin typeface="Arial"/>
                <a:cs typeface="Arial"/>
              </a:rPr>
              <a:t>bit</a:t>
            </a:r>
            <a:r>
              <a:rPr sz="3600" spc="1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dati ed	</a:t>
            </a:r>
            <a:r>
              <a:rPr sz="3600" i="1" dirty="0">
                <a:latin typeface="Arial"/>
                <a:cs typeface="Arial"/>
              </a:rPr>
              <a:t>r	</a:t>
            </a:r>
            <a:r>
              <a:rPr sz="3600" spc="-5" dirty="0">
                <a:latin typeface="Arial"/>
                <a:cs typeface="Arial"/>
              </a:rPr>
              <a:t>bit di </a:t>
            </a:r>
            <a:r>
              <a:rPr sz="3600" dirty="0">
                <a:latin typeface="Arial"/>
                <a:cs typeface="Arial"/>
              </a:rPr>
              <a:t>controllo,</a:t>
            </a:r>
            <a:r>
              <a:rPr sz="3600" spc="-8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che  sia capace di correggere tutti gli errori  </a:t>
            </a:r>
            <a:r>
              <a:rPr sz="3600" dirty="0">
                <a:latin typeface="Arial"/>
                <a:cs typeface="Arial"/>
              </a:rPr>
              <a:t>singoli.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642235">
              <a:lnSpc>
                <a:spcPct val="100000"/>
              </a:lnSpc>
              <a:spcBef>
                <a:spcPts val="105"/>
              </a:spcBef>
            </a:pPr>
            <a:r>
              <a:rPr dirty="0"/>
              <a:t>Error </a:t>
            </a:r>
            <a:r>
              <a:rPr spc="-5" dirty="0"/>
              <a:t>Correcting</a:t>
            </a:r>
            <a:r>
              <a:rPr spc="-95" dirty="0"/>
              <a:t> </a:t>
            </a:r>
            <a:r>
              <a:rPr spc="-5" dirty="0"/>
              <a:t>Codes  Codice di</a:t>
            </a:r>
            <a:r>
              <a:rPr spc="-30" dirty="0"/>
              <a:t> </a:t>
            </a:r>
            <a:r>
              <a:rPr spc="-5" dirty="0"/>
              <a:t>Hamming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522221"/>
            <a:ext cx="8984615" cy="31680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1876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Esempio: Codice di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Hamming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Ciascuna delle </a:t>
            </a:r>
            <a:r>
              <a:rPr sz="2000" spc="15" dirty="0">
                <a:latin typeface="Arial"/>
                <a:cs typeface="Arial"/>
              </a:rPr>
              <a:t>2</a:t>
            </a:r>
            <a:r>
              <a:rPr sz="1950" spc="22" baseline="25641" dirty="0">
                <a:latin typeface="Arial"/>
                <a:cs typeface="Arial"/>
              </a:rPr>
              <a:t>m </a:t>
            </a:r>
            <a:r>
              <a:rPr sz="2000" dirty="0">
                <a:latin typeface="Arial"/>
                <a:cs typeface="Arial"/>
              </a:rPr>
              <a:t>parole legali A ha</a:t>
            </a:r>
            <a:r>
              <a:rPr sz="2000" spc="-2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n (n=m+r) parole illegali a distanza 1 da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essa.</a:t>
            </a:r>
            <a:endParaRPr sz="2000">
              <a:latin typeface="Arial"/>
              <a:cs typeface="Arial"/>
            </a:endParaRPr>
          </a:p>
          <a:p>
            <a:pPr marL="355600" marR="37465" indent="-342900">
              <a:lnSpc>
                <a:spcPts val="1920"/>
              </a:lnSpc>
              <a:spcBef>
                <a:spcPts val="459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richiede quindi (n+1) stringhe di bit ad essa dedicate (1 per la parola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corretta  ed n per i possibili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errori).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>
              <a:latin typeface="Times New Roman"/>
              <a:cs typeface="Times New Roman"/>
            </a:endParaRPr>
          </a:p>
          <a:p>
            <a:pPr marL="13970">
              <a:lnSpc>
                <a:spcPts val="2160"/>
              </a:lnSpc>
            </a:pPr>
            <a:r>
              <a:rPr sz="2000" dirty="0">
                <a:latin typeface="Arial"/>
                <a:cs typeface="Arial"/>
              </a:rPr>
              <a:t>Quindi per poter rappresentare </a:t>
            </a:r>
            <a:r>
              <a:rPr sz="2000" spc="15" dirty="0">
                <a:latin typeface="Arial"/>
                <a:cs typeface="Arial"/>
              </a:rPr>
              <a:t>2</a:t>
            </a:r>
            <a:r>
              <a:rPr sz="1950" spc="22" baseline="25641" dirty="0">
                <a:latin typeface="Arial"/>
                <a:cs typeface="Arial"/>
              </a:rPr>
              <a:t>m </a:t>
            </a:r>
            <a:r>
              <a:rPr sz="2000" dirty="0">
                <a:latin typeface="Arial"/>
                <a:cs typeface="Arial"/>
              </a:rPr>
              <a:t>parole abbiamo bisogno di </a:t>
            </a:r>
            <a:r>
              <a:rPr sz="2000" spc="5" dirty="0">
                <a:latin typeface="Arial"/>
                <a:cs typeface="Arial"/>
              </a:rPr>
              <a:t>(n+1)</a:t>
            </a:r>
            <a:r>
              <a:rPr sz="2000" spc="5" dirty="0">
                <a:latin typeface="Symbol"/>
                <a:cs typeface="Symbol"/>
              </a:rPr>
              <a:t>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Arial"/>
                <a:cs typeface="Arial"/>
              </a:rPr>
              <a:t>2</a:t>
            </a:r>
            <a:r>
              <a:rPr sz="1950" spc="22" baseline="25641" dirty="0">
                <a:latin typeface="Arial"/>
                <a:cs typeface="Arial"/>
              </a:rPr>
              <a:t>m</a:t>
            </a:r>
            <a:r>
              <a:rPr sz="1950" spc="37" baseline="25641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stringhe</a:t>
            </a:r>
            <a:endParaRPr sz="2000">
              <a:latin typeface="Arial"/>
              <a:cs typeface="Arial"/>
            </a:endParaRPr>
          </a:p>
          <a:p>
            <a:pPr marL="344805" algn="ctr">
              <a:lnSpc>
                <a:spcPts val="2160"/>
              </a:lnSpc>
            </a:pPr>
            <a:r>
              <a:rPr sz="2000" dirty="0">
                <a:latin typeface="Arial"/>
                <a:cs typeface="Arial"/>
              </a:rPr>
              <a:t>differenti.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Allora </a:t>
            </a:r>
            <a:r>
              <a:rPr sz="1400" spc="-5" dirty="0">
                <a:latin typeface="Arial"/>
                <a:cs typeface="Arial"/>
              </a:rPr>
              <a:t>dovrà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essere: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4968697"/>
            <a:ext cx="5962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latin typeface="Arial"/>
                <a:cs typeface="Arial"/>
              </a:rPr>
              <a:t>O</a:t>
            </a:r>
            <a:r>
              <a:rPr sz="1400" spc="-25" dirty="0">
                <a:latin typeface="Arial"/>
                <a:cs typeface="Arial"/>
              </a:rPr>
              <a:t>v</a:t>
            </a:r>
            <a:r>
              <a:rPr sz="1400" spc="-2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ero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55390" y="4662296"/>
            <a:ext cx="2633345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 algn="ctr">
              <a:lnSpc>
                <a:spcPct val="100000"/>
              </a:lnSpc>
              <a:spcBef>
                <a:spcPts val="100"/>
              </a:spcBef>
              <a:tabLst>
                <a:tab pos="1223010" algn="l"/>
                <a:tab pos="1502410" algn="l"/>
              </a:tabLst>
            </a:pPr>
            <a:r>
              <a:rPr sz="2000" dirty="0">
                <a:latin typeface="Arial"/>
                <a:cs typeface="Arial"/>
              </a:rPr>
              <a:t>(n+1)</a:t>
            </a:r>
            <a:r>
              <a:rPr sz="2000" dirty="0">
                <a:latin typeface="Symbol"/>
                <a:cs typeface="Symbol"/>
              </a:rPr>
              <a:t>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Arial"/>
                <a:cs typeface="Arial"/>
              </a:rPr>
              <a:t>2</a:t>
            </a:r>
            <a:r>
              <a:rPr sz="1950" spc="15" baseline="25641" dirty="0">
                <a:latin typeface="Arial"/>
                <a:cs typeface="Arial"/>
              </a:rPr>
              <a:t>m	</a:t>
            </a:r>
            <a:r>
              <a:rPr sz="2000" dirty="0">
                <a:latin typeface="Symbol"/>
                <a:cs typeface="Symbol"/>
              </a:rPr>
              <a:t>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5" dirty="0">
                <a:latin typeface="Arial"/>
                <a:cs typeface="Arial"/>
              </a:rPr>
              <a:t>2</a:t>
            </a:r>
            <a:r>
              <a:rPr sz="1950" spc="7" baseline="25641" dirty="0">
                <a:latin typeface="Arial"/>
                <a:cs typeface="Arial"/>
              </a:rPr>
              <a:t>n</a:t>
            </a:r>
            <a:endParaRPr sz="1950" baseline="25641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685"/>
              </a:spcBef>
            </a:pPr>
            <a:r>
              <a:rPr sz="2000" dirty="0">
                <a:latin typeface="Arial"/>
                <a:cs typeface="Arial"/>
              </a:rPr>
              <a:t>(m+r+1) </a:t>
            </a:r>
            <a:r>
              <a:rPr sz="2000" dirty="0">
                <a:latin typeface="Symbol"/>
                <a:cs typeface="Symbol"/>
              </a:rPr>
              <a:t>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Arial"/>
                <a:cs typeface="Arial"/>
              </a:rPr>
              <a:t>(2</a:t>
            </a:r>
            <a:r>
              <a:rPr sz="1950" spc="7" baseline="25641" dirty="0">
                <a:latin typeface="Arial"/>
                <a:cs typeface="Arial"/>
              </a:rPr>
              <a:t>n</a:t>
            </a:r>
            <a:r>
              <a:rPr sz="1950" spc="555" baseline="25641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/ </a:t>
            </a:r>
            <a:r>
              <a:rPr sz="2000" spc="5" dirty="0">
                <a:latin typeface="Arial"/>
                <a:cs typeface="Arial"/>
              </a:rPr>
              <a:t>2</a:t>
            </a:r>
            <a:r>
              <a:rPr sz="1950" spc="7" baseline="25641" dirty="0">
                <a:latin typeface="Arial"/>
                <a:cs typeface="Arial"/>
              </a:rPr>
              <a:t>m</a:t>
            </a:r>
            <a:r>
              <a:rPr sz="2000" spc="5" dirty="0">
                <a:latin typeface="Arial"/>
                <a:cs typeface="Arial"/>
              </a:rPr>
              <a:t>) </a:t>
            </a:r>
            <a:r>
              <a:rPr sz="2000" dirty="0">
                <a:latin typeface="Arial"/>
                <a:cs typeface="Arial"/>
              </a:rPr>
              <a:t>=</a:t>
            </a:r>
            <a:r>
              <a:rPr sz="2000" spc="-30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2</a:t>
            </a:r>
            <a:r>
              <a:rPr sz="1950" spc="7" baseline="25641" dirty="0">
                <a:latin typeface="Arial"/>
                <a:cs typeface="Arial"/>
              </a:rPr>
              <a:t>r</a:t>
            </a:r>
            <a:endParaRPr sz="1950" baseline="25641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642235">
              <a:lnSpc>
                <a:spcPct val="100000"/>
              </a:lnSpc>
              <a:spcBef>
                <a:spcPts val="105"/>
              </a:spcBef>
            </a:pPr>
            <a:r>
              <a:rPr dirty="0"/>
              <a:t>Error </a:t>
            </a:r>
            <a:r>
              <a:rPr spc="-5" dirty="0"/>
              <a:t>Correcting</a:t>
            </a:r>
            <a:r>
              <a:rPr spc="-95" dirty="0"/>
              <a:t> </a:t>
            </a:r>
            <a:r>
              <a:rPr spc="-5" dirty="0"/>
              <a:t>Codes  Codice di</a:t>
            </a:r>
            <a:r>
              <a:rPr spc="-30" dirty="0"/>
              <a:t> </a:t>
            </a:r>
            <a:r>
              <a:rPr spc="-5" dirty="0"/>
              <a:t>Hamming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330" y="1522931"/>
            <a:ext cx="7312659" cy="1101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10300"/>
              </a:lnSpc>
              <a:spcBef>
                <a:spcPts val="100"/>
              </a:spcBef>
              <a:tabLst>
                <a:tab pos="4220845" algn="l"/>
                <a:tab pos="6901815" algn="l"/>
              </a:tabLst>
            </a:pPr>
            <a:r>
              <a:rPr sz="3200" dirty="0">
                <a:latin typeface="Arial"/>
                <a:cs typeface="Arial"/>
              </a:rPr>
              <a:t>Number of check </a:t>
            </a:r>
            <a:r>
              <a:rPr sz="3200" spc="-5" dirty="0">
                <a:latin typeface="Arial"/>
                <a:cs typeface="Arial"/>
              </a:rPr>
              <a:t>bits for </a:t>
            </a:r>
            <a:r>
              <a:rPr sz="3200" dirty="0">
                <a:latin typeface="Arial"/>
                <a:cs typeface="Arial"/>
              </a:rPr>
              <a:t>a code that</a:t>
            </a:r>
            <a:r>
              <a:rPr sz="3200" spc="-16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can  correct a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single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error	</a:t>
            </a:r>
            <a:r>
              <a:rPr sz="3200" dirty="0">
                <a:latin typeface="Arial"/>
                <a:cs typeface="Arial"/>
              </a:rPr>
              <a:t>( (m+r+1)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Symbol"/>
                <a:cs typeface="Symbol"/>
              </a:rPr>
              <a:t></a:t>
            </a:r>
            <a:r>
              <a:rPr sz="3200" spc="9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Arial"/>
                <a:cs typeface="Arial"/>
              </a:rPr>
              <a:t>2</a:t>
            </a:r>
            <a:r>
              <a:rPr sz="3150" baseline="25132" dirty="0">
                <a:latin typeface="Arial"/>
                <a:cs typeface="Arial"/>
              </a:rPr>
              <a:t>r	</a:t>
            </a:r>
            <a:r>
              <a:rPr sz="3200" dirty="0"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2225" y="3071812"/>
            <a:ext cx="6511925" cy="3165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 marR="2642235">
              <a:lnSpc>
                <a:spcPct val="100000"/>
              </a:lnSpc>
              <a:spcBef>
                <a:spcPts val="105"/>
              </a:spcBef>
            </a:pPr>
            <a:r>
              <a:rPr dirty="0"/>
              <a:t>Error </a:t>
            </a:r>
            <a:r>
              <a:rPr spc="-5" dirty="0"/>
              <a:t>Correcting</a:t>
            </a:r>
            <a:r>
              <a:rPr spc="-95" dirty="0"/>
              <a:t> </a:t>
            </a:r>
            <a:r>
              <a:rPr spc="-5" dirty="0"/>
              <a:t>Codes  Codice di</a:t>
            </a:r>
            <a:r>
              <a:rPr spc="-30" dirty="0"/>
              <a:t> </a:t>
            </a:r>
            <a:r>
              <a:rPr spc="-5" dirty="0"/>
              <a:t>Hamming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4204208"/>
            <a:ext cx="8858250" cy="2404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16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Nel codice di Hamming gli r bit di parità sono aggiunti a una parola di m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bit,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ts val="2160"/>
              </a:lnSpc>
            </a:pPr>
            <a:r>
              <a:rPr sz="2000" dirty="0">
                <a:latin typeface="Arial"/>
                <a:cs typeface="Arial"/>
              </a:rPr>
              <a:t>formando una nuova parola di n </a:t>
            </a:r>
            <a:r>
              <a:rPr sz="2000" spc="-5" dirty="0">
                <a:latin typeface="Arial"/>
                <a:cs typeface="Arial"/>
              </a:rPr>
              <a:t>bit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(n=m+r).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I bit sono numerati da 1 (MSD – Most Significant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Digit).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Arial"/>
                <a:cs typeface="Arial"/>
              </a:rPr>
              <a:t>Tutti </a:t>
            </a:r>
            <a:r>
              <a:rPr sz="2000" dirty="0">
                <a:latin typeface="Arial"/>
                <a:cs typeface="Arial"/>
              </a:rPr>
              <a:t>I bit la cui posizione è potenza di 2 sono bit di parità </a:t>
            </a:r>
            <a:r>
              <a:rPr sz="2000" spc="5" dirty="0">
                <a:latin typeface="Arial"/>
                <a:cs typeface="Arial"/>
              </a:rPr>
              <a:t>(1,2, </a:t>
            </a:r>
            <a:r>
              <a:rPr sz="2000" dirty="0">
                <a:latin typeface="Arial"/>
                <a:cs typeface="Arial"/>
              </a:rPr>
              <a:t>4,8, 16,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ecc.)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Quelli restanti sono usati per i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dati.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4100" y="1928748"/>
            <a:ext cx="7258050" cy="188277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642235">
              <a:lnSpc>
                <a:spcPct val="100000"/>
              </a:lnSpc>
              <a:spcBef>
                <a:spcPts val="105"/>
              </a:spcBef>
            </a:pPr>
            <a:r>
              <a:rPr dirty="0"/>
              <a:t>Error </a:t>
            </a:r>
            <a:r>
              <a:rPr spc="-5" dirty="0"/>
              <a:t>Correcting</a:t>
            </a:r>
            <a:r>
              <a:rPr spc="-95" dirty="0"/>
              <a:t> </a:t>
            </a:r>
            <a:r>
              <a:rPr spc="-5" dirty="0"/>
              <a:t>Codes  Codice di</a:t>
            </a:r>
            <a:r>
              <a:rPr spc="-30" dirty="0"/>
              <a:t> </a:t>
            </a:r>
            <a:r>
              <a:rPr spc="-5" dirty="0"/>
              <a:t>Hamming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8540" y="1434210"/>
            <a:ext cx="7790815" cy="4421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8750">
              <a:lnSpc>
                <a:spcPct val="100000"/>
              </a:lnSpc>
              <a:spcBef>
                <a:spcPts val="100"/>
              </a:spcBef>
              <a:tabLst>
                <a:tab pos="4097020" algn="l"/>
              </a:tabLst>
            </a:pPr>
            <a:r>
              <a:rPr sz="2400" spc="-70" dirty="0">
                <a:latin typeface="Lucida Sans Unicode"/>
                <a:cs typeface="Lucida Sans Unicode"/>
              </a:rPr>
              <a:t>Ciascun </a:t>
            </a:r>
            <a:r>
              <a:rPr sz="2400" spc="-195" dirty="0">
                <a:latin typeface="Lucida Sans Unicode"/>
                <a:cs typeface="Lucida Sans Unicode"/>
              </a:rPr>
              <a:t>bit </a:t>
            </a:r>
            <a:r>
              <a:rPr sz="2400" spc="-175" dirty="0">
                <a:latin typeface="Lucida Sans Unicode"/>
                <a:cs typeface="Lucida Sans Unicode"/>
              </a:rPr>
              <a:t>di</a:t>
            </a:r>
            <a:r>
              <a:rPr sz="2400" spc="35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parità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35" dirty="0">
                <a:latin typeface="Lucida Sans Unicode"/>
                <a:cs typeface="Lucida Sans Unicode"/>
              </a:rPr>
              <a:t>controlla	</a:t>
            </a:r>
            <a:r>
              <a:rPr sz="2400" spc="-150" dirty="0">
                <a:latin typeface="Lucida Sans Unicode"/>
                <a:cs typeface="Lucida Sans Unicode"/>
              </a:rPr>
              <a:t>posizioni </a:t>
            </a:r>
            <a:r>
              <a:rPr sz="2400" spc="-100" dirty="0">
                <a:latin typeface="Lucida Sans Unicode"/>
                <a:cs typeface="Lucida Sans Unicode"/>
              </a:rPr>
              <a:t>specifiche </a:t>
            </a:r>
            <a:r>
              <a:rPr sz="2400" spc="-120" dirty="0">
                <a:latin typeface="Lucida Sans Unicode"/>
                <a:cs typeface="Lucida Sans Unicode"/>
              </a:rPr>
              <a:t>dei </a:t>
            </a:r>
            <a:r>
              <a:rPr sz="2400" spc="-195" dirty="0">
                <a:latin typeface="Lucida Sans Unicode"/>
                <a:cs typeface="Lucida Sans Unicode"/>
              </a:rPr>
              <a:t>bit  </a:t>
            </a:r>
            <a:r>
              <a:rPr sz="2400" spc="-95" dirty="0">
                <a:latin typeface="Lucida Sans Unicode"/>
                <a:cs typeface="Lucida Sans Unicode"/>
              </a:rPr>
              <a:t>ed </a:t>
            </a:r>
            <a:r>
              <a:rPr sz="2400" spc="-5" dirty="0">
                <a:latin typeface="Lucida Sans Unicode"/>
                <a:cs typeface="Lucida Sans Unicode"/>
              </a:rPr>
              <a:t>è </a:t>
            </a:r>
            <a:r>
              <a:rPr sz="2400" spc="-155" dirty="0">
                <a:latin typeface="Lucida Sans Unicode"/>
                <a:cs typeface="Lucida Sans Unicode"/>
              </a:rPr>
              <a:t>impostato </a:t>
            </a:r>
            <a:r>
              <a:rPr sz="2400" spc="-165" dirty="0">
                <a:latin typeface="Lucida Sans Unicode"/>
                <a:cs typeface="Lucida Sans Unicode"/>
              </a:rPr>
              <a:t>in </a:t>
            </a:r>
            <a:r>
              <a:rPr sz="2400" spc="-180" dirty="0">
                <a:latin typeface="Lucida Sans Unicode"/>
                <a:cs typeface="Lucida Sans Unicode"/>
              </a:rPr>
              <a:t>modo </a:t>
            </a:r>
            <a:r>
              <a:rPr sz="2400" spc="-65" dirty="0">
                <a:latin typeface="Lucida Sans Unicode"/>
                <a:cs typeface="Lucida Sans Unicode"/>
              </a:rPr>
              <a:t>che </a:t>
            </a:r>
            <a:r>
              <a:rPr sz="2400" spc="-60" dirty="0">
                <a:latin typeface="Lucida Sans Unicode"/>
                <a:cs typeface="Lucida Sans Unicode"/>
              </a:rPr>
              <a:t>sia </a:t>
            </a:r>
            <a:r>
              <a:rPr sz="2400" spc="-135" dirty="0">
                <a:latin typeface="Lucida Sans Unicode"/>
                <a:cs typeface="Lucida Sans Unicode"/>
              </a:rPr>
              <a:t>pari </a:t>
            </a:r>
            <a:r>
              <a:rPr sz="2400" spc="-165" dirty="0">
                <a:latin typeface="Lucida Sans Unicode"/>
                <a:cs typeface="Lucida Sans Unicode"/>
              </a:rPr>
              <a:t>il </a:t>
            </a:r>
            <a:r>
              <a:rPr sz="2400" spc="-150" dirty="0">
                <a:latin typeface="Lucida Sans Unicode"/>
                <a:cs typeface="Lucida Sans Unicode"/>
              </a:rPr>
              <a:t>numero </a:t>
            </a:r>
            <a:r>
              <a:rPr sz="2400" spc="-130" dirty="0">
                <a:latin typeface="Lucida Sans Unicode"/>
                <a:cs typeface="Lucida Sans Unicode"/>
              </a:rPr>
              <a:t>totale </a:t>
            </a:r>
            <a:r>
              <a:rPr sz="2400" spc="-120" dirty="0">
                <a:latin typeface="Lucida Sans Unicode"/>
                <a:cs typeface="Lucida Sans Unicode"/>
              </a:rPr>
              <a:t>dei  </a:t>
            </a:r>
            <a:r>
              <a:rPr sz="2400" spc="-195" dirty="0">
                <a:latin typeface="Lucida Sans Unicode"/>
                <a:cs typeface="Lucida Sans Unicode"/>
              </a:rPr>
              <a:t>bit </a:t>
            </a:r>
            <a:r>
              <a:rPr sz="2400" spc="-65" dirty="0">
                <a:latin typeface="Lucida Sans Unicode"/>
                <a:cs typeface="Lucida Sans Unicode"/>
              </a:rPr>
              <a:t>che </a:t>
            </a:r>
            <a:r>
              <a:rPr sz="2400" spc="-125" dirty="0">
                <a:latin typeface="Lucida Sans Unicode"/>
                <a:cs typeface="Lucida Sans Unicode"/>
              </a:rPr>
              <a:t>hanno </a:t>
            </a:r>
            <a:r>
              <a:rPr sz="2400" spc="-90" dirty="0">
                <a:latin typeface="Lucida Sans Unicode"/>
                <a:cs typeface="Lucida Sans Unicode"/>
              </a:rPr>
              <a:t>valore </a:t>
            </a:r>
            <a:r>
              <a:rPr sz="2400" spc="-185" dirty="0">
                <a:latin typeface="Lucida Sans Unicode"/>
                <a:cs typeface="Lucida Sans Unicode"/>
              </a:rPr>
              <a:t>1 </a:t>
            </a:r>
            <a:r>
              <a:rPr sz="2400" spc="-105" dirty="0">
                <a:latin typeface="Lucida Sans Unicode"/>
                <a:cs typeface="Lucida Sans Unicode"/>
              </a:rPr>
              <a:t>nelle </a:t>
            </a:r>
            <a:r>
              <a:rPr sz="2400" spc="-150" dirty="0">
                <a:latin typeface="Lucida Sans Unicode"/>
                <a:cs typeface="Lucida Sans Unicode"/>
              </a:rPr>
              <a:t>posizioni</a:t>
            </a:r>
            <a:r>
              <a:rPr sz="2400" spc="170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controllate.</a:t>
            </a:r>
            <a:endParaRPr sz="24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latin typeface="Lucida Sans Unicode"/>
                <a:cs typeface="Lucida Sans Unicode"/>
              </a:rPr>
              <a:t>Il </a:t>
            </a:r>
            <a:r>
              <a:rPr sz="2400" spc="-195" dirty="0">
                <a:latin typeface="Lucida Sans Unicode"/>
                <a:cs typeface="Lucida Sans Unicode"/>
              </a:rPr>
              <a:t>bit </a:t>
            </a:r>
            <a:r>
              <a:rPr sz="2400" spc="-185" dirty="0">
                <a:latin typeface="Lucida Sans Unicode"/>
                <a:cs typeface="Lucida Sans Unicode"/>
              </a:rPr>
              <a:t>1 </a:t>
            </a:r>
            <a:r>
              <a:rPr sz="2400" spc="-135" dirty="0">
                <a:latin typeface="Lucida Sans Unicode"/>
                <a:cs typeface="Lucida Sans Unicode"/>
              </a:rPr>
              <a:t>controlla </a:t>
            </a:r>
            <a:r>
              <a:rPr sz="2400" spc="-165" dirty="0">
                <a:latin typeface="Lucida Sans Unicode"/>
                <a:cs typeface="Lucida Sans Unicode"/>
              </a:rPr>
              <a:t>i </a:t>
            </a:r>
            <a:r>
              <a:rPr sz="2400" spc="-195" dirty="0">
                <a:latin typeface="Lucida Sans Unicode"/>
                <a:cs typeface="Lucida Sans Unicode"/>
              </a:rPr>
              <a:t>bit </a:t>
            </a:r>
            <a:r>
              <a:rPr sz="2400" spc="-120" dirty="0">
                <a:latin typeface="Lucida Sans Unicode"/>
                <a:cs typeface="Lucida Sans Unicode"/>
              </a:rPr>
              <a:t>dispar:</a:t>
            </a:r>
            <a:r>
              <a:rPr sz="2400" spc="300" dirty="0">
                <a:latin typeface="Lucida Sans Unicode"/>
                <a:cs typeface="Lucida Sans Unicode"/>
              </a:rPr>
              <a:t> </a:t>
            </a:r>
            <a:r>
              <a:rPr sz="2400" spc="-155" dirty="0">
                <a:latin typeface="Lucida Sans Unicode"/>
                <a:cs typeface="Lucida Sans Unicode"/>
              </a:rPr>
              <a:t>1,3,5,7,9,11,13,15,17,19,21</a:t>
            </a:r>
            <a:endParaRPr sz="24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  <a:tab pos="3286125" algn="l"/>
              </a:tabLst>
            </a:pPr>
            <a:r>
              <a:rPr sz="2400" spc="-165" dirty="0">
                <a:latin typeface="Lucida Sans Unicode"/>
                <a:cs typeface="Lucida Sans Unicode"/>
              </a:rPr>
              <a:t>il </a:t>
            </a:r>
            <a:r>
              <a:rPr sz="2400" spc="-195" dirty="0">
                <a:latin typeface="Lucida Sans Unicode"/>
                <a:cs typeface="Lucida Sans Unicode"/>
              </a:rPr>
              <a:t>bit </a:t>
            </a:r>
            <a:r>
              <a:rPr sz="2400" spc="-185" dirty="0">
                <a:latin typeface="Lucida Sans Unicode"/>
                <a:cs typeface="Lucida Sans Unicode"/>
              </a:rPr>
              <a:t>2 </a:t>
            </a:r>
            <a:r>
              <a:rPr sz="2400" spc="-135" dirty="0">
                <a:latin typeface="Lucida Sans Unicode"/>
                <a:cs typeface="Lucida Sans Unicode"/>
              </a:rPr>
              <a:t>controlla </a:t>
            </a:r>
            <a:r>
              <a:rPr sz="2400" spc="-165" dirty="0">
                <a:latin typeface="Lucida Sans Unicode"/>
                <a:cs typeface="Lucida Sans Unicode"/>
              </a:rPr>
              <a:t>i</a:t>
            </a:r>
            <a:r>
              <a:rPr sz="2400" spc="240" dirty="0">
                <a:latin typeface="Lucida Sans Unicode"/>
                <a:cs typeface="Lucida Sans Unicode"/>
              </a:rPr>
              <a:t> </a:t>
            </a:r>
            <a:r>
              <a:rPr sz="2400" spc="-195" dirty="0">
                <a:latin typeface="Lucida Sans Unicode"/>
                <a:cs typeface="Lucida Sans Unicode"/>
              </a:rPr>
              <a:t>bit</a:t>
            </a:r>
            <a:r>
              <a:rPr sz="2400" spc="-95" dirty="0">
                <a:latin typeface="Lucida Sans Unicode"/>
                <a:cs typeface="Lucida Sans Unicode"/>
              </a:rPr>
              <a:t> :	</a:t>
            </a:r>
            <a:r>
              <a:rPr sz="2400" spc="-155" dirty="0">
                <a:latin typeface="Lucida Sans Unicode"/>
                <a:cs typeface="Lucida Sans Unicode"/>
              </a:rPr>
              <a:t>2,3,6,7,10,11,14,15,18,19</a:t>
            </a:r>
            <a:endParaRPr sz="2400">
              <a:latin typeface="Lucida Sans Unicode"/>
              <a:cs typeface="Lucida Sans Unicode"/>
            </a:endParaRPr>
          </a:p>
          <a:p>
            <a:pPr marL="439420" indent="-426720">
              <a:lnSpc>
                <a:spcPct val="100000"/>
              </a:lnSpc>
              <a:spcBef>
                <a:spcPts val="575"/>
              </a:spcBef>
              <a:buChar char="•"/>
              <a:tabLst>
                <a:tab pos="438784" algn="l"/>
                <a:tab pos="439420" algn="l"/>
                <a:tab pos="3300729" algn="l"/>
              </a:tabLst>
            </a:pPr>
            <a:r>
              <a:rPr sz="2400" spc="-95" dirty="0">
                <a:latin typeface="Lucida Sans Unicode"/>
                <a:cs typeface="Lucida Sans Unicode"/>
              </a:rPr>
              <a:t>Il </a:t>
            </a:r>
            <a:r>
              <a:rPr sz="2400" spc="-195" dirty="0">
                <a:latin typeface="Lucida Sans Unicode"/>
                <a:cs typeface="Lucida Sans Unicode"/>
              </a:rPr>
              <a:t>bit </a:t>
            </a:r>
            <a:r>
              <a:rPr sz="2400" spc="-185" dirty="0">
                <a:latin typeface="Lucida Sans Unicode"/>
                <a:cs typeface="Lucida Sans Unicode"/>
              </a:rPr>
              <a:t>4 </a:t>
            </a:r>
            <a:r>
              <a:rPr sz="2400" spc="-135" dirty="0">
                <a:latin typeface="Lucida Sans Unicode"/>
                <a:cs typeface="Lucida Sans Unicode"/>
              </a:rPr>
              <a:t>controlla</a:t>
            </a:r>
            <a:r>
              <a:rPr sz="2400" spc="110" dirty="0">
                <a:latin typeface="Lucida Sans Unicode"/>
                <a:cs typeface="Lucida Sans Unicode"/>
              </a:rPr>
              <a:t> </a:t>
            </a:r>
            <a:r>
              <a:rPr sz="2400" spc="-160" dirty="0">
                <a:latin typeface="Lucida Sans Unicode"/>
                <a:cs typeface="Lucida Sans Unicode"/>
              </a:rPr>
              <a:t>i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-170" dirty="0">
                <a:latin typeface="Lucida Sans Unicode"/>
                <a:cs typeface="Lucida Sans Unicode"/>
              </a:rPr>
              <a:t>bit:	</a:t>
            </a:r>
            <a:r>
              <a:rPr sz="2400" spc="-155" dirty="0">
                <a:latin typeface="Lucida Sans Unicode"/>
                <a:cs typeface="Lucida Sans Unicode"/>
              </a:rPr>
              <a:t>4,5,6,7,12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155" dirty="0">
                <a:latin typeface="Lucida Sans Unicode"/>
                <a:cs typeface="Lucida Sans Unicode"/>
              </a:rPr>
              <a:t>,13,14,15,20,21</a:t>
            </a:r>
            <a:endParaRPr sz="2400">
              <a:latin typeface="Lucida Sans Unicode"/>
              <a:cs typeface="Lucida Sans Unicode"/>
            </a:endParaRPr>
          </a:p>
          <a:p>
            <a:pPr marL="439420" indent="-426720">
              <a:lnSpc>
                <a:spcPct val="100000"/>
              </a:lnSpc>
              <a:spcBef>
                <a:spcPts val="580"/>
              </a:spcBef>
              <a:buChar char="•"/>
              <a:tabLst>
                <a:tab pos="438784" algn="l"/>
                <a:tab pos="439420" algn="l"/>
                <a:tab pos="3302000" algn="l"/>
              </a:tabLst>
            </a:pPr>
            <a:r>
              <a:rPr sz="2400" spc="-95" dirty="0">
                <a:latin typeface="Lucida Sans Unicode"/>
                <a:cs typeface="Lucida Sans Unicode"/>
              </a:rPr>
              <a:t>Il </a:t>
            </a:r>
            <a:r>
              <a:rPr sz="2400" spc="-195" dirty="0">
                <a:latin typeface="Lucida Sans Unicode"/>
                <a:cs typeface="Lucida Sans Unicode"/>
              </a:rPr>
              <a:t>bit </a:t>
            </a:r>
            <a:r>
              <a:rPr sz="2400" spc="-185" dirty="0">
                <a:latin typeface="Lucida Sans Unicode"/>
                <a:cs typeface="Lucida Sans Unicode"/>
              </a:rPr>
              <a:t>8 </a:t>
            </a:r>
            <a:r>
              <a:rPr sz="2400" spc="-135" dirty="0">
                <a:latin typeface="Lucida Sans Unicode"/>
                <a:cs typeface="Lucida Sans Unicode"/>
              </a:rPr>
              <a:t>controlla</a:t>
            </a:r>
            <a:r>
              <a:rPr sz="2400" spc="114" dirty="0">
                <a:latin typeface="Lucida Sans Unicode"/>
                <a:cs typeface="Lucida Sans Unicode"/>
              </a:rPr>
              <a:t> </a:t>
            </a:r>
            <a:r>
              <a:rPr sz="2400" spc="-165" dirty="0">
                <a:latin typeface="Lucida Sans Unicode"/>
                <a:cs typeface="Lucida Sans Unicode"/>
              </a:rPr>
              <a:t>i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-170" dirty="0">
                <a:latin typeface="Lucida Sans Unicode"/>
                <a:cs typeface="Lucida Sans Unicode"/>
              </a:rPr>
              <a:t>bit:	</a:t>
            </a:r>
            <a:r>
              <a:rPr sz="2400" spc="-185" dirty="0">
                <a:latin typeface="Lucida Sans Unicode"/>
                <a:cs typeface="Lucida Sans Unicode"/>
              </a:rPr>
              <a:t>8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160" dirty="0">
                <a:latin typeface="Lucida Sans Unicode"/>
                <a:cs typeface="Lucida Sans Unicode"/>
              </a:rPr>
              <a:t>,9,10,11,12,13,14,15</a:t>
            </a:r>
            <a:endParaRPr sz="2400">
              <a:latin typeface="Lucida Sans Unicode"/>
              <a:cs typeface="Lucida Sans Unicode"/>
            </a:endParaRPr>
          </a:p>
          <a:p>
            <a:pPr marL="439420" indent="-426720">
              <a:lnSpc>
                <a:spcPct val="100000"/>
              </a:lnSpc>
              <a:spcBef>
                <a:spcPts val="575"/>
              </a:spcBef>
              <a:buChar char="•"/>
              <a:tabLst>
                <a:tab pos="438784" algn="l"/>
                <a:tab pos="439420" algn="l"/>
              </a:tabLst>
            </a:pPr>
            <a:r>
              <a:rPr sz="2400" spc="-165" dirty="0">
                <a:latin typeface="Lucida Sans Unicode"/>
                <a:cs typeface="Lucida Sans Unicode"/>
              </a:rPr>
              <a:t>il </a:t>
            </a:r>
            <a:r>
              <a:rPr sz="2400" spc="-195" dirty="0">
                <a:latin typeface="Lucida Sans Unicode"/>
                <a:cs typeface="Lucida Sans Unicode"/>
              </a:rPr>
              <a:t>bit </a:t>
            </a:r>
            <a:r>
              <a:rPr sz="2400" spc="-190" dirty="0">
                <a:latin typeface="Lucida Sans Unicode"/>
                <a:cs typeface="Lucida Sans Unicode"/>
              </a:rPr>
              <a:t>16 </a:t>
            </a:r>
            <a:r>
              <a:rPr sz="2400" spc="-135" dirty="0">
                <a:latin typeface="Lucida Sans Unicode"/>
                <a:cs typeface="Lucida Sans Unicode"/>
              </a:rPr>
              <a:t>controlla </a:t>
            </a:r>
            <a:r>
              <a:rPr sz="2400" spc="-165" dirty="0">
                <a:latin typeface="Lucida Sans Unicode"/>
                <a:cs typeface="Lucida Sans Unicode"/>
              </a:rPr>
              <a:t>i </a:t>
            </a:r>
            <a:r>
              <a:rPr sz="2400" spc="-170" dirty="0">
                <a:latin typeface="Lucida Sans Unicode"/>
                <a:cs typeface="Lucida Sans Unicode"/>
              </a:rPr>
              <a:t>bit:</a:t>
            </a:r>
            <a:r>
              <a:rPr sz="2400" spc="270" dirty="0">
                <a:latin typeface="Lucida Sans Unicode"/>
                <a:cs typeface="Lucida Sans Unicode"/>
              </a:rPr>
              <a:t> </a:t>
            </a:r>
            <a:r>
              <a:rPr sz="2400" spc="-160" dirty="0">
                <a:latin typeface="Lucida Sans Unicode"/>
                <a:cs typeface="Lucida Sans Unicode"/>
              </a:rPr>
              <a:t>16,17,18,19,20,21.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00">
              <a:latin typeface="Times New Roman"/>
              <a:cs typeface="Times New Roman"/>
            </a:endParaRPr>
          </a:p>
          <a:p>
            <a:pPr marL="354965" marR="1006475" indent="-342900">
              <a:lnSpc>
                <a:spcPts val="2300"/>
              </a:lnSpc>
            </a:pPr>
            <a:r>
              <a:rPr sz="2400" dirty="0">
                <a:latin typeface="Arial"/>
                <a:cs typeface="Arial"/>
              </a:rPr>
              <a:t>In </a:t>
            </a:r>
            <a:r>
              <a:rPr sz="2400" spc="-5" dirty="0">
                <a:latin typeface="Arial"/>
                <a:cs typeface="Arial"/>
              </a:rPr>
              <a:t>particolare il bit di posto b è controllato dai bit di  controllo b</a:t>
            </a:r>
            <a:r>
              <a:rPr sz="2400" spc="-7" baseline="-20833" dirty="0">
                <a:latin typeface="Arial"/>
                <a:cs typeface="Arial"/>
              </a:rPr>
              <a:t>1</a:t>
            </a:r>
            <a:r>
              <a:rPr sz="2400" spc="-5" dirty="0">
                <a:latin typeface="Arial"/>
                <a:cs typeface="Arial"/>
              </a:rPr>
              <a:t>,b</a:t>
            </a:r>
            <a:r>
              <a:rPr sz="2400" spc="-7" baseline="-20833" dirty="0">
                <a:latin typeface="Arial"/>
                <a:cs typeface="Arial"/>
              </a:rPr>
              <a:t>2</a:t>
            </a:r>
            <a:r>
              <a:rPr sz="2400" spc="-5" dirty="0">
                <a:latin typeface="Arial"/>
                <a:cs typeface="Arial"/>
              </a:rPr>
              <a:t>,…,b</a:t>
            </a:r>
            <a:r>
              <a:rPr sz="2400" spc="-7" baseline="-20833" dirty="0">
                <a:latin typeface="Arial"/>
                <a:cs typeface="Arial"/>
              </a:rPr>
              <a:t>j </a:t>
            </a:r>
            <a:r>
              <a:rPr sz="2400" spc="-5" dirty="0">
                <a:latin typeface="Arial"/>
                <a:cs typeface="Arial"/>
              </a:rPr>
              <a:t>tale che b=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</a:t>
            </a:r>
            <a:r>
              <a:rPr sz="2400" spc="-7" baseline="-20833" dirty="0">
                <a:latin typeface="Arial"/>
                <a:cs typeface="Arial"/>
              </a:rPr>
              <a:t>1</a:t>
            </a:r>
            <a:r>
              <a:rPr sz="2400" spc="-5" dirty="0">
                <a:latin typeface="Arial"/>
                <a:cs typeface="Arial"/>
              </a:rPr>
              <a:t>+b</a:t>
            </a:r>
            <a:r>
              <a:rPr sz="2400" spc="-7" baseline="-20833" dirty="0">
                <a:latin typeface="Arial"/>
                <a:cs typeface="Arial"/>
              </a:rPr>
              <a:t>2</a:t>
            </a:r>
            <a:r>
              <a:rPr sz="2400" spc="-5" dirty="0">
                <a:latin typeface="Arial"/>
                <a:cs typeface="Arial"/>
              </a:rPr>
              <a:t>+…+b</a:t>
            </a:r>
            <a:r>
              <a:rPr sz="2400" spc="-7" baseline="-20833" dirty="0">
                <a:latin typeface="Arial"/>
                <a:cs typeface="Arial"/>
              </a:rPr>
              <a:t>j.</a:t>
            </a:r>
            <a:endParaRPr sz="2400" baseline="-20833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642235">
              <a:lnSpc>
                <a:spcPct val="100000"/>
              </a:lnSpc>
              <a:spcBef>
                <a:spcPts val="105"/>
              </a:spcBef>
            </a:pPr>
            <a:r>
              <a:rPr dirty="0"/>
              <a:t>Error </a:t>
            </a:r>
            <a:r>
              <a:rPr spc="-5" dirty="0"/>
              <a:t>Correcting</a:t>
            </a:r>
            <a:r>
              <a:rPr spc="-95" dirty="0"/>
              <a:t> </a:t>
            </a:r>
            <a:r>
              <a:rPr spc="-5" dirty="0"/>
              <a:t>Codes  Codice di</a:t>
            </a:r>
            <a:r>
              <a:rPr spc="-30" dirty="0"/>
              <a:t> </a:t>
            </a:r>
            <a:r>
              <a:rPr spc="-5" dirty="0"/>
              <a:t>Hamming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4100" y="1928748"/>
            <a:ext cx="7258050" cy="188277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69925" y="3946588"/>
          <a:ext cx="7639050" cy="2541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14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3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1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14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14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147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147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147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147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95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083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273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3147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95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3083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083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3083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826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906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826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033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3970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287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3970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20014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7314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7314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7314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7314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7314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67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7314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7314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600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7314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7314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7314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90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7314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7314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90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7314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7314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7314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642235">
              <a:lnSpc>
                <a:spcPct val="100000"/>
              </a:lnSpc>
              <a:spcBef>
                <a:spcPts val="105"/>
              </a:spcBef>
            </a:pPr>
            <a:r>
              <a:rPr dirty="0"/>
              <a:t>Error </a:t>
            </a:r>
            <a:r>
              <a:rPr spc="-5" dirty="0"/>
              <a:t>Correcting</a:t>
            </a:r>
            <a:r>
              <a:rPr spc="-95" dirty="0"/>
              <a:t> </a:t>
            </a:r>
            <a:r>
              <a:rPr spc="-5" dirty="0"/>
              <a:t>Codes  Codice di</a:t>
            </a:r>
            <a:r>
              <a:rPr spc="-30" dirty="0"/>
              <a:t> </a:t>
            </a:r>
            <a:r>
              <a:rPr spc="-5" dirty="0"/>
              <a:t>Hamming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0" y="1531937"/>
            <a:ext cx="6623050" cy="541337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19200" y="2782887"/>
            <a:ext cx="6623050" cy="541337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17826" y="2238375"/>
            <a:ext cx="641350" cy="297180"/>
          </a:xfrm>
          <a:custGeom>
            <a:avLst/>
            <a:gdLst/>
            <a:ahLst/>
            <a:cxnLst/>
            <a:rect l="l" t="t" r="r" b="b"/>
            <a:pathLst>
              <a:path w="641350" h="297180">
                <a:moveTo>
                  <a:pt x="641350" y="222630"/>
                </a:moveTo>
                <a:lnTo>
                  <a:pt x="0" y="222630"/>
                </a:lnTo>
                <a:lnTo>
                  <a:pt x="320675" y="296799"/>
                </a:lnTo>
                <a:lnTo>
                  <a:pt x="641350" y="222630"/>
                </a:lnTo>
                <a:close/>
              </a:path>
              <a:path w="641350" h="297180">
                <a:moveTo>
                  <a:pt x="480949" y="0"/>
                </a:moveTo>
                <a:lnTo>
                  <a:pt x="160274" y="0"/>
                </a:lnTo>
                <a:lnTo>
                  <a:pt x="160274" y="222630"/>
                </a:lnTo>
                <a:lnTo>
                  <a:pt x="480949" y="222630"/>
                </a:lnTo>
                <a:lnTo>
                  <a:pt x="480949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17826" y="2238375"/>
            <a:ext cx="641350" cy="297180"/>
          </a:xfrm>
          <a:custGeom>
            <a:avLst/>
            <a:gdLst/>
            <a:ahLst/>
            <a:cxnLst/>
            <a:rect l="l" t="t" r="r" b="b"/>
            <a:pathLst>
              <a:path w="641350" h="297180">
                <a:moveTo>
                  <a:pt x="0" y="222630"/>
                </a:moveTo>
                <a:lnTo>
                  <a:pt x="160274" y="222630"/>
                </a:lnTo>
                <a:lnTo>
                  <a:pt x="160274" y="0"/>
                </a:lnTo>
                <a:lnTo>
                  <a:pt x="480949" y="0"/>
                </a:lnTo>
                <a:lnTo>
                  <a:pt x="480949" y="222630"/>
                </a:lnTo>
                <a:lnTo>
                  <a:pt x="641350" y="222630"/>
                </a:lnTo>
                <a:lnTo>
                  <a:pt x="320675" y="296799"/>
                </a:lnTo>
                <a:lnTo>
                  <a:pt x="0" y="22263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5725" y="2797238"/>
            <a:ext cx="222250" cy="274955"/>
          </a:xfrm>
          <a:custGeom>
            <a:avLst/>
            <a:gdLst/>
            <a:ahLst/>
            <a:cxnLst/>
            <a:rect l="l" t="t" r="r" b="b"/>
            <a:pathLst>
              <a:path w="222250" h="274955">
                <a:moveTo>
                  <a:pt x="0" y="274637"/>
                </a:moveTo>
                <a:lnTo>
                  <a:pt x="222250" y="274637"/>
                </a:lnTo>
                <a:lnTo>
                  <a:pt x="222250" y="0"/>
                </a:lnTo>
                <a:lnTo>
                  <a:pt x="0" y="0"/>
                </a:lnTo>
                <a:lnTo>
                  <a:pt x="0" y="2746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13405" y="2771099"/>
            <a:ext cx="14287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i="1" spc="-35" dirty="0">
                <a:solidFill>
                  <a:srgbClr val="FF3300"/>
                </a:solidFill>
                <a:latin typeface="Malgun Gothic"/>
                <a:cs typeface="Malgun Gothic"/>
              </a:rPr>
              <a:t>0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65834" y="3430523"/>
            <a:ext cx="158750" cy="380365"/>
          </a:xfrm>
          <a:custGeom>
            <a:avLst/>
            <a:gdLst/>
            <a:ahLst/>
            <a:cxnLst/>
            <a:rect l="l" t="t" r="r" b="b"/>
            <a:pathLst>
              <a:path w="158750" h="380364">
                <a:moveTo>
                  <a:pt x="95243" y="158213"/>
                </a:moveTo>
                <a:lnTo>
                  <a:pt x="63495" y="159281"/>
                </a:lnTo>
                <a:lnTo>
                  <a:pt x="70840" y="379983"/>
                </a:lnTo>
                <a:lnTo>
                  <a:pt x="102590" y="378968"/>
                </a:lnTo>
                <a:lnTo>
                  <a:pt x="95243" y="158213"/>
                </a:lnTo>
                <a:close/>
              </a:path>
              <a:path w="158750" h="380364">
                <a:moveTo>
                  <a:pt x="74015" y="0"/>
                </a:moveTo>
                <a:lnTo>
                  <a:pt x="0" y="161416"/>
                </a:lnTo>
                <a:lnTo>
                  <a:pt x="63495" y="159281"/>
                </a:lnTo>
                <a:lnTo>
                  <a:pt x="62966" y="143383"/>
                </a:lnTo>
                <a:lnTo>
                  <a:pt x="94716" y="142366"/>
                </a:lnTo>
                <a:lnTo>
                  <a:pt x="151164" y="142366"/>
                </a:lnTo>
                <a:lnTo>
                  <a:pt x="74015" y="0"/>
                </a:lnTo>
                <a:close/>
              </a:path>
              <a:path w="158750" h="380364">
                <a:moveTo>
                  <a:pt x="94716" y="142366"/>
                </a:moveTo>
                <a:lnTo>
                  <a:pt x="62966" y="143383"/>
                </a:lnTo>
                <a:lnTo>
                  <a:pt x="63495" y="159281"/>
                </a:lnTo>
                <a:lnTo>
                  <a:pt x="95243" y="158213"/>
                </a:lnTo>
                <a:lnTo>
                  <a:pt x="94716" y="142366"/>
                </a:lnTo>
                <a:close/>
              </a:path>
              <a:path w="158750" h="380364">
                <a:moveTo>
                  <a:pt x="151164" y="142366"/>
                </a:moveTo>
                <a:lnTo>
                  <a:pt x="94716" y="142366"/>
                </a:lnTo>
                <a:lnTo>
                  <a:pt x="95243" y="158213"/>
                </a:lnTo>
                <a:lnTo>
                  <a:pt x="158597" y="156083"/>
                </a:lnTo>
                <a:lnTo>
                  <a:pt x="151164" y="142366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01687" y="3946588"/>
          <a:ext cx="7639684" cy="2541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21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3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14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21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21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21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210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210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210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3083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273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3210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3083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120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99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826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3970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224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3970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solidFill>
                            <a:srgbClr val="FF3300"/>
                          </a:solidFill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67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7314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600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solidFill>
                            <a:srgbClr val="FF3300"/>
                          </a:solidFill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7314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90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7314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90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2307208" y="3405123"/>
            <a:ext cx="158750" cy="380365"/>
          </a:xfrm>
          <a:custGeom>
            <a:avLst/>
            <a:gdLst/>
            <a:ahLst/>
            <a:cxnLst/>
            <a:rect l="l" t="t" r="r" b="b"/>
            <a:pathLst>
              <a:path w="158750" h="380364">
                <a:moveTo>
                  <a:pt x="95269" y="158213"/>
                </a:moveTo>
                <a:lnTo>
                  <a:pt x="63521" y="159280"/>
                </a:lnTo>
                <a:lnTo>
                  <a:pt x="70866" y="379983"/>
                </a:lnTo>
                <a:lnTo>
                  <a:pt x="102616" y="378968"/>
                </a:lnTo>
                <a:lnTo>
                  <a:pt x="95269" y="158213"/>
                </a:lnTo>
                <a:close/>
              </a:path>
              <a:path w="158750" h="380364">
                <a:moveTo>
                  <a:pt x="74041" y="0"/>
                </a:moveTo>
                <a:lnTo>
                  <a:pt x="0" y="161416"/>
                </a:lnTo>
                <a:lnTo>
                  <a:pt x="63521" y="159280"/>
                </a:lnTo>
                <a:lnTo>
                  <a:pt x="62992" y="143383"/>
                </a:lnTo>
                <a:lnTo>
                  <a:pt x="94742" y="142366"/>
                </a:lnTo>
                <a:lnTo>
                  <a:pt x="151190" y="142366"/>
                </a:lnTo>
                <a:lnTo>
                  <a:pt x="74041" y="0"/>
                </a:lnTo>
                <a:close/>
              </a:path>
              <a:path w="158750" h="380364">
                <a:moveTo>
                  <a:pt x="94742" y="142366"/>
                </a:moveTo>
                <a:lnTo>
                  <a:pt x="62992" y="143383"/>
                </a:lnTo>
                <a:lnTo>
                  <a:pt x="63521" y="159280"/>
                </a:lnTo>
                <a:lnTo>
                  <a:pt x="95269" y="158213"/>
                </a:lnTo>
                <a:lnTo>
                  <a:pt x="94742" y="142366"/>
                </a:lnTo>
                <a:close/>
              </a:path>
              <a:path w="158750" h="380364">
                <a:moveTo>
                  <a:pt x="151190" y="142366"/>
                </a:moveTo>
                <a:lnTo>
                  <a:pt x="94742" y="142366"/>
                </a:lnTo>
                <a:lnTo>
                  <a:pt x="95269" y="158213"/>
                </a:lnTo>
                <a:lnTo>
                  <a:pt x="158623" y="156083"/>
                </a:lnTo>
                <a:lnTo>
                  <a:pt x="151190" y="142366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642235">
              <a:lnSpc>
                <a:spcPct val="100000"/>
              </a:lnSpc>
              <a:spcBef>
                <a:spcPts val="105"/>
              </a:spcBef>
            </a:pPr>
            <a:r>
              <a:rPr dirty="0"/>
              <a:t>Error </a:t>
            </a:r>
            <a:r>
              <a:rPr spc="-5" dirty="0"/>
              <a:t>Correcting</a:t>
            </a:r>
            <a:r>
              <a:rPr spc="-95" dirty="0"/>
              <a:t> </a:t>
            </a:r>
            <a:r>
              <a:rPr spc="-5" dirty="0"/>
              <a:t>Codes  Codice di</a:t>
            </a:r>
            <a:r>
              <a:rPr spc="-30" dirty="0"/>
              <a:t> </a:t>
            </a:r>
            <a:r>
              <a:rPr spc="-5" dirty="0"/>
              <a:t>Hamming</a:t>
            </a:r>
          </a:p>
        </p:txBody>
      </p:sp>
      <p:sp>
        <p:nvSpPr>
          <p:cNvPr id="13" name="object 1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0403" y="2159635"/>
            <a:ext cx="34410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i="1" spc="-5" dirty="0">
                <a:latin typeface="Arial"/>
                <a:cs typeface="Arial"/>
              </a:rPr>
              <a:t>Prof. Ing. Donato</a:t>
            </a:r>
            <a:r>
              <a:rPr sz="2200" i="1" spc="-15" dirty="0">
                <a:latin typeface="Arial"/>
                <a:cs typeface="Arial"/>
              </a:rPr>
              <a:t> </a:t>
            </a:r>
            <a:r>
              <a:rPr sz="2200" i="1" spc="-5" dirty="0">
                <a:latin typeface="Arial"/>
                <a:cs typeface="Arial"/>
              </a:rPr>
              <a:t>Impedovo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620776"/>
            <a:ext cx="8243824" cy="143662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0112" y="825245"/>
            <a:ext cx="7633334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53441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Organizzazione dei  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sistemi di</a:t>
            </a:r>
            <a:r>
              <a:rPr sz="3200" b="1" spc="-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calcolo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75751" y="2639250"/>
            <a:ext cx="473075" cy="0"/>
          </a:xfrm>
          <a:custGeom>
            <a:avLst/>
            <a:gdLst/>
            <a:ahLst/>
            <a:cxnLst/>
            <a:rect l="l" t="t" r="r" b="b"/>
            <a:pathLst>
              <a:path w="473075">
                <a:moveTo>
                  <a:pt x="0" y="0"/>
                </a:moveTo>
                <a:lnTo>
                  <a:pt x="473011" y="0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54638" y="2639250"/>
            <a:ext cx="3678554" cy="0"/>
          </a:xfrm>
          <a:custGeom>
            <a:avLst/>
            <a:gdLst/>
            <a:ahLst/>
            <a:cxnLst/>
            <a:rect l="l" t="t" r="r" b="b"/>
            <a:pathLst>
              <a:path w="3678554">
                <a:moveTo>
                  <a:pt x="0" y="0"/>
                </a:moveTo>
                <a:lnTo>
                  <a:pt x="3678237" y="0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620776"/>
            <a:ext cx="755650" cy="1437005"/>
          </a:xfrm>
          <a:custGeom>
            <a:avLst/>
            <a:gdLst/>
            <a:ahLst/>
            <a:cxnLst/>
            <a:rect l="l" t="t" r="r" b="b"/>
            <a:pathLst>
              <a:path w="755650" h="1437005">
                <a:moveTo>
                  <a:pt x="0" y="1436624"/>
                </a:moveTo>
                <a:lnTo>
                  <a:pt x="755650" y="1436624"/>
                </a:lnTo>
                <a:lnTo>
                  <a:pt x="755650" y="0"/>
                </a:lnTo>
                <a:lnTo>
                  <a:pt x="0" y="0"/>
                </a:lnTo>
                <a:lnTo>
                  <a:pt x="0" y="1436624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3357879"/>
          </a:xfrm>
          <a:custGeom>
            <a:avLst/>
            <a:gdLst/>
            <a:ahLst/>
            <a:cxnLst/>
            <a:rect l="l" t="t" r="r" b="b"/>
            <a:pathLst>
              <a:path w="142875" h="3357879">
                <a:moveTo>
                  <a:pt x="0" y="3357626"/>
                </a:moveTo>
                <a:lnTo>
                  <a:pt x="142875" y="3357626"/>
                </a:lnTo>
                <a:lnTo>
                  <a:pt x="142875" y="0"/>
                </a:lnTo>
                <a:lnTo>
                  <a:pt x="0" y="0"/>
                </a:lnTo>
                <a:lnTo>
                  <a:pt x="0" y="3357626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2044" y="1446631"/>
            <a:ext cx="7383145" cy="466026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spc="-65" dirty="0">
                <a:latin typeface="Lucida Sans Unicode"/>
                <a:cs typeface="Lucida Sans Unicode"/>
              </a:rPr>
              <a:t>L0: </a:t>
            </a:r>
            <a:r>
              <a:rPr sz="2000" spc="-120" dirty="0">
                <a:latin typeface="Lucida Sans Unicode"/>
                <a:cs typeface="Lucida Sans Unicode"/>
              </a:rPr>
              <a:t>linguaggio </a:t>
            </a:r>
            <a:r>
              <a:rPr sz="2000" spc="-145" dirty="0">
                <a:latin typeface="Lucida Sans Unicode"/>
                <a:cs typeface="Lucida Sans Unicode"/>
              </a:rPr>
              <a:t>di</a:t>
            </a:r>
            <a:r>
              <a:rPr sz="2000" spc="-90" dirty="0">
                <a:latin typeface="Lucida Sans Unicode"/>
                <a:cs typeface="Lucida Sans Unicode"/>
              </a:rPr>
              <a:t> </a:t>
            </a:r>
            <a:r>
              <a:rPr sz="2000" spc="-80" dirty="0">
                <a:latin typeface="Lucida Sans Unicode"/>
                <a:cs typeface="Lucida Sans Unicode"/>
              </a:rPr>
              <a:t>macchina</a:t>
            </a: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65" dirty="0">
                <a:latin typeface="Lucida Sans Unicode"/>
                <a:cs typeface="Lucida Sans Unicode"/>
              </a:rPr>
              <a:t>L1: </a:t>
            </a:r>
            <a:r>
              <a:rPr sz="2000" spc="-120" dirty="0">
                <a:latin typeface="Lucida Sans Unicode"/>
                <a:cs typeface="Lucida Sans Unicode"/>
              </a:rPr>
              <a:t>linguaggio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140" dirty="0">
                <a:latin typeface="Lucida Sans Unicode"/>
                <a:cs typeface="Lucida Sans Unicode"/>
              </a:rPr>
              <a:t>più </a:t>
            </a:r>
            <a:r>
              <a:rPr sz="2000" spc="-114" dirty="0">
                <a:latin typeface="Lucida Sans Unicode"/>
                <a:cs typeface="Lucida Sans Unicode"/>
              </a:rPr>
              <a:t>alto</a:t>
            </a:r>
            <a:r>
              <a:rPr sz="2000" spc="25" dirty="0">
                <a:latin typeface="Lucida Sans Unicode"/>
                <a:cs typeface="Lucida Sans Unicode"/>
              </a:rPr>
              <a:t> </a:t>
            </a:r>
            <a:r>
              <a:rPr sz="2000" spc="-105" dirty="0">
                <a:latin typeface="Lucida Sans Unicode"/>
                <a:cs typeface="Lucida Sans Unicode"/>
              </a:rPr>
              <a:t>livello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354965" marR="5080" indent="-342900">
              <a:lnSpc>
                <a:spcPct val="100000"/>
              </a:lnSpc>
            </a:pPr>
            <a:r>
              <a:rPr sz="2000" spc="125" dirty="0">
                <a:latin typeface="Lucida Sans Unicode"/>
                <a:cs typeface="Lucida Sans Unicode"/>
              </a:rPr>
              <a:t>Se </a:t>
            </a:r>
            <a:r>
              <a:rPr sz="2000" spc="-140" dirty="0">
                <a:latin typeface="Lucida Sans Unicode"/>
                <a:cs typeface="Lucida Sans Unicode"/>
              </a:rPr>
              <a:t>gli </a:t>
            </a:r>
            <a:r>
              <a:rPr sz="2000" spc="-135" dirty="0">
                <a:latin typeface="Lucida Sans Unicode"/>
                <a:cs typeface="Lucida Sans Unicode"/>
              </a:rPr>
              <a:t>utenti </a:t>
            </a:r>
            <a:r>
              <a:rPr sz="2000" spc="-80" dirty="0">
                <a:latin typeface="Lucida Sans Unicode"/>
                <a:cs typeface="Lucida Sans Unicode"/>
              </a:rPr>
              <a:t>si </a:t>
            </a:r>
            <a:r>
              <a:rPr sz="2000" spc="-114" dirty="0">
                <a:latin typeface="Lucida Sans Unicode"/>
                <a:cs typeface="Lucida Sans Unicode"/>
              </a:rPr>
              <a:t>esprimono </a:t>
            </a:r>
            <a:r>
              <a:rPr sz="2000" spc="-90" dirty="0">
                <a:latin typeface="Lucida Sans Unicode"/>
                <a:cs typeface="Lucida Sans Unicode"/>
              </a:rPr>
              <a:t>nel </a:t>
            </a:r>
            <a:r>
              <a:rPr sz="2000" spc="-120" dirty="0">
                <a:latin typeface="Lucida Sans Unicode"/>
                <a:cs typeface="Lucida Sans Unicode"/>
              </a:rPr>
              <a:t>linguaggio </a:t>
            </a:r>
            <a:r>
              <a:rPr sz="2000" spc="-55" dirty="0">
                <a:latin typeface="Lucida Sans Unicode"/>
                <a:cs typeface="Lucida Sans Unicode"/>
              </a:rPr>
              <a:t>L1 </a:t>
            </a:r>
            <a:r>
              <a:rPr sz="2000" dirty="0">
                <a:latin typeface="Lucida Sans Unicode"/>
                <a:cs typeface="Lucida Sans Unicode"/>
              </a:rPr>
              <a:t>e </a:t>
            </a:r>
            <a:r>
              <a:rPr sz="2000" spc="-140" dirty="0">
                <a:latin typeface="Lucida Sans Unicode"/>
                <a:cs typeface="Lucida Sans Unicode"/>
              </a:rPr>
              <a:t>il </a:t>
            </a:r>
            <a:r>
              <a:rPr sz="2000" spc="-125" dirty="0">
                <a:latin typeface="Lucida Sans Unicode"/>
                <a:cs typeface="Lucida Sans Unicode"/>
              </a:rPr>
              <a:t>computer </a:t>
            </a:r>
            <a:r>
              <a:rPr sz="2000" dirty="0">
                <a:latin typeface="Lucida Sans Unicode"/>
                <a:cs typeface="Lucida Sans Unicode"/>
              </a:rPr>
              <a:t>è </a:t>
            </a:r>
            <a:r>
              <a:rPr sz="2000" spc="-135" dirty="0">
                <a:latin typeface="Lucida Sans Unicode"/>
                <a:cs typeface="Lucida Sans Unicode"/>
              </a:rPr>
              <a:t>in  </a:t>
            </a:r>
            <a:r>
              <a:rPr sz="2000" spc="-110" dirty="0">
                <a:latin typeface="Lucida Sans Unicode"/>
                <a:cs typeface="Lucida Sans Unicode"/>
              </a:rPr>
              <a:t>grado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75" dirty="0">
                <a:latin typeface="Lucida Sans Unicode"/>
                <a:cs typeface="Lucida Sans Unicode"/>
              </a:rPr>
              <a:t>eseguire </a:t>
            </a:r>
            <a:r>
              <a:rPr sz="2000" spc="-114" dirty="0">
                <a:latin typeface="Lucida Sans Unicode"/>
                <a:cs typeface="Lucida Sans Unicode"/>
              </a:rPr>
              <a:t>soltanto </a:t>
            </a:r>
            <a:r>
              <a:rPr sz="2000" spc="-70" dirty="0">
                <a:latin typeface="Lucida Sans Unicode"/>
                <a:cs typeface="Lucida Sans Unicode"/>
              </a:rPr>
              <a:t>le </a:t>
            </a:r>
            <a:r>
              <a:rPr sz="2000" spc="-135" dirty="0">
                <a:latin typeface="Lucida Sans Unicode"/>
                <a:cs typeface="Lucida Sans Unicode"/>
              </a:rPr>
              <a:t>istruzioni </a:t>
            </a:r>
            <a:r>
              <a:rPr sz="2000" spc="-100" dirty="0">
                <a:latin typeface="Lucida Sans Unicode"/>
                <a:cs typeface="Lucida Sans Unicode"/>
              </a:rPr>
              <a:t>del </a:t>
            </a:r>
            <a:r>
              <a:rPr sz="2000" spc="-120" dirty="0">
                <a:latin typeface="Lucida Sans Unicode"/>
                <a:cs typeface="Lucida Sans Unicode"/>
              </a:rPr>
              <a:t>linguaggio </a:t>
            </a:r>
            <a:r>
              <a:rPr sz="2000" spc="-65" dirty="0">
                <a:latin typeface="Lucida Sans Unicode"/>
                <a:cs typeface="Lucida Sans Unicode"/>
              </a:rPr>
              <a:t>L0, </a:t>
            </a:r>
            <a:r>
              <a:rPr sz="2000" spc="-90" dirty="0">
                <a:latin typeface="Lucida Sans Unicode"/>
                <a:cs typeface="Lucida Sans Unicode"/>
              </a:rPr>
              <a:t>allora  </a:t>
            </a:r>
            <a:r>
              <a:rPr sz="2000" spc="-135" dirty="0">
                <a:latin typeface="Lucida Sans Unicode"/>
                <a:cs typeface="Lucida Sans Unicode"/>
              </a:rPr>
              <a:t>il </a:t>
            </a:r>
            <a:r>
              <a:rPr sz="2000" spc="-114" dirty="0">
                <a:latin typeface="Lucida Sans Unicode"/>
                <a:cs typeface="Lucida Sans Unicode"/>
              </a:rPr>
              <a:t>problema </a:t>
            </a:r>
            <a:r>
              <a:rPr sz="2000" spc="-95" dirty="0">
                <a:latin typeface="Lucida Sans Unicode"/>
                <a:cs typeface="Lucida Sans Unicode"/>
              </a:rPr>
              <a:t>diventa </a:t>
            </a:r>
            <a:r>
              <a:rPr sz="2000" spc="-114" dirty="0">
                <a:latin typeface="Lucida Sans Unicode"/>
                <a:cs typeface="Lucida Sans Unicode"/>
              </a:rPr>
              <a:t>quello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114" dirty="0">
                <a:latin typeface="Lucida Sans Unicode"/>
                <a:cs typeface="Lucida Sans Unicode"/>
              </a:rPr>
              <a:t>tradurre </a:t>
            </a:r>
            <a:r>
              <a:rPr sz="2000" spc="-70" dirty="0">
                <a:latin typeface="Lucida Sans Unicode"/>
                <a:cs typeface="Lucida Sans Unicode"/>
              </a:rPr>
              <a:t>le </a:t>
            </a:r>
            <a:r>
              <a:rPr sz="2000" spc="-135" dirty="0">
                <a:latin typeface="Lucida Sans Unicode"/>
                <a:cs typeface="Lucida Sans Unicode"/>
              </a:rPr>
              <a:t>istruzioni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55" dirty="0">
                <a:latin typeface="Lucida Sans Unicode"/>
                <a:cs typeface="Lucida Sans Unicode"/>
              </a:rPr>
              <a:t>L1 </a:t>
            </a:r>
            <a:r>
              <a:rPr sz="2000" spc="-135" dirty="0">
                <a:latin typeface="Lucida Sans Unicode"/>
                <a:cs typeface="Lucida Sans Unicode"/>
              </a:rPr>
              <a:t>in  </a:t>
            </a:r>
            <a:r>
              <a:rPr sz="2000" spc="-95" dirty="0">
                <a:latin typeface="Lucida Sans Unicode"/>
                <a:cs typeface="Lucida Sans Unicode"/>
              </a:rPr>
              <a:t>quelle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55" dirty="0">
                <a:latin typeface="Lucida Sans Unicode"/>
                <a:cs typeface="Lucida Sans Unicode"/>
              </a:rPr>
              <a:t>L0 </a:t>
            </a:r>
            <a:r>
              <a:rPr sz="2000" dirty="0">
                <a:latin typeface="Lucida Sans Unicode"/>
                <a:cs typeface="Lucida Sans Unicode"/>
              </a:rPr>
              <a:t>e </a:t>
            </a:r>
            <a:r>
              <a:rPr sz="2000" spc="-130" dirty="0">
                <a:latin typeface="Lucida Sans Unicode"/>
                <a:cs typeface="Lucida Sans Unicode"/>
              </a:rPr>
              <a:t>lo </a:t>
            </a:r>
            <a:r>
              <a:rPr sz="2000" spc="-80" dirty="0">
                <a:latin typeface="Lucida Sans Unicode"/>
                <a:cs typeface="Lucida Sans Unicode"/>
              </a:rPr>
              <a:t>si </a:t>
            </a:r>
            <a:r>
              <a:rPr sz="2000" spc="-135" dirty="0">
                <a:latin typeface="Lucida Sans Unicode"/>
                <a:cs typeface="Lucida Sans Unicode"/>
              </a:rPr>
              <a:t>può </a:t>
            </a:r>
            <a:r>
              <a:rPr sz="2000" spc="-80" dirty="0">
                <a:latin typeface="Lucida Sans Unicode"/>
                <a:cs typeface="Lucida Sans Unicode"/>
              </a:rPr>
              <a:t>fare </a:t>
            </a:r>
            <a:r>
              <a:rPr sz="2000" spc="-90" dirty="0">
                <a:latin typeface="Lucida Sans Unicode"/>
                <a:cs typeface="Lucida Sans Unicode"/>
              </a:rPr>
              <a:t>usando </a:t>
            </a:r>
            <a:r>
              <a:rPr sz="2000" spc="-130" dirty="0">
                <a:latin typeface="Lucida Sans Unicode"/>
                <a:cs typeface="Lucida Sans Unicode"/>
              </a:rPr>
              <a:t>un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b="1" spc="-60" dirty="0">
                <a:solidFill>
                  <a:srgbClr val="3B8B92"/>
                </a:solidFill>
                <a:latin typeface="Yu Gothic UI"/>
                <a:cs typeface="Yu Gothic UI"/>
              </a:rPr>
              <a:t>traduttore</a:t>
            </a:r>
            <a:r>
              <a:rPr sz="2000" b="1" spc="-60" dirty="0">
                <a:latin typeface="Yu Gothic UI"/>
                <a:cs typeface="Yu Gothic UI"/>
              </a:rPr>
              <a:t>.</a:t>
            </a:r>
            <a:endParaRPr sz="2000">
              <a:latin typeface="Yu Gothic UI"/>
              <a:cs typeface="Yu Gothic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354965" marR="163830" indent="-342900">
              <a:lnSpc>
                <a:spcPct val="100000"/>
              </a:lnSpc>
              <a:spcBef>
                <a:spcPts val="5"/>
              </a:spcBef>
              <a:tabLst>
                <a:tab pos="3260725" algn="l"/>
                <a:tab pos="3931920" algn="l"/>
              </a:tabLst>
            </a:pPr>
            <a:r>
              <a:rPr sz="2000" spc="-40" dirty="0">
                <a:latin typeface="Lucida Sans Unicode"/>
                <a:cs typeface="Lucida Sans Unicode"/>
              </a:rPr>
              <a:t>Un </a:t>
            </a:r>
            <a:r>
              <a:rPr sz="2000" spc="-120" dirty="0">
                <a:latin typeface="Lucida Sans Unicode"/>
                <a:cs typeface="Lucida Sans Unicode"/>
              </a:rPr>
              <a:t>altro </a:t>
            </a:r>
            <a:r>
              <a:rPr sz="2000" spc="-145" dirty="0">
                <a:latin typeface="Lucida Sans Unicode"/>
                <a:cs typeface="Lucida Sans Unicode"/>
              </a:rPr>
              <a:t>modo </a:t>
            </a:r>
            <a:r>
              <a:rPr sz="2000" dirty="0">
                <a:latin typeface="Lucida Sans Unicode"/>
                <a:cs typeface="Lucida Sans Unicode"/>
              </a:rPr>
              <a:t>è </a:t>
            </a:r>
            <a:r>
              <a:rPr sz="2000" spc="-114" dirty="0">
                <a:latin typeface="Lucida Sans Unicode"/>
                <a:cs typeface="Lucida Sans Unicode"/>
              </a:rPr>
              <a:t>quello </a:t>
            </a:r>
            <a:r>
              <a:rPr sz="2000" spc="-145" dirty="0">
                <a:latin typeface="Lucida Sans Unicode"/>
                <a:cs typeface="Lucida Sans Unicode"/>
              </a:rPr>
              <a:t>di</a:t>
            </a:r>
            <a:r>
              <a:rPr sz="2000" spc="-70" dirty="0">
                <a:latin typeface="Lucida Sans Unicode"/>
                <a:cs typeface="Lucida Sans Unicode"/>
              </a:rPr>
              <a:t> </a:t>
            </a:r>
            <a:r>
              <a:rPr sz="2000" spc="-65" dirty="0">
                <a:latin typeface="Lucida Sans Unicode"/>
                <a:cs typeface="Lucida Sans Unicode"/>
              </a:rPr>
              <a:t>scrivere	</a:t>
            </a:r>
            <a:r>
              <a:rPr sz="2000" spc="-130" dirty="0">
                <a:latin typeface="Lucida Sans Unicode"/>
                <a:cs typeface="Lucida Sans Unicode"/>
              </a:rPr>
              <a:t>un </a:t>
            </a:r>
            <a:r>
              <a:rPr sz="2000" spc="-125" dirty="0">
                <a:latin typeface="Lucida Sans Unicode"/>
                <a:cs typeface="Lucida Sans Unicode"/>
              </a:rPr>
              <a:t>programma </a:t>
            </a:r>
            <a:r>
              <a:rPr sz="2000" spc="-135" dirty="0">
                <a:latin typeface="Lucida Sans Unicode"/>
                <a:cs typeface="Lucida Sans Unicode"/>
              </a:rPr>
              <a:t>in </a:t>
            </a:r>
            <a:r>
              <a:rPr sz="2000" spc="-55" dirty="0">
                <a:latin typeface="Lucida Sans Unicode"/>
                <a:cs typeface="Lucida Sans Unicode"/>
              </a:rPr>
              <a:t>L0 </a:t>
            </a:r>
            <a:r>
              <a:rPr sz="2000" spc="-50" dirty="0">
                <a:latin typeface="Lucida Sans Unicode"/>
                <a:cs typeface="Lucida Sans Unicode"/>
              </a:rPr>
              <a:t>che  </a:t>
            </a:r>
            <a:r>
              <a:rPr sz="2000" spc="-60" dirty="0">
                <a:latin typeface="Lucida Sans Unicode"/>
                <a:cs typeface="Lucida Sans Unicode"/>
              </a:rPr>
              <a:t>accetta </a:t>
            </a:r>
            <a:r>
              <a:rPr sz="2000" spc="-85" dirty="0">
                <a:latin typeface="Lucida Sans Unicode"/>
                <a:cs typeface="Lucida Sans Unicode"/>
              </a:rPr>
              <a:t>come </a:t>
            </a:r>
            <a:r>
              <a:rPr sz="2000" spc="-120" dirty="0">
                <a:latin typeface="Lucida Sans Unicode"/>
                <a:cs typeface="Lucida Sans Unicode"/>
              </a:rPr>
              <a:t>dati </a:t>
            </a:r>
            <a:r>
              <a:rPr sz="2000" spc="-135" dirty="0">
                <a:latin typeface="Lucida Sans Unicode"/>
                <a:cs typeface="Lucida Sans Unicode"/>
              </a:rPr>
              <a:t>in </a:t>
            </a:r>
            <a:r>
              <a:rPr sz="2000" spc="-90" dirty="0">
                <a:latin typeface="Lucida Sans Unicode"/>
                <a:cs typeface="Lucida Sans Unicode"/>
              </a:rPr>
              <a:t>ingresso </a:t>
            </a:r>
            <a:r>
              <a:rPr sz="2000" spc="-105" dirty="0">
                <a:latin typeface="Lucida Sans Unicode"/>
                <a:cs typeface="Lucida Sans Unicode"/>
              </a:rPr>
              <a:t>comandi </a:t>
            </a:r>
            <a:r>
              <a:rPr sz="2000" spc="-135" dirty="0">
                <a:latin typeface="Lucida Sans Unicode"/>
                <a:cs typeface="Lucida Sans Unicode"/>
              </a:rPr>
              <a:t>in </a:t>
            </a:r>
            <a:r>
              <a:rPr sz="2000" spc="-65" dirty="0">
                <a:latin typeface="Lucida Sans Unicode"/>
                <a:cs typeface="Lucida Sans Unicode"/>
              </a:rPr>
              <a:t>L1, </a:t>
            </a:r>
            <a:r>
              <a:rPr sz="2000" spc="-80" dirty="0">
                <a:latin typeface="Lucida Sans Unicode"/>
                <a:cs typeface="Lucida Sans Unicode"/>
              </a:rPr>
              <a:t>tale </a:t>
            </a:r>
            <a:r>
              <a:rPr sz="2000" spc="-125" dirty="0">
                <a:latin typeface="Lucida Sans Unicode"/>
                <a:cs typeface="Lucida Sans Unicode"/>
              </a:rPr>
              <a:t>programma  </a:t>
            </a:r>
            <a:r>
              <a:rPr sz="2000" spc="-70" dirty="0">
                <a:latin typeface="Lucida Sans Unicode"/>
                <a:cs typeface="Lucida Sans Unicode"/>
              </a:rPr>
              <a:t>esamina </a:t>
            </a:r>
            <a:r>
              <a:rPr sz="2000" spc="-130" dirty="0">
                <a:latin typeface="Lucida Sans Unicode"/>
                <a:cs typeface="Lucida Sans Unicode"/>
              </a:rPr>
              <a:t>uno</a:t>
            </a:r>
            <a:r>
              <a:rPr sz="2000" spc="-105" dirty="0">
                <a:latin typeface="Lucida Sans Unicode"/>
                <a:cs typeface="Lucida Sans Unicode"/>
              </a:rPr>
              <a:t> </a:t>
            </a:r>
            <a:r>
              <a:rPr sz="2000" spc="-135" dirty="0">
                <a:latin typeface="Lucida Sans Unicode"/>
                <a:cs typeface="Lucida Sans Unicode"/>
              </a:rPr>
              <a:t>dopo</a:t>
            </a:r>
            <a:r>
              <a:rPr sz="2000" spc="-80" dirty="0">
                <a:latin typeface="Lucida Sans Unicode"/>
                <a:cs typeface="Lucida Sans Unicode"/>
              </a:rPr>
              <a:t> </a:t>
            </a:r>
            <a:r>
              <a:rPr sz="2000" spc="-135" dirty="0">
                <a:latin typeface="Lucida Sans Unicode"/>
                <a:cs typeface="Lucida Sans Unicode"/>
              </a:rPr>
              <a:t>l’altro	i </a:t>
            </a:r>
            <a:r>
              <a:rPr sz="2000" spc="-110" dirty="0">
                <a:latin typeface="Lucida Sans Unicode"/>
                <a:cs typeface="Lucida Sans Unicode"/>
              </a:rPr>
              <a:t>comandi </a:t>
            </a:r>
            <a:r>
              <a:rPr sz="2000" dirty="0">
                <a:latin typeface="Lucida Sans Unicode"/>
                <a:cs typeface="Lucida Sans Unicode"/>
              </a:rPr>
              <a:t>e </a:t>
            </a:r>
            <a:r>
              <a:rPr sz="2000" spc="-140" dirty="0">
                <a:latin typeface="Lucida Sans Unicode"/>
                <a:cs typeface="Lucida Sans Unicode"/>
              </a:rPr>
              <a:t>li </a:t>
            </a:r>
            <a:r>
              <a:rPr sz="2000" spc="-90" dirty="0">
                <a:latin typeface="Lucida Sans Unicode"/>
                <a:cs typeface="Lucida Sans Unicode"/>
              </a:rPr>
              <a:t>sostituisce con  </a:t>
            </a:r>
            <a:r>
              <a:rPr sz="2000" spc="-100" dirty="0">
                <a:latin typeface="Lucida Sans Unicode"/>
                <a:cs typeface="Lucida Sans Unicode"/>
              </a:rPr>
              <a:t>l’equivalente </a:t>
            </a:r>
            <a:r>
              <a:rPr sz="2000" spc="-70" dirty="0">
                <a:latin typeface="Lucida Sans Unicode"/>
                <a:cs typeface="Lucida Sans Unicode"/>
              </a:rPr>
              <a:t>sequenza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135" dirty="0">
                <a:latin typeface="Lucida Sans Unicode"/>
                <a:cs typeface="Lucida Sans Unicode"/>
              </a:rPr>
              <a:t>istruzioni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65" dirty="0">
                <a:latin typeface="Lucida Sans Unicode"/>
                <a:cs typeface="Lucida Sans Unicode"/>
              </a:rPr>
              <a:t>L0, </a:t>
            </a:r>
            <a:r>
              <a:rPr sz="2000" spc="-80" dirty="0">
                <a:latin typeface="Lucida Sans Unicode"/>
                <a:cs typeface="Lucida Sans Unicode"/>
              </a:rPr>
              <a:t>questa </a:t>
            </a:r>
            <a:r>
              <a:rPr sz="2000" dirty="0">
                <a:latin typeface="Lucida Sans Unicode"/>
                <a:cs typeface="Lucida Sans Unicode"/>
              </a:rPr>
              <a:t>è </a:t>
            </a:r>
            <a:r>
              <a:rPr sz="2000" spc="-65" dirty="0">
                <a:latin typeface="Lucida Sans Unicode"/>
                <a:cs typeface="Lucida Sans Unicode"/>
              </a:rPr>
              <a:t>la </a:t>
            </a:r>
            <a:r>
              <a:rPr sz="2000" spc="-75" dirty="0">
                <a:latin typeface="Lucida Sans Unicode"/>
                <a:cs typeface="Lucida Sans Unicode"/>
              </a:rPr>
              <a:t>tecnica  </a:t>
            </a:r>
            <a:r>
              <a:rPr sz="2000" spc="-85" dirty="0">
                <a:latin typeface="Lucida Sans Unicode"/>
                <a:cs typeface="Lucida Sans Unicode"/>
              </a:rPr>
              <a:t>della </a:t>
            </a:r>
            <a:r>
              <a:rPr sz="2000" spc="-114" dirty="0">
                <a:latin typeface="Lucida Sans Unicode"/>
                <a:cs typeface="Lucida Sans Unicode"/>
              </a:rPr>
              <a:t>interpretazione </a:t>
            </a:r>
            <a:r>
              <a:rPr sz="2000" spc="-75" dirty="0">
                <a:latin typeface="Lucida Sans Unicode"/>
                <a:cs typeface="Lucida Sans Unicode"/>
              </a:rPr>
              <a:t>ed </a:t>
            </a:r>
            <a:r>
              <a:rPr sz="2000" spc="-140" dirty="0">
                <a:latin typeface="Lucida Sans Unicode"/>
                <a:cs typeface="Lucida Sans Unicode"/>
              </a:rPr>
              <a:t>il </a:t>
            </a:r>
            <a:r>
              <a:rPr sz="2000" spc="-125" dirty="0">
                <a:latin typeface="Lucida Sans Unicode"/>
                <a:cs typeface="Lucida Sans Unicode"/>
              </a:rPr>
              <a:t>programma </a:t>
            </a:r>
            <a:r>
              <a:rPr sz="2000" spc="-50" dirty="0">
                <a:latin typeface="Lucida Sans Unicode"/>
                <a:cs typeface="Lucida Sans Unicode"/>
              </a:rPr>
              <a:t>che </a:t>
            </a:r>
            <a:r>
              <a:rPr sz="2000" spc="-130" dirty="0">
                <a:latin typeface="Lucida Sans Unicode"/>
                <a:cs typeface="Lucida Sans Unicode"/>
              </a:rPr>
              <a:t>lo </a:t>
            </a:r>
            <a:r>
              <a:rPr sz="2000" spc="-90" dirty="0">
                <a:latin typeface="Lucida Sans Unicode"/>
                <a:cs typeface="Lucida Sans Unicode"/>
              </a:rPr>
              <a:t>fa </a:t>
            </a:r>
            <a:r>
              <a:rPr sz="2000" dirty="0">
                <a:latin typeface="Lucida Sans Unicode"/>
                <a:cs typeface="Lucida Sans Unicode"/>
              </a:rPr>
              <a:t>è </a:t>
            </a:r>
            <a:r>
              <a:rPr sz="2000" spc="-135" dirty="0">
                <a:latin typeface="Lucida Sans Unicode"/>
                <a:cs typeface="Lucida Sans Unicode"/>
              </a:rPr>
              <a:t>detto  </a:t>
            </a:r>
            <a:r>
              <a:rPr sz="2000" b="1" spc="-60" dirty="0">
                <a:solidFill>
                  <a:srgbClr val="3B8B92"/>
                </a:solidFill>
                <a:latin typeface="Yu Gothic UI"/>
                <a:cs typeface="Yu Gothic UI"/>
              </a:rPr>
              <a:t>interprete</a:t>
            </a:r>
            <a:r>
              <a:rPr sz="2000" spc="-60" dirty="0">
                <a:latin typeface="Lucida Sans Unicode"/>
                <a:cs typeface="Lucida Sans Unicode"/>
              </a:rPr>
              <a:t>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719829">
              <a:lnSpc>
                <a:spcPct val="100000"/>
              </a:lnSpc>
              <a:spcBef>
                <a:spcPts val="105"/>
              </a:spcBef>
            </a:pPr>
            <a:r>
              <a:rPr dirty="0"/>
              <a:t>Linguaggi, </a:t>
            </a:r>
            <a:r>
              <a:rPr spc="-5" dirty="0"/>
              <a:t>livelli</a:t>
            </a:r>
            <a:r>
              <a:rPr spc="-65" dirty="0"/>
              <a:t> </a:t>
            </a:r>
            <a:r>
              <a:rPr dirty="0"/>
              <a:t>e  macchine</a:t>
            </a:r>
            <a:r>
              <a:rPr spc="-35" dirty="0"/>
              <a:t> </a:t>
            </a:r>
            <a:r>
              <a:rPr dirty="0"/>
              <a:t>virtuali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Calcolatori</a:t>
            </a:r>
            <a:r>
              <a:rPr spc="-25" dirty="0"/>
              <a:t> </a:t>
            </a:r>
            <a:r>
              <a:rPr spc="-5" dirty="0"/>
              <a:t>Elettronici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6878" y="1936699"/>
            <a:ext cx="112775" cy="22738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6878" y="2412492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36878" y="3290570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36878" y="4009897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6878" y="4729607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6878" y="5448909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74065" y="1560853"/>
            <a:ext cx="8269605" cy="46107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600" spc="-100" dirty="0">
                <a:latin typeface="Lucida Sans Unicode"/>
                <a:cs typeface="Lucida Sans Unicode"/>
              </a:rPr>
              <a:t>Distinzioni:</a:t>
            </a:r>
            <a:endParaRPr sz="1600">
              <a:latin typeface="Lucida Sans Unicode"/>
              <a:cs typeface="Lucida Sans Unicode"/>
            </a:endParaRPr>
          </a:p>
          <a:p>
            <a:pPr marL="820419" algn="just">
              <a:lnSpc>
                <a:spcPct val="100000"/>
              </a:lnSpc>
              <a:spcBef>
                <a:spcPts val="390"/>
              </a:spcBef>
            </a:pPr>
            <a:r>
              <a:rPr sz="1600" spc="-45" dirty="0">
                <a:latin typeface="Lucida Sans Unicode"/>
                <a:cs typeface="Lucida Sans Unicode"/>
              </a:rPr>
              <a:t>Potenza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65" dirty="0">
                <a:latin typeface="Lucida Sans Unicode"/>
                <a:cs typeface="Lucida Sans Unicode"/>
              </a:rPr>
              <a:t>calcolo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55" dirty="0">
                <a:latin typeface="Lucida Sans Unicode"/>
                <a:cs typeface="Lucida Sans Unicode"/>
              </a:rPr>
              <a:t>capacità </a:t>
            </a:r>
            <a:r>
              <a:rPr sz="1600" spc="-120" dirty="0">
                <a:latin typeface="Lucida Sans Unicode"/>
                <a:cs typeface="Lucida Sans Unicode"/>
              </a:rPr>
              <a:t>di</a:t>
            </a:r>
            <a:r>
              <a:rPr sz="1600" spc="-114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memorizzazione</a:t>
            </a:r>
            <a:endParaRPr sz="1600">
              <a:latin typeface="Lucida Sans Unicode"/>
              <a:cs typeface="Lucida Sans Unicode"/>
            </a:endParaRPr>
          </a:p>
          <a:p>
            <a:pPr marL="820419" algn="just">
              <a:lnSpc>
                <a:spcPct val="100000"/>
              </a:lnSpc>
              <a:spcBef>
                <a:spcPts val="1820"/>
              </a:spcBef>
            </a:pPr>
            <a:r>
              <a:rPr sz="1600" spc="-90" dirty="0">
                <a:latin typeface="Lucida Sans Unicode"/>
                <a:cs typeface="Lucida Sans Unicode"/>
              </a:rPr>
              <a:t>Ambiente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75" dirty="0">
                <a:latin typeface="Lucida Sans Unicode"/>
                <a:cs typeface="Lucida Sans Unicode"/>
              </a:rPr>
              <a:t>scopo </a:t>
            </a:r>
            <a:r>
              <a:rPr sz="1600" spc="-85" dirty="0">
                <a:latin typeface="Lucida Sans Unicode"/>
                <a:cs typeface="Lucida Sans Unicode"/>
              </a:rPr>
              <a:t>per </a:t>
            </a:r>
            <a:r>
              <a:rPr sz="1600" spc="-80" dirty="0">
                <a:latin typeface="Lucida Sans Unicode"/>
                <a:cs typeface="Lucida Sans Unicode"/>
              </a:rPr>
              <a:t>cui </a:t>
            </a:r>
            <a:r>
              <a:rPr sz="1600" spc="-85" dirty="0">
                <a:latin typeface="Lucida Sans Unicode"/>
                <a:cs typeface="Lucida Sans Unicode"/>
              </a:rPr>
              <a:t>sono</a:t>
            </a:r>
            <a:r>
              <a:rPr sz="1600" spc="-25" dirty="0">
                <a:latin typeface="Lucida Sans Unicode"/>
                <a:cs typeface="Lucida Sans Unicode"/>
              </a:rPr>
              <a:t> </a:t>
            </a:r>
            <a:r>
              <a:rPr sz="1600" spc="-105" dirty="0">
                <a:latin typeface="Lucida Sans Unicode"/>
                <a:cs typeface="Lucida Sans Unicode"/>
              </a:rPr>
              <a:t>utilizzati.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65" dirty="0">
                <a:latin typeface="Lucida Sans Unicode"/>
                <a:cs typeface="Lucida Sans Unicode"/>
              </a:rPr>
              <a:t>In generale si </a:t>
            </a:r>
            <a:r>
              <a:rPr sz="1600" spc="-85" dirty="0">
                <a:latin typeface="Lucida Sans Unicode"/>
                <a:cs typeface="Lucida Sans Unicode"/>
              </a:rPr>
              <a:t>possono</a:t>
            </a:r>
            <a:r>
              <a:rPr sz="1600" spc="-4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distinguere:</a:t>
            </a:r>
            <a:endParaRPr sz="1600">
              <a:latin typeface="Lucida Sans Unicode"/>
              <a:cs typeface="Lucida Sans Unicode"/>
            </a:endParaRPr>
          </a:p>
          <a:p>
            <a:pPr marL="762635" marR="5715" indent="57785" algn="just">
              <a:lnSpc>
                <a:spcPts val="1920"/>
              </a:lnSpc>
              <a:spcBef>
                <a:spcPts val="450"/>
              </a:spcBef>
            </a:pPr>
            <a:r>
              <a:rPr sz="1650" u="sng" spc="-6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Personal </a:t>
            </a:r>
            <a:r>
              <a:rPr sz="1650" u="sng" spc="-12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Computer </a:t>
            </a:r>
            <a:r>
              <a:rPr sz="1650" u="sng" spc="1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(PC)</a:t>
            </a:r>
            <a:r>
              <a:rPr sz="1600" spc="15" dirty="0">
                <a:latin typeface="Lucida Sans Unicode"/>
                <a:cs typeface="Lucida Sans Unicode"/>
              </a:rPr>
              <a:t>: </a:t>
            </a:r>
            <a:r>
              <a:rPr sz="1600" spc="-80" dirty="0">
                <a:latin typeface="Lucida Sans Unicode"/>
                <a:cs typeface="Lucida Sans Unicode"/>
              </a:rPr>
              <a:t>usati </a:t>
            </a:r>
            <a:r>
              <a:rPr sz="1600" spc="-75" dirty="0">
                <a:latin typeface="Lucida Sans Unicode"/>
                <a:cs typeface="Lucida Sans Unicode"/>
              </a:rPr>
              <a:t>come </a:t>
            </a:r>
            <a:r>
              <a:rPr sz="1600" spc="-90" dirty="0">
                <a:latin typeface="Lucida Sans Unicode"/>
                <a:cs typeface="Lucida Sans Unicode"/>
              </a:rPr>
              <a:t>elaboratori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85" dirty="0">
                <a:latin typeface="Lucida Sans Unicode"/>
                <a:cs typeface="Lucida Sans Unicode"/>
              </a:rPr>
              <a:t>testo, </a:t>
            </a:r>
            <a:r>
              <a:rPr sz="1600" spc="-80" dirty="0">
                <a:latin typeface="Lucida Sans Unicode"/>
                <a:cs typeface="Lucida Sans Unicode"/>
              </a:rPr>
              <a:t>Internet, </a:t>
            </a:r>
            <a:r>
              <a:rPr sz="1600" spc="-65" dirty="0">
                <a:latin typeface="Lucida Sans Unicode"/>
                <a:cs typeface="Lucida Sans Unicode"/>
              </a:rPr>
              <a:t>banche </a:t>
            </a:r>
            <a:r>
              <a:rPr sz="1600" spc="-95" dirty="0">
                <a:latin typeface="Lucida Sans Unicode"/>
                <a:cs typeface="Lucida Sans Unicode"/>
              </a:rPr>
              <a:t>dati,  </a:t>
            </a:r>
            <a:r>
              <a:rPr sz="1600" spc="-105" dirty="0">
                <a:latin typeface="Lucida Sans Unicode"/>
                <a:cs typeface="Lucida Sans Unicode"/>
              </a:rPr>
              <a:t>strumenti </a:t>
            </a:r>
            <a:r>
              <a:rPr sz="1600" spc="-60" dirty="0">
                <a:latin typeface="Lucida Sans Unicode"/>
                <a:cs typeface="Lucida Sans Unicode"/>
              </a:rPr>
              <a:t>da </a:t>
            </a:r>
            <a:r>
              <a:rPr sz="1600" spc="-105" dirty="0">
                <a:latin typeface="Lucida Sans Unicode"/>
                <a:cs typeface="Lucida Sans Unicode"/>
              </a:rPr>
              <a:t>ufficio,</a:t>
            </a:r>
            <a:r>
              <a:rPr sz="1600" spc="1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etc.</a:t>
            </a:r>
            <a:endParaRPr sz="1600">
              <a:latin typeface="Lucida Sans Unicode"/>
              <a:cs typeface="Lucida Sans Unicode"/>
            </a:endParaRPr>
          </a:p>
          <a:p>
            <a:pPr marL="762635" marR="5080" indent="57785" algn="just">
              <a:lnSpc>
                <a:spcPts val="1920"/>
              </a:lnSpc>
              <a:spcBef>
                <a:spcPts val="1825"/>
              </a:spcBef>
            </a:pPr>
            <a:r>
              <a:rPr sz="1650" u="sng" spc="-10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Workstation</a:t>
            </a:r>
            <a:r>
              <a:rPr sz="1600" spc="-105" dirty="0">
                <a:latin typeface="Lucida Sans Unicode"/>
                <a:cs typeface="Lucida Sans Unicode"/>
              </a:rPr>
              <a:t>: </a:t>
            </a:r>
            <a:r>
              <a:rPr sz="1600" spc="-80" dirty="0">
                <a:latin typeface="Lucida Sans Unicode"/>
                <a:cs typeface="Lucida Sans Unicode"/>
              </a:rPr>
              <a:t>usati </a:t>
            </a:r>
            <a:r>
              <a:rPr sz="1600" spc="-85" dirty="0">
                <a:latin typeface="Lucida Sans Unicode"/>
                <a:cs typeface="Lucida Sans Unicode"/>
              </a:rPr>
              <a:t>per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70" dirty="0">
                <a:latin typeface="Lucida Sans Unicode"/>
                <a:cs typeface="Lucida Sans Unicode"/>
              </a:rPr>
              <a:t>calcolo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100" dirty="0">
                <a:latin typeface="Lucida Sans Unicode"/>
                <a:cs typeface="Lucida Sans Unicode"/>
              </a:rPr>
              <a:t>programmazione, </a:t>
            </a:r>
            <a:r>
              <a:rPr sz="1600" spc="-85" dirty="0">
                <a:latin typeface="Lucida Sans Unicode"/>
                <a:cs typeface="Lucida Sans Unicode"/>
              </a:rPr>
              <a:t>per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75" dirty="0">
                <a:latin typeface="Lucida Sans Unicode"/>
                <a:cs typeface="Lucida Sans Unicode"/>
              </a:rPr>
              <a:t>grafica </a:t>
            </a:r>
            <a:r>
              <a:rPr sz="1600" spc="-55" dirty="0">
                <a:latin typeface="Lucida Sans Unicode"/>
                <a:cs typeface="Lucida Sans Unicode"/>
              </a:rPr>
              <a:t>avanzata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50" dirty="0">
                <a:latin typeface="Lucida Sans Unicode"/>
                <a:cs typeface="Lucida Sans Unicode"/>
              </a:rPr>
              <a:t>la  </a:t>
            </a:r>
            <a:r>
              <a:rPr sz="1600" spc="-60" dirty="0">
                <a:latin typeface="Lucida Sans Unicode"/>
                <a:cs typeface="Lucida Sans Unicode"/>
              </a:rPr>
              <a:t>ricerca.</a:t>
            </a:r>
            <a:endParaRPr sz="1600">
              <a:latin typeface="Lucida Sans Unicode"/>
              <a:cs typeface="Lucida Sans Unicode"/>
            </a:endParaRPr>
          </a:p>
          <a:p>
            <a:pPr marL="762635" marR="5080" indent="57785" algn="just">
              <a:lnSpc>
                <a:spcPts val="1920"/>
              </a:lnSpc>
              <a:spcBef>
                <a:spcPts val="1825"/>
              </a:spcBef>
            </a:pPr>
            <a:r>
              <a:rPr sz="1650" u="sng" spc="-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MainFrame</a:t>
            </a:r>
            <a:r>
              <a:rPr sz="1600" spc="-80" dirty="0">
                <a:latin typeface="Lucida Sans Unicode"/>
                <a:cs typeface="Lucida Sans Unicode"/>
              </a:rPr>
              <a:t>: </a:t>
            </a:r>
            <a:r>
              <a:rPr sz="1600" spc="-95" dirty="0">
                <a:latin typeface="Lucida Sans Unicode"/>
                <a:cs typeface="Lucida Sans Unicode"/>
              </a:rPr>
              <a:t>grandi </a:t>
            </a:r>
            <a:r>
              <a:rPr sz="1600" spc="-70" dirty="0">
                <a:latin typeface="Lucida Sans Unicode"/>
                <a:cs typeface="Lucida Sans Unicode"/>
              </a:rPr>
              <a:t>aziende, </a:t>
            </a:r>
            <a:r>
              <a:rPr sz="1600" spc="-65" dirty="0">
                <a:latin typeface="Lucida Sans Unicode"/>
                <a:cs typeface="Lucida Sans Unicode"/>
              </a:rPr>
              <a:t>banche, </a:t>
            </a:r>
            <a:r>
              <a:rPr sz="1600" spc="-80" dirty="0">
                <a:latin typeface="Lucida Sans Unicode"/>
                <a:cs typeface="Lucida Sans Unicode"/>
              </a:rPr>
              <a:t>gestione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65" dirty="0">
                <a:latin typeface="Lucida Sans Unicode"/>
                <a:cs typeface="Lucida Sans Unicode"/>
              </a:rPr>
              <a:t>complesse </a:t>
            </a:r>
            <a:r>
              <a:rPr sz="1600" spc="-100" dirty="0">
                <a:latin typeface="Lucida Sans Unicode"/>
                <a:cs typeface="Lucida Sans Unicode"/>
              </a:rPr>
              <a:t>reti </a:t>
            </a:r>
            <a:r>
              <a:rPr sz="1600" spc="-110" dirty="0">
                <a:latin typeface="Lucida Sans Unicode"/>
                <a:cs typeface="Lucida Sans Unicode"/>
              </a:rPr>
              <a:t>di </a:t>
            </a:r>
            <a:r>
              <a:rPr sz="1600" spc="-105" dirty="0">
                <a:latin typeface="Lucida Sans Unicode"/>
                <a:cs typeface="Lucida Sans Unicode"/>
              </a:rPr>
              <a:t>computer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114" dirty="0">
                <a:latin typeface="Lucida Sans Unicode"/>
                <a:cs typeface="Lucida Sans Unicode"/>
              </a:rPr>
              <a:t>di  </a:t>
            </a:r>
            <a:r>
              <a:rPr sz="1600" spc="-70" dirty="0">
                <a:latin typeface="Lucida Sans Unicode"/>
                <a:cs typeface="Lucida Sans Unicode"/>
              </a:rPr>
              <a:t>apparecchiature, </a:t>
            </a:r>
            <a:r>
              <a:rPr sz="1600" spc="-90" dirty="0">
                <a:latin typeface="Lucida Sans Unicode"/>
                <a:cs typeface="Lucida Sans Unicode"/>
              </a:rPr>
              <a:t>applicazioni</a:t>
            </a:r>
            <a:r>
              <a:rPr sz="1600" spc="-80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gestionali</a:t>
            </a:r>
            <a:endParaRPr sz="1600">
              <a:latin typeface="Lucida Sans Unicode"/>
              <a:cs typeface="Lucida Sans Unicode"/>
            </a:endParaRPr>
          </a:p>
          <a:p>
            <a:pPr marL="762635" marR="5080" indent="57785" algn="just">
              <a:lnSpc>
                <a:spcPct val="100000"/>
              </a:lnSpc>
              <a:spcBef>
                <a:spcPts val="1710"/>
              </a:spcBef>
            </a:pPr>
            <a:r>
              <a:rPr sz="1650" u="sng" spc="-12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Network computer</a:t>
            </a:r>
            <a:r>
              <a:rPr sz="1600" spc="-125" dirty="0">
                <a:latin typeface="Lucida Sans Unicode"/>
                <a:cs typeface="Lucida Sans Unicode"/>
              </a:rPr>
              <a:t>: </a:t>
            </a:r>
            <a:r>
              <a:rPr sz="1600" spc="-100" dirty="0">
                <a:latin typeface="Lucida Sans Unicode"/>
                <a:cs typeface="Lucida Sans Unicode"/>
              </a:rPr>
              <a:t>computer </a:t>
            </a:r>
            <a:r>
              <a:rPr sz="1600" spc="-85" dirty="0">
                <a:latin typeface="Lucida Sans Unicode"/>
                <a:cs typeface="Lucida Sans Unicode"/>
              </a:rPr>
              <a:t>collegati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75" dirty="0">
                <a:latin typeface="Lucida Sans Unicode"/>
                <a:cs typeface="Lucida Sans Unicode"/>
              </a:rPr>
              <a:t>rete </a:t>
            </a:r>
            <a:r>
              <a:rPr sz="1600" spc="-90" dirty="0">
                <a:latin typeface="Lucida Sans Unicode"/>
                <a:cs typeface="Lucida Sans Unicode"/>
              </a:rPr>
              <a:t>condividendo </a:t>
            </a:r>
            <a:r>
              <a:rPr sz="1600" spc="-95" dirty="0">
                <a:latin typeface="Lucida Sans Unicode"/>
                <a:cs typeface="Lucida Sans Unicode"/>
              </a:rPr>
              <a:t>dati </a:t>
            </a:r>
            <a:r>
              <a:rPr sz="1600" spc="-60" dirty="0">
                <a:latin typeface="Lucida Sans Unicode"/>
                <a:cs typeface="Lucida Sans Unicode"/>
              </a:rPr>
              <a:t>(dischi)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80" dirty="0">
                <a:latin typeface="Lucida Sans Unicode"/>
                <a:cs typeface="Lucida Sans Unicode"/>
              </a:rPr>
              <a:t>altre  </a:t>
            </a:r>
            <a:r>
              <a:rPr sz="1600" spc="-70" dirty="0">
                <a:latin typeface="Lucida Sans Unicode"/>
                <a:cs typeface="Lucida Sans Unicode"/>
              </a:rPr>
              <a:t>risorse. </a:t>
            </a:r>
            <a:r>
              <a:rPr sz="1600" spc="-20" dirty="0">
                <a:latin typeface="Lucida Sans Unicode"/>
                <a:cs typeface="Lucida Sans Unicode"/>
              </a:rPr>
              <a:t>I </a:t>
            </a:r>
            <a:r>
              <a:rPr sz="1600" spc="-95" dirty="0">
                <a:latin typeface="Lucida Sans Unicode"/>
                <a:cs typeface="Lucida Sans Unicode"/>
              </a:rPr>
              <a:t>“terminali” </a:t>
            </a:r>
            <a:r>
              <a:rPr sz="1600" spc="-85" dirty="0">
                <a:latin typeface="Lucida Sans Unicode"/>
                <a:cs typeface="Lucida Sans Unicode"/>
              </a:rPr>
              <a:t>sono </a:t>
            </a:r>
            <a:r>
              <a:rPr sz="1600" spc="-95" dirty="0">
                <a:latin typeface="Lucida Sans Unicode"/>
                <a:cs typeface="Lucida Sans Unicode"/>
              </a:rPr>
              <a:t>postazioni </a:t>
            </a:r>
            <a:r>
              <a:rPr sz="1600" spc="-80" dirty="0">
                <a:latin typeface="Lucida Sans Unicode"/>
                <a:cs typeface="Lucida Sans Unicode"/>
              </a:rPr>
              <a:t>prive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55" dirty="0">
                <a:latin typeface="Lucida Sans Unicode"/>
                <a:cs typeface="Lucida Sans Unicode"/>
              </a:rPr>
              <a:t>capacità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80" dirty="0">
                <a:latin typeface="Lucida Sans Unicode"/>
                <a:cs typeface="Lucida Sans Unicode"/>
              </a:rPr>
              <a:t>elaborazione, </a:t>
            </a:r>
            <a:r>
              <a:rPr sz="1600" spc="-90" dirty="0">
                <a:latin typeface="Lucida Sans Unicode"/>
                <a:cs typeface="Lucida Sans Unicode"/>
              </a:rPr>
              <a:t>dotate </a:t>
            </a:r>
            <a:r>
              <a:rPr sz="1600" spc="-85" dirty="0">
                <a:latin typeface="Lucida Sans Unicode"/>
                <a:cs typeface="Lucida Sans Unicode"/>
              </a:rPr>
              <a:t>solo </a:t>
            </a:r>
            <a:r>
              <a:rPr sz="1600" spc="-114" dirty="0">
                <a:latin typeface="Lucida Sans Unicode"/>
                <a:cs typeface="Lucida Sans Unicode"/>
              </a:rPr>
              <a:t>di  </a:t>
            </a:r>
            <a:r>
              <a:rPr sz="1600" spc="-125" dirty="0">
                <a:latin typeface="Lucida Sans Unicode"/>
                <a:cs typeface="Lucida Sans Unicode"/>
              </a:rPr>
              <a:t>monitor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70" dirty="0">
                <a:latin typeface="Lucida Sans Unicode"/>
                <a:cs typeface="Lucida Sans Unicode"/>
              </a:rPr>
              <a:t>tastiera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70" dirty="0">
                <a:latin typeface="Lucida Sans Unicode"/>
                <a:cs typeface="Lucida Sans Unicode"/>
              </a:rPr>
              <a:t>collegate </a:t>
            </a:r>
            <a:r>
              <a:rPr sz="1600" spc="-60" dirty="0">
                <a:latin typeface="Lucida Sans Unicode"/>
                <a:cs typeface="Lucida Sans Unicode"/>
              </a:rPr>
              <a:t>ad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100" dirty="0">
                <a:latin typeface="Lucida Sans Unicode"/>
                <a:cs typeface="Lucida Sans Unicode"/>
              </a:rPr>
              <a:t>computer </a:t>
            </a:r>
            <a:r>
              <a:rPr sz="1600" spc="-65" dirty="0">
                <a:latin typeface="Lucida Sans Unicode"/>
                <a:cs typeface="Lucida Sans Unicode"/>
              </a:rPr>
              <a:t>centrale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80" dirty="0">
                <a:latin typeface="Lucida Sans Unicode"/>
                <a:cs typeface="Lucida Sans Unicode"/>
              </a:rPr>
              <a:t>cui </a:t>
            </a:r>
            <a:r>
              <a:rPr sz="1600" spc="-100" dirty="0">
                <a:latin typeface="Lucida Sans Unicode"/>
                <a:cs typeface="Lucida Sans Unicode"/>
              </a:rPr>
              <a:t>sfruttano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85" dirty="0">
                <a:latin typeface="Lucida Sans Unicode"/>
                <a:cs typeface="Lucida Sans Unicode"/>
              </a:rPr>
              <a:t>CPU</a:t>
            </a:r>
            <a:r>
              <a:rPr sz="1600" spc="405" dirty="0">
                <a:latin typeface="Lucida Sans Unicode"/>
                <a:cs typeface="Lucida Sans Unicode"/>
              </a:rPr>
              <a:t>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50" dirty="0">
                <a:latin typeface="Lucida Sans Unicode"/>
                <a:cs typeface="Lucida Sans Unicode"/>
              </a:rPr>
              <a:t>la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4178" y="6146698"/>
            <a:ext cx="87121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Lucida Sans Unicode"/>
                <a:cs typeface="Lucida Sans Unicode"/>
              </a:rPr>
              <a:t>memoria.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6300" y="6303390"/>
            <a:ext cx="99695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61036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Componenti </a:t>
            </a:r>
            <a:r>
              <a:rPr dirty="0"/>
              <a:t>principali </a:t>
            </a:r>
            <a:r>
              <a:rPr spc="-5" dirty="0"/>
              <a:t>di</a:t>
            </a:r>
            <a:r>
              <a:rPr spc="-70" dirty="0"/>
              <a:t> </a:t>
            </a:r>
            <a:r>
              <a:rPr spc="5" dirty="0"/>
              <a:t>un  </a:t>
            </a:r>
            <a:r>
              <a:rPr spc="-5" dirty="0"/>
              <a:t>Computer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0825" y="1652651"/>
            <a:ext cx="8713724" cy="4944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44145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Architettura dei Calcolatori </a:t>
            </a:r>
            <a:r>
              <a:rPr dirty="0"/>
              <a:t>e  Dispositivi</a:t>
            </a:r>
            <a:r>
              <a:rPr spc="-5" dirty="0"/>
              <a:t> </a:t>
            </a:r>
            <a:r>
              <a:rPr dirty="0"/>
              <a:t>I/O</a:t>
            </a:r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7344" y="1906270"/>
            <a:ext cx="283463" cy="28498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04544" y="2258314"/>
            <a:ext cx="225552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04544" y="2550922"/>
            <a:ext cx="225552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4544" y="2843783"/>
            <a:ext cx="225552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04544" y="3136392"/>
            <a:ext cx="225552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98776" y="3419855"/>
            <a:ext cx="198119" cy="199644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98776" y="3675888"/>
            <a:ext cx="198119" cy="199644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98776" y="3931920"/>
            <a:ext cx="198119" cy="199644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98776" y="4187901"/>
            <a:ext cx="198119" cy="199948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04544" y="4453382"/>
            <a:ext cx="225552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3850" y="1773173"/>
            <a:ext cx="8569325" cy="30956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07314" rIns="0" bIns="0" rtlCol="0">
            <a:spAutoFit/>
          </a:bodyPr>
          <a:lstStyle/>
          <a:p>
            <a:pPr marL="866140">
              <a:lnSpc>
                <a:spcPct val="100000"/>
              </a:lnSpc>
              <a:spcBef>
                <a:spcPts val="844"/>
              </a:spcBef>
            </a:pPr>
            <a:r>
              <a:rPr sz="2000" spc="-114" dirty="0">
                <a:latin typeface="Lucida Sans Unicode"/>
                <a:cs typeface="Lucida Sans Unicode"/>
              </a:rPr>
              <a:t>Architettura </a:t>
            </a:r>
            <a:r>
              <a:rPr sz="2000" spc="-140" dirty="0">
                <a:latin typeface="Lucida Sans Unicode"/>
                <a:cs typeface="Lucida Sans Unicode"/>
              </a:rPr>
              <a:t>di </a:t>
            </a:r>
            <a:r>
              <a:rPr sz="2000" spc="-120" dirty="0">
                <a:latin typeface="Lucida Sans Unicode"/>
                <a:cs typeface="Lucida Sans Unicode"/>
              </a:rPr>
              <a:t>Von-Neuman</a:t>
            </a:r>
            <a:r>
              <a:rPr sz="2000" spc="-55" dirty="0">
                <a:latin typeface="Lucida Sans Unicode"/>
                <a:cs typeface="Lucida Sans Unicode"/>
              </a:rPr>
              <a:t> </a:t>
            </a:r>
            <a:r>
              <a:rPr sz="2000" spc="-25" dirty="0">
                <a:latin typeface="Lucida Sans Unicode"/>
                <a:cs typeface="Lucida Sans Unicode"/>
              </a:rPr>
              <a:t>(estesa)</a:t>
            </a:r>
            <a:endParaRPr sz="2000">
              <a:latin typeface="Lucida Sans Unicode"/>
              <a:cs typeface="Lucida Sans Unicode"/>
            </a:endParaRPr>
          </a:p>
          <a:p>
            <a:pPr marL="1437640" marR="6651625" algn="just">
              <a:lnSpc>
                <a:spcPct val="120100"/>
              </a:lnSpc>
              <a:spcBef>
                <a:spcPts val="15"/>
              </a:spcBef>
            </a:pPr>
            <a:r>
              <a:rPr sz="1600" spc="80" dirty="0">
                <a:latin typeface="Lucida Sans Unicode"/>
                <a:cs typeface="Lucida Sans Unicode"/>
              </a:rPr>
              <a:t>CPU  </a:t>
            </a:r>
            <a:r>
              <a:rPr sz="1600" spc="55" dirty="0">
                <a:latin typeface="Lucida Sans Unicode"/>
                <a:cs typeface="Lucida Sans Unicode"/>
              </a:rPr>
              <a:t>R</a:t>
            </a:r>
            <a:r>
              <a:rPr sz="1600" spc="65" dirty="0">
                <a:latin typeface="Lucida Sans Unicode"/>
                <a:cs typeface="Lucida Sans Unicode"/>
              </a:rPr>
              <a:t>O</a:t>
            </a:r>
            <a:r>
              <a:rPr sz="1600" spc="-30" dirty="0">
                <a:latin typeface="Lucida Sans Unicode"/>
                <a:cs typeface="Lucida Sans Unicode"/>
              </a:rPr>
              <a:t>M  </a:t>
            </a:r>
            <a:r>
              <a:rPr sz="1600" spc="10" dirty="0">
                <a:latin typeface="Lucida Sans Unicode"/>
                <a:cs typeface="Lucida Sans Unicode"/>
              </a:rPr>
              <a:t>RAM</a:t>
            </a:r>
            <a:endParaRPr sz="1600">
              <a:latin typeface="Lucida Sans Unicode"/>
              <a:cs typeface="Lucida Sans Unicode"/>
            </a:endParaRPr>
          </a:p>
          <a:p>
            <a:pPr marL="1437640">
              <a:lnSpc>
                <a:spcPct val="100000"/>
              </a:lnSpc>
              <a:spcBef>
                <a:spcPts val="385"/>
              </a:spcBef>
            </a:pPr>
            <a:r>
              <a:rPr sz="1600" spc="-85" dirty="0">
                <a:latin typeface="Lucida Sans Unicode"/>
                <a:cs typeface="Lucida Sans Unicode"/>
              </a:rPr>
              <a:t>Dispositivi </a:t>
            </a:r>
            <a:r>
              <a:rPr sz="1600" spc="-114" dirty="0">
                <a:latin typeface="Lucida Sans Unicode"/>
                <a:cs typeface="Lucida Sans Unicode"/>
              </a:rPr>
              <a:t>di</a:t>
            </a:r>
            <a:r>
              <a:rPr sz="1600" spc="-80" dirty="0">
                <a:latin typeface="Lucida Sans Unicode"/>
                <a:cs typeface="Lucida Sans Unicode"/>
              </a:rPr>
              <a:t> </a:t>
            </a:r>
            <a:r>
              <a:rPr sz="1600" spc="-125" dirty="0">
                <a:latin typeface="Lucida Sans Unicode"/>
                <a:cs typeface="Lucida Sans Unicode"/>
              </a:rPr>
              <a:t>I/O:</a:t>
            </a:r>
            <a:endParaRPr sz="1600">
              <a:latin typeface="Lucida Sans Unicode"/>
              <a:cs typeface="Lucida Sans Unicode"/>
            </a:endParaRPr>
          </a:p>
          <a:p>
            <a:pPr marL="2303780" marR="5478145">
              <a:lnSpc>
                <a:spcPct val="120000"/>
              </a:lnSpc>
              <a:spcBef>
                <a:spcPts val="10"/>
              </a:spcBef>
            </a:pPr>
            <a:r>
              <a:rPr sz="1400" spc="-95" dirty="0">
                <a:latin typeface="Lucida Sans Unicode"/>
                <a:cs typeface="Lucida Sans Unicode"/>
              </a:rPr>
              <a:t>Monitor  </a:t>
            </a:r>
            <a:r>
              <a:rPr sz="1400" spc="-60" dirty="0">
                <a:latin typeface="Lucida Sans Unicode"/>
                <a:cs typeface="Lucida Sans Unicode"/>
              </a:rPr>
              <a:t>Hard</a:t>
            </a:r>
            <a:r>
              <a:rPr sz="1400" spc="-150" dirty="0">
                <a:latin typeface="Lucida Sans Unicode"/>
                <a:cs typeface="Lucida Sans Unicode"/>
              </a:rPr>
              <a:t> </a:t>
            </a:r>
            <a:r>
              <a:rPr sz="1400" spc="-70" dirty="0">
                <a:latin typeface="Lucida Sans Unicode"/>
                <a:cs typeface="Lucida Sans Unicode"/>
              </a:rPr>
              <a:t>Disk</a:t>
            </a:r>
            <a:endParaRPr sz="1400">
              <a:latin typeface="Lucida Sans Unicode"/>
              <a:cs typeface="Lucida Sans Unicode"/>
            </a:endParaRPr>
          </a:p>
          <a:p>
            <a:pPr marL="2303780">
              <a:lnSpc>
                <a:spcPct val="100000"/>
              </a:lnSpc>
              <a:spcBef>
                <a:spcPts val="335"/>
              </a:spcBef>
            </a:pPr>
            <a:r>
              <a:rPr sz="1400" spc="-55" dirty="0">
                <a:latin typeface="Lucida Sans Unicode"/>
                <a:cs typeface="Lucida Sans Unicode"/>
              </a:rPr>
              <a:t>Drive</a:t>
            </a:r>
            <a:r>
              <a:rPr sz="1400" spc="-80" dirty="0">
                <a:latin typeface="Lucida Sans Unicode"/>
                <a:cs typeface="Lucida Sans Unicode"/>
              </a:rPr>
              <a:t> </a:t>
            </a:r>
            <a:r>
              <a:rPr sz="1400" spc="-70" dirty="0">
                <a:latin typeface="Lucida Sans Unicode"/>
                <a:cs typeface="Lucida Sans Unicode"/>
              </a:rPr>
              <a:t>CD/DVD</a:t>
            </a:r>
            <a:endParaRPr sz="1400">
              <a:latin typeface="Lucida Sans Unicode"/>
              <a:cs typeface="Lucida Sans Unicode"/>
            </a:endParaRPr>
          </a:p>
          <a:p>
            <a:pPr marL="2303780">
              <a:lnSpc>
                <a:spcPct val="100000"/>
              </a:lnSpc>
              <a:spcBef>
                <a:spcPts val="335"/>
              </a:spcBef>
            </a:pPr>
            <a:r>
              <a:rPr sz="1400" spc="-60" dirty="0">
                <a:latin typeface="Lucida Sans Unicode"/>
                <a:cs typeface="Lucida Sans Unicode"/>
              </a:rPr>
              <a:t>Stampanti</a:t>
            </a:r>
            <a:endParaRPr sz="1400">
              <a:latin typeface="Lucida Sans Unicode"/>
              <a:cs typeface="Lucida Sans Unicode"/>
            </a:endParaRPr>
          </a:p>
          <a:p>
            <a:pPr marL="1437640" algn="just">
              <a:lnSpc>
                <a:spcPct val="100000"/>
              </a:lnSpc>
              <a:spcBef>
                <a:spcPts val="380"/>
              </a:spcBef>
            </a:pPr>
            <a:r>
              <a:rPr sz="1600" spc="130" dirty="0">
                <a:latin typeface="Lucida Sans Unicode"/>
                <a:cs typeface="Lucida Sans Unicode"/>
              </a:rPr>
              <a:t>BUS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8540" y="5039995"/>
            <a:ext cx="8051800" cy="1473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latin typeface="Yu Gothic UI"/>
                <a:cs typeface="Yu Gothic UI"/>
              </a:rPr>
              <a:t>Hardware</a:t>
            </a:r>
            <a:r>
              <a:rPr sz="1600" spc="-20" dirty="0">
                <a:latin typeface="Lucida Sans Unicode"/>
                <a:cs typeface="Lucida Sans Unicode"/>
              </a:rPr>
              <a:t>: </a:t>
            </a:r>
            <a:r>
              <a:rPr sz="1600" spc="-85" dirty="0">
                <a:latin typeface="Lucida Sans Unicode"/>
                <a:cs typeface="Lucida Sans Unicode"/>
              </a:rPr>
              <a:t>parte </a:t>
            </a:r>
            <a:r>
              <a:rPr sz="1600" spc="-70" dirty="0">
                <a:latin typeface="Lucida Sans Unicode"/>
                <a:cs typeface="Lucida Sans Unicode"/>
              </a:rPr>
              <a:t>fisica </a:t>
            </a:r>
            <a:r>
              <a:rPr sz="1600" spc="-125" dirty="0">
                <a:latin typeface="Lucida Sans Unicode"/>
                <a:cs typeface="Lucida Sans Unicode"/>
              </a:rPr>
              <a:t>di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75" dirty="0">
                <a:latin typeface="Lucida Sans Unicode"/>
                <a:cs typeface="Lucida Sans Unicode"/>
              </a:rPr>
              <a:t>personal </a:t>
            </a:r>
            <a:r>
              <a:rPr sz="1600" spc="-100" dirty="0">
                <a:latin typeface="Lucida Sans Unicode"/>
                <a:cs typeface="Lucida Sans Unicode"/>
              </a:rPr>
              <a:t>computer: </a:t>
            </a:r>
            <a:r>
              <a:rPr sz="1600" spc="-95" dirty="0">
                <a:latin typeface="Lucida Sans Unicode"/>
                <a:cs typeface="Lucida Sans Unicode"/>
              </a:rPr>
              <a:t>circuiti elettrici </a:t>
            </a:r>
            <a:r>
              <a:rPr sz="1600" spc="-65" dirty="0">
                <a:latin typeface="Lucida Sans Unicode"/>
                <a:cs typeface="Lucida Sans Unicode"/>
              </a:rPr>
              <a:t>ed </a:t>
            </a:r>
            <a:r>
              <a:rPr sz="1600" spc="-95" dirty="0">
                <a:latin typeface="Lucida Sans Unicode"/>
                <a:cs typeface="Lucida Sans Unicode"/>
              </a:rPr>
              <a:t>elettronici, </a:t>
            </a:r>
            <a:r>
              <a:rPr sz="1600" spc="-50" dirty="0">
                <a:latin typeface="Lucida Sans Unicode"/>
                <a:cs typeface="Lucida Sans Unicode"/>
              </a:rPr>
              <a:t>cavi,  </a:t>
            </a:r>
            <a:r>
              <a:rPr sz="1600" spc="-105" dirty="0">
                <a:latin typeface="Lucida Sans Unicode"/>
                <a:cs typeface="Lucida Sans Unicode"/>
              </a:rPr>
              <a:t>supporti, </a:t>
            </a:r>
            <a:r>
              <a:rPr sz="1600" spc="-55" dirty="0">
                <a:latin typeface="Lucida Sans Unicode"/>
                <a:cs typeface="Lucida Sans Unicode"/>
              </a:rPr>
              <a:t>schede, </a:t>
            </a:r>
            <a:r>
              <a:rPr sz="1600" spc="-114" dirty="0">
                <a:latin typeface="Lucida Sans Unicode"/>
                <a:cs typeface="Lucida Sans Unicode"/>
              </a:rPr>
              <a:t>monitor, </a:t>
            </a:r>
            <a:r>
              <a:rPr sz="1600" spc="-70" dirty="0">
                <a:latin typeface="Lucida Sans Unicode"/>
                <a:cs typeface="Lucida Sans Unicode"/>
              </a:rPr>
              <a:t>tastiera, </a:t>
            </a:r>
            <a:r>
              <a:rPr sz="1600" spc="-80" dirty="0">
                <a:latin typeface="Lucida Sans Unicode"/>
                <a:cs typeface="Lucida Sans Unicode"/>
              </a:rPr>
              <a:t>dischi, </a:t>
            </a:r>
            <a:r>
              <a:rPr sz="1600" spc="-90" dirty="0">
                <a:latin typeface="Lucida Sans Unicode"/>
                <a:cs typeface="Lucida Sans Unicode"/>
              </a:rPr>
              <a:t>stampanti,</a:t>
            </a:r>
            <a:r>
              <a:rPr sz="1600" spc="105" dirty="0">
                <a:latin typeface="Lucida Sans Unicode"/>
                <a:cs typeface="Lucida Sans Unicode"/>
              </a:rPr>
              <a:t> </a:t>
            </a:r>
            <a:r>
              <a:rPr sz="1600" spc="-45" dirty="0">
                <a:latin typeface="Lucida Sans Unicode"/>
                <a:cs typeface="Lucida Sans Unicode"/>
              </a:rPr>
              <a:t>etc…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Times New Roman"/>
              <a:cs typeface="Times New Roman"/>
            </a:endParaRPr>
          </a:p>
          <a:p>
            <a:pPr marL="762635">
              <a:lnSpc>
                <a:spcPct val="100000"/>
              </a:lnSpc>
            </a:pPr>
            <a:r>
              <a:rPr sz="1600" spc="-95" dirty="0">
                <a:latin typeface="Lucida Sans Unicode"/>
                <a:cs typeface="Lucida Sans Unicode"/>
              </a:rPr>
              <a:t>–</a:t>
            </a:r>
            <a:r>
              <a:rPr sz="1650" spc="-95" dirty="0">
                <a:latin typeface="Lucida Sans Unicode"/>
                <a:cs typeface="Lucida Sans Unicode"/>
              </a:rPr>
              <a:t>hard </a:t>
            </a:r>
            <a:r>
              <a:rPr sz="1600" spc="-75" dirty="0">
                <a:latin typeface="Lucida Sans Unicode"/>
                <a:cs typeface="Lucida Sans Unicode"/>
              </a:rPr>
              <a:t>(duro), </a:t>
            </a:r>
            <a:r>
              <a:rPr sz="1650" spc="-85" dirty="0">
                <a:latin typeface="Lucida Sans Unicode"/>
                <a:cs typeface="Lucida Sans Unicode"/>
              </a:rPr>
              <a:t>ware </a:t>
            </a:r>
            <a:r>
              <a:rPr sz="1600" spc="-90" dirty="0">
                <a:latin typeface="Lucida Sans Unicode"/>
                <a:cs typeface="Lucida Sans Unicode"/>
              </a:rPr>
              <a:t>(manufatto,</a:t>
            </a:r>
            <a:r>
              <a:rPr sz="1600" spc="65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oggetto)</a:t>
            </a:r>
            <a:endParaRPr sz="1600">
              <a:latin typeface="Lucida Sans Unicode"/>
              <a:cs typeface="Lucida Sans Unicode"/>
            </a:endParaRPr>
          </a:p>
          <a:p>
            <a:pPr marR="66675" algn="r">
              <a:lnSpc>
                <a:spcPct val="100000"/>
              </a:lnSpc>
              <a:spcBef>
                <a:spcPts val="1265"/>
              </a:spcBef>
            </a:pP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35600" y="1916176"/>
            <a:ext cx="3313429" cy="2308225"/>
          </a:xfrm>
          <a:custGeom>
            <a:avLst/>
            <a:gdLst/>
            <a:ahLst/>
            <a:cxnLst/>
            <a:rect l="l" t="t" r="r" b="b"/>
            <a:pathLst>
              <a:path w="3313429" h="2308225">
                <a:moveTo>
                  <a:pt x="0" y="2308225"/>
                </a:moveTo>
                <a:lnTo>
                  <a:pt x="3313176" y="2308225"/>
                </a:lnTo>
                <a:lnTo>
                  <a:pt x="3313176" y="0"/>
                </a:lnTo>
                <a:lnTo>
                  <a:pt x="0" y="0"/>
                </a:lnTo>
                <a:lnTo>
                  <a:pt x="0" y="2308225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35600" y="1916176"/>
            <a:ext cx="3313429" cy="2308225"/>
          </a:xfrm>
          <a:custGeom>
            <a:avLst/>
            <a:gdLst/>
            <a:ahLst/>
            <a:cxnLst/>
            <a:rect l="l" t="t" r="r" b="b"/>
            <a:pathLst>
              <a:path w="3313429" h="2308225">
                <a:moveTo>
                  <a:pt x="0" y="2308225"/>
                </a:moveTo>
                <a:lnTo>
                  <a:pt x="3313176" y="2308225"/>
                </a:lnTo>
                <a:lnTo>
                  <a:pt x="3313176" y="0"/>
                </a:lnTo>
                <a:lnTo>
                  <a:pt x="0" y="0"/>
                </a:lnTo>
                <a:lnTo>
                  <a:pt x="0" y="230822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527802" y="1941956"/>
            <a:ext cx="31432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82880">
              <a:lnSpc>
                <a:spcPct val="100000"/>
              </a:lnSpc>
              <a:spcBef>
                <a:spcPts val="95"/>
              </a:spcBef>
              <a:buChar char="•"/>
              <a:tabLst>
                <a:tab pos="182880" algn="l"/>
                <a:tab pos="1530350" algn="l"/>
                <a:tab pos="1951989" algn="l"/>
                <a:tab pos="2971800" algn="l"/>
              </a:tabLst>
            </a:pPr>
            <a:r>
              <a:rPr sz="1600" spc="-65" dirty="0">
                <a:latin typeface="Lucida Sans Unicode"/>
                <a:cs typeface="Lucida Sans Unicode"/>
              </a:rPr>
              <a:t>Arc</a:t>
            </a:r>
            <a:r>
              <a:rPr sz="1600" spc="-155" dirty="0">
                <a:latin typeface="Lucida Sans Unicode"/>
                <a:cs typeface="Lucida Sans Unicode"/>
              </a:rPr>
              <a:t>h</a:t>
            </a:r>
            <a:r>
              <a:rPr sz="1600" spc="-70" dirty="0">
                <a:latin typeface="Lucida Sans Unicode"/>
                <a:cs typeface="Lucida Sans Unicode"/>
              </a:rPr>
              <a:t>i</a:t>
            </a:r>
            <a:r>
              <a:rPr sz="1600" spc="-100" dirty="0">
                <a:latin typeface="Lucida Sans Unicode"/>
                <a:cs typeface="Lucida Sans Unicode"/>
              </a:rPr>
              <a:t>tettura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100" dirty="0">
                <a:latin typeface="Lucida Sans Unicode"/>
                <a:cs typeface="Lucida Sans Unicode"/>
              </a:rPr>
              <a:t>o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20" dirty="0">
                <a:latin typeface="Lucida Sans Unicode"/>
                <a:cs typeface="Lucida Sans Unicode"/>
              </a:rPr>
              <a:t>s</a:t>
            </a:r>
            <a:r>
              <a:rPr sz="1600" spc="-25" dirty="0">
                <a:latin typeface="Lucida Sans Unicode"/>
                <a:cs typeface="Lucida Sans Unicode"/>
              </a:rPr>
              <a:t>c</a:t>
            </a:r>
            <a:r>
              <a:rPr sz="1600" spc="-80" dirty="0">
                <a:latin typeface="Lucida Sans Unicode"/>
                <a:cs typeface="Lucida Sans Unicode"/>
              </a:rPr>
              <a:t>hem</a:t>
            </a:r>
            <a:r>
              <a:rPr sz="1600" spc="-60" dirty="0">
                <a:latin typeface="Lucida Sans Unicode"/>
                <a:cs typeface="Lucida Sans Unicode"/>
              </a:rPr>
              <a:t>a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114" dirty="0">
                <a:latin typeface="Lucida Sans Unicode"/>
                <a:cs typeface="Lucida Sans Unicode"/>
              </a:rPr>
              <a:t>di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10682" y="2185797"/>
            <a:ext cx="12433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Lucida Sans Unicode"/>
                <a:cs typeface="Lucida Sans Unicode"/>
              </a:rPr>
              <a:t>progettazione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64018" y="2185797"/>
            <a:ext cx="14065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480059" algn="l"/>
              </a:tabLst>
            </a:pPr>
            <a:r>
              <a:rPr sz="1600" spc="-114" dirty="0">
                <a:latin typeface="Lucida Sans Unicode"/>
                <a:cs typeface="Lucida Sans Unicode"/>
              </a:rPr>
              <a:t>di	</a:t>
            </a:r>
            <a:r>
              <a:rPr sz="1600" spc="-80" dirty="0">
                <a:latin typeface="Lucida Sans Unicode"/>
                <a:cs typeface="Lucida Sans Unicode"/>
              </a:rPr>
              <a:t>calcolatori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10682" y="2429713"/>
            <a:ext cx="29591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Lucida Sans Unicode"/>
                <a:cs typeface="Lucida Sans Unicode"/>
              </a:rPr>
              <a:t>elettronici </a:t>
            </a:r>
            <a:r>
              <a:rPr sz="1600" spc="-45" dirty="0">
                <a:latin typeface="Lucida Sans Unicode"/>
                <a:cs typeface="Lucida Sans Unicode"/>
              </a:rPr>
              <a:t>che </a:t>
            </a:r>
            <a:r>
              <a:rPr sz="1600" spc="-85" dirty="0">
                <a:latin typeface="Lucida Sans Unicode"/>
                <a:cs typeface="Lucida Sans Unicode"/>
              </a:rPr>
              <a:t>prende </a:t>
            </a:r>
            <a:r>
              <a:rPr sz="1600" spc="-95" dirty="0">
                <a:latin typeface="Lucida Sans Unicode"/>
                <a:cs typeface="Lucida Sans Unicode"/>
              </a:rPr>
              <a:t>nome</a:t>
            </a:r>
            <a:r>
              <a:rPr sz="1600" spc="-20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dal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10682" y="2673857"/>
            <a:ext cx="28587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90" dirty="0">
                <a:latin typeface="Lucida Sans Unicode"/>
                <a:cs typeface="Lucida Sans Unicode"/>
              </a:rPr>
              <a:t>matematico </a:t>
            </a:r>
            <a:r>
              <a:rPr sz="1600" spc="-5" dirty="0">
                <a:latin typeface="Lucida Sans Unicode"/>
                <a:cs typeface="Lucida Sans Unicode"/>
              </a:rPr>
              <a:t>John </a:t>
            </a:r>
            <a:r>
              <a:rPr sz="1600" spc="-65" dirty="0">
                <a:latin typeface="Lucida Sans Unicode"/>
                <a:cs typeface="Lucida Sans Unicode"/>
              </a:rPr>
              <a:t>Von</a:t>
            </a:r>
            <a:r>
              <a:rPr sz="1600" spc="-90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Neuman.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27802" y="2917698"/>
            <a:ext cx="184086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82880">
              <a:lnSpc>
                <a:spcPct val="100000"/>
              </a:lnSpc>
              <a:spcBef>
                <a:spcPts val="95"/>
              </a:spcBef>
              <a:buChar char="•"/>
              <a:tabLst>
                <a:tab pos="182880" algn="l"/>
              </a:tabLst>
            </a:pPr>
            <a:r>
              <a:rPr sz="1600" spc="-70" dirty="0">
                <a:latin typeface="Lucida Sans Unicode"/>
                <a:cs typeface="Lucida Sans Unicode"/>
              </a:rPr>
              <a:t>Schematizzazione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160384" y="2917698"/>
            <a:ext cx="5099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155" dirty="0">
                <a:latin typeface="Lucida Sans Unicode"/>
                <a:cs typeface="Lucida Sans Unicode"/>
              </a:rPr>
              <a:t>mo</a:t>
            </a:r>
            <a:r>
              <a:rPr sz="1600" spc="-55" dirty="0">
                <a:latin typeface="Lucida Sans Unicode"/>
                <a:cs typeface="Lucida Sans Unicode"/>
              </a:rPr>
              <a:t>l</a:t>
            </a:r>
            <a:r>
              <a:rPr sz="1600" spc="-130" dirty="0">
                <a:latin typeface="Lucida Sans Unicode"/>
                <a:cs typeface="Lucida Sans Unicode"/>
              </a:rPr>
              <a:t>to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10682" y="3161537"/>
            <a:ext cx="29591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949325" algn="l"/>
                <a:tab pos="1377950" algn="l"/>
                <a:tab pos="2021205" algn="l"/>
                <a:tab pos="2900680" algn="l"/>
              </a:tabLst>
            </a:pPr>
            <a:r>
              <a:rPr sz="1600" spc="-20" dirty="0">
                <a:latin typeface="Lucida Sans Unicode"/>
                <a:cs typeface="Lucida Sans Unicode"/>
              </a:rPr>
              <a:t>s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r>
              <a:rPr sz="1600" spc="-120" dirty="0">
                <a:latin typeface="Lucida Sans Unicode"/>
                <a:cs typeface="Lucida Sans Unicode"/>
              </a:rPr>
              <a:t>ntet</a:t>
            </a:r>
            <a:r>
              <a:rPr sz="1600" spc="-65" dirty="0">
                <a:latin typeface="Lucida Sans Unicode"/>
                <a:cs typeface="Lucida Sans Unicode"/>
              </a:rPr>
              <a:t>i</a:t>
            </a:r>
            <a:r>
              <a:rPr sz="1600" spc="-25" dirty="0">
                <a:latin typeface="Lucida Sans Unicode"/>
                <a:cs typeface="Lucida Sans Unicode"/>
              </a:rPr>
              <a:t>c</a:t>
            </a:r>
            <a:r>
              <a:rPr sz="1600" spc="-45" dirty="0">
                <a:latin typeface="Lucida Sans Unicode"/>
                <a:cs typeface="Lucida Sans Unicode"/>
              </a:rPr>
              <a:t>a</a:t>
            </a:r>
            <a:r>
              <a:rPr sz="1600" spc="-25" dirty="0">
                <a:latin typeface="Lucida Sans Unicode"/>
                <a:cs typeface="Lucida Sans Unicode"/>
              </a:rPr>
              <a:t>,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85" dirty="0">
                <a:latin typeface="Lucida Sans Unicode"/>
                <a:cs typeface="Lucida Sans Unicode"/>
              </a:rPr>
              <a:t>ma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155" dirty="0">
                <a:latin typeface="Lucida Sans Unicode"/>
                <a:cs typeface="Lucida Sans Unicode"/>
              </a:rPr>
              <a:t>mo</a:t>
            </a:r>
            <a:r>
              <a:rPr sz="1600" spc="-55" dirty="0">
                <a:latin typeface="Lucida Sans Unicode"/>
                <a:cs typeface="Lucida Sans Unicode"/>
              </a:rPr>
              <a:t>l</a:t>
            </a:r>
            <a:r>
              <a:rPr sz="1600" spc="-130" dirty="0">
                <a:latin typeface="Lucida Sans Unicode"/>
                <a:cs typeface="Lucida Sans Unicode"/>
              </a:rPr>
              <a:t>to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95" dirty="0">
                <a:latin typeface="Lucida Sans Unicode"/>
                <a:cs typeface="Lucida Sans Unicode"/>
              </a:rPr>
              <a:t>potente</a:t>
            </a:r>
            <a:r>
              <a:rPr sz="1600" spc="-65" dirty="0">
                <a:latin typeface="Lucida Sans Unicode"/>
                <a:cs typeface="Lucida Sans Unicode"/>
              </a:rPr>
              <a:t>: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10682" y="3405378"/>
            <a:ext cx="295910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just">
              <a:lnSpc>
                <a:spcPct val="100000"/>
              </a:lnSpc>
              <a:spcBef>
                <a:spcPts val="95"/>
              </a:spcBef>
            </a:pPr>
            <a:r>
              <a:rPr sz="1600" spc="-105" dirty="0">
                <a:latin typeface="Lucida Sans Unicode"/>
                <a:cs typeface="Lucida Sans Unicode"/>
              </a:rPr>
              <a:t>moderni computer </a:t>
            </a:r>
            <a:r>
              <a:rPr sz="1600" spc="-30" dirty="0">
                <a:latin typeface="Lucida Sans Unicode"/>
                <a:cs typeface="Lucida Sans Unicode"/>
              </a:rPr>
              <a:t>(Personal  </a:t>
            </a:r>
            <a:r>
              <a:rPr sz="1600" spc="-95" dirty="0">
                <a:latin typeface="Lucida Sans Unicode"/>
                <a:cs typeface="Lucida Sans Unicode"/>
              </a:rPr>
              <a:t>Computer </a:t>
            </a:r>
            <a:r>
              <a:rPr sz="1600" spc="-395" dirty="0">
                <a:latin typeface="Lucida Sans Unicode"/>
                <a:cs typeface="Lucida Sans Unicode"/>
              </a:rPr>
              <a:t>- </a:t>
            </a:r>
            <a:r>
              <a:rPr sz="1600" spc="80" dirty="0">
                <a:latin typeface="Lucida Sans Unicode"/>
                <a:cs typeface="Lucida Sans Unicode"/>
              </a:rPr>
              <a:t>PC) </a:t>
            </a:r>
            <a:r>
              <a:rPr sz="1600" spc="-80" dirty="0">
                <a:latin typeface="Lucida Sans Unicode"/>
                <a:cs typeface="Lucida Sans Unicode"/>
              </a:rPr>
              <a:t>sono </a:t>
            </a:r>
            <a:r>
              <a:rPr sz="1600" spc="-105" dirty="0">
                <a:latin typeface="Lucida Sans Unicode"/>
                <a:cs typeface="Lucida Sans Unicode"/>
              </a:rPr>
              <a:t>progettati  </a:t>
            </a:r>
            <a:r>
              <a:rPr sz="1600" spc="-70" dirty="0">
                <a:latin typeface="Lucida Sans Unicode"/>
                <a:cs typeface="Lucida Sans Unicode"/>
              </a:rPr>
              <a:t>secondo </a:t>
            </a:r>
            <a:r>
              <a:rPr sz="1600" spc="-65" dirty="0">
                <a:latin typeface="Lucida Sans Unicode"/>
                <a:cs typeface="Lucida Sans Unicode"/>
              </a:rPr>
              <a:t>tale</a:t>
            </a:r>
            <a:r>
              <a:rPr sz="1600" spc="-60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architettura.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14122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Macchina di </a:t>
            </a:r>
            <a:r>
              <a:rPr dirty="0"/>
              <a:t>Von </a:t>
            </a:r>
            <a:r>
              <a:rPr spc="-5" dirty="0"/>
              <a:t>Neuman  </a:t>
            </a:r>
            <a:r>
              <a:rPr dirty="0"/>
              <a:t>(estesa)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1550" y="1916112"/>
            <a:ext cx="7040626" cy="381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Scheda</a:t>
            </a:r>
            <a:r>
              <a:rPr spc="-15" dirty="0"/>
              <a:t> </a:t>
            </a:r>
            <a:r>
              <a:rPr spc="-5" dirty="0"/>
              <a:t>Madre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3016" y="1654555"/>
            <a:ext cx="776287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spc="-45" dirty="0">
                <a:latin typeface="Lucida Sans Unicode"/>
                <a:cs typeface="Lucida Sans Unicode"/>
              </a:rPr>
              <a:t>Raccoglie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80" dirty="0">
                <a:latin typeface="Lucida Sans Unicode"/>
                <a:cs typeface="Lucida Sans Unicode"/>
              </a:rPr>
              <a:t>circuiteria </a:t>
            </a:r>
            <a:r>
              <a:rPr sz="1600" spc="-85" dirty="0">
                <a:latin typeface="Lucida Sans Unicode"/>
                <a:cs typeface="Lucida Sans Unicode"/>
              </a:rPr>
              <a:t>elettronica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75" dirty="0">
                <a:latin typeface="Lucida Sans Unicode"/>
                <a:cs typeface="Lucida Sans Unicode"/>
              </a:rPr>
              <a:t>interfaccia </a:t>
            </a:r>
            <a:r>
              <a:rPr sz="1600" spc="-90" dirty="0">
                <a:latin typeface="Lucida Sans Unicode"/>
                <a:cs typeface="Lucida Sans Unicode"/>
              </a:rPr>
              <a:t>fra </a:t>
            </a:r>
            <a:r>
              <a:rPr sz="1600" spc="-55" dirty="0">
                <a:latin typeface="Lucida Sans Unicode"/>
                <a:cs typeface="Lucida Sans Unicode"/>
              </a:rPr>
              <a:t>le </a:t>
            </a:r>
            <a:r>
              <a:rPr sz="1600" spc="-100" dirty="0">
                <a:latin typeface="Lucida Sans Unicode"/>
                <a:cs typeface="Lucida Sans Unicode"/>
              </a:rPr>
              <a:t>componenti principali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90" dirty="0">
                <a:latin typeface="Lucida Sans Unicode"/>
                <a:cs typeface="Lucida Sans Unicode"/>
              </a:rPr>
              <a:t>fra  </a:t>
            </a:r>
            <a:r>
              <a:rPr sz="1600" spc="-70" dirty="0">
                <a:latin typeface="Lucida Sans Unicode"/>
                <a:cs typeface="Lucida Sans Unicode"/>
              </a:rPr>
              <a:t>queste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85" dirty="0">
                <a:latin typeface="Lucida Sans Unicode"/>
                <a:cs typeface="Lucida Sans Unicode"/>
              </a:rPr>
              <a:t>bus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65" dirty="0">
                <a:latin typeface="Lucida Sans Unicode"/>
                <a:cs typeface="Lucida Sans Unicode"/>
              </a:rPr>
              <a:t>espansione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55" dirty="0">
                <a:latin typeface="Lucida Sans Unicode"/>
                <a:cs typeface="Lucida Sans Unicode"/>
              </a:rPr>
              <a:t>le </a:t>
            </a:r>
            <a:r>
              <a:rPr sz="1600" spc="-70" dirty="0">
                <a:latin typeface="Lucida Sans Unicode"/>
                <a:cs typeface="Lucida Sans Unicode"/>
              </a:rPr>
              <a:t>interfacce </a:t>
            </a:r>
            <a:r>
              <a:rPr sz="1600" spc="-55" dirty="0">
                <a:latin typeface="Lucida Sans Unicode"/>
                <a:cs typeface="Lucida Sans Unicode"/>
              </a:rPr>
              <a:t>verso </a:t>
            </a:r>
            <a:r>
              <a:rPr sz="1600" spc="-75" dirty="0">
                <a:latin typeface="Lucida Sans Unicode"/>
                <a:cs typeface="Lucida Sans Unicode"/>
              </a:rPr>
              <a:t>l'esterno. </a:t>
            </a:r>
            <a:r>
              <a:rPr sz="1600" spc="20" dirty="0">
                <a:latin typeface="Lucida Sans Unicode"/>
                <a:cs typeface="Lucida Sans Unicode"/>
              </a:rPr>
              <a:t>È’ </a:t>
            </a:r>
            <a:r>
              <a:rPr sz="1600" spc="-70" dirty="0">
                <a:latin typeface="Lucida Sans Unicode"/>
                <a:cs typeface="Lucida Sans Unicode"/>
              </a:rPr>
              <a:t>responsabile della  </a:t>
            </a:r>
            <a:r>
              <a:rPr sz="1600" spc="-80" dirty="0">
                <a:latin typeface="Lucida Sans Unicode"/>
                <a:cs typeface="Lucida Sans Unicode"/>
              </a:rPr>
              <a:t>trasmissione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100" dirty="0">
                <a:latin typeface="Lucida Sans Unicode"/>
                <a:cs typeface="Lucida Sans Unicode"/>
              </a:rPr>
              <a:t>temporizzazione </a:t>
            </a:r>
            <a:r>
              <a:rPr sz="1600" spc="-90" dirty="0">
                <a:latin typeface="Lucida Sans Unicode"/>
                <a:cs typeface="Lucida Sans Unicode"/>
              </a:rPr>
              <a:t>corretta </a:t>
            </a:r>
            <a:r>
              <a:rPr sz="1600" spc="-80" dirty="0">
                <a:latin typeface="Lucida Sans Unicode"/>
                <a:cs typeface="Lucida Sans Unicode"/>
              </a:rPr>
              <a:t>dei</a:t>
            </a:r>
            <a:r>
              <a:rPr sz="1600" spc="-5" dirty="0">
                <a:latin typeface="Lucida Sans Unicode"/>
                <a:cs typeface="Lucida Sans Unicode"/>
              </a:rPr>
              <a:t> </a:t>
            </a:r>
            <a:r>
              <a:rPr sz="1600" spc="-65" dirty="0">
                <a:latin typeface="Lucida Sans Unicode"/>
                <a:cs typeface="Lucida Sans Unicode"/>
              </a:rPr>
              <a:t>segnali.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5650" y="2708211"/>
            <a:ext cx="4248150" cy="3284601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27701" y="2734436"/>
            <a:ext cx="8483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80" dirty="0">
                <a:latin typeface="Lucida Sans Unicode"/>
                <a:cs typeface="Lucida Sans Unicode"/>
              </a:rPr>
              <a:t>P</a:t>
            </a:r>
            <a:r>
              <a:rPr sz="1600" spc="-85" dirty="0">
                <a:latin typeface="Lucida Sans Unicode"/>
                <a:cs typeface="Lucida Sans Unicode"/>
              </a:rPr>
              <a:t>rincip</a:t>
            </a:r>
            <a:r>
              <a:rPr sz="1600" spc="-110" dirty="0">
                <a:latin typeface="Lucida Sans Unicode"/>
                <a:cs typeface="Lucida Sans Unicode"/>
              </a:rPr>
              <a:t>ali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76594" y="2723474"/>
            <a:ext cx="1964689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286510" algn="l"/>
              </a:tabLst>
            </a:pPr>
            <a:r>
              <a:rPr sz="1600" spc="-105" dirty="0">
                <a:latin typeface="Lucida Sans Unicode"/>
                <a:cs typeface="Lucida Sans Unicode"/>
              </a:rPr>
              <a:t>componenti	</a:t>
            </a:r>
            <a:r>
              <a:rPr sz="1650" spc="-145" dirty="0">
                <a:latin typeface="Lucida Sans Unicode"/>
                <a:cs typeface="Lucida Sans Unicode"/>
              </a:rPr>
              <a:t>montati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43976" y="2734436"/>
            <a:ext cx="4425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Lucida Sans Unicode"/>
                <a:cs typeface="Lucida Sans Unicode"/>
              </a:rPr>
              <a:t>s</a:t>
            </a:r>
            <a:r>
              <a:rPr sz="1600" spc="-155" dirty="0">
                <a:latin typeface="Lucida Sans Unicode"/>
                <a:cs typeface="Lucida Sans Unicode"/>
              </a:rPr>
              <a:t>u</a:t>
            </a:r>
            <a:r>
              <a:rPr sz="1600" spc="-70" dirty="0">
                <a:latin typeface="Lucida Sans Unicode"/>
                <a:cs typeface="Lucida Sans Unicode"/>
              </a:rPr>
              <a:t>l</a:t>
            </a:r>
            <a:r>
              <a:rPr sz="1600" spc="-120" dirty="0">
                <a:latin typeface="Lucida Sans Unicode"/>
                <a:cs typeface="Lucida Sans Unicode"/>
              </a:rPr>
              <a:t>l</a:t>
            </a:r>
            <a:r>
              <a:rPr sz="1600" dirty="0">
                <a:latin typeface="Lucida Sans Unicode"/>
                <a:cs typeface="Lucida Sans Unicode"/>
              </a:rPr>
              <a:t>a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40401" y="3256153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40401" y="3499992"/>
            <a:ext cx="112775" cy="227076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227701" y="2978276"/>
            <a:ext cx="255905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Lucida Sans Unicode"/>
                <a:cs typeface="Lucida Sans Unicode"/>
              </a:rPr>
              <a:t>scheda </a:t>
            </a:r>
            <a:r>
              <a:rPr sz="1600" spc="-85" dirty="0">
                <a:latin typeface="Lucida Sans Unicode"/>
                <a:cs typeface="Lucida Sans Unicode"/>
              </a:rPr>
              <a:t>madre </a:t>
            </a:r>
            <a:r>
              <a:rPr sz="1600" spc="-90" dirty="0">
                <a:latin typeface="Lucida Sans Unicode"/>
                <a:cs typeface="Lucida Sans Unicode"/>
              </a:rPr>
              <a:t>(tramite </a:t>
            </a:r>
            <a:r>
              <a:rPr sz="1600" spc="-75" dirty="0">
                <a:latin typeface="Lucida Sans Unicode"/>
                <a:cs typeface="Lucida Sans Unicode"/>
              </a:rPr>
              <a:t>slot):  </a:t>
            </a:r>
            <a:r>
              <a:rPr sz="1600" spc="-35" dirty="0">
                <a:latin typeface="Lucida Sans Unicode"/>
                <a:cs typeface="Lucida Sans Unicode"/>
              </a:rPr>
              <a:t>Processore</a:t>
            </a:r>
            <a:endParaRPr sz="1600">
              <a:latin typeface="Lucida Sans Unicode"/>
              <a:cs typeface="Lucida Sans Unicode"/>
            </a:endParaRPr>
          </a:p>
          <a:p>
            <a:pPr marL="70485">
              <a:lnSpc>
                <a:spcPct val="100000"/>
              </a:lnSpc>
            </a:pPr>
            <a:r>
              <a:rPr sz="1600" spc="15" dirty="0">
                <a:latin typeface="Lucida Sans Unicode"/>
                <a:cs typeface="Lucida Sans Unicode"/>
              </a:rPr>
              <a:t>RAM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40401" y="3743909"/>
            <a:ext cx="112775" cy="22738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40401" y="3988053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07756" y="4441697"/>
            <a:ext cx="6788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0" dirty="0">
                <a:latin typeface="Lucida Sans Unicode"/>
                <a:cs typeface="Lucida Sans Unicode"/>
              </a:rPr>
              <a:t>s</a:t>
            </a:r>
            <a:r>
              <a:rPr sz="1600" spc="-25" dirty="0">
                <a:latin typeface="Lucida Sans Unicode"/>
                <a:cs typeface="Lucida Sans Unicode"/>
              </a:rPr>
              <a:t>c</a:t>
            </a:r>
            <a:r>
              <a:rPr sz="1600" spc="-65" dirty="0">
                <a:latin typeface="Lucida Sans Unicode"/>
                <a:cs typeface="Lucida Sans Unicode"/>
              </a:rPr>
              <a:t>heda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40401" y="4963363"/>
            <a:ext cx="112775" cy="22738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40401" y="5207508"/>
            <a:ext cx="112775" cy="227076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40401" y="5451347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40401" y="5695188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227701" y="3709873"/>
            <a:ext cx="2783205" cy="2219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95"/>
              </a:spcBef>
            </a:pPr>
            <a:r>
              <a:rPr sz="1600" spc="25" dirty="0">
                <a:latin typeface="Lucida Sans Unicode"/>
                <a:cs typeface="Lucida Sans Unicode"/>
              </a:rPr>
              <a:t>ROM</a:t>
            </a:r>
            <a:r>
              <a:rPr sz="1600" spc="-45" dirty="0">
                <a:latin typeface="Lucida Sans Unicode"/>
                <a:cs typeface="Lucida Sans Unicode"/>
              </a:rPr>
              <a:t> </a:t>
            </a:r>
            <a:r>
              <a:rPr sz="1600" spc="55" dirty="0">
                <a:latin typeface="Lucida Sans Unicode"/>
                <a:cs typeface="Lucida Sans Unicode"/>
              </a:rPr>
              <a:t>(BIOS)</a:t>
            </a:r>
            <a:endParaRPr sz="1600">
              <a:latin typeface="Lucida Sans Unicode"/>
              <a:cs typeface="Lucida Sans Unicode"/>
            </a:endParaRPr>
          </a:p>
          <a:p>
            <a:pPr marL="70485">
              <a:lnSpc>
                <a:spcPct val="100000"/>
              </a:lnSpc>
            </a:pPr>
            <a:r>
              <a:rPr sz="1600" spc="-50" dirty="0">
                <a:latin typeface="Lucida Sans Unicode"/>
                <a:cs typeface="Lucida Sans Unicode"/>
              </a:rPr>
              <a:t>scheda </a:t>
            </a:r>
            <a:r>
              <a:rPr sz="1600" spc="-75" dirty="0">
                <a:latin typeface="Lucida Sans Unicode"/>
                <a:cs typeface="Lucida Sans Unicode"/>
              </a:rPr>
              <a:t>video, </a:t>
            </a:r>
            <a:r>
              <a:rPr sz="1600" spc="-50" dirty="0">
                <a:latin typeface="Lucida Sans Unicode"/>
                <a:cs typeface="Lucida Sans Unicode"/>
              </a:rPr>
              <a:t>scheda</a:t>
            </a:r>
            <a:r>
              <a:rPr sz="1600" spc="-7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audio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tabLst>
                <a:tab pos="1024890" algn="l"/>
                <a:tab pos="1868805" algn="l"/>
                <a:tab pos="2454275" algn="l"/>
              </a:tabLst>
            </a:pPr>
            <a:r>
              <a:rPr sz="1600" spc="-80" dirty="0">
                <a:latin typeface="Lucida Sans Unicode"/>
                <a:cs typeface="Lucida Sans Unicode"/>
              </a:rPr>
              <a:t>Collegat</a:t>
            </a:r>
            <a:r>
              <a:rPr sz="1600" spc="-45" dirty="0">
                <a:latin typeface="Lucida Sans Unicode"/>
                <a:cs typeface="Lucida Sans Unicode"/>
              </a:rPr>
              <a:t>i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125" dirty="0">
                <a:latin typeface="Lucida Sans Unicode"/>
                <a:cs typeface="Lucida Sans Unicode"/>
              </a:rPr>
              <a:t>tram</a:t>
            </a:r>
            <a:r>
              <a:rPr sz="1600" spc="-60" dirty="0">
                <a:latin typeface="Lucida Sans Unicode"/>
                <a:cs typeface="Lucida Sans Unicode"/>
              </a:rPr>
              <a:t>i</a:t>
            </a:r>
            <a:r>
              <a:rPr sz="1600" spc="-145" dirty="0">
                <a:latin typeface="Lucida Sans Unicode"/>
                <a:cs typeface="Lucida Sans Unicode"/>
              </a:rPr>
              <a:t>t</a:t>
            </a:r>
            <a:r>
              <a:rPr sz="1600" spc="-5" dirty="0">
                <a:latin typeface="Lucida Sans Unicode"/>
                <a:cs typeface="Lucida Sans Unicode"/>
              </a:rPr>
              <a:t>e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25" dirty="0">
                <a:latin typeface="Lucida Sans Unicode"/>
                <a:cs typeface="Lucida Sans Unicode"/>
              </a:rPr>
              <a:t>c</a:t>
            </a:r>
            <a:r>
              <a:rPr sz="1600" spc="-20" dirty="0">
                <a:latin typeface="Lucida Sans Unicode"/>
                <a:cs typeface="Lucida Sans Unicode"/>
              </a:rPr>
              <a:t>a</a:t>
            </a:r>
            <a:r>
              <a:rPr sz="1600" spc="-15" dirty="0">
                <a:latin typeface="Lucida Sans Unicode"/>
                <a:cs typeface="Lucida Sans Unicode"/>
              </a:rPr>
              <a:t>v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75" dirty="0">
                <a:latin typeface="Lucida Sans Unicode"/>
                <a:cs typeface="Lucida Sans Unicode"/>
              </a:rPr>
              <a:t>a</a:t>
            </a:r>
            <a:r>
              <a:rPr sz="1600" spc="-50" dirty="0">
                <a:latin typeface="Lucida Sans Unicode"/>
                <a:cs typeface="Lucida Sans Unicode"/>
              </a:rPr>
              <a:t>l</a:t>
            </a:r>
            <a:r>
              <a:rPr sz="1600" spc="-110" dirty="0">
                <a:latin typeface="Lucida Sans Unicode"/>
                <a:cs typeface="Lucida Sans Unicode"/>
              </a:rPr>
              <a:t>l</a:t>
            </a:r>
            <a:r>
              <a:rPr sz="1600" dirty="0">
                <a:latin typeface="Lucida Sans Unicode"/>
                <a:cs typeface="Lucida Sans Unicode"/>
              </a:rPr>
              <a:t>a  </a:t>
            </a:r>
            <a:r>
              <a:rPr sz="1600" spc="-85" dirty="0">
                <a:latin typeface="Lucida Sans Unicode"/>
                <a:cs typeface="Lucida Sans Unicode"/>
              </a:rPr>
              <a:t>madre:</a:t>
            </a:r>
            <a:endParaRPr sz="1600">
              <a:latin typeface="Lucida Sans Unicode"/>
              <a:cs typeface="Lucida Sans Unicode"/>
            </a:endParaRPr>
          </a:p>
          <a:p>
            <a:pPr marL="70485" marR="1438275">
              <a:lnSpc>
                <a:spcPct val="100000"/>
              </a:lnSpc>
            </a:pPr>
            <a:r>
              <a:rPr sz="1600" spc="-90" dirty="0">
                <a:latin typeface="Lucida Sans Unicode"/>
                <a:cs typeface="Lucida Sans Unicode"/>
              </a:rPr>
              <a:t>l'hard </a:t>
            </a:r>
            <a:r>
              <a:rPr sz="1600" spc="-100" dirty="0">
                <a:latin typeface="Lucida Sans Unicode"/>
                <a:cs typeface="Lucida Sans Unicode"/>
              </a:rPr>
              <a:t>disk  lettore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25" dirty="0">
                <a:latin typeface="Lucida Sans Unicode"/>
                <a:cs typeface="Lucida Sans Unicode"/>
              </a:rPr>
              <a:t>DVD  </a:t>
            </a:r>
            <a:r>
              <a:rPr sz="1600" spc="-95" dirty="0">
                <a:latin typeface="Lucida Sans Unicode"/>
                <a:cs typeface="Lucida Sans Unicode"/>
              </a:rPr>
              <a:t>Alimentatore</a:t>
            </a:r>
            <a:endParaRPr sz="1600">
              <a:latin typeface="Lucida Sans Unicode"/>
              <a:cs typeface="Lucida Sans Unicode"/>
            </a:endParaRPr>
          </a:p>
          <a:p>
            <a:pPr marL="70485">
              <a:lnSpc>
                <a:spcPct val="100000"/>
              </a:lnSpc>
            </a:pPr>
            <a:r>
              <a:rPr sz="1600" spc="-100" dirty="0">
                <a:latin typeface="Lucida Sans Unicode"/>
                <a:cs typeface="Lucida Sans Unicode"/>
              </a:rPr>
              <a:t>slot lettura </a:t>
            </a:r>
            <a:r>
              <a:rPr sz="1600" spc="-70" dirty="0">
                <a:latin typeface="Lucida Sans Unicode"/>
                <a:cs typeface="Lucida Sans Unicode"/>
              </a:rPr>
              <a:t>penne </a:t>
            </a:r>
            <a:r>
              <a:rPr sz="1600" spc="80" dirty="0">
                <a:latin typeface="Lucida Sans Unicode"/>
                <a:cs typeface="Lucida Sans Unicode"/>
              </a:rPr>
              <a:t>USB,</a:t>
            </a:r>
            <a:r>
              <a:rPr sz="1600" spc="15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etc.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82740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Central Processing Units </a:t>
            </a:r>
            <a:r>
              <a:rPr dirty="0"/>
              <a:t>(CPU):  </a:t>
            </a:r>
            <a:r>
              <a:rPr spc="-5" dirty="0"/>
              <a:t>Processore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86375" y="1557400"/>
            <a:ext cx="3246501" cy="216052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0967" y="3849573"/>
            <a:ext cx="112776" cy="22738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8167" y="4288790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8167" y="5459577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8167" y="5898489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1640" y="1586865"/>
            <a:ext cx="8176895" cy="5034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606800" algn="just">
              <a:lnSpc>
                <a:spcPct val="100000"/>
              </a:lnSpc>
              <a:spcBef>
                <a:spcPts val="95"/>
              </a:spcBef>
            </a:pPr>
            <a:r>
              <a:rPr sz="1600" spc="15" dirty="0">
                <a:latin typeface="Lucida Sans Unicode"/>
                <a:cs typeface="Lucida Sans Unicode"/>
              </a:rPr>
              <a:t>La </a:t>
            </a:r>
            <a:r>
              <a:rPr sz="1600" spc="85" dirty="0">
                <a:latin typeface="Lucida Sans Unicode"/>
                <a:cs typeface="Lucida Sans Unicode"/>
              </a:rPr>
              <a:t>CPU </a:t>
            </a:r>
            <a:r>
              <a:rPr sz="1600" spc="-45" dirty="0">
                <a:latin typeface="Lucida Sans Unicode"/>
                <a:cs typeface="Lucida Sans Unicode"/>
              </a:rPr>
              <a:t>esegue </a:t>
            </a:r>
            <a:r>
              <a:rPr sz="1600" spc="-65" dirty="0">
                <a:latin typeface="Lucida Sans Unicode"/>
                <a:cs typeface="Lucida Sans Unicode"/>
              </a:rPr>
              <a:t>le </a:t>
            </a:r>
            <a:r>
              <a:rPr sz="1600" spc="-110" dirty="0">
                <a:latin typeface="Lucida Sans Unicode"/>
                <a:cs typeface="Lucida Sans Unicode"/>
              </a:rPr>
              <a:t>istruzioni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105" dirty="0">
                <a:latin typeface="Lucida Sans Unicode"/>
                <a:cs typeface="Lucida Sans Unicode"/>
              </a:rPr>
              <a:t>programma </a:t>
            </a:r>
            <a:r>
              <a:rPr sz="1600" spc="-30" dirty="0">
                <a:latin typeface="Lucida Sans Unicode"/>
                <a:cs typeface="Lucida Sans Unicode"/>
              </a:rPr>
              <a:t>(che  </a:t>
            </a:r>
            <a:r>
              <a:rPr sz="1600" spc="-45" dirty="0">
                <a:latin typeface="Lucida Sans Unicode"/>
                <a:cs typeface="Lucida Sans Unicode"/>
              </a:rPr>
              <a:t>deve </a:t>
            </a:r>
            <a:r>
              <a:rPr sz="1600" spc="-35" dirty="0">
                <a:latin typeface="Lucida Sans Unicode"/>
                <a:cs typeface="Lucida Sans Unicode"/>
              </a:rPr>
              <a:t>essere </a:t>
            </a:r>
            <a:r>
              <a:rPr sz="1600" spc="-70" dirty="0">
                <a:latin typeface="Lucida Sans Unicode"/>
                <a:cs typeface="Lucida Sans Unicode"/>
              </a:rPr>
              <a:t>presente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95" dirty="0">
                <a:latin typeface="Lucida Sans Unicode"/>
                <a:cs typeface="Lucida Sans Unicode"/>
              </a:rPr>
              <a:t>memoria </a:t>
            </a:r>
            <a:r>
              <a:rPr sz="1600" spc="-5" dirty="0">
                <a:latin typeface="Lucida Sans Unicode"/>
                <a:cs typeface="Lucida Sans Unicode"/>
              </a:rPr>
              <a:t>RAM, </a:t>
            </a:r>
            <a:r>
              <a:rPr sz="1600" spc="30" dirty="0">
                <a:latin typeface="Lucida Sans Unicode"/>
                <a:cs typeface="Lucida Sans Unicode"/>
              </a:rPr>
              <a:t>ROM </a:t>
            </a:r>
            <a:r>
              <a:rPr sz="1600" spc="-100" dirty="0">
                <a:latin typeface="Lucida Sans Unicode"/>
                <a:cs typeface="Lucida Sans Unicode"/>
              </a:rPr>
              <a:t>o  </a:t>
            </a:r>
            <a:r>
              <a:rPr sz="1600" spc="20" dirty="0">
                <a:latin typeface="Lucida Sans Unicode"/>
                <a:cs typeface="Lucida Sans Unicode"/>
              </a:rPr>
              <a:t>CACHE).</a:t>
            </a:r>
            <a:endParaRPr sz="1600">
              <a:latin typeface="Lucida Sans Unicode"/>
              <a:cs typeface="Lucida Sans Unicode"/>
            </a:endParaRPr>
          </a:p>
          <a:p>
            <a:pPr marL="12700" marR="3606165" algn="just">
              <a:lnSpc>
                <a:spcPct val="100000"/>
              </a:lnSpc>
              <a:spcBef>
                <a:spcPts val="385"/>
              </a:spcBef>
            </a:pPr>
            <a:r>
              <a:rPr sz="1600" spc="-85" dirty="0">
                <a:latin typeface="Lucida Sans Unicode"/>
                <a:cs typeface="Lucida Sans Unicode"/>
              </a:rPr>
              <a:t>Durante </a:t>
            </a:r>
            <a:r>
              <a:rPr sz="1600" spc="-70" dirty="0">
                <a:latin typeface="Lucida Sans Unicode"/>
                <a:cs typeface="Lucida Sans Unicode"/>
              </a:rPr>
              <a:t>l'esecuzione </a:t>
            </a:r>
            <a:r>
              <a:rPr sz="1600" spc="-80" dirty="0">
                <a:latin typeface="Lucida Sans Unicode"/>
                <a:cs typeface="Lucida Sans Unicode"/>
              </a:rPr>
              <a:t>del </a:t>
            </a:r>
            <a:r>
              <a:rPr sz="1600" spc="-100" dirty="0">
                <a:latin typeface="Lucida Sans Unicode"/>
                <a:cs typeface="Lucida Sans Unicode"/>
              </a:rPr>
              <a:t>programma,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80" dirty="0">
                <a:latin typeface="Lucida Sans Unicode"/>
                <a:cs typeface="Lucida Sans Unicode"/>
              </a:rPr>
              <a:t>CPU  </a:t>
            </a:r>
            <a:r>
              <a:rPr sz="1600" spc="-75" dirty="0">
                <a:latin typeface="Lucida Sans Unicode"/>
                <a:cs typeface="Lucida Sans Unicode"/>
              </a:rPr>
              <a:t>legge </a:t>
            </a:r>
            <a:r>
              <a:rPr sz="1600" spc="-100" dirty="0">
                <a:latin typeface="Lucida Sans Unicode"/>
                <a:cs typeface="Lucida Sans Unicode"/>
              </a:rPr>
              <a:t>o </a:t>
            </a:r>
            <a:r>
              <a:rPr sz="1600" spc="-50" dirty="0">
                <a:latin typeface="Lucida Sans Unicode"/>
                <a:cs typeface="Lucida Sans Unicode"/>
              </a:rPr>
              <a:t>scrive </a:t>
            </a:r>
            <a:r>
              <a:rPr sz="1600" spc="-95" dirty="0">
                <a:latin typeface="Lucida Sans Unicode"/>
                <a:cs typeface="Lucida Sans Unicode"/>
              </a:rPr>
              <a:t>dati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90" dirty="0">
                <a:latin typeface="Lucida Sans Unicode"/>
                <a:cs typeface="Lucida Sans Unicode"/>
              </a:rPr>
              <a:t>memoria;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100" dirty="0">
                <a:latin typeface="Lucida Sans Unicode"/>
                <a:cs typeface="Lucida Sans Unicode"/>
              </a:rPr>
              <a:t>risultato  </a:t>
            </a:r>
            <a:r>
              <a:rPr sz="1600" spc="-70" dirty="0">
                <a:latin typeface="Lucida Sans Unicode"/>
                <a:cs typeface="Lucida Sans Unicode"/>
              </a:rPr>
              <a:t>dell'esecuzione </a:t>
            </a:r>
            <a:r>
              <a:rPr sz="1600" spc="-90" dirty="0">
                <a:latin typeface="Lucida Sans Unicode"/>
                <a:cs typeface="Lucida Sans Unicode"/>
              </a:rPr>
              <a:t>dipende </a:t>
            </a:r>
            <a:r>
              <a:rPr sz="1600" spc="-75" dirty="0">
                <a:latin typeface="Lucida Sans Unicode"/>
                <a:cs typeface="Lucida Sans Unicode"/>
              </a:rPr>
              <a:t>dal </a:t>
            </a:r>
            <a:r>
              <a:rPr sz="1600" spc="-95" dirty="0">
                <a:latin typeface="Lucida Sans Unicode"/>
                <a:cs typeface="Lucida Sans Unicode"/>
              </a:rPr>
              <a:t>dato </a:t>
            </a:r>
            <a:r>
              <a:rPr sz="1600" spc="-60" dirty="0">
                <a:latin typeface="Lucida Sans Unicode"/>
                <a:cs typeface="Lucida Sans Unicode"/>
              </a:rPr>
              <a:t>su </a:t>
            </a:r>
            <a:r>
              <a:rPr sz="1600" spc="-80" dirty="0">
                <a:latin typeface="Lucida Sans Unicode"/>
                <a:cs typeface="Lucida Sans Unicode"/>
              </a:rPr>
              <a:t>cui </a:t>
            </a:r>
            <a:r>
              <a:rPr sz="1600" spc="-70" dirty="0">
                <a:latin typeface="Lucida Sans Unicode"/>
                <a:cs typeface="Lucida Sans Unicode"/>
              </a:rPr>
              <a:t>opera </a:t>
            </a:r>
            <a:r>
              <a:rPr sz="1600" spc="-5" dirty="0">
                <a:latin typeface="Lucida Sans Unicode"/>
                <a:cs typeface="Lucida Sans Unicode"/>
              </a:rPr>
              <a:t>e  </a:t>
            </a:r>
            <a:r>
              <a:rPr sz="1600" spc="-90" dirty="0">
                <a:latin typeface="Lucida Sans Unicode"/>
                <a:cs typeface="Lucida Sans Unicode"/>
              </a:rPr>
              <a:t>dallo </a:t>
            </a:r>
            <a:r>
              <a:rPr sz="1600" spc="-85" dirty="0">
                <a:latin typeface="Lucida Sans Unicode"/>
                <a:cs typeface="Lucida Sans Unicode"/>
              </a:rPr>
              <a:t>stato </a:t>
            </a:r>
            <a:r>
              <a:rPr sz="1600" spc="-105" dirty="0">
                <a:latin typeface="Lucida Sans Unicode"/>
                <a:cs typeface="Lucida Sans Unicode"/>
              </a:rPr>
              <a:t>interno </a:t>
            </a:r>
            <a:r>
              <a:rPr sz="1600" spc="-70" dirty="0">
                <a:latin typeface="Lucida Sans Unicode"/>
                <a:cs typeface="Lucida Sans Unicode"/>
              </a:rPr>
              <a:t>della </a:t>
            </a:r>
            <a:r>
              <a:rPr sz="1600" spc="80" dirty="0">
                <a:latin typeface="Lucida Sans Unicode"/>
                <a:cs typeface="Lucida Sans Unicode"/>
              </a:rPr>
              <a:t>CPU </a:t>
            </a:r>
            <a:r>
              <a:rPr sz="1600" spc="-40" dirty="0">
                <a:latin typeface="Lucida Sans Unicode"/>
                <a:cs typeface="Lucida Sans Unicode"/>
              </a:rPr>
              <a:t>stessa, </a:t>
            </a:r>
            <a:r>
              <a:rPr sz="1600" spc="-50" dirty="0">
                <a:latin typeface="Lucida Sans Unicode"/>
                <a:cs typeface="Lucida Sans Unicode"/>
              </a:rPr>
              <a:t>che </a:t>
            </a:r>
            <a:r>
              <a:rPr sz="1600" spc="-80" dirty="0">
                <a:latin typeface="Lucida Sans Unicode"/>
                <a:cs typeface="Lucida Sans Unicode"/>
              </a:rPr>
              <a:t>tiene  </a:t>
            </a:r>
            <a:r>
              <a:rPr sz="1600" spc="-60" dirty="0">
                <a:latin typeface="Lucida Sans Unicode"/>
                <a:cs typeface="Lucida Sans Unicode"/>
              </a:rPr>
              <a:t>traccia </a:t>
            </a:r>
            <a:r>
              <a:rPr sz="1600" spc="-75" dirty="0">
                <a:latin typeface="Lucida Sans Unicode"/>
                <a:cs typeface="Lucida Sans Unicode"/>
              </a:rPr>
              <a:t>delle </a:t>
            </a:r>
            <a:r>
              <a:rPr sz="1600" spc="-50" dirty="0">
                <a:latin typeface="Lucida Sans Unicode"/>
                <a:cs typeface="Lucida Sans Unicode"/>
              </a:rPr>
              <a:t>passate</a:t>
            </a:r>
            <a:r>
              <a:rPr sz="1600" spc="-6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operazioni.</a:t>
            </a:r>
            <a:endParaRPr sz="1600">
              <a:latin typeface="Lucida Sans Unicode"/>
              <a:cs typeface="Lucida Sans Unicode"/>
            </a:endParaRPr>
          </a:p>
          <a:p>
            <a:pPr marL="191770">
              <a:lnSpc>
                <a:spcPct val="100000"/>
              </a:lnSpc>
              <a:spcBef>
                <a:spcPts val="1805"/>
              </a:spcBef>
            </a:pPr>
            <a:r>
              <a:rPr sz="1600" spc="-60" dirty="0">
                <a:latin typeface="Lucida Sans Unicode"/>
                <a:cs typeface="Lucida Sans Unicode"/>
              </a:rPr>
              <a:t>Elementi</a:t>
            </a:r>
            <a:r>
              <a:rPr sz="1600" spc="-75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fondamentali:</a:t>
            </a:r>
            <a:endParaRPr sz="1600">
              <a:latin typeface="Lucida Sans Unicode"/>
              <a:cs typeface="Lucida Sans Unicode"/>
            </a:endParaRPr>
          </a:p>
          <a:p>
            <a:pPr marL="592455" marR="5080" algn="just">
              <a:lnSpc>
                <a:spcPts val="1920"/>
              </a:lnSpc>
              <a:spcBef>
                <a:spcPts val="1600"/>
              </a:spcBef>
            </a:pPr>
            <a:r>
              <a:rPr sz="1650" u="sng" spc="-8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Registri</a:t>
            </a:r>
            <a:r>
              <a:rPr sz="1650" spc="-85" dirty="0">
                <a:latin typeface="Lucida Sans Unicode"/>
                <a:cs typeface="Lucida Sans Unicode"/>
              </a:rPr>
              <a:t>: </a:t>
            </a:r>
            <a:r>
              <a:rPr sz="1600" spc="-90" dirty="0">
                <a:latin typeface="Lucida Sans Unicode"/>
                <a:cs typeface="Lucida Sans Unicode"/>
              </a:rPr>
              <a:t>locazioni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00" dirty="0">
                <a:latin typeface="Lucida Sans Unicode"/>
                <a:cs typeface="Lucida Sans Unicode"/>
              </a:rPr>
              <a:t>memoria </a:t>
            </a:r>
            <a:r>
              <a:rPr sz="1600" spc="-90" dirty="0">
                <a:latin typeface="Lucida Sans Unicode"/>
                <a:cs typeface="Lucida Sans Unicode"/>
              </a:rPr>
              <a:t>interne </a:t>
            </a:r>
            <a:r>
              <a:rPr sz="1600" spc="-55" dirty="0">
                <a:latin typeface="Lucida Sans Unicode"/>
                <a:cs typeface="Lucida Sans Unicode"/>
              </a:rPr>
              <a:t>alla </a:t>
            </a:r>
            <a:r>
              <a:rPr sz="1600" spc="45" dirty="0">
                <a:latin typeface="Lucida Sans Unicode"/>
                <a:cs typeface="Lucida Sans Unicode"/>
              </a:rPr>
              <a:t>CPU, </a:t>
            </a:r>
            <a:r>
              <a:rPr sz="1600" spc="-125" dirty="0">
                <a:latin typeface="Lucida Sans Unicode"/>
                <a:cs typeface="Lucida Sans Unicode"/>
              </a:rPr>
              <a:t>molto </a:t>
            </a:r>
            <a:r>
              <a:rPr sz="1600" spc="-65" dirty="0">
                <a:latin typeface="Lucida Sans Unicode"/>
                <a:cs typeface="Lucida Sans Unicode"/>
              </a:rPr>
              <a:t>veloci,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80" dirty="0">
                <a:latin typeface="Lucida Sans Unicode"/>
                <a:cs typeface="Lucida Sans Unicode"/>
              </a:rPr>
              <a:t>cui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85" dirty="0">
                <a:latin typeface="Lucida Sans Unicode"/>
                <a:cs typeface="Lucida Sans Unicode"/>
              </a:rPr>
              <a:t>possibile  </a:t>
            </a:r>
            <a:r>
              <a:rPr sz="1600" spc="-40" dirty="0">
                <a:latin typeface="Lucida Sans Unicode"/>
                <a:cs typeface="Lucida Sans Unicode"/>
              </a:rPr>
              <a:t>accedere </a:t>
            </a:r>
            <a:r>
              <a:rPr sz="1600" spc="-125" dirty="0">
                <a:latin typeface="Lucida Sans Unicode"/>
                <a:cs typeface="Lucida Sans Unicode"/>
              </a:rPr>
              <a:t>molto </a:t>
            </a:r>
            <a:r>
              <a:rPr sz="1600" spc="-114" dirty="0">
                <a:latin typeface="Lucida Sans Unicode"/>
                <a:cs typeface="Lucida Sans Unicode"/>
              </a:rPr>
              <a:t>più </a:t>
            </a:r>
            <a:r>
              <a:rPr sz="1600" spc="-85" dirty="0">
                <a:latin typeface="Lucida Sans Unicode"/>
                <a:cs typeface="Lucida Sans Unicode"/>
              </a:rPr>
              <a:t>rapidamente </a:t>
            </a:r>
            <a:r>
              <a:rPr sz="1600" spc="-50" dirty="0">
                <a:latin typeface="Lucida Sans Unicode"/>
                <a:cs typeface="Lucida Sans Unicode"/>
              </a:rPr>
              <a:t>che </a:t>
            </a:r>
            <a:r>
              <a:rPr sz="1600" spc="-55" dirty="0">
                <a:latin typeface="Lucida Sans Unicode"/>
                <a:cs typeface="Lucida Sans Unicode"/>
              </a:rPr>
              <a:t>alla </a:t>
            </a:r>
            <a:r>
              <a:rPr sz="1600" spc="-100" dirty="0">
                <a:latin typeface="Lucida Sans Unicode"/>
                <a:cs typeface="Lucida Sans Unicode"/>
              </a:rPr>
              <a:t>memoria </a:t>
            </a:r>
            <a:r>
              <a:rPr sz="1600" spc="-65" dirty="0">
                <a:latin typeface="Lucida Sans Unicode"/>
                <a:cs typeface="Lucida Sans Unicode"/>
              </a:rPr>
              <a:t>centrale. Il valore </a:t>
            </a:r>
            <a:r>
              <a:rPr sz="1600" spc="-75" dirty="0">
                <a:latin typeface="Lucida Sans Unicode"/>
                <a:cs typeface="Lucida Sans Unicode"/>
              </a:rPr>
              <a:t>complessivo </a:t>
            </a:r>
            <a:r>
              <a:rPr sz="1600" spc="-114" dirty="0">
                <a:latin typeface="Lucida Sans Unicode"/>
                <a:cs typeface="Lucida Sans Unicode"/>
              </a:rPr>
              <a:t>di  </a:t>
            </a:r>
            <a:r>
              <a:rPr sz="1600" spc="-140" dirty="0">
                <a:latin typeface="Lucida Sans Unicode"/>
                <a:cs typeface="Lucida Sans Unicode"/>
              </a:rPr>
              <a:t>tutti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95" dirty="0">
                <a:latin typeface="Lucida Sans Unicode"/>
                <a:cs typeface="Lucida Sans Unicode"/>
              </a:rPr>
              <a:t>registri </a:t>
            </a:r>
            <a:r>
              <a:rPr sz="1600" spc="-75" dirty="0">
                <a:latin typeface="Lucida Sans Unicode"/>
                <a:cs typeface="Lucida Sans Unicode"/>
              </a:rPr>
              <a:t>della </a:t>
            </a:r>
            <a:r>
              <a:rPr sz="1600" spc="85" dirty="0">
                <a:latin typeface="Lucida Sans Unicode"/>
                <a:cs typeface="Lucida Sans Unicode"/>
              </a:rPr>
              <a:t>CPU </a:t>
            </a:r>
            <a:r>
              <a:rPr sz="1600" spc="-80" dirty="0">
                <a:latin typeface="Lucida Sans Unicode"/>
                <a:cs typeface="Lucida Sans Unicode"/>
              </a:rPr>
              <a:t>costituisce </a:t>
            </a:r>
            <a:r>
              <a:rPr sz="1600" spc="-100" dirty="0">
                <a:latin typeface="Lucida Sans Unicode"/>
                <a:cs typeface="Lucida Sans Unicode"/>
              </a:rPr>
              <a:t>lo </a:t>
            </a:r>
            <a:r>
              <a:rPr sz="1600" spc="-85" dirty="0">
                <a:latin typeface="Lucida Sans Unicode"/>
                <a:cs typeface="Lucida Sans Unicode"/>
              </a:rPr>
              <a:t>stato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80" dirty="0">
                <a:latin typeface="Lucida Sans Unicode"/>
                <a:cs typeface="Lucida Sans Unicode"/>
              </a:rPr>
              <a:t>cui </a:t>
            </a:r>
            <a:r>
              <a:rPr sz="1600" spc="-10" dirty="0">
                <a:latin typeface="Lucida Sans Unicode"/>
                <a:cs typeface="Lucida Sans Unicode"/>
              </a:rPr>
              <a:t>essa </a:t>
            </a:r>
            <a:r>
              <a:rPr sz="1600" spc="-70" dirty="0">
                <a:latin typeface="Lucida Sans Unicode"/>
                <a:cs typeface="Lucida Sans Unicode"/>
              </a:rPr>
              <a:t>si </a:t>
            </a:r>
            <a:r>
              <a:rPr sz="1600" spc="-80" dirty="0">
                <a:latin typeface="Lucida Sans Unicode"/>
                <a:cs typeface="Lucida Sans Unicode"/>
              </a:rPr>
              <a:t>trova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100" dirty="0">
                <a:latin typeface="Lucida Sans Unicode"/>
                <a:cs typeface="Lucida Sans Unicode"/>
              </a:rPr>
              <a:t>determinato  </a:t>
            </a:r>
            <a:r>
              <a:rPr sz="1600" spc="-80" dirty="0">
                <a:latin typeface="Lucida Sans Unicode"/>
                <a:cs typeface="Lucida Sans Unicode"/>
              </a:rPr>
              <a:t>istante. </a:t>
            </a:r>
            <a:r>
              <a:rPr sz="1600" spc="-65" dirty="0">
                <a:latin typeface="Lucida Sans Unicode"/>
                <a:cs typeface="Lucida Sans Unicode"/>
              </a:rPr>
              <a:t>(Intel: </a:t>
            </a:r>
            <a:r>
              <a:rPr sz="1600" spc="-55" dirty="0">
                <a:latin typeface="Lucida Sans Unicode"/>
                <a:cs typeface="Lucida Sans Unicode"/>
              </a:rPr>
              <a:t>circa </a:t>
            </a:r>
            <a:r>
              <a:rPr sz="1600" spc="-125" dirty="0">
                <a:latin typeface="Lucida Sans Unicode"/>
                <a:cs typeface="Lucida Sans Unicode"/>
              </a:rPr>
              <a:t>20</a:t>
            </a:r>
            <a:r>
              <a:rPr sz="1600" spc="-15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registri)</a:t>
            </a:r>
            <a:endParaRPr sz="1600">
              <a:latin typeface="Lucida Sans Unicode"/>
              <a:cs typeface="Lucida Sans Unicode"/>
            </a:endParaRPr>
          </a:p>
          <a:p>
            <a:pPr marL="592455">
              <a:lnSpc>
                <a:spcPct val="100000"/>
              </a:lnSpc>
              <a:spcBef>
                <a:spcPts val="1425"/>
              </a:spcBef>
            </a:pPr>
            <a:r>
              <a:rPr sz="1650" u="sng" spc="-2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ALU </a:t>
            </a:r>
            <a:r>
              <a:rPr sz="1600" u="sng" spc="-9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(Arithmetic </a:t>
            </a:r>
            <a:r>
              <a:rPr sz="1600" u="sng" spc="-6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Logic 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Unit)</a:t>
            </a:r>
            <a:r>
              <a:rPr sz="1600" spc="-70" dirty="0">
                <a:latin typeface="Lucida Sans Unicode"/>
                <a:cs typeface="Lucida Sans Unicode"/>
              </a:rPr>
              <a:t>: </a:t>
            </a:r>
            <a:r>
              <a:rPr sz="1600" spc="-45" dirty="0">
                <a:latin typeface="Lucida Sans Unicode"/>
                <a:cs typeface="Lucida Sans Unicode"/>
              </a:rPr>
              <a:t>esegue </a:t>
            </a:r>
            <a:r>
              <a:rPr sz="1600" spc="-55" dirty="0">
                <a:latin typeface="Lucida Sans Unicode"/>
                <a:cs typeface="Lucida Sans Unicode"/>
              </a:rPr>
              <a:t>le </a:t>
            </a:r>
            <a:r>
              <a:rPr sz="1600" spc="-95" dirty="0">
                <a:latin typeface="Lucida Sans Unicode"/>
                <a:cs typeface="Lucida Sans Unicode"/>
              </a:rPr>
              <a:t>operazioni </a:t>
            </a:r>
            <a:r>
              <a:rPr sz="1600" spc="-85" dirty="0">
                <a:latin typeface="Lucida Sans Unicode"/>
                <a:cs typeface="Lucida Sans Unicode"/>
              </a:rPr>
              <a:t>logiche </a:t>
            </a:r>
            <a:r>
              <a:rPr sz="1600" spc="-5" dirty="0">
                <a:latin typeface="Lucida Sans Unicode"/>
                <a:cs typeface="Lucida Sans Unicode"/>
              </a:rPr>
              <a:t>e</a:t>
            </a:r>
            <a:r>
              <a:rPr sz="1600" spc="-1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aritmetiche.</a:t>
            </a:r>
            <a:endParaRPr sz="1600">
              <a:latin typeface="Lucida Sans Unicode"/>
              <a:cs typeface="Lucida Sans Unicode"/>
            </a:endParaRPr>
          </a:p>
          <a:p>
            <a:pPr marL="592455" marR="5080" algn="just">
              <a:lnSpc>
                <a:spcPct val="100000"/>
              </a:lnSpc>
              <a:spcBef>
                <a:spcPts val="1475"/>
              </a:spcBef>
            </a:pPr>
            <a:r>
              <a:rPr sz="1650" u="sng" spc="-9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Unità </a:t>
            </a:r>
            <a:r>
              <a:rPr sz="1650" u="sng" spc="-14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di </a:t>
            </a:r>
            <a:r>
              <a:rPr sz="1650" u="sng" spc="-13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controllo </a:t>
            </a:r>
            <a:r>
              <a:rPr sz="1600" u="sng" spc="4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CU </a:t>
            </a:r>
            <a:r>
              <a:rPr sz="1600" u="sng" spc="-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(Control 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Unit):</a:t>
            </a:r>
            <a:r>
              <a:rPr sz="1600" spc="-70" dirty="0">
                <a:latin typeface="Lucida Sans Unicode"/>
                <a:cs typeface="Lucida Sans Unicode"/>
              </a:rPr>
              <a:t> “legge” dalla </a:t>
            </a:r>
            <a:r>
              <a:rPr sz="1600" spc="-100" dirty="0">
                <a:latin typeface="Lucida Sans Unicode"/>
                <a:cs typeface="Lucida Sans Unicode"/>
              </a:rPr>
              <a:t>memoria </a:t>
            </a:r>
            <a:r>
              <a:rPr sz="1600" spc="-55" dirty="0">
                <a:latin typeface="Lucida Sans Unicode"/>
                <a:cs typeface="Lucida Sans Unicode"/>
              </a:rPr>
              <a:t>le </a:t>
            </a:r>
            <a:r>
              <a:rPr sz="1600" spc="-105" dirty="0">
                <a:latin typeface="Lucida Sans Unicode"/>
                <a:cs typeface="Lucida Sans Unicode"/>
              </a:rPr>
              <a:t>istruzioni, </a:t>
            </a:r>
            <a:r>
              <a:rPr sz="1600" spc="-70" dirty="0">
                <a:latin typeface="Lucida Sans Unicode"/>
                <a:cs typeface="Lucida Sans Unicode"/>
              </a:rPr>
              <a:t>le  </a:t>
            </a:r>
            <a:r>
              <a:rPr sz="1600" spc="-80" dirty="0">
                <a:latin typeface="Lucida Sans Unicode"/>
                <a:cs typeface="Lucida Sans Unicode"/>
              </a:rPr>
              <a:t>decodifica, </a:t>
            </a:r>
            <a:r>
              <a:rPr sz="1600" spc="-10" dirty="0">
                <a:latin typeface="Lucida Sans Unicode"/>
                <a:cs typeface="Lucida Sans Unicode"/>
              </a:rPr>
              <a:t>se </a:t>
            </a:r>
            <a:r>
              <a:rPr sz="1600" spc="-75" dirty="0">
                <a:latin typeface="Lucida Sans Unicode"/>
                <a:cs typeface="Lucida Sans Unicode"/>
              </a:rPr>
              <a:t>occorre legge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95" dirty="0">
                <a:latin typeface="Lucida Sans Unicode"/>
                <a:cs typeface="Lucida Sans Unicode"/>
              </a:rPr>
              <a:t>dati </a:t>
            </a:r>
            <a:r>
              <a:rPr sz="1600" spc="-85" dirty="0">
                <a:latin typeface="Lucida Sans Unicode"/>
                <a:cs typeface="Lucida Sans Unicode"/>
              </a:rPr>
              <a:t>per </a:t>
            </a:r>
            <a:r>
              <a:rPr sz="1600" spc="-95" dirty="0">
                <a:latin typeface="Lucida Sans Unicode"/>
                <a:cs typeface="Lucida Sans Unicode"/>
              </a:rPr>
              <a:t>l'istruzione, </a:t>
            </a:r>
            <a:r>
              <a:rPr sz="1600" spc="-50" dirty="0">
                <a:latin typeface="Lucida Sans Unicode"/>
                <a:cs typeface="Lucida Sans Unicode"/>
              </a:rPr>
              <a:t>“esegue” </a:t>
            </a:r>
            <a:r>
              <a:rPr sz="1600" spc="-95" dirty="0">
                <a:latin typeface="Lucida Sans Unicode"/>
                <a:cs typeface="Lucida Sans Unicode"/>
              </a:rPr>
              <a:t>l'istruzione </a:t>
            </a:r>
            <a:r>
              <a:rPr sz="1600" spc="-5" dirty="0">
                <a:latin typeface="Lucida Sans Unicode"/>
                <a:cs typeface="Lucida Sans Unicode"/>
              </a:rPr>
              <a:t>e  </a:t>
            </a:r>
            <a:r>
              <a:rPr sz="1600" spc="-95" dirty="0">
                <a:latin typeface="Lucida Sans Unicode"/>
                <a:cs typeface="Lucida Sans Unicode"/>
              </a:rPr>
              <a:t>“memorizza”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100" dirty="0">
                <a:latin typeface="Lucida Sans Unicode"/>
                <a:cs typeface="Lucida Sans Unicode"/>
              </a:rPr>
              <a:t>risultato </a:t>
            </a:r>
            <a:r>
              <a:rPr sz="1600" spc="-10" dirty="0">
                <a:latin typeface="Lucida Sans Unicode"/>
                <a:cs typeface="Lucida Sans Unicode"/>
              </a:rPr>
              <a:t>se </a:t>
            </a:r>
            <a:r>
              <a:rPr sz="1600" spc="-40" dirty="0">
                <a:latin typeface="Lucida Sans Unicode"/>
                <a:cs typeface="Lucida Sans Unicode"/>
              </a:rPr>
              <a:t>c'è, </a:t>
            </a:r>
            <a:r>
              <a:rPr sz="1600" spc="-80" dirty="0">
                <a:latin typeface="Lucida Sans Unicode"/>
                <a:cs typeface="Lucida Sans Unicode"/>
              </a:rPr>
              <a:t>scrivendolo </a:t>
            </a:r>
            <a:r>
              <a:rPr sz="1600" spc="-110" dirty="0">
                <a:latin typeface="Lucida Sans Unicode"/>
                <a:cs typeface="Lucida Sans Unicode"/>
              </a:rPr>
              <a:t>in </a:t>
            </a:r>
            <a:r>
              <a:rPr sz="1600" spc="-95" dirty="0">
                <a:latin typeface="Lucida Sans Unicode"/>
                <a:cs typeface="Lucida Sans Unicode"/>
              </a:rPr>
              <a:t>memoria o </a:t>
            </a:r>
            <a:r>
              <a:rPr sz="1600" spc="-110" dirty="0">
                <a:latin typeface="Lucida Sans Unicode"/>
                <a:cs typeface="Lucida Sans Unicode"/>
              </a:rPr>
              <a:t>in un </a:t>
            </a:r>
            <a:r>
              <a:rPr sz="1600" spc="-95" dirty="0">
                <a:latin typeface="Lucida Sans Unicode"/>
                <a:cs typeface="Lucida Sans Unicode"/>
              </a:rPr>
              <a:t>registro </a:t>
            </a:r>
            <a:r>
              <a:rPr sz="1600" spc="-70" dirty="0">
                <a:latin typeface="Lucida Sans Unicode"/>
                <a:cs typeface="Lucida Sans Unicode"/>
              </a:rPr>
              <a:t>della</a:t>
            </a:r>
            <a:r>
              <a:rPr sz="1600" spc="300" dirty="0">
                <a:latin typeface="Lucida Sans Unicode"/>
                <a:cs typeface="Lucida Sans Unicode"/>
              </a:rPr>
              <a:t> </a:t>
            </a:r>
            <a:r>
              <a:rPr sz="1600" spc="45" dirty="0">
                <a:latin typeface="Lucida Sans Unicode"/>
                <a:cs typeface="Lucida Sans Unicode"/>
              </a:rPr>
              <a:t>CPU.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82740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Central Processing Units </a:t>
            </a:r>
            <a:r>
              <a:rPr dirty="0"/>
              <a:t>(CPU):  </a:t>
            </a:r>
            <a:r>
              <a:rPr spc="-5" dirty="0"/>
              <a:t>Processore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8167" y="2274061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8167" y="2566670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8167" y="2859277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8267" y="1898040"/>
            <a:ext cx="3422650" cy="119634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spc="-95" dirty="0">
                <a:latin typeface="Lucida Sans Unicode"/>
                <a:cs typeface="Lucida Sans Unicode"/>
              </a:rPr>
              <a:t>Componenti</a:t>
            </a:r>
            <a:r>
              <a:rPr sz="1600" spc="-65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principali:</a:t>
            </a:r>
            <a:endParaRPr sz="1600">
              <a:latin typeface="Lucida Sans Unicode"/>
              <a:cs typeface="Lucida Sans Unicode"/>
            </a:endParaRPr>
          </a:p>
          <a:p>
            <a:pPr marL="756285">
              <a:lnSpc>
                <a:spcPct val="100000"/>
              </a:lnSpc>
              <a:spcBef>
                <a:spcPts val="380"/>
              </a:spcBef>
            </a:pPr>
            <a:r>
              <a:rPr sz="1600" b="1" spc="-25" dirty="0">
                <a:solidFill>
                  <a:srgbClr val="99CC00"/>
                </a:solidFill>
                <a:latin typeface="Yu Gothic UI"/>
                <a:cs typeface="Yu Gothic UI"/>
              </a:rPr>
              <a:t>registri,</a:t>
            </a:r>
            <a:endParaRPr sz="1600">
              <a:latin typeface="Yu Gothic UI"/>
              <a:cs typeface="Yu Gothic UI"/>
            </a:endParaRPr>
          </a:p>
          <a:p>
            <a:pPr marL="756285" marR="5080">
              <a:lnSpc>
                <a:spcPct val="120000"/>
              </a:lnSpc>
            </a:pPr>
            <a:r>
              <a:rPr sz="1600" b="1" spc="-45" dirty="0">
                <a:solidFill>
                  <a:srgbClr val="FF0000"/>
                </a:solidFill>
                <a:latin typeface="Yu Gothic UI"/>
                <a:cs typeface="Yu Gothic UI"/>
              </a:rPr>
              <a:t>l’unità logica/aritmetica </a:t>
            </a:r>
            <a:r>
              <a:rPr sz="1600" b="1" spc="30" dirty="0">
                <a:solidFill>
                  <a:srgbClr val="FF0000"/>
                </a:solidFill>
                <a:latin typeface="Yu Gothic UI"/>
                <a:cs typeface="Yu Gothic UI"/>
              </a:rPr>
              <a:t>(ALU)  </a:t>
            </a:r>
            <a:r>
              <a:rPr sz="1600" b="1" spc="-45" dirty="0">
                <a:solidFill>
                  <a:srgbClr val="0066CC"/>
                </a:solidFill>
                <a:latin typeface="Yu Gothic UI"/>
                <a:cs typeface="Yu Gothic UI"/>
              </a:rPr>
              <a:t>l’unità </a:t>
            </a:r>
            <a:r>
              <a:rPr sz="1600" b="1" spc="-65" dirty="0">
                <a:solidFill>
                  <a:srgbClr val="0066CC"/>
                </a:solidFill>
                <a:latin typeface="Yu Gothic UI"/>
                <a:cs typeface="Yu Gothic UI"/>
              </a:rPr>
              <a:t>di</a:t>
            </a:r>
            <a:r>
              <a:rPr sz="1600" b="1" spc="5" dirty="0">
                <a:solidFill>
                  <a:srgbClr val="0066CC"/>
                </a:solidFill>
                <a:latin typeface="Yu Gothic UI"/>
                <a:cs typeface="Yu Gothic UI"/>
              </a:rPr>
              <a:t> </a:t>
            </a:r>
            <a:r>
              <a:rPr sz="1600" b="1" spc="-55" dirty="0">
                <a:solidFill>
                  <a:srgbClr val="0066CC"/>
                </a:solidFill>
                <a:latin typeface="Yu Gothic UI"/>
                <a:cs typeface="Yu Gothic UI"/>
              </a:rPr>
              <a:t>controllo</a:t>
            </a:r>
            <a:endParaRPr sz="1600">
              <a:latin typeface="Yu Gothic UI"/>
              <a:cs typeface="Yu Gothic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11701" y="1577975"/>
            <a:ext cx="4856099" cy="2787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3501" y="3500373"/>
            <a:ext cx="1584325" cy="649605"/>
          </a:xfrm>
          <a:custGeom>
            <a:avLst/>
            <a:gdLst/>
            <a:ahLst/>
            <a:cxnLst/>
            <a:rect l="l" t="t" r="r" b="b"/>
            <a:pathLst>
              <a:path w="1584325" h="649604">
                <a:moveTo>
                  <a:pt x="0" y="324738"/>
                </a:moveTo>
                <a:lnTo>
                  <a:pt x="10365" y="272070"/>
                </a:lnTo>
                <a:lnTo>
                  <a:pt x="40376" y="222105"/>
                </a:lnTo>
                <a:lnTo>
                  <a:pt x="88403" y="175513"/>
                </a:lnTo>
                <a:lnTo>
                  <a:pt x="152814" y="132962"/>
                </a:lnTo>
                <a:lnTo>
                  <a:pt x="190655" y="113412"/>
                </a:lnTo>
                <a:lnTo>
                  <a:pt x="231981" y="95122"/>
                </a:lnTo>
                <a:lnTo>
                  <a:pt x="276588" y="78178"/>
                </a:lnTo>
                <a:lnTo>
                  <a:pt x="324273" y="62662"/>
                </a:lnTo>
                <a:lnTo>
                  <a:pt x="374832" y="48659"/>
                </a:lnTo>
                <a:lnTo>
                  <a:pt x="428061" y="36251"/>
                </a:lnTo>
                <a:lnTo>
                  <a:pt x="483756" y="25523"/>
                </a:lnTo>
                <a:lnTo>
                  <a:pt x="541714" y="16557"/>
                </a:lnTo>
                <a:lnTo>
                  <a:pt x="601731" y="9439"/>
                </a:lnTo>
                <a:lnTo>
                  <a:pt x="663604" y="4250"/>
                </a:lnTo>
                <a:lnTo>
                  <a:pt x="727127" y="1076"/>
                </a:lnTo>
                <a:lnTo>
                  <a:pt x="792099" y="0"/>
                </a:lnTo>
                <a:lnTo>
                  <a:pt x="857071" y="1076"/>
                </a:lnTo>
                <a:lnTo>
                  <a:pt x="920597" y="4250"/>
                </a:lnTo>
                <a:lnTo>
                  <a:pt x="982473" y="9439"/>
                </a:lnTo>
                <a:lnTo>
                  <a:pt x="1042496" y="16557"/>
                </a:lnTo>
                <a:lnTo>
                  <a:pt x="1100460" y="25523"/>
                </a:lnTo>
                <a:lnTo>
                  <a:pt x="1156163" y="36251"/>
                </a:lnTo>
                <a:lnTo>
                  <a:pt x="1209401" y="48659"/>
                </a:lnTo>
                <a:lnTo>
                  <a:pt x="1259969" y="62662"/>
                </a:lnTo>
                <a:lnTo>
                  <a:pt x="1307663" y="78178"/>
                </a:lnTo>
                <a:lnTo>
                  <a:pt x="1352280" y="95122"/>
                </a:lnTo>
                <a:lnTo>
                  <a:pt x="1393615" y="113412"/>
                </a:lnTo>
                <a:lnTo>
                  <a:pt x="1431465" y="132962"/>
                </a:lnTo>
                <a:lnTo>
                  <a:pt x="1465626" y="153691"/>
                </a:lnTo>
                <a:lnTo>
                  <a:pt x="1522065" y="198346"/>
                </a:lnTo>
                <a:lnTo>
                  <a:pt x="1561299" y="246708"/>
                </a:lnTo>
                <a:lnTo>
                  <a:pt x="1581698" y="298108"/>
                </a:lnTo>
                <a:lnTo>
                  <a:pt x="1584325" y="324738"/>
                </a:lnTo>
                <a:lnTo>
                  <a:pt x="1581698" y="351368"/>
                </a:lnTo>
                <a:lnTo>
                  <a:pt x="1561299" y="402761"/>
                </a:lnTo>
                <a:lnTo>
                  <a:pt x="1522065" y="451111"/>
                </a:lnTo>
                <a:lnTo>
                  <a:pt x="1465626" y="495751"/>
                </a:lnTo>
                <a:lnTo>
                  <a:pt x="1431465" y="516470"/>
                </a:lnTo>
                <a:lnTo>
                  <a:pt x="1393615" y="536011"/>
                </a:lnTo>
                <a:lnTo>
                  <a:pt x="1352280" y="554291"/>
                </a:lnTo>
                <a:lnTo>
                  <a:pt x="1307663" y="571226"/>
                </a:lnTo>
                <a:lnTo>
                  <a:pt x="1259969" y="586732"/>
                </a:lnTo>
                <a:lnTo>
                  <a:pt x="1209401" y="600727"/>
                </a:lnTo>
                <a:lnTo>
                  <a:pt x="1156163" y="613127"/>
                </a:lnTo>
                <a:lnTo>
                  <a:pt x="1100460" y="623847"/>
                </a:lnTo>
                <a:lnTo>
                  <a:pt x="1042496" y="632806"/>
                </a:lnTo>
                <a:lnTo>
                  <a:pt x="982473" y="639919"/>
                </a:lnTo>
                <a:lnTo>
                  <a:pt x="920597" y="645103"/>
                </a:lnTo>
                <a:lnTo>
                  <a:pt x="857071" y="648275"/>
                </a:lnTo>
                <a:lnTo>
                  <a:pt x="792099" y="649351"/>
                </a:lnTo>
                <a:lnTo>
                  <a:pt x="727127" y="648275"/>
                </a:lnTo>
                <a:lnTo>
                  <a:pt x="663604" y="645103"/>
                </a:lnTo>
                <a:lnTo>
                  <a:pt x="601731" y="639919"/>
                </a:lnTo>
                <a:lnTo>
                  <a:pt x="541714" y="632806"/>
                </a:lnTo>
                <a:lnTo>
                  <a:pt x="483756" y="623847"/>
                </a:lnTo>
                <a:lnTo>
                  <a:pt x="428061" y="613127"/>
                </a:lnTo>
                <a:lnTo>
                  <a:pt x="374832" y="600727"/>
                </a:lnTo>
                <a:lnTo>
                  <a:pt x="324273" y="586732"/>
                </a:lnTo>
                <a:lnTo>
                  <a:pt x="276588" y="571226"/>
                </a:lnTo>
                <a:lnTo>
                  <a:pt x="231981" y="554291"/>
                </a:lnTo>
                <a:lnTo>
                  <a:pt x="190655" y="536011"/>
                </a:lnTo>
                <a:lnTo>
                  <a:pt x="152814" y="516470"/>
                </a:lnTo>
                <a:lnTo>
                  <a:pt x="118662" y="495751"/>
                </a:lnTo>
                <a:lnTo>
                  <a:pt x="62239" y="451111"/>
                </a:lnTo>
                <a:lnTo>
                  <a:pt x="23017" y="402761"/>
                </a:lnTo>
                <a:lnTo>
                  <a:pt x="2625" y="351368"/>
                </a:lnTo>
                <a:lnTo>
                  <a:pt x="0" y="324738"/>
                </a:lnTo>
                <a:close/>
              </a:path>
            </a:pathLst>
          </a:custGeom>
          <a:ln w="158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11926" y="2924175"/>
            <a:ext cx="1584325" cy="649605"/>
          </a:xfrm>
          <a:custGeom>
            <a:avLst/>
            <a:gdLst/>
            <a:ahLst/>
            <a:cxnLst/>
            <a:rect l="l" t="t" r="r" b="b"/>
            <a:pathLst>
              <a:path w="1584325" h="649604">
                <a:moveTo>
                  <a:pt x="0" y="324612"/>
                </a:moveTo>
                <a:lnTo>
                  <a:pt x="10365" y="271947"/>
                </a:lnTo>
                <a:lnTo>
                  <a:pt x="40376" y="221991"/>
                </a:lnTo>
                <a:lnTo>
                  <a:pt x="88403" y="175413"/>
                </a:lnTo>
                <a:lnTo>
                  <a:pt x="152814" y="132880"/>
                </a:lnTo>
                <a:lnTo>
                  <a:pt x="190655" y="113339"/>
                </a:lnTo>
                <a:lnTo>
                  <a:pt x="231981" y="95059"/>
                </a:lnTo>
                <a:lnTo>
                  <a:pt x="276588" y="78124"/>
                </a:lnTo>
                <a:lnTo>
                  <a:pt x="324273" y="62618"/>
                </a:lnTo>
                <a:lnTo>
                  <a:pt x="374832" y="48623"/>
                </a:lnTo>
                <a:lnTo>
                  <a:pt x="428061" y="36223"/>
                </a:lnTo>
                <a:lnTo>
                  <a:pt x="483756" y="25503"/>
                </a:lnTo>
                <a:lnTo>
                  <a:pt x="541714" y="16544"/>
                </a:lnTo>
                <a:lnTo>
                  <a:pt x="601731" y="9431"/>
                </a:lnTo>
                <a:lnTo>
                  <a:pt x="663604" y="4247"/>
                </a:lnTo>
                <a:lnTo>
                  <a:pt x="727127" y="1075"/>
                </a:lnTo>
                <a:lnTo>
                  <a:pt x="792099" y="0"/>
                </a:lnTo>
                <a:lnTo>
                  <a:pt x="857071" y="1075"/>
                </a:lnTo>
                <a:lnTo>
                  <a:pt x="920597" y="4247"/>
                </a:lnTo>
                <a:lnTo>
                  <a:pt x="982473" y="9431"/>
                </a:lnTo>
                <a:lnTo>
                  <a:pt x="1042496" y="16544"/>
                </a:lnTo>
                <a:lnTo>
                  <a:pt x="1100460" y="25503"/>
                </a:lnTo>
                <a:lnTo>
                  <a:pt x="1156163" y="36223"/>
                </a:lnTo>
                <a:lnTo>
                  <a:pt x="1209401" y="48623"/>
                </a:lnTo>
                <a:lnTo>
                  <a:pt x="1259969" y="62618"/>
                </a:lnTo>
                <a:lnTo>
                  <a:pt x="1307663" y="78124"/>
                </a:lnTo>
                <a:lnTo>
                  <a:pt x="1352280" y="95059"/>
                </a:lnTo>
                <a:lnTo>
                  <a:pt x="1393615" y="113339"/>
                </a:lnTo>
                <a:lnTo>
                  <a:pt x="1431465" y="132880"/>
                </a:lnTo>
                <a:lnTo>
                  <a:pt x="1465626" y="153599"/>
                </a:lnTo>
                <a:lnTo>
                  <a:pt x="1522065" y="198239"/>
                </a:lnTo>
                <a:lnTo>
                  <a:pt x="1561299" y="246589"/>
                </a:lnTo>
                <a:lnTo>
                  <a:pt x="1581698" y="297982"/>
                </a:lnTo>
                <a:lnTo>
                  <a:pt x="1584325" y="324612"/>
                </a:lnTo>
                <a:lnTo>
                  <a:pt x="1581698" y="351242"/>
                </a:lnTo>
                <a:lnTo>
                  <a:pt x="1561299" y="402642"/>
                </a:lnTo>
                <a:lnTo>
                  <a:pt x="1522065" y="451004"/>
                </a:lnTo>
                <a:lnTo>
                  <a:pt x="1465626" y="495659"/>
                </a:lnTo>
                <a:lnTo>
                  <a:pt x="1431465" y="516388"/>
                </a:lnTo>
                <a:lnTo>
                  <a:pt x="1393615" y="535938"/>
                </a:lnTo>
                <a:lnTo>
                  <a:pt x="1352280" y="554228"/>
                </a:lnTo>
                <a:lnTo>
                  <a:pt x="1307663" y="571172"/>
                </a:lnTo>
                <a:lnTo>
                  <a:pt x="1259969" y="586688"/>
                </a:lnTo>
                <a:lnTo>
                  <a:pt x="1209401" y="600691"/>
                </a:lnTo>
                <a:lnTo>
                  <a:pt x="1156163" y="613099"/>
                </a:lnTo>
                <a:lnTo>
                  <a:pt x="1100460" y="623827"/>
                </a:lnTo>
                <a:lnTo>
                  <a:pt x="1042496" y="632793"/>
                </a:lnTo>
                <a:lnTo>
                  <a:pt x="982473" y="639911"/>
                </a:lnTo>
                <a:lnTo>
                  <a:pt x="920597" y="645100"/>
                </a:lnTo>
                <a:lnTo>
                  <a:pt x="857071" y="648274"/>
                </a:lnTo>
                <a:lnTo>
                  <a:pt x="792099" y="649351"/>
                </a:lnTo>
                <a:lnTo>
                  <a:pt x="727127" y="648274"/>
                </a:lnTo>
                <a:lnTo>
                  <a:pt x="663604" y="645100"/>
                </a:lnTo>
                <a:lnTo>
                  <a:pt x="601731" y="639911"/>
                </a:lnTo>
                <a:lnTo>
                  <a:pt x="541714" y="632793"/>
                </a:lnTo>
                <a:lnTo>
                  <a:pt x="483756" y="623827"/>
                </a:lnTo>
                <a:lnTo>
                  <a:pt x="428061" y="613099"/>
                </a:lnTo>
                <a:lnTo>
                  <a:pt x="374832" y="600691"/>
                </a:lnTo>
                <a:lnTo>
                  <a:pt x="324273" y="586688"/>
                </a:lnTo>
                <a:lnTo>
                  <a:pt x="276588" y="571172"/>
                </a:lnTo>
                <a:lnTo>
                  <a:pt x="231981" y="554228"/>
                </a:lnTo>
                <a:lnTo>
                  <a:pt x="190655" y="535938"/>
                </a:lnTo>
                <a:lnTo>
                  <a:pt x="152814" y="516388"/>
                </a:lnTo>
                <a:lnTo>
                  <a:pt x="118662" y="495659"/>
                </a:lnTo>
                <a:lnTo>
                  <a:pt x="62239" y="451004"/>
                </a:lnTo>
                <a:lnTo>
                  <a:pt x="23017" y="402642"/>
                </a:lnTo>
                <a:lnTo>
                  <a:pt x="2625" y="351242"/>
                </a:lnTo>
                <a:lnTo>
                  <a:pt x="0" y="324612"/>
                </a:lnTo>
                <a:close/>
              </a:path>
            </a:pathLst>
          </a:custGeom>
          <a:ln w="15875">
            <a:solidFill>
              <a:srgbClr val="00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27601" y="2421001"/>
            <a:ext cx="1800225" cy="1152525"/>
          </a:xfrm>
          <a:custGeom>
            <a:avLst/>
            <a:gdLst/>
            <a:ahLst/>
            <a:cxnLst/>
            <a:rect l="l" t="t" r="r" b="b"/>
            <a:pathLst>
              <a:path w="1800225" h="1152525">
                <a:moveTo>
                  <a:pt x="0" y="576199"/>
                </a:moveTo>
                <a:lnTo>
                  <a:pt x="7578" y="501075"/>
                </a:lnTo>
                <a:lnTo>
                  <a:pt x="29683" y="428875"/>
                </a:lnTo>
                <a:lnTo>
                  <a:pt x="45885" y="394061"/>
                </a:lnTo>
                <a:lnTo>
                  <a:pt x="65363" y="360206"/>
                </a:lnTo>
                <a:lnTo>
                  <a:pt x="87998" y="327385"/>
                </a:lnTo>
                <a:lnTo>
                  <a:pt x="113671" y="295674"/>
                </a:lnTo>
                <a:lnTo>
                  <a:pt x="142264" y="265150"/>
                </a:lnTo>
                <a:lnTo>
                  <a:pt x="173658" y="235887"/>
                </a:lnTo>
                <a:lnTo>
                  <a:pt x="207735" y="207963"/>
                </a:lnTo>
                <a:lnTo>
                  <a:pt x="244375" y="181452"/>
                </a:lnTo>
                <a:lnTo>
                  <a:pt x="283461" y="156431"/>
                </a:lnTo>
                <a:lnTo>
                  <a:pt x="324873" y="132976"/>
                </a:lnTo>
                <a:lnTo>
                  <a:pt x="368494" y="111162"/>
                </a:lnTo>
                <a:lnTo>
                  <a:pt x="414203" y="91066"/>
                </a:lnTo>
                <a:lnTo>
                  <a:pt x="461884" y="72762"/>
                </a:lnTo>
                <a:lnTo>
                  <a:pt x="511417" y="56328"/>
                </a:lnTo>
                <a:lnTo>
                  <a:pt x="562684" y="41839"/>
                </a:lnTo>
                <a:lnTo>
                  <a:pt x="615565" y="29371"/>
                </a:lnTo>
                <a:lnTo>
                  <a:pt x="669944" y="19000"/>
                </a:lnTo>
                <a:lnTo>
                  <a:pt x="725700" y="10801"/>
                </a:lnTo>
                <a:lnTo>
                  <a:pt x="782715" y="4851"/>
                </a:lnTo>
                <a:lnTo>
                  <a:pt x="840871" y="1225"/>
                </a:lnTo>
                <a:lnTo>
                  <a:pt x="900049" y="0"/>
                </a:lnTo>
                <a:lnTo>
                  <a:pt x="959227" y="1225"/>
                </a:lnTo>
                <a:lnTo>
                  <a:pt x="1017385" y="4851"/>
                </a:lnTo>
                <a:lnTo>
                  <a:pt x="1074402" y="10801"/>
                </a:lnTo>
                <a:lnTo>
                  <a:pt x="1130162" y="19000"/>
                </a:lnTo>
                <a:lnTo>
                  <a:pt x="1184545" y="29371"/>
                </a:lnTo>
                <a:lnTo>
                  <a:pt x="1237432" y="41839"/>
                </a:lnTo>
                <a:lnTo>
                  <a:pt x="1288704" y="56328"/>
                </a:lnTo>
                <a:lnTo>
                  <a:pt x="1338244" y="72762"/>
                </a:lnTo>
                <a:lnTo>
                  <a:pt x="1385931" y="91066"/>
                </a:lnTo>
                <a:lnTo>
                  <a:pt x="1431648" y="111162"/>
                </a:lnTo>
                <a:lnTo>
                  <a:pt x="1475276" y="132976"/>
                </a:lnTo>
                <a:lnTo>
                  <a:pt x="1516696" y="156431"/>
                </a:lnTo>
                <a:lnTo>
                  <a:pt x="1555789" y="181452"/>
                </a:lnTo>
                <a:lnTo>
                  <a:pt x="1592437" y="207963"/>
                </a:lnTo>
                <a:lnTo>
                  <a:pt x="1626521" y="235887"/>
                </a:lnTo>
                <a:lnTo>
                  <a:pt x="1657922" y="265150"/>
                </a:lnTo>
                <a:lnTo>
                  <a:pt x="1686522" y="295674"/>
                </a:lnTo>
                <a:lnTo>
                  <a:pt x="1712202" y="327385"/>
                </a:lnTo>
                <a:lnTo>
                  <a:pt x="1734842" y="360206"/>
                </a:lnTo>
                <a:lnTo>
                  <a:pt x="1754326" y="394061"/>
                </a:lnTo>
                <a:lnTo>
                  <a:pt x="1770533" y="428875"/>
                </a:lnTo>
                <a:lnTo>
                  <a:pt x="1792643" y="501075"/>
                </a:lnTo>
                <a:lnTo>
                  <a:pt x="1800225" y="576199"/>
                </a:lnTo>
                <a:lnTo>
                  <a:pt x="1798309" y="614088"/>
                </a:lnTo>
                <a:lnTo>
                  <a:pt x="1783345" y="687830"/>
                </a:lnTo>
                <a:lnTo>
                  <a:pt x="1754326" y="758349"/>
                </a:lnTo>
                <a:lnTo>
                  <a:pt x="1734842" y="792210"/>
                </a:lnTo>
                <a:lnTo>
                  <a:pt x="1712202" y="825036"/>
                </a:lnTo>
                <a:lnTo>
                  <a:pt x="1686522" y="856754"/>
                </a:lnTo>
                <a:lnTo>
                  <a:pt x="1657922" y="887285"/>
                </a:lnTo>
                <a:lnTo>
                  <a:pt x="1626521" y="916554"/>
                </a:lnTo>
                <a:lnTo>
                  <a:pt x="1592437" y="944486"/>
                </a:lnTo>
                <a:lnTo>
                  <a:pt x="1555789" y="971005"/>
                </a:lnTo>
                <a:lnTo>
                  <a:pt x="1516696" y="996033"/>
                </a:lnTo>
                <a:lnTo>
                  <a:pt x="1475276" y="1019496"/>
                </a:lnTo>
                <a:lnTo>
                  <a:pt x="1431648" y="1041317"/>
                </a:lnTo>
                <a:lnTo>
                  <a:pt x="1385931" y="1061421"/>
                </a:lnTo>
                <a:lnTo>
                  <a:pt x="1338244" y="1079731"/>
                </a:lnTo>
                <a:lnTo>
                  <a:pt x="1288704" y="1096171"/>
                </a:lnTo>
                <a:lnTo>
                  <a:pt x="1237432" y="1110666"/>
                </a:lnTo>
                <a:lnTo>
                  <a:pt x="1184545" y="1123140"/>
                </a:lnTo>
                <a:lnTo>
                  <a:pt x="1130162" y="1133516"/>
                </a:lnTo>
                <a:lnTo>
                  <a:pt x="1074402" y="1141718"/>
                </a:lnTo>
                <a:lnTo>
                  <a:pt x="1017385" y="1147671"/>
                </a:lnTo>
                <a:lnTo>
                  <a:pt x="959227" y="1151298"/>
                </a:lnTo>
                <a:lnTo>
                  <a:pt x="900049" y="1152525"/>
                </a:lnTo>
                <a:lnTo>
                  <a:pt x="840871" y="1151298"/>
                </a:lnTo>
                <a:lnTo>
                  <a:pt x="782715" y="1147671"/>
                </a:lnTo>
                <a:lnTo>
                  <a:pt x="725700" y="1141718"/>
                </a:lnTo>
                <a:lnTo>
                  <a:pt x="669944" y="1133516"/>
                </a:lnTo>
                <a:lnTo>
                  <a:pt x="615565" y="1123140"/>
                </a:lnTo>
                <a:lnTo>
                  <a:pt x="562684" y="1110666"/>
                </a:lnTo>
                <a:lnTo>
                  <a:pt x="511417" y="1096171"/>
                </a:lnTo>
                <a:lnTo>
                  <a:pt x="461884" y="1079731"/>
                </a:lnTo>
                <a:lnTo>
                  <a:pt x="414203" y="1061421"/>
                </a:lnTo>
                <a:lnTo>
                  <a:pt x="368494" y="1041317"/>
                </a:lnTo>
                <a:lnTo>
                  <a:pt x="324873" y="1019496"/>
                </a:lnTo>
                <a:lnTo>
                  <a:pt x="283461" y="996033"/>
                </a:lnTo>
                <a:lnTo>
                  <a:pt x="244375" y="971005"/>
                </a:lnTo>
                <a:lnTo>
                  <a:pt x="207735" y="944486"/>
                </a:lnTo>
                <a:lnTo>
                  <a:pt x="173658" y="916554"/>
                </a:lnTo>
                <a:lnTo>
                  <a:pt x="142264" y="887285"/>
                </a:lnTo>
                <a:lnTo>
                  <a:pt x="113671" y="856754"/>
                </a:lnTo>
                <a:lnTo>
                  <a:pt x="87998" y="825036"/>
                </a:lnTo>
                <a:lnTo>
                  <a:pt x="65363" y="792210"/>
                </a:lnTo>
                <a:lnTo>
                  <a:pt x="45885" y="758349"/>
                </a:lnTo>
                <a:lnTo>
                  <a:pt x="29683" y="723531"/>
                </a:lnTo>
                <a:lnTo>
                  <a:pt x="7578" y="651324"/>
                </a:lnTo>
                <a:lnTo>
                  <a:pt x="0" y="576199"/>
                </a:lnTo>
                <a:close/>
              </a:path>
            </a:pathLst>
          </a:custGeom>
          <a:ln w="1587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64451" y="2349500"/>
            <a:ext cx="1945005" cy="792480"/>
          </a:xfrm>
          <a:custGeom>
            <a:avLst/>
            <a:gdLst/>
            <a:ahLst/>
            <a:cxnLst/>
            <a:rect l="l" t="t" r="r" b="b"/>
            <a:pathLst>
              <a:path w="1945004" h="792480">
                <a:moveTo>
                  <a:pt x="0" y="396113"/>
                </a:moveTo>
                <a:lnTo>
                  <a:pt x="8874" y="342351"/>
                </a:lnTo>
                <a:lnTo>
                  <a:pt x="34725" y="290791"/>
                </a:lnTo>
                <a:lnTo>
                  <a:pt x="76396" y="241905"/>
                </a:lnTo>
                <a:lnTo>
                  <a:pt x="132729" y="196163"/>
                </a:lnTo>
                <a:lnTo>
                  <a:pt x="166031" y="174618"/>
                </a:lnTo>
                <a:lnTo>
                  <a:pt x="202566" y="154037"/>
                </a:lnTo>
                <a:lnTo>
                  <a:pt x="242186" y="134477"/>
                </a:lnTo>
                <a:lnTo>
                  <a:pt x="284749" y="115998"/>
                </a:lnTo>
                <a:lnTo>
                  <a:pt x="330110" y="98659"/>
                </a:lnTo>
                <a:lnTo>
                  <a:pt x="378122" y="82518"/>
                </a:lnTo>
                <a:lnTo>
                  <a:pt x="428643" y="67635"/>
                </a:lnTo>
                <a:lnTo>
                  <a:pt x="481527" y="54069"/>
                </a:lnTo>
                <a:lnTo>
                  <a:pt x="536630" y="41877"/>
                </a:lnTo>
                <a:lnTo>
                  <a:pt x="593806" y="31120"/>
                </a:lnTo>
                <a:lnTo>
                  <a:pt x="652911" y="21857"/>
                </a:lnTo>
                <a:lnTo>
                  <a:pt x="713801" y="14145"/>
                </a:lnTo>
                <a:lnTo>
                  <a:pt x="776331" y="8045"/>
                </a:lnTo>
                <a:lnTo>
                  <a:pt x="840356" y="3615"/>
                </a:lnTo>
                <a:lnTo>
                  <a:pt x="905731" y="913"/>
                </a:lnTo>
                <a:lnTo>
                  <a:pt x="972312" y="0"/>
                </a:lnTo>
                <a:lnTo>
                  <a:pt x="1038878" y="913"/>
                </a:lnTo>
                <a:lnTo>
                  <a:pt x="1104241" y="3615"/>
                </a:lnTo>
                <a:lnTo>
                  <a:pt x="1168256" y="8045"/>
                </a:lnTo>
                <a:lnTo>
                  <a:pt x="1230778" y="14145"/>
                </a:lnTo>
                <a:lnTo>
                  <a:pt x="1291662" y="21857"/>
                </a:lnTo>
                <a:lnTo>
                  <a:pt x="1350764" y="31120"/>
                </a:lnTo>
                <a:lnTo>
                  <a:pt x="1407938" y="41877"/>
                </a:lnTo>
                <a:lnTo>
                  <a:pt x="1463040" y="54069"/>
                </a:lnTo>
                <a:lnTo>
                  <a:pt x="1515924" y="67635"/>
                </a:lnTo>
                <a:lnTo>
                  <a:pt x="1566447" y="82518"/>
                </a:lnTo>
                <a:lnTo>
                  <a:pt x="1614462" y="98659"/>
                </a:lnTo>
                <a:lnTo>
                  <a:pt x="1659826" y="115998"/>
                </a:lnTo>
                <a:lnTo>
                  <a:pt x="1702393" y="134477"/>
                </a:lnTo>
                <a:lnTo>
                  <a:pt x="1742019" y="154037"/>
                </a:lnTo>
                <a:lnTo>
                  <a:pt x="1778558" y="174618"/>
                </a:lnTo>
                <a:lnTo>
                  <a:pt x="1811866" y="196163"/>
                </a:lnTo>
                <a:lnTo>
                  <a:pt x="1868209" y="241905"/>
                </a:lnTo>
                <a:lnTo>
                  <a:pt x="1909889" y="290791"/>
                </a:lnTo>
                <a:lnTo>
                  <a:pt x="1935747" y="342351"/>
                </a:lnTo>
                <a:lnTo>
                  <a:pt x="1944624" y="396113"/>
                </a:lnTo>
                <a:lnTo>
                  <a:pt x="1942380" y="423224"/>
                </a:lnTo>
                <a:lnTo>
                  <a:pt x="1924868" y="475922"/>
                </a:lnTo>
                <a:lnTo>
                  <a:pt x="1890954" y="526191"/>
                </a:lnTo>
                <a:lnTo>
                  <a:pt x="1841798" y="573558"/>
                </a:lnTo>
                <a:lnTo>
                  <a:pt x="1778558" y="617551"/>
                </a:lnTo>
                <a:lnTo>
                  <a:pt x="1742019" y="638134"/>
                </a:lnTo>
                <a:lnTo>
                  <a:pt x="1702393" y="657697"/>
                </a:lnTo>
                <a:lnTo>
                  <a:pt x="1659826" y="676179"/>
                </a:lnTo>
                <a:lnTo>
                  <a:pt x="1614462" y="693523"/>
                </a:lnTo>
                <a:lnTo>
                  <a:pt x="1566447" y="709668"/>
                </a:lnTo>
                <a:lnTo>
                  <a:pt x="1515924" y="724556"/>
                </a:lnTo>
                <a:lnTo>
                  <a:pt x="1463039" y="738128"/>
                </a:lnTo>
                <a:lnTo>
                  <a:pt x="1407938" y="750325"/>
                </a:lnTo>
                <a:lnTo>
                  <a:pt x="1350764" y="761087"/>
                </a:lnTo>
                <a:lnTo>
                  <a:pt x="1291662" y="770355"/>
                </a:lnTo>
                <a:lnTo>
                  <a:pt x="1230778" y="778071"/>
                </a:lnTo>
                <a:lnTo>
                  <a:pt x="1168256" y="784175"/>
                </a:lnTo>
                <a:lnTo>
                  <a:pt x="1104241" y="788608"/>
                </a:lnTo>
                <a:lnTo>
                  <a:pt x="1038878" y="791311"/>
                </a:lnTo>
                <a:lnTo>
                  <a:pt x="972312" y="792226"/>
                </a:lnTo>
                <a:lnTo>
                  <a:pt x="905731" y="791311"/>
                </a:lnTo>
                <a:lnTo>
                  <a:pt x="840356" y="788608"/>
                </a:lnTo>
                <a:lnTo>
                  <a:pt x="776331" y="784175"/>
                </a:lnTo>
                <a:lnTo>
                  <a:pt x="713801" y="778071"/>
                </a:lnTo>
                <a:lnTo>
                  <a:pt x="652911" y="770355"/>
                </a:lnTo>
                <a:lnTo>
                  <a:pt x="593806" y="761087"/>
                </a:lnTo>
                <a:lnTo>
                  <a:pt x="536630" y="750325"/>
                </a:lnTo>
                <a:lnTo>
                  <a:pt x="481527" y="738128"/>
                </a:lnTo>
                <a:lnTo>
                  <a:pt x="428643" y="724556"/>
                </a:lnTo>
                <a:lnTo>
                  <a:pt x="378122" y="709668"/>
                </a:lnTo>
                <a:lnTo>
                  <a:pt x="330110" y="693523"/>
                </a:lnTo>
                <a:lnTo>
                  <a:pt x="284749" y="676179"/>
                </a:lnTo>
                <a:lnTo>
                  <a:pt x="242186" y="657697"/>
                </a:lnTo>
                <a:lnTo>
                  <a:pt x="202566" y="638134"/>
                </a:lnTo>
                <a:lnTo>
                  <a:pt x="166031" y="617551"/>
                </a:lnTo>
                <a:lnTo>
                  <a:pt x="132729" y="596006"/>
                </a:lnTo>
                <a:lnTo>
                  <a:pt x="76396" y="550267"/>
                </a:lnTo>
                <a:lnTo>
                  <a:pt x="34725" y="501390"/>
                </a:lnTo>
                <a:lnTo>
                  <a:pt x="8874" y="449847"/>
                </a:lnTo>
                <a:lnTo>
                  <a:pt x="0" y="396113"/>
                </a:lnTo>
                <a:close/>
              </a:path>
            </a:pathLst>
          </a:custGeom>
          <a:ln w="1587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69051" y="1773301"/>
            <a:ext cx="2016125" cy="576580"/>
          </a:xfrm>
          <a:custGeom>
            <a:avLst/>
            <a:gdLst/>
            <a:ahLst/>
            <a:cxnLst/>
            <a:rect l="l" t="t" r="r" b="b"/>
            <a:pathLst>
              <a:path w="2016125" h="576580">
                <a:moveTo>
                  <a:pt x="0" y="288036"/>
                </a:moveTo>
                <a:lnTo>
                  <a:pt x="10008" y="247274"/>
                </a:lnTo>
                <a:lnTo>
                  <a:pt x="39125" y="208272"/>
                </a:lnTo>
                <a:lnTo>
                  <a:pt x="85985" y="171421"/>
                </a:lnTo>
                <a:lnTo>
                  <a:pt x="149226" y="137109"/>
                </a:lnTo>
                <a:lnTo>
                  <a:pt x="186563" y="121027"/>
                </a:lnTo>
                <a:lnTo>
                  <a:pt x="227484" y="105725"/>
                </a:lnTo>
                <a:lnTo>
                  <a:pt x="271817" y="91253"/>
                </a:lnTo>
                <a:lnTo>
                  <a:pt x="319394" y="77659"/>
                </a:lnTo>
                <a:lnTo>
                  <a:pt x="370043" y="64992"/>
                </a:lnTo>
                <a:lnTo>
                  <a:pt x="423593" y="53300"/>
                </a:lnTo>
                <a:lnTo>
                  <a:pt x="479875" y="42633"/>
                </a:lnTo>
                <a:lnTo>
                  <a:pt x="538717" y="33038"/>
                </a:lnTo>
                <a:lnTo>
                  <a:pt x="599950" y="24565"/>
                </a:lnTo>
                <a:lnTo>
                  <a:pt x="663403" y="17261"/>
                </a:lnTo>
                <a:lnTo>
                  <a:pt x="728905" y="11177"/>
                </a:lnTo>
                <a:lnTo>
                  <a:pt x="796286" y="6360"/>
                </a:lnTo>
                <a:lnTo>
                  <a:pt x="865376" y="2859"/>
                </a:lnTo>
                <a:lnTo>
                  <a:pt x="936004" y="722"/>
                </a:lnTo>
                <a:lnTo>
                  <a:pt x="1007999" y="0"/>
                </a:lnTo>
                <a:lnTo>
                  <a:pt x="1079994" y="722"/>
                </a:lnTo>
                <a:lnTo>
                  <a:pt x="1150624" y="2859"/>
                </a:lnTo>
                <a:lnTo>
                  <a:pt x="1219716" y="6360"/>
                </a:lnTo>
                <a:lnTo>
                  <a:pt x="1287102" y="11177"/>
                </a:lnTo>
                <a:lnTo>
                  <a:pt x="1352609" y="17261"/>
                </a:lnTo>
                <a:lnTo>
                  <a:pt x="1416068" y="24565"/>
                </a:lnTo>
                <a:lnTo>
                  <a:pt x="1477308" y="33038"/>
                </a:lnTo>
                <a:lnTo>
                  <a:pt x="1536158" y="42633"/>
                </a:lnTo>
                <a:lnTo>
                  <a:pt x="1592447" y="53300"/>
                </a:lnTo>
                <a:lnTo>
                  <a:pt x="1646005" y="64992"/>
                </a:lnTo>
                <a:lnTo>
                  <a:pt x="1696662" y="77659"/>
                </a:lnTo>
                <a:lnTo>
                  <a:pt x="1744247" y="91253"/>
                </a:lnTo>
                <a:lnTo>
                  <a:pt x="1788589" y="105725"/>
                </a:lnTo>
                <a:lnTo>
                  <a:pt x="1829518" y="121027"/>
                </a:lnTo>
                <a:lnTo>
                  <a:pt x="1866862" y="137109"/>
                </a:lnTo>
                <a:lnTo>
                  <a:pt x="1930117" y="171421"/>
                </a:lnTo>
                <a:lnTo>
                  <a:pt x="1976989" y="208272"/>
                </a:lnTo>
                <a:lnTo>
                  <a:pt x="2006113" y="247274"/>
                </a:lnTo>
                <a:lnTo>
                  <a:pt x="2016125" y="288036"/>
                </a:lnTo>
                <a:lnTo>
                  <a:pt x="2013593" y="308613"/>
                </a:lnTo>
                <a:lnTo>
                  <a:pt x="1993855" y="348548"/>
                </a:lnTo>
                <a:lnTo>
                  <a:pt x="1955687" y="386533"/>
                </a:lnTo>
                <a:lnTo>
                  <a:pt x="1900452" y="422176"/>
                </a:lnTo>
                <a:lnTo>
                  <a:pt x="1829518" y="455088"/>
                </a:lnTo>
                <a:lnTo>
                  <a:pt x="1788589" y="470397"/>
                </a:lnTo>
                <a:lnTo>
                  <a:pt x="1744247" y="484877"/>
                </a:lnTo>
                <a:lnTo>
                  <a:pt x="1696662" y="498479"/>
                </a:lnTo>
                <a:lnTo>
                  <a:pt x="1646005" y="511155"/>
                </a:lnTo>
                <a:lnTo>
                  <a:pt x="1592447" y="522854"/>
                </a:lnTo>
                <a:lnTo>
                  <a:pt x="1536158" y="533530"/>
                </a:lnTo>
                <a:lnTo>
                  <a:pt x="1477308" y="543132"/>
                </a:lnTo>
                <a:lnTo>
                  <a:pt x="1416068" y="551612"/>
                </a:lnTo>
                <a:lnTo>
                  <a:pt x="1352609" y="558921"/>
                </a:lnTo>
                <a:lnTo>
                  <a:pt x="1287102" y="565011"/>
                </a:lnTo>
                <a:lnTo>
                  <a:pt x="1219716" y="569832"/>
                </a:lnTo>
                <a:lnTo>
                  <a:pt x="1150624" y="573337"/>
                </a:lnTo>
                <a:lnTo>
                  <a:pt x="1079994" y="575475"/>
                </a:lnTo>
                <a:lnTo>
                  <a:pt x="1007999" y="576199"/>
                </a:lnTo>
                <a:lnTo>
                  <a:pt x="936004" y="575475"/>
                </a:lnTo>
                <a:lnTo>
                  <a:pt x="865376" y="573337"/>
                </a:lnTo>
                <a:lnTo>
                  <a:pt x="796286" y="569832"/>
                </a:lnTo>
                <a:lnTo>
                  <a:pt x="728905" y="565011"/>
                </a:lnTo>
                <a:lnTo>
                  <a:pt x="663403" y="558921"/>
                </a:lnTo>
                <a:lnTo>
                  <a:pt x="599950" y="551612"/>
                </a:lnTo>
                <a:lnTo>
                  <a:pt x="538717" y="543132"/>
                </a:lnTo>
                <a:lnTo>
                  <a:pt x="479875" y="533530"/>
                </a:lnTo>
                <a:lnTo>
                  <a:pt x="423593" y="522854"/>
                </a:lnTo>
                <a:lnTo>
                  <a:pt x="370043" y="511155"/>
                </a:lnTo>
                <a:lnTo>
                  <a:pt x="319394" y="498479"/>
                </a:lnTo>
                <a:lnTo>
                  <a:pt x="271817" y="484877"/>
                </a:lnTo>
                <a:lnTo>
                  <a:pt x="227484" y="470397"/>
                </a:lnTo>
                <a:lnTo>
                  <a:pt x="186563" y="455088"/>
                </a:lnTo>
                <a:lnTo>
                  <a:pt x="149226" y="438998"/>
                </a:lnTo>
                <a:lnTo>
                  <a:pt x="85985" y="404671"/>
                </a:lnTo>
                <a:lnTo>
                  <a:pt x="39125" y="367809"/>
                </a:lnTo>
                <a:lnTo>
                  <a:pt x="10008" y="328800"/>
                </a:lnTo>
                <a:lnTo>
                  <a:pt x="0" y="288036"/>
                </a:lnTo>
                <a:close/>
              </a:path>
            </a:pathLst>
          </a:custGeom>
          <a:ln w="1587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29350" y="3573526"/>
            <a:ext cx="1151255" cy="576580"/>
          </a:xfrm>
          <a:custGeom>
            <a:avLst/>
            <a:gdLst/>
            <a:ahLst/>
            <a:cxnLst/>
            <a:rect l="l" t="t" r="r" b="b"/>
            <a:pathLst>
              <a:path w="1151254" h="576579">
                <a:moveTo>
                  <a:pt x="0" y="288036"/>
                </a:moveTo>
                <a:lnTo>
                  <a:pt x="13274" y="226229"/>
                </a:lnTo>
                <a:lnTo>
                  <a:pt x="51225" y="169050"/>
                </a:lnTo>
                <a:lnTo>
                  <a:pt x="111040" y="117902"/>
                </a:lnTo>
                <a:lnTo>
                  <a:pt x="148269" y="95028"/>
                </a:lnTo>
                <a:lnTo>
                  <a:pt x="189911" y="74189"/>
                </a:lnTo>
                <a:lnTo>
                  <a:pt x="235613" y="55558"/>
                </a:lnTo>
                <a:lnTo>
                  <a:pt x="285025" y="39313"/>
                </a:lnTo>
                <a:lnTo>
                  <a:pt x="337796" y="25628"/>
                </a:lnTo>
                <a:lnTo>
                  <a:pt x="393574" y="14679"/>
                </a:lnTo>
                <a:lnTo>
                  <a:pt x="452007" y="6641"/>
                </a:lnTo>
                <a:lnTo>
                  <a:pt x="512745" y="1689"/>
                </a:lnTo>
                <a:lnTo>
                  <a:pt x="575436" y="0"/>
                </a:lnTo>
                <a:lnTo>
                  <a:pt x="638152" y="1689"/>
                </a:lnTo>
                <a:lnTo>
                  <a:pt x="698910" y="6641"/>
                </a:lnTo>
                <a:lnTo>
                  <a:pt x="757361" y="14679"/>
                </a:lnTo>
                <a:lnTo>
                  <a:pt x="813154" y="25628"/>
                </a:lnTo>
                <a:lnTo>
                  <a:pt x="865937" y="39313"/>
                </a:lnTo>
                <a:lnTo>
                  <a:pt x="915360" y="55558"/>
                </a:lnTo>
                <a:lnTo>
                  <a:pt x="961070" y="74189"/>
                </a:lnTo>
                <a:lnTo>
                  <a:pt x="1002718" y="95028"/>
                </a:lnTo>
                <a:lnTo>
                  <a:pt x="1039952" y="117902"/>
                </a:lnTo>
                <a:lnTo>
                  <a:pt x="1072420" y="142635"/>
                </a:lnTo>
                <a:lnTo>
                  <a:pt x="1121658" y="196973"/>
                </a:lnTo>
                <a:lnTo>
                  <a:pt x="1147623" y="256642"/>
                </a:lnTo>
                <a:lnTo>
                  <a:pt x="1151001" y="288036"/>
                </a:lnTo>
                <a:lnTo>
                  <a:pt x="1147623" y="319431"/>
                </a:lnTo>
                <a:lnTo>
                  <a:pt x="1121658" y="379111"/>
                </a:lnTo>
                <a:lnTo>
                  <a:pt x="1072420" y="433469"/>
                </a:lnTo>
                <a:lnTo>
                  <a:pt x="1039952" y="458213"/>
                </a:lnTo>
                <a:lnTo>
                  <a:pt x="1002718" y="481100"/>
                </a:lnTo>
                <a:lnTo>
                  <a:pt x="961070" y="501952"/>
                </a:lnTo>
                <a:lnTo>
                  <a:pt x="915360" y="520595"/>
                </a:lnTo>
                <a:lnTo>
                  <a:pt x="865937" y="536852"/>
                </a:lnTo>
                <a:lnTo>
                  <a:pt x="813154" y="550548"/>
                </a:lnTo>
                <a:lnTo>
                  <a:pt x="757361" y="561506"/>
                </a:lnTo>
                <a:lnTo>
                  <a:pt x="698910" y="569551"/>
                </a:lnTo>
                <a:lnTo>
                  <a:pt x="638152" y="574507"/>
                </a:lnTo>
                <a:lnTo>
                  <a:pt x="575436" y="576199"/>
                </a:lnTo>
                <a:lnTo>
                  <a:pt x="512745" y="574507"/>
                </a:lnTo>
                <a:lnTo>
                  <a:pt x="452007" y="569551"/>
                </a:lnTo>
                <a:lnTo>
                  <a:pt x="393574" y="561506"/>
                </a:lnTo>
                <a:lnTo>
                  <a:pt x="337796" y="550548"/>
                </a:lnTo>
                <a:lnTo>
                  <a:pt x="285025" y="536852"/>
                </a:lnTo>
                <a:lnTo>
                  <a:pt x="235613" y="520595"/>
                </a:lnTo>
                <a:lnTo>
                  <a:pt x="189911" y="501952"/>
                </a:lnTo>
                <a:lnTo>
                  <a:pt x="148269" y="481100"/>
                </a:lnTo>
                <a:lnTo>
                  <a:pt x="111040" y="458213"/>
                </a:lnTo>
                <a:lnTo>
                  <a:pt x="78575" y="433469"/>
                </a:lnTo>
                <a:lnTo>
                  <a:pt x="29341" y="379111"/>
                </a:lnTo>
                <a:lnTo>
                  <a:pt x="3377" y="319431"/>
                </a:lnTo>
                <a:lnTo>
                  <a:pt x="0" y="288036"/>
                </a:lnTo>
                <a:close/>
              </a:path>
            </a:pathLst>
          </a:custGeom>
          <a:ln w="1587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5716" y="4568952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5716" y="4861814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5716" y="5154421"/>
            <a:ext cx="112775" cy="22707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32916" y="5437936"/>
            <a:ext cx="97535" cy="199644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2916" y="5693968"/>
            <a:ext cx="97535" cy="199644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05916" y="4485283"/>
            <a:ext cx="4219575" cy="1673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100"/>
              </a:lnSpc>
              <a:spcBef>
                <a:spcPts val="100"/>
              </a:spcBef>
            </a:pPr>
            <a:r>
              <a:rPr sz="1600" spc="-25" dirty="0">
                <a:latin typeface="Lucida Sans Unicode"/>
                <a:cs typeface="Lucida Sans Unicode"/>
              </a:rPr>
              <a:t>Svolge </a:t>
            </a:r>
            <a:r>
              <a:rPr sz="1600" spc="-85" dirty="0">
                <a:latin typeface="Lucida Sans Unicode"/>
                <a:cs typeface="Lucida Sans Unicode"/>
              </a:rPr>
              <a:t>semplici </a:t>
            </a:r>
            <a:r>
              <a:rPr sz="1600" spc="-95" dirty="0">
                <a:latin typeface="Lucida Sans Unicode"/>
                <a:cs typeface="Lucida Sans Unicode"/>
              </a:rPr>
              <a:t>azioni </a:t>
            </a:r>
            <a:r>
              <a:rPr sz="1600" spc="-110" dirty="0">
                <a:latin typeface="Lucida Sans Unicode"/>
                <a:cs typeface="Lucida Sans Unicode"/>
              </a:rPr>
              <a:t>in </a:t>
            </a:r>
            <a:r>
              <a:rPr sz="1600" spc="-75" dirty="0">
                <a:latin typeface="Lucida Sans Unicode"/>
                <a:cs typeface="Lucida Sans Unicode"/>
              </a:rPr>
              <a:t>maniera </a:t>
            </a:r>
            <a:r>
              <a:rPr sz="1600" spc="-70" dirty="0">
                <a:latin typeface="Lucida Sans Unicode"/>
                <a:cs typeface="Lucida Sans Unicode"/>
              </a:rPr>
              <a:t>sequenziale.  </a:t>
            </a:r>
            <a:r>
              <a:rPr sz="1600" spc="-75" dirty="0">
                <a:latin typeface="Lucida Sans Unicode"/>
                <a:cs typeface="Lucida Sans Unicode"/>
              </a:rPr>
              <a:t>Lunghezza </a:t>
            </a:r>
            <a:r>
              <a:rPr sz="1600" spc="-80" dirty="0">
                <a:latin typeface="Lucida Sans Unicode"/>
                <a:cs typeface="Lucida Sans Unicode"/>
              </a:rPr>
              <a:t>parola: </a:t>
            </a:r>
            <a:r>
              <a:rPr sz="1600" spc="-130" dirty="0">
                <a:latin typeface="Lucida Sans Unicode"/>
                <a:cs typeface="Lucida Sans Unicode"/>
              </a:rPr>
              <a:t>32 </a:t>
            </a:r>
            <a:r>
              <a:rPr sz="1600" spc="-40" dirty="0">
                <a:latin typeface="Lucida Sans Unicode"/>
                <a:cs typeface="Lucida Sans Unicode"/>
              </a:rPr>
              <a:t>vs. </a:t>
            </a:r>
            <a:r>
              <a:rPr sz="1600" spc="-130" dirty="0">
                <a:latin typeface="Lucida Sans Unicode"/>
                <a:cs typeface="Lucida Sans Unicode"/>
              </a:rPr>
              <a:t>64</a:t>
            </a:r>
            <a:r>
              <a:rPr sz="1600" spc="15" dirty="0">
                <a:latin typeface="Lucida Sans Unicode"/>
                <a:cs typeface="Lucida Sans Unicode"/>
              </a:rPr>
              <a:t> </a:t>
            </a:r>
            <a:r>
              <a:rPr sz="1600" spc="-130" dirty="0">
                <a:latin typeface="Lucida Sans Unicode"/>
                <a:cs typeface="Lucida Sans Unicode"/>
              </a:rPr>
              <a:t>bit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spc="-60" dirty="0">
                <a:latin typeface="Lucida Sans Unicode"/>
                <a:cs typeface="Lucida Sans Unicode"/>
              </a:rPr>
              <a:t>Prestazioni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110" dirty="0">
                <a:latin typeface="Lucida Sans Unicode"/>
                <a:cs typeface="Lucida Sans Unicode"/>
              </a:rPr>
              <a:t>un</a:t>
            </a:r>
            <a:r>
              <a:rPr sz="1600" spc="-20" dirty="0">
                <a:latin typeface="Lucida Sans Unicode"/>
                <a:cs typeface="Lucida Sans Unicode"/>
              </a:rPr>
              <a:t> </a:t>
            </a:r>
            <a:r>
              <a:rPr sz="1600" spc="-70" dirty="0">
                <a:latin typeface="Lucida Sans Unicode"/>
                <a:cs typeface="Lucida Sans Unicode"/>
              </a:rPr>
              <a:t>processore:</a:t>
            </a:r>
            <a:endParaRPr sz="1600">
              <a:latin typeface="Lucida Sans Unicode"/>
              <a:cs typeface="Lucida Sans Unicode"/>
            </a:endParaRPr>
          </a:p>
          <a:p>
            <a:pPr marL="413384">
              <a:lnSpc>
                <a:spcPct val="100000"/>
              </a:lnSpc>
              <a:spcBef>
                <a:spcPts val="345"/>
              </a:spcBef>
            </a:pPr>
            <a:r>
              <a:rPr sz="1400" spc="-50" dirty="0">
                <a:latin typeface="Lucida Sans Unicode"/>
                <a:cs typeface="Lucida Sans Unicode"/>
              </a:rPr>
              <a:t>Velocità </a:t>
            </a:r>
            <a:r>
              <a:rPr sz="1400" spc="-70" dirty="0">
                <a:latin typeface="Lucida Sans Unicode"/>
                <a:cs typeface="Lucida Sans Unicode"/>
              </a:rPr>
              <a:t>del clock</a:t>
            </a:r>
            <a:r>
              <a:rPr sz="1400" spc="-125" dirty="0">
                <a:latin typeface="Lucida Sans Unicode"/>
                <a:cs typeface="Lucida Sans Unicode"/>
              </a:rPr>
              <a:t> </a:t>
            </a:r>
            <a:r>
              <a:rPr sz="1400" spc="-40" dirty="0">
                <a:latin typeface="Lucida Sans Unicode"/>
                <a:cs typeface="Lucida Sans Unicode"/>
              </a:rPr>
              <a:t>[GHz].</a:t>
            </a:r>
            <a:endParaRPr sz="1400">
              <a:latin typeface="Lucida Sans Unicode"/>
              <a:cs typeface="Lucida Sans Unicode"/>
            </a:endParaRPr>
          </a:p>
          <a:p>
            <a:pPr marL="413384">
              <a:lnSpc>
                <a:spcPct val="100000"/>
              </a:lnSpc>
              <a:spcBef>
                <a:spcPts val="335"/>
              </a:spcBef>
            </a:pPr>
            <a:r>
              <a:rPr sz="1400" spc="-85" dirty="0">
                <a:latin typeface="Lucida Sans Unicode"/>
                <a:cs typeface="Lucida Sans Unicode"/>
              </a:rPr>
              <a:t>Istruzioni </a:t>
            </a:r>
            <a:r>
              <a:rPr sz="1400" spc="-45" dirty="0">
                <a:latin typeface="Lucida Sans Unicode"/>
                <a:cs typeface="Lucida Sans Unicode"/>
              </a:rPr>
              <a:t>al </a:t>
            </a:r>
            <a:r>
              <a:rPr sz="1400" spc="-60" dirty="0">
                <a:latin typeface="Lucida Sans Unicode"/>
                <a:cs typeface="Lucida Sans Unicode"/>
              </a:rPr>
              <a:t>secondo</a:t>
            </a:r>
            <a:r>
              <a:rPr sz="1400" spc="-140" dirty="0">
                <a:latin typeface="Lucida Sans Unicode"/>
                <a:cs typeface="Lucida Sans Unicode"/>
              </a:rPr>
              <a:t> </a:t>
            </a:r>
            <a:r>
              <a:rPr sz="1400" spc="70" dirty="0">
                <a:latin typeface="Lucida Sans Unicode"/>
                <a:cs typeface="Lucida Sans Unicode"/>
              </a:rPr>
              <a:t>MIPS</a:t>
            </a:r>
            <a:endParaRPr sz="1400">
              <a:latin typeface="Lucida Sans Unicode"/>
              <a:cs typeface="Lucida Sans Unicode"/>
            </a:endParaRPr>
          </a:p>
          <a:p>
            <a:pPr marL="413384">
              <a:lnSpc>
                <a:spcPct val="100000"/>
              </a:lnSpc>
              <a:spcBef>
                <a:spcPts val="335"/>
              </a:spcBef>
            </a:pPr>
            <a:r>
              <a:rPr sz="1400" spc="-25" dirty="0">
                <a:latin typeface="Lucida Sans Unicode"/>
                <a:cs typeface="Lucida Sans Unicode"/>
              </a:rPr>
              <a:t>es. </a:t>
            </a:r>
            <a:r>
              <a:rPr sz="1400" spc="-60" dirty="0">
                <a:latin typeface="Lucida Sans Unicode"/>
                <a:cs typeface="Lucida Sans Unicode"/>
              </a:rPr>
              <a:t>Pentium </a:t>
            </a:r>
            <a:r>
              <a:rPr sz="1400" spc="-55" dirty="0">
                <a:latin typeface="Lucida Sans Unicode"/>
                <a:cs typeface="Lucida Sans Unicode"/>
              </a:rPr>
              <a:t>3.8GHz </a:t>
            </a:r>
            <a:r>
              <a:rPr sz="1400" spc="-60" dirty="0">
                <a:latin typeface="Lucida Sans Unicode"/>
                <a:cs typeface="Lucida Sans Unicode"/>
              </a:rPr>
              <a:t>fa </a:t>
            </a:r>
            <a:r>
              <a:rPr sz="1400" spc="-50" dirty="0">
                <a:latin typeface="Lucida Sans Unicode"/>
                <a:cs typeface="Lucida Sans Unicode"/>
              </a:rPr>
              <a:t>circa </a:t>
            </a:r>
            <a:r>
              <a:rPr sz="1400" spc="-20" dirty="0">
                <a:latin typeface="Lucida Sans Unicode"/>
                <a:cs typeface="Lucida Sans Unicode"/>
              </a:rPr>
              <a:t>1000MIPS</a:t>
            </a:r>
            <a:r>
              <a:rPr sz="1400" spc="-245" dirty="0">
                <a:latin typeface="Lucida Sans Unicode"/>
                <a:cs typeface="Lucida Sans Unicode"/>
              </a:rPr>
              <a:t> </a:t>
            </a:r>
            <a:r>
              <a:rPr sz="1400" spc="45" dirty="0">
                <a:latin typeface="Lucida Sans Unicode"/>
                <a:cs typeface="Lucida Sans Unicode"/>
              </a:rPr>
              <a:t>(1GIPS)</a:t>
            </a:r>
            <a:endParaRPr sz="1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 </a:t>
            </a:r>
            <a:r>
              <a:rPr spc="-5" dirty="0"/>
              <a:t>registri </a:t>
            </a:r>
            <a:r>
              <a:rPr dirty="0"/>
              <a:t>del</a:t>
            </a:r>
            <a:r>
              <a:rPr spc="-45" dirty="0"/>
              <a:t> </a:t>
            </a:r>
            <a:r>
              <a:rPr dirty="0"/>
              <a:t>processore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7344" y="1967483"/>
            <a:ext cx="128015" cy="25603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04544" y="2290572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04544" y="2583179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4544" y="2875737"/>
            <a:ext cx="112775" cy="22738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7344" y="5174615"/>
            <a:ext cx="128015" cy="25603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4544" y="5497982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04544" y="5790590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89736" y="1875203"/>
            <a:ext cx="7418705" cy="463804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1800" spc="-95" dirty="0">
                <a:latin typeface="Lucida Sans Unicode"/>
                <a:cs typeface="Lucida Sans Unicode"/>
              </a:rPr>
              <a:t>Visibili</a:t>
            </a:r>
            <a:r>
              <a:rPr sz="1800" spc="-55" dirty="0">
                <a:latin typeface="Lucida Sans Unicode"/>
                <a:cs typeface="Lucida Sans Unicode"/>
              </a:rPr>
              <a:t> </a:t>
            </a:r>
            <a:r>
              <a:rPr sz="1800" spc="-105" dirty="0">
                <a:latin typeface="Lucida Sans Unicode"/>
                <a:cs typeface="Lucida Sans Unicode"/>
              </a:rPr>
              <a:t>all’utente</a:t>
            </a:r>
            <a:endParaRPr sz="1800">
              <a:latin typeface="Lucida Sans Unicode"/>
              <a:cs typeface="Lucida Sans Unicode"/>
            </a:endParaRPr>
          </a:p>
          <a:p>
            <a:pPr marL="469900">
              <a:lnSpc>
                <a:spcPct val="100000"/>
              </a:lnSpc>
              <a:spcBef>
                <a:spcPts val="390"/>
              </a:spcBef>
            </a:pPr>
            <a:r>
              <a:rPr sz="1600" spc="-100" dirty="0">
                <a:latin typeface="Lucida Sans Unicode"/>
                <a:cs typeface="Lucida Sans Unicode"/>
              </a:rPr>
              <a:t>Disponibili </a:t>
            </a:r>
            <a:r>
              <a:rPr sz="1600" spc="-85" dirty="0">
                <a:latin typeface="Lucida Sans Unicode"/>
                <a:cs typeface="Lucida Sans Unicode"/>
              </a:rPr>
              <a:t>per </a:t>
            </a:r>
            <a:r>
              <a:rPr sz="1600" spc="-140" dirty="0">
                <a:latin typeface="Lucida Sans Unicode"/>
                <a:cs typeface="Lucida Sans Unicode"/>
              </a:rPr>
              <a:t>tutti 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r>
              <a:rPr sz="1600" spc="75" dirty="0">
                <a:latin typeface="Lucida Sans Unicode"/>
                <a:cs typeface="Lucida Sans Unicode"/>
              </a:rPr>
              <a:t> </a:t>
            </a:r>
            <a:r>
              <a:rPr sz="1600" spc="-120" dirty="0">
                <a:latin typeface="Lucida Sans Unicode"/>
                <a:cs typeface="Lucida Sans Unicode"/>
              </a:rPr>
              <a:t>programmi</a:t>
            </a:r>
            <a:endParaRPr sz="1600">
              <a:latin typeface="Lucida Sans Unicode"/>
              <a:cs typeface="Lucida Sans Unicode"/>
            </a:endParaRPr>
          </a:p>
          <a:p>
            <a:pPr marL="469900">
              <a:lnSpc>
                <a:spcPct val="100000"/>
              </a:lnSpc>
              <a:spcBef>
                <a:spcPts val="385"/>
              </a:spcBef>
            </a:pPr>
            <a:r>
              <a:rPr sz="1600" spc="-75" dirty="0">
                <a:latin typeface="Lucida Sans Unicode"/>
                <a:cs typeface="Lucida Sans Unicode"/>
              </a:rPr>
              <a:t>Permettono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05" dirty="0">
                <a:latin typeface="Lucida Sans Unicode"/>
                <a:cs typeface="Lucida Sans Unicode"/>
              </a:rPr>
              <a:t>minimizzare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105" dirty="0">
                <a:latin typeface="Lucida Sans Unicode"/>
                <a:cs typeface="Lucida Sans Unicode"/>
              </a:rPr>
              <a:t>riferimenti </a:t>
            </a:r>
            <a:r>
              <a:rPr sz="1600" spc="-55" dirty="0">
                <a:latin typeface="Lucida Sans Unicode"/>
                <a:cs typeface="Lucida Sans Unicode"/>
              </a:rPr>
              <a:t>alla </a:t>
            </a:r>
            <a:r>
              <a:rPr sz="1600" spc="-100" dirty="0">
                <a:latin typeface="Lucida Sans Unicode"/>
                <a:cs typeface="Lucida Sans Unicode"/>
              </a:rPr>
              <a:t>memoria</a:t>
            </a:r>
            <a:r>
              <a:rPr sz="1600" spc="170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principale</a:t>
            </a:r>
            <a:endParaRPr sz="1600">
              <a:latin typeface="Lucida Sans Unicode"/>
              <a:cs typeface="Lucida Sans Unicode"/>
            </a:endParaRPr>
          </a:p>
          <a:p>
            <a:pPr marL="469900">
              <a:lnSpc>
                <a:spcPct val="100000"/>
              </a:lnSpc>
              <a:spcBef>
                <a:spcPts val="385"/>
              </a:spcBef>
            </a:pPr>
            <a:r>
              <a:rPr sz="1600" spc="-80" dirty="0">
                <a:latin typeface="Lucida Sans Unicode"/>
                <a:cs typeface="Lucida Sans Unicode"/>
              </a:rPr>
              <a:t>Tipicamente </a:t>
            </a:r>
            <a:r>
              <a:rPr sz="1600" spc="-105" dirty="0">
                <a:latin typeface="Lucida Sans Unicode"/>
                <a:cs typeface="Lucida Sans Unicode"/>
              </a:rPr>
              <a:t>disponibili </a:t>
            </a:r>
            <a:r>
              <a:rPr sz="1600" spc="-80" dirty="0">
                <a:latin typeface="Lucida Sans Unicode"/>
                <a:cs typeface="Lucida Sans Unicode"/>
              </a:rPr>
              <a:t>sono </a:t>
            </a:r>
            <a:r>
              <a:rPr sz="1600" spc="-95" dirty="0">
                <a:latin typeface="Lucida Sans Unicode"/>
                <a:cs typeface="Lucida Sans Unicode"/>
              </a:rPr>
              <a:t>quelli</a:t>
            </a:r>
            <a:r>
              <a:rPr sz="1600" spc="-65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di:</a:t>
            </a:r>
            <a:endParaRPr sz="1600">
              <a:latin typeface="Lucida Sans Unicode"/>
              <a:cs typeface="Lucida Sans Unicode"/>
            </a:endParaRPr>
          </a:p>
          <a:p>
            <a:pPr marL="858519" indent="-287020">
              <a:lnSpc>
                <a:spcPct val="100000"/>
              </a:lnSpc>
              <a:spcBef>
                <a:spcPts val="385"/>
              </a:spcBef>
              <a:buChar char="–"/>
              <a:tabLst>
                <a:tab pos="857885" algn="l"/>
                <a:tab pos="858519" algn="l"/>
              </a:tabLst>
            </a:pPr>
            <a:r>
              <a:rPr sz="1600" spc="-100" dirty="0">
                <a:latin typeface="Lucida Sans Unicode"/>
                <a:cs typeface="Lucida Sans Unicode"/>
              </a:rPr>
              <a:t>dati</a:t>
            </a:r>
            <a:endParaRPr sz="1600">
              <a:latin typeface="Lucida Sans Unicode"/>
              <a:cs typeface="Lucida Sans Unicode"/>
            </a:endParaRPr>
          </a:p>
          <a:p>
            <a:pPr marL="1315720" marR="367030" lvl="1" indent="-287020">
              <a:lnSpc>
                <a:spcPts val="1960"/>
              </a:lnSpc>
              <a:spcBef>
                <a:spcPts val="415"/>
              </a:spcBef>
              <a:buChar char="–"/>
              <a:tabLst>
                <a:tab pos="1315720" algn="l"/>
                <a:tab pos="1316355" algn="l"/>
              </a:tabLst>
            </a:pPr>
            <a:r>
              <a:rPr sz="1600" spc="-70" dirty="0">
                <a:latin typeface="Lucida Sans Unicode"/>
                <a:cs typeface="Lucida Sans Unicode"/>
              </a:rPr>
              <a:t>general </a:t>
            </a:r>
            <a:r>
              <a:rPr sz="1600" spc="-85" dirty="0">
                <a:latin typeface="Lucida Sans Unicode"/>
                <a:cs typeface="Lucida Sans Unicode"/>
              </a:rPr>
              <a:t>purpose: </a:t>
            </a:r>
            <a:r>
              <a:rPr sz="1650" i="1" spc="-25" dirty="0">
                <a:latin typeface="Malgun Gothic"/>
                <a:cs typeface="Malgun Gothic"/>
              </a:rPr>
              <a:t>utilizzati </a:t>
            </a:r>
            <a:r>
              <a:rPr sz="1650" i="1" spc="-30" dirty="0">
                <a:latin typeface="Malgun Gothic"/>
                <a:cs typeface="Malgun Gothic"/>
              </a:rPr>
              <a:t>per </a:t>
            </a:r>
            <a:r>
              <a:rPr sz="1650" i="1" spc="-35" dirty="0">
                <a:latin typeface="Malgun Gothic"/>
                <a:cs typeface="Malgun Gothic"/>
              </a:rPr>
              <a:t>memorizzare temporaneamente  </a:t>
            </a:r>
            <a:r>
              <a:rPr sz="1650" i="1" spc="-30" dirty="0">
                <a:latin typeface="Malgun Gothic"/>
                <a:cs typeface="Malgun Gothic"/>
              </a:rPr>
              <a:t>dati </a:t>
            </a:r>
            <a:r>
              <a:rPr sz="1650" i="1" spc="-35" dirty="0">
                <a:latin typeface="Malgun Gothic"/>
                <a:cs typeface="Malgun Gothic"/>
              </a:rPr>
              <a:t>e/o </a:t>
            </a:r>
            <a:r>
              <a:rPr sz="1650" i="1" spc="-30" dirty="0">
                <a:latin typeface="Malgun Gothic"/>
                <a:cs typeface="Malgun Gothic"/>
              </a:rPr>
              <a:t>informazioni di controllo di </a:t>
            </a:r>
            <a:r>
              <a:rPr sz="1650" i="1" spc="-35" dirty="0">
                <a:latin typeface="Malgun Gothic"/>
                <a:cs typeface="Malgun Gothic"/>
              </a:rPr>
              <a:t>vario</a:t>
            </a:r>
            <a:r>
              <a:rPr sz="1650" i="1" spc="210" dirty="0">
                <a:latin typeface="Malgun Gothic"/>
                <a:cs typeface="Malgun Gothic"/>
              </a:rPr>
              <a:t> </a:t>
            </a:r>
            <a:r>
              <a:rPr sz="1650" i="1" spc="-40" dirty="0">
                <a:latin typeface="Malgun Gothic"/>
                <a:cs typeface="Malgun Gothic"/>
              </a:rPr>
              <a:t>genere</a:t>
            </a:r>
            <a:endParaRPr sz="1650">
              <a:latin typeface="Malgun Gothic"/>
              <a:cs typeface="Malgun Gothic"/>
            </a:endParaRPr>
          </a:p>
          <a:p>
            <a:pPr marL="1315720" lvl="1" indent="-287020">
              <a:lnSpc>
                <a:spcPct val="100000"/>
              </a:lnSpc>
              <a:spcBef>
                <a:spcPts val="225"/>
              </a:spcBef>
              <a:buChar char="–"/>
              <a:tabLst>
                <a:tab pos="1315720" algn="l"/>
                <a:tab pos="1316355" algn="l"/>
              </a:tabLst>
            </a:pPr>
            <a:r>
              <a:rPr sz="1600" spc="-75" dirty="0">
                <a:latin typeface="Lucida Sans Unicode"/>
                <a:cs typeface="Lucida Sans Unicode"/>
              </a:rPr>
              <a:t>Dedicati: </a:t>
            </a:r>
            <a:r>
              <a:rPr sz="1650" i="1" spc="-30" dirty="0">
                <a:latin typeface="Malgun Gothic"/>
                <a:cs typeface="Malgun Gothic"/>
              </a:rPr>
              <a:t>dedicati </a:t>
            </a:r>
            <a:r>
              <a:rPr sz="1650" i="1" spc="-40" dirty="0">
                <a:latin typeface="Malgun Gothic"/>
                <a:cs typeface="Malgun Gothic"/>
              </a:rPr>
              <a:t>sempre </a:t>
            </a:r>
            <a:r>
              <a:rPr sz="1650" i="1" spc="-35" dirty="0">
                <a:latin typeface="Malgun Gothic"/>
                <a:cs typeface="Malgun Gothic"/>
              </a:rPr>
              <a:t>ed esclusivamente ad uno</a:t>
            </a:r>
            <a:r>
              <a:rPr sz="1650" i="1" spc="22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scopo</a:t>
            </a:r>
            <a:endParaRPr sz="1650">
              <a:latin typeface="Malgun Gothic"/>
              <a:cs typeface="Malgun Gothic"/>
            </a:endParaRPr>
          </a:p>
          <a:p>
            <a:pPr marL="858519" indent="-287020">
              <a:lnSpc>
                <a:spcPct val="100000"/>
              </a:lnSpc>
              <a:spcBef>
                <a:spcPts val="375"/>
              </a:spcBef>
              <a:buChar char="–"/>
              <a:tabLst>
                <a:tab pos="857885" algn="l"/>
                <a:tab pos="858519" algn="l"/>
              </a:tabLst>
            </a:pPr>
            <a:r>
              <a:rPr sz="1600" spc="-114" dirty="0">
                <a:latin typeface="Lucida Sans Unicode"/>
                <a:cs typeface="Lucida Sans Unicode"/>
              </a:rPr>
              <a:t>indirizzi </a:t>
            </a:r>
            <a:r>
              <a:rPr sz="1600" spc="-20" dirty="0">
                <a:latin typeface="Lucida Sans Unicode"/>
                <a:cs typeface="Lucida Sans Unicode"/>
              </a:rPr>
              <a:t>(es: </a:t>
            </a:r>
            <a:r>
              <a:rPr sz="1600" spc="-110" dirty="0">
                <a:latin typeface="Lucida Sans Unicode"/>
                <a:cs typeface="Lucida Sans Unicode"/>
              </a:rPr>
              <a:t>index </a:t>
            </a:r>
            <a:r>
              <a:rPr sz="1600" spc="-80" dirty="0">
                <a:latin typeface="Lucida Sans Unicode"/>
                <a:cs typeface="Lucida Sans Unicode"/>
              </a:rPr>
              <a:t>register, </a:t>
            </a:r>
            <a:r>
              <a:rPr sz="1600" spc="-85" dirty="0">
                <a:latin typeface="Lucida Sans Unicode"/>
                <a:cs typeface="Lucida Sans Unicode"/>
              </a:rPr>
              <a:t>segment </a:t>
            </a:r>
            <a:r>
              <a:rPr sz="1600" spc="-105" dirty="0">
                <a:latin typeface="Lucida Sans Unicode"/>
                <a:cs typeface="Lucida Sans Unicode"/>
              </a:rPr>
              <a:t>pointer, </a:t>
            </a:r>
            <a:r>
              <a:rPr sz="1600" spc="-65" dirty="0">
                <a:latin typeface="Lucida Sans Unicode"/>
                <a:cs typeface="Lucida Sans Unicode"/>
              </a:rPr>
              <a:t>stack</a:t>
            </a:r>
            <a:r>
              <a:rPr sz="1600" spc="100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pointer)</a:t>
            </a:r>
            <a:endParaRPr sz="1600">
              <a:latin typeface="Lucida Sans Unicode"/>
              <a:cs typeface="Lucida Sans Unicode"/>
            </a:endParaRPr>
          </a:p>
          <a:p>
            <a:pPr marL="858519" indent="-287020">
              <a:lnSpc>
                <a:spcPct val="100000"/>
              </a:lnSpc>
              <a:spcBef>
                <a:spcPts val="335"/>
              </a:spcBef>
              <a:buChar char="–"/>
              <a:tabLst>
                <a:tab pos="857885" algn="l"/>
                <a:tab pos="858519" algn="l"/>
              </a:tabLst>
            </a:pPr>
            <a:r>
              <a:rPr sz="1600" spc="-85" dirty="0">
                <a:latin typeface="Lucida Sans Unicode"/>
                <a:cs typeface="Lucida Sans Unicode"/>
              </a:rPr>
              <a:t>codici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95" dirty="0">
                <a:latin typeface="Lucida Sans Unicode"/>
                <a:cs typeface="Lucida Sans Unicode"/>
              </a:rPr>
              <a:t>condizione </a:t>
            </a:r>
            <a:r>
              <a:rPr sz="1600" spc="-70" dirty="0">
                <a:latin typeface="Lucida Sans Unicode"/>
                <a:cs typeface="Lucida Sans Unicode"/>
              </a:rPr>
              <a:t>(flag </a:t>
            </a:r>
            <a:r>
              <a:rPr sz="1600" spc="-395" dirty="0">
                <a:latin typeface="Lucida Sans Unicode"/>
                <a:cs typeface="Lucida Sans Unicode"/>
              </a:rPr>
              <a:t>- </a:t>
            </a:r>
            <a:r>
              <a:rPr sz="1650" spc="-114" dirty="0">
                <a:latin typeface="Lucida Sans Unicode"/>
                <a:cs typeface="Lucida Sans Unicode"/>
              </a:rPr>
              <a:t>parzialmente</a:t>
            </a:r>
            <a:r>
              <a:rPr sz="1650" spc="25" dirty="0">
                <a:latin typeface="Lucida Sans Unicode"/>
                <a:cs typeface="Lucida Sans Unicode"/>
              </a:rPr>
              <a:t> </a:t>
            </a:r>
            <a:r>
              <a:rPr sz="1650" spc="-100" dirty="0">
                <a:latin typeface="Lucida Sans Unicode"/>
                <a:cs typeface="Lucida Sans Unicode"/>
              </a:rPr>
              <a:t>visibili</a:t>
            </a:r>
            <a:r>
              <a:rPr sz="1600" spc="-100" dirty="0">
                <a:latin typeface="Lucida Sans Unicode"/>
                <a:cs typeface="Lucida Sans Unicode"/>
              </a:rPr>
              <a:t>)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90" dirty="0">
                <a:latin typeface="Lucida Sans Unicode"/>
                <a:cs typeface="Lucida Sans Unicode"/>
              </a:rPr>
              <a:t>Di </a:t>
            </a:r>
            <a:r>
              <a:rPr sz="1800" spc="-95" dirty="0">
                <a:latin typeface="Lucida Sans Unicode"/>
                <a:cs typeface="Lucida Sans Unicode"/>
              </a:rPr>
              <a:t>stato </a:t>
            </a:r>
            <a:r>
              <a:rPr sz="1800" spc="-5" dirty="0">
                <a:latin typeface="Lucida Sans Unicode"/>
                <a:cs typeface="Lucida Sans Unicode"/>
              </a:rPr>
              <a:t>e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spc="-114" dirty="0">
                <a:latin typeface="Lucida Sans Unicode"/>
                <a:cs typeface="Lucida Sans Unicode"/>
              </a:rPr>
              <a:t>controllo</a:t>
            </a:r>
            <a:endParaRPr sz="1800">
              <a:latin typeface="Lucida Sans Unicode"/>
              <a:cs typeface="Lucida Sans Unicode"/>
            </a:endParaRPr>
          </a:p>
          <a:p>
            <a:pPr marL="469900">
              <a:lnSpc>
                <a:spcPct val="100000"/>
              </a:lnSpc>
              <a:spcBef>
                <a:spcPts val="395"/>
              </a:spcBef>
            </a:pPr>
            <a:r>
              <a:rPr sz="1600" spc="-95" dirty="0">
                <a:latin typeface="Lucida Sans Unicode"/>
                <a:cs typeface="Lucida Sans Unicode"/>
              </a:rPr>
              <a:t>Memorizzano l’esito </a:t>
            </a:r>
            <a:r>
              <a:rPr sz="1600" spc="-75" dirty="0">
                <a:latin typeface="Lucida Sans Unicode"/>
                <a:cs typeface="Lucida Sans Unicode"/>
              </a:rPr>
              <a:t>delle </a:t>
            </a:r>
            <a:r>
              <a:rPr sz="1600" spc="-95" dirty="0">
                <a:latin typeface="Lucida Sans Unicode"/>
                <a:cs typeface="Lucida Sans Unicode"/>
              </a:rPr>
              <a:t>operazioni </a:t>
            </a:r>
            <a:r>
              <a:rPr sz="1600" spc="-80" dirty="0">
                <a:latin typeface="Lucida Sans Unicode"/>
                <a:cs typeface="Lucida Sans Unicode"/>
              </a:rPr>
              <a:t>del</a:t>
            </a:r>
            <a:r>
              <a:rPr sz="1600" spc="25" dirty="0">
                <a:latin typeface="Lucida Sans Unicode"/>
                <a:cs typeface="Lucida Sans Unicode"/>
              </a:rPr>
              <a:t> </a:t>
            </a:r>
            <a:r>
              <a:rPr sz="1600" spc="-70" dirty="0">
                <a:latin typeface="Lucida Sans Unicode"/>
                <a:cs typeface="Lucida Sans Unicode"/>
              </a:rPr>
              <a:t>processore</a:t>
            </a:r>
            <a:endParaRPr sz="1600">
              <a:latin typeface="Lucida Sans Unicode"/>
              <a:cs typeface="Lucida Sans Unicode"/>
            </a:endParaRPr>
          </a:p>
          <a:p>
            <a:pPr marL="469900" marR="15240">
              <a:lnSpc>
                <a:spcPct val="100000"/>
              </a:lnSpc>
              <a:spcBef>
                <a:spcPts val="385"/>
              </a:spcBef>
            </a:pPr>
            <a:r>
              <a:rPr sz="1600" spc="-25" dirty="0">
                <a:latin typeface="Lucida Sans Unicode"/>
                <a:cs typeface="Lucida Sans Unicode"/>
              </a:rPr>
              <a:t>Solo </a:t>
            </a:r>
            <a:r>
              <a:rPr sz="1600" spc="-60" dirty="0">
                <a:latin typeface="Lucida Sans Unicode"/>
                <a:cs typeface="Lucida Sans Unicode"/>
              </a:rPr>
              <a:t>ad </a:t>
            </a:r>
            <a:r>
              <a:rPr sz="1600" spc="-80" dirty="0">
                <a:latin typeface="Lucida Sans Unicode"/>
                <a:cs typeface="Lucida Sans Unicode"/>
              </a:rPr>
              <a:t>alcuni </a:t>
            </a:r>
            <a:r>
              <a:rPr sz="1600" spc="-114" dirty="0">
                <a:latin typeface="Lucida Sans Unicode"/>
                <a:cs typeface="Lucida Sans Unicode"/>
              </a:rPr>
              <a:t>programmi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85" dirty="0">
                <a:latin typeface="Lucida Sans Unicode"/>
                <a:cs typeface="Lucida Sans Unicode"/>
              </a:rPr>
              <a:t>possibile </a:t>
            </a:r>
            <a:r>
              <a:rPr sz="1600" spc="-40" dirty="0">
                <a:latin typeface="Lucida Sans Unicode"/>
                <a:cs typeface="Lucida Sans Unicode"/>
              </a:rPr>
              <a:t>accedere </a:t>
            </a:r>
            <a:r>
              <a:rPr sz="1600" spc="-100" dirty="0">
                <a:latin typeface="Lucida Sans Unicode"/>
                <a:cs typeface="Lucida Sans Unicode"/>
              </a:rPr>
              <a:t>tramite </a:t>
            </a:r>
            <a:r>
              <a:rPr sz="1600" spc="-105" dirty="0">
                <a:latin typeface="Lucida Sans Unicode"/>
                <a:cs typeface="Lucida Sans Unicode"/>
              </a:rPr>
              <a:t>istruzioni </a:t>
            </a:r>
            <a:r>
              <a:rPr sz="1600" spc="-70" dirty="0">
                <a:latin typeface="Lucida Sans Unicode"/>
                <a:cs typeface="Lucida Sans Unicode"/>
              </a:rPr>
              <a:t>eseguite </a:t>
            </a:r>
            <a:r>
              <a:rPr sz="1600" spc="-105" dirty="0">
                <a:latin typeface="Lucida Sans Unicode"/>
                <a:cs typeface="Lucida Sans Unicode"/>
              </a:rPr>
              <a:t>in  </a:t>
            </a:r>
            <a:r>
              <a:rPr sz="1600" spc="-95" dirty="0">
                <a:latin typeface="Lucida Sans Unicode"/>
                <a:cs typeface="Lucida Sans Unicode"/>
              </a:rPr>
              <a:t>modalità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05" dirty="0">
                <a:latin typeface="Lucida Sans Unicode"/>
                <a:cs typeface="Lucida Sans Unicode"/>
              </a:rPr>
              <a:t>controllo </a:t>
            </a:r>
            <a:r>
              <a:rPr sz="1600" spc="-100" dirty="0">
                <a:latin typeface="Lucida Sans Unicode"/>
                <a:cs typeface="Lucida Sans Unicode"/>
              </a:rPr>
              <a:t>o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70" dirty="0">
                <a:latin typeface="Lucida Sans Unicode"/>
                <a:cs typeface="Lucida Sans Unicode"/>
              </a:rPr>
              <a:t>sistema</a:t>
            </a:r>
            <a:r>
              <a:rPr sz="1600" spc="155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operativo</a:t>
            </a:r>
            <a:endParaRPr sz="1600">
              <a:latin typeface="Lucida Sans Unicode"/>
              <a:cs typeface="Lucida Sans Unicode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400" dirty="0"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 </a:t>
            </a:r>
            <a:r>
              <a:rPr spc="-5" dirty="0"/>
              <a:t>registri </a:t>
            </a:r>
            <a:r>
              <a:rPr dirty="0"/>
              <a:t>del</a:t>
            </a:r>
            <a:r>
              <a:rPr spc="-45" dirty="0"/>
              <a:t> </a:t>
            </a:r>
            <a:r>
              <a:rPr dirty="0"/>
              <a:t>processore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2815" y="1533804"/>
            <a:ext cx="8288020" cy="4979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90"/>
              </a:spcBef>
              <a:buChar char="•"/>
              <a:tabLst>
                <a:tab pos="355600" algn="l"/>
                <a:tab pos="356235" algn="l"/>
              </a:tabLst>
            </a:pPr>
            <a:r>
              <a:rPr sz="1600" spc="-45" dirty="0">
                <a:latin typeface="Lucida Sans Unicode"/>
                <a:cs typeface="Lucida Sans Unicode"/>
              </a:rPr>
              <a:t>Scambio </a:t>
            </a:r>
            <a:r>
              <a:rPr sz="1600" spc="-100" dirty="0">
                <a:latin typeface="Lucida Sans Unicode"/>
                <a:cs typeface="Lucida Sans Unicode"/>
              </a:rPr>
              <a:t>dati </a:t>
            </a:r>
            <a:r>
              <a:rPr sz="1600" spc="-80" dirty="0">
                <a:latin typeface="Lucida Sans Unicode"/>
                <a:cs typeface="Lucida Sans Unicode"/>
              </a:rPr>
              <a:t>con </a:t>
            </a:r>
            <a:r>
              <a:rPr sz="1600" spc="-50" dirty="0">
                <a:latin typeface="Lucida Sans Unicode"/>
                <a:cs typeface="Lucida Sans Unicode"/>
              </a:rPr>
              <a:t>la</a:t>
            </a:r>
            <a:r>
              <a:rPr sz="1600" spc="-45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memoria:</a:t>
            </a:r>
            <a:endParaRPr sz="16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Font typeface="Lucida Sans Unicode"/>
              <a:buChar char="–"/>
              <a:tabLst>
                <a:tab pos="756285" algn="l"/>
                <a:tab pos="756920" algn="l"/>
              </a:tabLst>
            </a:pPr>
            <a:r>
              <a:rPr sz="1600" b="1" spc="5" dirty="0">
                <a:latin typeface="Yu Gothic UI"/>
                <a:cs typeface="Yu Gothic UI"/>
              </a:rPr>
              <a:t>MAR </a:t>
            </a:r>
            <a:r>
              <a:rPr sz="1600" spc="-70" dirty="0">
                <a:latin typeface="Lucida Sans Unicode"/>
                <a:cs typeface="Lucida Sans Unicode"/>
              </a:rPr>
              <a:t>(Memory Address </a:t>
            </a:r>
            <a:r>
              <a:rPr sz="1600" spc="-45" dirty="0">
                <a:latin typeface="Lucida Sans Unicode"/>
                <a:cs typeface="Lucida Sans Unicode"/>
              </a:rPr>
              <a:t>Register): </a:t>
            </a:r>
            <a:r>
              <a:rPr sz="1600" spc="-114" dirty="0">
                <a:latin typeface="Lucida Sans Unicode"/>
                <a:cs typeface="Lucida Sans Unicode"/>
              </a:rPr>
              <a:t>indirizzo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105" dirty="0">
                <a:latin typeface="Lucida Sans Unicode"/>
                <a:cs typeface="Lucida Sans Unicode"/>
              </a:rPr>
              <a:t>riferimento </a:t>
            </a:r>
            <a:r>
              <a:rPr sz="1600" spc="-55" dirty="0">
                <a:latin typeface="Lucida Sans Unicode"/>
                <a:cs typeface="Lucida Sans Unicode"/>
              </a:rPr>
              <a:t>alla</a:t>
            </a:r>
            <a:r>
              <a:rPr sz="1600" spc="105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memoria</a:t>
            </a:r>
            <a:endParaRPr sz="16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Font typeface="Lucida Sans Unicode"/>
              <a:buChar char="–"/>
              <a:tabLst>
                <a:tab pos="756285" algn="l"/>
                <a:tab pos="756920" algn="l"/>
              </a:tabLst>
            </a:pPr>
            <a:r>
              <a:rPr sz="1600" b="1" spc="10" dirty="0">
                <a:latin typeface="Yu Gothic UI"/>
                <a:cs typeface="Yu Gothic UI"/>
              </a:rPr>
              <a:t>MDR </a:t>
            </a:r>
            <a:r>
              <a:rPr sz="1600" spc="-70" dirty="0">
                <a:latin typeface="Lucida Sans Unicode"/>
                <a:cs typeface="Lucida Sans Unicode"/>
              </a:rPr>
              <a:t>(Memory </a:t>
            </a:r>
            <a:r>
              <a:rPr sz="1600" spc="-55" dirty="0">
                <a:latin typeface="Lucida Sans Unicode"/>
                <a:cs typeface="Lucida Sans Unicode"/>
              </a:rPr>
              <a:t>Data </a:t>
            </a:r>
            <a:r>
              <a:rPr sz="1600" spc="-50" dirty="0">
                <a:latin typeface="Lucida Sans Unicode"/>
                <a:cs typeface="Lucida Sans Unicode"/>
              </a:rPr>
              <a:t>Register): </a:t>
            </a:r>
            <a:r>
              <a:rPr sz="1600" spc="-100" dirty="0">
                <a:latin typeface="Lucida Sans Unicode"/>
                <a:cs typeface="Lucida Sans Unicode"/>
              </a:rPr>
              <a:t>dati </a:t>
            </a:r>
            <a:r>
              <a:rPr sz="1600" spc="-110" dirty="0">
                <a:latin typeface="Lucida Sans Unicode"/>
                <a:cs typeface="Lucida Sans Unicode"/>
              </a:rPr>
              <a:t>provenienti/da </a:t>
            </a:r>
            <a:r>
              <a:rPr sz="1600" spc="-70" dirty="0">
                <a:latin typeface="Lucida Sans Unicode"/>
                <a:cs typeface="Lucida Sans Unicode"/>
              </a:rPr>
              <a:t>inviare </a:t>
            </a:r>
            <a:r>
              <a:rPr sz="1600" spc="-55" dirty="0">
                <a:latin typeface="Lucida Sans Unicode"/>
                <a:cs typeface="Lucida Sans Unicode"/>
              </a:rPr>
              <a:t>alla</a:t>
            </a:r>
            <a:r>
              <a:rPr sz="1600" spc="60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memoria</a:t>
            </a:r>
            <a:endParaRPr sz="1600">
              <a:latin typeface="Lucida Sans Unicode"/>
              <a:cs typeface="Lucida Sans Unicode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Lucida Sans Unicode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1600" spc="-45" dirty="0">
                <a:latin typeface="Lucida Sans Unicode"/>
                <a:cs typeface="Lucida Sans Unicode"/>
              </a:rPr>
              <a:t>Scambio </a:t>
            </a:r>
            <a:r>
              <a:rPr sz="1600" spc="-100" dirty="0">
                <a:latin typeface="Lucida Sans Unicode"/>
                <a:cs typeface="Lucida Sans Unicode"/>
              </a:rPr>
              <a:t>dati </a:t>
            </a:r>
            <a:r>
              <a:rPr sz="1600" spc="-80" dirty="0">
                <a:latin typeface="Lucida Sans Unicode"/>
                <a:cs typeface="Lucida Sans Unicode"/>
              </a:rPr>
              <a:t>con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120" dirty="0">
                <a:latin typeface="Lucida Sans Unicode"/>
                <a:cs typeface="Lucida Sans Unicode"/>
              </a:rPr>
              <a:t>moduli di</a:t>
            </a:r>
            <a:r>
              <a:rPr sz="1600" spc="60" dirty="0">
                <a:latin typeface="Lucida Sans Unicode"/>
                <a:cs typeface="Lucida Sans Unicode"/>
              </a:rPr>
              <a:t> </a:t>
            </a:r>
            <a:r>
              <a:rPr sz="1600" spc="-120" dirty="0">
                <a:latin typeface="Lucida Sans Unicode"/>
                <a:cs typeface="Lucida Sans Unicode"/>
              </a:rPr>
              <a:t>I/O:</a:t>
            </a:r>
            <a:endParaRPr sz="16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Font typeface="Lucida Sans Unicode"/>
              <a:buChar char="–"/>
              <a:tabLst>
                <a:tab pos="756285" algn="l"/>
                <a:tab pos="756920" algn="l"/>
              </a:tabLst>
            </a:pPr>
            <a:r>
              <a:rPr sz="1600" b="1" spc="-65" dirty="0">
                <a:latin typeface="Yu Gothic UI"/>
                <a:cs typeface="Yu Gothic UI"/>
              </a:rPr>
              <a:t>I/O </a:t>
            </a:r>
            <a:r>
              <a:rPr sz="1600" b="1" spc="80" dirty="0">
                <a:latin typeface="Yu Gothic UI"/>
                <a:cs typeface="Yu Gothic UI"/>
              </a:rPr>
              <a:t>AR </a:t>
            </a:r>
            <a:r>
              <a:rPr sz="1600" spc="-85" dirty="0">
                <a:latin typeface="Lucida Sans Unicode"/>
                <a:cs typeface="Lucida Sans Unicode"/>
              </a:rPr>
              <a:t>(Input </a:t>
            </a:r>
            <a:r>
              <a:rPr sz="1600" spc="-110" dirty="0">
                <a:latin typeface="Lucida Sans Unicode"/>
                <a:cs typeface="Lucida Sans Unicode"/>
              </a:rPr>
              <a:t>Output </a:t>
            </a:r>
            <a:r>
              <a:rPr sz="1600" spc="-70" dirty="0">
                <a:latin typeface="Lucida Sans Unicode"/>
                <a:cs typeface="Lucida Sans Unicode"/>
              </a:rPr>
              <a:t>Address </a:t>
            </a:r>
            <a:r>
              <a:rPr sz="1600" spc="-45" dirty="0">
                <a:latin typeface="Lucida Sans Unicode"/>
                <a:cs typeface="Lucida Sans Unicode"/>
              </a:rPr>
              <a:t>Register): </a:t>
            </a:r>
            <a:r>
              <a:rPr sz="1600" spc="-65" dirty="0">
                <a:latin typeface="Lucida Sans Unicode"/>
                <a:cs typeface="Lucida Sans Unicode"/>
              </a:rPr>
              <a:t>specifica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90" dirty="0">
                <a:latin typeface="Lucida Sans Unicode"/>
                <a:cs typeface="Lucida Sans Unicode"/>
              </a:rPr>
              <a:t>dispositivo </a:t>
            </a:r>
            <a:r>
              <a:rPr sz="1600" spc="-120" dirty="0">
                <a:latin typeface="Lucida Sans Unicode"/>
                <a:cs typeface="Lucida Sans Unicode"/>
              </a:rPr>
              <a:t>di</a:t>
            </a:r>
            <a:r>
              <a:rPr sz="1600" spc="85" dirty="0">
                <a:latin typeface="Lucida Sans Unicode"/>
                <a:cs typeface="Lucida Sans Unicode"/>
              </a:rPr>
              <a:t> </a:t>
            </a:r>
            <a:r>
              <a:rPr sz="1600" spc="-140" dirty="0">
                <a:latin typeface="Lucida Sans Unicode"/>
                <a:cs typeface="Lucida Sans Unicode"/>
              </a:rPr>
              <a:t>I/O</a:t>
            </a:r>
            <a:endParaRPr sz="16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Font typeface="Lucida Sans Unicode"/>
              <a:buChar char="–"/>
              <a:tabLst>
                <a:tab pos="756285" algn="l"/>
                <a:tab pos="756920" algn="l"/>
              </a:tabLst>
            </a:pPr>
            <a:r>
              <a:rPr sz="1600" b="1" spc="-65" dirty="0">
                <a:latin typeface="Yu Gothic UI"/>
                <a:cs typeface="Yu Gothic UI"/>
              </a:rPr>
              <a:t>I/O </a:t>
            </a:r>
            <a:r>
              <a:rPr sz="1600" b="1" spc="130" dirty="0">
                <a:latin typeface="Yu Gothic UI"/>
                <a:cs typeface="Yu Gothic UI"/>
              </a:rPr>
              <a:t>BR </a:t>
            </a:r>
            <a:r>
              <a:rPr sz="1600" spc="-85" dirty="0">
                <a:latin typeface="Lucida Sans Unicode"/>
                <a:cs typeface="Lucida Sans Unicode"/>
              </a:rPr>
              <a:t>(Input </a:t>
            </a:r>
            <a:r>
              <a:rPr sz="1600" spc="-110" dirty="0">
                <a:latin typeface="Lucida Sans Unicode"/>
                <a:cs typeface="Lucida Sans Unicode"/>
              </a:rPr>
              <a:t>Output </a:t>
            </a:r>
            <a:r>
              <a:rPr sz="1600" spc="-70" dirty="0">
                <a:latin typeface="Lucida Sans Unicode"/>
                <a:cs typeface="Lucida Sans Unicode"/>
              </a:rPr>
              <a:t>Buffer </a:t>
            </a:r>
            <a:r>
              <a:rPr sz="1600" spc="-45" dirty="0">
                <a:latin typeface="Lucida Sans Unicode"/>
                <a:cs typeface="Lucida Sans Unicode"/>
              </a:rPr>
              <a:t>Register): </a:t>
            </a:r>
            <a:r>
              <a:rPr sz="1600" spc="-80" dirty="0">
                <a:latin typeface="Lucida Sans Unicode"/>
                <a:cs typeface="Lucida Sans Unicode"/>
              </a:rPr>
              <a:t>contiene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100" dirty="0">
                <a:latin typeface="Lucida Sans Unicode"/>
                <a:cs typeface="Lucida Sans Unicode"/>
              </a:rPr>
              <a:t>dati </a:t>
            </a:r>
            <a:r>
              <a:rPr sz="1600" spc="-65" dirty="0">
                <a:latin typeface="Lucida Sans Unicode"/>
                <a:cs typeface="Lucida Sans Unicode"/>
              </a:rPr>
              <a:t>da scambiare </a:t>
            </a:r>
            <a:r>
              <a:rPr sz="1600" spc="-80" dirty="0">
                <a:latin typeface="Lucida Sans Unicode"/>
                <a:cs typeface="Lucida Sans Unicode"/>
              </a:rPr>
              <a:t>con </a:t>
            </a:r>
            <a:r>
              <a:rPr sz="1600" spc="-110" dirty="0">
                <a:latin typeface="Lucida Sans Unicode"/>
                <a:cs typeface="Lucida Sans Unicode"/>
              </a:rPr>
              <a:t>il</a:t>
            </a:r>
            <a:r>
              <a:rPr sz="1600" spc="180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dispositivo</a:t>
            </a:r>
            <a:endParaRPr sz="1600">
              <a:latin typeface="Lucida Sans Unicode"/>
              <a:cs typeface="Lucida Sans Unicode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Lucida Sans Unicode"/>
              <a:buChar char="–"/>
            </a:pPr>
            <a:endParaRPr sz="1750">
              <a:latin typeface="Times New Roman"/>
              <a:cs typeface="Times New Roman"/>
            </a:endParaRPr>
          </a:p>
          <a:p>
            <a:pPr marL="356870" indent="-34290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1600" spc="-40" dirty="0">
                <a:latin typeface="Lucida Sans Unicode"/>
                <a:cs typeface="Lucida Sans Unicode"/>
              </a:rPr>
              <a:t>Esecuzione </a:t>
            </a:r>
            <a:r>
              <a:rPr sz="1600" spc="-75" dirty="0">
                <a:latin typeface="Lucida Sans Unicode"/>
                <a:cs typeface="Lucida Sans Unicode"/>
              </a:rPr>
              <a:t>delle</a:t>
            </a:r>
            <a:r>
              <a:rPr sz="1600" spc="-130" dirty="0">
                <a:latin typeface="Lucida Sans Unicode"/>
                <a:cs typeface="Lucida Sans Unicode"/>
              </a:rPr>
              <a:t> </a:t>
            </a:r>
            <a:r>
              <a:rPr sz="1600" spc="-105" dirty="0">
                <a:latin typeface="Lucida Sans Unicode"/>
                <a:cs typeface="Lucida Sans Unicode"/>
              </a:rPr>
              <a:t>istruzioni:</a:t>
            </a:r>
            <a:endParaRPr sz="1600">
              <a:latin typeface="Lucida Sans Unicode"/>
              <a:cs typeface="Lucida Sans Unicode"/>
            </a:endParaRPr>
          </a:p>
          <a:p>
            <a:pPr marL="758190" lvl="1" indent="-287020">
              <a:lnSpc>
                <a:spcPct val="100000"/>
              </a:lnSpc>
              <a:spcBef>
                <a:spcPts val="390"/>
              </a:spcBef>
              <a:buFont typeface="Lucida Sans Unicode"/>
              <a:buChar char="–"/>
              <a:tabLst>
                <a:tab pos="757555" algn="l"/>
                <a:tab pos="758825" algn="l"/>
              </a:tabLst>
            </a:pPr>
            <a:r>
              <a:rPr sz="1600" b="1" spc="150" dirty="0">
                <a:latin typeface="Yu Gothic UI"/>
                <a:cs typeface="Yu Gothic UI"/>
              </a:rPr>
              <a:t>PC </a:t>
            </a:r>
            <a:r>
              <a:rPr sz="1600" spc="-55" dirty="0">
                <a:latin typeface="Lucida Sans Unicode"/>
                <a:cs typeface="Lucida Sans Unicode"/>
              </a:rPr>
              <a:t>(Program </a:t>
            </a:r>
            <a:r>
              <a:rPr sz="1600" spc="-70" dirty="0">
                <a:latin typeface="Lucida Sans Unicode"/>
                <a:cs typeface="Lucida Sans Unicode"/>
              </a:rPr>
              <a:t>Counter): </a:t>
            </a:r>
            <a:r>
              <a:rPr sz="1600" spc="-114" dirty="0">
                <a:latin typeface="Lucida Sans Unicode"/>
                <a:cs typeface="Lucida Sans Unicode"/>
              </a:rPr>
              <a:t>indirizzo </a:t>
            </a:r>
            <a:r>
              <a:rPr sz="1600" spc="-70" dirty="0">
                <a:latin typeface="Lucida Sans Unicode"/>
                <a:cs typeface="Lucida Sans Unicode"/>
              </a:rPr>
              <a:t>della </a:t>
            </a:r>
            <a:r>
              <a:rPr sz="1600" spc="-35" dirty="0">
                <a:latin typeface="Lucida Sans Unicode"/>
                <a:cs typeface="Lucida Sans Unicode"/>
              </a:rPr>
              <a:t>successiva </a:t>
            </a:r>
            <a:r>
              <a:rPr sz="1600" spc="-95" dirty="0">
                <a:latin typeface="Lucida Sans Unicode"/>
                <a:cs typeface="Lucida Sans Unicode"/>
              </a:rPr>
              <a:t>istruzione </a:t>
            </a:r>
            <a:r>
              <a:rPr sz="1600" spc="-60" dirty="0">
                <a:latin typeface="Lucida Sans Unicode"/>
                <a:cs typeface="Lucida Sans Unicode"/>
              </a:rPr>
              <a:t>da</a:t>
            </a:r>
            <a:r>
              <a:rPr sz="1600" spc="-160" dirty="0">
                <a:latin typeface="Lucida Sans Unicode"/>
                <a:cs typeface="Lucida Sans Unicode"/>
              </a:rPr>
              <a:t> </a:t>
            </a:r>
            <a:r>
              <a:rPr sz="1600" spc="-65" dirty="0">
                <a:latin typeface="Lucida Sans Unicode"/>
                <a:cs typeface="Lucida Sans Unicode"/>
              </a:rPr>
              <a:t>eseguire</a:t>
            </a:r>
            <a:endParaRPr sz="1600">
              <a:latin typeface="Lucida Sans Unicode"/>
              <a:cs typeface="Lucida Sans Unicode"/>
            </a:endParaRPr>
          </a:p>
          <a:p>
            <a:pPr marL="758190" lvl="1" indent="-287020">
              <a:lnSpc>
                <a:spcPct val="100000"/>
              </a:lnSpc>
              <a:spcBef>
                <a:spcPts val="380"/>
              </a:spcBef>
              <a:buFont typeface="Lucida Sans Unicode"/>
              <a:buChar char="–"/>
              <a:tabLst>
                <a:tab pos="757555" algn="l"/>
                <a:tab pos="758825" algn="l"/>
              </a:tabLst>
            </a:pPr>
            <a:r>
              <a:rPr sz="1600" b="1" spc="70" dirty="0">
                <a:latin typeface="Yu Gothic UI"/>
                <a:cs typeface="Yu Gothic UI"/>
              </a:rPr>
              <a:t>IR </a:t>
            </a:r>
            <a:r>
              <a:rPr sz="1600" spc="-85" dirty="0">
                <a:latin typeface="Lucida Sans Unicode"/>
                <a:cs typeface="Lucida Sans Unicode"/>
              </a:rPr>
              <a:t>(Instruction </a:t>
            </a:r>
            <a:r>
              <a:rPr sz="1600" spc="-45" dirty="0">
                <a:latin typeface="Lucida Sans Unicode"/>
                <a:cs typeface="Lucida Sans Unicode"/>
              </a:rPr>
              <a:t>Register): </a:t>
            </a:r>
            <a:r>
              <a:rPr sz="1600" spc="-95" dirty="0">
                <a:latin typeface="Lucida Sans Unicode"/>
                <a:cs typeface="Lucida Sans Unicode"/>
              </a:rPr>
              <a:t>istruzione</a:t>
            </a:r>
            <a:r>
              <a:rPr sz="1600" spc="-85" dirty="0">
                <a:latin typeface="Lucida Sans Unicode"/>
                <a:cs typeface="Lucida Sans Unicode"/>
              </a:rPr>
              <a:t> corrente</a:t>
            </a:r>
            <a:endParaRPr sz="1600">
              <a:latin typeface="Lucida Sans Unicode"/>
              <a:cs typeface="Lucida Sans Unicode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Lucida Sans Unicode"/>
              <a:buChar char="–"/>
            </a:pPr>
            <a:endParaRPr sz="1800">
              <a:latin typeface="Times New Roman"/>
              <a:cs typeface="Times New Roman"/>
            </a:endParaRPr>
          </a:p>
          <a:p>
            <a:pPr marL="356870" indent="-34290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1600" spc="-100" dirty="0">
                <a:latin typeface="Lucida Sans Unicode"/>
                <a:cs typeface="Lucida Sans Unicode"/>
              </a:rPr>
              <a:t>Controllo</a:t>
            </a:r>
            <a:r>
              <a:rPr sz="1600" spc="-70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dell’esecuzione:</a:t>
            </a:r>
            <a:endParaRPr sz="1600">
              <a:latin typeface="Lucida Sans Unicode"/>
              <a:cs typeface="Lucida Sans Unicode"/>
            </a:endParaRPr>
          </a:p>
          <a:p>
            <a:pPr marL="758190" lvl="1" indent="-287020">
              <a:lnSpc>
                <a:spcPct val="100000"/>
              </a:lnSpc>
              <a:spcBef>
                <a:spcPts val="385"/>
              </a:spcBef>
              <a:buFont typeface="Lucida Sans Unicode"/>
              <a:buChar char="–"/>
              <a:tabLst>
                <a:tab pos="757555" algn="l"/>
                <a:tab pos="758825" algn="l"/>
              </a:tabLst>
            </a:pPr>
            <a:r>
              <a:rPr sz="1600" b="1" spc="100" dirty="0">
                <a:latin typeface="Yu Gothic UI"/>
                <a:cs typeface="Yu Gothic UI"/>
              </a:rPr>
              <a:t>PSW </a:t>
            </a:r>
            <a:r>
              <a:rPr sz="1600" spc="-55" dirty="0">
                <a:latin typeface="Lucida Sans Unicode"/>
                <a:cs typeface="Lucida Sans Unicode"/>
              </a:rPr>
              <a:t>(Program </a:t>
            </a:r>
            <a:r>
              <a:rPr sz="1600" spc="-40" dirty="0">
                <a:latin typeface="Lucida Sans Unicode"/>
                <a:cs typeface="Lucida Sans Unicode"/>
              </a:rPr>
              <a:t>Status</a:t>
            </a:r>
            <a:r>
              <a:rPr sz="1600" spc="-160" dirty="0">
                <a:latin typeface="Lucida Sans Unicode"/>
                <a:cs typeface="Lucida Sans Unicode"/>
              </a:rPr>
              <a:t> </a:t>
            </a:r>
            <a:r>
              <a:rPr sz="1600" spc="-40" dirty="0">
                <a:latin typeface="Lucida Sans Unicode"/>
                <a:cs typeface="Lucida Sans Unicode"/>
              </a:rPr>
              <a:t>Word)</a:t>
            </a:r>
            <a:endParaRPr sz="1600">
              <a:latin typeface="Lucida Sans Unicode"/>
              <a:cs typeface="Lucida Sans Unicode"/>
            </a:endParaRPr>
          </a:p>
          <a:p>
            <a:pPr marL="1614170" marR="1047750" lvl="2" indent="-228600">
              <a:lnSpc>
                <a:spcPct val="100000"/>
              </a:lnSpc>
              <a:spcBef>
                <a:spcPts val="385"/>
              </a:spcBef>
              <a:buChar char="–"/>
              <a:tabLst>
                <a:tab pos="1614170" algn="l"/>
                <a:tab pos="1614805" algn="l"/>
              </a:tabLst>
            </a:pPr>
            <a:r>
              <a:rPr sz="1600" spc="-110" dirty="0">
                <a:latin typeface="Lucida Sans Unicode"/>
                <a:cs typeface="Lucida Sans Unicode"/>
              </a:rPr>
              <a:t>informazioni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85" dirty="0">
                <a:latin typeface="Lucida Sans Unicode"/>
                <a:cs typeface="Lucida Sans Unicode"/>
              </a:rPr>
              <a:t>stato </a:t>
            </a:r>
            <a:r>
              <a:rPr sz="1600" spc="-95" dirty="0">
                <a:latin typeface="Lucida Sans Unicode"/>
                <a:cs typeface="Lucida Sans Unicode"/>
              </a:rPr>
              <a:t>(abilitazione/disabilitazione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114" dirty="0">
                <a:latin typeface="Lucida Sans Unicode"/>
                <a:cs typeface="Lucida Sans Unicode"/>
              </a:rPr>
              <a:t>interrupt, </a:t>
            </a:r>
            <a:r>
              <a:rPr sz="1600" spc="-130" dirty="0">
                <a:latin typeface="Lucida Sans Unicode"/>
                <a:cs typeface="Lucida Sans Unicode"/>
              </a:rPr>
              <a:t>bit  </a:t>
            </a:r>
            <a:r>
              <a:rPr sz="1600" spc="-65" dirty="0">
                <a:latin typeface="Lucida Sans Unicode"/>
                <a:cs typeface="Lucida Sans Unicode"/>
              </a:rPr>
              <a:t>selezione </a:t>
            </a:r>
            <a:r>
              <a:rPr sz="1600" spc="120" dirty="0">
                <a:latin typeface="Lucida Sans Unicode"/>
                <a:cs typeface="Lucida Sans Unicode"/>
              </a:rPr>
              <a:t>SU </a:t>
            </a:r>
            <a:r>
              <a:rPr sz="1600" spc="-100" dirty="0">
                <a:latin typeface="Lucida Sans Unicode"/>
                <a:cs typeface="Lucida Sans Unicode"/>
              </a:rPr>
              <a:t>o</a:t>
            </a:r>
            <a:r>
              <a:rPr sz="1600" spc="-280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utente)</a:t>
            </a:r>
            <a:endParaRPr sz="1600">
              <a:latin typeface="Lucida Sans Unicode"/>
              <a:cs typeface="Lucida Sans Unicode"/>
            </a:endParaRPr>
          </a:p>
          <a:p>
            <a:pPr marL="1614170" lvl="2" indent="-228600">
              <a:lnSpc>
                <a:spcPct val="100000"/>
              </a:lnSpc>
              <a:spcBef>
                <a:spcPts val="335"/>
              </a:spcBef>
              <a:buChar char="–"/>
              <a:tabLst>
                <a:tab pos="1614170" algn="l"/>
                <a:tab pos="1614805" algn="l"/>
              </a:tabLst>
            </a:pPr>
            <a:r>
              <a:rPr sz="1600" spc="10" dirty="0">
                <a:latin typeface="Lucida Sans Unicode"/>
                <a:cs typeface="Lucida Sans Unicode"/>
              </a:rPr>
              <a:t>NB: </a:t>
            </a:r>
            <a:r>
              <a:rPr sz="1600" spc="-60" dirty="0">
                <a:latin typeface="Lucida Sans Unicode"/>
                <a:cs typeface="Lucida Sans Unicode"/>
              </a:rPr>
              <a:t>alcune </a:t>
            </a:r>
            <a:r>
              <a:rPr sz="1600" spc="-114" dirty="0">
                <a:latin typeface="Lucida Sans Unicode"/>
                <a:cs typeface="Lucida Sans Unicode"/>
              </a:rPr>
              <a:t>info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105" dirty="0">
                <a:latin typeface="Lucida Sans Unicode"/>
                <a:cs typeface="Lucida Sans Unicode"/>
              </a:rPr>
              <a:t>controllo </a:t>
            </a:r>
            <a:r>
              <a:rPr sz="1600" spc="-85" dirty="0">
                <a:latin typeface="Lucida Sans Unicode"/>
                <a:cs typeface="Lucida Sans Unicode"/>
              </a:rPr>
              <a:t>sono </a:t>
            </a:r>
            <a:r>
              <a:rPr sz="1600" spc="-70" dirty="0">
                <a:latin typeface="Lucida Sans Unicode"/>
                <a:cs typeface="Lucida Sans Unicode"/>
              </a:rPr>
              <a:t>specifiche </a:t>
            </a:r>
            <a:r>
              <a:rPr sz="1600" spc="-90" dirty="0">
                <a:latin typeface="Lucida Sans Unicode"/>
                <a:cs typeface="Lucida Sans Unicode"/>
              </a:rPr>
              <a:t>per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100" dirty="0">
                <a:latin typeface="Lucida Sans Unicode"/>
                <a:cs typeface="Lucida Sans Unicode"/>
              </a:rPr>
              <a:t>SO </a:t>
            </a:r>
            <a:r>
              <a:rPr sz="1600" spc="-90" dirty="0">
                <a:latin typeface="Lucida Sans Unicode"/>
                <a:cs typeface="Lucida Sans Unicode"/>
              </a:rPr>
              <a:t>(</a:t>
            </a:r>
            <a:r>
              <a:rPr sz="1650" spc="-90" dirty="0">
                <a:latin typeface="Lucida Sans Unicode"/>
                <a:cs typeface="Lucida Sans Unicode"/>
              </a:rPr>
              <a:t>designed</a:t>
            </a:r>
            <a:r>
              <a:rPr sz="1650" spc="-55" dirty="0">
                <a:latin typeface="Lucida Sans Unicode"/>
                <a:cs typeface="Lucida Sans Unicode"/>
              </a:rPr>
              <a:t> </a:t>
            </a:r>
            <a:r>
              <a:rPr sz="1650" spc="-95" dirty="0">
                <a:latin typeface="Lucida Sans Unicode"/>
                <a:cs typeface="Lucida Sans Unicode"/>
              </a:rPr>
              <a:t>for…</a:t>
            </a:r>
            <a:r>
              <a:rPr sz="1600" spc="-95" dirty="0">
                <a:latin typeface="Lucida Sans Unicode"/>
                <a:cs typeface="Lucida Sans Unicode"/>
              </a:rPr>
              <a:t>)</a:t>
            </a:r>
            <a:endParaRPr sz="1600">
              <a:latin typeface="Lucida Sans Unicode"/>
              <a:cs typeface="Lucida Sans Unicode"/>
            </a:endParaRPr>
          </a:p>
          <a:p>
            <a:pPr marR="516890" algn="r">
              <a:lnSpc>
                <a:spcPct val="100000"/>
              </a:lnSpc>
              <a:spcBef>
                <a:spcPts val="1095"/>
              </a:spcBef>
            </a:pPr>
            <a:r>
              <a:rPr sz="1400" spc="-5" dirty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8256" y="6273800"/>
            <a:ext cx="1974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10" dirty="0"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dirty="0"/>
              <a:t>I </a:t>
            </a:r>
            <a:r>
              <a:rPr spc="-5" dirty="0"/>
              <a:t>registri </a:t>
            </a:r>
            <a:r>
              <a:rPr dirty="0"/>
              <a:t>del</a:t>
            </a:r>
            <a:r>
              <a:rPr spc="-45" dirty="0"/>
              <a:t> </a:t>
            </a:r>
            <a:r>
              <a:rPr dirty="0"/>
              <a:t>processore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47028" y="44271"/>
            <a:ext cx="23895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Georgia"/>
                <a:cs typeface="Georgia"/>
              </a:rPr>
              <a:t>Dr.Ing. </a:t>
            </a:r>
            <a:r>
              <a:rPr sz="1600" i="1" spc="-10" dirty="0">
                <a:latin typeface="Georgia"/>
                <a:cs typeface="Georgia"/>
              </a:rPr>
              <a:t>Donato</a:t>
            </a:r>
            <a:r>
              <a:rPr sz="1600" i="1" spc="30" dirty="0">
                <a:latin typeface="Georgia"/>
                <a:cs typeface="Georgia"/>
              </a:rPr>
              <a:t> </a:t>
            </a:r>
            <a:r>
              <a:rPr sz="1600" i="1" spc="-5" dirty="0">
                <a:latin typeface="Georgia"/>
                <a:cs typeface="Georgia"/>
              </a:rPr>
              <a:t>Impedovo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71550" y="2060511"/>
            <a:ext cx="7345299" cy="4284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79119" y="1576792"/>
            <a:ext cx="254381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40" dirty="0">
                <a:latin typeface="Malgun Gothic"/>
                <a:cs typeface="Malgun Gothic"/>
              </a:rPr>
              <a:t>Registro </a:t>
            </a:r>
            <a:r>
              <a:rPr sz="1650" i="1" spc="-25" dirty="0">
                <a:latin typeface="Malgun Gothic"/>
                <a:cs typeface="Malgun Gothic"/>
              </a:rPr>
              <a:t>i-flag </a:t>
            </a:r>
            <a:r>
              <a:rPr sz="1650" i="1" spc="-30" dirty="0">
                <a:latin typeface="Malgun Gothic"/>
                <a:cs typeface="Malgun Gothic"/>
              </a:rPr>
              <a:t>del</a:t>
            </a:r>
            <a:r>
              <a:rPr sz="1650" i="1" spc="50" dirty="0">
                <a:latin typeface="Malgun Gothic"/>
                <a:cs typeface="Malgun Gothic"/>
              </a:rPr>
              <a:t> </a:t>
            </a:r>
            <a:r>
              <a:rPr sz="1650" i="1" spc="-40" dirty="0">
                <a:latin typeface="Malgun Gothic"/>
                <a:cs typeface="Malgun Gothic"/>
              </a:rPr>
              <a:t>Pentium: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3016" y="1440307"/>
            <a:ext cx="7890509" cy="4965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62890" indent="-342900">
              <a:lnSpc>
                <a:spcPct val="100000"/>
              </a:lnSpc>
              <a:spcBef>
                <a:spcPts val="105"/>
              </a:spcBef>
              <a:tabLst>
                <a:tab pos="5826125" algn="l"/>
              </a:tabLst>
            </a:pPr>
            <a:r>
              <a:rPr sz="2000" b="1" dirty="0">
                <a:latin typeface="Arial"/>
                <a:cs typeface="Arial"/>
              </a:rPr>
              <a:t>Traduzione</a:t>
            </a:r>
            <a:r>
              <a:rPr sz="2000" dirty="0">
                <a:latin typeface="Arial"/>
                <a:cs typeface="Arial"/>
              </a:rPr>
              <a:t>: il programma iniziale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viene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convertito	in linguaggio  macchina e la macchina eseguirà le istruzioni tradotte, si parla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  </a:t>
            </a:r>
            <a:r>
              <a:rPr sz="2000" b="1" dirty="0">
                <a:latin typeface="Arial"/>
                <a:cs typeface="Arial"/>
              </a:rPr>
              <a:t>compilazione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355600" marR="431165" indent="-3429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Interpretazione</a:t>
            </a:r>
            <a:r>
              <a:rPr sz="2000" dirty="0">
                <a:latin typeface="Arial"/>
                <a:cs typeface="Arial"/>
              </a:rPr>
              <a:t>: le istruzioni di macchina vengono generate in  corrispondenza delle istruzioni del programma utente una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dopo  </a:t>
            </a:r>
            <a:r>
              <a:rPr sz="2000" spc="-5" dirty="0">
                <a:latin typeface="Arial"/>
                <a:cs typeface="Arial"/>
              </a:rPr>
              <a:t>l’altra.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tabLst>
                <a:tab pos="5555615" algn="l"/>
              </a:tabLst>
            </a:pPr>
            <a:r>
              <a:rPr sz="2000" dirty="0">
                <a:latin typeface="Arial"/>
                <a:cs typeface="Arial"/>
              </a:rPr>
              <a:t>Nel </a:t>
            </a:r>
            <a:r>
              <a:rPr sz="2000" spc="-5" dirty="0">
                <a:latin typeface="Arial"/>
                <a:cs typeface="Arial"/>
              </a:rPr>
              <a:t>primo </a:t>
            </a:r>
            <a:r>
              <a:rPr sz="2000" dirty="0">
                <a:latin typeface="Arial"/>
                <a:cs typeface="Arial"/>
              </a:rPr>
              <a:t>caso </a:t>
            </a:r>
            <a:r>
              <a:rPr sz="2000" spc="-5" dirty="0">
                <a:latin typeface="Arial"/>
                <a:cs typeface="Arial"/>
              </a:rPr>
              <a:t>durante </a:t>
            </a:r>
            <a:r>
              <a:rPr sz="2000" dirty="0">
                <a:latin typeface="Arial"/>
                <a:cs typeface="Arial"/>
              </a:rPr>
              <a:t>l’esecuzione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il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computer	ha il controllo del  programma L0 </a:t>
            </a:r>
            <a:r>
              <a:rPr sz="2000" dirty="0">
                <a:latin typeface="Arial"/>
                <a:cs typeface="Arial"/>
              </a:rPr>
              <a:t>mentre </a:t>
            </a:r>
            <a:r>
              <a:rPr sz="2000" spc="-5" dirty="0">
                <a:latin typeface="Arial"/>
                <a:cs typeface="Arial"/>
              </a:rPr>
              <a:t>nell’uso dei linguaggi interpretati il computer  </a:t>
            </a:r>
            <a:r>
              <a:rPr sz="2000" dirty="0">
                <a:latin typeface="Arial"/>
                <a:cs typeface="Arial"/>
              </a:rPr>
              <a:t>ha il controllo del linguaggio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L1.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355600" marR="221615" indent="-3429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Anzicchè parlare di linguaggi si preferisce di parlare di macchine: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  M0 è </a:t>
            </a:r>
            <a:r>
              <a:rPr sz="2000" spc="-5" dirty="0">
                <a:latin typeface="Arial"/>
                <a:cs typeface="Arial"/>
              </a:rPr>
              <a:t>la </a:t>
            </a:r>
            <a:r>
              <a:rPr sz="2000" dirty="0">
                <a:latin typeface="Arial"/>
                <a:cs typeface="Arial"/>
              </a:rPr>
              <a:t>macchina del linguaggio L0, M1 sarà la macchina del  linguaggio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L1.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719829">
              <a:lnSpc>
                <a:spcPct val="100000"/>
              </a:lnSpc>
              <a:spcBef>
                <a:spcPts val="105"/>
              </a:spcBef>
            </a:pPr>
            <a:r>
              <a:rPr dirty="0"/>
              <a:t>Linguaggi, </a:t>
            </a:r>
            <a:r>
              <a:rPr spc="-5" dirty="0"/>
              <a:t>livelli</a:t>
            </a:r>
            <a:r>
              <a:rPr spc="-65" dirty="0"/>
              <a:t> </a:t>
            </a:r>
            <a:r>
              <a:rPr dirty="0"/>
              <a:t>e  macchine</a:t>
            </a:r>
            <a:r>
              <a:rPr spc="-35" dirty="0"/>
              <a:t> </a:t>
            </a:r>
            <a:r>
              <a:rPr dirty="0"/>
              <a:t>virtuali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5426" y="1700212"/>
            <a:ext cx="4899025" cy="475297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821055">
              <a:lnSpc>
                <a:spcPct val="100000"/>
              </a:lnSpc>
              <a:spcBef>
                <a:spcPts val="105"/>
              </a:spcBef>
            </a:pPr>
            <a:r>
              <a:rPr dirty="0"/>
              <a:t>Data path in una macchina </a:t>
            </a:r>
            <a:r>
              <a:rPr spc="-5" dirty="0"/>
              <a:t>di  Von Neumann </a:t>
            </a:r>
            <a:r>
              <a:rPr dirty="0"/>
              <a:t>(dati nei</a:t>
            </a:r>
            <a:r>
              <a:rPr spc="-50" dirty="0"/>
              <a:t> </a:t>
            </a:r>
            <a:r>
              <a:rPr spc="-5" dirty="0"/>
              <a:t>registri)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9119" y="638632"/>
            <a:ext cx="136080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Il</a:t>
            </a:r>
            <a:r>
              <a:rPr spc="-85" dirty="0"/>
              <a:t> </a:t>
            </a:r>
            <a:r>
              <a:rPr spc="-5" dirty="0"/>
              <a:t>BUS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1550" y="2498725"/>
            <a:ext cx="7040626" cy="381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24075" y="2636773"/>
            <a:ext cx="5688330" cy="503555"/>
          </a:xfrm>
          <a:custGeom>
            <a:avLst/>
            <a:gdLst/>
            <a:ahLst/>
            <a:cxnLst/>
            <a:rect l="l" t="t" r="r" b="b"/>
            <a:pathLst>
              <a:path w="5688330" h="503555">
                <a:moveTo>
                  <a:pt x="0" y="251713"/>
                </a:moveTo>
                <a:lnTo>
                  <a:pt x="26840" y="217007"/>
                </a:lnTo>
                <a:lnTo>
                  <a:pt x="67798" y="196855"/>
                </a:lnTo>
                <a:lnTo>
                  <a:pt x="104984" y="183743"/>
                </a:lnTo>
                <a:lnTo>
                  <a:pt x="149808" y="170913"/>
                </a:lnTo>
                <a:lnTo>
                  <a:pt x="202044" y="158385"/>
                </a:lnTo>
                <a:lnTo>
                  <a:pt x="261461" y="146179"/>
                </a:lnTo>
                <a:lnTo>
                  <a:pt x="327833" y="134315"/>
                </a:lnTo>
                <a:lnTo>
                  <a:pt x="400931" y="122813"/>
                </a:lnTo>
                <a:lnTo>
                  <a:pt x="439931" y="117205"/>
                </a:lnTo>
                <a:lnTo>
                  <a:pt x="480527" y="111695"/>
                </a:lnTo>
                <a:lnTo>
                  <a:pt x="522690" y="106285"/>
                </a:lnTo>
                <a:lnTo>
                  <a:pt x="566393" y="100979"/>
                </a:lnTo>
                <a:lnTo>
                  <a:pt x="611606" y="95779"/>
                </a:lnTo>
                <a:lnTo>
                  <a:pt x="658301" y="90687"/>
                </a:lnTo>
                <a:lnTo>
                  <a:pt x="706449" y="85706"/>
                </a:lnTo>
                <a:lnTo>
                  <a:pt x="756023" y="80838"/>
                </a:lnTo>
                <a:lnTo>
                  <a:pt x="806993" y="76086"/>
                </a:lnTo>
                <a:lnTo>
                  <a:pt x="859331" y="71453"/>
                </a:lnTo>
                <a:lnTo>
                  <a:pt x="913008" y="66941"/>
                </a:lnTo>
                <a:lnTo>
                  <a:pt x="967996" y="62552"/>
                </a:lnTo>
                <a:lnTo>
                  <a:pt x="1024267" y="58290"/>
                </a:lnTo>
                <a:lnTo>
                  <a:pt x="1081791" y="54155"/>
                </a:lnTo>
                <a:lnTo>
                  <a:pt x="1140541" y="50153"/>
                </a:lnTo>
                <a:lnTo>
                  <a:pt x="1200488" y="46283"/>
                </a:lnTo>
                <a:lnTo>
                  <a:pt x="1261604" y="42550"/>
                </a:lnTo>
                <a:lnTo>
                  <a:pt x="1323859" y="38956"/>
                </a:lnTo>
                <a:lnTo>
                  <a:pt x="1387225" y="35503"/>
                </a:lnTo>
                <a:lnTo>
                  <a:pt x="1451675" y="32193"/>
                </a:lnTo>
                <a:lnTo>
                  <a:pt x="1517178" y="29030"/>
                </a:lnTo>
                <a:lnTo>
                  <a:pt x="1583708" y="26016"/>
                </a:lnTo>
                <a:lnTo>
                  <a:pt x="1651235" y="23153"/>
                </a:lnTo>
                <a:lnTo>
                  <a:pt x="1719730" y="20445"/>
                </a:lnTo>
                <a:lnTo>
                  <a:pt x="1789166" y="17892"/>
                </a:lnTo>
                <a:lnTo>
                  <a:pt x="1859514" y="15499"/>
                </a:lnTo>
                <a:lnTo>
                  <a:pt x="1930745" y="13267"/>
                </a:lnTo>
                <a:lnTo>
                  <a:pt x="2002831" y="11199"/>
                </a:lnTo>
                <a:lnTo>
                  <a:pt x="2075743" y="9297"/>
                </a:lnTo>
                <a:lnTo>
                  <a:pt x="2149453" y="7565"/>
                </a:lnTo>
                <a:lnTo>
                  <a:pt x="2223932" y="6004"/>
                </a:lnTo>
                <a:lnTo>
                  <a:pt x="2299152" y="4617"/>
                </a:lnTo>
                <a:lnTo>
                  <a:pt x="2375084" y="3407"/>
                </a:lnTo>
                <a:lnTo>
                  <a:pt x="2451700" y="2377"/>
                </a:lnTo>
                <a:lnTo>
                  <a:pt x="2528971" y="1528"/>
                </a:lnTo>
                <a:lnTo>
                  <a:pt x="2606869" y="863"/>
                </a:lnTo>
                <a:lnTo>
                  <a:pt x="2685365" y="385"/>
                </a:lnTo>
                <a:lnTo>
                  <a:pt x="2764431" y="96"/>
                </a:lnTo>
                <a:lnTo>
                  <a:pt x="2844038" y="0"/>
                </a:lnTo>
                <a:lnTo>
                  <a:pt x="2923638" y="96"/>
                </a:lnTo>
                <a:lnTo>
                  <a:pt x="3002698" y="385"/>
                </a:lnTo>
                <a:lnTo>
                  <a:pt x="3081189" y="863"/>
                </a:lnTo>
                <a:lnTo>
                  <a:pt x="3159081" y="1528"/>
                </a:lnTo>
                <a:lnTo>
                  <a:pt x="3236348" y="2377"/>
                </a:lnTo>
                <a:lnTo>
                  <a:pt x="3312959" y="3407"/>
                </a:lnTo>
                <a:lnTo>
                  <a:pt x="3388888" y="4617"/>
                </a:lnTo>
                <a:lnTo>
                  <a:pt x="3464104" y="6004"/>
                </a:lnTo>
                <a:lnTo>
                  <a:pt x="3538580" y="7565"/>
                </a:lnTo>
                <a:lnTo>
                  <a:pt x="3612287" y="9297"/>
                </a:lnTo>
                <a:lnTo>
                  <a:pt x="3685197" y="11199"/>
                </a:lnTo>
                <a:lnTo>
                  <a:pt x="3757281" y="13267"/>
                </a:lnTo>
                <a:lnTo>
                  <a:pt x="3828510" y="15499"/>
                </a:lnTo>
                <a:lnTo>
                  <a:pt x="3898856" y="17892"/>
                </a:lnTo>
                <a:lnTo>
                  <a:pt x="3968291" y="20445"/>
                </a:lnTo>
                <a:lnTo>
                  <a:pt x="4036785" y="23153"/>
                </a:lnTo>
                <a:lnTo>
                  <a:pt x="4104312" y="26016"/>
                </a:lnTo>
                <a:lnTo>
                  <a:pt x="4170841" y="29030"/>
                </a:lnTo>
                <a:lnTo>
                  <a:pt x="4236344" y="32193"/>
                </a:lnTo>
                <a:lnTo>
                  <a:pt x="4300793" y="35503"/>
                </a:lnTo>
                <a:lnTo>
                  <a:pt x="4364160" y="38956"/>
                </a:lnTo>
                <a:lnTo>
                  <a:pt x="4426416" y="42550"/>
                </a:lnTo>
                <a:lnTo>
                  <a:pt x="4487531" y="46283"/>
                </a:lnTo>
                <a:lnTo>
                  <a:pt x="4547479" y="50153"/>
                </a:lnTo>
                <a:lnTo>
                  <a:pt x="4606230" y="54155"/>
                </a:lnTo>
                <a:lnTo>
                  <a:pt x="4663756" y="58290"/>
                </a:lnTo>
                <a:lnTo>
                  <a:pt x="4720027" y="62552"/>
                </a:lnTo>
                <a:lnTo>
                  <a:pt x="4775017" y="66941"/>
                </a:lnTo>
                <a:lnTo>
                  <a:pt x="4828696" y="71453"/>
                </a:lnTo>
                <a:lnTo>
                  <a:pt x="4881035" y="76086"/>
                </a:lnTo>
                <a:lnTo>
                  <a:pt x="4932007" y="80838"/>
                </a:lnTo>
                <a:lnTo>
                  <a:pt x="4981582" y="85706"/>
                </a:lnTo>
                <a:lnTo>
                  <a:pt x="5029733" y="90687"/>
                </a:lnTo>
                <a:lnTo>
                  <a:pt x="5076430" y="95779"/>
                </a:lnTo>
                <a:lnTo>
                  <a:pt x="5121645" y="100979"/>
                </a:lnTo>
                <a:lnTo>
                  <a:pt x="5165349" y="106285"/>
                </a:lnTo>
                <a:lnTo>
                  <a:pt x="5207515" y="111695"/>
                </a:lnTo>
                <a:lnTo>
                  <a:pt x="5248113" y="117205"/>
                </a:lnTo>
                <a:lnTo>
                  <a:pt x="5287115" y="122813"/>
                </a:lnTo>
                <a:lnTo>
                  <a:pt x="5360218" y="134315"/>
                </a:lnTo>
                <a:lnTo>
                  <a:pt x="5426594" y="146179"/>
                </a:lnTo>
                <a:lnTo>
                  <a:pt x="5486015" y="158385"/>
                </a:lnTo>
                <a:lnTo>
                  <a:pt x="5538254" y="170913"/>
                </a:lnTo>
                <a:lnTo>
                  <a:pt x="5583082" y="183743"/>
                </a:lnTo>
                <a:lnTo>
                  <a:pt x="5620271" y="196855"/>
                </a:lnTo>
                <a:lnTo>
                  <a:pt x="5661233" y="217007"/>
                </a:lnTo>
                <a:lnTo>
                  <a:pt x="5688076" y="251713"/>
                </a:lnTo>
                <a:lnTo>
                  <a:pt x="5686983" y="258755"/>
                </a:lnTo>
                <a:lnTo>
                  <a:pt x="5649593" y="293195"/>
                </a:lnTo>
                <a:lnTo>
                  <a:pt x="5602646" y="313154"/>
                </a:lnTo>
                <a:lnTo>
                  <a:pt x="5561609" y="326123"/>
                </a:lnTo>
                <a:lnTo>
                  <a:pt x="5513047" y="338801"/>
                </a:lnTo>
                <a:lnTo>
                  <a:pt x="5457188" y="351166"/>
                </a:lnTo>
                <a:lnTo>
                  <a:pt x="5394261" y="363199"/>
                </a:lnTo>
                <a:lnTo>
                  <a:pt x="5324493" y="374879"/>
                </a:lnTo>
                <a:lnTo>
                  <a:pt x="5248113" y="386185"/>
                </a:lnTo>
                <a:lnTo>
                  <a:pt x="5207515" y="391693"/>
                </a:lnTo>
                <a:lnTo>
                  <a:pt x="5165349" y="397099"/>
                </a:lnTo>
                <a:lnTo>
                  <a:pt x="5121645" y="402402"/>
                </a:lnTo>
                <a:lnTo>
                  <a:pt x="5076430" y="407599"/>
                </a:lnTo>
                <a:lnTo>
                  <a:pt x="5029733" y="412688"/>
                </a:lnTo>
                <a:lnTo>
                  <a:pt x="4981582" y="417666"/>
                </a:lnTo>
                <a:lnTo>
                  <a:pt x="4932007" y="422530"/>
                </a:lnTo>
                <a:lnTo>
                  <a:pt x="4881035" y="427279"/>
                </a:lnTo>
                <a:lnTo>
                  <a:pt x="4828696" y="431909"/>
                </a:lnTo>
                <a:lnTo>
                  <a:pt x="4775017" y="436418"/>
                </a:lnTo>
                <a:lnTo>
                  <a:pt x="4720027" y="440803"/>
                </a:lnTo>
                <a:lnTo>
                  <a:pt x="4663756" y="445063"/>
                </a:lnTo>
                <a:lnTo>
                  <a:pt x="4606230" y="449194"/>
                </a:lnTo>
                <a:lnTo>
                  <a:pt x="4547479" y="453193"/>
                </a:lnTo>
                <a:lnTo>
                  <a:pt x="4487531" y="457060"/>
                </a:lnTo>
                <a:lnTo>
                  <a:pt x="4426416" y="460790"/>
                </a:lnTo>
                <a:lnTo>
                  <a:pt x="4364160" y="464381"/>
                </a:lnTo>
                <a:lnTo>
                  <a:pt x="4300793" y="467831"/>
                </a:lnTo>
                <a:lnTo>
                  <a:pt x="4236344" y="471138"/>
                </a:lnTo>
                <a:lnTo>
                  <a:pt x="4170841" y="474298"/>
                </a:lnTo>
                <a:lnTo>
                  <a:pt x="4104312" y="477309"/>
                </a:lnTo>
                <a:lnTo>
                  <a:pt x="4036785" y="480170"/>
                </a:lnTo>
                <a:lnTo>
                  <a:pt x="3968291" y="482876"/>
                </a:lnTo>
                <a:lnTo>
                  <a:pt x="3898856" y="485426"/>
                </a:lnTo>
                <a:lnTo>
                  <a:pt x="3828510" y="487817"/>
                </a:lnTo>
                <a:lnTo>
                  <a:pt x="3757281" y="490047"/>
                </a:lnTo>
                <a:lnTo>
                  <a:pt x="3685197" y="492113"/>
                </a:lnTo>
                <a:lnTo>
                  <a:pt x="3612287" y="494013"/>
                </a:lnTo>
                <a:lnTo>
                  <a:pt x="3538580" y="495743"/>
                </a:lnTo>
                <a:lnTo>
                  <a:pt x="3464104" y="497302"/>
                </a:lnTo>
                <a:lnTo>
                  <a:pt x="3388888" y="498688"/>
                </a:lnTo>
                <a:lnTo>
                  <a:pt x="3312959" y="499896"/>
                </a:lnTo>
                <a:lnTo>
                  <a:pt x="3236348" y="500926"/>
                </a:lnTo>
                <a:lnTo>
                  <a:pt x="3159081" y="501774"/>
                </a:lnTo>
                <a:lnTo>
                  <a:pt x="3081189" y="502438"/>
                </a:lnTo>
                <a:lnTo>
                  <a:pt x="3002698" y="502916"/>
                </a:lnTo>
                <a:lnTo>
                  <a:pt x="2923638" y="503204"/>
                </a:lnTo>
                <a:lnTo>
                  <a:pt x="2844038" y="503300"/>
                </a:lnTo>
                <a:lnTo>
                  <a:pt x="2764431" y="503204"/>
                </a:lnTo>
                <a:lnTo>
                  <a:pt x="2685365" y="502916"/>
                </a:lnTo>
                <a:lnTo>
                  <a:pt x="2606869" y="502438"/>
                </a:lnTo>
                <a:lnTo>
                  <a:pt x="2528971" y="501774"/>
                </a:lnTo>
                <a:lnTo>
                  <a:pt x="2451700" y="500926"/>
                </a:lnTo>
                <a:lnTo>
                  <a:pt x="2375084" y="499896"/>
                </a:lnTo>
                <a:lnTo>
                  <a:pt x="2299152" y="498688"/>
                </a:lnTo>
                <a:lnTo>
                  <a:pt x="2223932" y="497302"/>
                </a:lnTo>
                <a:lnTo>
                  <a:pt x="2149453" y="495743"/>
                </a:lnTo>
                <a:lnTo>
                  <a:pt x="2075743" y="494013"/>
                </a:lnTo>
                <a:lnTo>
                  <a:pt x="2002831" y="492113"/>
                </a:lnTo>
                <a:lnTo>
                  <a:pt x="1930745" y="490047"/>
                </a:lnTo>
                <a:lnTo>
                  <a:pt x="1859514" y="487817"/>
                </a:lnTo>
                <a:lnTo>
                  <a:pt x="1789166" y="485426"/>
                </a:lnTo>
                <a:lnTo>
                  <a:pt x="1719730" y="482876"/>
                </a:lnTo>
                <a:lnTo>
                  <a:pt x="1651235" y="480170"/>
                </a:lnTo>
                <a:lnTo>
                  <a:pt x="1583708" y="477309"/>
                </a:lnTo>
                <a:lnTo>
                  <a:pt x="1517178" y="474298"/>
                </a:lnTo>
                <a:lnTo>
                  <a:pt x="1451675" y="471138"/>
                </a:lnTo>
                <a:lnTo>
                  <a:pt x="1387225" y="467831"/>
                </a:lnTo>
                <a:lnTo>
                  <a:pt x="1323859" y="464381"/>
                </a:lnTo>
                <a:lnTo>
                  <a:pt x="1261604" y="460790"/>
                </a:lnTo>
                <a:lnTo>
                  <a:pt x="1200488" y="457060"/>
                </a:lnTo>
                <a:lnTo>
                  <a:pt x="1140541" y="453193"/>
                </a:lnTo>
                <a:lnTo>
                  <a:pt x="1081791" y="449194"/>
                </a:lnTo>
                <a:lnTo>
                  <a:pt x="1024267" y="445063"/>
                </a:lnTo>
                <a:lnTo>
                  <a:pt x="967996" y="440803"/>
                </a:lnTo>
                <a:lnTo>
                  <a:pt x="913008" y="436418"/>
                </a:lnTo>
                <a:lnTo>
                  <a:pt x="859331" y="431909"/>
                </a:lnTo>
                <a:lnTo>
                  <a:pt x="806993" y="427279"/>
                </a:lnTo>
                <a:lnTo>
                  <a:pt x="756023" y="422530"/>
                </a:lnTo>
                <a:lnTo>
                  <a:pt x="706449" y="417666"/>
                </a:lnTo>
                <a:lnTo>
                  <a:pt x="658301" y="412688"/>
                </a:lnTo>
                <a:lnTo>
                  <a:pt x="611606" y="407599"/>
                </a:lnTo>
                <a:lnTo>
                  <a:pt x="566393" y="402402"/>
                </a:lnTo>
                <a:lnTo>
                  <a:pt x="522690" y="397099"/>
                </a:lnTo>
                <a:lnTo>
                  <a:pt x="480527" y="391693"/>
                </a:lnTo>
                <a:lnTo>
                  <a:pt x="439931" y="386185"/>
                </a:lnTo>
                <a:lnTo>
                  <a:pt x="400931" y="380580"/>
                </a:lnTo>
                <a:lnTo>
                  <a:pt x="327833" y="369084"/>
                </a:lnTo>
                <a:lnTo>
                  <a:pt x="261461" y="357225"/>
                </a:lnTo>
                <a:lnTo>
                  <a:pt x="202044" y="345024"/>
                </a:lnTo>
                <a:lnTo>
                  <a:pt x="149808" y="332500"/>
                </a:lnTo>
                <a:lnTo>
                  <a:pt x="104984" y="319674"/>
                </a:lnTo>
                <a:lnTo>
                  <a:pt x="67798" y="306565"/>
                </a:lnTo>
                <a:lnTo>
                  <a:pt x="26840" y="286418"/>
                </a:lnTo>
                <a:lnTo>
                  <a:pt x="0" y="251713"/>
                </a:lnTo>
                <a:close/>
              </a:path>
            </a:pathLst>
          </a:custGeom>
          <a:ln w="317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95576" y="4508500"/>
            <a:ext cx="5688330" cy="1008380"/>
          </a:xfrm>
          <a:custGeom>
            <a:avLst/>
            <a:gdLst/>
            <a:ahLst/>
            <a:cxnLst/>
            <a:rect l="l" t="t" r="r" b="b"/>
            <a:pathLst>
              <a:path w="5688330" h="1008379">
                <a:moveTo>
                  <a:pt x="0" y="504063"/>
                </a:moveTo>
                <a:lnTo>
                  <a:pt x="8833" y="464042"/>
                </a:lnTo>
                <a:lnTo>
                  <a:pt x="34889" y="424879"/>
                </a:lnTo>
                <a:lnTo>
                  <a:pt x="77506" y="386692"/>
                </a:lnTo>
                <a:lnTo>
                  <a:pt x="114790" y="361833"/>
                </a:lnTo>
                <a:lnTo>
                  <a:pt x="158943" y="337496"/>
                </a:lnTo>
                <a:lnTo>
                  <a:pt x="209768" y="313714"/>
                </a:lnTo>
                <a:lnTo>
                  <a:pt x="267068" y="290522"/>
                </a:lnTo>
                <a:lnTo>
                  <a:pt x="330648" y="267956"/>
                </a:lnTo>
                <a:lnTo>
                  <a:pt x="400310" y="246050"/>
                </a:lnTo>
                <a:lnTo>
                  <a:pt x="437360" y="235355"/>
                </a:lnTo>
                <a:lnTo>
                  <a:pt x="475858" y="224838"/>
                </a:lnTo>
                <a:lnTo>
                  <a:pt x="515777" y="214504"/>
                </a:lnTo>
                <a:lnTo>
                  <a:pt x="557095" y="204356"/>
                </a:lnTo>
                <a:lnTo>
                  <a:pt x="599786" y="194400"/>
                </a:lnTo>
                <a:lnTo>
                  <a:pt x="643825" y="184639"/>
                </a:lnTo>
                <a:lnTo>
                  <a:pt x="689188" y="175078"/>
                </a:lnTo>
                <a:lnTo>
                  <a:pt x="735851" y="165721"/>
                </a:lnTo>
                <a:lnTo>
                  <a:pt x="783789" y="156572"/>
                </a:lnTo>
                <a:lnTo>
                  <a:pt x="832977" y="147637"/>
                </a:lnTo>
                <a:lnTo>
                  <a:pt x="883390" y="138919"/>
                </a:lnTo>
                <a:lnTo>
                  <a:pt x="935005" y="130422"/>
                </a:lnTo>
                <a:lnTo>
                  <a:pt x="987797" y="122152"/>
                </a:lnTo>
                <a:lnTo>
                  <a:pt x="1041741" y="114111"/>
                </a:lnTo>
                <a:lnTo>
                  <a:pt x="1096812" y="106306"/>
                </a:lnTo>
                <a:lnTo>
                  <a:pt x="1152986" y="98739"/>
                </a:lnTo>
                <a:lnTo>
                  <a:pt x="1210238" y="91416"/>
                </a:lnTo>
                <a:lnTo>
                  <a:pt x="1268544" y="84341"/>
                </a:lnTo>
                <a:lnTo>
                  <a:pt x="1327880" y="77517"/>
                </a:lnTo>
                <a:lnTo>
                  <a:pt x="1388219" y="70951"/>
                </a:lnTo>
                <a:lnTo>
                  <a:pt x="1449539" y="64645"/>
                </a:lnTo>
                <a:lnTo>
                  <a:pt x="1511815" y="58604"/>
                </a:lnTo>
                <a:lnTo>
                  <a:pt x="1575021" y="52832"/>
                </a:lnTo>
                <a:lnTo>
                  <a:pt x="1639134" y="47335"/>
                </a:lnTo>
                <a:lnTo>
                  <a:pt x="1704129" y="42116"/>
                </a:lnTo>
                <a:lnTo>
                  <a:pt x="1769980" y="37179"/>
                </a:lnTo>
                <a:lnTo>
                  <a:pt x="1836664" y="32529"/>
                </a:lnTo>
                <a:lnTo>
                  <a:pt x="1904157" y="28171"/>
                </a:lnTo>
                <a:lnTo>
                  <a:pt x="1972433" y="24108"/>
                </a:lnTo>
                <a:lnTo>
                  <a:pt x="2041467" y="20345"/>
                </a:lnTo>
                <a:lnTo>
                  <a:pt x="2111237" y="16887"/>
                </a:lnTo>
                <a:lnTo>
                  <a:pt x="2181715" y="13737"/>
                </a:lnTo>
                <a:lnTo>
                  <a:pt x="2252879" y="10900"/>
                </a:lnTo>
                <a:lnTo>
                  <a:pt x="2324704" y="8381"/>
                </a:lnTo>
                <a:lnTo>
                  <a:pt x="2397165" y="6183"/>
                </a:lnTo>
                <a:lnTo>
                  <a:pt x="2470237" y="4312"/>
                </a:lnTo>
                <a:lnTo>
                  <a:pt x="2543896" y="2771"/>
                </a:lnTo>
                <a:lnTo>
                  <a:pt x="2618118" y="1565"/>
                </a:lnTo>
                <a:lnTo>
                  <a:pt x="2692877" y="698"/>
                </a:lnTo>
                <a:lnTo>
                  <a:pt x="2768149" y="175"/>
                </a:lnTo>
                <a:lnTo>
                  <a:pt x="2843911" y="0"/>
                </a:lnTo>
                <a:lnTo>
                  <a:pt x="2919678" y="175"/>
                </a:lnTo>
                <a:lnTo>
                  <a:pt x="2994956" y="698"/>
                </a:lnTo>
                <a:lnTo>
                  <a:pt x="3069721" y="1565"/>
                </a:lnTo>
                <a:lnTo>
                  <a:pt x="3143948" y="2771"/>
                </a:lnTo>
                <a:lnTo>
                  <a:pt x="3217612" y="4312"/>
                </a:lnTo>
                <a:lnTo>
                  <a:pt x="3290690" y="6183"/>
                </a:lnTo>
                <a:lnTo>
                  <a:pt x="3363155" y="8381"/>
                </a:lnTo>
                <a:lnTo>
                  <a:pt x="3434985" y="10900"/>
                </a:lnTo>
                <a:lnTo>
                  <a:pt x="3506153" y="13737"/>
                </a:lnTo>
                <a:lnTo>
                  <a:pt x="3576637" y="16887"/>
                </a:lnTo>
                <a:lnTo>
                  <a:pt x="3646410" y="20345"/>
                </a:lnTo>
                <a:lnTo>
                  <a:pt x="3715449" y="24108"/>
                </a:lnTo>
                <a:lnTo>
                  <a:pt x="3783728" y="28171"/>
                </a:lnTo>
                <a:lnTo>
                  <a:pt x="3851225" y="32529"/>
                </a:lnTo>
                <a:lnTo>
                  <a:pt x="3917912" y="37179"/>
                </a:lnTo>
                <a:lnTo>
                  <a:pt x="3983768" y="42116"/>
                </a:lnTo>
                <a:lnTo>
                  <a:pt x="4048765" y="47335"/>
                </a:lnTo>
                <a:lnTo>
                  <a:pt x="4112881" y="52832"/>
                </a:lnTo>
                <a:lnTo>
                  <a:pt x="4176091" y="58604"/>
                </a:lnTo>
                <a:lnTo>
                  <a:pt x="4238369" y="64645"/>
                </a:lnTo>
                <a:lnTo>
                  <a:pt x="4299692" y="70951"/>
                </a:lnTo>
                <a:lnTo>
                  <a:pt x="4360034" y="77517"/>
                </a:lnTo>
                <a:lnTo>
                  <a:pt x="4419372" y="84341"/>
                </a:lnTo>
                <a:lnTo>
                  <a:pt x="4477681" y="91416"/>
                </a:lnTo>
                <a:lnTo>
                  <a:pt x="4534935" y="98739"/>
                </a:lnTo>
                <a:lnTo>
                  <a:pt x="4591111" y="106306"/>
                </a:lnTo>
                <a:lnTo>
                  <a:pt x="4646185" y="114111"/>
                </a:lnTo>
                <a:lnTo>
                  <a:pt x="4700130" y="122152"/>
                </a:lnTo>
                <a:lnTo>
                  <a:pt x="4752923" y="130422"/>
                </a:lnTo>
                <a:lnTo>
                  <a:pt x="4804540" y="138919"/>
                </a:lnTo>
                <a:lnTo>
                  <a:pt x="4854955" y="147637"/>
                </a:lnTo>
                <a:lnTo>
                  <a:pt x="4904145" y="156572"/>
                </a:lnTo>
                <a:lnTo>
                  <a:pt x="4952084" y="165721"/>
                </a:lnTo>
                <a:lnTo>
                  <a:pt x="4998748" y="175078"/>
                </a:lnTo>
                <a:lnTo>
                  <a:pt x="5044113" y="184639"/>
                </a:lnTo>
                <a:lnTo>
                  <a:pt x="5088153" y="194400"/>
                </a:lnTo>
                <a:lnTo>
                  <a:pt x="5130845" y="204356"/>
                </a:lnTo>
                <a:lnTo>
                  <a:pt x="5172163" y="214504"/>
                </a:lnTo>
                <a:lnTo>
                  <a:pt x="5212084" y="224838"/>
                </a:lnTo>
                <a:lnTo>
                  <a:pt x="5250582" y="235355"/>
                </a:lnTo>
                <a:lnTo>
                  <a:pt x="5287633" y="246050"/>
                </a:lnTo>
                <a:lnTo>
                  <a:pt x="5357296" y="267956"/>
                </a:lnTo>
                <a:lnTo>
                  <a:pt x="5420877" y="290522"/>
                </a:lnTo>
                <a:lnTo>
                  <a:pt x="5478178" y="313714"/>
                </a:lnTo>
                <a:lnTo>
                  <a:pt x="5529004" y="337496"/>
                </a:lnTo>
                <a:lnTo>
                  <a:pt x="5573157" y="361833"/>
                </a:lnTo>
                <a:lnTo>
                  <a:pt x="5610441" y="386692"/>
                </a:lnTo>
                <a:lnTo>
                  <a:pt x="5640660" y="412036"/>
                </a:lnTo>
                <a:lnTo>
                  <a:pt x="5672311" y="450886"/>
                </a:lnTo>
                <a:lnTo>
                  <a:pt x="5686959" y="490634"/>
                </a:lnTo>
                <a:lnTo>
                  <a:pt x="5687949" y="504063"/>
                </a:lnTo>
                <a:lnTo>
                  <a:pt x="5686959" y="517491"/>
                </a:lnTo>
                <a:lnTo>
                  <a:pt x="5672311" y="557239"/>
                </a:lnTo>
                <a:lnTo>
                  <a:pt x="5640660" y="596089"/>
                </a:lnTo>
                <a:lnTo>
                  <a:pt x="5610441" y="621433"/>
                </a:lnTo>
                <a:lnTo>
                  <a:pt x="5573157" y="646292"/>
                </a:lnTo>
                <a:lnTo>
                  <a:pt x="5529004" y="670629"/>
                </a:lnTo>
                <a:lnTo>
                  <a:pt x="5478178" y="694411"/>
                </a:lnTo>
                <a:lnTo>
                  <a:pt x="5420877" y="717603"/>
                </a:lnTo>
                <a:lnTo>
                  <a:pt x="5357296" y="740169"/>
                </a:lnTo>
                <a:lnTo>
                  <a:pt x="5287633" y="762075"/>
                </a:lnTo>
                <a:lnTo>
                  <a:pt x="5250582" y="772770"/>
                </a:lnTo>
                <a:lnTo>
                  <a:pt x="5212084" y="783287"/>
                </a:lnTo>
                <a:lnTo>
                  <a:pt x="5172163" y="793621"/>
                </a:lnTo>
                <a:lnTo>
                  <a:pt x="5130845" y="803769"/>
                </a:lnTo>
                <a:lnTo>
                  <a:pt x="5088153" y="813725"/>
                </a:lnTo>
                <a:lnTo>
                  <a:pt x="5044113" y="823486"/>
                </a:lnTo>
                <a:lnTo>
                  <a:pt x="4998748" y="833047"/>
                </a:lnTo>
                <a:lnTo>
                  <a:pt x="4952084" y="842404"/>
                </a:lnTo>
                <a:lnTo>
                  <a:pt x="4904145" y="851553"/>
                </a:lnTo>
                <a:lnTo>
                  <a:pt x="4854956" y="860488"/>
                </a:lnTo>
                <a:lnTo>
                  <a:pt x="4804540" y="869206"/>
                </a:lnTo>
                <a:lnTo>
                  <a:pt x="4752923" y="877703"/>
                </a:lnTo>
                <a:lnTo>
                  <a:pt x="4700130" y="885973"/>
                </a:lnTo>
                <a:lnTo>
                  <a:pt x="4646185" y="894014"/>
                </a:lnTo>
                <a:lnTo>
                  <a:pt x="4591111" y="901819"/>
                </a:lnTo>
                <a:lnTo>
                  <a:pt x="4534935" y="909386"/>
                </a:lnTo>
                <a:lnTo>
                  <a:pt x="4477681" y="916709"/>
                </a:lnTo>
                <a:lnTo>
                  <a:pt x="4419372" y="923784"/>
                </a:lnTo>
                <a:lnTo>
                  <a:pt x="4360034" y="930608"/>
                </a:lnTo>
                <a:lnTo>
                  <a:pt x="4299692" y="937174"/>
                </a:lnTo>
                <a:lnTo>
                  <a:pt x="4238369" y="943480"/>
                </a:lnTo>
                <a:lnTo>
                  <a:pt x="4176091" y="949521"/>
                </a:lnTo>
                <a:lnTo>
                  <a:pt x="4112881" y="955293"/>
                </a:lnTo>
                <a:lnTo>
                  <a:pt x="4048765" y="960790"/>
                </a:lnTo>
                <a:lnTo>
                  <a:pt x="3983768" y="966009"/>
                </a:lnTo>
                <a:lnTo>
                  <a:pt x="3917912" y="970946"/>
                </a:lnTo>
                <a:lnTo>
                  <a:pt x="3851225" y="975596"/>
                </a:lnTo>
                <a:lnTo>
                  <a:pt x="3783728" y="979954"/>
                </a:lnTo>
                <a:lnTo>
                  <a:pt x="3715449" y="984017"/>
                </a:lnTo>
                <a:lnTo>
                  <a:pt x="3646410" y="987780"/>
                </a:lnTo>
                <a:lnTo>
                  <a:pt x="3576637" y="991238"/>
                </a:lnTo>
                <a:lnTo>
                  <a:pt x="3506153" y="994388"/>
                </a:lnTo>
                <a:lnTo>
                  <a:pt x="3434985" y="997225"/>
                </a:lnTo>
                <a:lnTo>
                  <a:pt x="3363155" y="999744"/>
                </a:lnTo>
                <a:lnTo>
                  <a:pt x="3290690" y="1001942"/>
                </a:lnTo>
                <a:lnTo>
                  <a:pt x="3217612" y="1003813"/>
                </a:lnTo>
                <a:lnTo>
                  <a:pt x="3143948" y="1005354"/>
                </a:lnTo>
                <a:lnTo>
                  <a:pt x="3069721" y="1006560"/>
                </a:lnTo>
                <a:lnTo>
                  <a:pt x="2994956" y="1007427"/>
                </a:lnTo>
                <a:lnTo>
                  <a:pt x="2919678" y="1007950"/>
                </a:lnTo>
                <a:lnTo>
                  <a:pt x="2843911" y="1008126"/>
                </a:lnTo>
                <a:lnTo>
                  <a:pt x="2768149" y="1007950"/>
                </a:lnTo>
                <a:lnTo>
                  <a:pt x="2692877" y="1007427"/>
                </a:lnTo>
                <a:lnTo>
                  <a:pt x="2618118" y="1006560"/>
                </a:lnTo>
                <a:lnTo>
                  <a:pt x="2543896" y="1005354"/>
                </a:lnTo>
                <a:lnTo>
                  <a:pt x="2470237" y="1003813"/>
                </a:lnTo>
                <a:lnTo>
                  <a:pt x="2397165" y="1001942"/>
                </a:lnTo>
                <a:lnTo>
                  <a:pt x="2324704" y="999744"/>
                </a:lnTo>
                <a:lnTo>
                  <a:pt x="2252879" y="997225"/>
                </a:lnTo>
                <a:lnTo>
                  <a:pt x="2181715" y="994388"/>
                </a:lnTo>
                <a:lnTo>
                  <a:pt x="2111237" y="991238"/>
                </a:lnTo>
                <a:lnTo>
                  <a:pt x="2041467" y="987780"/>
                </a:lnTo>
                <a:lnTo>
                  <a:pt x="1972433" y="984017"/>
                </a:lnTo>
                <a:lnTo>
                  <a:pt x="1904157" y="979954"/>
                </a:lnTo>
                <a:lnTo>
                  <a:pt x="1836664" y="975596"/>
                </a:lnTo>
                <a:lnTo>
                  <a:pt x="1769980" y="970946"/>
                </a:lnTo>
                <a:lnTo>
                  <a:pt x="1704129" y="966009"/>
                </a:lnTo>
                <a:lnTo>
                  <a:pt x="1639134" y="960790"/>
                </a:lnTo>
                <a:lnTo>
                  <a:pt x="1575021" y="955293"/>
                </a:lnTo>
                <a:lnTo>
                  <a:pt x="1511815" y="949521"/>
                </a:lnTo>
                <a:lnTo>
                  <a:pt x="1449539" y="943480"/>
                </a:lnTo>
                <a:lnTo>
                  <a:pt x="1388219" y="937174"/>
                </a:lnTo>
                <a:lnTo>
                  <a:pt x="1327880" y="930608"/>
                </a:lnTo>
                <a:lnTo>
                  <a:pt x="1268544" y="923784"/>
                </a:lnTo>
                <a:lnTo>
                  <a:pt x="1210238" y="916709"/>
                </a:lnTo>
                <a:lnTo>
                  <a:pt x="1152986" y="909386"/>
                </a:lnTo>
                <a:lnTo>
                  <a:pt x="1096812" y="901819"/>
                </a:lnTo>
                <a:lnTo>
                  <a:pt x="1041741" y="894014"/>
                </a:lnTo>
                <a:lnTo>
                  <a:pt x="987797" y="885973"/>
                </a:lnTo>
                <a:lnTo>
                  <a:pt x="935005" y="877703"/>
                </a:lnTo>
                <a:lnTo>
                  <a:pt x="883390" y="869206"/>
                </a:lnTo>
                <a:lnTo>
                  <a:pt x="832977" y="860488"/>
                </a:lnTo>
                <a:lnTo>
                  <a:pt x="783789" y="851553"/>
                </a:lnTo>
                <a:lnTo>
                  <a:pt x="735851" y="842404"/>
                </a:lnTo>
                <a:lnTo>
                  <a:pt x="689188" y="833047"/>
                </a:lnTo>
                <a:lnTo>
                  <a:pt x="643825" y="823486"/>
                </a:lnTo>
                <a:lnTo>
                  <a:pt x="599786" y="813725"/>
                </a:lnTo>
                <a:lnTo>
                  <a:pt x="557095" y="803769"/>
                </a:lnTo>
                <a:lnTo>
                  <a:pt x="515777" y="793621"/>
                </a:lnTo>
                <a:lnTo>
                  <a:pt x="475858" y="783287"/>
                </a:lnTo>
                <a:lnTo>
                  <a:pt x="437360" y="772770"/>
                </a:lnTo>
                <a:lnTo>
                  <a:pt x="400310" y="762075"/>
                </a:lnTo>
                <a:lnTo>
                  <a:pt x="330648" y="740169"/>
                </a:lnTo>
                <a:lnTo>
                  <a:pt x="267068" y="717603"/>
                </a:lnTo>
                <a:lnTo>
                  <a:pt x="209768" y="694411"/>
                </a:lnTo>
                <a:lnTo>
                  <a:pt x="158943" y="670629"/>
                </a:lnTo>
                <a:lnTo>
                  <a:pt x="114790" y="646292"/>
                </a:lnTo>
                <a:lnTo>
                  <a:pt x="77506" y="621433"/>
                </a:lnTo>
                <a:lnTo>
                  <a:pt x="47288" y="596089"/>
                </a:lnTo>
                <a:lnTo>
                  <a:pt x="15637" y="557239"/>
                </a:lnTo>
                <a:lnTo>
                  <a:pt x="989" y="517491"/>
                </a:lnTo>
                <a:lnTo>
                  <a:pt x="0" y="504063"/>
                </a:lnTo>
                <a:close/>
              </a:path>
            </a:pathLst>
          </a:custGeom>
          <a:ln w="317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1550" y="5805487"/>
            <a:ext cx="5688330" cy="503555"/>
          </a:xfrm>
          <a:custGeom>
            <a:avLst/>
            <a:gdLst/>
            <a:ahLst/>
            <a:cxnLst/>
            <a:rect l="l" t="t" r="r" b="b"/>
            <a:pathLst>
              <a:path w="5688330" h="503554">
                <a:moveTo>
                  <a:pt x="0" y="251625"/>
                </a:moveTo>
                <a:lnTo>
                  <a:pt x="26840" y="216911"/>
                </a:lnTo>
                <a:lnTo>
                  <a:pt x="67798" y="196759"/>
                </a:lnTo>
                <a:lnTo>
                  <a:pt x="104984" y="183648"/>
                </a:lnTo>
                <a:lnTo>
                  <a:pt x="149808" y="170819"/>
                </a:lnTo>
                <a:lnTo>
                  <a:pt x="202044" y="158293"/>
                </a:lnTo>
                <a:lnTo>
                  <a:pt x="261461" y="146089"/>
                </a:lnTo>
                <a:lnTo>
                  <a:pt x="327833" y="134229"/>
                </a:lnTo>
                <a:lnTo>
                  <a:pt x="400931" y="122731"/>
                </a:lnTo>
                <a:lnTo>
                  <a:pt x="439931" y="117125"/>
                </a:lnTo>
                <a:lnTo>
                  <a:pt x="480527" y="111617"/>
                </a:lnTo>
                <a:lnTo>
                  <a:pt x="522690" y="106210"/>
                </a:lnTo>
                <a:lnTo>
                  <a:pt x="566393" y="100906"/>
                </a:lnTo>
                <a:lnTo>
                  <a:pt x="611606" y="95708"/>
                </a:lnTo>
                <a:lnTo>
                  <a:pt x="658301" y="90619"/>
                </a:lnTo>
                <a:lnTo>
                  <a:pt x="706449" y="85640"/>
                </a:lnTo>
                <a:lnTo>
                  <a:pt x="756023" y="80775"/>
                </a:lnTo>
                <a:lnTo>
                  <a:pt x="806993" y="76026"/>
                </a:lnTo>
                <a:lnTo>
                  <a:pt x="859331" y="71396"/>
                </a:lnTo>
                <a:lnTo>
                  <a:pt x="913008" y="66886"/>
                </a:lnTo>
                <a:lnTo>
                  <a:pt x="967996" y="62500"/>
                </a:lnTo>
                <a:lnTo>
                  <a:pt x="1024267" y="58241"/>
                </a:lnTo>
                <a:lnTo>
                  <a:pt x="1081791" y="54109"/>
                </a:lnTo>
                <a:lnTo>
                  <a:pt x="1140541" y="50109"/>
                </a:lnTo>
                <a:lnTo>
                  <a:pt x="1200488" y="46243"/>
                </a:lnTo>
                <a:lnTo>
                  <a:pt x="1261604" y="42512"/>
                </a:lnTo>
                <a:lnTo>
                  <a:pt x="1323859" y="38921"/>
                </a:lnTo>
                <a:lnTo>
                  <a:pt x="1387225" y="35470"/>
                </a:lnTo>
                <a:lnTo>
                  <a:pt x="1451675" y="32164"/>
                </a:lnTo>
                <a:lnTo>
                  <a:pt x="1517178" y="29003"/>
                </a:lnTo>
                <a:lnTo>
                  <a:pt x="1583708" y="25992"/>
                </a:lnTo>
                <a:lnTo>
                  <a:pt x="1651235" y="23131"/>
                </a:lnTo>
                <a:lnTo>
                  <a:pt x="1719730" y="20425"/>
                </a:lnTo>
                <a:lnTo>
                  <a:pt x="1789166" y="17875"/>
                </a:lnTo>
                <a:lnTo>
                  <a:pt x="1859514" y="15483"/>
                </a:lnTo>
                <a:lnTo>
                  <a:pt x="1930745" y="13253"/>
                </a:lnTo>
                <a:lnTo>
                  <a:pt x="2002831" y="11187"/>
                </a:lnTo>
                <a:lnTo>
                  <a:pt x="2075743" y="9288"/>
                </a:lnTo>
                <a:lnTo>
                  <a:pt x="2149453" y="7557"/>
                </a:lnTo>
                <a:lnTo>
                  <a:pt x="2223932" y="5998"/>
                </a:lnTo>
                <a:lnTo>
                  <a:pt x="2299152" y="4612"/>
                </a:lnTo>
                <a:lnTo>
                  <a:pt x="2375084" y="3404"/>
                </a:lnTo>
                <a:lnTo>
                  <a:pt x="2451700" y="2374"/>
                </a:lnTo>
                <a:lnTo>
                  <a:pt x="2528971" y="1526"/>
                </a:lnTo>
                <a:lnTo>
                  <a:pt x="2606869" y="862"/>
                </a:lnTo>
                <a:lnTo>
                  <a:pt x="2685365" y="384"/>
                </a:lnTo>
                <a:lnTo>
                  <a:pt x="2764431" y="96"/>
                </a:lnTo>
                <a:lnTo>
                  <a:pt x="2844038" y="0"/>
                </a:lnTo>
                <a:lnTo>
                  <a:pt x="2923638" y="96"/>
                </a:lnTo>
                <a:lnTo>
                  <a:pt x="3002698" y="384"/>
                </a:lnTo>
                <a:lnTo>
                  <a:pt x="3081189" y="862"/>
                </a:lnTo>
                <a:lnTo>
                  <a:pt x="3159081" y="1526"/>
                </a:lnTo>
                <a:lnTo>
                  <a:pt x="3236348" y="2374"/>
                </a:lnTo>
                <a:lnTo>
                  <a:pt x="3312959" y="3404"/>
                </a:lnTo>
                <a:lnTo>
                  <a:pt x="3388888" y="4612"/>
                </a:lnTo>
                <a:lnTo>
                  <a:pt x="3464104" y="5998"/>
                </a:lnTo>
                <a:lnTo>
                  <a:pt x="3538580" y="7557"/>
                </a:lnTo>
                <a:lnTo>
                  <a:pt x="3612287" y="9288"/>
                </a:lnTo>
                <a:lnTo>
                  <a:pt x="3685197" y="11187"/>
                </a:lnTo>
                <a:lnTo>
                  <a:pt x="3757281" y="13253"/>
                </a:lnTo>
                <a:lnTo>
                  <a:pt x="3828510" y="15483"/>
                </a:lnTo>
                <a:lnTo>
                  <a:pt x="3898856" y="17875"/>
                </a:lnTo>
                <a:lnTo>
                  <a:pt x="3968291" y="20425"/>
                </a:lnTo>
                <a:lnTo>
                  <a:pt x="4036785" y="23131"/>
                </a:lnTo>
                <a:lnTo>
                  <a:pt x="4104312" y="25992"/>
                </a:lnTo>
                <a:lnTo>
                  <a:pt x="4170841" y="29003"/>
                </a:lnTo>
                <a:lnTo>
                  <a:pt x="4236344" y="32164"/>
                </a:lnTo>
                <a:lnTo>
                  <a:pt x="4300793" y="35470"/>
                </a:lnTo>
                <a:lnTo>
                  <a:pt x="4364160" y="38921"/>
                </a:lnTo>
                <a:lnTo>
                  <a:pt x="4426416" y="42512"/>
                </a:lnTo>
                <a:lnTo>
                  <a:pt x="4487531" y="46243"/>
                </a:lnTo>
                <a:lnTo>
                  <a:pt x="4547479" y="50109"/>
                </a:lnTo>
                <a:lnTo>
                  <a:pt x="4606230" y="54109"/>
                </a:lnTo>
                <a:lnTo>
                  <a:pt x="4663756" y="58241"/>
                </a:lnTo>
                <a:lnTo>
                  <a:pt x="4720027" y="62500"/>
                </a:lnTo>
                <a:lnTo>
                  <a:pt x="4775017" y="66886"/>
                </a:lnTo>
                <a:lnTo>
                  <a:pt x="4828696" y="71396"/>
                </a:lnTo>
                <a:lnTo>
                  <a:pt x="4881035" y="76026"/>
                </a:lnTo>
                <a:lnTo>
                  <a:pt x="4932007" y="80775"/>
                </a:lnTo>
                <a:lnTo>
                  <a:pt x="4981582" y="85640"/>
                </a:lnTo>
                <a:lnTo>
                  <a:pt x="5029733" y="90619"/>
                </a:lnTo>
                <a:lnTo>
                  <a:pt x="5076430" y="95708"/>
                </a:lnTo>
                <a:lnTo>
                  <a:pt x="5121645" y="100906"/>
                </a:lnTo>
                <a:lnTo>
                  <a:pt x="5165349" y="106210"/>
                </a:lnTo>
                <a:lnTo>
                  <a:pt x="5207515" y="111617"/>
                </a:lnTo>
                <a:lnTo>
                  <a:pt x="5248113" y="117125"/>
                </a:lnTo>
                <a:lnTo>
                  <a:pt x="5287115" y="122731"/>
                </a:lnTo>
                <a:lnTo>
                  <a:pt x="5360218" y="134229"/>
                </a:lnTo>
                <a:lnTo>
                  <a:pt x="5426594" y="146089"/>
                </a:lnTo>
                <a:lnTo>
                  <a:pt x="5486015" y="158293"/>
                </a:lnTo>
                <a:lnTo>
                  <a:pt x="5538254" y="170819"/>
                </a:lnTo>
                <a:lnTo>
                  <a:pt x="5583082" y="183648"/>
                </a:lnTo>
                <a:lnTo>
                  <a:pt x="5620271" y="196759"/>
                </a:lnTo>
                <a:lnTo>
                  <a:pt x="5661233" y="216911"/>
                </a:lnTo>
                <a:lnTo>
                  <a:pt x="5688076" y="251625"/>
                </a:lnTo>
                <a:lnTo>
                  <a:pt x="5686983" y="258667"/>
                </a:lnTo>
                <a:lnTo>
                  <a:pt x="5649593" y="293113"/>
                </a:lnTo>
                <a:lnTo>
                  <a:pt x="5602646" y="313075"/>
                </a:lnTo>
                <a:lnTo>
                  <a:pt x="5561609" y="326046"/>
                </a:lnTo>
                <a:lnTo>
                  <a:pt x="5513047" y="338726"/>
                </a:lnTo>
                <a:lnTo>
                  <a:pt x="5457188" y="351092"/>
                </a:lnTo>
                <a:lnTo>
                  <a:pt x="5394261" y="363126"/>
                </a:lnTo>
                <a:lnTo>
                  <a:pt x="5324493" y="374807"/>
                </a:lnTo>
                <a:lnTo>
                  <a:pt x="5248113" y="386115"/>
                </a:lnTo>
                <a:lnTo>
                  <a:pt x="5207515" y="391623"/>
                </a:lnTo>
                <a:lnTo>
                  <a:pt x="5165349" y="397030"/>
                </a:lnTo>
                <a:lnTo>
                  <a:pt x="5121645" y="402333"/>
                </a:lnTo>
                <a:lnTo>
                  <a:pt x="5076430" y="407531"/>
                </a:lnTo>
                <a:lnTo>
                  <a:pt x="5029733" y="412620"/>
                </a:lnTo>
                <a:lnTo>
                  <a:pt x="4981582" y="417598"/>
                </a:lnTo>
                <a:lnTo>
                  <a:pt x="4932007" y="422463"/>
                </a:lnTo>
                <a:lnTo>
                  <a:pt x="4881035" y="427212"/>
                </a:lnTo>
                <a:lnTo>
                  <a:pt x="4828696" y="431842"/>
                </a:lnTo>
                <a:lnTo>
                  <a:pt x="4775017" y="436352"/>
                </a:lnTo>
                <a:lnTo>
                  <a:pt x="4720027" y="440737"/>
                </a:lnTo>
                <a:lnTo>
                  <a:pt x="4663756" y="444997"/>
                </a:lnTo>
                <a:lnTo>
                  <a:pt x="4606230" y="449128"/>
                </a:lnTo>
                <a:lnTo>
                  <a:pt x="4547479" y="453128"/>
                </a:lnTo>
                <a:lnTo>
                  <a:pt x="4487531" y="456995"/>
                </a:lnTo>
                <a:lnTo>
                  <a:pt x="4426416" y="460725"/>
                </a:lnTo>
                <a:lnTo>
                  <a:pt x="4364160" y="464316"/>
                </a:lnTo>
                <a:lnTo>
                  <a:pt x="4300793" y="467767"/>
                </a:lnTo>
                <a:lnTo>
                  <a:pt x="4236344" y="471073"/>
                </a:lnTo>
                <a:lnTo>
                  <a:pt x="4170841" y="474234"/>
                </a:lnTo>
                <a:lnTo>
                  <a:pt x="4104312" y="477245"/>
                </a:lnTo>
                <a:lnTo>
                  <a:pt x="4036785" y="480105"/>
                </a:lnTo>
                <a:lnTo>
                  <a:pt x="3968291" y="482812"/>
                </a:lnTo>
                <a:lnTo>
                  <a:pt x="3898856" y="485362"/>
                </a:lnTo>
                <a:lnTo>
                  <a:pt x="3828510" y="487753"/>
                </a:lnTo>
                <a:lnTo>
                  <a:pt x="3757281" y="489983"/>
                </a:lnTo>
                <a:lnTo>
                  <a:pt x="3685197" y="492049"/>
                </a:lnTo>
                <a:lnTo>
                  <a:pt x="3612287" y="493949"/>
                </a:lnTo>
                <a:lnTo>
                  <a:pt x="3538580" y="495680"/>
                </a:lnTo>
                <a:lnTo>
                  <a:pt x="3464104" y="497239"/>
                </a:lnTo>
                <a:lnTo>
                  <a:pt x="3388888" y="498624"/>
                </a:lnTo>
                <a:lnTo>
                  <a:pt x="3312959" y="499833"/>
                </a:lnTo>
                <a:lnTo>
                  <a:pt x="3236348" y="500862"/>
                </a:lnTo>
                <a:lnTo>
                  <a:pt x="3159081" y="501711"/>
                </a:lnTo>
                <a:lnTo>
                  <a:pt x="3081189" y="502375"/>
                </a:lnTo>
                <a:lnTo>
                  <a:pt x="3002698" y="502852"/>
                </a:lnTo>
                <a:lnTo>
                  <a:pt x="2923638" y="503140"/>
                </a:lnTo>
                <a:lnTo>
                  <a:pt x="2844038" y="503237"/>
                </a:lnTo>
                <a:lnTo>
                  <a:pt x="2764431" y="503140"/>
                </a:lnTo>
                <a:lnTo>
                  <a:pt x="2685365" y="502852"/>
                </a:lnTo>
                <a:lnTo>
                  <a:pt x="2606869" y="502375"/>
                </a:lnTo>
                <a:lnTo>
                  <a:pt x="2528971" y="501711"/>
                </a:lnTo>
                <a:lnTo>
                  <a:pt x="2451700" y="500862"/>
                </a:lnTo>
                <a:lnTo>
                  <a:pt x="2375084" y="499833"/>
                </a:lnTo>
                <a:lnTo>
                  <a:pt x="2299152" y="498624"/>
                </a:lnTo>
                <a:lnTo>
                  <a:pt x="2223932" y="497239"/>
                </a:lnTo>
                <a:lnTo>
                  <a:pt x="2149453" y="495680"/>
                </a:lnTo>
                <a:lnTo>
                  <a:pt x="2075743" y="493949"/>
                </a:lnTo>
                <a:lnTo>
                  <a:pt x="2002831" y="492049"/>
                </a:lnTo>
                <a:lnTo>
                  <a:pt x="1930745" y="489983"/>
                </a:lnTo>
                <a:lnTo>
                  <a:pt x="1859514" y="487753"/>
                </a:lnTo>
                <a:lnTo>
                  <a:pt x="1789166" y="485362"/>
                </a:lnTo>
                <a:lnTo>
                  <a:pt x="1719730" y="482812"/>
                </a:lnTo>
                <a:lnTo>
                  <a:pt x="1651235" y="480105"/>
                </a:lnTo>
                <a:lnTo>
                  <a:pt x="1583708" y="477245"/>
                </a:lnTo>
                <a:lnTo>
                  <a:pt x="1517178" y="474234"/>
                </a:lnTo>
                <a:lnTo>
                  <a:pt x="1451675" y="471073"/>
                </a:lnTo>
                <a:lnTo>
                  <a:pt x="1387225" y="467767"/>
                </a:lnTo>
                <a:lnTo>
                  <a:pt x="1323859" y="464316"/>
                </a:lnTo>
                <a:lnTo>
                  <a:pt x="1261604" y="460725"/>
                </a:lnTo>
                <a:lnTo>
                  <a:pt x="1200488" y="456995"/>
                </a:lnTo>
                <a:lnTo>
                  <a:pt x="1140541" y="453128"/>
                </a:lnTo>
                <a:lnTo>
                  <a:pt x="1081791" y="449128"/>
                </a:lnTo>
                <a:lnTo>
                  <a:pt x="1024267" y="444997"/>
                </a:lnTo>
                <a:lnTo>
                  <a:pt x="967996" y="440737"/>
                </a:lnTo>
                <a:lnTo>
                  <a:pt x="913008" y="436352"/>
                </a:lnTo>
                <a:lnTo>
                  <a:pt x="859331" y="431842"/>
                </a:lnTo>
                <a:lnTo>
                  <a:pt x="806993" y="427212"/>
                </a:lnTo>
                <a:lnTo>
                  <a:pt x="756023" y="422463"/>
                </a:lnTo>
                <a:lnTo>
                  <a:pt x="706449" y="417598"/>
                </a:lnTo>
                <a:lnTo>
                  <a:pt x="658301" y="412620"/>
                </a:lnTo>
                <a:lnTo>
                  <a:pt x="611606" y="407531"/>
                </a:lnTo>
                <a:lnTo>
                  <a:pt x="566393" y="402333"/>
                </a:lnTo>
                <a:lnTo>
                  <a:pt x="522690" y="397030"/>
                </a:lnTo>
                <a:lnTo>
                  <a:pt x="480527" y="391623"/>
                </a:lnTo>
                <a:lnTo>
                  <a:pt x="439931" y="386115"/>
                </a:lnTo>
                <a:lnTo>
                  <a:pt x="400931" y="380509"/>
                </a:lnTo>
                <a:lnTo>
                  <a:pt x="327833" y="369012"/>
                </a:lnTo>
                <a:lnTo>
                  <a:pt x="261461" y="357152"/>
                </a:lnTo>
                <a:lnTo>
                  <a:pt x="202044" y="344949"/>
                </a:lnTo>
                <a:lnTo>
                  <a:pt x="149808" y="332424"/>
                </a:lnTo>
                <a:lnTo>
                  <a:pt x="104984" y="319596"/>
                </a:lnTo>
                <a:lnTo>
                  <a:pt x="67798" y="306485"/>
                </a:lnTo>
                <a:lnTo>
                  <a:pt x="26840" y="286335"/>
                </a:lnTo>
                <a:lnTo>
                  <a:pt x="0" y="251625"/>
                </a:lnTo>
                <a:close/>
              </a:path>
            </a:pathLst>
          </a:custGeom>
          <a:ln w="317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66571" y="3472648"/>
            <a:ext cx="111760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32 vs 64</a:t>
            </a:r>
            <a:r>
              <a:rPr sz="1650" i="1" spc="-6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bit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8540" y="1645158"/>
            <a:ext cx="7834630" cy="1028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90" dirty="0">
                <a:latin typeface="Lucida Sans Unicode"/>
                <a:cs typeface="Lucida Sans Unicode"/>
              </a:rPr>
              <a:t>BUS: </a:t>
            </a:r>
            <a:r>
              <a:rPr sz="1800" spc="-95" dirty="0">
                <a:latin typeface="Lucida Sans Unicode"/>
                <a:cs typeface="Lucida Sans Unicode"/>
              </a:rPr>
              <a:t>piste </a:t>
            </a:r>
            <a:r>
              <a:rPr sz="1800" spc="-70" dirty="0">
                <a:latin typeface="Lucida Sans Unicode"/>
                <a:cs typeface="Lucida Sans Unicode"/>
              </a:rPr>
              <a:t>su </a:t>
            </a:r>
            <a:r>
              <a:rPr sz="1800" spc="-105" dirty="0">
                <a:latin typeface="Lucida Sans Unicode"/>
                <a:cs typeface="Lucida Sans Unicode"/>
              </a:rPr>
              <a:t>circuito </a:t>
            </a:r>
            <a:r>
              <a:rPr sz="1800" spc="-100" dirty="0">
                <a:latin typeface="Lucida Sans Unicode"/>
                <a:cs typeface="Lucida Sans Unicode"/>
              </a:rPr>
              <a:t>stampato </a:t>
            </a:r>
            <a:r>
              <a:rPr sz="1800" spc="-114" dirty="0">
                <a:latin typeface="Lucida Sans Unicode"/>
                <a:cs typeface="Lucida Sans Unicode"/>
              </a:rPr>
              <a:t>utilizzate </a:t>
            </a:r>
            <a:r>
              <a:rPr sz="1800" spc="-100" dirty="0">
                <a:latin typeface="Lucida Sans Unicode"/>
                <a:cs typeface="Lucida Sans Unicode"/>
              </a:rPr>
              <a:t>per </a:t>
            </a:r>
            <a:r>
              <a:rPr sz="1800" spc="-95" dirty="0">
                <a:latin typeface="Lucida Sans Unicode"/>
                <a:cs typeface="Lucida Sans Unicode"/>
              </a:rPr>
              <a:t>trasportare </a:t>
            </a:r>
            <a:r>
              <a:rPr sz="1800" spc="-125" dirty="0">
                <a:latin typeface="Lucida Sans Unicode"/>
                <a:cs typeface="Lucida Sans Unicode"/>
              </a:rPr>
              <a:t>i </a:t>
            </a:r>
            <a:r>
              <a:rPr sz="1800" spc="-75" dirty="0">
                <a:latin typeface="Lucida Sans Unicode"/>
                <a:cs typeface="Lucida Sans Unicode"/>
              </a:rPr>
              <a:t>segnali </a:t>
            </a:r>
            <a:r>
              <a:rPr sz="1800" spc="-105" dirty="0">
                <a:latin typeface="Lucida Sans Unicode"/>
                <a:cs typeface="Lucida Sans Unicode"/>
              </a:rPr>
              <a:t>elettrici </a:t>
            </a:r>
            <a:r>
              <a:rPr sz="1800" spc="-50" dirty="0">
                <a:latin typeface="Lucida Sans Unicode"/>
                <a:cs typeface="Lucida Sans Unicode"/>
              </a:rPr>
              <a:t>che  </a:t>
            </a:r>
            <a:r>
              <a:rPr sz="1800" spc="-85" dirty="0">
                <a:latin typeface="Lucida Sans Unicode"/>
                <a:cs typeface="Lucida Sans Unicode"/>
              </a:rPr>
              <a:t>rappresentano </a:t>
            </a:r>
            <a:r>
              <a:rPr sz="1800" spc="-125" dirty="0">
                <a:latin typeface="Lucida Sans Unicode"/>
                <a:cs typeface="Lucida Sans Unicode"/>
              </a:rPr>
              <a:t>i</a:t>
            </a:r>
            <a:r>
              <a:rPr sz="1800" spc="-40" dirty="0">
                <a:latin typeface="Lucida Sans Unicode"/>
                <a:cs typeface="Lucida Sans Unicode"/>
              </a:rPr>
              <a:t> </a:t>
            </a:r>
            <a:r>
              <a:rPr sz="1800" spc="-150" dirty="0">
                <a:latin typeface="Lucida Sans Unicode"/>
                <a:cs typeface="Lucida Sans Unicode"/>
              </a:rPr>
              <a:t>bit</a:t>
            </a:r>
            <a:endParaRPr sz="1800">
              <a:latin typeface="Lucida Sans Unicode"/>
              <a:cs typeface="Lucida Sans Unicode"/>
            </a:endParaRPr>
          </a:p>
          <a:p>
            <a:pPr marR="227965" algn="ctr">
              <a:lnSpc>
                <a:spcPct val="100000"/>
              </a:lnSpc>
              <a:spcBef>
                <a:spcPts val="1585"/>
              </a:spcBef>
            </a:pPr>
            <a:r>
              <a:rPr sz="1650" i="1" spc="-30" dirty="0">
                <a:latin typeface="Malgun Gothic"/>
                <a:cs typeface="Malgun Gothic"/>
              </a:rPr>
              <a:t>32 vs 64</a:t>
            </a:r>
            <a:r>
              <a:rPr sz="1650" i="1" spc="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bit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Il</a:t>
            </a:r>
            <a:r>
              <a:rPr spc="-15" dirty="0"/>
              <a:t> </a:t>
            </a:r>
            <a:r>
              <a:rPr spc="-5" dirty="0"/>
              <a:t>BUS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9917" y="1833117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81963" y="2125675"/>
            <a:ext cx="112775" cy="22738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81963" y="2418588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81963" y="2711195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9917" y="3552697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81963" y="4089146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81963" y="4381753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9917" y="4967351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47217" y="1749829"/>
            <a:ext cx="8269605" cy="4763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63320" marR="1595120" indent="-1092835">
              <a:lnSpc>
                <a:spcPct val="120100"/>
              </a:lnSpc>
              <a:spcBef>
                <a:spcPts val="95"/>
              </a:spcBef>
            </a:pPr>
            <a:r>
              <a:rPr sz="1600" b="1" u="sng" spc="11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BUS </a:t>
            </a:r>
            <a:r>
              <a:rPr sz="1600" b="1" u="sng" spc="3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DATI:</a:t>
            </a:r>
            <a:r>
              <a:rPr sz="1600" b="1" spc="30" dirty="0">
                <a:latin typeface="Yu Gothic UI"/>
                <a:cs typeface="Yu Gothic UI"/>
              </a:rPr>
              <a:t> </a:t>
            </a:r>
            <a:r>
              <a:rPr sz="1600" spc="-45" dirty="0">
                <a:latin typeface="Lucida Sans Unicode"/>
                <a:cs typeface="Lucida Sans Unicode"/>
              </a:rPr>
              <a:t>canale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85" dirty="0">
                <a:latin typeface="Lucida Sans Unicode"/>
                <a:cs typeface="Lucida Sans Unicode"/>
              </a:rPr>
              <a:t>comunicazione </a:t>
            </a:r>
            <a:r>
              <a:rPr sz="1600" spc="-75" dirty="0">
                <a:latin typeface="Lucida Sans Unicode"/>
                <a:cs typeface="Lucida Sans Unicode"/>
              </a:rPr>
              <a:t>attraverso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70" dirty="0">
                <a:latin typeface="Lucida Sans Unicode"/>
                <a:cs typeface="Lucida Sans Unicode"/>
              </a:rPr>
              <a:t>quale </a:t>
            </a:r>
            <a:r>
              <a:rPr sz="1600" spc="-75" dirty="0">
                <a:latin typeface="Lucida Sans Unicode"/>
                <a:cs typeface="Lucida Sans Unicode"/>
              </a:rPr>
              <a:t>“viaggiano”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95" dirty="0">
                <a:latin typeface="Lucida Sans Unicode"/>
                <a:cs typeface="Lucida Sans Unicode"/>
              </a:rPr>
              <a:t>dati </a:t>
            </a:r>
            <a:r>
              <a:rPr sz="1600" spc="-65" dirty="0">
                <a:latin typeface="Lucida Sans Unicode"/>
                <a:cs typeface="Lucida Sans Unicode"/>
              </a:rPr>
              <a:t>.  </a:t>
            </a:r>
            <a:r>
              <a:rPr sz="1600" spc="-100" dirty="0">
                <a:latin typeface="Lucida Sans Unicode"/>
                <a:cs typeface="Lucida Sans Unicode"/>
              </a:rPr>
              <a:t>usufruibile </a:t>
            </a:r>
            <a:r>
              <a:rPr sz="1600" spc="-60" dirty="0">
                <a:latin typeface="Lucida Sans Unicode"/>
                <a:cs typeface="Lucida Sans Unicode"/>
              </a:rPr>
              <a:t>da </a:t>
            </a:r>
            <a:r>
              <a:rPr sz="1600" spc="-140" dirty="0">
                <a:latin typeface="Lucida Sans Unicode"/>
                <a:cs typeface="Lucida Sans Unicode"/>
              </a:rPr>
              <a:t>tutti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105" dirty="0">
                <a:latin typeface="Lucida Sans Unicode"/>
                <a:cs typeface="Lucida Sans Unicode"/>
              </a:rPr>
              <a:t>componenti </a:t>
            </a:r>
            <a:r>
              <a:rPr sz="1600" spc="-80" dirty="0">
                <a:latin typeface="Lucida Sans Unicode"/>
                <a:cs typeface="Lucida Sans Unicode"/>
              </a:rPr>
              <a:t>del </a:t>
            </a:r>
            <a:r>
              <a:rPr sz="1600" spc="-65" dirty="0">
                <a:latin typeface="Lucida Sans Unicode"/>
                <a:cs typeface="Lucida Sans Unicode"/>
              </a:rPr>
              <a:t>sistema </a:t>
            </a:r>
            <a:r>
              <a:rPr sz="1600" spc="-100" dirty="0">
                <a:latin typeface="Lucida Sans Unicode"/>
                <a:cs typeface="Lucida Sans Unicode"/>
              </a:rPr>
              <a:t>(scrittura/lettura)  </a:t>
            </a:r>
            <a:r>
              <a:rPr sz="1600" spc="-85" dirty="0">
                <a:latin typeface="Lucida Sans Unicode"/>
                <a:cs typeface="Lucida Sans Unicode"/>
              </a:rPr>
              <a:t>bidirezionale.</a:t>
            </a:r>
            <a:endParaRPr sz="1600">
              <a:latin typeface="Lucida Sans Unicode"/>
              <a:cs typeface="Lucida Sans Unicode"/>
            </a:endParaRPr>
          </a:p>
          <a:p>
            <a:pPr marL="1163320">
              <a:lnSpc>
                <a:spcPct val="100000"/>
              </a:lnSpc>
              <a:spcBef>
                <a:spcPts val="385"/>
              </a:spcBef>
            </a:pPr>
            <a:r>
              <a:rPr sz="1600" spc="-85" dirty="0">
                <a:latin typeface="Lucida Sans Unicode"/>
                <a:cs typeface="Lucida Sans Unicode"/>
              </a:rPr>
              <a:t>Caratterizzato </a:t>
            </a:r>
            <a:r>
              <a:rPr sz="1600" spc="-90" dirty="0">
                <a:latin typeface="Lucida Sans Unicode"/>
                <a:cs typeface="Lucida Sans Unicode"/>
              </a:rPr>
              <a:t>dall’ampiezza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110" dirty="0">
                <a:latin typeface="Lucida Sans Unicode"/>
                <a:cs typeface="Lucida Sans Unicode"/>
              </a:rPr>
              <a:t>termini </a:t>
            </a:r>
            <a:r>
              <a:rPr sz="1600" spc="-114" dirty="0">
                <a:latin typeface="Lucida Sans Unicode"/>
                <a:cs typeface="Lucida Sans Unicode"/>
              </a:rPr>
              <a:t>di</a:t>
            </a:r>
            <a:r>
              <a:rPr sz="1600" spc="85" dirty="0">
                <a:latin typeface="Lucida Sans Unicode"/>
                <a:cs typeface="Lucida Sans Unicode"/>
              </a:rPr>
              <a:t> </a:t>
            </a:r>
            <a:r>
              <a:rPr sz="1600" spc="-114" dirty="0">
                <a:latin typeface="Lucida Sans Unicode"/>
                <a:cs typeface="Lucida Sans Unicode"/>
              </a:rPr>
              <a:t>bit.</a:t>
            </a:r>
            <a:endParaRPr sz="1600">
              <a:latin typeface="Lucida Sans Unicode"/>
              <a:cs typeface="Lucida Sans Unicode"/>
            </a:endParaRPr>
          </a:p>
          <a:p>
            <a:pPr marL="1163320">
              <a:lnSpc>
                <a:spcPct val="100000"/>
              </a:lnSpc>
              <a:spcBef>
                <a:spcPts val="385"/>
              </a:spcBef>
            </a:pPr>
            <a:r>
              <a:rPr sz="1600" spc="-35" dirty="0">
                <a:latin typeface="Lucida Sans Unicode"/>
                <a:cs typeface="Lucida Sans Unicode"/>
              </a:rPr>
              <a:t>Un </a:t>
            </a:r>
            <a:r>
              <a:rPr sz="1600" spc="-85" dirty="0">
                <a:latin typeface="Lucida Sans Unicode"/>
                <a:cs typeface="Lucida Sans Unicode"/>
              </a:rPr>
              <a:t>bus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80" dirty="0">
                <a:latin typeface="Lucida Sans Unicode"/>
                <a:cs typeface="Lucida Sans Unicode"/>
              </a:rPr>
              <a:t>32(64) </a:t>
            </a:r>
            <a:r>
              <a:rPr sz="1600" spc="-130" dirty="0">
                <a:latin typeface="Lucida Sans Unicode"/>
                <a:cs typeface="Lucida Sans Unicode"/>
              </a:rPr>
              <a:t>bit </a:t>
            </a:r>
            <a:r>
              <a:rPr sz="1600" spc="-110" dirty="0">
                <a:latin typeface="Lucida Sans Unicode"/>
                <a:cs typeface="Lucida Sans Unicode"/>
              </a:rPr>
              <a:t>può </a:t>
            </a:r>
            <a:r>
              <a:rPr sz="1600" spc="-85" dirty="0">
                <a:latin typeface="Lucida Sans Unicode"/>
                <a:cs typeface="Lucida Sans Unicode"/>
              </a:rPr>
              <a:t>“trasportare” </a:t>
            </a:r>
            <a:r>
              <a:rPr sz="1600" spc="-80" dirty="0">
                <a:latin typeface="Lucida Sans Unicode"/>
                <a:cs typeface="Lucida Sans Unicode"/>
              </a:rPr>
              <a:t>32(64) </a:t>
            </a:r>
            <a:r>
              <a:rPr sz="1600" spc="-130" dirty="0">
                <a:latin typeface="Lucida Sans Unicode"/>
                <a:cs typeface="Lucida Sans Unicode"/>
              </a:rPr>
              <a:t>bit </a:t>
            </a:r>
            <a:r>
              <a:rPr sz="1600" spc="-55" dirty="0">
                <a:latin typeface="Lucida Sans Unicode"/>
                <a:cs typeface="Lucida Sans Unicode"/>
              </a:rPr>
              <a:t>alla</a:t>
            </a:r>
            <a:r>
              <a:rPr sz="1600" spc="200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volta.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7620" indent="57785" algn="just">
              <a:lnSpc>
                <a:spcPct val="100000"/>
              </a:lnSpc>
            </a:pPr>
            <a:r>
              <a:rPr sz="1600" b="1" u="sng" spc="10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BUS </a:t>
            </a:r>
            <a:r>
              <a:rPr sz="1600" b="1" u="sng" spc="1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INDIRIZZI:</a:t>
            </a:r>
            <a:r>
              <a:rPr sz="1600" b="1" spc="15" dirty="0">
                <a:latin typeface="Yu Gothic UI"/>
                <a:cs typeface="Yu Gothic UI"/>
              </a:rPr>
              <a:t> </a:t>
            </a:r>
            <a:r>
              <a:rPr sz="1600" spc="-45" dirty="0">
                <a:latin typeface="Lucida Sans Unicode"/>
                <a:cs typeface="Lucida Sans Unicode"/>
              </a:rPr>
              <a:t>canale </a:t>
            </a:r>
            <a:r>
              <a:rPr sz="1600" spc="-75" dirty="0">
                <a:latin typeface="Lucida Sans Unicode"/>
                <a:cs typeface="Lucida Sans Unicode"/>
              </a:rPr>
              <a:t>attraverso </a:t>
            </a:r>
            <a:r>
              <a:rPr sz="1600" spc="-114" dirty="0">
                <a:latin typeface="Lucida Sans Unicode"/>
                <a:cs typeface="Lucida Sans Unicode"/>
              </a:rPr>
              <a:t>il </a:t>
            </a:r>
            <a:r>
              <a:rPr sz="1600" spc="-70" dirty="0">
                <a:latin typeface="Lucida Sans Unicode"/>
                <a:cs typeface="Lucida Sans Unicode"/>
              </a:rPr>
              <a:t>quale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80" dirty="0">
                <a:latin typeface="Lucida Sans Unicode"/>
                <a:cs typeface="Lucida Sans Unicode"/>
              </a:rPr>
              <a:t>CPU </a:t>
            </a:r>
            <a:r>
              <a:rPr sz="1600" spc="-65" dirty="0">
                <a:latin typeface="Lucida Sans Unicode"/>
                <a:cs typeface="Lucida Sans Unicode"/>
              </a:rPr>
              <a:t>specifica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70" dirty="0">
                <a:latin typeface="Lucida Sans Unicode"/>
                <a:cs typeface="Lucida Sans Unicode"/>
              </a:rPr>
              <a:t>quale </a:t>
            </a:r>
            <a:r>
              <a:rPr sz="1600" spc="-114" dirty="0">
                <a:latin typeface="Lucida Sans Unicode"/>
                <a:cs typeface="Lucida Sans Unicode"/>
              </a:rPr>
              <a:t>indirizzo </a:t>
            </a:r>
            <a:r>
              <a:rPr sz="1600" spc="-40" dirty="0">
                <a:latin typeface="Lucida Sans Unicode"/>
                <a:cs typeface="Lucida Sans Unicode"/>
              </a:rPr>
              <a:t>(celle </a:t>
            </a:r>
            <a:r>
              <a:rPr sz="1600" spc="-130" dirty="0">
                <a:latin typeface="Lucida Sans Unicode"/>
                <a:cs typeface="Lucida Sans Unicode"/>
              </a:rPr>
              <a:t>di  </a:t>
            </a:r>
            <a:r>
              <a:rPr sz="1600" spc="-100" dirty="0">
                <a:latin typeface="Lucida Sans Unicode"/>
                <a:cs typeface="Lucida Sans Unicode"/>
              </a:rPr>
              <a:t>memoria </a:t>
            </a:r>
            <a:r>
              <a:rPr sz="1600" spc="10" dirty="0">
                <a:latin typeface="Lucida Sans Unicode"/>
                <a:cs typeface="Lucida Sans Unicode"/>
              </a:rPr>
              <a:t>RAM </a:t>
            </a:r>
            <a:r>
              <a:rPr sz="1600" spc="-100" dirty="0">
                <a:latin typeface="Lucida Sans Unicode"/>
                <a:cs typeface="Lucida Sans Unicode"/>
              </a:rPr>
              <a:t>o </a:t>
            </a:r>
            <a:r>
              <a:rPr sz="1600" spc="-85" dirty="0">
                <a:latin typeface="Lucida Sans Unicode"/>
                <a:cs typeface="Lucida Sans Unicode"/>
              </a:rPr>
              <a:t>periferiche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05" dirty="0">
                <a:latin typeface="Lucida Sans Unicode"/>
                <a:cs typeface="Lucida Sans Unicode"/>
              </a:rPr>
              <a:t>I/O) </a:t>
            </a:r>
            <a:r>
              <a:rPr sz="1600" spc="-65" dirty="0">
                <a:latin typeface="Lucida Sans Unicode"/>
                <a:cs typeface="Lucida Sans Unicode"/>
              </a:rPr>
              <a:t>andare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85" dirty="0">
                <a:latin typeface="Lucida Sans Unicode"/>
                <a:cs typeface="Lucida Sans Unicode"/>
              </a:rPr>
              <a:t>scrivere/leggere</a:t>
            </a:r>
            <a:r>
              <a:rPr sz="1600" spc="95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dati</a:t>
            </a:r>
            <a:endParaRPr sz="1600">
              <a:latin typeface="Lucida Sans Unicode"/>
              <a:cs typeface="Lucida Sans Unicode"/>
            </a:endParaRPr>
          </a:p>
          <a:p>
            <a:pPr marL="1163320" marR="1014730">
              <a:lnSpc>
                <a:spcPct val="120000"/>
              </a:lnSpc>
            </a:pPr>
            <a:r>
              <a:rPr sz="1600" spc="-105" dirty="0">
                <a:latin typeface="Lucida Sans Unicode"/>
                <a:cs typeface="Lucida Sans Unicode"/>
              </a:rPr>
              <a:t>fruibile in </a:t>
            </a:r>
            <a:r>
              <a:rPr sz="1600" spc="-90" dirty="0">
                <a:latin typeface="Lucida Sans Unicode"/>
                <a:cs typeface="Lucida Sans Unicode"/>
              </a:rPr>
              <a:t>scrittura </a:t>
            </a:r>
            <a:r>
              <a:rPr sz="1600" spc="-85" dirty="0">
                <a:latin typeface="Lucida Sans Unicode"/>
                <a:cs typeface="Lucida Sans Unicode"/>
              </a:rPr>
              <a:t>solo </a:t>
            </a:r>
            <a:r>
              <a:rPr sz="1600" spc="-70" dirty="0">
                <a:latin typeface="Lucida Sans Unicode"/>
                <a:cs typeface="Lucida Sans Unicode"/>
              </a:rPr>
              <a:t>dalla </a:t>
            </a:r>
            <a:r>
              <a:rPr sz="1600" spc="85" dirty="0">
                <a:latin typeface="Lucida Sans Unicode"/>
                <a:cs typeface="Lucida Sans Unicode"/>
              </a:rPr>
              <a:t>CPU </a:t>
            </a:r>
            <a:r>
              <a:rPr sz="1600" spc="-65" dirty="0">
                <a:latin typeface="Lucida Sans Unicode"/>
                <a:cs typeface="Lucida Sans Unicode"/>
              </a:rPr>
              <a:t>ed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100" dirty="0">
                <a:latin typeface="Lucida Sans Unicode"/>
                <a:cs typeface="Lucida Sans Unicode"/>
              </a:rPr>
              <a:t>lettura </a:t>
            </a:r>
            <a:r>
              <a:rPr sz="1600" spc="-95" dirty="0">
                <a:latin typeface="Lucida Sans Unicode"/>
                <a:cs typeface="Lucida Sans Unicode"/>
              </a:rPr>
              <a:t>dagli </a:t>
            </a:r>
            <a:r>
              <a:rPr sz="1600" spc="-100" dirty="0">
                <a:latin typeface="Lucida Sans Unicode"/>
                <a:cs typeface="Lucida Sans Unicode"/>
              </a:rPr>
              <a:t>altri </a:t>
            </a:r>
            <a:r>
              <a:rPr sz="1600" spc="-105" dirty="0">
                <a:latin typeface="Lucida Sans Unicode"/>
                <a:cs typeface="Lucida Sans Unicode"/>
              </a:rPr>
              <a:t>componenti  </a:t>
            </a:r>
            <a:r>
              <a:rPr sz="1600" spc="-85" dirty="0">
                <a:latin typeface="Lucida Sans Unicode"/>
                <a:cs typeface="Lucida Sans Unicode"/>
              </a:rPr>
              <a:t>Monodirezionale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 marR="5080" indent="57785" algn="just">
              <a:lnSpc>
                <a:spcPct val="100000"/>
              </a:lnSpc>
            </a:pPr>
            <a:r>
              <a:rPr sz="1600" b="1" u="sng" spc="10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BUS </a:t>
            </a:r>
            <a:r>
              <a:rPr sz="1600" b="1" u="sng" spc="6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CONTROLLI:</a:t>
            </a:r>
            <a:r>
              <a:rPr sz="1600" b="1" spc="65" dirty="0">
                <a:latin typeface="Yu Gothic UI"/>
                <a:cs typeface="Yu Gothic UI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insieme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90" dirty="0">
                <a:latin typeface="Lucida Sans Unicode"/>
                <a:cs typeface="Lucida Sans Unicode"/>
              </a:rPr>
              <a:t>collegamenti </a:t>
            </a:r>
            <a:r>
              <a:rPr sz="1600" spc="-100" dirty="0">
                <a:latin typeface="Lucida Sans Unicode"/>
                <a:cs typeface="Lucida Sans Unicode"/>
              </a:rPr>
              <a:t>tramite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95" dirty="0">
                <a:latin typeface="Lucida Sans Unicode"/>
                <a:cs typeface="Lucida Sans Unicode"/>
              </a:rPr>
              <a:t>quali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85" dirty="0">
                <a:latin typeface="Lucida Sans Unicode"/>
                <a:cs typeface="Lucida Sans Unicode"/>
              </a:rPr>
              <a:t>possibile coordinare </a:t>
            </a:r>
            <a:r>
              <a:rPr sz="1600" spc="-55" dirty="0">
                <a:latin typeface="Lucida Sans Unicode"/>
                <a:cs typeface="Lucida Sans Unicode"/>
              </a:rPr>
              <a:t>le </a:t>
            </a:r>
            <a:r>
              <a:rPr sz="1600" spc="-90" dirty="0">
                <a:latin typeface="Lucida Sans Unicode"/>
                <a:cs typeface="Lucida Sans Unicode"/>
              </a:rPr>
              <a:t>attività  </a:t>
            </a:r>
            <a:r>
              <a:rPr sz="1600" spc="-80" dirty="0">
                <a:latin typeface="Lucida Sans Unicode"/>
                <a:cs typeface="Lucida Sans Unicode"/>
              </a:rPr>
              <a:t>del </a:t>
            </a:r>
            <a:r>
              <a:rPr sz="1600" spc="-70" dirty="0">
                <a:latin typeface="Lucida Sans Unicode"/>
                <a:cs typeface="Lucida Sans Unicode"/>
              </a:rPr>
              <a:t>sistema; </a:t>
            </a:r>
            <a:r>
              <a:rPr sz="1600" spc="-100" dirty="0">
                <a:latin typeface="Lucida Sans Unicode"/>
                <a:cs typeface="Lucida Sans Unicode"/>
              </a:rPr>
              <a:t>tramite </a:t>
            </a:r>
            <a:r>
              <a:rPr sz="1600" spc="-45" dirty="0">
                <a:latin typeface="Lucida Sans Unicode"/>
                <a:cs typeface="Lucida Sans Unicode"/>
              </a:rPr>
              <a:t>esso,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80" dirty="0">
                <a:latin typeface="Lucida Sans Unicode"/>
                <a:cs typeface="Lucida Sans Unicode"/>
              </a:rPr>
              <a:t>CPU </a:t>
            </a:r>
            <a:r>
              <a:rPr sz="1600" spc="-110" dirty="0">
                <a:latin typeface="Lucida Sans Unicode"/>
                <a:cs typeface="Lucida Sans Unicode"/>
              </a:rPr>
              <a:t>può </a:t>
            </a:r>
            <a:r>
              <a:rPr sz="1600" spc="-70" dirty="0">
                <a:latin typeface="Lucida Sans Unicode"/>
                <a:cs typeface="Lucida Sans Unicode"/>
              </a:rPr>
              <a:t>decidere quale </a:t>
            </a:r>
            <a:r>
              <a:rPr sz="1600" spc="-95" dirty="0">
                <a:latin typeface="Lucida Sans Unicode"/>
                <a:cs typeface="Lucida Sans Unicode"/>
              </a:rPr>
              <a:t>componente </a:t>
            </a:r>
            <a:r>
              <a:rPr sz="1600" spc="-45" dirty="0">
                <a:latin typeface="Lucida Sans Unicode"/>
                <a:cs typeface="Lucida Sans Unicode"/>
              </a:rPr>
              <a:t>deve </a:t>
            </a:r>
            <a:r>
              <a:rPr sz="1600" spc="-55" dirty="0">
                <a:latin typeface="Lucida Sans Unicode"/>
                <a:cs typeface="Lucida Sans Unicode"/>
              </a:rPr>
              <a:t>scrivere </a:t>
            </a:r>
            <a:r>
              <a:rPr sz="1600" spc="-80" dirty="0">
                <a:latin typeface="Lucida Sans Unicode"/>
                <a:cs typeface="Lucida Sans Unicode"/>
              </a:rPr>
              <a:t>sul </a:t>
            </a:r>
            <a:r>
              <a:rPr sz="1600" spc="-85" dirty="0">
                <a:latin typeface="Lucida Sans Unicode"/>
                <a:cs typeface="Lucida Sans Unicode"/>
              </a:rPr>
              <a:t>bus  </a:t>
            </a:r>
            <a:r>
              <a:rPr sz="1600" spc="-95" dirty="0">
                <a:latin typeface="Lucida Sans Unicode"/>
                <a:cs typeface="Lucida Sans Unicode"/>
              </a:rPr>
              <a:t>dati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100" dirty="0">
                <a:latin typeface="Lucida Sans Unicode"/>
                <a:cs typeface="Lucida Sans Unicode"/>
              </a:rPr>
              <a:t>determinato </a:t>
            </a:r>
            <a:r>
              <a:rPr sz="1600" spc="-110" dirty="0">
                <a:latin typeface="Lucida Sans Unicode"/>
                <a:cs typeface="Lucida Sans Unicode"/>
              </a:rPr>
              <a:t>momento, </a:t>
            </a:r>
            <a:r>
              <a:rPr sz="1600" spc="-70" dirty="0">
                <a:latin typeface="Lucida Sans Unicode"/>
                <a:cs typeface="Lucida Sans Unicode"/>
              </a:rPr>
              <a:t>quale </a:t>
            </a:r>
            <a:r>
              <a:rPr sz="1600" spc="-45" dirty="0">
                <a:latin typeface="Lucida Sans Unicode"/>
                <a:cs typeface="Lucida Sans Unicode"/>
              </a:rPr>
              <a:t>deve </a:t>
            </a:r>
            <a:r>
              <a:rPr sz="1600" spc="-75" dirty="0">
                <a:latin typeface="Lucida Sans Unicode"/>
                <a:cs typeface="Lucida Sans Unicode"/>
              </a:rPr>
              <a:t>leggere </a:t>
            </a:r>
            <a:r>
              <a:rPr sz="1600" spc="-110" dirty="0">
                <a:latin typeface="Lucida Sans Unicode"/>
                <a:cs typeface="Lucida Sans Unicode"/>
              </a:rPr>
              <a:t>l'indirizzo </a:t>
            </a:r>
            <a:r>
              <a:rPr sz="1600" spc="-85" dirty="0">
                <a:latin typeface="Lucida Sans Unicode"/>
                <a:cs typeface="Lucida Sans Unicode"/>
              </a:rPr>
              <a:t>sul bus </a:t>
            </a:r>
            <a:r>
              <a:rPr sz="1600" spc="-114" dirty="0">
                <a:latin typeface="Lucida Sans Unicode"/>
                <a:cs typeface="Lucida Sans Unicode"/>
              </a:rPr>
              <a:t>indirizzi, </a:t>
            </a:r>
            <a:r>
              <a:rPr sz="1600" spc="-95" dirty="0">
                <a:latin typeface="Lucida Sans Unicode"/>
                <a:cs typeface="Lucida Sans Unicode"/>
              </a:rPr>
              <a:t>quali </a:t>
            </a:r>
            <a:r>
              <a:rPr sz="1600" spc="-55" dirty="0">
                <a:latin typeface="Lucida Sans Unicode"/>
                <a:cs typeface="Lucida Sans Unicode"/>
              </a:rPr>
              <a:t>celle 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00" dirty="0">
                <a:latin typeface="Lucida Sans Unicode"/>
                <a:cs typeface="Lucida Sans Unicode"/>
              </a:rPr>
              <a:t>memoria </a:t>
            </a:r>
            <a:r>
              <a:rPr sz="1600" spc="-80" dirty="0">
                <a:latin typeface="Lucida Sans Unicode"/>
                <a:cs typeface="Lucida Sans Unicode"/>
              </a:rPr>
              <a:t>devono </a:t>
            </a:r>
            <a:r>
              <a:rPr sz="1600" spc="-55" dirty="0">
                <a:latin typeface="Lucida Sans Unicode"/>
                <a:cs typeface="Lucida Sans Unicode"/>
              </a:rPr>
              <a:t>scrivere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90" dirty="0">
                <a:latin typeface="Lucida Sans Unicode"/>
                <a:cs typeface="Lucida Sans Unicode"/>
              </a:rPr>
              <a:t>quali </a:t>
            </a:r>
            <a:r>
              <a:rPr sz="1600" spc="-50" dirty="0">
                <a:latin typeface="Lucida Sans Unicode"/>
                <a:cs typeface="Lucida Sans Unicode"/>
              </a:rPr>
              <a:t>invece </a:t>
            </a:r>
            <a:r>
              <a:rPr sz="1600" spc="-70" dirty="0">
                <a:latin typeface="Lucida Sans Unicode"/>
                <a:cs typeface="Lucida Sans Unicode"/>
              </a:rPr>
              <a:t>leggere,</a:t>
            </a:r>
            <a:r>
              <a:rPr sz="160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etc.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R="213360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14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53340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364286" y="0"/>
                </a:moveTo>
                <a:lnTo>
                  <a:pt x="0" y="190500"/>
                </a:lnTo>
                <a:lnTo>
                  <a:pt x="364286" y="381000"/>
                </a:lnTo>
                <a:lnTo>
                  <a:pt x="364286" y="285750"/>
                </a:lnTo>
                <a:lnTo>
                  <a:pt x="8352282" y="285750"/>
                </a:lnTo>
                <a:lnTo>
                  <a:pt x="8534400" y="190500"/>
                </a:lnTo>
                <a:lnTo>
                  <a:pt x="8352282" y="95250"/>
                </a:lnTo>
                <a:lnTo>
                  <a:pt x="364286" y="95250"/>
                </a:lnTo>
                <a:lnTo>
                  <a:pt x="364286" y="0"/>
                </a:lnTo>
                <a:close/>
              </a:path>
              <a:path w="8534400" h="381000">
                <a:moveTo>
                  <a:pt x="8352282" y="285750"/>
                </a:moveTo>
                <a:lnTo>
                  <a:pt x="8170164" y="285750"/>
                </a:lnTo>
                <a:lnTo>
                  <a:pt x="8170164" y="381000"/>
                </a:lnTo>
                <a:lnTo>
                  <a:pt x="8352282" y="285750"/>
                </a:lnTo>
                <a:close/>
              </a:path>
              <a:path w="8534400" h="381000">
                <a:moveTo>
                  <a:pt x="8170164" y="0"/>
                </a:moveTo>
                <a:lnTo>
                  <a:pt x="8170164" y="95250"/>
                </a:lnTo>
                <a:lnTo>
                  <a:pt x="8352282" y="95250"/>
                </a:lnTo>
                <a:lnTo>
                  <a:pt x="8170164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53340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0" y="190500"/>
                </a:moveTo>
                <a:lnTo>
                  <a:pt x="364286" y="0"/>
                </a:lnTo>
                <a:lnTo>
                  <a:pt x="364286" y="95250"/>
                </a:lnTo>
                <a:lnTo>
                  <a:pt x="8170164" y="95250"/>
                </a:lnTo>
                <a:lnTo>
                  <a:pt x="8170164" y="0"/>
                </a:lnTo>
                <a:lnTo>
                  <a:pt x="8534400" y="190500"/>
                </a:lnTo>
                <a:lnTo>
                  <a:pt x="8170164" y="381000"/>
                </a:lnTo>
                <a:lnTo>
                  <a:pt x="8170164" y="285750"/>
                </a:lnTo>
                <a:lnTo>
                  <a:pt x="364286" y="285750"/>
                </a:lnTo>
                <a:lnTo>
                  <a:pt x="364286" y="38100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80617" y="2480269"/>
            <a:ext cx="20447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25" dirty="0">
                <a:latin typeface="Malgun Gothic"/>
                <a:cs typeface="Malgun Gothic"/>
              </a:rPr>
              <a:t>IR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2000" y="2452751"/>
            <a:ext cx="990600" cy="320675"/>
          </a:xfrm>
          <a:custGeom>
            <a:avLst/>
            <a:gdLst/>
            <a:ahLst/>
            <a:cxnLst/>
            <a:rect l="l" t="t" r="r" b="b"/>
            <a:pathLst>
              <a:path w="990600" h="320675">
                <a:moveTo>
                  <a:pt x="0" y="320675"/>
                </a:moveTo>
                <a:lnTo>
                  <a:pt x="990600" y="320675"/>
                </a:lnTo>
                <a:lnTo>
                  <a:pt x="990600" y="0"/>
                </a:lnTo>
                <a:lnTo>
                  <a:pt x="0" y="0"/>
                </a:lnTo>
                <a:lnTo>
                  <a:pt x="0" y="3206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9614" y="3588766"/>
            <a:ext cx="455295" cy="2844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0"/>
              </a:spcBef>
            </a:pPr>
            <a:r>
              <a:rPr sz="1650" i="1" spc="-45" dirty="0">
                <a:latin typeface="Malgun Gothic"/>
                <a:cs typeface="Malgun Gothic"/>
              </a:rPr>
              <a:t>MDR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41066" y="3569843"/>
            <a:ext cx="443865" cy="2844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0"/>
              </a:spcBef>
            </a:pPr>
            <a:r>
              <a:rPr sz="1650" i="1" spc="-40" dirty="0">
                <a:latin typeface="Malgun Gothic"/>
                <a:cs typeface="Malgun Gothic"/>
              </a:rPr>
              <a:t>MAR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2000" y="3573462"/>
            <a:ext cx="1000125" cy="319405"/>
          </a:xfrm>
          <a:custGeom>
            <a:avLst/>
            <a:gdLst/>
            <a:ahLst/>
            <a:cxnLst/>
            <a:rect l="l" t="t" r="r" b="b"/>
            <a:pathLst>
              <a:path w="1000125" h="319404">
                <a:moveTo>
                  <a:pt x="0" y="319087"/>
                </a:moveTo>
                <a:lnTo>
                  <a:pt x="1000125" y="319087"/>
                </a:lnTo>
                <a:lnTo>
                  <a:pt x="1000125" y="0"/>
                </a:lnTo>
                <a:lnTo>
                  <a:pt x="0" y="0"/>
                </a:lnTo>
                <a:lnTo>
                  <a:pt x="0" y="31908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94943" y="1508592"/>
            <a:ext cx="27051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5" dirty="0">
                <a:latin typeface="Malgun Gothic"/>
                <a:cs typeface="Malgun Gothic"/>
              </a:rPr>
              <a:t>PC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2000" y="1484312"/>
            <a:ext cx="990600" cy="319405"/>
          </a:xfrm>
          <a:custGeom>
            <a:avLst/>
            <a:gdLst/>
            <a:ahLst/>
            <a:cxnLst/>
            <a:rect l="l" t="t" r="r" b="b"/>
            <a:pathLst>
              <a:path w="990600" h="319405">
                <a:moveTo>
                  <a:pt x="0" y="319087"/>
                </a:moveTo>
                <a:lnTo>
                  <a:pt x="990600" y="319087"/>
                </a:lnTo>
                <a:lnTo>
                  <a:pt x="990600" y="0"/>
                </a:lnTo>
                <a:lnTo>
                  <a:pt x="0" y="0"/>
                </a:lnTo>
                <a:lnTo>
                  <a:pt x="0" y="31908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69794" y="1283041"/>
            <a:ext cx="25844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40" dirty="0">
                <a:latin typeface="Malgun Gothic"/>
                <a:cs typeface="Malgun Gothic"/>
              </a:rPr>
              <a:t>SR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97176" y="1284350"/>
            <a:ext cx="979805" cy="320675"/>
          </a:xfrm>
          <a:custGeom>
            <a:avLst/>
            <a:gdLst/>
            <a:ahLst/>
            <a:cxnLst/>
            <a:rect l="l" t="t" r="r" b="b"/>
            <a:pathLst>
              <a:path w="979804" h="320675">
                <a:moveTo>
                  <a:pt x="0" y="320675"/>
                </a:moveTo>
                <a:lnTo>
                  <a:pt x="979487" y="320675"/>
                </a:lnTo>
                <a:lnTo>
                  <a:pt x="979487" y="0"/>
                </a:lnTo>
                <a:lnTo>
                  <a:pt x="0" y="0"/>
                </a:lnTo>
                <a:lnTo>
                  <a:pt x="0" y="3206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746375" y="1664041"/>
            <a:ext cx="15938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40" dirty="0">
                <a:latin typeface="Malgun Gothic"/>
                <a:cs typeface="Malgun Gothic"/>
              </a:rPr>
              <a:t>A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97176" y="1684401"/>
            <a:ext cx="979805" cy="320675"/>
          </a:xfrm>
          <a:custGeom>
            <a:avLst/>
            <a:gdLst/>
            <a:ahLst/>
            <a:cxnLst/>
            <a:rect l="l" t="t" r="r" b="b"/>
            <a:pathLst>
              <a:path w="979804" h="320675">
                <a:moveTo>
                  <a:pt x="0" y="320675"/>
                </a:moveTo>
                <a:lnTo>
                  <a:pt x="979487" y="320675"/>
                </a:lnTo>
                <a:lnTo>
                  <a:pt x="979487" y="0"/>
                </a:lnTo>
                <a:lnTo>
                  <a:pt x="0" y="0"/>
                </a:lnTo>
                <a:lnTo>
                  <a:pt x="0" y="3206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297176" y="2084387"/>
            <a:ext cx="979805" cy="319405"/>
          </a:xfrm>
          <a:prstGeom prst="rect">
            <a:avLst/>
          </a:prstGeom>
          <a:solidFill>
            <a:srgbClr val="EBEBEB"/>
          </a:solidFill>
          <a:ln w="9525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2230" algn="ctr">
              <a:lnSpc>
                <a:spcPct val="100000"/>
              </a:lnSpc>
              <a:spcBef>
                <a:spcPts val="175"/>
              </a:spcBef>
            </a:pPr>
            <a:r>
              <a:rPr sz="1650" i="1" spc="-35" dirty="0">
                <a:latin typeface="Malgun Gothic"/>
                <a:cs typeface="Malgun Gothic"/>
              </a:rPr>
              <a:t>B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21861" y="1643888"/>
            <a:ext cx="757555" cy="800100"/>
          </a:xfrm>
          <a:custGeom>
            <a:avLst/>
            <a:gdLst/>
            <a:ahLst/>
            <a:cxnLst/>
            <a:rect l="l" t="t" r="r" b="b"/>
            <a:pathLst>
              <a:path w="757554" h="800100">
                <a:moveTo>
                  <a:pt x="0" y="0"/>
                </a:moveTo>
                <a:lnTo>
                  <a:pt x="757301" y="40005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57625" y="2728169"/>
            <a:ext cx="3308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75" dirty="0">
                <a:latin typeface="Malgun Gothic"/>
                <a:cs typeface="Malgun Gothic"/>
              </a:rPr>
              <a:t>CU</a:t>
            </a:r>
            <a:endParaRPr sz="1900">
              <a:latin typeface="Malgun Gothic"/>
              <a:cs typeface="Malgun Gothic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98850" y="2581338"/>
            <a:ext cx="1003300" cy="621030"/>
          </a:xfrm>
          <a:custGeom>
            <a:avLst/>
            <a:gdLst/>
            <a:ahLst/>
            <a:cxnLst/>
            <a:rect l="l" t="t" r="r" b="b"/>
            <a:pathLst>
              <a:path w="1003300" h="621030">
                <a:moveTo>
                  <a:pt x="0" y="620712"/>
                </a:moveTo>
                <a:lnTo>
                  <a:pt x="1003300" y="620712"/>
                </a:lnTo>
                <a:lnTo>
                  <a:pt x="1003300" y="0"/>
                </a:lnTo>
                <a:lnTo>
                  <a:pt x="0" y="0"/>
                </a:lnTo>
                <a:lnTo>
                  <a:pt x="0" y="62071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6600" y="2178050"/>
            <a:ext cx="444500" cy="50800"/>
          </a:xfrm>
          <a:custGeom>
            <a:avLst/>
            <a:gdLst/>
            <a:ahLst/>
            <a:cxnLst/>
            <a:rect l="l" t="t" r="r" b="b"/>
            <a:pathLst>
              <a:path w="444500" h="50800">
                <a:moveTo>
                  <a:pt x="50800" y="0"/>
                </a:moveTo>
                <a:lnTo>
                  <a:pt x="0" y="25400"/>
                </a:lnTo>
                <a:lnTo>
                  <a:pt x="50800" y="50800"/>
                </a:lnTo>
                <a:lnTo>
                  <a:pt x="50800" y="30225"/>
                </a:lnTo>
                <a:lnTo>
                  <a:pt x="38100" y="30225"/>
                </a:lnTo>
                <a:lnTo>
                  <a:pt x="38100" y="20700"/>
                </a:lnTo>
                <a:lnTo>
                  <a:pt x="50800" y="20696"/>
                </a:lnTo>
                <a:lnTo>
                  <a:pt x="50800" y="0"/>
                </a:lnTo>
                <a:close/>
              </a:path>
              <a:path w="444500" h="50800">
                <a:moveTo>
                  <a:pt x="434848" y="20574"/>
                </a:moveTo>
                <a:lnTo>
                  <a:pt x="406400" y="20574"/>
                </a:lnTo>
                <a:lnTo>
                  <a:pt x="406400" y="30099"/>
                </a:lnTo>
                <a:lnTo>
                  <a:pt x="393700" y="30103"/>
                </a:lnTo>
                <a:lnTo>
                  <a:pt x="393700" y="50800"/>
                </a:lnTo>
                <a:lnTo>
                  <a:pt x="444500" y="25400"/>
                </a:lnTo>
                <a:lnTo>
                  <a:pt x="434848" y="20574"/>
                </a:lnTo>
                <a:close/>
              </a:path>
              <a:path w="444500" h="50800">
                <a:moveTo>
                  <a:pt x="50800" y="20696"/>
                </a:moveTo>
                <a:lnTo>
                  <a:pt x="38100" y="20700"/>
                </a:lnTo>
                <a:lnTo>
                  <a:pt x="38100" y="30225"/>
                </a:lnTo>
                <a:lnTo>
                  <a:pt x="50800" y="30221"/>
                </a:lnTo>
                <a:lnTo>
                  <a:pt x="50800" y="20696"/>
                </a:lnTo>
                <a:close/>
              </a:path>
              <a:path w="444500" h="50800">
                <a:moveTo>
                  <a:pt x="50800" y="30221"/>
                </a:moveTo>
                <a:lnTo>
                  <a:pt x="38100" y="30225"/>
                </a:lnTo>
                <a:lnTo>
                  <a:pt x="50800" y="30225"/>
                </a:lnTo>
                <a:close/>
              </a:path>
              <a:path w="444500" h="50800">
                <a:moveTo>
                  <a:pt x="393700" y="20578"/>
                </a:moveTo>
                <a:lnTo>
                  <a:pt x="50800" y="20696"/>
                </a:lnTo>
                <a:lnTo>
                  <a:pt x="50800" y="30221"/>
                </a:lnTo>
                <a:lnTo>
                  <a:pt x="393700" y="30103"/>
                </a:lnTo>
                <a:lnTo>
                  <a:pt x="393700" y="20578"/>
                </a:lnTo>
                <a:close/>
              </a:path>
              <a:path w="444500" h="50800">
                <a:moveTo>
                  <a:pt x="406400" y="20574"/>
                </a:moveTo>
                <a:lnTo>
                  <a:pt x="393700" y="20578"/>
                </a:lnTo>
                <a:lnTo>
                  <a:pt x="393700" y="30103"/>
                </a:lnTo>
                <a:lnTo>
                  <a:pt x="406400" y="30099"/>
                </a:lnTo>
                <a:lnTo>
                  <a:pt x="406400" y="20574"/>
                </a:lnTo>
                <a:close/>
              </a:path>
              <a:path w="444500" h="50800">
                <a:moveTo>
                  <a:pt x="393700" y="0"/>
                </a:moveTo>
                <a:lnTo>
                  <a:pt x="393700" y="20578"/>
                </a:lnTo>
                <a:lnTo>
                  <a:pt x="434848" y="20574"/>
                </a:lnTo>
                <a:lnTo>
                  <a:pt x="393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76600" y="1819275"/>
            <a:ext cx="444500" cy="50800"/>
          </a:xfrm>
          <a:custGeom>
            <a:avLst/>
            <a:gdLst/>
            <a:ahLst/>
            <a:cxnLst/>
            <a:rect l="l" t="t" r="r" b="b"/>
            <a:pathLst>
              <a:path w="444500" h="50800">
                <a:moveTo>
                  <a:pt x="50800" y="0"/>
                </a:moveTo>
                <a:lnTo>
                  <a:pt x="0" y="25400"/>
                </a:lnTo>
                <a:lnTo>
                  <a:pt x="50800" y="50800"/>
                </a:lnTo>
                <a:lnTo>
                  <a:pt x="50800" y="30225"/>
                </a:lnTo>
                <a:lnTo>
                  <a:pt x="38100" y="30225"/>
                </a:lnTo>
                <a:lnTo>
                  <a:pt x="38100" y="20700"/>
                </a:lnTo>
                <a:lnTo>
                  <a:pt x="50800" y="20696"/>
                </a:lnTo>
                <a:lnTo>
                  <a:pt x="50800" y="0"/>
                </a:lnTo>
                <a:close/>
              </a:path>
              <a:path w="444500" h="50800">
                <a:moveTo>
                  <a:pt x="434848" y="20574"/>
                </a:moveTo>
                <a:lnTo>
                  <a:pt x="406400" y="20574"/>
                </a:lnTo>
                <a:lnTo>
                  <a:pt x="406400" y="30099"/>
                </a:lnTo>
                <a:lnTo>
                  <a:pt x="393700" y="30103"/>
                </a:lnTo>
                <a:lnTo>
                  <a:pt x="393700" y="50800"/>
                </a:lnTo>
                <a:lnTo>
                  <a:pt x="444500" y="25400"/>
                </a:lnTo>
                <a:lnTo>
                  <a:pt x="434848" y="20574"/>
                </a:lnTo>
                <a:close/>
              </a:path>
              <a:path w="444500" h="50800">
                <a:moveTo>
                  <a:pt x="50800" y="20696"/>
                </a:moveTo>
                <a:lnTo>
                  <a:pt x="38100" y="20700"/>
                </a:lnTo>
                <a:lnTo>
                  <a:pt x="38100" y="30225"/>
                </a:lnTo>
                <a:lnTo>
                  <a:pt x="50800" y="30221"/>
                </a:lnTo>
                <a:lnTo>
                  <a:pt x="50800" y="20696"/>
                </a:lnTo>
                <a:close/>
              </a:path>
              <a:path w="444500" h="50800">
                <a:moveTo>
                  <a:pt x="50800" y="30221"/>
                </a:moveTo>
                <a:lnTo>
                  <a:pt x="38100" y="30225"/>
                </a:lnTo>
                <a:lnTo>
                  <a:pt x="50800" y="30225"/>
                </a:lnTo>
                <a:close/>
              </a:path>
              <a:path w="444500" h="50800">
                <a:moveTo>
                  <a:pt x="393700" y="20578"/>
                </a:moveTo>
                <a:lnTo>
                  <a:pt x="50800" y="20696"/>
                </a:lnTo>
                <a:lnTo>
                  <a:pt x="50800" y="30221"/>
                </a:lnTo>
                <a:lnTo>
                  <a:pt x="393700" y="30103"/>
                </a:lnTo>
                <a:lnTo>
                  <a:pt x="393700" y="20578"/>
                </a:lnTo>
                <a:close/>
              </a:path>
              <a:path w="444500" h="50800">
                <a:moveTo>
                  <a:pt x="406400" y="20574"/>
                </a:moveTo>
                <a:lnTo>
                  <a:pt x="393700" y="20578"/>
                </a:lnTo>
                <a:lnTo>
                  <a:pt x="393700" y="30103"/>
                </a:lnTo>
                <a:lnTo>
                  <a:pt x="406400" y="30099"/>
                </a:lnTo>
                <a:lnTo>
                  <a:pt x="406400" y="20574"/>
                </a:lnTo>
                <a:close/>
              </a:path>
              <a:path w="444500" h="50800">
                <a:moveTo>
                  <a:pt x="393700" y="0"/>
                </a:moveTo>
                <a:lnTo>
                  <a:pt x="393700" y="20578"/>
                </a:lnTo>
                <a:lnTo>
                  <a:pt x="434848" y="20574"/>
                </a:lnTo>
                <a:lnTo>
                  <a:pt x="393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7800" y="3422650"/>
            <a:ext cx="3072130" cy="0"/>
          </a:xfrm>
          <a:custGeom>
            <a:avLst/>
            <a:gdLst/>
            <a:ahLst/>
            <a:cxnLst/>
            <a:rect l="l" t="t" r="r" b="b"/>
            <a:pathLst>
              <a:path w="3072129">
                <a:moveTo>
                  <a:pt x="3071876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93800" y="3422650"/>
            <a:ext cx="50800" cy="158750"/>
          </a:xfrm>
          <a:custGeom>
            <a:avLst/>
            <a:gdLst/>
            <a:ahLst/>
            <a:cxnLst/>
            <a:rect l="l" t="t" r="r" b="b"/>
            <a:pathLst>
              <a:path w="50800" h="158750">
                <a:moveTo>
                  <a:pt x="20637" y="107950"/>
                </a:moveTo>
                <a:lnTo>
                  <a:pt x="0" y="107950"/>
                </a:lnTo>
                <a:lnTo>
                  <a:pt x="25400" y="158750"/>
                </a:lnTo>
                <a:lnTo>
                  <a:pt x="44450" y="120650"/>
                </a:lnTo>
                <a:lnTo>
                  <a:pt x="20637" y="120650"/>
                </a:lnTo>
                <a:lnTo>
                  <a:pt x="20637" y="107950"/>
                </a:lnTo>
                <a:close/>
              </a:path>
              <a:path w="50800" h="158750">
                <a:moveTo>
                  <a:pt x="30162" y="0"/>
                </a:moveTo>
                <a:lnTo>
                  <a:pt x="20637" y="0"/>
                </a:lnTo>
                <a:lnTo>
                  <a:pt x="20637" y="120650"/>
                </a:lnTo>
                <a:lnTo>
                  <a:pt x="30162" y="120650"/>
                </a:lnTo>
                <a:lnTo>
                  <a:pt x="30162" y="0"/>
                </a:lnTo>
                <a:close/>
              </a:path>
              <a:path w="50800" h="158750">
                <a:moveTo>
                  <a:pt x="50800" y="107950"/>
                </a:moveTo>
                <a:lnTo>
                  <a:pt x="30162" y="107950"/>
                </a:lnTo>
                <a:lnTo>
                  <a:pt x="30162" y="120650"/>
                </a:lnTo>
                <a:lnTo>
                  <a:pt x="44450" y="120650"/>
                </a:lnTo>
                <a:lnTo>
                  <a:pt x="50800" y="1079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28825" y="1419225"/>
            <a:ext cx="0" cy="2003425"/>
          </a:xfrm>
          <a:custGeom>
            <a:avLst/>
            <a:gdLst/>
            <a:ahLst/>
            <a:cxnLst/>
            <a:rect l="l" t="t" r="r" b="b"/>
            <a:pathLst>
              <a:path h="2003425">
                <a:moveTo>
                  <a:pt x="0" y="2003425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60776" y="3422650"/>
            <a:ext cx="50800" cy="158750"/>
          </a:xfrm>
          <a:custGeom>
            <a:avLst/>
            <a:gdLst/>
            <a:ahLst/>
            <a:cxnLst/>
            <a:rect l="l" t="t" r="r" b="b"/>
            <a:pathLst>
              <a:path w="50800" h="158750">
                <a:moveTo>
                  <a:pt x="20574" y="107950"/>
                </a:moveTo>
                <a:lnTo>
                  <a:pt x="0" y="107950"/>
                </a:lnTo>
                <a:lnTo>
                  <a:pt x="25400" y="158750"/>
                </a:lnTo>
                <a:lnTo>
                  <a:pt x="44354" y="120650"/>
                </a:lnTo>
                <a:lnTo>
                  <a:pt x="20574" y="120650"/>
                </a:lnTo>
                <a:lnTo>
                  <a:pt x="20574" y="107950"/>
                </a:lnTo>
                <a:close/>
              </a:path>
              <a:path w="50800" h="158750">
                <a:moveTo>
                  <a:pt x="30099" y="0"/>
                </a:moveTo>
                <a:lnTo>
                  <a:pt x="20574" y="0"/>
                </a:lnTo>
                <a:lnTo>
                  <a:pt x="20574" y="120650"/>
                </a:lnTo>
                <a:lnTo>
                  <a:pt x="30099" y="120650"/>
                </a:lnTo>
                <a:lnTo>
                  <a:pt x="30099" y="0"/>
                </a:lnTo>
                <a:close/>
              </a:path>
              <a:path w="50800" h="158750">
                <a:moveTo>
                  <a:pt x="50673" y="107950"/>
                </a:moveTo>
                <a:lnTo>
                  <a:pt x="30099" y="107950"/>
                </a:lnTo>
                <a:lnTo>
                  <a:pt x="30099" y="120650"/>
                </a:lnTo>
                <a:lnTo>
                  <a:pt x="44354" y="120650"/>
                </a:lnTo>
                <a:lnTo>
                  <a:pt x="50673" y="1079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97273" y="3222625"/>
            <a:ext cx="51435" cy="200025"/>
          </a:xfrm>
          <a:custGeom>
            <a:avLst/>
            <a:gdLst/>
            <a:ahLst/>
            <a:cxnLst/>
            <a:rect l="l" t="t" r="r" b="b"/>
            <a:pathLst>
              <a:path w="51435" h="200025">
                <a:moveTo>
                  <a:pt x="20700" y="149225"/>
                </a:moveTo>
                <a:lnTo>
                  <a:pt x="126" y="149225"/>
                </a:lnTo>
                <a:lnTo>
                  <a:pt x="25526" y="200025"/>
                </a:lnTo>
                <a:lnTo>
                  <a:pt x="44576" y="161925"/>
                </a:lnTo>
                <a:lnTo>
                  <a:pt x="20700" y="161925"/>
                </a:lnTo>
                <a:lnTo>
                  <a:pt x="20700" y="149225"/>
                </a:lnTo>
                <a:close/>
              </a:path>
              <a:path w="51435" h="200025">
                <a:moveTo>
                  <a:pt x="30225" y="38100"/>
                </a:moveTo>
                <a:lnTo>
                  <a:pt x="20700" y="38100"/>
                </a:lnTo>
                <a:lnTo>
                  <a:pt x="20700" y="161925"/>
                </a:lnTo>
                <a:lnTo>
                  <a:pt x="30225" y="161925"/>
                </a:lnTo>
                <a:lnTo>
                  <a:pt x="30225" y="38100"/>
                </a:lnTo>
                <a:close/>
              </a:path>
              <a:path w="51435" h="200025">
                <a:moveTo>
                  <a:pt x="50926" y="149225"/>
                </a:moveTo>
                <a:lnTo>
                  <a:pt x="30225" y="149225"/>
                </a:lnTo>
                <a:lnTo>
                  <a:pt x="30225" y="161925"/>
                </a:lnTo>
                <a:lnTo>
                  <a:pt x="44576" y="161925"/>
                </a:lnTo>
                <a:lnTo>
                  <a:pt x="50926" y="149225"/>
                </a:lnTo>
                <a:close/>
              </a:path>
              <a:path w="51435" h="200025">
                <a:moveTo>
                  <a:pt x="25400" y="0"/>
                </a:moveTo>
                <a:lnTo>
                  <a:pt x="0" y="50800"/>
                </a:lnTo>
                <a:lnTo>
                  <a:pt x="20700" y="50800"/>
                </a:lnTo>
                <a:lnTo>
                  <a:pt x="20700" y="38100"/>
                </a:lnTo>
                <a:lnTo>
                  <a:pt x="44450" y="38100"/>
                </a:lnTo>
                <a:lnTo>
                  <a:pt x="25400" y="0"/>
                </a:lnTo>
                <a:close/>
              </a:path>
              <a:path w="51435" h="200025">
                <a:moveTo>
                  <a:pt x="44450" y="38100"/>
                </a:moveTo>
                <a:lnTo>
                  <a:pt x="30225" y="38100"/>
                </a:lnTo>
                <a:lnTo>
                  <a:pt x="30225" y="50800"/>
                </a:lnTo>
                <a:lnTo>
                  <a:pt x="50800" y="50800"/>
                </a:lnTo>
                <a:lnTo>
                  <a:pt x="444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62125" y="1619250"/>
            <a:ext cx="266700" cy="50800"/>
          </a:xfrm>
          <a:custGeom>
            <a:avLst/>
            <a:gdLst/>
            <a:ahLst/>
            <a:cxnLst/>
            <a:rect l="l" t="t" r="r" b="b"/>
            <a:pathLst>
              <a:path w="266700" h="50800">
                <a:moveTo>
                  <a:pt x="50800" y="0"/>
                </a:moveTo>
                <a:lnTo>
                  <a:pt x="0" y="25400"/>
                </a:lnTo>
                <a:lnTo>
                  <a:pt x="50800" y="50800"/>
                </a:lnTo>
                <a:lnTo>
                  <a:pt x="50800" y="30099"/>
                </a:lnTo>
                <a:lnTo>
                  <a:pt x="38100" y="30099"/>
                </a:lnTo>
                <a:lnTo>
                  <a:pt x="38100" y="20574"/>
                </a:lnTo>
                <a:lnTo>
                  <a:pt x="50800" y="20574"/>
                </a:lnTo>
                <a:lnTo>
                  <a:pt x="50800" y="0"/>
                </a:lnTo>
                <a:close/>
              </a:path>
              <a:path w="266700" h="50800">
                <a:moveTo>
                  <a:pt x="215900" y="0"/>
                </a:moveTo>
                <a:lnTo>
                  <a:pt x="215900" y="50800"/>
                </a:lnTo>
                <a:lnTo>
                  <a:pt x="257301" y="30099"/>
                </a:lnTo>
                <a:lnTo>
                  <a:pt x="228600" y="30099"/>
                </a:lnTo>
                <a:lnTo>
                  <a:pt x="228600" y="20574"/>
                </a:lnTo>
                <a:lnTo>
                  <a:pt x="257048" y="20574"/>
                </a:lnTo>
                <a:lnTo>
                  <a:pt x="215900" y="0"/>
                </a:lnTo>
                <a:close/>
              </a:path>
              <a:path w="266700" h="50800">
                <a:moveTo>
                  <a:pt x="50800" y="20574"/>
                </a:moveTo>
                <a:lnTo>
                  <a:pt x="38100" y="20574"/>
                </a:lnTo>
                <a:lnTo>
                  <a:pt x="38100" y="30099"/>
                </a:lnTo>
                <a:lnTo>
                  <a:pt x="50800" y="30099"/>
                </a:lnTo>
                <a:lnTo>
                  <a:pt x="50800" y="20574"/>
                </a:lnTo>
                <a:close/>
              </a:path>
              <a:path w="266700" h="50800">
                <a:moveTo>
                  <a:pt x="215900" y="20574"/>
                </a:moveTo>
                <a:lnTo>
                  <a:pt x="50800" y="20574"/>
                </a:lnTo>
                <a:lnTo>
                  <a:pt x="50800" y="30099"/>
                </a:lnTo>
                <a:lnTo>
                  <a:pt x="215900" y="30099"/>
                </a:lnTo>
                <a:lnTo>
                  <a:pt x="215900" y="20574"/>
                </a:lnTo>
                <a:close/>
              </a:path>
              <a:path w="266700" h="50800">
                <a:moveTo>
                  <a:pt x="257048" y="20574"/>
                </a:moveTo>
                <a:lnTo>
                  <a:pt x="228600" y="20574"/>
                </a:lnTo>
                <a:lnTo>
                  <a:pt x="228600" y="30099"/>
                </a:lnTo>
                <a:lnTo>
                  <a:pt x="257301" y="30099"/>
                </a:lnTo>
                <a:lnTo>
                  <a:pt x="266700" y="25400"/>
                </a:lnTo>
                <a:lnTo>
                  <a:pt x="257048" y="20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62125" y="2579623"/>
            <a:ext cx="266700" cy="51435"/>
          </a:xfrm>
          <a:custGeom>
            <a:avLst/>
            <a:gdLst/>
            <a:ahLst/>
            <a:cxnLst/>
            <a:rect l="l" t="t" r="r" b="b"/>
            <a:pathLst>
              <a:path w="266700" h="51435">
                <a:moveTo>
                  <a:pt x="215900" y="126"/>
                </a:moveTo>
                <a:lnTo>
                  <a:pt x="215900" y="50926"/>
                </a:lnTo>
                <a:lnTo>
                  <a:pt x="257301" y="30225"/>
                </a:lnTo>
                <a:lnTo>
                  <a:pt x="228600" y="30225"/>
                </a:lnTo>
                <a:lnTo>
                  <a:pt x="228600" y="20700"/>
                </a:lnTo>
                <a:lnTo>
                  <a:pt x="257048" y="20700"/>
                </a:lnTo>
                <a:lnTo>
                  <a:pt x="215900" y="126"/>
                </a:lnTo>
                <a:close/>
              </a:path>
              <a:path w="266700" h="51435">
                <a:moveTo>
                  <a:pt x="50800" y="0"/>
                </a:moveTo>
                <a:lnTo>
                  <a:pt x="0" y="25400"/>
                </a:lnTo>
                <a:lnTo>
                  <a:pt x="50800" y="50800"/>
                </a:lnTo>
                <a:lnTo>
                  <a:pt x="50800" y="30225"/>
                </a:lnTo>
                <a:lnTo>
                  <a:pt x="38100" y="30225"/>
                </a:lnTo>
                <a:lnTo>
                  <a:pt x="38100" y="20700"/>
                </a:lnTo>
                <a:lnTo>
                  <a:pt x="50800" y="20700"/>
                </a:lnTo>
                <a:lnTo>
                  <a:pt x="50800" y="0"/>
                </a:lnTo>
                <a:close/>
              </a:path>
              <a:path w="266700" h="51435">
                <a:moveTo>
                  <a:pt x="50800" y="20700"/>
                </a:moveTo>
                <a:lnTo>
                  <a:pt x="38100" y="20700"/>
                </a:lnTo>
                <a:lnTo>
                  <a:pt x="38100" y="30225"/>
                </a:lnTo>
                <a:lnTo>
                  <a:pt x="50800" y="30225"/>
                </a:lnTo>
                <a:lnTo>
                  <a:pt x="50800" y="20700"/>
                </a:lnTo>
                <a:close/>
              </a:path>
              <a:path w="266700" h="51435">
                <a:moveTo>
                  <a:pt x="215900" y="20700"/>
                </a:moveTo>
                <a:lnTo>
                  <a:pt x="50800" y="20700"/>
                </a:lnTo>
                <a:lnTo>
                  <a:pt x="50800" y="30225"/>
                </a:lnTo>
                <a:lnTo>
                  <a:pt x="215900" y="30225"/>
                </a:lnTo>
                <a:lnTo>
                  <a:pt x="215900" y="20700"/>
                </a:lnTo>
                <a:close/>
              </a:path>
              <a:path w="266700" h="51435">
                <a:moveTo>
                  <a:pt x="257048" y="20700"/>
                </a:moveTo>
                <a:lnTo>
                  <a:pt x="228600" y="20700"/>
                </a:lnTo>
                <a:lnTo>
                  <a:pt x="228600" y="30225"/>
                </a:lnTo>
                <a:lnTo>
                  <a:pt x="257301" y="30225"/>
                </a:lnTo>
                <a:lnTo>
                  <a:pt x="266700" y="25526"/>
                </a:lnTo>
                <a:lnTo>
                  <a:pt x="257048" y="20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28825" y="1377950"/>
            <a:ext cx="268605" cy="50800"/>
          </a:xfrm>
          <a:custGeom>
            <a:avLst/>
            <a:gdLst/>
            <a:ahLst/>
            <a:cxnLst/>
            <a:rect l="l" t="t" r="r" b="b"/>
            <a:pathLst>
              <a:path w="268605" h="50800">
                <a:moveTo>
                  <a:pt x="50800" y="0"/>
                </a:moveTo>
                <a:lnTo>
                  <a:pt x="0" y="25400"/>
                </a:lnTo>
                <a:lnTo>
                  <a:pt x="50800" y="50800"/>
                </a:lnTo>
                <a:lnTo>
                  <a:pt x="50800" y="30107"/>
                </a:lnTo>
                <a:lnTo>
                  <a:pt x="38100" y="30099"/>
                </a:lnTo>
                <a:lnTo>
                  <a:pt x="38100" y="20574"/>
                </a:lnTo>
                <a:lnTo>
                  <a:pt x="50800" y="20574"/>
                </a:lnTo>
                <a:lnTo>
                  <a:pt x="50800" y="0"/>
                </a:lnTo>
                <a:close/>
              </a:path>
              <a:path w="268605" h="50800">
                <a:moveTo>
                  <a:pt x="217424" y="30217"/>
                </a:moveTo>
                <a:lnTo>
                  <a:pt x="217424" y="50800"/>
                </a:lnTo>
                <a:lnTo>
                  <a:pt x="258572" y="30225"/>
                </a:lnTo>
                <a:lnTo>
                  <a:pt x="217424" y="30217"/>
                </a:lnTo>
                <a:close/>
              </a:path>
              <a:path w="268605" h="50800">
                <a:moveTo>
                  <a:pt x="217424" y="20692"/>
                </a:moveTo>
                <a:lnTo>
                  <a:pt x="217424" y="30217"/>
                </a:lnTo>
                <a:lnTo>
                  <a:pt x="230124" y="30225"/>
                </a:lnTo>
                <a:lnTo>
                  <a:pt x="230124" y="20700"/>
                </a:lnTo>
                <a:lnTo>
                  <a:pt x="217424" y="20692"/>
                </a:lnTo>
                <a:close/>
              </a:path>
              <a:path w="268605" h="50800">
                <a:moveTo>
                  <a:pt x="217424" y="0"/>
                </a:moveTo>
                <a:lnTo>
                  <a:pt x="217424" y="20692"/>
                </a:lnTo>
                <a:lnTo>
                  <a:pt x="230124" y="20700"/>
                </a:lnTo>
                <a:lnTo>
                  <a:pt x="230124" y="30225"/>
                </a:lnTo>
                <a:lnTo>
                  <a:pt x="258588" y="30217"/>
                </a:lnTo>
                <a:lnTo>
                  <a:pt x="268224" y="25400"/>
                </a:lnTo>
                <a:lnTo>
                  <a:pt x="217424" y="0"/>
                </a:lnTo>
                <a:close/>
              </a:path>
              <a:path w="268605" h="50800">
                <a:moveTo>
                  <a:pt x="50800" y="20582"/>
                </a:moveTo>
                <a:lnTo>
                  <a:pt x="50800" y="30107"/>
                </a:lnTo>
                <a:lnTo>
                  <a:pt x="217424" y="30217"/>
                </a:lnTo>
                <a:lnTo>
                  <a:pt x="217424" y="20692"/>
                </a:lnTo>
                <a:lnTo>
                  <a:pt x="50800" y="20582"/>
                </a:lnTo>
                <a:close/>
              </a:path>
              <a:path w="268605" h="50800">
                <a:moveTo>
                  <a:pt x="38100" y="20574"/>
                </a:moveTo>
                <a:lnTo>
                  <a:pt x="38100" y="30099"/>
                </a:lnTo>
                <a:lnTo>
                  <a:pt x="50800" y="30107"/>
                </a:lnTo>
                <a:lnTo>
                  <a:pt x="50800" y="20582"/>
                </a:lnTo>
                <a:lnTo>
                  <a:pt x="38100" y="20574"/>
                </a:lnTo>
                <a:close/>
              </a:path>
              <a:path w="268605" h="50800">
                <a:moveTo>
                  <a:pt x="50800" y="20574"/>
                </a:moveTo>
                <a:lnTo>
                  <a:pt x="38100" y="20574"/>
                </a:lnTo>
                <a:lnTo>
                  <a:pt x="50800" y="205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28825" y="1819275"/>
            <a:ext cx="268605" cy="50800"/>
          </a:xfrm>
          <a:custGeom>
            <a:avLst/>
            <a:gdLst/>
            <a:ahLst/>
            <a:cxnLst/>
            <a:rect l="l" t="t" r="r" b="b"/>
            <a:pathLst>
              <a:path w="268605" h="50800">
                <a:moveTo>
                  <a:pt x="50800" y="0"/>
                </a:moveTo>
                <a:lnTo>
                  <a:pt x="0" y="25400"/>
                </a:lnTo>
                <a:lnTo>
                  <a:pt x="50800" y="50800"/>
                </a:lnTo>
                <a:lnTo>
                  <a:pt x="50800" y="30107"/>
                </a:lnTo>
                <a:lnTo>
                  <a:pt x="38100" y="30099"/>
                </a:lnTo>
                <a:lnTo>
                  <a:pt x="38100" y="20574"/>
                </a:lnTo>
                <a:lnTo>
                  <a:pt x="50800" y="20574"/>
                </a:lnTo>
                <a:lnTo>
                  <a:pt x="50800" y="0"/>
                </a:lnTo>
                <a:close/>
              </a:path>
              <a:path w="268605" h="50800">
                <a:moveTo>
                  <a:pt x="217424" y="30217"/>
                </a:moveTo>
                <a:lnTo>
                  <a:pt x="217424" y="50800"/>
                </a:lnTo>
                <a:lnTo>
                  <a:pt x="258572" y="30225"/>
                </a:lnTo>
                <a:lnTo>
                  <a:pt x="217424" y="30217"/>
                </a:lnTo>
                <a:close/>
              </a:path>
              <a:path w="268605" h="50800">
                <a:moveTo>
                  <a:pt x="217424" y="20692"/>
                </a:moveTo>
                <a:lnTo>
                  <a:pt x="217424" y="30217"/>
                </a:lnTo>
                <a:lnTo>
                  <a:pt x="230124" y="30225"/>
                </a:lnTo>
                <a:lnTo>
                  <a:pt x="230124" y="20700"/>
                </a:lnTo>
                <a:lnTo>
                  <a:pt x="217424" y="20692"/>
                </a:lnTo>
                <a:close/>
              </a:path>
              <a:path w="268605" h="50800">
                <a:moveTo>
                  <a:pt x="217424" y="0"/>
                </a:moveTo>
                <a:lnTo>
                  <a:pt x="217424" y="20692"/>
                </a:lnTo>
                <a:lnTo>
                  <a:pt x="230124" y="20700"/>
                </a:lnTo>
                <a:lnTo>
                  <a:pt x="230124" y="30225"/>
                </a:lnTo>
                <a:lnTo>
                  <a:pt x="258588" y="30217"/>
                </a:lnTo>
                <a:lnTo>
                  <a:pt x="268224" y="25400"/>
                </a:lnTo>
                <a:lnTo>
                  <a:pt x="217424" y="0"/>
                </a:lnTo>
                <a:close/>
              </a:path>
              <a:path w="268605" h="50800">
                <a:moveTo>
                  <a:pt x="50800" y="20582"/>
                </a:moveTo>
                <a:lnTo>
                  <a:pt x="50800" y="30107"/>
                </a:lnTo>
                <a:lnTo>
                  <a:pt x="217424" y="30217"/>
                </a:lnTo>
                <a:lnTo>
                  <a:pt x="217424" y="20692"/>
                </a:lnTo>
                <a:lnTo>
                  <a:pt x="50800" y="20582"/>
                </a:lnTo>
                <a:close/>
              </a:path>
              <a:path w="268605" h="50800">
                <a:moveTo>
                  <a:pt x="38100" y="20574"/>
                </a:moveTo>
                <a:lnTo>
                  <a:pt x="38100" y="30099"/>
                </a:lnTo>
                <a:lnTo>
                  <a:pt x="50800" y="30107"/>
                </a:lnTo>
                <a:lnTo>
                  <a:pt x="50800" y="20582"/>
                </a:lnTo>
                <a:lnTo>
                  <a:pt x="38100" y="20574"/>
                </a:lnTo>
                <a:close/>
              </a:path>
              <a:path w="268605" h="50800">
                <a:moveTo>
                  <a:pt x="50800" y="20574"/>
                </a:moveTo>
                <a:lnTo>
                  <a:pt x="38100" y="20574"/>
                </a:lnTo>
                <a:lnTo>
                  <a:pt x="50800" y="205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28825" y="2219325"/>
            <a:ext cx="268605" cy="50800"/>
          </a:xfrm>
          <a:custGeom>
            <a:avLst/>
            <a:gdLst/>
            <a:ahLst/>
            <a:cxnLst/>
            <a:rect l="l" t="t" r="r" b="b"/>
            <a:pathLst>
              <a:path w="268605" h="50800">
                <a:moveTo>
                  <a:pt x="50800" y="0"/>
                </a:moveTo>
                <a:lnTo>
                  <a:pt x="0" y="25400"/>
                </a:lnTo>
                <a:lnTo>
                  <a:pt x="50800" y="50800"/>
                </a:lnTo>
                <a:lnTo>
                  <a:pt x="50800" y="30099"/>
                </a:lnTo>
                <a:lnTo>
                  <a:pt x="38100" y="30099"/>
                </a:lnTo>
                <a:lnTo>
                  <a:pt x="38100" y="20574"/>
                </a:lnTo>
                <a:lnTo>
                  <a:pt x="50800" y="20574"/>
                </a:lnTo>
                <a:lnTo>
                  <a:pt x="50800" y="0"/>
                </a:lnTo>
                <a:close/>
              </a:path>
              <a:path w="268605" h="50800">
                <a:moveTo>
                  <a:pt x="217424" y="0"/>
                </a:moveTo>
                <a:lnTo>
                  <a:pt x="217424" y="50800"/>
                </a:lnTo>
                <a:lnTo>
                  <a:pt x="258825" y="30099"/>
                </a:lnTo>
                <a:lnTo>
                  <a:pt x="230124" y="30099"/>
                </a:lnTo>
                <a:lnTo>
                  <a:pt x="230124" y="20574"/>
                </a:lnTo>
                <a:lnTo>
                  <a:pt x="258572" y="20574"/>
                </a:lnTo>
                <a:lnTo>
                  <a:pt x="217424" y="0"/>
                </a:lnTo>
                <a:close/>
              </a:path>
              <a:path w="268605" h="50800">
                <a:moveTo>
                  <a:pt x="50800" y="20574"/>
                </a:moveTo>
                <a:lnTo>
                  <a:pt x="38100" y="20574"/>
                </a:lnTo>
                <a:lnTo>
                  <a:pt x="38100" y="30099"/>
                </a:lnTo>
                <a:lnTo>
                  <a:pt x="50800" y="30099"/>
                </a:lnTo>
                <a:lnTo>
                  <a:pt x="50800" y="20574"/>
                </a:lnTo>
                <a:close/>
              </a:path>
              <a:path w="268605" h="50800">
                <a:moveTo>
                  <a:pt x="217424" y="20574"/>
                </a:moveTo>
                <a:lnTo>
                  <a:pt x="50800" y="20574"/>
                </a:lnTo>
                <a:lnTo>
                  <a:pt x="50800" y="30099"/>
                </a:lnTo>
                <a:lnTo>
                  <a:pt x="217424" y="30099"/>
                </a:lnTo>
                <a:lnTo>
                  <a:pt x="217424" y="20574"/>
                </a:lnTo>
                <a:close/>
              </a:path>
              <a:path w="268605" h="50800">
                <a:moveTo>
                  <a:pt x="258572" y="20574"/>
                </a:moveTo>
                <a:lnTo>
                  <a:pt x="230124" y="20574"/>
                </a:lnTo>
                <a:lnTo>
                  <a:pt x="230124" y="30099"/>
                </a:lnTo>
                <a:lnTo>
                  <a:pt x="258825" y="30099"/>
                </a:lnTo>
                <a:lnTo>
                  <a:pt x="268224" y="25400"/>
                </a:lnTo>
                <a:lnTo>
                  <a:pt x="258572" y="20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77361" y="1418463"/>
            <a:ext cx="849630" cy="425450"/>
          </a:xfrm>
          <a:custGeom>
            <a:avLst/>
            <a:gdLst/>
            <a:ahLst/>
            <a:cxnLst/>
            <a:rect l="l" t="t" r="r" b="b"/>
            <a:pathLst>
              <a:path w="849629" h="425450">
                <a:moveTo>
                  <a:pt x="819150" y="374650"/>
                </a:moveTo>
                <a:lnTo>
                  <a:pt x="798576" y="374650"/>
                </a:lnTo>
                <a:lnTo>
                  <a:pt x="823976" y="425450"/>
                </a:lnTo>
                <a:lnTo>
                  <a:pt x="843026" y="387350"/>
                </a:lnTo>
                <a:lnTo>
                  <a:pt x="819150" y="387350"/>
                </a:lnTo>
                <a:lnTo>
                  <a:pt x="819150" y="374650"/>
                </a:lnTo>
                <a:close/>
              </a:path>
              <a:path w="849629" h="425450">
                <a:moveTo>
                  <a:pt x="819150" y="25400"/>
                </a:moveTo>
                <a:lnTo>
                  <a:pt x="819150" y="387350"/>
                </a:lnTo>
                <a:lnTo>
                  <a:pt x="828675" y="387350"/>
                </a:lnTo>
                <a:lnTo>
                  <a:pt x="828675" y="30099"/>
                </a:lnTo>
                <a:lnTo>
                  <a:pt x="823976" y="30099"/>
                </a:lnTo>
                <a:lnTo>
                  <a:pt x="819150" y="25400"/>
                </a:lnTo>
                <a:close/>
              </a:path>
              <a:path w="849629" h="425450">
                <a:moveTo>
                  <a:pt x="849376" y="374650"/>
                </a:moveTo>
                <a:lnTo>
                  <a:pt x="828675" y="374650"/>
                </a:lnTo>
                <a:lnTo>
                  <a:pt x="828675" y="387350"/>
                </a:lnTo>
                <a:lnTo>
                  <a:pt x="843026" y="387350"/>
                </a:lnTo>
                <a:lnTo>
                  <a:pt x="849376" y="374650"/>
                </a:lnTo>
                <a:close/>
              </a:path>
              <a:path w="849629" h="425450">
                <a:moveTo>
                  <a:pt x="50800" y="0"/>
                </a:moveTo>
                <a:lnTo>
                  <a:pt x="0" y="25400"/>
                </a:lnTo>
                <a:lnTo>
                  <a:pt x="50800" y="50800"/>
                </a:lnTo>
                <a:lnTo>
                  <a:pt x="50800" y="30099"/>
                </a:lnTo>
                <a:lnTo>
                  <a:pt x="38100" y="30099"/>
                </a:lnTo>
                <a:lnTo>
                  <a:pt x="38100" y="20574"/>
                </a:lnTo>
                <a:lnTo>
                  <a:pt x="50800" y="20574"/>
                </a:lnTo>
                <a:lnTo>
                  <a:pt x="50800" y="0"/>
                </a:lnTo>
                <a:close/>
              </a:path>
              <a:path w="849629" h="425450">
                <a:moveTo>
                  <a:pt x="50800" y="20574"/>
                </a:moveTo>
                <a:lnTo>
                  <a:pt x="38100" y="20574"/>
                </a:lnTo>
                <a:lnTo>
                  <a:pt x="38100" y="30099"/>
                </a:lnTo>
                <a:lnTo>
                  <a:pt x="50800" y="30099"/>
                </a:lnTo>
                <a:lnTo>
                  <a:pt x="50800" y="20574"/>
                </a:lnTo>
                <a:close/>
              </a:path>
              <a:path w="849629" h="425450">
                <a:moveTo>
                  <a:pt x="828675" y="20574"/>
                </a:moveTo>
                <a:lnTo>
                  <a:pt x="50800" y="20574"/>
                </a:lnTo>
                <a:lnTo>
                  <a:pt x="50800" y="30099"/>
                </a:lnTo>
                <a:lnTo>
                  <a:pt x="819150" y="30099"/>
                </a:lnTo>
                <a:lnTo>
                  <a:pt x="819150" y="25400"/>
                </a:lnTo>
                <a:lnTo>
                  <a:pt x="828675" y="25400"/>
                </a:lnTo>
                <a:lnTo>
                  <a:pt x="828675" y="20574"/>
                </a:lnTo>
                <a:close/>
              </a:path>
              <a:path w="849629" h="425450">
                <a:moveTo>
                  <a:pt x="828675" y="25400"/>
                </a:moveTo>
                <a:lnTo>
                  <a:pt x="819150" y="25400"/>
                </a:lnTo>
                <a:lnTo>
                  <a:pt x="823976" y="30099"/>
                </a:lnTo>
                <a:lnTo>
                  <a:pt x="828675" y="30099"/>
                </a:lnTo>
                <a:lnTo>
                  <a:pt x="828675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772027" y="1860891"/>
            <a:ext cx="39687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40" dirty="0">
                <a:latin typeface="Malgun Gothic"/>
                <a:cs typeface="Malgun Gothic"/>
              </a:rPr>
              <a:t>A</a:t>
            </a:r>
            <a:r>
              <a:rPr sz="1650" i="1" spc="-55" dirty="0">
                <a:latin typeface="Malgun Gothic"/>
                <a:cs typeface="Malgun Gothic"/>
              </a:rPr>
              <a:t>L</a:t>
            </a:r>
            <a:r>
              <a:rPr sz="1650" i="1" spc="-40" dirty="0">
                <a:latin typeface="Malgun Gothic"/>
                <a:cs typeface="Malgun Gothic"/>
              </a:rPr>
              <a:t>U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36662" y="3397250"/>
            <a:ext cx="744855" cy="50800"/>
          </a:xfrm>
          <a:custGeom>
            <a:avLst/>
            <a:gdLst/>
            <a:ahLst/>
            <a:cxnLst/>
            <a:rect l="l" t="t" r="r" b="b"/>
            <a:pathLst>
              <a:path w="744855" h="50800">
                <a:moveTo>
                  <a:pt x="693737" y="0"/>
                </a:moveTo>
                <a:lnTo>
                  <a:pt x="693737" y="50800"/>
                </a:lnTo>
                <a:lnTo>
                  <a:pt x="735139" y="30099"/>
                </a:lnTo>
                <a:lnTo>
                  <a:pt x="706437" y="30099"/>
                </a:lnTo>
                <a:lnTo>
                  <a:pt x="706437" y="20574"/>
                </a:lnTo>
                <a:lnTo>
                  <a:pt x="734885" y="20574"/>
                </a:lnTo>
                <a:lnTo>
                  <a:pt x="693737" y="0"/>
                </a:lnTo>
                <a:close/>
              </a:path>
              <a:path w="744855" h="50800">
                <a:moveTo>
                  <a:pt x="693737" y="20574"/>
                </a:moveTo>
                <a:lnTo>
                  <a:pt x="0" y="20574"/>
                </a:lnTo>
                <a:lnTo>
                  <a:pt x="0" y="30099"/>
                </a:lnTo>
                <a:lnTo>
                  <a:pt x="693737" y="30099"/>
                </a:lnTo>
                <a:lnTo>
                  <a:pt x="693737" y="20574"/>
                </a:lnTo>
                <a:close/>
              </a:path>
              <a:path w="744855" h="50800">
                <a:moveTo>
                  <a:pt x="734885" y="20574"/>
                </a:moveTo>
                <a:lnTo>
                  <a:pt x="706437" y="20574"/>
                </a:lnTo>
                <a:lnTo>
                  <a:pt x="706437" y="30099"/>
                </a:lnTo>
                <a:lnTo>
                  <a:pt x="735139" y="30099"/>
                </a:lnTo>
                <a:lnTo>
                  <a:pt x="744537" y="25400"/>
                </a:lnTo>
                <a:lnTo>
                  <a:pt x="734885" y="20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85800" y="1187450"/>
            <a:ext cx="3962400" cy="2776855"/>
          </a:xfrm>
          <a:custGeom>
            <a:avLst/>
            <a:gdLst/>
            <a:ahLst/>
            <a:cxnLst/>
            <a:rect l="l" t="t" r="r" b="b"/>
            <a:pathLst>
              <a:path w="3962400" h="2776854">
                <a:moveTo>
                  <a:pt x="0" y="2776601"/>
                </a:moveTo>
                <a:lnTo>
                  <a:pt x="3962400" y="2776601"/>
                </a:lnTo>
                <a:lnTo>
                  <a:pt x="3962400" y="0"/>
                </a:lnTo>
                <a:lnTo>
                  <a:pt x="0" y="0"/>
                </a:lnTo>
                <a:lnTo>
                  <a:pt x="0" y="2776601"/>
                </a:lnTo>
                <a:close/>
              </a:path>
            </a:pathLst>
          </a:custGeom>
          <a:ln w="25400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8600" y="57912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364286" y="0"/>
                </a:moveTo>
                <a:lnTo>
                  <a:pt x="0" y="190500"/>
                </a:lnTo>
                <a:lnTo>
                  <a:pt x="364286" y="381000"/>
                </a:lnTo>
                <a:lnTo>
                  <a:pt x="364286" y="285750"/>
                </a:lnTo>
                <a:lnTo>
                  <a:pt x="8352282" y="285750"/>
                </a:lnTo>
                <a:lnTo>
                  <a:pt x="8534400" y="190500"/>
                </a:lnTo>
                <a:lnTo>
                  <a:pt x="8352282" y="95250"/>
                </a:lnTo>
                <a:lnTo>
                  <a:pt x="364286" y="95250"/>
                </a:lnTo>
                <a:lnTo>
                  <a:pt x="364286" y="0"/>
                </a:lnTo>
                <a:close/>
              </a:path>
              <a:path w="8534400" h="381000">
                <a:moveTo>
                  <a:pt x="8352282" y="285750"/>
                </a:moveTo>
                <a:lnTo>
                  <a:pt x="8170164" y="285750"/>
                </a:lnTo>
                <a:lnTo>
                  <a:pt x="8170164" y="381000"/>
                </a:lnTo>
                <a:lnTo>
                  <a:pt x="8352282" y="285750"/>
                </a:lnTo>
                <a:close/>
              </a:path>
              <a:path w="8534400" h="381000">
                <a:moveTo>
                  <a:pt x="8170164" y="0"/>
                </a:moveTo>
                <a:lnTo>
                  <a:pt x="8170164" y="95250"/>
                </a:lnTo>
                <a:lnTo>
                  <a:pt x="8352282" y="95250"/>
                </a:lnTo>
                <a:lnTo>
                  <a:pt x="8170164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8600" y="57912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0" y="190500"/>
                </a:moveTo>
                <a:lnTo>
                  <a:pt x="364286" y="0"/>
                </a:lnTo>
                <a:lnTo>
                  <a:pt x="364286" y="95250"/>
                </a:lnTo>
                <a:lnTo>
                  <a:pt x="8170164" y="95250"/>
                </a:lnTo>
                <a:lnTo>
                  <a:pt x="8170164" y="0"/>
                </a:lnTo>
                <a:lnTo>
                  <a:pt x="8534400" y="190500"/>
                </a:lnTo>
                <a:lnTo>
                  <a:pt x="8170164" y="381000"/>
                </a:lnTo>
                <a:lnTo>
                  <a:pt x="8170164" y="285750"/>
                </a:lnTo>
                <a:lnTo>
                  <a:pt x="364286" y="285750"/>
                </a:lnTo>
                <a:lnTo>
                  <a:pt x="364286" y="38100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8600" y="48768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364286" y="0"/>
                </a:moveTo>
                <a:lnTo>
                  <a:pt x="0" y="190500"/>
                </a:lnTo>
                <a:lnTo>
                  <a:pt x="364286" y="381000"/>
                </a:lnTo>
                <a:lnTo>
                  <a:pt x="364286" y="285750"/>
                </a:lnTo>
                <a:lnTo>
                  <a:pt x="8352282" y="285750"/>
                </a:lnTo>
                <a:lnTo>
                  <a:pt x="8534400" y="190500"/>
                </a:lnTo>
                <a:lnTo>
                  <a:pt x="8352282" y="95250"/>
                </a:lnTo>
                <a:lnTo>
                  <a:pt x="364286" y="95250"/>
                </a:lnTo>
                <a:lnTo>
                  <a:pt x="364286" y="0"/>
                </a:lnTo>
                <a:close/>
              </a:path>
              <a:path w="8534400" h="381000">
                <a:moveTo>
                  <a:pt x="8352282" y="285750"/>
                </a:moveTo>
                <a:lnTo>
                  <a:pt x="8170164" y="285750"/>
                </a:lnTo>
                <a:lnTo>
                  <a:pt x="8170164" y="381000"/>
                </a:lnTo>
                <a:lnTo>
                  <a:pt x="8352282" y="285750"/>
                </a:lnTo>
                <a:close/>
              </a:path>
              <a:path w="8534400" h="381000">
                <a:moveTo>
                  <a:pt x="8170164" y="0"/>
                </a:moveTo>
                <a:lnTo>
                  <a:pt x="8170164" y="95250"/>
                </a:lnTo>
                <a:lnTo>
                  <a:pt x="8352282" y="95250"/>
                </a:lnTo>
                <a:lnTo>
                  <a:pt x="8170164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8600" y="48768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0" y="190500"/>
                </a:moveTo>
                <a:lnTo>
                  <a:pt x="364286" y="0"/>
                </a:lnTo>
                <a:lnTo>
                  <a:pt x="364286" y="95250"/>
                </a:lnTo>
                <a:lnTo>
                  <a:pt x="8170164" y="95250"/>
                </a:lnTo>
                <a:lnTo>
                  <a:pt x="8170164" y="0"/>
                </a:lnTo>
                <a:lnTo>
                  <a:pt x="8534400" y="190500"/>
                </a:lnTo>
                <a:lnTo>
                  <a:pt x="8170164" y="381000"/>
                </a:lnTo>
                <a:lnTo>
                  <a:pt x="8170164" y="285750"/>
                </a:lnTo>
                <a:lnTo>
                  <a:pt x="364286" y="285750"/>
                </a:lnTo>
                <a:lnTo>
                  <a:pt x="364286" y="38100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10326" y="1187450"/>
            <a:ext cx="2133600" cy="2865755"/>
          </a:xfrm>
          <a:custGeom>
            <a:avLst/>
            <a:gdLst/>
            <a:ahLst/>
            <a:cxnLst/>
            <a:rect l="l" t="t" r="r" b="b"/>
            <a:pathLst>
              <a:path w="2133600" h="2865754">
                <a:moveTo>
                  <a:pt x="0" y="2865501"/>
                </a:moveTo>
                <a:lnTo>
                  <a:pt x="2133600" y="2865501"/>
                </a:lnTo>
                <a:lnTo>
                  <a:pt x="2133600" y="0"/>
                </a:lnTo>
                <a:lnTo>
                  <a:pt x="0" y="0"/>
                </a:lnTo>
                <a:lnTo>
                  <a:pt x="0" y="2865501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10326" y="1416050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323713" y="3775964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5" dirty="0">
                <a:latin typeface="Trebuchet MS"/>
                <a:cs typeface="Trebuchet MS"/>
              </a:rPr>
              <a:t>1023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910326" y="3824223"/>
            <a:ext cx="2133600" cy="635"/>
          </a:xfrm>
          <a:custGeom>
            <a:avLst/>
            <a:gdLst/>
            <a:ahLst/>
            <a:cxnLst/>
            <a:rect l="l" t="t" r="r" b="b"/>
            <a:pathLst>
              <a:path w="2133600" h="635">
                <a:moveTo>
                  <a:pt x="0" y="0"/>
                </a:moveTo>
                <a:lnTo>
                  <a:pt x="2133600" y="12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10326" y="260515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10326" y="237655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457190" y="2354562"/>
            <a:ext cx="361315" cy="26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50"/>
              </a:lnSpc>
            </a:pPr>
            <a:r>
              <a:rPr sz="1800" i="1" dirty="0">
                <a:latin typeface="Trebuchet MS"/>
                <a:cs typeface="Trebuchet MS"/>
              </a:rPr>
              <a:t>123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923026" y="2327909"/>
            <a:ext cx="2108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 algn="ctr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rebuchet MS"/>
                <a:cs typeface="Trebuchet MS"/>
              </a:rPr>
              <a:t>42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292725" y="2330450"/>
            <a:ext cx="533400" cy="336550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3937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310"/>
              </a:spcBef>
            </a:pPr>
            <a:r>
              <a:rPr sz="1600" i="1" spc="-5" dirty="0">
                <a:latin typeface="Trebuchet MS"/>
                <a:cs typeface="Trebuchet MS"/>
              </a:rPr>
              <a:t>123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003550" y="3863975"/>
            <a:ext cx="304800" cy="1066800"/>
          </a:xfrm>
          <a:custGeom>
            <a:avLst/>
            <a:gdLst/>
            <a:ahLst/>
            <a:cxnLst/>
            <a:rect l="l" t="t" r="r" b="b"/>
            <a:pathLst>
              <a:path w="304800" h="1066800">
                <a:moveTo>
                  <a:pt x="304800" y="800100"/>
                </a:moveTo>
                <a:lnTo>
                  <a:pt x="0" y="800100"/>
                </a:lnTo>
                <a:lnTo>
                  <a:pt x="152400" y="1066800"/>
                </a:lnTo>
                <a:lnTo>
                  <a:pt x="304800" y="800100"/>
                </a:lnTo>
                <a:close/>
              </a:path>
              <a:path w="304800" h="1066800">
                <a:moveTo>
                  <a:pt x="228600" y="0"/>
                </a:moveTo>
                <a:lnTo>
                  <a:pt x="76200" y="0"/>
                </a:lnTo>
                <a:lnTo>
                  <a:pt x="76200" y="800100"/>
                </a:lnTo>
                <a:lnTo>
                  <a:pt x="228600" y="8001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003550" y="3863975"/>
            <a:ext cx="304800" cy="1066800"/>
          </a:xfrm>
          <a:custGeom>
            <a:avLst/>
            <a:gdLst/>
            <a:ahLst/>
            <a:cxnLst/>
            <a:rect l="l" t="t" r="r" b="b"/>
            <a:pathLst>
              <a:path w="304800" h="1066800">
                <a:moveTo>
                  <a:pt x="0" y="800100"/>
                </a:moveTo>
                <a:lnTo>
                  <a:pt x="76200" y="800100"/>
                </a:lnTo>
                <a:lnTo>
                  <a:pt x="76200" y="0"/>
                </a:lnTo>
                <a:lnTo>
                  <a:pt x="228600" y="0"/>
                </a:lnTo>
                <a:lnTo>
                  <a:pt x="228600" y="800100"/>
                </a:lnTo>
                <a:lnTo>
                  <a:pt x="304800" y="800100"/>
                </a:lnTo>
                <a:lnTo>
                  <a:pt x="152400" y="1066800"/>
                </a:lnTo>
                <a:lnTo>
                  <a:pt x="0" y="8001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499350" y="4016375"/>
            <a:ext cx="304800" cy="914400"/>
          </a:xfrm>
          <a:custGeom>
            <a:avLst/>
            <a:gdLst/>
            <a:ahLst/>
            <a:cxnLst/>
            <a:rect l="l" t="t" r="r" b="b"/>
            <a:pathLst>
              <a:path w="304800" h="914400">
                <a:moveTo>
                  <a:pt x="228600" y="228600"/>
                </a:moveTo>
                <a:lnTo>
                  <a:pt x="76200" y="228600"/>
                </a:lnTo>
                <a:lnTo>
                  <a:pt x="76200" y="914400"/>
                </a:lnTo>
                <a:lnTo>
                  <a:pt x="228600" y="914400"/>
                </a:lnTo>
                <a:lnTo>
                  <a:pt x="228600" y="228600"/>
                </a:lnTo>
                <a:close/>
              </a:path>
              <a:path w="304800" h="914400">
                <a:moveTo>
                  <a:pt x="152400" y="0"/>
                </a:moveTo>
                <a:lnTo>
                  <a:pt x="0" y="228600"/>
                </a:lnTo>
                <a:lnTo>
                  <a:pt x="304800" y="228600"/>
                </a:lnTo>
                <a:lnTo>
                  <a:pt x="15240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499350" y="4016375"/>
            <a:ext cx="304800" cy="914400"/>
          </a:xfrm>
          <a:custGeom>
            <a:avLst/>
            <a:gdLst/>
            <a:ahLst/>
            <a:cxnLst/>
            <a:rect l="l" t="t" r="r" b="b"/>
            <a:pathLst>
              <a:path w="304800" h="914400">
                <a:moveTo>
                  <a:pt x="0" y="228600"/>
                </a:moveTo>
                <a:lnTo>
                  <a:pt x="76200" y="228600"/>
                </a:lnTo>
                <a:lnTo>
                  <a:pt x="76200" y="914400"/>
                </a:lnTo>
                <a:lnTo>
                  <a:pt x="228600" y="914400"/>
                </a:lnTo>
                <a:lnTo>
                  <a:pt x="228600" y="228600"/>
                </a:lnTo>
                <a:lnTo>
                  <a:pt x="304800" y="228600"/>
                </a:lnTo>
                <a:lnTo>
                  <a:pt x="15240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2550" y="3517900"/>
            <a:ext cx="1066800" cy="346075"/>
          </a:xfrm>
          <a:custGeom>
            <a:avLst/>
            <a:gdLst/>
            <a:ahLst/>
            <a:cxnLst/>
            <a:rect l="l" t="t" r="r" b="b"/>
            <a:pathLst>
              <a:path w="1066800" h="346075">
                <a:moveTo>
                  <a:pt x="0" y="346075"/>
                </a:moveTo>
                <a:lnTo>
                  <a:pt x="1066800" y="346075"/>
                </a:lnTo>
                <a:lnTo>
                  <a:pt x="1066800" y="0"/>
                </a:lnTo>
                <a:lnTo>
                  <a:pt x="0" y="0"/>
                </a:lnTo>
                <a:lnTo>
                  <a:pt x="0" y="34607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2644775" y="3517900"/>
            <a:ext cx="1049655" cy="3606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344170">
              <a:lnSpc>
                <a:spcPct val="100000"/>
              </a:lnSpc>
              <a:spcBef>
                <a:spcPts val="290"/>
              </a:spcBef>
            </a:pPr>
            <a:r>
              <a:rPr sz="1650" i="1" spc="-35" dirty="0">
                <a:latin typeface="Malgun Gothic"/>
                <a:cs typeface="Malgun Gothic"/>
              </a:rPr>
              <a:t>123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689350" y="1196975"/>
            <a:ext cx="2209800" cy="2447925"/>
          </a:xfrm>
          <a:custGeom>
            <a:avLst/>
            <a:gdLst/>
            <a:ahLst/>
            <a:cxnLst/>
            <a:rect l="l" t="t" r="r" b="b"/>
            <a:pathLst>
              <a:path w="2209800" h="2447925">
                <a:moveTo>
                  <a:pt x="1587500" y="457200"/>
                </a:moveTo>
                <a:lnTo>
                  <a:pt x="1320800" y="457200"/>
                </a:lnTo>
                <a:lnTo>
                  <a:pt x="0" y="2447925"/>
                </a:lnTo>
                <a:lnTo>
                  <a:pt x="1587500" y="457200"/>
                </a:lnTo>
                <a:close/>
              </a:path>
              <a:path w="2209800" h="2447925">
                <a:moveTo>
                  <a:pt x="2209800" y="0"/>
                </a:moveTo>
                <a:lnTo>
                  <a:pt x="1143000" y="0"/>
                </a:lnTo>
                <a:lnTo>
                  <a:pt x="1143000" y="457200"/>
                </a:lnTo>
                <a:lnTo>
                  <a:pt x="2209800" y="457200"/>
                </a:lnTo>
                <a:lnTo>
                  <a:pt x="22098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689350" y="1196975"/>
            <a:ext cx="2209800" cy="2447925"/>
          </a:xfrm>
          <a:custGeom>
            <a:avLst/>
            <a:gdLst/>
            <a:ahLst/>
            <a:cxnLst/>
            <a:rect l="l" t="t" r="r" b="b"/>
            <a:pathLst>
              <a:path w="2209800" h="2447925">
                <a:moveTo>
                  <a:pt x="1143000" y="0"/>
                </a:moveTo>
                <a:lnTo>
                  <a:pt x="1320800" y="0"/>
                </a:lnTo>
                <a:lnTo>
                  <a:pt x="1587500" y="0"/>
                </a:lnTo>
                <a:lnTo>
                  <a:pt x="2209800" y="0"/>
                </a:lnTo>
                <a:lnTo>
                  <a:pt x="2209800" y="266700"/>
                </a:lnTo>
                <a:lnTo>
                  <a:pt x="2209800" y="381000"/>
                </a:lnTo>
                <a:lnTo>
                  <a:pt x="2209800" y="457200"/>
                </a:lnTo>
                <a:lnTo>
                  <a:pt x="1587500" y="457200"/>
                </a:lnTo>
                <a:lnTo>
                  <a:pt x="0" y="2447925"/>
                </a:lnTo>
                <a:lnTo>
                  <a:pt x="1320800" y="457200"/>
                </a:lnTo>
                <a:lnTo>
                  <a:pt x="1143000" y="457200"/>
                </a:lnTo>
                <a:lnTo>
                  <a:pt x="1143000" y="381000"/>
                </a:lnTo>
                <a:lnTo>
                  <a:pt x="1143000" y="266700"/>
                </a:lnTo>
                <a:lnTo>
                  <a:pt x="11430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8600" y="57912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336245" y="0"/>
                </a:moveTo>
                <a:lnTo>
                  <a:pt x="0" y="190500"/>
                </a:lnTo>
                <a:lnTo>
                  <a:pt x="336245" y="381000"/>
                </a:lnTo>
                <a:lnTo>
                  <a:pt x="336245" y="285750"/>
                </a:lnTo>
                <a:lnTo>
                  <a:pt x="8366252" y="285750"/>
                </a:lnTo>
                <a:lnTo>
                  <a:pt x="8534400" y="190500"/>
                </a:lnTo>
                <a:lnTo>
                  <a:pt x="8366252" y="95250"/>
                </a:lnTo>
                <a:lnTo>
                  <a:pt x="336245" y="95250"/>
                </a:lnTo>
                <a:lnTo>
                  <a:pt x="336245" y="0"/>
                </a:lnTo>
                <a:close/>
              </a:path>
              <a:path w="8534400" h="381000">
                <a:moveTo>
                  <a:pt x="8366252" y="285750"/>
                </a:moveTo>
                <a:lnTo>
                  <a:pt x="8198104" y="285750"/>
                </a:lnTo>
                <a:lnTo>
                  <a:pt x="8198104" y="381000"/>
                </a:lnTo>
                <a:lnTo>
                  <a:pt x="8366252" y="285750"/>
                </a:lnTo>
                <a:close/>
              </a:path>
              <a:path w="8534400" h="381000">
                <a:moveTo>
                  <a:pt x="8198104" y="0"/>
                </a:moveTo>
                <a:lnTo>
                  <a:pt x="8198104" y="95250"/>
                </a:lnTo>
                <a:lnTo>
                  <a:pt x="8366252" y="95250"/>
                </a:lnTo>
                <a:lnTo>
                  <a:pt x="8198104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28600" y="57912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0" y="190500"/>
                </a:moveTo>
                <a:lnTo>
                  <a:pt x="336245" y="0"/>
                </a:lnTo>
                <a:lnTo>
                  <a:pt x="336245" y="95250"/>
                </a:lnTo>
                <a:lnTo>
                  <a:pt x="8198104" y="95250"/>
                </a:lnTo>
                <a:lnTo>
                  <a:pt x="8198104" y="0"/>
                </a:lnTo>
                <a:lnTo>
                  <a:pt x="8534400" y="190500"/>
                </a:lnTo>
                <a:lnTo>
                  <a:pt x="8198104" y="381000"/>
                </a:lnTo>
                <a:lnTo>
                  <a:pt x="8198104" y="285750"/>
                </a:lnTo>
                <a:lnTo>
                  <a:pt x="336245" y="285750"/>
                </a:lnTo>
                <a:lnTo>
                  <a:pt x="336245" y="38100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962400" y="3962400"/>
            <a:ext cx="304800" cy="1905000"/>
          </a:xfrm>
          <a:custGeom>
            <a:avLst/>
            <a:gdLst/>
            <a:ahLst/>
            <a:cxnLst/>
            <a:rect l="l" t="t" r="r" b="b"/>
            <a:pathLst>
              <a:path w="304800" h="1905000">
                <a:moveTo>
                  <a:pt x="304800" y="1660969"/>
                </a:moveTo>
                <a:lnTo>
                  <a:pt x="0" y="1660969"/>
                </a:lnTo>
                <a:lnTo>
                  <a:pt x="152400" y="1905000"/>
                </a:lnTo>
                <a:lnTo>
                  <a:pt x="304800" y="1660969"/>
                </a:lnTo>
                <a:close/>
              </a:path>
              <a:path w="304800" h="1905000">
                <a:moveTo>
                  <a:pt x="228600" y="0"/>
                </a:moveTo>
                <a:lnTo>
                  <a:pt x="76200" y="0"/>
                </a:lnTo>
                <a:lnTo>
                  <a:pt x="76200" y="1660969"/>
                </a:lnTo>
                <a:lnTo>
                  <a:pt x="228600" y="1660969"/>
                </a:lnTo>
                <a:lnTo>
                  <a:pt x="228600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962400" y="3962400"/>
            <a:ext cx="304800" cy="1905000"/>
          </a:xfrm>
          <a:custGeom>
            <a:avLst/>
            <a:gdLst/>
            <a:ahLst/>
            <a:cxnLst/>
            <a:rect l="l" t="t" r="r" b="b"/>
            <a:pathLst>
              <a:path w="304800" h="1905000">
                <a:moveTo>
                  <a:pt x="0" y="1660969"/>
                </a:moveTo>
                <a:lnTo>
                  <a:pt x="76200" y="1660969"/>
                </a:lnTo>
                <a:lnTo>
                  <a:pt x="76200" y="0"/>
                </a:lnTo>
                <a:lnTo>
                  <a:pt x="228600" y="0"/>
                </a:lnTo>
                <a:lnTo>
                  <a:pt x="228600" y="1660969"/>
                </a:lnTo>
                <a:lnTo>
                  <a:pt x="304800" y="1660969"/>
                </a:lnTo>
                <a:lnTo>
                  <a:pt x="152400" y="1905000"/>
                </a:lnTo>
                <a:lnTo>
                  <a:pt x="0" y="16609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239000" y="4038600"/>
            <a:ext cx="304800" cy="1828800"/>
          </a:xfrm>
          <a:custGeom>
            <a:avLst/>
            <a:gdLst/>
            <a:ahLst/>
            <a:cxnLst/>
            <a:rect l="l" t="t" r="r" b="b"/>
            <a:pathLst>
              <a:path w="304800" h="1828800">
                <a:moveTo>
                  <a:pt x="228600" y="234314"/>
                </a:moveTo>
                <a:lnTo>
                  <a:pt x="76200" y="234314"/>
                </a:lnTo>
                <a:lnTo>
                  <a:pt x="76200" y="1828800"/>
                </a:lnTo>
                <a:lnTo>
                  <a:pt x="228600" y="1828800"/>
                </a:lnTo>
                <a:lnTo>
                  <a:pt x="228600" y="234314"/>
                </a:lnTo>
                <a:close/>
              </a:path>
              <a:path w="304800" h="1828800">
                <a:moveTo>
                  <a:pt x="152400" y="0"/>
                </a:moveTo>
                <a:lnTo>
                  <a:pt x="0" y="234314"/>
                </a:lnTo>
                <a:lnTo>
                  <a:pt x="304800" y="234314"/>
                </a:lnTo>
                <a:lnTo>
                  <a:pt x="152400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239000" y="4038600"/>
            <a:ext cx="304800" cy="1828800"/>
          </a:xfrm>
          <a:custGeom>
            <a:avLst/>
            <a:gdLst/>
            <a:ahLst/>
            <a:cxnLst/>
            <a:rect l="l" t="t" r="r" b="b"/>
            <a:pathLst>
              <a:path w="304800" h="1828800">
                <a:moveTo>
                  <a:pt x="0" y="234314"/>
                </a:moveTo>
                <a:lnTo>
                  <a:pt x="76200" y="234314"/>
                </a:lnTo>
                <a:lnTo>
                  <a:pt x="76200" y="1828800"/>
                </a:lnTo>
                <a:lnTo>
                  <a:pt x="228600" y="1828800"/>
                </a:lnTo>
                <a:lnTo>
                  <a:pt x="228600" y="234314"/>
                </a:lnTo>
                <a:lnTo>
                  <a:pt x="304800" y="234314"/>
                </a:lnTo>
                <a:lnTo>
                  <a:pt x="152400" y="0"/>
                </a:lnTo>
                <a:lnTo>
                  <a:pt x="0" y="23431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138676" y="1600200"/>
            <a:ext cx="1805305" cy="2470150"/>
          </a:xfrm>
          <a:custGeom>
            <a:avLst/>
            <a:gdLst/>
            <a:ahLst/>
            <a:cxnLst/>
            <a:rect l="l" t="t" r="r" b="b"/>
            <a:pathLst>
              <a:path w="1805304" h="2470150">
                <a:moveTo>
                  <a:pt x="1182624" y="457200"/>
                </a:moveTo>
                <a:lnTo>
                  <a:pt x="915924" y="457200"/>
                </a:lnTo>
                <a:lnTo>
                  <a:pt x="0" y="2470150"/>
                </a:lnTo>
                <a:lnTo>
                  <a:pt x="1182624" y="457200"/>
                </a:lnTo>
                <a:close/>
              </a:path>
              <a:path w="1805304" h="2470150">
                <a:moveTo>
                  <a:pt x="1804924" y="0"/>
                </a:moveTo>
                <a:lnTo>
                  <a:pt x="738124" y="0"/>
                </a:lnTo>
                <a:lnTo>
                  <a:pt x="738124" y="457200"/>
                </a:lnTo>
                <a:lnTo>
                  <a:pt x="1804924" y="457200"/>
                </a:lnTo>
                <a:lnTo>
                  <a:pt x="180492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138676" y="1600200"/>
            <a:ext cx="1805305" cy="2470150"/>
          </a:xfrm>
          <a:custGeom>
            <a:avLst/>
            <a:gdLst/>
            <a:ahLst/>
            <a:cxnLst/>
            <a:rect l="l" t="t" r="r" b="b"/>
            <a:pathLst>
              <a:path w="1805304" h="2470150">
                <a:moveTo>
                  <a:pt x="738124" y="0"/>
                </a:moveTo>
                <a:lnTo>
                  <a:pt x="915924" y="0"/>
                </a:lnTo>
                <a:lnTo>
                  <a:pt x="1182624" y="0"/>
                </a:lnTo>
                <a:lnTo>
                  <a:pt x="1804924" y="0"/>
                </a:lnTo>
                <a:lnTo>
                  <a:pt x="1804924" y="266700"/>
                </a:lnTo>
                <a:lnTo>
                  <a:pt x="1804924" y="381000"/>
                </a:lnTo>
                <a:lnTo>
                  <a:pt x="1804924" y="457200"/>
                </a:lnTo>
                <a:lnTo>
                  <a:pt x="1182624" y="457200"/>
                </a:lnTo>
                <a:lnTo>
                  <a:pt x="0" y="2470150"/>
                </a:lnTo>
                <a:lnTo>
                  <a:pt x="915924" y="457200"/>
                </a:lnTo>
                <a:lnTo>
                  <a:pt x="738124" y="457200"/>
                </a:lnTo>
                <a:lnTo>
                  <a:pt x="738124" y="381000"/>
                </a:lnTo>
                <a:lnTo>
                  <a:pt x="738124" y="266700"/>
                </a:lnTo>
                <a:lnTo>
                  <a:pt x="738124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98550" y="3879850"/>
            <a:ext cx="304800" cy="1524000"/>
          </a:xfrm>
          <a:custGeom>
            <a:avLst/>
            <a:gdLst/>
            <a:ahLst/>
            <a:cxnLst/>
            <a:rect l="l" t="t" r="r" b="b"/>
            <a:pathLst>
              <a:path w="304800" h="1524000">
                <a:moveTo>
                  <a:pt x="228600" y="195199"/>
                </a:moveTo>
                <a:lnTo>
                  <a:pt x="76200" y="195199"/>
                </a:lnTo>
                <a:lnTo>
                  <a:pt x="76200" y="1524000"/>
                </a:lnTo>
                <a:lnTo>
                  <a:pt x="228600" y="1524000"/>
                </a:lnTo>
                <a:lnTo>
                  <a:pt x="228600" y="195199"/>
                </a:lnTo>
                <a:close/>
              </a:path>
              <a:path w="304800" h="1524000">
                <a:moveTo>
                  <a:pt x="152400" y="0"/>
                </a:moveTo>
                <a:lnTo>
                  <a:pt x="0" y="195199"/>
                </a:lnTo>
                <a:lnTo>
                  <a:pt x="304800" y="195199"/>
                </a:lnTo>
                <a:lnTo>
                  <a:pt x="1524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98550" y="3879850"/>
            <a:ext cx="304800" cy="1524000"/>
          </a:xfrm>
          <a:custGeom>
            <a:avLst/>
            <a:gdLst/>
            <a:ahLst/>
            <a:cxnLst/>
            <a:rect l="l" t="t" r="r" b="b"/>
            <a:pathLst>
              <a:path w="304800" h="1524000">
                <a:moveTo>
                  <a:pt x="0" y="195199"/>
                </a:moveTo>
                <a:lnTo>
                  <a:pt x="76200" y="195199"/>
                </a:lnTo>
                <a:lnTo>
                  <a:pt x="76200" y="1524000"/>
                </a:lnTo>
                <a:lnTo>
                  <a:pt x="228600" y="1524000"/>
                </a:lnTo>
                <a:lnTo>
                  <a:pt x="228600" y="195199"/>
                </a:lnTo>
                <a:lnTo>
                  <a:pt x="304800" y="195199"/>
                </a:lnTo>
                <a:lnTo>
                  <a:pt x="152400" y="0"/>
                </a:lnTo>
                <a:lnTo>
                  <a:pt x="0" y="19519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965950" y="2584450"/>
            <a:ext cx="304800" cy="2819400"/>
          </a:xfrm>
          <a:custGeom>
            <a:avLst/>
            <a:gdLst/>
            <a:ahLst/>
            <a:cxnLst/>
            <a:rect l="l" t="t" r="r" b="b"/>
            <a:pathLst>
              <a:path w="304800" h="2819400">
                <a:moveTo>
                  <a:pt x="304800" y="2608199"/>
                </a:moveTo>
                <a:lnTo>
                  <a:pt x="0" y="2608199"/>
                </a:lnTo>
                <a:lnTo>
                  <a:pt x="152400" y="2819400"/>
                </a:lnTo>
                <a:lnTo>
                  <a:pt x="304800" y="2608199"/>
                </a:lnTo>
                <a:close/>
              </a:path>
              <a:path w="304800" h="2819400">
                <a:moveTo>
                  <a:pt x="228600" y="0"/>
                </a:moveTo>
                <a:lnTo>
                  <a:pt x="76200" y="0"/>
                </a:lnTo>
                <a:lnTo>
                  <a:pt x="76200" y="2608199"/>
                </a:lnTo>
                <a:lnTo>
                  <a:pt x="228600" y="2608199"/>
                </a:lnTo>
                <a:lnTo>
                  <a:pt x="2286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965950" y="2584450"/>
            <a:ext cx="304800" cy="2819400"/>
          </a:xfrm>
          <a:custGeom>
            <a:avLst/>
            <a:gdLst/>
            <a:ahLst/>
            <a:cxnLst/>
            <a:rect l="l" t="t" r="r" b="b"/>
            <a:pathLst>
              <a:path w="304800" h="2819400">
                <a:moveTo>
                  <a:pt x="0" y="2608199"/>
                </a:moveTo>
                <a:lnTo>
                  <a:pt x="76200" y="2608199"/>
                </a:lnTo>
                <a:lnTo>
                  <a:pt x="76200" y="0"/>
                </a:lnTo>
                <a:lnTo>
                  <a:pt x="228600" y="0"/>
                </a:lnTo>
                <a:lnTo>
                  <a:pt x="228600" y="2608199"/>
                </a:lnTo>
                <a:lnTo>
                  <a:pt x="304800" y="2608199"/>
                </a:lnTo>
                <a:lnTo>
                  <a:pt x="152400" y="2819400"/>
                </a:lnTo>
                <a:lnTo>
                  <a:pt x="0" y="260819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93750" y="3533775"/>
            <a:ext cx="990600" cy="346075"/>
          </a:xfrm>
          <a:custGeom>
            <a:avLst/>
            <a:gdLst/>
            <a:ahLst/>
            <a:cxnLst/>
            <a:rect l="l" t="t" r="r" b="b"/>
            <a:pathLst>
              <a:path w="990600" h="346075">
                <a:moveTo>
                  <a:pt x="0" y="346075"/>
                </a:moveTo>
                <a:lnTo>
                  <a:pt x="990600" y="346075"/>
                </a:lnTo>
                <a:lnTo>
                  <a:pt x="990600" y="0"/>
                </a:lnTo>
                <a:lnTo>
                  <a:pt x="0" y="0"/>
                </a:lnTo>
                <a:lnTo>
                  <a:pt x="0" y="346075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93750" y="3533775"/>
            <a:ext cx="990600" cy="346075"/>
          </a:xfrm>
          <a:custGeom>
            <a:avLst/>
            <a:gdLst/>
            <a:ahLst/>
            <a:cxnLst/>
            <a:rect l="l" t="t" r="r" b="b"/>
            <a:pathLst>
              <a:path w="990600" h="346075">
                <a:moveTo>
                  <a:pt x="0" y="346075"/>
                </a:moveTo>
                <a:lnTo>
                  <a:pt x="990600" y="346075"/>
                </a:lnTo>
                <a:lnTo>
                  <a:pt x="990600" y="0"/>
                </a:lnTo>
                <a:lnTo>
                  <a:pt x="0" y="0"/>
                </a:lnTo>
                <a:lnTo>
                  <a:pt x="0" y="3460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1169009" y="3561715"/>
            <a:ext cx="238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Trebuchet MS"/>
                <a:cs typeface="Trebuchet MS"/>
              </a:rPr>
              <a:t>42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84150" y="908050"/>
            <a:ext cx="1066800" cy="2701925"/>
          </a:xfrm>
          <a:custGeom>
            <a:avLst/>
            <a:gdLst/>
            <a:ahLst/>
            <a:cxnLst/>
            <a:rect l="l" t="t" r="r" b="b"/>
            <a:pathLst>
              <a:path w="1066800" h="2701925">
                <a:moveTo>
                  <a:pt x="889000" y="457200"/>
                </a:moveTo>
                <a:lnTo>
                  <a:pt x="622300" y="457200"/>
                </a:lnTo>
                <a:lnTo>
                  <a:pt x="742962" y="2701925"/>
                </a:lnTo>
                <a:lnTo>
                  <a:pt x="889000" y="457200"/>
                </a:lnTo>
                <a:close/>
              </a:path>
              <a:path w="1066800" h="2701925">
                <a:moveTo>
                  <a:pt x="1066800" y="0"/>
                </a:moveTo>
                <a:lnTo>
                  <a:pt x="0" y="0"/>
                </a:lnTo>
                <a:lnTo>
                  <a:pt x="0" y="457200"/>
                </a:lnTo>
                <a:lnTo>
                  <a:pt x="1066800" y="457200"/>
                </a:lnTo>
                <a:lnTo>
                  <a:pt x="106680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84150" y="908050"/>
            <a:ext cx="1066800" cy="2701925"/>
          </a:xfrm>
          <a:custGeom>
            <a:avLst/>
            <a:gdLst/>
            <a:ahLst/>
            <a:cxnLst/>
            <a:rect l="l" t="t" r="r" b="b"/>
            <a:pathLst>
              <a:path w="1066800" h="2701925">
                <a:moveTo>
                  <a:pt x="0" y="0"/>
                </a:moveTo>
                <a:lnTo>
                  <a:pt x="622300" y="0"/>
                </a:lnTo>
                <a:lnTo>
                  <a:pt x="889000" y="0"/>
                </a:lnTo>
                <a:lnTo>
                  <a:pt x="1066800" y="0"/>
                </a:lnTo>
                <a:lnTo>
                  <a:pt x="1066800" y="266700"/>
                </a:lnTo>
                <a:lnTo>
                  <a:pt x="1066800" y="381000"/>
                </a:lnTo>
                <a:lnTo>
                  <a:pt x="1066800" y="457200"/>
                </a:lnTo>
                <a:lnTo>
                  <a:pt x="889000" y="457200"/>
                </a:lnTo>
                <a:lnTo>
                  <a:pt x="742962" y="2701925"/>
                </a:lnTo>
                <a:lnTo>
                  <a:pt x="622300" y="457200"/>
                </a:lnTo>
                <a:lnTo>
                  <a:pt x="0" y="457200"/>
                </a:lnTo>
                <a:lnTo>
                  <a:pt x="0" y="3810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262839" y="933703"/>
            <a:ext cx="84899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Trebuchet MS"/>
                <a:cs typeface="Trebuchet MS"/>
              </a:rPr>
              <a:t>Passo</a:t>
            </a:r>
            <a:r>
              <a:rPr sz="2000" i="1" spc="-95" dirty="0">
                <a:latin typeface="Trebuchet MS"/>
                <a:cs typeface="Trebuchet MS"/>
              </a:rPr>
              <a:t> </a:t>
            </a:r>
            <a:r>
              <a:rPr sz="2000" i="1" dirty="0"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3962400" y="3962400"/>
            <a:ext cx="304800" cy="1905000"/>
          </a:xfrm>
          <a:custGeom>
            <a:avLst/>
            <a:gdLst/>
            <a:ahLst/>
            <a:cxnLst/>
            <a:rect l="l" t="t" r="r" b="b"/>
            <a:pathLst>
              <a:path w="304800" h="1905000">
                <a:moveTo>
                  <a:pt x="228600" y="244094"/>
                </a:moveTo>
                <a:lnTo>
                  <a:pt x="76200" y="244094"/>
                </a:lnTo>
                <a:lnTo>
                  <a:pt x="76200" y="1905000"/>
                </a:lnTo>
                <a:lnTo>
                  <a:pt x="228600" y="1905000"/>
                </a:lnTo>
                <a:lnTo>
                  <a:pt x="228600" y="244094"/>
                </a:lnTo>
                <a:close/>
              </a:path>
              <a:path w="304800" h="1905000">
                <a:moveTo>
                  <a:pt x="152400" y="0"/>
                </a:moveTo>
                <a:lnTo>
                  <a:pt x="0" y="244094"/>
                </a:lnTo>
                <a:lnTo>
                  <a:pt x="304800" y="244094"/>
                </a:lnTo>
                <a:lnTo>
                  <a:pt x="152400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962400" y="3962400"/>
            <a:ext cx="304800" cy="1905000"/>
          </a:xfrm>
          <a:custGeom>
            <a:avLst/>
            <a:gdLst/>
            <a:ahLst/>
            <a:cxnLst/>
            <a:rect l="l" t="t" r="r" b="b"/>
            <a:pathLst>
              <a:path w="304800" h="1905000">
                <a:moveTo>
                  <a:pt x="0" y="244094"/>
                </a:moveTo>
                <a:lnTo>
                  <a:pt x="76200" y="244094"/>
                </a:lnTo>
                <a:lnTo>
                  <a:pt x="76200" y="1905000"/>
                </a:lnTo>
                <a:lnTo>
                  <a:pt x="228600" y="1905000"/>
                </a:lnTo>
                <a:lnTo>
                  <a:pt x="228600" y="244094"/>
                </a:lnTo>
                <a:lnTo>
                  <a:pt x="304800" y="244094"/>
                </a:lnTo>
                <a:lnTo>
                  <a:pt x="152400" y="0"/>
                </a:lnTo>
                <a:lnTo>
                  <a:pt x="0" y="24409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239000" y="4038600"/>
            <a:ext cx="304800" cy="1828800"/>
          </a:xfrm>
          <a:custGeom>
            <a:avLst/>
            <a:gdLst/>
            <a:ahLst/>
            <a:cxnLst/>
            <a:rect l="l" t="t" r="r" b="b"/>
            <a:pathLst>
              <a:path w="304800" h="1828800">
                <a:moveTo>
                  <a:pt x="304800" y="1594523"/>
                </a:moveTo>
                <a:lnTo>
                  <a:pt x="0" y="1594523"/>
                </a:lnTo>
                <a:lnTo>
                  <a:pt x="152400" y="1828800"/>
                </a:lnTo>
                <a:lnTo>
                  <a:pt x="304800" y="1594523"/>
                </a:lnTo>
                <a:close/>
              </a:path>
              <a:path w="304800" h="1828800">
                <a:moveTo>
                  <a:pt x="228600" y="0"/>
                </a:moveTo>
                <a:lnTo>
                  <a:pt x="76200" y="0"/>
                </a:lnTo>
                <a:lnTo>
                  <a:pt x="76200" y="1594523"/>
                </a:lnTo>
                <a:lnTo>
                  <a:pt x="228600" y="1594523"/>
                </a:lnTo>
                <a:lnTo>
                  <a:pt x="228600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239000" y="4038600"/>
            <a:ext cx="304800" cy="1828800"/>
          </a:xfrm>
          <a:custGeom>
            <a:avLst/>
            <a:gdLst/>
            <a:ahLst/>
            <a:cxnLst/>
            <a:rect l="l" t="t" r="r" b="b"/>
            <a:pathLst>
              <a:path w="304800" h="1828800">
                <a:moveTo>
                  <a:pt x="0" y="1594523"/>
                </a:moveTo>
                <a:lnTo>
                  <a:pt x="76200" y="1594523"/>
                </a:lnTo>
                <a:lnTo>
                  <a:pt x="76200" y="0"/>
                </a:lnTo>
                <a:lnTo>
                  <a:pt x="228600" y="0"/>
                </a:lnTo>
                <a:lnTo>
                  <a:pt x="228600" y="1594523"/>
                </a:lnTo>
                <a:lnTo>
                  <a:pt x="304800" y="1594523"/>
                </a:lnTo>
                <a:lnTo>
                  <a:pt x="152400" y="1828800"/>
                </a:lnTo>
                <a:lnTo>
                  <a:pt x="0" y="159452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4246626" y="4187190"/>
            <a:ext cx="4997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70" dirty="0">
                <a:latin typeface="Trebuchet MS"/>
                <a:cs typeface="Trebuchet MS"/>
              </a:rPr>
              <a:t>R</a:t>
            </a:r>
            <a:r>
              <a:rPr sz="1600" i="1" spc="-1019" dirty="0">
                <a:latin typeface="Trebuchet MS"/>
                <a:cs typeface="Trebuchet MS"/>
              </a:rPr>
              <a:t>O</a:t>
            </a:r>
            <a:r>
              <a:rPr sz="1600" i="1" spc="-15" dirty="0">
                <a:latin typeface="Trebuchet MS"/>
                <a:cs typeface="Trebuchet MS"/>
              </a:rPr>
              <a:t>E</a:t>
            </a:r>
            <a:r>
              <a:rPr sz="1600" i="1" spc="-815" dirty="0">
                <a:latin typeface="Trebuchet MS"/>
                <a:cs typeface="Trebuchet MS"/>
              </a:rPr>
              <a:t>A</a:t>
            </a:r>
            <a:r>
              <a:rPr sz="1600" i="1" spc="-120" dirty="0">
                <a:latin typeface="Trebuchet MS"/>
                <a:cs typeface="Trebuchet MS"/>
              </a:rPr>
              <a:t>K</a:t>
            </a:r>
            <a:r>
              <a:rPr sz="1600" i="1" spc="-5" dirty="0">
                <a:latin typeface="Trebuchet MS"/>
                <a:cs typeface="Trebuchet MS"/>
              </a:rPr>
              <a:t>D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138676" y="1600200"/>
            <a:ext cx="1805305" cy="2470150"/>
          </a:xfrm>
          <a:custGeom>
            <a:avLst/>
            <a:gdLst/>
            <a:ahLst/>
            <a:cxnLst/>
            <a:rect l="l" t="t" r="r" b="b"/>
            <a:pathLst>
              <a:path w="1805304" h="2470150">
                <a:moveTo>
                  <a:pt x="1182624" y="457200"/>
                </a:moveTo>
                <a:lnTo>
                  <a:pt x="915924" y="457200"/>
                </a:lnTo>
                <a:lnTo>
                  <a:pt x="0" y="2470150"/>
                </a:lnTo>
                <a:lnTo>
                  <a:pt x="1182624" y="457200"/>
                </a:lnTo>
                <a:close/>
              </a:path>
              <a:path w="1805304" h="2470150">
                <a:moveTo>
                  <a:pt x="1804924" y="0"/>
                </a:moveTo>
                <a:lnTo>
                  <a:pt x="738124" y="0"/>
                </a:lnTo>
                <a:lnTo>
                  <a:pt x="738124" y="457200"/>
                </a:lnTo>
                <a:lnTo>
                  <a:pt x="1804924" y="457200"/>
                </a:lnTo>
                <a:lnTo>
                  <a:pt x="180492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138676" y="1600200"/>
            <a:ext cx="1805305" cy="2470150"/>
          </a:xfrm>
          <a:custGeom>
            <a:avLst/>
            <a:gdLst/>
            <a:ahLst/>
            <a:cxnLst/>
            <a:rect l="l" t="t" r="r" b="b"/>
            <a:pathLst>
              <a:path w="1805304" h="2470150">
                <a:moveTo>
                  <a:pt x="738124" y="0"/>
                </a:moveTo>
                <a:lnTo>
                  <a:pt x="915924" y="0"/>
                </a:lnTo>
                <a:lnTo>
                  <a:pt x="1182624" y="0"/>
                </a:lnTo>
                <a:lnTo>
                  <a:pt x="1804924" y="0"/>
                </a:lnTo>
                <a:lnTo>
                  <a:pt x="1804924" y="266700"/>
                </a:lnTo>
                <a:lnTo>
                  <a:pt x="1804924" y="381000"/>
                </a:lnTo>
                <a:lnTo>
                  <a:pt x="1804924" y="457200"/>
                </a:lnTo>
                <a:lnTo>
                  <a:pt x="1182624" y="457200"/>
                </a:lnTo>
                <a:lnTo>
                  <a:pt x="0" y="2470150"/>
                </a:lnTo>
                <a:lnTo>
                  <a:pt x="915924" y="457200"/>
                </a:lnTo>
                <a:lnTo>
                  <a:pt x="738124" y="457200"/>
                </a:lnTo>
                <a:lnTo>
                  <a:pt x="738124" y="381000"/>
                </a:lnTo>
                <a:lnTo>
                  <a:pt x="738124" y="266700"/>
                </a:lnTo>
                <a:lnTo>
                  <a:pt x="738124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4911978" y="1124854"/>
            <a:ext cx="918844" cy="83248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000" i="1" dirty="0">
                <a:latin typeface="Trebuchet MS"/>
                <a:cs typeface="Trebuchet MS"/>
              </a:rPr>
              <a:t>Passo</a:t>
            </a:r>
            <a:r>
              <a:rPr sz="2000" i="1" spc="-105" dirty="0">
                <a:latin typeface="Trebuchet MS"/>
                <a:cs typeface="Trebuchet MS"/>
              </a:rPr>
              <a:t> </a:t>
            </a:r>
            <a:r>
              <a:rPr sz="2000" i="1" spc="-200" dirty="0">
                <a:latin typeface="Trebuchet MS"/>
                <a:cs typeface="Trebuchet MS"/>
              </a:rPr>
              <a:t>1</a:t>
            </a:r>
            <a:r>
              <a:rPr sz="2700" i="1" spc="-300" baseline="26234" dirty="0">
                <a:latin typeface="Trebuchet MS"/>
                <a:cs typeface="Trebuchet MS"/>
              </a:rPr>
              <a:t>0</a:t>
            </a:r>
            <a:endParaRPr sz="2700" baseline="26234">
              <a:latin typeface="Trebuchet MS"/>
              <a:cs typeface="Trebuchet MS"/>
            </a:endParaRPr>
          </a:p>
          <a:p>
            <a:pPr marL="57150">
              <a:lnSpc>
                <a:spcPct val="100000"/>
              </a:lnSpc>
              <a:spcBef>
                <a:spcPts val="780"/>
              </a:spcBef>
            </a:pPr>
            <a:r>
              <a:rPr sz="2000" i="1" dirty="0">
                <a:latin typeface="Trebuchet MS"/>
                <a:cs typeface="Trebuchet MS"/>
              </a:rPr>
              <a:t>Passo</a:t>
            </a:r>
            <a:r>
              <a:rPr sz="2000" i="1" spc="-105" dirty="0">
                <a:latin typeface="Trebuchet MS"/>
                <a:cs typeface="Trebuchet MS"/>
              </a:rPr>
              <a:t> </a:t>
            </a:r>
            <a:r>
              <a:rPr sz="2000" i="1" spc="-525" dirty="0">
                <a:latin typeface="Trebuchet MS"/>
                <a:cs typeface="Trebuchet MS"/>
              </a:rPr>
              <a:t>24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2" name="object 82"/>
          <p:cNvSpPr txBox="1">
            <a:spLocks noGrp="1"/>
          </p:cNvSpPr>
          <p:nvPr>
            <p:ph type="title"/>
          </p:nvPr>
        </p:nvSpPr>
        <p:spPr>
          <a:xfrm>
            <a:off x="2064257" y="160111"/>
            <a:ext cx="4116070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b="0" i="1" spc="-75" dirty="0">
                <a:solidFill>
                  <a:srgbClr val="333399"/>
                </a:solidFill>
                <a:latin typeface="Malgun Gothic"/>
                <a:cs typeface="Malgun Gothic"/>
              </a:rPr>
              <a:t>La </a:t>
            </a:r>
            <a:r>
              <a:rPr sz="3350" b="0" i="1" spc="-85" dirty="0">
                <a:solidFill>
                  <a:srgbClr val="333399"/>
                </a:solidFill>
                <a:latin typeface="Malgun Gothic"/>
                <a:cs typeface="Malgun Gothic"/>
              </a:rPr>
              <a:t>sequenza </a:t>
            </a:r>
            <a:r>
              <a:rPr sz="3350" b="0" i="1" spc="-65" dirty="0">
                <a:solidFill>
                  <a:srgbClr val="333399"/>
                </a:solidFill>
                <a:latin typeface="Malgun Gothic"/>
                <a:cs typeface="Malgun Gothic"/>
              </a:rPr>
              <a:t>di</a:t>
            </a:r>
            <a:r>
              <a:rPr sz="3350" b="0" i="1" spc="-75" dirty="0">
                <a:solidFill>
                  <a:srgbClr val="333399"/>
                </a:solidFill>
                <a:latin typeface="Malgun Gothic"/>
                <a:cs typeface="Malgun Gothic"/>
              </a:rPr>
              <a:t> </a:t>
            </a:r>
            <a:r>
              <a:rPr sz="3350" b="0" i="1" spc="-70" dirty="0">
                <a:solidFill>
                  <a:srgbClr val="333399"/>
                </a:solidFill>
                <a:latin typeface="Malgun Gothic"/>
                <a:cs typeface="Malgun Gothic"/>
              </a:rPr>
              <a:t>lettura</a:t>
            </a:r>
            <a:endParaRPr sz="3350">
              <a:latin typeface="Malgun Gothic"/>
              <a:cs typeface="Malgun Gothic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90117" y="4672984"/>
            <a:ext cx="787400" cy="11684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135"/>
              </a:spcBef>
            </a:pPr>
            <a:r>
              <a:rPr sz="1650" i="1" spc="-25" dirty="0">
                <a:latin typeface="Malgun Gothic"/>
                <a:cs typeface="Malgun Gothic"/>
              </a:rPr>
              <a:t>indirizzi</a:t>
            </a:r>
            <a:endParaRPr sz="1650">
              <a:latin typeface="Malgun Gothic"/>
              <a:cs typeface="Malgun Gothic"/>
            </a:endParaRPr>
          </a:p>
          <a:p>
            <a:pPr marL="27940" marR="5080" indent="-15875">
              <a:lnSpc>
                <a:spcPct val="171800"/>
              </a:lnSpc>
              <a:spcBef>
                <a:spcPts val="175"/>
              </a:spcBef>
            </a:pPr>
            <a:r>
              <a:rPr sz="1650" i="1" spc="-25" dirty="0">
                <a:latin typeface="Malgun Gothic"/>
                <a:cs typeface="Malgun Gothic"/>
              </a:rPr>
              <a:t>dati  </a:t>
            </a:r>
            <a:r>
              <a:rPr sz="1650" i="1" spc="-30" dirty="0">
                <a:latin typeface="Malgun Gothic"/>
                <a:cs typeface="Malgun Gothic"/>
              </a:rPr>
              <a:t>cont</a:t>
            </a:r>
            <a:r>
              <a:rPr sz="1650" i="1" spc="-45" dirty="0">
                <a:latin typeface="Malgun Gothic"/>
                <a:cs typeface="Malgun Gothic"/>
              </a:rPr>
              <a:t>r</a:t>
            </a:r>
            <a:r>
              <a:rPr sz="1650" i="1" spc="-40" dirty="0">
                <a:latin typeface="Malgun Gothic"/>
                <a:cs typeface="Malgun Gothic"/>
              </a:rPr>
              <a:t>o</a:t>
            </a:r>
            <a:r>
              <a:rPr sz="1650" i="1" spc="-15" dirty="0">
                <a:latin typeface="Malgun Gothic"/>
                <a:cs typeface="Malgun Gothic"/>
              </a:rPr>
              <a:t>l</a:t>
            </a:r>
            <a:r>
              <a:rPr sz="1650" i="1" spc="-20" dirty="0">
                <a:latin typeface="Malgun Gothic"/>
                <a:cs typeface="Malgun Gothic"/>
              </a:rPr>
              <a:t>li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53340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364286" y="0"/>
                </a:moveTo>
                <a:lnTo>
                  <a:pt x="0" y="190500"/>
                </a:lnTo>
                <a:lnTo>
                  <a:pt x="364286" y="381000"/>
                </a:lnTo>
                <a:lnTo>
                  <a:pt x="364286" y="285750"/>
                </a:lnTo>
                <a:lnTo>
                  <a:pt x="8352282" y="285750"/>
                </a:lnTo>
                <a:lnTo>
                  <a:pt x="8534400" y="190500"/>
                </a:lnTo>
                <a:lnTo>
                  <a:pt x="8352282" y="95250"/>
                </a:lnTo>
                <a:lnTo>
                  <a:pt x="364286" y="95250"/>
                </a:lnTo>
                <a:lnTo>
                  <a:pt x="364286" y="0"/>
                </a:lnTo>
                <a:close/>
              </a:path>
              <a:path w="8534400" h="381000">
                <a:moveTo>
                  <a:pt x="8352282" y="285750"/>
                </a:moveTo>
                <a:lnTo>
                  <a:pt x="8170164" y="285750"/>
                </a:lnTo>
                <a:lnTo>
                  <a:pt x="8170164" y="381000"/>
                </a:lnTo>
                <a:lnTo>
                  <a:pt x="8352282" y="285750"/>
                </a:lnTo>
                <a:close/>
              </a:path>
              <a:path w="8534400" h="381000">
                <a:moveTo>
                  <a:pt x="8170164" y="0"/>
                </a:moveTo>
                <a:lnTo>
                  <a:pt x="8170164" y="95250"/>
                </a:lnTo>
                <a:lnTo>
                  <a:pt x="8352282" y="95250"/>
                </a:lnTo>
                <a:lnTo>
                  <a:pt x="8170164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53340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0" y="190500"/>
                </a:moveTo>
                <a:lnTo>
                  <a:pt x="364286" y="0"/>
                </a:lnTo>
                <a:lnTo>
                  <a:pt x="364286" y="95250"/>
                </a:lnTo>
                <a:lnTo>
                  <a:pt x="8170164" y="95250"/>
                </a:lnTo>
                <a:lnTo>
                  <a:pt x="8170164" y="0"/>
                </a:lnTo>
                <a:lnTo>
                  <a:pt x="8534400" y="190500"/>
                </a:lnTo>
                <a:lnTo>
                  <a:pt x="8170164" y="381000"/>
                </a:lnTo>
                <a:lnTo>
                  <a:pt x="8170164" y="285750"/>
                </a:lnTo>
                <a:lnTo>
                  <a:pt x="364286" y="285750"/>
                </a:lnTo>
                <a:lnTo>
                  <a:pt x="364286" y="38100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80617" y="2480269"/>
            <a:ext cx="33210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40" dirty="0">
                <a:latin typeface="Malgun Gothic"/>
                <a:cs typeface="Malgun Gothic"/>
              </a:rPr>
              <a:t>C</a:t>
            </a:r>
            <a:r>
              <a:rPr sz="1650" i="1" spc="-25" dirty="0">
                <a:latin typeface="Malgun Gothic"/>
                <a:cs typeface="Malgun Gothic"/>
              </a:rPr>
              <a:t>IR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2000" y="2452751"/>
            <a:ext cx="990600" cy="320675"/>
          </a:xfrm>
          <a:custGeom>
            <a:avLst/>
            <a:gdLst/>
            <a:ahLst/>
            <a:cxnLst/>
            <a:rect l="l" t="t" r="r" b="b"/>
            <a:pathLst>
              <a:path w="990600" h="320675">
                <a:moveTo>
                  <a:pt x="0" y="320675"/>
                </a:moveTo>
                <a:lnTo>
                  <a:pt x="990600" y="320675"/>
                </a:lnTo>
                <a:lnTo>
                  <a:pt x="990600" y="0"/>
                </a:lnTo>
                <a:lnTo>
                  <a:pt x="0" y="0"/>
                </a:lnTo>
                <a:lnTo>
                  <a:pt x="0" y="3206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9614" y="3588766"/>
            <a:ext cx="455295" cy="2844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0"/>
              </a:spcBef>
            </a:pPr>
            <a:r>
              <a:rPr sz="1650" i="1" spc="-45" dirty="0">
                <a:latin typeface="Malgun Gothic"/>
                <a:cs typeface="Malgun Gothic"/>
              </a:rPr>
              <a:t>MDR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41066" y="3569843"/>
            <a:ext cx="443865" cy="2844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0"/>
              </a:spcBef>
            </a:pPr>
            <a:r>
              <a:rPr sz="1650" i="1" spc="-40" dirty="0">
                <a:latin typeface="Malgun Gothic"/>
                <a:cs typeface="Malgun Gothic"/>
              </a:rPr>
              <a:t>MAR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2000" y="3573462"/>
            <a:ext cx="1000125" cy="319405"/>
          </a:xfrm>
          <a:custGeom>
            <a:avLst/>
            <a:gdLst/>
            <a:ahLst/>
            <a:cxnLst/>
            <a:rect l="l" t="t" r="r" b="b"/>
            <a:pathLst>
              <a:path w="1000125" h="319404">
                <a:moveTo>
                  <a:pt x="0" y="319087"/>
                </a:moveTo>
                <a:lnTo>
                  <a:pt x="1000125" y="319087"/>
                </a:lnTo>
                <a:lnTo>
                  <a:pt x="1000125" y="0"/>
                </a:lnTo>
                <a:lnTo>
                  <a:pt x="0" y="0"/>
                </a:lnTo>
                <a:lnTo>
                  <a:pt x="0" y="31908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94943" y="1508592"/>
            <a:ext cx="27051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5" dirty="0">
                <a:latin typeface="Malgun Gothic"/>
                <a:cs typeface="Malgun Gothic"/>
              </a:rPr>
              <a:t>PC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2000" y="1484312"/>
            <a:ext cx="990600" cy="319405"/>
          </a:xfrm>
          <a:custGeom>
            <a:avLst/>
            <a:gdLst/>
            <a:ahLst/>
            <a:cxnLst/>
            <a:rect l="l" t="t" r="r" b="b"/>
            <a:pathLst>
              <a:path w="990600" h="319405">
                <a:moveTo>
                  <a:pt x="0" y="319087"/>
                </a:moveTo>
                <a:lnTo>
                  <a:pt x="990600" y="319087"/>
                </a:lnTo>
                <a:lnTo>
                  <a:pt x="990600" y="0"/>
                </a:lnTo>
                <a:lnTo>
                  <a:pt x="0" y="0"/>
                </a:lnTo>
                <a:lnTo>
                  <a:pt x="0" y="31908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69794" y="1283041"/>
            <a:ext cx="25844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40" dirty="0">
                <a:latin typeface="Malgun Gothic"/>
                <a:cs typeface="Malgun Gothic"/>
              </a:rPr>
              <a:t>SR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97176" y="1284350"/>
            <a:ext cx="979805" cy="320675"/>
          </a:xfrm>
          <a:custGeom>
            <a:avLst/>
            <a:gdLst/>
            <a:ahLst/>
            <a:cxnLst/>
            <a:rect l="l" t="t" r="r" b="b"/>
            <a:pathLst>
              <a:path w="979804" h="320675">
                <a:moveTo>
                  <a:pt x="0" y="320675"/>
                </a:moveTo>
                <a:lnTo>
                  <a:pt x="979487" y="320675"/>
                </a:lnTo>
                <a:lnTo>
                  <a:pt x="979487" y="0"/>
                </a:lnTo>
                <a:lnTo>
                  <a:pt x="0" y="0"/>
                </a:lnTo>
                <a:lnTo>
                  <a:pt x="0" y="3206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746375" y="1664041"/>
            <a:ext cx="15938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40" dirty="0">
                <a:latin typeface="Malgun Gothic"/>
                <a:cs typeface="Malgun Gothic"/>
              </a:rPr>
              <a:t>A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97176" y="1684401"/>
            <a:ext cx="979805" cy="320675"/>
          </a:xfrm>
          <a:custGeom>
            <a:avLst/>
            <a:gdLst/>
            <a:ahLst/>
            <a:cxnLst/>
            <a:rect l="l" t="t" r="r" b="b"/>
            <a:pathLst>
              <a:path w="979804" h="320675">
                <a:moveTo>
                  <a:pt x="0" y="320675"/>
                </a:moveTo>
                <a:lnTo>
                  <a:pt x="979487" y="320675"/>
                </a:lnTo>
                <a:lnTo>
                  <a:pt x="979487" y="0"/>
                </a:lnTo>
                <a:lnTo>
                  <a:pt x="0" y="0"/>
                </a:lnTo>
                <a:lnTo>
                  <a:pt x="0" y="3206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297176" y="2084387"/>
            <a:ext cx="979805" cy="319405"/>
          </a:xfrm>
          <a:prstGeom prst="rect">
            <a:avLst/>
          </a:prstGeom>
          <a:solidFill>
            <a:srgbClr val="EBEBEB"/>
          </a:solidFill>
          <a:ln w="9525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2230" algn="ctr">
              <a:lnSpc>
                <a:spcPct val="100000"/>
              </a:lnSpc>
              <a:spcBef>
                <a:spcPts val="175"/>
              </a:spcBef>
            </a:pPr>
            <a:r>
              <a:rPr sz="1650" i="1" spc="-35" dirty="0">
                <a:latin typeface="Malgun Gothic"/>
                <a:cs typeface="Malgun Gothic"/>
              </a:rPr>
              <a:t>B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21861" y="1643888"/>
            <a:ext cx="757555" cy="800100"/>
          </a:xfrm>
          <a:custGeom>
            <a:avLst/>
            <a:gdLst/>
            <a:ahLst/>
            <a:cxnLst/>
            <a:rect l="l" t="t" r="r" b="b"/>
            <a:pathLst>
              <a:path w="757554" h="800100">
                <a:moveTo>
                  <a:pt x="0" y="0"/>
                </a:moveTo>
                <a:lnTo>
                  <a:pt x="757301" y="40005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98850" y="2581338"/>
            <a:ext cx="1003300" cy="621030"/>
          </a:xfrm>
          <a:custGeom>
            <a:avLst/>
            <a:gdLst/>
            <a:ahLst/>
            <a:cxnLst/>
            <a:rect l="l" t="t" r="r" b="b"/>
            <a:pathLst>
              <a:path w="1003300" h="621030">
                <a:moveTo>
                  <a:pt x="0" y="620712"/>
                </a:moveTo>
                <a:lnTo>
                  <a:pt x="1003300" y="620712"/>
                </a:lnTo>
                <a:lnTo>
                  <a:pt x="1003300" y="0"/>
                </a:lnTo>
                <a:lnTo>
                  <a:pt x="0" y="0"/>
                </a:lnTo>
                <a:lnTo>
                  <a:pt x="0" y="62071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6600" y="2178050"/>
            <a:ext cx="444500" cy="50800"/>
          </a:xfrm>
          <a:custGeom>
            <a:avLst/>
            <a:gdLst/>
            <a:ahLst/>
            <a:cxnLst/>
            <a:rect l="l" t="t" r="r" b="b"/>
            <a:pathLst>
              <a:path w="444500" h="50800">
                <a:moveTo>
                  <a:pt x="50800" y="0"/>
                </a:moveTo>
                <a:lnTo>
                  <a:pt x="0" y="25400"/>
                </a:lnTo>
                <a:lnTo>
                  <a:pt x="50800" y="50800"/>
                </a:lnTo>
                <a:lnTo>
                  <a:pt x="50800" y="30225"/>
                </a:lnTo>
                <a:lnTo>
                  <a:pt x="38100" y="30225"/>
                </a:lnTo>
                <a:lnTo>
                  <a:pt x="38100" y="20700"/>
                </a:lnTo>
                <a:lnTo>
                  <a:pt x="50800" y="20696"/>
                </a:lnTo>
                <a:lnTo>
                  <a:pt x="50800" y="0"/>
                </a:lnTo>
                <a:close/>
              </a:path>
              <a:path w="444500" h="50800">
                <a:moveTo>
                  <a:pt x="434848" y="20574"/>
                </a:moveTo>
                <a:lnTo>
                  <a:pt x="406400" y="20574"/>
                </a:lnTo>
                <a:lnTo>
                  <a:pt x="406400" y="30099"/>
                </a:lnTo>
                <a:lnTo>
                  <a:pt x="393700" y="30103"/>
                </a:lnTo>
                <a:lnTo>
                  <a:pt x="393700" y="50800"/>
                </a:lnTo>
                <a:lnTo>
                  <a:pt x="444500" y="25400"/>
                </a:lnTo>
                <a:lnTo>
                  <a:pt x="434848" y="20574"/>
                </a:lnTo>
                <a:close/>
              </a:path>
              <a:path w="444500" h="50800">
                <a:moveTo>
                  <a:pt x="50800" y="20696"/>
                </a:moveTo>
                <a:lnTo>
                  <a:pt x="38100" y="20700"/>
                </a:lnTo>
                <a:lnTo>
                  <a:pt x="38100" y="30225"/>
                </a:lnTo>
                <a:lnTo>
                  <a:pt x="50800" y="30221"/>
                </a:lnTo>
                <a:lnTo>
                  <a:pt x="50800" y="20696"/>
                </a:lnTo>
                <a:close/>
              </a:path>
              <a:path w="444500" h="50800">
                <a:moveTo>
                  <a:pt x="50800" y="30221"/>
                </a:moveTo>
                <a:lnTo>
                  <a:pt x="38100" y="30225"/>
                </a:lnTo>
                <a:lnTo>
                  <a:pt x="50800" y="30225"/>
                </a:lnTo>
                <a:close/>
              </a:path>
              <a:path w="444500" h="50800">
                <a:moveTo>
                  <a:pt x="393700" y="20578"/>
                </a:moveTo>
                <a:lnTo>
                  <a:pt x="50800" y="20696"/>
                </a:lnTo>
                <a:lnTo>
                  <a:pt x="50800" y="30221"/>
                </a:lnTo>
                <a:lnTo>
                  <a:pt x="393700" y="30103"/>
                </a:lnTo>
                <a:lnTo>
                  <a:pt x="393700" y="20578"/>
                </a:lnTo>
                <a:close/>
              </a:path>
              <a:path w="444500" h="50800">
                <a:moveTo>
                  <a:pt x="406400" y="20574"/>
                </a:moveTo>
                <a:lnTo>
                  <a:pt x="393700" y="20578"/>
                </a:lnTo>
                <a:lnTo>
                  <a:pt x="393700" y="30103"/>
                </a:lnTo>
                <a:lnTo>
                  <a:pt x="406400" y="30099"/>
                </a:lnTo>
                <a:lnTo>
                  <a:pt x="406400" y="20574"/>
                </a:lnTo>
                <a:close/>
              </a:path>
              <a:path w="444500" h="50800">
                <a:moveTo>
                  <a:pt x="393700" y="0"/>
                </a:moveTo>
                <a:lnTo>
                  <a:pt x="393700" y="20578"/>
                </a:lnTo>
                <a:lnTo>
                  <a:pt x="434848" y="20574"/>
                </a:lnTo>
                <a:lnTo>
                  <a:pt x="393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6600" y="1819275"/>
            <a:ext cx="444500" cy="50800"/>
          </a:xfrm>
          <a:custGeom>
            <a:avLst/>
            <a:gdLst/>
            <a:ahLst/>
            <a:cxnLst/>
            <a:rect l="l" t="t" r="r" b="b"/>
            <a:pathLst>
              <a:path w="444500" h="50800">
                <a:moveTo>
                  <a:pt x="50800" y="0"/>
                </a:moveTo>
                <a:lnTo>
                  <a:pt x="0" y="25400"/>
                </a:lnTo>
                <a:lnTo>
                  <a:pt x="50800" y="50800"/>
                </a:lnTo>
                <a:lnTo>
                  <a:pt x="50800" y="30225"/>
                </a:lnTo>
                <a:lnTo>
                  <a:pt x="38100" y="30225"/>
                </a:lnTo>
                <a:lnTo>
                  <a:pt x="38100" y="20700"/>
                </a:lnTo>
                <a:lnTo>
                  <a:pt x="50800" y="20696"/>
                </a:lnTo>
                <a:lnTo>
                  <a:pt x="50800" y="0"/>
                </a:lnTo>
                <a:close/>
              </a:path>
              <a:path w="444500" h="50800">
                <a:moveTo>
                  <a:pt x="434848" y="20574"/>
                </a:moveTo>
                <a:lnTo>
                  <a:pt x="406400" y="20574"/>
                </a:lnTo>
                <a:lnTo>
                  <a:pt x="406400" y="30099"/>
                </a:lnTo>
                <a:lnTo>
                  <a:pt x="393700" y="30103"/>
                </a:lnTo>
                <a:lnTo>
                  <a:pt x="393700" y="50800"/>
                </a:lnTo>
                <a:lnTo>
                  <a:pt x="444500" y="25400"/>
                </a:lnTo>
                <a:lnTo>
                  <a:pt x="434848" y="20574"/>
                </a:lnTo>
                <a:close/>
              </a:path>
              <a:path w="444500" h="50800">
                <a:moveTo>
                  <a:pt x="50800" y="20696"/>
                </a:moveTo>
                <a:lnTo>
                  <a:pt x="38100" y="20700"/>
                </a:lnTo>
                <a:lnTo>
                  <a:pt x="38100" y="30225"/>
                </a:lnTo>
                <a:lnTo>
                  <a:pt x="50800" y="30221"/>
                </a:lnTo>
                <a:lnTo>
                  <a:pt x="50800" y="20696"/>
                </a:lnTo>
                <a:close/>
              </a:path>
              <a:path w="444500" h="50800">
                <a:moveTo>
                  <a:pt x="50800" y="30221"/>
                </a:moveTo>
                <a:lnTo>
                  <a:pt x="38100" y="30225"/>
                </a:lnTo>
                <a:lnTo>
                  <a:pt x="50800" y="30225"/>
                </a:lnTo>
                <a:close/>
              </a:path>
              <a:path w="444500" h="50800">
                <a:moveTo>
                  <a:pt x="393700" y="20578"/>
                </a:moveTo>
                <a:lnTo>
                  <a:pt x="50800" y="20696"/>
                </a:lnTo>
                <a:lnTo>
                  <a:pt x="50800" y="30221"/>
                </a:lnTo>
                <a:lnTo>
                  <a:pt x="393700" y="30103"/>
                </a:lnTo>
                <a:lnTo>
                  <a:pt x="393700" y="20578"/>
                </a:lnTo>
                <a:close/>
              </a:path>
              <a:path w="444500" h="50800">
                <a:moveTo>
                  <a:pt x="406400" y="20574"/>
                </a:moveTo>
                <a:lnTo>
                  <a:pt x="393700" y="20578"/>
                </a:lnTo>
                <a:lnTo>
                  <a:pt x="393700" y="30103"/>
                </a:lnTo>
                <a:lnTo>
                  <a:pt x="406400" y="30099"/>
                </a:lnTo>
                <a:lnTo>
                  <a:pt x="406400" y="20574"/>
                </a:lnTo>
                <a:close/>
              </a:path>
              <a:path w="444500" h="50800">
                <a:moveTo>
                  <a:pt x="393700" y="0"/>
                </a:moveTo>
                <a:lnTo>
                  <a:pt x="393700" y="20578"/>
                </a:lnTo>
                <a:lnTo>
                  <a:pt x="434848" y="20574"/>
                </a:lnTo>
                <a:lnTo>
                  <a:pt x="393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47800" y="3422650"/>
            <a:ext cx="3072130" cy="0"/>
          </a:xfrm>
          <a:custGeom>
            <a:avLst/>
            <a:gdLst/>
            <a:ahLst/>
            <a:cxnLst/>
            <a:rect l="l" t="t" r="r" b="b"/>
            <a:pathLst>
              <a:path w="3072129">
                <a:moveTo>
                  <a:pt x="3071876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93800" y="3422650"/>
            <a:ext cx="50800" cy="158750"/>
          </a:xfrm>
          <a:custGeom>
            <a:avLst/>
            <a:gdLst/>
            <a:ahLst/>
            <a:cxnLst/>
            <a:rect l="l" t="t" r="r" b="b"/>
            <a:pathLst>
              <a:path w="50800" h="158750">
                <a:moveTo>
                  <a:pt x="20637" y="107950"/>
                </a:moveTo>
                <a:lnTo>
                  <a:pt x="0" y="107950"/>
                </a:lnTo>
                <a:lnTo>
                  <a:pt x="25400" y="158750"/>
                </a:lnTo>
                <a:lnTo>
                  <a:pt x="44450" y="120650"/>
                </a:lnTo>
                <a:lnTo>
                  <a:pt x="20637" y="120650"/>
                </a:lnTo>
                <a:lnTo>
                  <a:pt x="20637" y="107950"/>
                </a:lnTo>
                <a:close/>
              </a:path>
              <a:path w="50800" h="158750">
                <a:moveTo>
                  <a:pt x="30162" y="0"/>
                </a:moveTo>
                <a:lnTo>
                  <a:pt x="20637" y="0"/>
                </a:lnTo>
                <a:lnTo>
                  <a:pt x="20637" y="120650"/>
                </a:lnTo>
                <a:lnTo>
                  <a:pt x="30162" y="120650"/>
                </a:lnTo>
                <a:lnTo>
                  <a:pt x="30162" y="0"/>
                </a:lnTo>
                <a:close/>
              </a:path>
              <a:path w="50800" h="158750">
                <a:moveTo>
                  <a:pt x="50800" y="107950"/>
                </a:moveTo>
                <a:lnTo>
                  <a:pt x="30162" y="107950"/>
                </a:lnTo>
                <a:lnTo>
                  <a:pt x="30162" y="120650"/>
                </a:lnTo>
                <a:lnTo>
                  <a:pt x="44450" y="120650"/>
                </a:lnTo>
                <a:lnTo>
                  <a:pt x="50800" y="1079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28825" y="1419225"/>
            <a:ext cx="0" cy="2003425"/>
          </a:xfrm>
          <a:custGeom>
            <a:avLst/>
            <a:gdLst/>
            <a:ahLst/>
            <a:cxnLst/>
            <a:rect l="l" t="t" r="r" b="b"/>
            <a:pathLst>
              <a:path h="2003425">
                <a:moveTo>
                  <a:pt x="0" y="2003425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60776" y="3422650"/>
            <a:ext cx="50800" cy="158750"/>
          </a:xfrm>
          <a:custGeom>
            <a:avLst/>
            <a:gdLst/>
            <a:ahLst/>
            <a:cxnLst/>
            <a:rect l="l" t="t" r="r" b="b"/>
            <a:pathLst>
              <a:path w="50800" h="158750">
                <a:moveTo>
                  <a:pt x="20574" y="107950"/>
                </a:moveTo>
                <a:lnTo>
                  <a:pt x="0" y="107950"/>
                </a:lnTo>
                <a:lnTo>
                  <a:pt x="25400" y="158750"/>
                </a:lnTo>
                <a:lnTo>
                  <a:pt x="44354" y="120650"/>
                </a:lnTo>
                <a:lnTo>
                  <a:pt x="20574" y="120650"/>
                </a:lnTo>
                <a:lnTo>
                  <a:pt x="20574" y="107950"/>
                </a:lnTo>
                <a:close/>
              </a:path>
              <a:path w="50800" h="158750">
                <a:moveTo>
                  <a:pt x="30099" y="0"/>
                </a:moveTo>
                <a:lnTo>
                  <a:pt x="20574" y="0"/>
                </a:lnTo>
                <a:lnTo>
                  <a:pt x="20574" y="120650"/>
                </a:lnTo>
                <a:lnTo>
                  <a:pt x="30099" y="120650"/>
                </a:lnTo>
                <a:lnTo>
                  <a:pt x="30099" y="0"/>
                </a:lnTo>
                <a:close/>
              </a:path>
              <a:path w="50800" h="158750">
                <a:moveTo>
                  <a:pt x="50673" y="107950"/>
                </a:moveTo>
                <a:lnTo>
                  <a:pt x="30099" y="107950"/>
                </a:lnTo>
                <a:lnTo>
                  <a:pt x="30099" y="120650"/>
                </a:lnTo>
                <a:lnTo>
                  <a:pt x="44354" y="120650"/>
                </a:lnTo>
                <a:lnTo>
                  <a:pt x="50673" y="1079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97273" y="3222625"/>
            <a:ext cx="51435" cy="200025"/>
          </a:xfrm>
          <a:custGeom>
            <a:avLst/>
            <a:gdLst/>
            <a:ahLst/>
            <a:cxnLst/>
            <a:rect l="l" t="t" r="r" b="b"/>
            <a:pathLst>
              <a:path w="51435" h="200025">
                <a:moveTo>
                  <a:pt x="20700" y="149225"/>
                </a:moveTo>
                <a:lnTo>
                  <a:pt x="126" y="149225"/>
                </a:lnTo>
                <a:lnTo>
                  <a:pt x="25526" y="200025"/>
                </a:lnTo>
                <a:lnTo>
                  <a:pt x="44576" y="161925"/>
                </a:lnTo>
                <a:lnTo>
                  <a:pt x="20700" y="161925"/>
                </a:lnTo>
                <a:lnTo>
                  <a:pt x="20700" y="149225"/>
                </a:lnTo>
                <a:close/>
              </a:path>
              <a:path w="51435" h="200025">
                <a:moveTo>
                  <a:pt x="30225" y="38100"/>
                </a:moveTo>
                <a:lnTo>
                  <a:pt x="20700" y="38100"/>
                </a:lnTo>
                <a:lnTo>
                  <a:pt x="20700" y="161925"/>
                </a:lnTo>
                <a:lnTo>
                  <a:pt x="30225" y="161925"/>
                </a:lnTo>
                <a:lnTo>
                  <a:pt x="30225" y="38100"/>
                </a:lnTo>
                <a:close/>
              </a:path>
              <a:path w="51435" h="200025">
                <a:moveTo>
                  <a:pt x="50926" y="149225"/>
                </a:moveTo>
                <a:lnTo>
                  <a:pt x="30225" y="149225"/>
                </a:lnTo>
                <a:lnTo>
                  <a:pt x="30225" y="161925"/>
                </a:lnTo>
                <a:lnTo>
                  <a:pt x="44576" y="161925"/>
                </a:lnTo>
                <a:lnTo>
                  <a:pt x="50926" y="149225"/>
                </a:lnTo>
                <a:close/>
              </a:path>
              <a:path w="51435" h="200025">
                <a:moveTo>
                  <a:pt x="25400" y="0"/>
                </a:moveTo>
                <a:lnTo>
                  <a:pt x="0" y="50800"/>
                </a:lnTo>
                <a:lnTo>
                  <a:pt x="20700" y="50800"/>
                </a:lnTo>
                <a:lnTo>
                  <a:pt x="20700" y="38100"/>
                </a:lnTo>
                <a:lnTo>
                  <a:pt x="44450" y="38100"/>
                </a:lnTo>
                <a:lnTo>
                  <a:pt x="25400" y="0"/>
                </a:lnTo>
                <a:close/>
              </a:path>
              <a:path w="51435" h="200025">
                <a:moveTo>
                  <a:pt x="44450" y="38100"/>
                </a:moveTo>
                <a:lnTo>
                  <a:pt x="30225" y="38100"/>
                </a:lnTo>
                <a:lnTo>
                  <a:pt x="30225" y="50800"/>
                </a:lnTo>
                <a:lnTo>
                  <a:pt x="50800" y="50800"/>
                </a:lnTo>
                <a:lnTo>
                  <a:pt x="444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62125" y="1619250"/>
            <a:ext cx="266700" cy="50800"/>
          </a:xfrm>
          <a:custGeom>
            <a:avLst/>
            <a:gdLst/>
            <a:ahLst/>
            <a:cxnLst/>
            <a:rect l="l" t="t" r="r" b="b"/>
            <a:pathLst>
              <a:path w="266700" h="50800">
                <a:moveTo>
                  <a:pt x="50800" y="0"/>
                </a:moveTo>
                <a:lnTo>
                  <a:pt x="0" y="25400"/>
                </a:lnTo>
                <a:lnTo>
                  <a:pt x="50800" y="50800"/>
                </a:lnTo>
                <a:lnTo>
                  <a:pt x="50800" y="30099"/>
                </a:lnTo>
                <a:lnTo>
                  <a:pt x="38100" y="30099"/>
                </a:lnTo>
                <a:lnTo>
                  <a:pt x="38100" y="20574"/>
                </a:lnTo>
                <a:lnTo>
                  <a:pt x="50800" y="20574"/>
                </a:lnTo>
                <a:lnTo>
                  <a:pt x="50800" y="0"/>
                </a:lnTo>
                <a:close/>
              </a:path>
              <a:path w="266700" h="50800">
                <a:moveTo>
                  <a:pt x="215900" y="0"/>
                </a:moveTo>
                <a:lnTo>
                  <a:pt x="215900" y="50800"/>
                </a:lnTo>
                <a:lnTo>
                  <a:pt x="257301" y="30099"/>
                </a:lnTo>
                <a:lnTo>
                  <a:pt x="228600" y="30099"/>
                </a:lnTo>
                <a:lnTo>
                  <a:pt x="228600" y="20574"/>
                </a:lnTo>
                <a:lnTo>
                  <a:pt x="257048" y="20574"/>
                </a:lnTo>
                <a:lnTo>
                  <a:pt x="215900" y="0"/>
                </a:lnTo>
                <a:close/>
              </a:path>
              <a:path w="266700" h="50800">
                <a:moveTo>
                  <a:pt x="50800" y="20574"/>
                </a:moveTo>
                <a:lnTo>
                  <a:pt x="38100" y="20574"/>
                </a:lnTo>
                <a:lnTo>
                  <a:pt x="38100" y="30099"/>
                </a:lnTo>
                <a:lnTo>
                  <a:pt x="50800" y="30099"/>
                </a:lnTo>
                <a:lnTo>
                  <a:pt x="50800" y="20574"/>
                </a:lnTo>
                <a:close/>
              </a:path>
              <a:path w="266700" h="50800">
                <a:moveTo>
                  <a:pt x="215900" y="20574"/>
                </a:moveTo>
                <a:lnTo>
                  <a:pt x="50800" y="20574"/>
                </a:lnTo>
                <a:lnTo>
                  <a:pt x="50800" y="30099"/>
                </a:lnTo>
                <a:lnTo>
                  <a:pt x="215900" y="30099"/>
                </a:lnTo>
                <a:lnTo>
                  <a:pt x="215900" y="20574"/>
                </a:lnTo>
                <a:close/>
              </a:path>
              <a:path w="266700" h="50800">
                <a:moveTo>
                  <a:pt x="257048" y="20574"/>
                </a:moveTo>
                <a:lnTo>
                  <a:pt x="228600" y="20574"/>
                </a:lnTo>
                <a:lnTo>
                  <a:pt x="228600" y="30099"/>
                </a:lnTo>
                <a:lnTo>
                  <a:pt x="257301" y="30099"/>
                </a:lnTo>
                <a:lnTo>
                  <a:pt x="266700" y="25400"/>
                </a:lnTo>
                <a:lnTo>
                  <a:pt x="257048" y="20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62125" y="2579623"/>
            <a:ext cx="266700" cy="51435"/>
          </a:xfrm>
          <a:custGeom>
            <a:avLst/>
            <a:gdLst/>
            <a:ahLst/>
            <a:cxnLst/>
            <a:rect l="l" t="t" r="r" b="b"/>
            <a:pathLst>
              <a:path w="266700" h="51435">
                <a:moveTo>
                  <a:pt x="215900" y="126"/>
                </a:moveTo>
                <a:lnTo>
                  <a:pt x="215900" y="50926"/>
                </a:lnTo>
                <a:lnTo>
                  <a:pt x="257301" y="30225"/>
                </a:lnTo>
                <a:lnTo>
                  <a:pt x="228600" y="30225"/>
                </a:lnTo>
                <a:lnTo>
                  <a:pt x="228600" y="20700"/>
                </a:lnTo>
                <a:lnTo>
                  <a:pt x="257048" y="20700"/>
                </a:lnTo>
                <a:lnTo>
                  <a:pt x="215900" y="126"/>
                </a:lnTo>
                <a:close/>
              </a:path>
              <a:path w="266700" h="51435">
                <a:moveTo>
                  <a:pt x="50800" y="0"/>
                </a:moveTo>
                <a:lnTo>
                  <a:pt x="0" y="25400"/>
                </a:lnTo>
                <a:lnTo>
                  <a:pt x="50800" y="50800"/>
                </a:lnTo>
                <a:lnTo>
                  <a:pt x="50800" y="30225"/>
                </a:lnTo>
                <a:lnTo>
                  <a:pt x="38100" y="30225"/>
                </a:lnTo>
                <a:lnTo>
                  <a:pt x="38100" y="20700"/>
                </a:lnTo>
                <a:lnTo>
                  <a:pt x="50800" y="20700"/>
                </a:lnTo>
                <a:lnTo>
                  <a:pt x="50800" y="0"/>
                </a:lnTo>
                <a:close/>
              </a:path>
              <a:path w="266700" h="51435">
                <a:moveTo>
                  <a:pt x="50800" y="20700"/>
                </a:moveTo>
                <a:lnTo>
                  <a:pt x="38100" y="20700"/>
                </a:lnTo>
                <a:lnTo>
                  <a:pt x="38100" y="30225"/>
                </a:lnTo>
                <a:lnTo>
                  <a:pt x="50800" y="30225"/>
                </a:lnTo>
                <a:lnTo>
                  <a:pt x="50800" y="20700"/>
                </a:lnTo>
                <a:close/>
              </a:path>
              <a:path w="266700" h="51435">
                <a:moveTo>
                  <a:pt x="215900" y="20700"/>
                </a:moveTo>
                <a:lnTo>
                  <a:pt x="50800" y="20700"/>
                </a:lnTo>
                <a:lnTo>
                  <a:pt x="50800" y="30225"/>
                </a:lnTo>
                <a:lnTo>
                  <a:pt x="215900" y="30225"/>
                </a:lnTo>
                <a:lnTo>
                  <a:pt x="215900" y="20700"/>
                </a:lnTo>
                <a:close/>
              </a:path>
              <a:path w="266700" h="51435">
                <a:moveTo>
                  <a:pt x="257048" y="20700"/>
                </a:moveTo>
                <a:lnTo>
                  <a:pt x="228600" y="20700"/>
                </a:lnTo>
                <a:lnTo>
                  <a:pt x="228600" y="30225"/>
                </a:lnTo>
                <a:lnTo>
                  <a:pt x="257301" y="30225"/>
                </a:lnTo>
                <a:lnTo>
                  <a:pt x="266700" y="25526"/>
                </a:lnTo>
                <a:lnTo>
                  <a:pt x="257048" y="20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28825" y="1377950"/>
            <a:ext cx="268605" cy="50800"/>
          </a:xfrm>
          <a:custGeom>
            <a:avLst/>
            <a:gdLst/>
            <a:ahLst/>
            <a:cxnLst/>
            <a:rect l="l" t="t" r="r" b="b"/>
            <a:pathLst>
              <a:path w="268605" h="50800">
                <a:moveTo>
                  <a:pt x="50800" y="0"/>
                </a:moveTo>
                <a:lnTo>
                  <a:pt x="0" y="25400"/>
                </a:lnTo>
                <a:lnTo>
                  <a:pt x="50800" y="50800"/>
                </a:lnTo>
                <a:lnTo>
                  <a:pt x="50800" y="30107"/>
                </a:lnTo>
                <a:lnTo>
                  <a:pt x="38100" y="30099"/>
                </a:lnTo>
                <a:lnTo>
                  <a:pt x="38100" y="20574"/>
                </a:lnTo>
                <a:lnTo>
                  <a:pt x="50800" y="20574"/>
                </a:lnTo>
                <a:lnTo>
                  <a:pt x="50800" y="0"/>
                </a:lnTo>
                <a:close/>
              </a:path>
              <a:path w="268605" h="50800">
                <a:moveTo>
                  <a:pt x="217424" y="30217"/>
                </a:moveTo>
                <a:lnTo>
                  <a:pt x="217424" y="50800"/>
                </a:lnTo>
                <a:lnTo>
                  <a:pt x="258572" y="30225"/>
                </a:lnTo>
                <a:lnTo>
                  <a:pt x="217424" y="30217"/>
                </a:lnTo>
                <a:close/>
              </a:path>
              <a:path w="268605" h="50800">
                <a:moveTo>
                  <a:pt x="217424" y="20692"/>
                </a:moveTo>
                <a:lnTo>
                  <a:pt x="217424" y="30217"/>
                </a:lnTo>
                <a:lnTo>
                  <a:pt x="230124" y="30225"/>
                </a:lnTo>
                <a:lnTo>
                  <a:pt x="230124" y="20700"/>
                </a:lnTo>
                <a:lnTo>
                  <a:pt x="217424" y="20692"/>
                </a:lnTo>
                <a:close/>
              </a:path>
              <a:path w="268605" h="50800">
                <a:moveTo>
                  <a:pt x="217424" y="0"/>
                </a:moveTo>
                <a:lnTo>
                  <a:pt x="217424" y="20692"/>
                </a:lnTo>
                <a:lnTo>
                  <a:pt x="230124" y="20700"/>
                </a:lnTo>
                <a:lnTo>
                  <a:pt x="230124" y="30225"/>
                </a:lnTo>
                <a:lnTo>
                  <a:pt x="258588" y="30217"/>
                </a:lnTo>
                <a:lnTo>
                  <a:pt x="268224" y="25400"/>
                </a:lnTo>
                <a:lnTo>
                  <a:pt x="217424" y="0"/>
                </a:lnTo>
                <a:close/>
              </a:path>
              <a:path w="268605" h="50800">
                <a:moveTo>
                  <a:pt x="50800" y="20582"/>
                </a:moveTo>
                <a:lnTo>
                  <a:pt x="50800" y="30107"/>
                </a:lnTo>
                <a:lnTo>
                  <a:pt x="217424" y="30217"/>
                </a:lnTo>
                <a:lnTo>
                  <a:pt x="217424" y="20692"/>
                </a:lnTo>
                <a:lnTo>
                  <a:pt x="50800" y="20582"/>
                </a:lnTo>
                <a:close/>
              </a:path>
              <a:path w="268605" h="50800">
                <a:moveTo>
                  <a:pt x="38100" y="20574"/>
                </a:moveTo>
                <a:lnTo>
                  <a:pt x="38100" y="30099"/>
                </a:lnTo>
                <a:lnTo>
                  <a:pt x="50800" y="30107"/>
                </a:lnTo>
                <a:lnTo>
                  <a:pt x="50800" y="20582"/>
                </a:lnTo>
                <a:lnTo>
                  <a:pt x="38100" y="20574"/>
                </a:lnTo>
                <a:close/>
              </a:path>
              <a:path w="268605" h="50800">
                <a:moveTo>
                  <a:pt x="50800" y="20574"/>
                </a:moveTo>
                <a:lnTo>
                  <a:pt x="38100" y="20574"/>
                </a:lnTo>
                <a:lnTo>
                  <a:pt x="50800" y="205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28825" y="1819275"/>
            <a:ext cx="268605" cy="50800"/>
          </a:xfrm>
          <a:custGeom>
            <a:avLst/>
            <a:gdLst/>
            <a:ahLst/>
            <a:cxnLst/>
            <a:rect l="l" t="t" r="r" b="b"/>
            <a:pathLst>
              <a:path w="268605" h="50800">
                <a:moveTo>
                  <a:pt x="50800" y="0"/>
                </a:moveTo>
                <a:lnTo>
                  <a:pt x="0" y="25400"/>
                </a:lnTo>
                <a:lnTo>
                  <a:pt x="50800" y="50800"/>
                </a:lnTo>
                <a:lnTo>
                  <a:pt x="50800" y="30107"/>
                </a:lnTo>
                <a:lnTo>
                  <a:pt x="38100" y="30099"/>
                </a:lnTo>
                <a:lnTo>
                  <a:pt x="38100" y="20574"/>
                </a:lnTo>
                <a:lnTo>
                  <a:pt x="50800" y="20574"/>
                </a:lnTo>
                <a:lnTo>
                  <a:pt x="50800" y="0"/>
                </a:lnTo>
                <a:close/>
              </a:path>
              <a:path w="268605" h="50800">
                <a:moveTo>
                  <a:pt x="217424" y="30217"/>
                </a:moveTo>
                <a:lnTo>
                  <a:pt x="217424" y="50800"/>
                </a:lnTo>
                <a:lnTo>
                  <a:pt x="258572" y="30225"/>
                </a:lnTo>
                <a:lnTo>
                  <a:pt x="217424" y="30217"/>
                </a:lnTo>
                <a:close/>
              </a:path>
              <a:path w="268605" h="50800">
                <a:moveTo>
                  <a:pt x="217424" y="20692"/>
                </a:moveTo>
                <a:lnTo>
                  <a:pt x="217424" y="30217"/>
                </a:lnTo>
                <a:lnTo>
                  <a:pt x="230124" y="30225"/>
                </a:lnTo>
                <a:lnTo>
                  <a:pt x="230124" y="20700"/>
                </a:lnTo>
                <a:lnTo>
                  <a:pt x="217424" y="20692"/>
                </a:lnTo>
                <a:close/>
              </a:path>
              <a:path w="268605" h="50800">
                <a:moveTo>
                  <a:pt x="217424" y="0"/>
                </a:moveTo>
                <a:lnTo>
                  <a:pt x="217424" y="20692"/>
                </a:lnTo>
                <a:lnTo>
                  <a:pt x="230124" y="20700"/>
                </a:lnTo>
                <a:lnTo>
                  <a:pt x="230124" y="30225"/>
                </a:lnTo>
                <a:lnTo>
                  <a:pt x="258588" y="30217"/>
                </a:lnTo>
                <a:lnTo>
                  <a:pt x="268224" y="25400"/>
                </a:lnTo>
                <a:lnTo>
                  <a:pt x="217424" y="0"/>
                </a:lnTo>
                <a:close/>
              </a:path>
              <a:path w="268605" h="50800">
                <a:moveTo>
                  <a:pt x="50800" y="20582"/>
                </a:moveTo>
                <a:lnTo>
                  <a:pt x="50800" y="30107"/>
                </a:lnTo>
                <a:lnTo>
                  <a:pt x="217424" y="30217"/>
                </a:lnTo>
                <a:lnTo>
                  <a:pt x="217424" y="20692"/>
                </a:lnTo>
                <a:lnTo>
                  <a:pt x="50800" y="20582"/>
                </a:lnTo>
                <a:close/>
              </a:path>
              <a:path w="268605" h="50800">
                <a:moveTo>
                  <a:pt x="38100" y="20574"/>
                </a:moveTo>
                <a:lnTo>
                  <a:pt x="38100" y="30099"/>
                </a:lnTo>
                <a:lnTo>
                  <a:pt x="50800" y="30107"/>
                </a:lnTo>
                <a:lnTo>
                  <a:pt x="50800" y="20582"/>
                </a:lnTo>
                <a:lnTo>
                  <a:pt x="38100" y="20574"/>
                </a:lnTo>
                <a:close/>
              </a:path>
              <a:path w="268605" h="50800">
                <a:moveTo>
                  <a:pt x="50800" y="20574"/>
                </a:moveTo>
                <a:lnTo>
                  <a:pt x="38100" y="20574"/>
                </a:lnTo>
                <a:lnTo>
                  <a:pt x="50800" y="205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28825" y="2219325"/>
            <a:ext cx="268605" cy="50800"/>
          </a:xfrm>
          <a:custGeom>
            <a:avLst/>
            <a:gdLst/>
            <a:ahLst/>
            <a:cxnLst/>
            <a:rect l="l" t="t" r="r" b="b"/>
            <a:pathLst>
              <a:path w="268605" h="50800">
                <a:moveTo>
                  <a:pt x="50800" y="0"/>
                </a:moveTo>
                <a:lnTo>
                  <a:pt x="0" y="25400"/>
                </a:lnTo>
                <a:lnTo>
                  <a:pt x="50800" y="50800"/>
                </a:lnTo>
                <a:lnTo>
                  <a:pt x="50800" y="30099"/>
                </a:lnTo>
                <a:lnTo>
                  <a:pt x="38100" y="30099"/>
                </a:lnTo>
                <a:lnTo>
                  <a:pt x="38100" y="20574"/>
                </a:lnTo>
                <a:lnTo>
                  <a:pt x="50800" y="20574"/>
                </a:lnTo>
                <a:lnTo>
                  <a:pt x="50800" y="0"/>
                </a:lnTo>
                <a:close/>
              </a:path>
              <a:path w="268605" h="50800">
                <a:moveTo>
                  <a:pt x="217424" y="0"/>
                </a:moveTo>
                <a:lnTo>
                  <a:pt x="217424" y="50800"/>
                </a:lnTo>
                <a:lnTo>
                  <a:pt x="258825" y="30099"/>
                </a:lnTo>
                <a:lnTo>
                  <a:pt x="230124" y="30099"/>
                </a:lnTo>
                <a:lnTo>
                  <a:pt x="230124" y="20574"/>
                </a:lnTo>
                <a:lnTo>
                  <a:pt x="258572" y="20574"/>
                </a:lnTo>
                <a:lnTo>
                  <a:pt x="217424" y="0"/>
                </a:lnTo>
                <a:close/>
              </a:path>
              <a:path w="268605" h="50800">
                <a:moveTo>
                  <a:pt x="50800" y="20574"/>
                </a:moveTo>
                <a:lnTo>
                  <a:pt x="38100" y="20574"/>
                </a:lnTo>
                <a:lnTo>
                  <a:pt x="38100" y="30099"/>
                </a:lnTo>
                <a:lnTo>
                  <a:pt x="50800" y="30099"/>
                </a:lnTo>
                <a:lnTo>
                  <a:pt x="50800" y="20574"/>
                </a:lnTo>
                <a:close/>
              </a:path>
              <a:path w="268605" h="50800">
                <a:moveTo>
                  <a:pt x="217424" y="20574"/>
                </a:moveTo>
                <a:lnTo>
                  <a:pt x="50800" y="20574"/>
                </a:lnTo>
                <a:lnTo>
                  <a:pt x="50800" y="30099"/>
                </a:lnTo>
                <a:lnTo>
                  <a:pt x="217424" y="30099"/>
                </a:lnTo>
                <a:lnTo>
                  <a:pt x="217424" y="20574"/>
                </a:lnTo>
                <a:close/>
              </a:path>
              <a:path w="268605" h="50800">
                <a:moveTo>
                  <a:pt x="258572" y="20574"/>
                </a:moveTo>
                <a:lnTo>
                  <a:pt x="230124" y="20574"/>
                </a:lnTo>
                <a:lnTo>
                  <a:pt x="230124" y="30099"/>
                </a:lnTo>
                <a:lnTo>
                  <a:pt x="258825" y="30099"/>
                </a:lnTo>
                <a:lnTo>
                  <a:pt x="268224" y="25400"/>
                </a:lnTo>
                <a:lnTo>
                  <a:pt x="258572" y="20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77361" y="1418463"/>
            <a:ext cx="849630" cy="425450"/>
          </a:xfrm>
          <a:custGeom>
            <a:avLst/>
            <a:gdLst/>
            <a:ahLst/>
            <a:cxnLst/>
            <a:rect l="l" t="t" r="r" b="b"/>
            <a:pathLst>
              <a:path w="849629" h="425450">
                <a:moveTo>
                  <a:pt x="819150" y="374650"/>
                </a:moveTo>
                <a:lnTo>
                  <a:pt x="798576" y="374650"/>
                </a:lnTo>
                <a:lnTo>
                  <a:pt x="823976" y="425450"/>
                </a:lnTo>
                <a:lnTo>
                  <a:pt x="843026" y="387350"/>
                </a:lnTo>
                <a:lnTo>
                  <a:pt x="819150" y="387350"/>
                </a:lnTo>
                <a:lnTo>
                  <a:pt x="819150" y="374650"/>
                </a:lnTo>
                <a:close/>
              </a:path>
              <a:path w="849629" h="425450">
                <a:moveTo>
                  <a:pt x="819150" y="25400"/>
                </a:moveTo>
                <a:lnTo>
                  <a:pt x="819150" y="387350"/>
                </a:lnTo>
                <a:lnTo>
                  <a:pt x="828675" y="387350"/>
                </a:lnTo>
                <a:lnTo>
                  <a:pt x="828675" y="30099"/>
                </a:lnTo>
                <a:lnTo>
                  <a:pt x="823976" y="30099"/>
                </a:lnTo>
                <a:lnTo>
                  <a:pt x="819150" y="25400"/>
                </a:lnTo>
                <a:close/>
              </a:path>
              <a:path w="849629" h="425450">
                <a:moveTo>
                  <a:pt x="849376" y="374650"/>
                </a:moveTo>
                <a:lnTo>
                  <a:pt x="828675" y="374650"/>
                </a:lnTo>
                <a:lnTo>
                  <a:pt x="828675" y="387350"/>
                </a:lnTo>
                <a:lnTo>
                  <a:pt x="843026" y="387350"/>
                </a:lnTo>
                <a:lnTo>
                  <a:pt x="849376" y="374650"/>
                </a:lnTo>
                <a:close/>
              </a:path>
              <a:path w="849629" h="425450">
                <a:moveTo>
                  <a:pt x="50800" y="0"/>
                </a:moveTo>
                <a:lnTo>
                  <a:pt x="0" y="25400"/>
                </a:lnTo>
                <a:lnTo>
                  <a:pt x="50800" y="50800"/>
                </a:lnTo>
                <a:lnTo>
                  <a:pt x="50800" y="30099"/>
                </a:lnTo>
                <a:lnTo>
                  <a:pt x="38100" y="30099"/>
                </a:lnTo>
                <a:lnTo>
                  <a:pt x="38100" y="20574"/>
                </a:lnTo>
                <a:lnTo>
                  <a:pt x="50800" y="20574"/>
                </a:lnTo>
                <a:lnTo>
                  <a:pt x="50800" y="0"/>
                </a:lnTo>
                <a:close/>
              </a:path>
              <a:path w="849629" h="425450">
                <a:moveTo>
                  <a:pt x="50800" y="20574"/>
                </a:moveTo>
                <a:lnTo>
                  <a:pt x="38100" y="20574"/>
                </a:lnTo>
                <a:lnTo>
                  <a:pt x="38100" y="30099"/>
                </a:lnTo>
                <a:lnTo>
                  <a:pt x="50800" y="30099"/>
                </a:lnTo>
                <a:lnTo>
                  <a:pt x="50800" y="20574"/>
                </a:lnTo>
                <a:close/>
              </a:path>
              <a:path w="849629" h="425450">
                <a:moveTo>
                  <a:pt x="828675" y="20574"/>
                </a:moveTo>
                <a:lnTo>
                  <a:pt x="50800" y="20574"/>
                </a:lnTo>
                <a:lnTo>
                  <a:pt x="50800" y="30099"/>
                </a:lnTo>
                <a:lnTo>
                  <a:pt x="819150" y="30099"/>
                </a:lnTo>
                <a:lnTo>
                  <a:pt x="819150" y="25400"/>
                </a:lnTo>
                <a:lnTo>
                  <a:pt x="828675" y="25400"/>
                </a:lnTo>
                <a:lnTo>
                  <a:pt x="828675" y="20574"/>
                </a:lnTo>
                <a:close/>
              </a:path>
              <a:path w="849629" h="425450">
                <a:moveTo>
                  <a:pt x="828675" y="25400"/>
                </a:moveTo>
                <a:lnTo>
                  <a:pt x="819150" y="25400"/>
                </a:lnTo>
                <a:lnTo>
                  <a:pt x="823976" y="30099"/>
                </a:lnTo>
                <a:lnTo>
                  <a:pt x="828675" y="30099"/>
                </a:lnTo>
                <a:lnTo>
                  <a:pt x="828675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772027" y="1860891"/>
            <a:ext cx="39687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40" dirty="0">
                <a:latin typeface="Malgun Gothic"/>
                <a:cs typeface="Malgun Gothic"/>
              </a:rPr>
              <a:t>A</a:t>
            </a:r>
            <a:r>
              <a:rPr sz="1650" i="1" spc="-55" dirty="0">
                <a:latin typeface="Malgun Gothic"/>
                <a:cs typeface="Malgun Gothic"/>
              </a:rPr>
              <a:t>L</a:t>
            </a:r>
            <a:r>
              <a:rPr sz="1650" i="1" spc="-40" dirty="0">
                <a:latin typeface="Malgun Gothic"/>
                <a:cs typeface="Malgun Gothic"/>
              </a:rPr>
              <a:t>U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36662" y="3397250"/>
            <a:ext cx="744855" cy="50800"/>
          </a:xfrm>
          <a:custGeom>
            <a:avLst/>
            <a:gdLst/>
            <a:ahLst/>
            <a:cxnLst/>
            <a:rect l="l" t="t" r="r" b="b"/>
            <a:pathLst>
              <a:path w="744855" h="50800">
                <a:moveTo>
                  <a:pt x="693737" y="0"/>
                </a:moveTo>
                <a:lnTo>
                  <a:pt x="693737" y="50800"/>
                </a:lnTo>
                <a:lnTo>
                  <a:pt x="735139" y="30099"/>
                </a:lnTo>
                <a:lnTo>
                  <a:pt x="706437" y="30099"/>
                </a:lnTo>
                <a:lnTo>
                  <a:pt x="706437" y="20574"/>
                </a:lnTo>
                <a:lnTo>
                  <a:pt x="734885" y="20574"/>
                </a:lnTo>
                <a:lnTo>
                  <a:pt x="693737" y="0"/>
                </a:lnTo>
                <a:close/>
              </a:path>
              <a:path w="744855" h="50800">
                <a:moveTo>
                  <a:pt x="693737" y="20574"/>
                </a:moveTo>
                <a:lnTo>
                  <a:pt x="0" y="20574"/>
                </a:lnTo>
                <a:lnTo>
                  <a:pt x="0" y="30099"/>
                </a:lnTo>
                <a:lnTo>
                  <a:pt x="693737" y="30099"/>
                </a:lnTo>
                <a:lnTo>
                  <a:pt x="693737" y="20574"/>
                </a:lnTo>
                <a:close/>
              </a:path>
              <a:path w="744855" h="50800">
                <a:moveTo>
                  <a:pt x="734885" y="20574"/>
                </a:moveTo>
                <a:lnTo>
                  <a:pt x="706437" y="20574"/>
                </a:lnTo>
                <a:lnTo>
                  <a:pt x="706437" y="30099"/>
                </a:lnTo>
                <a:lnTo>
                  <a:pt x="735139" y="30099"/>
                </a:lnTo>
                <a:lnTo>
                  <a:pt x="744537" y="25400"/>
                </a:lnTo>
                <a:lnTo>
                  <a:pt x="734885" y="20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5800" y="1187450"/>
            <a:ext cx="3962400" cy="2776855"/>
          </a:xfrm>
          <a:custGeom>
            <a:avLst/>
            <a:gdLst/>
            <a:ahLst/>
            <a:cxnLst/>
            <a:rect l="l" t="t" r="r" b="b"/>
            <a:pathLst>
              <a:path w="3962400" h="2776854">
                <a:moveTo>
                  <a:pt x="0" y="2776601"/>
                </a:moveTo>
                <a:lnTo>
                  <a:pt x="3962400" y="2776601"/>
                </a:lnTo>
                <a:lnTo>
                  <a:pt x="3962400" y="0"/>
                </a:lnTo>
                <a:lnTo>
                  <a:pt x="0" y="0"/>
                </a:lnTo>
                <a:lnTo>
                  <a:pt x="0" y="2776601"/>
                </a:lnTo>
                <a:close/>
              </a:path>
            </a:pathLst>
          </a:custGeom>
          <a:ln w="25400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8600" y="57912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364286" y="0"/>
                </a:moveTo>
                <a:lnTo>
                  <a:pt x="0" y="190500"/>
                </a:lnTo>
                <a:lnTo>
                  <a:pt x="364286" y="381000"/>
                </a:lnTo>
                <a:lnTo>
                  <a:pt x="364286" y="285750"/>
                </a:lnTo>
                <a:lnTo>
                  <a:pt x="8352282" y="285750"/>
                </a:lnTo>
                <a:lnTo>
                  <a:pt x="8534400" y="190500"/>
                </a:lnTo>
                <a:lnTo>
                  <a:pt x="8352282" y="95250"/>
                </a:lnTo>
                <a:lnTo>
                  <a:pt x="364286" y="95250"/>
                </a:lnTo>
                <a:lnTo>
                  <a:pt x="364286" y="0"/>
                </a:lnTo>
                <a:close/>
              </a:path>
              <a:path w="8534400" h="381000">
                <a:moveTo>
                  <a:pt x="8352282" y="285750"/>
                </a:moveTo>
                <a:lnTo>
                  <a:pt x="8170164" y="285750"/>
                </a:lnTo>
                <a:lnTo>
                  <a:pt x="8170164" y="381000"/>
                </a:lnTo>
                <a:lnTo>
                  <a:pt x="8352282" y="285750"/>
                </a:lnTo>
                <a:close/>
              </a:path>
              <a:path w="8534400" h="381000">
                <a:moveTo>
                  <a:pt x="8170164" y="0"/>
                </a:moveTo>
                <a:lnTo>
                  <a:pt x="8170164" y="95250"/>
                </a:lnTo>
                <a:lnTo>
                  <a:pt x="8352282" y="95250"/>
                </a:lnTo>
                <a:lnTo>
                  <a:pt x="8170164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8600" y="57912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0" y="190500"/>
                </a:moveTo>
                <a:lnTo>
                  <a:pt x="364286" y="0"/>
                </a:lnTo>
                <a:lnTo>
                  <a:pt x="364286" y="95250"/>
                </a:lnTo>
                <a:lnTo>
                  <a:pt x="8170164" y="95250"/>
                </a:lnTo>
                <a:lnTo>
                  <a:pt x="8170164" y="0"/>
                </a:lnTo>
                <a:lnTo>
                  <a:pt x="8534400" y="190500"/>
                </a:lnTo>
                <a:lnTo>
                  <a:pt x="8170164" y="381000"/>
                </a:lnTo>
                <a:lnTo>
                  <a:pt x="8170164" y="285750"/>
                </a:lnTo>
                <a:lnTo>
                  <a:pt x="364286" y="285750"/>
                </a:lnTo>
                <a:lnTo>
                  <a:pt x="364286" y="38100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8600" y="48768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364286" y="0"/>
                </a:moveTo>
                <a:lnTo>
                  <a:pt x="0" y="190500"/>
                </a:lnTo>
                <a:lnTo>
                  <a:pt x="364286" y="381000"/>
                </a:lnTo>
                <a:lnTo>
                  <a:pt x="364286" y="285750"/>
                </a:lnTo>
                <a:lnTo>
                  <a:pt x="8352282" y="285750"/>
                </a:lnTo>
                <a:lnTo>
                  <a:pt x="8534400" y="190500"/>
                </a:lnTo>
                <a:lnTo>
                  <a:pt x="8352282" y="95250"/>
                </a:lnTo>
                <a:lnTo>
                  <a:pt x="364286" y="95250"/>
                </a:lnTo>
                <a:lnTo>
                  <a:pt x="364286" y="0"/>
                </a:lnTo>
                <a:close/>
              </a:path>
              <a:path w="8534400" h="381000">
                <a:moveTo>
                  <a:pt x="8352282" y="285750"/>
                </a:moveTo>
                <a:lnTo>
                  <a:pt x="8170164" y="285750"/>
                </a:lnTo>
                <a:lnTo>
                  <a:pt x="8170164" y="381000"/>
                </a:lnTo>
                <a:lnTo>
                  <a:pt x="8352282" y="285750"/>
                </a:lnTo>
                <a:close/>
              </a:path>
              <a:path w="8534400" h="381000">
                <a:moveTo>
                  <a:pt x="8170164" y="0"/>
                </a:moveTo>
                <a:lnTo>
                  <a:pt x="8170164" y="95250"/>
                </a:lnTo>
                <a:lnTo>
                  <a:pt x="8352282" y="95250"/>
                </a:lnTo>
                <a:lnTo>
                  <a:pt x="8170164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8600" y="48768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0" y="190500"/>
                </a:moveTo>
                <a:lnTo>
                  <a:pt x="364286" y="0"/>
                </a:lnTo>
                <a:lnTo>
                  <a:pt x="364286" y="95250"/>
                </a:lnTo>
                <a:lnTo>
                  <a:pt x="8170164" y="95250"/>
                </a:lnTo>
                <a:lnTo>
                  <a:pt x="8170164" y="0"/>
                </a:lnTo>
                <a:lnTo>
                  <a:pt x="8534400" y="190500"/>
                </a:lnTo>
                <a:lnTo>
                  <a:pt x="8170164" y="381000"/>
                </a:lnTo>
                <a:lnTo>
                  <a:pt x="8170164" y="285750"/>
                </a:lnTo>
                <a:lnTo>
                  <a:pt x="364286" y="285750"/>
                </a:lnTo>
                <a:lnTo>
                  <a:pt x="364286" y="38100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10326" y="1187450"/>
            <a:ext cx="2133600" cy="2865755"/>
          </a:xfrm>
          <a:custGeom>
            <a:avLst/>
            <a:gdLst/>
            <a:ahLst/>
            <a:cxnLst/>
            <a:rect l="l" t="t" r="r" b="b"/>
            <a:pathLst>
              <a:path w="2133600" h="2865754">
                <a:moveTo>
                  <a:pt x="0" y="2865501"/>
                </a:moveTo>
                <a:lnTo>
                  <a:pt x="2133600" y="2865501"/>
                </a:lnTo>
                <a:lnTo>
                  <a:pt x="2133600" y="0"/>
                </a:lnTo>
                <a:lnTo>
                  <a:pt x="0" y="0"/>
                </a:lnTo>
                <a:lnTo>
                  <a:pt x="0" y="2865501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10326" y="1416050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323713" y="3775964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5" dirty="0">
                <a:latin typeface="Trebuchet MS"/>
                <a:cs typeface="Trebuchet MS"/>
              </a:rPr>
              <a:t>1023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910326" y="3824223"/>
            <a:ext cx="2133600" cy="635"/>
          </a:xfrm>
          <a:custGeom>
            <a:avLst/>
            <a:gdLst/>
            <a:ahLst/>
            <a:cxnLst/>
            <a:rect l="l" t="t" r="r" b="b"/>
            <a:pathLst>
              <a:path w="2133600" h="635">
                <a:moveTo>
                  <a:pt x="0" y="0"/>
                </a:moveTo>
                <a:lnTo>
                  <a:pt x="2133600" y="12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380351" y="2605151"/>
            <a:ext cx="663575" cy="0"/>
          </a:xfrm>
          <a:custGeom>
            <a:avLst/>
            <a:gdLst/>
            <a:ahLst/>
            <a:cxnLst/>
            <a:rect l="l" t="t" r="r" b="b"/>
            <a:pathLst>
              <a:path w="663575">
                <a:moveTo>
                  <a:pt x="0" y="0"/>
                </a:moveTo>
                <a:lnTo>
                  <a:pt x="6635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10326" y="2605151"/>
            <a:ext cx="860425" cy="0"/>
          </a:xfrm>
          <a:custGeom>
            <a:avLst/>
            <a:gdLst/>
            <a:ahLst/>
            <a:cxnLst/>
            <a:rect l="l" t="t" r="r" b="b"/>
            <a:pathLst>
              <a:path w="860425">
                <a:moveTo>
                  <a:pt x="0" y="0"/>
                </a:moveTo>
                <a:lnTo>
                  <a:pt x="86042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80351" y="2376551"/>
            <a:ext cx="663575" cy="0"/>
          </a:xfrm>
          <a:custGeom>
            <a:avLst/>
            <a:gdLst/>
            <a:ahLst/>
            <a:cxnLst/>
            <a:rect l="l" t="t" r="r" b="b"/>
            <a:pathLst>
              <a:path w="663575">
                <a:moveTo>
                  <a:pt x="0" y="0"/>
                </a:moveTo>
                <a:lnTo>
                  <a:pt x="6635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457190" y="2354562"/>
            <a:ext cx="361315" cy="26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50"/>
              </a:lnSpc>
            </a:pPr>
            <a:r>
              <a:rPr sz="1800" i="1" dirty="0">
                <a:latin typeface="Trebuchet MS"/>
                <a:cs typeface="Trebuchet MS"/>
              </a:rPr>
              <a:t>123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872985" y="2354562"/>
            <a:ext cx="241300" cy="26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50"/>
              </a:lnSpc>
            </a:pPr>
            <a:r>
              <a:rPr sz="1800" i="1" dirty="0">
                <a:latin typeface="Trebuchet MS"/>
                <a:cs typeface="Trebuchet MS"/>
              </a:rPr>
              <a:t>42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910326" y="2376551"/>
            <a:ext cx="860425" cy="0"/>
          </a:xfrm>
          <a:custGeom>
            <a:avLst/>
            <a:gdLst/>
            <a:ahLst/>
            <a:cxnLst/>
            <a:rect l="l" t="t" r="r" b="b"/>
            <a:pathLst>
              <a:path w="860425">
                <a:moveTo>
                  <a:pt x="0" y="0"/>
                </a:moveTo>
                <a:lnTo>
                  <a:pt x="86042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292725" y="2330450"/>
            <a:ext cx="533400" cy="336550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3937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310"/>
              </a:spcBef>
            </a:pPr>
            <a:r>
              <a:rPr sz="1600" i="1" spc="-5" dirty="0">
                <a:latin typeface="Trebuchet MS"/>
                <a:cs typeface="Trebuchet MS"/>
              </a:rPr>
              <a:t>123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84150" y="4854575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336245" y="0"/>
                </a:moveTo>
                <a:lnTo>
                  <a:pt x="0" y="190500"/>
                </a:lnTo>
                <a:lnTo>
                  <a:pt x="336245" y="381000"/>
                </a:lnTo>
                <a:lnTo>
                  <a:pt x="336245" y="285750"/>
                </a:lnTo>
                <a:lnTo>
                  <a:pt x="8366252" y="285750"/>
                </a:lnTo>
                <a:lnTo>
                  <a:pt x="8534400" y="190500"/>
                </a:lnTo>
                <a:lnTo>
                  <a:pt x="8366252" y="95250"/>
                </a:lnTo>
                <a:lnTo>
                  <a:pt x="336245" y="95250"/>
                </a:lnTo>
                <a:lnTo>
                  <a:pt x="336245" y="0"/>
                </a:lnTo>
                <a:close/>
              </a:path>
              <a:path w="8534400" h="381000">
                <a:moveTo>
                  <a:pt x="8366252" y="285750"/>
                </a:moveTo>
                <a:lnTo>
                  <a:pt x="8198104" y="285750"/>
                </a:lnTo>
                <a:lnTo>
                  <a:pt x="8198104" y="381000"/>
                </a:lnTo>
                <a:lnTo>
                  <a:pt x="8366252" y="285750"/>
                </a:lnTo>
                <a:close/>
              </a:path>
              <a:path w="8534400" h="381000">
                <a:moveTo>
                  <a:pt x="8198104" y="0"/>
                </a:moveTo>
                <a:lnTo>
                  <a:pt x="8198104" y="95250"/>
                </a:lnTo>
                <a:lnTo>
                  <a:pt x="8366252" y="95250"/>
                </a:lnTo>
                <a:lnTo>
                  <a:pt x="8198104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4150" y="4854575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0" y="190500"/>
                </a:moveTo>
                <a:lnTo>
                  <a:pt x="336245" y="0"/>
                </a:lnTo>
                <a:lnTo>
                  <a:pt x="336245" y="95250"/>
                </a:lnTo>
                <a:lnTo>
                  <a:pt x="8198104" y="95250"/>
                </a:lnTo>
                <a:lnTo>
                  <a:pt x="8198104" y="0"/>
                </a:lnTo>
                <a:lnTo>
                  <a:pt x="8534400" y="190500"/>
                </a:lnTo>
                <a:lnTo>
                  <a:pt x="8198104" y="381000"/>
                </a:lnTo>
                <a:lnTo>
                  <a:pt x="8198104" y="285750"/>
                </a:lnTo>
                <a:lnTo>
                  <a:pt x="336245" y="285750"/>
                </a:lnTo>
                <a:lnTo>
                  <a:pt x="336245" y="38100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03550" y="3863975"/>
            <a:ext cx="304800" cy="1066800"/>
          </a:xfrm>
          <a:custGeom>
            <a:avLst/>
            <a:gdLst/>
            <a:ahLst/>
            <a:cxnLst/>
            <a:rect l="l" t="t" r="r" b="b"/>
            <a:pathLst>
              <a:path w="304800" h="1066800">
                <a:moveTo>
                  <a:pt x="304800" y="800100"/>
                </a:moveTo>
                <a:lnTo>
                  <a:pt x="0" y="800100"/>
                </a:lnTo>
                <a:lnTo>
                  <a:pt x="152400" y="1066800"/>
                </a:lnTo>
                <a:lnTo>
                  <a:pt x="304800" y="800100"/>
                </a:lnTo>
                <a:close/>
              </a:path>
              <a:path w="304800" h="1066800">
                <a:moveTo>
                  <a:pt x="228600" y="0"/>
                </a:moveTo>
                <a:lnTo>
                  <a:pt x="76200" y="0"/>
                </a:lnTo>
                <a:lnTo>
                  <a:pt x="76200" y="800100"/>
                </a:lnTo>
                <a:lnTo>
                  <a:pt x="228600" y="8001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003550" y="3863975"/>
            <a:ext cx="304800" cy="1066800"/>
          </a:xfrm>
          <a:custGeom>
            <a:avLst/>
            <a:gdLst/>
            <a:ahLst/>
            <a:cxnLst/>
            <a:rect l="l" t="t" r="r" b="b"/>
            <a:pathLst>
              <a:path w="304800" h="1066800">
                <a:moveTo>
                  <a:pt x="0" y="800100"/>
                </a:moveTo>
                <a:lnTo>
                  <a:pt x="76200" y="800100"/>
                </a:lnTo>
                <a:lnTo>
                  <a:pt x="76200" y="0"/>
                </a:lnTo>
                <a:lnTo>
                  <a:pt x="228600" y="0"/>
                </a:lnTo>
                <a:lnTo>
                  <a:pt x="228600" y="800100"/>
                </a:lnTo>
                <a:lnTo>
                  <a:pt x="304800" y="800100"/>
                </a:lnTo>
                <a:lnTo>
                  <a:pt x="152400" y="1066800"/>
                </a:lnTo>
                <a:lnTo>
                  <a:pt x="0" y="8001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499350" y="4016375"/>
            <a:ext cx="304800" cy="914400"/>
          </a:xfrm>
          <a:custGeom>
            <a:avLst/>
            <a:gdLst/>
            <a:ahLst/>
            <a:cxnLst/>
            <a:rect l="l" t="t" r="r" b="b"/>
            <a:pathLst>
              <a:path w="304800" h="914400">
                <a:moveTo>
                  <a:pt x="228600" y="228600"/>
                </a:moveTo>
                <a:lnTo>
                  <a:pt x="76200" y="228600"/>
                </a:lnTo>
                <a:lnTo>
                  <a:pt x="76200" y="914400"/>
                </a:lnTo>
                <a:lnTo>
                  <a:pt x="228600" y="914400"/>
                </a:lnTo>
                <a:lnTo>
                  <a:pt x="228600" y="228600"/>
                </a:lnTo>
                <a:close/>
              </a:path>
              <a:path w="304800" h="914400">
                <a:moveTo>
                  <a:pt x="152400" y="0"/>
                </a:moveTo>
                <a:lnTo>
                  <a:pt x="0" y="228600"/>
                </a:lnTo>
                <a:lnTo>
                  <a:pt x="304800" y="228600"/>
                </a:lnTo>
                <a:lnTo>
                  <a:pt x="15240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99350" y="4016375"/>
            <a:ext cx="304800" cy="914400"/>
          </a:xfrm>
          <a:custGeom>
            <a:avLst/>
            <a:gdLst/>
            <a:ahLst/>
            <a:cxnLst/>
            <a:rect l="l" t="t" r="r" b="b"/>
            <a:pathLst>
              <a:path w="304800" h="914400">
                <a:moveTo>
                  <a:pt x="0" y="228600"/>
                </a:moveTo>
                <a:lnTo>
                  <a:pt x="76200" y="228600"/>
                </a:lnTo>
                <a:lnTo>
                  <a:pt x="76200" y="914400"/>
                </a:lnTo>
                <a:lnTo>
                  <a:pt x="228600" y="914400"/>
                </a:lnTo>
                <a:lnTo>
                  <a:pt x="228600" y="228600"/>
                </a:lnTo>
                <a:lnTo>
                  <a:pt x="304800" y="228600"/>
                </a:lnTo>
                <a:lnTo>
                  <a:pt x="15240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22550" y="3517900"/>
            <a:ext cx="1066800" cy="346075"/>
          </a:xfrm>
          <a:custGeom>
            <a:avLst/>
            <a:gdLst/>
            <a:ahLst/>
            <a:cxnLst/>
            <a:rect l="l" t="t" r="r" b="b"/>
            <a:pathLst>
              <a:path w="1066800" h="346075">
                <a:moveTo>
                  <a:pt x="0" y="346075"/>
                </a:moveTo>
                <a:lnTo>
                  <a:pt x="1066800" y="346075"/>
                </a:lnTo>
                <a:lnTo>
                  <a:pt x="1066800" y="0"/>
                </a:lnTo>
                <a:lnTo>
                  <a:pt x="0" y="0"/>
                </a:lnTo>
                <a:lnTo>
                  <a:pt x="0" y="34607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2644775" y="3517900"/>
            <a:ext cx="1049655" cy="3606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344170">
              <a:lnSpc>
                <a:spcPct val="100000"/>
              </a:lnSpc>
              <a:spcBef>
                <a:spcPts val="290"/>
              </a:spcBef>
            </a:pPr>
            <a:r>
              <a:rPr sz="1650" i="1" spc="-35" dirty="0">
                <a:latin typeface="Malgun Gothic"/>
                <a:cs typeface="Malgun Gothic"/>
              </a:rPr>
              <a:t>123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689350" y="1196975"/>
            <a:ext cx="2209800" cy="2447925"/>
          </a:xfrm>
          <a:custGeom>
            <a:avLst/>
            <a:gdLst/>
            <a:ahLst/>
            <a:cxnLst/>
            <a:rect l="l" t="t" r="r" b="b"/>
            <a:pathLst>
              <a:path w="2209800" h="2447925">
                <a:moveTo>
                  <a:pt x="1587500" y="457200"/>
                </a:moveTo>
                <a:lnTo>
                  <a:pt x="1320800" y="457200"/>
                </a:lnTo>
                <a:lnTo>
                  <a:pt x="0" y="2447925"/>
                </a:lnTo>
                <a:lnTo>
                  <a:pt x="1587500" y="457200"/>
                </a:lnTo>
                <a:close/>
              </a:path>
              <a:path w="2209800" h="2447925">
                <a:moveTo>
                  <a:pt x="2209800" y="0"/>
                </a:moveTo>
                <a:lnTo>
                  <a:pt x="1143000" y="0"/>
                </a:lnTo>
                <a:lnTo>
                  <a:pt x="1143000" y="457200"/>
                </a:lnTo>
                <a:lnTo>
                  <a:pt x="2209800" y="457200"/>
                </a:lnTo>
                <a:lnTo>
                  <a:pt x="22098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689350" y="1196975"/>
            <a:ext cx="2209800" cy="2447925"/>
          </a:xfrm>
          <a:custGeom>
            <a:avLst/>
            <a:gdLst/>
            <a:ahLst/>
            <a:cxnLst/>
            <a:rect l="l" t="t" r="r" b="b"/>
            <a:pathLst>
              <a:path w="2209800" h="2447925">
                <a:moveTo>
                  <a:pt x="1143000" y="0"/>
                </a:moveTo>
                <a:lnTo>
                  <a:pt x="1320800" y="0"/>
                </a:lnTo>
                <a:lnTo>
                  <a:pt x="1587500" y="0"/>
                </a:lnTo>
                <a:lnTo>
                  <a:pt x="2209800" y="0"/>
                </a:lnTo>
                <a:lnTo>
                  <a:pt x="2209800" y="266700"/>
                </a:lnTo>
                <a:lnTo>
                  <a:pt x="2209800" y="381000"/>
                </a:lnTo>
                <a:lnTo>
                  <a:pt x="2209800" y="457200"/>
                </a:lnTo>
                <a:lnTo>
                  <a:pt x="1587500" y="457200"/>
                </a:lnTo>
                <a:lnTo>
                  <a:pt x="0" y="2447925"/>
                </a:lnTo>
                <a:lnTo>
                  <a:pt x="1320800" y="457200"/>
                </a:lnTo>
                <a:lnTo>
                  <a:pt x="1143000" y="457200"/>
                </a:lnTo>
                <a:lnTo>
                  <a:pt x="1143000" y="381000"/>
                </a:lnTo>
                <a:lnTo>
                  <a:pt x="1143000" y="266700"/>
                </a:lnTo>
                <a:lnTo>
                  <a:pt x="11430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28600" y="57912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336245" y="0"/>
                </a:moveTo>
                <a:lnTo>
                  <a:pt x="0" y="190500"/>
                </a:lnTo>
                <a:lnTo>
                  <a:pt x="336245" y="381000"/>
                </a:lnTo>
                <a:lnTo>
                  <a:pt x="336245" y="285750"/>
                </a:lnTo>
                <a:lnTo>
                  <a:pt x="8366252" y="285750"/>
                </a:lnTo>
                <a:lnTo>
                  <a:pt x="8534400" y="190500"/>
                </a:lnTo>
                <a:lnTo>
                  <a:pt x="8366252" y="95250"/>
                </a:lnTo>
                <a:lnTo>
                  <a:pt x="336245" y="95250"/>
                </a:lnTo>
                <a:lnTo>
                  <a:pt x="336245" y="0"/>
                </a:lnTo>
                <a:close/>
              </a:path>
              <a:path w="8534400" h="381000">
                <a:moveTo>
                  <a:pt x="8366252" y="285750"/>
                </a:moveTo>
                <a:lnTo>
                  <a:pt x="8198104" y="285750"/>
                </a:lnTo>
                <a:lnTo>
                  <a:pt x="8198104" y="381000"/>
                </a:lnTo>
                <a:lnTo>
                  <a:pt x="8366252" y="285750"/>
                </a:lnTo>
                <a:close/>
              </a:path>
              <a:path w="8534400" h="381000">
                <a:moveTo>
                  <a:pt x="8198104" y="0"/>
                </a:moveTo>
                <a:lnTo>
                  <a:pt x="8198104" y="95250"/>
                </a:lnTo>
                <a:lnTo>
                  <a:pt x="8366252" y="95250"/>
                </a:lnTo>
                <a:lnTo>
                  <a:pt x="8198104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8600" y="57912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0" y="190500"/>
                </a:moveTo>
                <a:lnTo>
                  <a:pt x="336245" y="0"/>
                </a:lnTo>
                <a:lnTo>
                  <a:pt x="336245" y="95250"/>
                </a:lnTo>
                <a:lnTo>
                  <a:pt x="8198104" y="95250"/>
                </a:lnTo>
                <a:lnTo>
                  <a:pt x="8198104" y="0"/>
                </a:lnTo>
                <a:lnTo>
                  <a:pt x="8534400" y="190500"/>
                </a:lnTo>
                <a:lnTo>
                  <a:pt x="8198104" y="381000"/>
                </a:lnTo>
                <a:lnTo>
                  <a:pt x="8198104" y="285750"/>
                </a:lnTo>
                <a:lnTo>
                  <a:pt x="336245" y="285750"/>
                </a:lnTo>
                <a:lnTo>
                  <a:pt x="336245" y="38100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962400" y="3962400"/>
            <a:ext cx="304800" cy="1905000"/>
          </a:xfrm>
          <a:custGeom>
            <a:avLst/>
            <a:gdLst/>
            <a:ahLst/>
            <a:cxnLst/>
            <a:rect l="l" t="t" r="r" b="b"/>
            <a:pathLst>
              <a:path w="304800" h="1905000">
                <a:moveTo>
                  <a:pt x="304800" y="1660969"/>
                </a:moveTo>
                <a:lnTo>
                  <a:pt x="0" y="1660969"/>
                </a:lnTo>
                <a:lnTo>
                  <a:pt x="152400" y="1905000"/>
                </a:lnTo>
                <a:lnTo>
                  <a:pt x="304800" y="1660969"/>
                </a:lnTo>
                <a:close/>
              </a:path>
              <a:path w="304800" h="1905000">
                <a:moveTo>
                  <a:pt x="228600" y="0"/>
                </a:moveTo>
                <a:lnTo>
                  <a:pt x="76200" y="0"/>
                </a:lnTo>
                <a:lnTo>
                  <a:pt x="76200" y="1660969"/>
                </a:lnTo>
                <a:lnTo>
                  <a:pt x="228600" y="1660969"/>
                </a:lnTo>
                <a:lnTo>
                  <a:pt x="228600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962400" y="3962400"/>
            <a:ext cx="304800" cy="1905000"/>
          </a:xfrm>
          <a:custGeom>
            <a:avLst/>
            <a:gdLst/>
            <a:ahLst/>
            <a:cxnLst/>
            <a:rect l="l" t="t" r="r" b="b"/>
            <a:pathLst>
              <a:path w="304800" h="1905000">
                <a:moveTo>
                  <a:pt x="0" y="1660969"/>
                </a:moveTo>
                <a:lnTo>
                  <a:pt x="76200" y="1660969"/>
                </a:lnTo>
                <a:lnTo>
                  <a:pt x="76200" y="0"/>
                </a:lnTo>
                <a:lnTo>
                  <a:pt x="228600" y="0"/>
                </a:lnTo>
                <a:lnTo>
                  <a:pt x="228600" y="1660969"/>
                </a:lnTo>
                <a:lnTo>
                  <a:pt x="304800" y="1660969"/>
                </a:lnTo>
                <a:lnTo>
                  <a:pt x="152400" y="1905000"/>
                </a:lnTo>
                <a:lnTo>
                  <a:pt x="0" y="16609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239000" y="4038600"/>
            <a:ext cx="304800" cy="1828800"/>
          </a:xfrm>
          <a:custGeom>
            <a:avLst/>
            <a:gdLst/>
            <a:ahLst/>
            <a:cxnLst/>
            <a:rect l="l" t="t" r="r" b="b"/>
            <a:pathLst>
              <a:path w="304800" h="1828800">
                <a:moveTo>
                  <a:pt x="228600" y="234314"/>
                </a:moveTo>
                <a:lnTo>
                  <a:pt x="76200" y="234314"/>
                </a:lnTo>
                <a:lnTo>
                  <a:pt x="76200" y="1828800"/>
                </a:lnTo>
                <a:lnTo>
                  <a:pt x="228600" y="1828800"/>
                </a:lnTo>
                <a:lnTo>
                  <a:pt x="228600" y="234314"/>
                </a:lnTo>
                <a:close/>
              </a:path>
              <a:path w="304800" h="1828800">
                <a:moveTo>
                  <a:pt x="152400" y="0"/>
                </a:moveTo>
                <a:lnTo>
                  <a:pt x="0" y="234314"/>
                </a:lnTo>
                <a:lnTo>
                  <a:pt x="304800" y="234314"/>
                </a:lnTo>
                <a:lnTo>
                  <a:pt x="152400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239000" y="4038600"/>
            <a:ext cx="304800" cy="1828800"/>
          </a:xfrm>
          <a:custGeom>
            <a:avLst/>
            <a:gdLst/>
            <a:ahLst/>
            <a:cxnLst/>
            <a:rect l="l" t="t" r="r" b="b"/>
            <a:pathLst>
              <a:path w="304800" h="1828800">
                <a:moveTo>
                  <a:pt x="0" y="234314"/>
                </a:moveTo>
                <a:lnTo>
                  <a:pt x="76200" y="234314"/>
                </a:lnTo>
                <a:lnTo>
                  <a:pt x="76200" y="1828800"/>
                </a:lnTo>
                <a:lnTo>
                  <a:pt x="228600" y="1828800"/>
                </a:lnTo>
                <a:lnTo>
                  <a:pt x="228600" y="234314"/>
                </a:lnTo>
                <a:lnTo>
                  <a:pt x="304800" y="234314"/>
                </a:lnTo>
                <a:lnTo>
                  <a:pt x="152400" y="0"/>
                </a:lnTo>
                <a:lnTo>
                  <a:pt x="0" y="23431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38676" y="1600200"/>
            <a:ext cx="1805305" cy="2470150"/>
          </a:xfrm>
          <a:custGeom>
            <a:avLst/>
            <a:gdLst/>
            <a:ahLst/>
            <a:cxnLst/>
            <a:rect l="l" t="t" r="r" b="b"/>
            <a:pathLst>
              <a:path w="1805304" h="2470150">
                <a:moveTo>
                  <a:pt x="1182624" y="457200"/>
                </a:moveTo>
                <a:lnTo>
                  <a:pt x="915924" y="457200"/>
                </a:lnTo>
                <a:lnTo>
                  <a:pt x="0" y="2470150"/>
                </a:lnTo>
                <a:lnTo>
                  <a:pt x="1182624" y="457200"/>
                </a:lnTo>
                <a:close/>
              </a:path>
              <a:path w="1805304" h="2470150">
                <a:moveTo>
                  <a:pt x="1804924" y="0"/>
                </a:moveTo>
                <a:lnTo>
                  <a:pt x="738124" y="0"/>
                </a:lnTo>
                <a:lnTo>
                  <a:pt x="738124" y="457200"/>
                </a:lnTo>
                <a:lnTo>
                  <a:pt x="1804924" y="457200"/>
                </a:lnTo>
                <a:lnTo>
                  <a:pt x="180492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138676" y="1600200"/>
            <a:ext cx="1805305" cy="2470150"/>
          </a:xfrm>
          <a:custGeom>
            <a:avLst/>
            <a:gdLst/>
            <a:ahLst/>
            <a:cxnLst/>
            <a:rect l="l" t="t" r="r" b="b"/>
            <a:pathLst>
              <a:path w="1805304" h="2470150">
                <a:moveTo>
                  <a:pt x="738124" y="0"/>
                </a:moveTo>
                <a:lnTo>
                  <a:pt x="915924" y="0"/>
                </a:lnTo>
                <a:lnTo>
                  <a:pt x="1182624" y="0"/>
                </a:lnTo>
                <a:lnTo>
                  <a:pt x="1804924" y="0"/>
                </a:lnTo>
                <a:lnTo>
                  <a:pt x="1804924" y="266700"/>
                </a:lnTo>
                <a:lnTo>
                  <a:pt x="1804924" y="381000"/>
                </a:lnTo>
                <a:lnTo>
                  <a:pt x="1804924" y="457200"/>
                </a:lnTo>
                <a:lnTo>
                  <a:pt x="1182624" y="457200"/>
                </a:lnTo>
                <a:lnTo>
                  <a:pt x="0" y="2470150"/>
                </a:lnTo>
                <a:lnTo>
                  <a:pt x="915924" y="457200"/>
                </a:lnTo>
                <a:lnTo>
                  <a:pt x="738124" y="457200"/>
                </a:lnTo>
                <a:lnTo>
                  <a:pt x="738124" y="381000"/>
                </a:lnTo>
                <a:lnTo>
                  <a:pt x="738124" y="266700"/>
                </a:lnTo>
                <a:lnTo>
                  <a:pt x="738124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28600" y="57912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336245" y="0"/>
                </a:moveTo>
                <a:lnTo>
                  <a:pt x="0" y="190500"/>
                </a:lnTo>
                <a:lnTo>
                  <a:pt x="336245" y="381000"/>
                </a:lnTo>
                <a:lnTo>
                  <a:pt x="336245" y="285750"/>
                </a:lnTo>
                <a:lnTo>
                  <a:pt x="8366252" y="285750"/>
                </a:lnTo>
                <a:lnTo>
                  <a:pt x="8534400" y="190500"/>
                </a:lnTo>
                <a:lnTo>
                  <a:pt x="8366252" y="95250"/>
                </a:lnTo>
                <a:lnTo>
                  <a:pt x="336245" y="95250"/>
                </a:lnTo>
                <a:lnTo>
                  <a:pt x="336245" y="0"/>
                </a:lnTo>
                <a:close/>
              </a:path>
              <a:path w="8534400" h="381000">
                <a:moveTo>
                  <a:pt x="8366252" y="285750"/>
                </a:moveTo>
                <a:lnTo>
                  <a:pt x="8198104" y="285750"/>
                </a:lnTo>
                <a:lnTo>
                  <a:pt x="8198104" y="381000"/>
                </a:lnTo>
                <a:lnTo>
                  <a:pt x="8366252" y="285750"/>
                </a:lnTo>
                <a:close/>
              </a:path>
              <a:path w="8534400" h="381000">
                <a:moveTo>
                  <a:pt x="8198104" y="0"/>
                </a:moveTo>
                <a:lnTo>
                  <a:pt x="8198104" y="95250"/>
                </a:lnTo>
                <a:lnTo>
                  <a:pt x="8366252" y="95250"/>
                </a:lnTo>
                <a:lnTo>
                  <a:pt x="8198104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8600" y="57912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0" y="190500"/>
                </a:moveTo>
                <a:lnTo>
                  <a:pt x="336245" y="0"/>
                </a:lnTo>
                <a:lnTo>
                  <a:pt x="336245" y="95250"/>
                </a:lnTo>
                <a:lnTo>
                  <a:pt x="8198104" y="95250"/>
                </a:lnTo>
                <a:lnTo>
                  <a:pt x="8198104" y="0"/>
                </a:lnTo>
                <a:lnTo>
                  <a:pt x="8534400" y="190500"/>
                </a:lnTo>
                <a:lnTo>
                  <a:pt x="8198104" y="381000"/>
                </a:lnTo>
                <a:lnTo>
                  <a:pt x="8198104" y="285750"/>
                </a:lnTo>
                <a:lnTo>
                  <a:pt x="336245" y="285750"/>
                </a:lnTo>
                <a:lnTo>
                  <a:pt x="336245" y="38100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962400" y="3962400"/>
            <a:ext cx="304800" cy="1905000"/>
          </a:xfrm>
          <a:custGeom>
            <a:avLst/>
            <a:gdLst/>
            <a:ahLst/>
            <a:cxnLst/>
            <a:rect l="l" t="t" r="r" b="b"/>
            <a:pathLst>
              <a:path w="304800" h="1905000">
                <a:moveTo>
                  <a:pt x="228600" y="244094"/>
                </a:moveTo>
                <a:lnTo>
                  <a:pt x="76200" y="244094"/>
                </a:lnTo>
                <a:lnTo>
                  <a:pt x="76200" y="1905000"/>
                </a:lnTo>
                <a:lnTo>
                  <a:pt x="228600" y="1905000"/>
                </a:lnTo>
                <a:lnTo>
                  <a:pt x="228600" y="244094"/>
                </a:lnTo>
                <a:close/>
              </a:path>
              <a:path w="304800" h="1905000">
                <a:moveTo>
                  <a:pt x="152400" y="0"/>
                </a:moveTo>
                <a:lnTo>
                  <a:pt x="0" y="244094"/>
                </a:lnTo>
                <a:lnTo>
                  <a:pt x="304800" y="244094"/>
                </a:lnTo>
                <a:lnTo>
                  <a:pt x="152400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962400" y="3962400"/>
            <a:ext cx="304800" cy="1905000"/>
          </a:xfrm>
          <a:custGeom>
            <a:avLst/>
            <a:gdLst/>
            <a:ahLst/>
            <a:cxnLst/>
            <a:rect l="l" t="t" r="r" b="b"/>
            <a:pathLst>
              <a:path w="304800" h="1905000">
                <a:moveTo>
                  <a:pt x="0" y="244094"/>
                </a:moveTo>
                <a:lnTo>
                  <a:pt x="76200" y="244094"/>
                </a:lnTo>
                <a:lnTo>
                  <a:pt x="76200" y="1905000"/>
                </a:lnTo>
                <a:lnTo>
                  <a:pt x="228600" y="1905000"/>
                </a:lnTo>
                <a:lnTo>
                  <a:pt x="228600" y="244094"/>
                </a:lnTo>
                <a:lnTo>
                  <a:pt x="304800" y="244094"/>
                </a:lnTo>
                <a:lnTo>
                  <a:pt x="152400" y="0"/>
                </a:lnTo>
                <a:lnTo>
                  <a:pt x="0" y="24409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239000" y="4038600"/>
            <a:ext cx="304800" cy="1828800"/>
          </a:xfrm>
          <a:custGeom>
            <a:avLst/>
            <a:gdLst/>
            <a:ahLst/>
            <a:cxnLst/>
            <a:rect l="l" t="t" r="r" b="b"/>
            <a:pathLst>
              <a:path w="304800" h="1828800">
                <a:moveTo>
                  <a:pt x="304800" y="1594523"/>
                </a:moveTo>
                <a:lnTo>
                  <a:pt x="0" y="1594523"/>
                </a:lnTo>
                <a:lnTo>
                  <a:pt x="152400" y="1828800"/>
                </a:lnTo>
                <a:lnTo>
                  <a:pt x="304800" y="1594523"/>
                </a:lnTo>
                <a:close/>
              </a:path>
              <a:path w="304800" h="1828800">
                <a:moveTo>
                  <a:pt x="228600" y="0"/>
                </a:moveTo>
                <a:lnTo>
                  <a:pt x="76200" y="0"/>
                </a:lnTo>
                <a:lnTo>
                  <a:pt x="76200" y="1594523"/>
                </a:lnTo>
                <a:lnTo>
                  <a:pt x="228600" y="1594523"/>
                </a:lnTo>
                <a:lnTo>
                  <a:pt x="228600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239000" y="4038600"/>
            <a:ext cx="304800" cy="1828800"/>
          </a:xfrm>
          <a:custGeom>
            <a:avLst/>
            <a:gdLst/>
            <a:ahLst/>
            <a:cxnLst/>
            <a:rect l="l" t="t" r="r" b="b"/>
            <a:pathLst>
              <a:path w="304800" h="1828800">
                <a:moveTo>
                  <a:pt x="0" y="1594523"/>
                </a:moveTo>
                <a:lnTo>
                  <a:pt x="76200" y="1594523"/>
                </a:lnTo>
                <a:lnTo>
                  <a:pt x="76200" y="0"/>
                </a:lnTo>
                <a:lnTo>
                  <a:pt x="228600" y="0"/>
                </a:lnTo>
                <a:lnTo>
                  <a:pt x="228600" y="1594523"/>
                </a:lnTo>
                <a:lnTo>
                  <a:pt x="304800" y="1594523"/>
                </a:lnTo>
                <a:lnTo>
                  <a:pt x="152400" y="1828800"/>
                </a:lnTo>
                <a:lnTo>
                  <a:pt x="0" y="159452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4197858" y="4187190"/>
            <a:ext cx="5988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295" dirty="0">
                <a:latin typeface="Trebuchet MS"/>
                <a:cs typeface="Trebuchet MS"/>
              </a:rPr>
              <a:t>WORIKTE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138676" y="1600200"/>
            <a:ext cx="1805305" cy="2470150"/>
          </a:xfrm>
          <a:custGeom>
            <a:avLst/>
            <a:gdLst/>
            <a:ahLst/>
            <a:cxnLst/>
            <a:rect l="l" t="t" r="r" b="b"/>
            <a:pathLst>
              <a:path w="1805304" h="2470150">
                <a:moveTo>
                  <a:pt x="1182624" y="457200"/>
                </a:moveTo>
                <a:lnTo>
                  <a:pt x="915924" y="457200"/>
                </a:lnTo>
                <a:lnTo>
                  <a:pt x="0" y="2470150"/>
                </a:lnTo>
                <a:lnTo>
                  <a:pt x="1182624" y="457200"/>
                </a:lnTo>
                <a:close/>
              </a:path>
              <a:path w="1805304" h="2470150">
                <a:moveTo>
                  <a:pt x="1804924" y="0"/>
                </a:moveTo>
                <a:lnTo>
                  <a:pt x="738124" y="0"/>
                </a:lnTo>
                <a:lnTo>
                  <a:pt x="738124" y="457200"/>
                </a:lnTo>
                <a:lnTo>
                  <a:pt x="1804924" y="457200"/>
                </a:lnTo>
                <a:lnTo>
                  <a:pt x="180492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138676" y="1600200"/>
            <a:ext cx="1805305" cy="2470150"/>
          </a:xfrm>
          <a:custGeom>
            <a:avLst/>
            <a:gdLst/>
            <a:ahLst/>
            <a:cxnLst/>
            <a:rect l="l" t="t" r="r" b="b"/>
            <a:pathLst>
              <a:path w="1805304" h="2470150">
                <a:moveTo>
                  <a:pt x="738124" y="0"/>
                </a:moveTo>
                <a:lnTo>
                  <a:pt x="915924" y="0"/>
                </a:lnTo>
                <a:lnTo>
                  <a:pt x="1182624" y="0"/>
                </a:lnTo>
                <a:lnTo>
                  <a:pt x="1804924" y="0"/>
                </a:lnTo>
                <a:lnTo>
                  <a:pt x="1804924" y="266700"/>
                </a:lnTo>
                <a:lnTo>
                  <a:pt x="1804924" y="381000"/>
                </a:lnTo>
                <a:lnTo>
                  <a:pt x="1804924" y="457200"/>
                </a:lnTo>
                <a:lnTo>
                  <a:pt x="1182624" y="457200"/>
                </a:lnTo>
                <a:lnTo>
                  <a:pt x="0" y="2470150"/>
                </a:lnTo>
                <a:lnTo>
                  <a:pt x="915924" y="457200"/>
                </a:lnTo>
                <a:lnTo>
                  <a:pt x="738124" y="457200"/>
                </a:lnTo>
                <a:lnTo>
                  <a:pt x="738124" y="381000"/>
                </a:lnTo>
                <a:lnTo>
                  <a:pt x="738124" y="266700"/>
                </a:lnTo>
                <a:lnTo>
                  <a:pt x="738124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4911978" y="1124854"/>
            <a:ext cx="918844" cy="83248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000" i="1" dirty="0">
                <a:latin typeface="Trebuchet MS"/>
                <a:cs typeface="Trebuchet MS"/>
              </a:rPr>
              <a:t>Passo</a:t>
            </a:r>
            <a:r>
              <a:rPr sz="2000" i="1" spc="-105" dirty="0">
                <a:latin typeface="Trebuchet MS"/>
                <a:cs typeface="Trebuchet MS"/>
              </a:rPr>
              <a:t> </a:t>
            </a:r>
            <a:r>
              <a:rPr sz="2000" i="1" spc="-200" dirty="0">
                <a:latin typeface="Trebuchet MS"/>
                <a:cs typeface="Trebuchet MS"/>
              </a:rPr>
              <a:t>1</a:t>
            </a:r>
            <a:r>
              <a:rPr sz="2700" i="1" spc="-300" baseline="26234" dirty="0">
                <a:latin typeface="Trebuchet MS"/>
                <a:cs typeface="Trebuchet MS"/>
              </a:rPr>
              <a:t>0</a:t>
            </a:r>
            <a:endParaRPr sz="2700" baseline="26234">
              <a:latin typeface="Trebuchet MS"/>
              <a:cs typeface="Trebuchet MS"/>
            </a:endParaRPr>
          </a:p>
          <a:p>
            <a:pPr marL="57150">
              <a:lnSpc>
                <a:spcPct val="100000"/>
              </a:lnSpc>
              <a:spcBef>
                <a:spcPts val="780"/>
              </a:spcBef>
            </a:pPr>
            <a:r>
              <a:rPr sz="2000" i="1" dirty="0">
                <a:latin typeface="Trebuchet MS"/>
                <a:cs typeface="Trebuchet MS"/>
              </a:rPr>
              <a:t>Passo</a:t>
            </a:r>
            <a:r>
              <a:rPr sz="2000" i="1" spc="-105" dirty="0">
                <a:latin typeface="Trebuchet MS"/>
                <a:cs typeface="Trebuchet MS"/>
              </a:rPr>
              <a:t> </a:t>
            </a:r>
            <a:r>
              <a:rPr sz="2000" i="1" spc="-525" dirty="0">
                <a:latin typeface="Trebuchet MS"/>
                <a:cs typeface="Trebuchet MS"/>
              </a:rPr>
              <a:t>35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60350" y="532765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336245" y="0"/>
                </a:moveTo>
                <a:lnTo>
                  <a:pt x="0" y="190500"/>
                </a:lnTo>
                <a:lnTo>
                  <a:pt x="336245" y="381000"/>
                </a:lnTo>
                <a:lnTo>
                  <a:pt x="336245" y="285750"/>
                </a:lnTo>
                <a:lnTo>
                  <a:pt x="8366252" y="285750"/>
                </a:lnTo>
                <a:lnTo>
                  <a:pt x="8534400" y="190500"/>
                </a:lnTo>
                <a:lnTo>
                  <a:pt x="8366252" y="95250"/>
                </a:lnTo>
                <a:lnTo>
                  <a:pt x="336245" y="95250"/>
                </a:lnTo>
                <a:lnTo>
                  <a:pt x="336245" y="0"/>
                </a:lnTo>
                <a:close/>
              </a:path>
              <a:path w="8534400" h="381000">
                <a:moveTo>
                  <a:pt x="8366252" y="285750"/>
                </a:moveTo>
                <a:lnTo>
                  <a:pt x="8198104" y="285750"/>
                </a:lnTo>
                <a:lnTo>
                  <a:pt x="8198104" y="381000"/>
                </a:lnTo>
                <a:lnTo>
                  <a:pt x="8366252" y="285750"/>
                </a:lnTo>
                <a:close/>
              </a:path>
              <a:path w="8534400" h="381000">
                <a:moveTo>
                  <a:pt x="8198104" y="0"/>
                </a:moveTo>
                <a:lnTo>
                  <a:pt x="8198104" y="95250"/>
                </a:lnTo>
                <a:lnTo>
                  <a:pt x="8366252" y="95250"/>
                </a:lnTo>
                <a:lnTo>
                  <a:pt x="8198104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60350" y="532765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0" y="190500"/>
                </a:moveTo>
                <a:lnTo>
                  <a:pt x="336245" y="0"/>
                </a:lnTo>
                <a:lnTo>
                  <a:pt x="336245" y="95250"/>
                </a:lnTo>
                <a:lnTo>
                  <a:pt x="8198104" y="95250"/>
                </a:lnTo>
                <a:lnTo>
                  <a:pt x="8198104" y="0"/>
                </a:lnTo>
                <a:lnTo>
                  <a:pt x="8534400" y="190500"/>
                </a:lnTo>
                <a:lnTo>
                  <a:pt x="8198104" y="381000"/>
                </a:lnTo>
                <a:lnTo>
                  <a:pt x="8198104" y="285750"/>
                </a:lnTo>
                <a:lnTo>
                  <a:pt x="336245" y="285750"/>
                </a:lnTo>
                <a:lnTo>
                  <a:pt x="336245" y="38100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98550" y="3879850"/>
            <a:ext cx="304800" cy="1524000"/>
          </a:xfrm>
          <a:custGeom>
            <a:avLst/>
            <a:gdLst/>
            <a:ahLst/>
            <a:cxnLst/>
            <a:rect l="l" t="t" r="r" b="b"/>
            <a:pathLst>
              <a:path w="304800" h="1524000">
                <a:moveTo>
                  <a:pt x="304800" y="1328801"/>
                </a:moveTo>
                <a:lnTo>
                  <a:pt x="0" y="1328801"/>
                </a:lnTo>
                <a:lnTo>
                  <a:pt x="152400" y="1524000"/>
                </a:lnTo>
                <a:lnTo>
                  <a:pt x="304800" y="1328801"/>
                </a:lnTo>
                <a:close/>
              </a:path>
              <a:path w="304800" h="1524000">
                <a:moveTo>
                  <a:pt x="228600" y="0"/>
                </a:moveTo>
                <a:lnTo>
                  <a:pt x="76200" y="0"/>
                </a:lnTo>
                <a:lnTo>
                  <a:pt x="76200" y="1328801"/>
                </a:lnTo>
                <a:lnTo>
                  <a:pt x="228600" y="1328801"/>
                </a:lnTo>
                <a:lnTo>
                  <a:pt x="2286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98550" y="3879850"/>
            <a:ext cx="304800" cy="1524000"/>
          </a:xfrm>
          <a:custGeom>
            <a:avLst/>
            <a:gdLst/>
            <a:ahLst/>
            <a:cxnLst/>
            <a:rect l="l" t="t" r="r" b="b"/>
            <a:pathLst>
              <a:path w="304800" h="1524000">
                <a:moveTo>
                  <a:pt x="0" y="1328801"/>
                </a:moveTo>
                <a:lnTo>
                  <a:pt x="76200" y="1328801"/>
                </a:lnTo>
                <a:lnTo>
                  <a:pt x="76200" y="0"/>
                </a:lnTo>
                <a:lnTo>
                  <a:pt x="228600" y="0"/>
                </a:lnTo>
                <a:lnTo>
                  <a:pt x="228600" y="1328801"/>
                </a:lnTo>
                <a:lnTo>
                  <a:pt x="304800" y="1328801"/>
                </a:lnTo>
                <a:lnTo>
                  <a:pt x="152400" y="1524000"/>
                </a:lnTo>
                <a:lnTo>
                  <a:pt x="0" y="132880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65950" y="4032250"/>
            <a:ext cx="304800" cy="1371600"/>
          </a:xfrm>
          <a:custGeom>
            <a:avLst/>
            <a:gdLst/>
            <a:ahLst/>
            <a:cxnLst/>
            <a:rect l="l" t="t" r="r" b="b"/>
            <a:pathLst>
              <a:path w="304800" h="1371600">
                <a:moveTo>
                  <a:pt x="223900" y="200025"/>
                </a:moveTo>
                <a:lnTo>
                  <a:pt x="80899" y="200025"/>
                </a:lnTo>
                <a:lnTo>
                  <a:pt x="80899" y="1371600"/>
                </a:lnTo>
                <a:lnTo>
                  <a:pt x="223900" y="1371600"/>
                </a:lnTo>
                <a:lnTo>
                  <a:pt x="223900" y="200025"/>
                </a:lnTo>
                <a:close/>
              </a:path>
              <a:path w="304800" h="1371600">
                <a:moveTo>
                  <a:pt x="152400" y="0"/>
                </a:moveTo>
                <a:lnTo>
                  <a:pt x="0" y="200025"/>
                </a:lnTo>
                <a:lnTo>
                  <a:pt x="304800" y="200025"/>
                </a:lnTo>
                <a:lnTo>
                  <a:pt x="1524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965950" y="4032250"/>
            <a:ext cx="304800" cy="1371600"/>
          </a:xfrm>
          <a:custGeom>
            <a:avLst/>
            <a:gdLst/>
            <a:ahLst/>
            <a:cxnLst/>
            <a:rect l="l" t="t" r="r" b="b"/>
            <a:pathLst>
              <a:path w="304800" h="1371600">
                <a:moveTo>
                  <a:pt x="0" y="200025"/>
                </a:moveTo>
                <a:lnTo>
                  <a:pt x="80899" y="200025"/>
                </a:lnTo>
                <a:lnTo>
                  <a:pt x="80899" y="1371600"/>
                </a:lnTo>
                <a:lnTo>
                  <a:pt x="223900" y="1371600"/>
                </a:lnTo>
                <a:lnTo>
                  <a:pt x="223900" y="200025"/>
                </a:lnTo>
                <a:lnTo>
                  <a:pt x="304800" y="200025"/>
                </a:lnTo>
                <a:lnTo>
                  <a:pt x="152400" y="0"/>
                </a:lnTo>
                <a:lnTo>
                  <a:pt x="0" y="20002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93750" y="3533775"/>
            <a:ext cx="990600" cy="346075"/>
          </a:xfrm>
          <a:custGeom>
            <a:avLst/>
            <a:gdLst/>
            <a:ahLst/>
            <a:cxnLst/>
            <a:rect l="l" t="t" r="r" b="b"/>
            <a:pathLst>
              <a:path w="990600" h="346075">
                <a:moveTo>
                  <a:pt x="0" y="346075"/>
                </a:moveTo>
                <a:lnTo>
                  <a:pt x="990600" y="346075"/>
                </a:lnTo>
                <a:lnTo>
                  <a:pt x="990600" y="0"/>
                </a:lnTo>
                <a:lnTo>
                  <a:pt x="0" y="0"/>
                </a:lnTo>
                <a:lnTo>
                  <a:pt x="0" y="346075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93750" y="3533775"/>
            <a:ext cx="990600" cy="346075"/>
          </a:xfrm>
          <a:custGeom>
            <a:avLst/>
            <a:gdLst/>
            <a:ahLst/>
            <a:cxnLst/>
            <a:rect l="l" t="t" r="r" b="b"/>
            <a:pathLst>
              <a:path w="990600" h="346075">
                <a:moveTo>
                  <a:pt x="0" y="346075"/>
                </a:moveTo>
                <a:lnTo>
                  <a:pt x="990600" y="346075"/>
                </a:lnTo>
                <a:lnTo>
                  <a:pt x="990600" y="0"/>
                </a:lnTo>
                <a:lnTo>
                  <a:pt x="0" y="0"/>
                </a:lnTo>
                <a:lnTo>
                  <a:pt x="0" y="3460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1169009" y="3561715"/>
            <a:ext cx="238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Trebuchet MS"/>
                <a:cs typeface="Trebuchet MS"/>
              </a:rPr>
              <a:t>70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84150" y="908050"/>
            <a:ext cx="1066800" cy="2701925"/>
          </a:xfrm>
          <a:custGeom>
            <a:avLst/>
            <a:gdLst/>
            <a:ahLst/>
            <a:cxnLst/>
            <a:rect l="l" t="t" r="r" b="b"/>
            <a:pathLst>
              <a:path w="1066800" h="2701925">
                <a:moveTo>
                  <a:pt x="889000" y="457200"/>
                </a:moveTo>
                <a:lnTo>
                  <a:pt x="622300" y="457200"/>
                </a:lnTo>
                <a:lnTo>
                  <a:pt x="742962" y="2701925"/>
                </a:lnTo>
                <a:lnTo>
                  <a:pt x="889000" y="457200"/>
                </a:lnTo>
                <a:close/>
              </a:path>
              <a:path w="1066800" h="2701925">
                <a:moveTo>
                  <a:pt x="1066800" y="0"/>
                </a:moveTo>
                <a:lnTo>
                  <a:pt x="0" y="0"/>
                </a:lnTo>
                <a:lnTo>
                  <a:pt x="0" y="457200"/>
                </a:lnTo>
                <a:lnTo>
                  <a:pt x="1066800" y="457200"/>
                </a:lnTo>
                <a:lnTo>
                  <a:pt x="106680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84150" y="908050"/>
            <a:ext cx="1066800" cy="2701925"/>
          </a:xfrm>
          <a:custGeom>
            <a:avLst/>
            <a:gdLst/>
            <a:ahLst/>
            <a:cxnLst/>
            <a:rect l="l" t="t" r="r" b="b"/>
            <a:pathLst>
              <a:path w="1066800" h="2701925">
                <a:moveTo>
                  <a:pt x="0" y="0"/>
                </a:moveTo>
                <a:lnTo>
                  <a:pt x="622300" y="0"/>
                </a:lnTo>
                <a:lnTo>
                  <a:pt x="889000" y="0"/>
                </a:lnTo>
                <a:lnTo>
                  <a:pt x="1066800" y="0"/>
                </a:lnTo>
                <a:lnTo>
                  <a:pt x="1066800" y="266700"/>
                </a:lnTo>
                <a:lnTo>
                  <a:pt x="1066800" y="381000"/>
                </a:lnTo>
                <a:lnTo>
                  <a:pt x="1066800" y="457200"/>
                </a:lnTo>
                <a:lnTo>
                  <a:pt x="889000" y="457200"/>
                </a:lnTo>
                <a:lnTo>
                  <a:pt x="742962" y="2701925"/>
                </a:lnTo>
                <a:lnTo>
                  <a:pt x="622300" y="457200"/>
                </a:lnTo>
                <a:lnTo>
                  <a:pt x="0" y="457200"/>
                </a:lnTo>
                <a:lnTo>
                  <a:pt x="0" y="3810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262839" y="933703"/>
            <a:ext cx="84899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Trebuchet MS"/>
                <a:cs typeface="Trebuchet MS"/>
              </a:rPr>
              <a:t>Passo</a:t>
            </a:r>
            <a:r>
              <a:rPr sz="2000" i="1" spc="-95" dirty="0">
                <a:latin typeface="Trebuchet MS"/>
                <a:cs typeface="Trebuchet MS"/>
              </a:rPr>
              <a:t> </a:t>
            </a:r>
            <a:r>
              <a:rPr sz="2000" i="1" dirty="0"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6908800" y="2590800"/>
            <a:ext cx="304800" cy="1447800"/>
          </a:xfrm>
          <a:custGeom>
            <a:avLst/>
            <a:gdLst/>
            <a:ahLst/>
            <a:cxnLst/>
            <a:rect l="l" t="t" r="r" b="b"/>
            <a:pathLst>
              <a:path w="304800" h="1447800">
                <a:moveTo>
                  <a:pt x="223900" y="211074"/>
                </a:moveTo>
                <a:lnTo>
                  <a:pt x="80899" y="211074"/>
                </a:lnTo>
                <a:lnTo>
                  <a:pt x="80899" y="1447800"/>
                </a:lnTo>
                <a:lnTo>
                  <a:pt x="223900" y="1447800"/>
                </a:lnTo>
                <a:lnTo>
                  <a:pt x="223900" y="211074"/>
                </a:lnTo>
                <a:close/>
              </a:path>
              <a:path w="304800" h="1447800">
                <a:moveTo>
                  <a:pt x="152400" y="0"/>
                </a:moveTo>
                <a:lnTo>
                  <a:pt x="0" y="211074"/>
                </a:lnTo>
                <a:lnTo>
                  <a:pt x="304800" y="211074"/>
                </a:lnTo>
                <a:lnTo>
                  <a:pt x="1524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908800" y="2590800"/>
            <a:ext cx="304800" cy="1447800"/>
          </a:xfrm>
          <a:custGeom>
            <a:avLst/>
            <a:gdLst/>
            <a:ahLst/>
            <a:cxnLst/>
            <a:rect l="l" t="t" r="r" b="b"/>
            <a:pathLst>
              <a:path w="304800" h="1447800">
                <a:moveTo>
                  <a:pt x="0" y="211074"/>
                </a:moveTo>
                <a:lnTo>
                  <a:pt x="80899" y="211074"/>
                </a:lnTo>
                <a:lnTo>
                  <a:pt x="80899" y="1447800"/>
                </a:lnTo>
                <a:lnTo>
                  <a:pt x="223900" y="1447800"/>
                </a:lnTo>
                <a:lnTo>
                  <a:pt x="223900" y="211074"/>
                </a:lnTo>
                <a:lnTo>
                  <a:pt x="304800" y="211074"/>
                </a:lnTo>
                <a:lnTo>
                  <a:pt x="152400" y="0"/>
                </a:lnTo>
                <a:lnTo>
                  <a:pt x="0" y="21107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003800" y="2971800"/>
            <a:ext cx="1951355" cy="457200"/>
          </a:xfrm>
          <a:custGeom>
            <a:avLst/>
            <a:gdLst/>
            <a:ahLst/>
            <a:cxnLst/>
            <a:rect l="l" t="t" r="r" b="b"/>
            <a:pathLst>
              <a:path w="1951354" h="457200">
                <a:moveTo>
                  <a:pt x="1066800" y="0"/>
                </a:moveTo>
                <a:lnTo>
                  <a:pt x="0" y="0"/>
                </a:lnTo>
                <a:lnTo>
                  <a:pt x="0" y="457200"/>
                </a:lnTo>
                <a:lnTo>
                  <a:pt x="1066800" y="457200"/>
                </a:lnTo>
                <a:lnTo>
                  <a:pt x="1066800" y="190500"/>
                </a:lnTo>
                <a:lnTo>
                  <a:pt x="1951101" y="109474"/>
                </a:lnTo>
                <a:lnTo>
                  <a:pt x="1066800" y="76200"/>
                </a:lnTo>
                <a:lnTo>
                  <a:pt x="106680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003800" y="2971800"/>
            <a:ext cx="1951355" cy="457200"/>
          </a:xfrm>
          <a:custGeom>
            <a:avLst/>
            <a:gdLst/>
            <a:ahLst/>
            <a:cxnLst/>
            <a:rect l="l" t="t" r="r" b="b"/>
            <a:pathLst>
              <a:path w="1951354" h="457200">
                <a:moveTo>
                  <a:pt x="0" y="0"/>
                </a:moveTo>
                <a:lnTo>
                  <a:pt x="622300" y="0"/>
                </a:lnTo>
                <a:lnTo>
                  <a:pt x="889000" y="0"/>
                </a:lnTo>
                <a:lnTo>
                  <a:pt x="1066800" y="0"/>
                </a:lnTo>
                <a:lnTo>
                  <a:pt x="1066800" y="76200"/>
                </a:lnTo>
                <a:lnTo>
                  <a:pt x="1951101" y="109474"/>
                </a:lnTo>
                <a:lnTo>
                  <a:pt x="1066800" y="190500"/>
                </a:lnTo>
                <a:lnTo>
                  <a:pt x="1066800" y="457200"/>
                </a:lnTo>
                <a:lnTo>
                  <a:pt x="889000" y="457200"/>
                </a:lnTo>
                <a:lnTo>
                  <a:pt x="622300" y="457200"/>
                </a:lnTo>
                <a:lnTo>
                  <a:pt x="0" y="457200"/>
                </a:lnTo>
                <a:lnTo>
                  <a:pt x="0" y="1905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3857625" y="2728169"/>
            <a:ext cx="2075814" cy="601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205"/>
              </a:lnSpc>
              <a:spcBef>
                <a:spcPts val="95"/>
              </a:spcBef>
            </a:pPr>
            <a:r>
              <a:rPr sz="1900" i="1" spc="-75" dirty="0">
                <a:latin typeface="Malgun Gothic"/>
                <a:cs typeface="Malgun Gothic"/>
              </a:rPr>
              <a:t>CU</a:t>
            </a:r>
            <a:endParaRPr sz="1900">
              <a:latin typeface="Malgun Gothic"/>
              <a:cs typeface="Malgun Gothic"/>
            </a:endParaRPr>
          </a:p>
          <a:p>
            <a:pPr marL="1238250">
              <a:lnSpc>
                <a:spcPts val="2325"/>
              </a:lnSpc>
            </a:pPr>
            <a:r>
              <a:rPr sz="2000" i="1" dirty="0">
                <a:latin typeface="Trebuchet MS"/>
                <a:cs typeface="Trebuchet MS"/>
              </a:rPr>
              <a:t>Passo</a:t>
            </a:r>
            <a:r>
              <a:rPr sz="2000" i="1" spc="-90" dirty="0">
                <a:latin typeface="Trebuchet MS"/>
                <a:cs typeface="Trebuchet MS"/>
              </a:rPr>
              <a:t> </a:t>
            </a:r>
            <a:r>
              <a:rPr sz="2000" i="1" dirty="0"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770751" y="2286063"/>
            <a:ext cx="609600" cy="367030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315"/>
              </a:spcBef>
            </a:pPr>
            <a:r>
              <a:rPr sz="1800" i="1" dirty="0">
                <a:latin typeface="Trebuchet MS"/>
                <a:cs typeface="Trebuchet MS"/>
              </a:rPr>
              <a:t>70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5" name="object 95"/>
          <p:cNvSpPr txBox="1">
            <a:spLocks noGrp="1"/>
          </p:cNvSpPr>
          <p:nvPr>
            <p:ph type="title"/>
          </p:nvPr>
        </p:nvSpPr>
        <p:spPr>
          <a:xfrm>
            <a:off x="1992883" y="160111"/>
            <a:ext cx="4411345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b="0" i="1" spc="-75" dirty="0">
                <a:solidFill>
                  <a:srgbClr val="333399"/>
                </a:solidFill>
                <a:latin typeface="Malgun Gothic"/>
                <a:cs typeface="Malgun Gothic"/>
              </a:rPr>
              <a:t>La </a:t>
            </a:r>
            <a:r>
              <a:rPr sz="3350" b="0" i="1" spc="-85" dirty="0">
                <a:solidFill>
                  <a:srgbClr val="333399"/>
                </a:solidFill>
                <a:latin typeface="Malgun Gothic"/>
                <a:cs typeface="Malgun Gothic"/>
              </a:rPr>
              <a:t>sequenza </a:t>
            </a:r>
            <a:r>
              <a:rPr sz="3350" b="0" i="1" spc="-65" dirty="0">
                <a:solidFill>
                  <a:srgbClr val="333399"/>
                </a:solidFill>
                <a:latin typeface="Malgun Gothic"/>
                <a:cs typeface="Malgun Gothic"/>
              </a:rPr>
              <a:t>di</a:t>
            </a:r>
            <a:r>
              <a:rPr sz="3350" b="0" i="1" spc="-95" dirty="0">
                <a:solidFill>
                  <a:srgbClr val="333399"/>
                </a:solidFill>
                <a:latin typeface="Malgun Gothic"/>
                <a:cs typeface="Malgun Gothic"/>
              </a:rPr>
              <a:t> </a:t>
            </a:r>
            <a:r>
              <a:rPr sz="3350" b="0" i="1" spc="-65" dirty="0">
                <a:solidFill>
                  <a:srgbClr val="333399"/>
                </a:solidFill>
                <a:latin typeface="Malgun Gothic"/>
                <a:cs typeface="Malgun Gothic"/>
              </a:rPr>
              <a:t>scrittura</a:t>
            </a:r>
            <a:endParaRPr sz="33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82740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Central Processing Units </a:t>
            </a:r>
            <a:r>
              <a:rPr dirty="0"/>
              <a:t>(CPU):  </a:t>
            </a:r>
            <a:r>
              <a:rPr spc="-5" dirty="0"/>
              <a:t>Processore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7344" y="1889760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7344" y="3207130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4544" y="4270883"/>
            <a:ext cx="97536" cy="199644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04544" y="4953889"/>
            <a:ext cx="97536" cy="199644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4544" y="5423306"/>
            <a:ext cx="97536" cy="199644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89736" y="1855723"/>
            <a:ext cx="7409180" cy="3776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Lucida Sans Unicode"/>
                <a:cs typeface="Lucida Sans Unicode"/>
              </a:rPr>
              <a:t>I </a:t>
            </a:r>
            <a:r>
              <a:rPr sz="1600" spc="-75" dirty="0">
                <a:latin typeface="Lucida Sans Unicode"/>
                <a:cs typeface="Lucida Sans Unicode"/>
              </a:rPr>
              <a:t>processori </a:t>
            </a:r>
            <a:r>
              <a:rPr sz="1600" spc="-85" dirty="0">
                <a:latin typeface="Lucida Sans Unicode"/>
                <a:cs typeface="Lucida Sans Unicode"/>
              </a:rPr>
              <a:t>possono </a:t>
            </a:r>
            <a:r>
              <a:rPr sz="1600" spc="-90" dirty="0">
                <a:latin typeface="Lucida Sans Unicode"/>
                <a:cs typeface="Lucida Sans Unicode"/>
              </a:rPr>
              <a:t>implementare </a:t>
            </a:r>
            <a:r>
              <a:rPr sz="1600" spc="-55" dirty="0">
                <a:latin typeface="Lucida Sans Unicode"/>
                <a:cs typeface="Lucida Sans Unicode"/>
              </a:rPr>
              <a:t>al </a:t>
            </a:r>
            <a:r>
              <a:rPr sz="1600" spc="-110" dirty="0">
                <a:latin typeface="Lucida Sans Unicode"/>
                <a:cs typeface="Lucida Sans Unicode"/>
              </a:rPr>
              <a:t>loro </a:t>
            </a:r>
            <a:r>
              <a:rPr sz="1600" spc="-100" dirty="0">
                <a:latin typeface="Lucida Sans Unicode"/>
                <a:cs typeface="Lucida Sans Unicode"/>
              </a:rPr>
              <a:t>interno </a:t>
            </a:r>
            <a:r>
              <a:rPr sz="1600" spc="-114" dirty="0">
                <a:latin typeface="Lucida Sans Unicode"/>
                <a:cs typeface="Lucida Sans Unicode"/>
              </a:rPr>
              <a:t>più </a:t>
            </a:r>
            <a:r>
              <a:rPr sz="1600" spc="-100" dirty="0">
                <a:latin typeface="Lucida Sans Unicode"/>
                <a:cs typeface="Lucida Sans Unicode"/>
              </a:rPr>
              <a:t>unità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65" dirty="0">
                <a:latin typeface="Lucida Sans Unicode"/>
                <a:cs typeface="Lucida Sans Unicode"/>
              </a:rPr>
              <a:t>esecuzione </a:t>
            </a:r>
            <a:r>
              <a:rPr sz="1600" spc="-85" dirty="0">
                <a:latin typeface="Lucida Sans Unicode"/>
                <a:cs typeface="Lucida Sans Unicode"/>
              </a:rPr>
              <a:t>per  </a:t>
            </a:r>
            <a:r>
              <a:rPr sz="1600" spc="-65" dirty="0">
                <a:latin typeface="Lucida Sans Unicode"/>
                <a:cs typeface="Lucida Sans Unicode"/>
              </a:rPr>
              <a:t>eseguire </a:t>
            </a:r>
            <a:r>
              <a:rPr sz="1600" spc="-114" dirty="0">
                <a:latin typeface="Lucida Sans Unicode"/>
                <a:cs typeface="Lucida Sans Unicode"/>
              </a:rPr>
              <a:t>più </a:t>
            </a:r>
            <a:r>
              <a:rPr sz="1600" spc="-95" dirty="0">
                <a:latin typeface="Lucida Sans Unicode"/>
                <a:cs typeface="Lucida Sans Unicode"/>
              </a:rPr>
              <a:t>operazioni </a:t>
            </a:r>
            <a:r>
              <a:rPr sz="1600" spc="-85" dirty="0">
                <a:latin typeface="Lucida Sans Unicode"/>
                <a:cs typeface="Lucida Sans Unicode"/>
              </a:rPr>
              <a:t>contemporaneamente. </a:t>
            </a:r>
            <a:r>
              <a:rPr sz="1600" spc="-70" dirty="0">
                <a:latin typeface="Lucida Sans Unicode"/>
                <a:cs typeface="Lucida Sans Unicode"/>
              </a:rPr>
              <a:t>Questo </a:t>
            </a:r>
            <a:r>
              <a:rPr sz="1600" spc="-80" dirty="0">
                <a:latin typeface="Lucida Sans Unicode"/>
                <a:cs typeface="Lucida Sans Unicode"/>
              </a:rPr>
              <a:t>approccio </a:t>
            </a:r>
            <a:r>
              <a:rPr sz="1600" spc="-85" dirty="0">
                <a:latin typeface="Lucida Sans Unicode"/>
                <a:cs typeface="Lucida Sans Unicode"/>
              </a:rPr>
              <a:t>incrementa </a:t>
            </a:r>
            <a:r>
              <a:rPr sz="1600" spc="-55" dirty="0">
                <a:latin typeface="Lucida Sans Unicode"/>
                <a:cs typeface="Lucida Sans Unicode"/>
              </a:rPr>
              <a:t>le  </a:t>
            </a:r>
            <a:r>
              <a:rPr sz="1600" spc="-90" dirty="0">
                <a:latin typeface="Lucida Sans Unicode"/>
                <a:cs typeface="Lucida Sans Unicode"/>
              </a:rPr>
              <a:t>prestazioni </a:t>
            </a:r>
            <a:r>
              <a:rPr sz="1600" spc="-75" dirty="0">
                <a:latin typeface="Lucida Sans Unicode"/>
                <a:cs typeface="Lucida Sans Unicode"/>
              </a:rPr>
              <a:t>delle </a:t>
            </a:r>
            <a:r>
              <a:rPr sz="1600" spc="85" dirty="0">
                <a:latin typeface="Lucida Sans Unicode"/>
                <a:cs typeface="Lucida Sans Unicode"/>
              </a:rPr>
              <a:t>CPU </a:t>
            </a:r>
            <a:r>
              <a:rPr sz="1600" spc="-85" dirty="0">
                <a:latin typeface="Lucida Sans Unicode"/>
                <a:cs typeface="Lucida Sans Unicode"/>
              </a:rPr>
              <a:t>ma </a:t>
            </a:r>
            <a:r>
              <a:rPr sz="1600" spc="-55" dirty="0">
                <a:latin typeface="Lucida Sans Unicode"/>
                <a:cs typeface="Lucida Sans Unicode"/>
              </a:rPr>
              <a:t>ne </a:t>
            </a:r>
            <a:r>
              <a:rPr sz="1600" spc="-85" dirty="0">
                <a:latin typeface="Lucida Sans Unicode"/>
                <a:cs typeface="Lucida Sans Unicode"/>
              </a:rPr>
              <a:t>complica </a:t>
            </a:r>
            <a:r>
              <a:rPr sz="1600" spc="-70" dirty="0">
                <a:latin typeface="Lucida Sans Unicode"/>
                <a:cs typeface="Lucida Sans Unicode"/>
              </a:rPr>
              <a:t>l'esecuzione: </a:t>
            </a:r>
            <a:r>
              <a:rPr sz="1600" spc="-85" dirty="0">
                <a:latin typeface="Lucida Sans Unicode"/>
                <a:cs typeface="Lucida Sans Unicode"/>
              </a:rPr>
              <a:t>per </a:t>
            </a:r>
            <a:r>
              <a:rPr sz="1600" spc="-100" dirty="0">
                <a:latin typeface="Lucida Sans Unicode"/>
                <a:cs typeface="Lucida Sans Unicode"/>
              </a:rPr>
              <a:t>poter </a:t>
            </a:r>
            <a:r>
              <a:rPr sz="1600" spc="-60" dirty="0">
                <a:latin typeface="Lucida Sans Unicode"/>
                <a:cs typeface="Lucida Sans Unicode"/>
              </a:rPr>
              <a:t>eseguire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120" dirty="0">
                <a:latin typeface="Lucida Sans Unicode"/>
                <a:cs typeface="Lucida Sans Unicode"/>
              </a:rPr>
              <a:t>modo  </a:t>
            </a:r>
            <a:r>
              <a:rPr sz="1600" spc="-85" dirty="0">
                <a:latin typeface="Lucida Sans Unicode"/>
                <a:cs typeface="Lucida Sans Unicode"/>
              </a:rPr>
              <a:t>efficiente </a:t>
            </a:r>
            <a:r>
              <a:rPr sz="1600" spc="-114" dirty="0">
                <a:latin typeface="Lucida Sans Unicode"/>
                <a:cs typeface="Lucida Sans Unicode"/>
              </a:rPr>
              <a:t>più </a:t>
            </a:r>
            <a:r>
              <a:rPr sz="1600" spc="-95" dirty="0">
                <a:latin typeface="Lucida Sans Unicode"/>
                <a:cs typeface="Lucida Sans Unicode"/>
              </a:rPr>
              <a:t>operazioni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80" dirty="0">
                <a:latin typeface="Lucida Sans Unicode"/>
                <a:cs typeface="Lucida Sans Unicode"/>
              </a:rPr>
              <a:t>parallelo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85" dirty="0">
                <a:latin typeface="Lucida Sans Unicode"/>
                <a:cs typeface="Lucida Sans Unicode"/>
              </a:rPr>
              <a:t>CPU </a:t>
            </a:r>
            <a:r>
              <a:rPr sz="1600" spc="-45" dirty="0">
                <a:latin typeface="Lucida Sans Unicode"/>
                <a:cs typeface="Lucida Sans Unicode"/>
              </a:rPr>
              <a:t>deve </a:t>
            </a:r>
            <a:r>
              <a:rPr sz="1600" spc="-100" dirty="0">
                <a:latin typeface="Lucida Sans Unicode"/>
                <a:cs typeface="Lucida Sans Unicode"/>
              </a:rPr>
              <a:t>poter </a:t>
            </a:r>
            <a:r>
              <a:rPr sz="1600" spc="-85" dirty="0">
                <a:latin typeface="Lucida Sans Unicode"/>
                <a:cs typeface="Lucida Sans Unicode"/>
              </a:rPr>
              <a:t>organizzare </a:t>
            </a:r>
            <a:r>
              <a:rPr sz="1600" spc="-55" dirty="0">
                <a:latin typeface="Lucida Sans Unicode"/>
                <a:cs typeface="Lucida Sans Unicode"/>
              </a:rPr>
              <a:t>le</a:t>
            </a:r>
            <a:r>
              <a:rPr sz="1600" spc="35" dirty="0">
                <a:latin typeface="Lucida Sans Unicode"/>
                <a:cs typeface="Lucida Sans Unicode"/>
              </a:rPr>
              <a:t> </a:t>
            </a:r>
            <a:r>
              <a:rPr sz="1600" spc="-105" dirty="0">
                <a:latin typeface="Lucida Sans Unicode"/>
                <a:cs typeface="Lucida Sans Unicode"/>
              </a:rPr>
              <a:t>istruzioni.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 marR="5715" algn="just">
              <a:lnSpc>
                <a:spcPts val="1920"/>
              </a:lnSpc>
            </a:pPr>
            <a:r>
              <a:rPr sz="1600" spc="15" dirty="0">
                <a:latin typeface="Lucida Sans Unicode"/>
                <a:cs typeface="Lucida Sans Unicode"/>
              </a:rPr>
              <a:t>La </a:t>
            </a:r>
            <a:r>
              <a:rPr sz="1600" spc="-95" dirty="0">
                <a:latin typeface="Lucida Sans Unicode"/>
                <a:cs typeface="Lucida Sans Unicode"/>
              </a:rPr>
              <a:t>possibilità </a:t>
            </a:r>
            <a:r>
              <a:rPr sz="1600" spc="-125" dirty="0">
                <a:latin typeface="Lucida Sans Unicode"/>
                <a:cs typeface="Lucida Sans Unicode"/>
              </a:rPr>
              <a:t>di </a:t>
            </a:r>
            <a:r>
              <a:rPr sz="1600" spc="-95" dirty="0">
                <a:latin typeface="Lucida Sans Unicode"/>
                <a:cs typeface="Lucida Sans Unicode"/>
              </a:rPr>
              <a:t>disporre </a:t>
            </a:r>
            <a:r>
              <a:rPr sz="1600" spc="-114" dirty="0">
                <a:latin typeface="Lucida Sans Unicode"/>
                <a:cs typeface="Lucida Sans Unicode"/>
              </a:rPr>
              <a:t>di più </a:t>
            </a:r>
            <a:r>
              <a:rPr sz="1600" spc="80" dirty="0">
                <a:latin typeface="Lucida Sans Unicode"/>
                <a:cs typeface="Lucida Sans Unicode"/>
              </a:rPr>
              <a:t>CPU </a:t>
            </a:r>
            <a:r>
              <a:rPr sz="1600" spc="-95" dirty="0">
                <a:latin typeface="Lucida Sans Unicode"/>
                <a:cs typeface="Lucida Sans Unicode"/>
              </a:rPr>
              <a:t>permette </a:t>
            </a:r>
            <a:r>
              <a:rPr sz="1600" spc="-55" dirty="0">
                <a:latin typeface="Lucida Sans Unicode"/>
                <a:cs typeface="Lucida Sans Unicode"/>
              </a:rPr>
              <a:t>al </a:t>
            </a:r>
            <a:r>
              <a:rPr sz="1600" spc="-70" dirty="0">
                <a:latin typeface="Lucida Sans Unicode"/>
                <a:cs typeface="Lucida Sans Unicode"/>
              </a:rPr>
              <a:t>sistema </a:t>
            </a:r>
            <a:r>
              <a:rPr sz="1600" spc="-85" dirty="0">
                <a:latin typeface="Lucida Sans Unicode"/>
                <a:cs typeface="Lucida Sans Unicode"/>
              </a:rPr>
              <a:t>operativo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90" dirty="0">
                <a:latin typeface="Lucida Sans Unicode"/>
                <a:cs typeface="Lucida Sans Unicode"/>
              </a:rPr>
              <a:t>far </a:t>
            </a:r>
            <a:r>
              <a:rPr sz="1600" spc="-65" dirty="0">
                <a:latin typeface="Lucida Sans Unicode"/>
                <a:cs typeface="Lucida Sans Unicode"/>
              </a:rPr>
              <a:t>eseguire 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80" dirty="0">
                <a:latin typeface="Lucida Sans Unicode"/>
                <a:cs typeface="Lucida Sans Unicode"/>
              </a:rPr>
              <a:t>parallelo </a:t>
            </a:r>
            <a:r>
              <a:rPr sz="1600" spc="-114" dirty="0">
                <a:latin typeface="Lucida Sans Unicode"/>
                <a:cs typeface="Lucida Sans Unicode"/>
              </a:rPr>
              <a:t>più programmi </a:t>
            </a:r>
            <a:r>
              <a:rPr sz="1600" spc="-90" dirty="0">
                <a:latin typeface="Lucida Sans Unicode"/>
                <a:cs typeface="Lucida Sans Unicode"/>
              </a:rPr>
              <a:t>aumentando notevolmente </a:t>
            </a:r>
            <a:r>
              <a:rPr sz="1600" spc="-55" dirty="0">
                <a:latin typeface="Lucida Sans Unicode"/>
                <a:cs typeface="Lucida Sans Unicode"/>
              </a:rPr>
              <a:t>le </a:t>
            </a:r>
            <a:r>
              <a:rPr sz="1600" spc="-95" dirty="0">
                <a:latin typeface="Lucida Sans Unicode"/>
                <a:cs typeface="Lucida Sans Unicode"/>
              </a:rPr>
              <a:t>prestazioni </a:t>
            </a:r>
            <a:r>
              <a:rPr sz="1600" spc="-130" dirty="0">
                <a:latin typeface="Lucida Sans Unicode"/>
                <a:cs typeface="Lucida Sans Unicode"/>
              </a:rPr>
              <a:t>(</a:t>
            </a:r>
            <a:r>
              <a:rPr sz="1650" spc="-130" dirty="0">
                <a:latin typeface="Lucida Sans Unicode"/>
                <a:cs typeface="Lucida Sans Unicode"/>
              </a:rPr>
              <a:t>multi  </a:t>
            </a:r>
            <a:r>
              <a:rPr sz="1650" spc="-110" dirty="0">
                <a:latin typeface="Lucida Sans Unicode"/>
                <a:cs typeface="Lucida Sans Unicode"/>
              </a:rPr>
              <a:t>threading</a:t>
            </a:r>
            <a:r>
              <a:rPr sz="1600" spc="-110" dirty="0">
                <a:latin typeface="Lucida Sans Unicode"/>
                <a:cs typeface="Lucida Sans Unicode"/>
              </a:rPr>
              <a:t>)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Times New Roman"/>
              <a:cs typeface="Times New Roman"/>
            </a:endParaRPr>
          </a:p>
          <a:p>
            <a:pPr marL="647700" marR="5080" algn="just">
              <a:lnSpc>
                <a:spcPct val="100000"/>
              </a:lnSpc>
              <a:spcBef>
                <a:spcPts val="5"/>
              </a:spcBef>
            </a:pPr>
            <a:r>
              <a:rPr sz="1400" spc="35" dirty="0">
                <a:latin typeface="Lucida Sans Unicode"/>
                <a:cs typeface="Lucida Sans Unicode"/>
              </a:rPr>
              <a:t>Es. </a:t>
            </a:r>
            <a:r>
              <a:rPr sz="1400" spc="-70" dirty="0">
                <a:latin typeface="Lucida Sans Unicode"/>
                <a:cs typeface="Lucida Sans Unicode"/>
              </a:rPr>
              <a:t>processori </a:t>
            </a:r>
            <a:r>
              <a:rPr sz="1400" spc="-90" dirty="0">
                <a:latin typeface="Lucida Sans Unicode"/>
                <a:cs typeface="Lucida Sans Unicode"/>
              </a:rPr>
              <a:t>multicore: </a:t>
            </a:r>
            <a:r>
              <a:rPr sz="1400" spc="80" dirty="0">
                <a:latin typeface="Lucida Sans Unicode"/>
                <a:cs typeface="Lucida Sans Unicode"/>
              </a:rPr>
              <a:t>CPU </a:t>
            </a:r>
            <a:r>
              <a:rPr sz="1400" b="1" spc="-30" dirty="0">
                <a:latin typeface="Yu Gothic UI"/>
                <a:cs typeface="Yu Gothic UI"/>
              </a:rPr>
              <a:t>dual </a:t>
            </a:r>
            <a:r>
              <a:rPr sz="1400" b="1" spc="-20" dirty="0">
                <a:latin typeface="Yu Gothic UI"/>
                <a:cs typeface="Yu Gothic UI"/>
              </a:rPr>
              <a:t>core</a:t>
            </a:r>
            <a:r>
              <a:rPr sz="1400" spc="-20" dirty="0">
                <a:latin typeface="Lucida Sans Unicode"/>
                <a:cs typeface="Lucida Sans Unicode"/>
              </a:rPr>
              <a:t>: </a:t>
            </a:r>
            <a:r>
              <a:rPr sz="1400" spc="-70" dirty="0">
                <a:latin typeface="Lucida Sans Unicode"/>
                <a:cs typeface="Lucida Sans Unicode"/>
              </a:rPr>
              <a:t>due processori </a:t>
            </a:r>
            <a:r>
              <a:rPr sz="1400" spc="-85" dirty="0">
                <a:latin typeface="Lucida Sans Unicode"/>
                <a:cs typeface="Lucida Sans Unicode"/>
              </a:rPr>
              <a:t>“indipendenti”. Aumento  </a:t>
            </a:r>
            <a:r>
              <a:rPr sz="1400" spc="-60" dirty="0">
                <a:latin typeface="Lucida Sans Unicode"/>
                <a:cs typeface="Lucida Sans Unicode"/>
              </a:rPr>
              <a:t>della </a:t>
            </a:r>
            <a:r>
              <a:rPr sz="1400" spc="-50" dirty="0">
                <a:latin typeface="Lucida Sans Unicode"/>
                <a:cs typeface="Lucida Sans Unicode"/>
              </a:rPr>
              <a:t>la </a:t>
            </a:r>
            <a:r>
              <a:rPr sz="1400" spc="-80" dirty="0">
                <a:latin typeface="Lucida Sans Unicode"/>
                <a:cs typeface="Lucida Sans Unicode"/>
              </a:rPr>
              <a:t>potenza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60" dirty="0">
                <a:latin typeface="Lucida Sans Unicode"/>
                <a:cs typeface="Lucida Sans Unicode"/>
              </a:rPr>
              <a:t>calcolo </a:t>
            </a:r>
            <a:r>
              <a:rPr sz="1400" spc="-45" dirty="0">
                <a:latin typeface="Lucida Sans Unicode"/>
                <a:cs typeface="Lucida Sans Unicode"/>
              </a:rPr>
              <a:t>senza </a:t>
            </a:r>
            <a:r>
              <a:rPr sz="1400" spc="-70" dirty="0">
                <a:latin typeface="Lucida Sans Unicode"/>
                <a:cs typeface="Lucida Sans Unicode"/>
              </a:rPr>
              <a:t>aumentare </a:t>
            </a:r>
            <a:r>
              <a:rPr sz="1400" spc="-50" dirty="0">
                <a:latin typeface="Lucida Sans Unicode"/>
                <a:cs typeface="Lucida Sans Unicode"/>
              </a:rPr>
              <a:t>la </a:t>
            </a:r>
            <a:r>
              <a:rPr sz="1400" spc="-75" dirty="0">
                <a:latin typeface="Lucida Sans Unicode"/>
                <a:cs typeface="Lucida Sans Unicode"/>
              </a:rPr>
              <a:t>frequenza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65" dirty="0">
                <a:latin typeface="Lucida Sans Unicode"/>
                <a:cs typeface="Lucida Sans Unicode"/>
              </a:rPr>
              <a:t>clock. </a:t>
            </a:r>
            <a:r>
              <a:rPr sz="1400" spc="-80" dirty="0">
                <a:latin typeface="Lucida Sans Unicode"/>
                <a:cs typeface="Lucida Sans Unicode"/>
              </a:rPr>
              <a:t>Minore </a:t>
            </a:r>
            <a:r>
              <a:rPr sz="1400" spc="-55" dirty="0">
                <a:latin typeface="Lucida Sans Unicode"/>
                <a:cs typeface="Lucida Sans Unicode"/>
              </a:rPr>
              <a:t>calore,  </a:t>
            </a:r>
            <a:r>
              <a:rPr sz="1400" spc="-90" dirty="0">
                <a:latin typeface="Lucida Sans Unicode"/>
                <a:cs typeface="Lucida Sans Unicode"/>
              </a:rPr>
              <a:t>minore </a:t>
            </a:r>
            <a:r>
              <a:rPr sz="1400" spc="-60" dirty="0">
                <a:latin typeface="Lucida Sans Unicode"/>
                <a:cs typeface="Lucida Sans Unicode"/>
              </a:rPr>
              <a:t>energia</a:t>
            </a:r>
            <a:r>
              <a:rPr sz="1400" spc="-85" dirty="0">
                <a:latin typeface="Lucida Sans Unicode"/>
                <a:cs typeface="Lucida Sans Unicode"/>
              </a:rPr>
              <a:t> </a:t>
            </a:r>
            <a:r>
              <a:rPr sz="1400" spc="-65" dirty="0">
                <a:latin typeface="Lucida Sans Unicode"/>
                <a:cs typeface="Lucida Sans Unicode"/>
              </a:rPr>
              <a:t>assorbita.</a:t>
            </a:r>
            <a:endParaRPr sz="1400">
              <a:latin typeface="Lucida Sans Unicode"/>
              <a:cs typeface="Lucida Sans Unicode"/>
            </a:endParaRPr>
          </a:p>
          <a:p>
            <a:pPr marL="647700" marR="5080" algn="just">
              <a:lnSpc>
                <a:spcPct val="100000"/>
              </a:lnSpc>
              <a:spcBef>
                <a:spcPts val="335"/>
              </a:spcBef>
            </a:pPr>
            <a:r>
              <a:rPr sz="1400" spc="-70" dirty="0">
                <a:latin typeface="Lucida Sans Unicode"/>
                <a:cs typeface="Lucida Sans Unicode"/>
              </a:rPr>
              <a:t>Intel </a:t>
            </a:r>
            <a:r>
              <a:rPr sz="1400" spc="-60" dirty="0">
                <a:latin typeface="Lucida Sans Unicode"/>
                <a:cs typeface="Lucida Sans Unicode"/>
              </a:rPr>
              <a:t>core </a:t>
            </a:r>
            <a:r>
              <a:rPr sz="1400" spc="-110" dirty="0">
                <a:latin typeface="Lucida Sans Unicode"/>
                <a:cs typeface="Lucida Sans Unicode"/>
              </a:rPr>
              <a:t>i5 </a:t>
            </a:r>
            <a:r>
              <a:rPr sz="1400" spc="-90" dirty="0">
                <a:latin typeface="Lucida Sans Unicode"/>
                <a:cs typeface="Lucida Sans Unicode"/>
              </a:rPr>
              <a:t>4.8GT/s </a:t>
            </a:r>
            <a:r>
              <a:rPr sz="1400" spc="-80" dirty="0">
                <a:latin typeface="Lucida Sans Unicode"/>
                <a:cs typeface="Lucida Sans Unicode"/>
              </a:rPr>
              <a:t>(trasferimenti </a:t>
            </a:r>
            <a:r>
              <a:rPr sz="1400" spc="-45" dirty="0">
                <a:latin typeface="Lucida Sans Unicode"/>
                <a:cs typeface="Lucida Sans Unicode"/>
              </a:rPr>
              <a:t>al </a:t>
            </a:r>
            <a:r>
              <a:rPr sz="1400" spc="-55" dirty="0">
                <a:latin typeface="Lucida Sans Unicode"/>
                <a:cs typeface="Lucida Sans Unicode"/>
              </a:rPr>
              <a:t>secondo), </a:t>
            </a:r>
            <a:r>
              <a:rPr sz="1400" spc="-75" dirty="0">
                <a:latin typeface="Lucida Sans Unicode"/>
                <a:cs typeface="Lucida Sans Unicode"/>
              </a:rPr>
              <a:t>i7(segmento superiore, </a:t>
            </a:r>
            <a:r>
              <a:rPr sz="1400" spc="-70" dirty="0">
                <a:latin typeface="Lucida Sans Unicode"/>
                <a:cs typeface="Lucida Sans Unicode"/>
              </a:rPr>
              <a:t>ma </a:t>
            </a:r>
            <a:r>
              <a:rPr sz="1400" spc="-105" dirty="0">
                <a:latin typeface="Lucida Sans Unicode"/>
                <a:cs typeface="Lucida Sans Unicode"/>
              </a:rPr>
              <a:t>più  </a:t>
            </a:r>
            <a:r>
              <a:rPr sz="1400" spc="-45" dirty="0">
                <a:latin typeface="Lucida Sans Unicode"/>
                <a:cs typeface="Lucida Sans Unicode"/>
              </a:rPr>
              <a:t>calore),</a:t>
            </a:r>
            <a:endParaRPr sz="1400">
              <a:latin typeface="Lucida Sans Unicode"/>
              <a:cs typeface="Lucida Sans Unicode"/>
            </a:endParaRPr>
          </a:p>
          <a:p>
            <a:pPr marL="647700" algn="just">
              <a:lnSpc>
                <a:spcPct val="100000"/>
              </a:lnSpc>
              <a:spcBef>
                <a:spcPts val="335"/>
              </a:spcBef>
            </a:pPr>
            <a:r>
              <a:rPr sz="1400" spc="-40" dirty="0">
                <a:latin typeface="Lucida Sans Unicode"/>
                <a:cs typeface="Lucida Sans Unicode"/>
              </a:rPr>
              <a:t>AMD </a:t>
            </a:r>
            <a:r>
              <a:rPr sz="1400" spc="-90" dirty="0">
                <a:latin typeface="Lucida Sans Unicode"/>
                <a:cs typeface="Lucida Sans Unicode"/>
              </a:rPr>
              <a:t>Athlon </a:t>
            </a:r>
            <a:r>
              <a:rPr sz="1400" spc="10" dirty="0">
                <a:latin typeface="Lucida Sans Unicode"/>
                <a:cs typeface="Lucida Sans Unicode"/>
              </a:rPr>
              <a:t>(NB: </a:t>
            </a:r>
            <a:r>
              <a:rPr sz="1400" spc="-90" dirty="0">
                <a:latin typeface="Lucida Sans Unicode"/>
                <a:cs typeface="Lucida Sans Unicode"/>
              </a:rPr>
              <a:t>confrontabilità </a:t>
            </a:r>
            <a:r>
              <a:rPr sz="1400" spc="-80" dirty="0">
                <a:latin typeface="Lucida Sans Unicode"/>
                <a:cs typeface="Lucida Sans Unicode"/>
              </a:rPr>
              <a:t>tra </a:t>
            </a:r>
            <a:r>
              <a:rPr sz="1400" spc="-65" dirty="0">
                <a:latin typeface="Lucida Sans Unicode"/>
                <a:cs typeface="Lucida Sans Unicode"/>
              </a:rPr>
              <a:t>marche </a:t>
            </a:r>
            <a:r>
              <a:rPr sz="1400" spc="-55" dirty="0">
                <a:latin typeface="Lucida Sans Unicode"/>
                <a:cs typeface="Lucida Sans Unicode"/>
              </a:rPr>
              <a:t>diverse </a:t>
            </a:r>
            <a:r>
              <a:rPr sz="1400" spc="-60" dirty="0">
                <a:latin typeface="Lucida Sans Unicode"/>
                <a:cs typeface="Lucida Sans Unicode"/>
              </a:rPr>
              <a:t>sulla </a:t>
            </a:r>
            <a:r>
              <a:rPr sz="1400" spc="-30" dirty="0">
                <a:latin typeface="Lucida Sans Unicode"/>
                <a:cs typeface="Lucida Sans Unicode"/>
              </a:rPr>
              <a:t>base </a:t>
            </a:r>
            <a:r>
              <a:rPr sz="1400" spc="-70" dirty="0">
                <a:latin typeface="Lucida Sans Unicode"/>
                <a:cs typeface="Lucida Sans Unicode"/>
              </a:rPr>
              <a:t>dei</a:t>
            </a:r>
            <a:r>
              <a:rPr sz="1400" spc="-215" dirty="0">
                <a:latin typeface="Lucida Sans Unicode"/>
                <a:cs typeface="Lucida Sans Unicode"/>
              </a:rPr>
              <a:t> </a:t>
            </a:r>
            <a:r>
              <a:rPr sz="1400" spc="-15" dirty="0">
                <a:latin typeface="Lucida Sans Unicode"/>
                <a:cs typeface="Lucida Sans Unicode"/>
              </a:rPr>
              <a:t>GHz….)</a:t>
            </a:r>
            <a:endParaRPr sz="1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Istruzioni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0168" y="2326118"/>
            <a:ext cx="7918450" cy="418719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95" dirty="0">
                <a:latin typeface="Lucida Sans Unicode"/>
                <a:cs typeface="Lucida Sans Unicode"/>
              </a:rPr>
              <a:t>Tipi </a:t>
            </a:r>
            <a:r>
              <a:rPr sz="1600" spc="-114" dirty="0">
                <a:latin typeface="Lucida Sans Unicode"/>
                <a:cs typeface="Lucida Sans Unicode"/>
              </a:rPr>
              <a:t>di</a:t>
            </a:r>
            <a:r>
              <a:rPr sz="1600" spc="-40" dirty="0">
                <a:latin typeface="Lucida Sans Unicode"/>
                <a:cs typeface="Lucida Sans Unicode"/>
              </a:rPr>
              <a:t> </a:t>
            </a:r>
            <a:r>
              <a:rPr sz="1600" spc="-105" dirty="0">
                <a:latin typeface="Lucida Sans Unicode"/>
                <a:cs typeface="Lucida Sans Unicode"/>
              </a:rPr>
              <a:t>istruzioni:</a:t>
            </a:r>
            <a:endParaRPr sz="16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90" dirty="0">
                <a:latin typeface="Lucida Sans Unicode"/>
                <a:cs typeface="Lucida Sans Unicode"/>
              </a:rPr>
              <a:t>Trasferimento</a:t>
            </a:r>
            <a:endParaRPr sz="16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70" dirty="0">
                <a:latin typeface="Lucida Sans Unicode"/>
                <a:cs typeface="Lucida Sans Unicode"/>
              </a:rPr>
              <a:t>processore </a:t>
            </a:r>
            <a:r>
              <a:rPr sz="1600" spc="-5" dirty="0">
                <a:latin typeface="Lucida Sans Unicode"/>
                <a:cs typeface="Lucida Sans Unicode"/>
              </a:rPr>
              <a:t>– </a:t>
            </a:r>
            <a:r>
              <a:rPr sz="1600" spc="-100" dirty="0">
                <a:latin typeface="Lucida Sans Unicode"/>
                <a:cs typeface="Lucida Sans Unicode"/>
              </a:rPr>
              <a:t>memoria </a:t>
            </a:r>
            <a:r>
              <a:rPr sz="1600" dirty="0">
                <a:latin typeface="Lucida Sans Unicode"/>
                <a:cs typeface="Lucida Sans Unicode"/>
              </a:rPr>
              <a:t>(e</a:t>
            </a:r>
            <a:r>
              <a:rPr sz="1600" spc="-25" dirty="0">
                <a:latin typeface="Lucida Sans Unicode"/>
                <a:cs typeface="Lucida Sans Unicode"/>
              </a:rPr>
              <a:t> </a:t>
            </a:r>
            <a:r>
              <a:rPr sz="1600" spc="-40" dirty="0">
                <a:latin typeface="Lucida Sans Unicode"/>
                <a:cs typeface="Lucida Sans Unicode"/>
              </a:rPr>
              <a:t>viceversa)</a:t>
            </a:r>
            <a:endParaRPr sz="16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70" dirty="0">
                <a:latin typeface="Lucida Sans Unicode"/>
                <a:cs typeface="Lucida Sans Unicode"/>
              </a:rPr>
              <a:t>processore </a:t>
            </a:r>
            <a:r>
              <a:rPr sz="1600" spc="-395" dirty="0">
                <a:latin typeface="Lucida Sans Unicode"/>
                <a:cs typeface="Lucida Sans Unicode"/>
              </a:rPr>
              <a:t>- </a:t>
            </a:r>
            <a:r>
              <a:rPr sz="1600" spc="-114" dirty="0">
                <a:latin typeface="Lucida Sans Unicode"/>
                <a:cs typeface="Lucida Sans Unicode"/>
              </a:rPr>
              <a:t>modulo di </a:t>
            </a:r>
            <a:r>
              <a:rPr sz="1600" spc="-140" dirty="0">
                <a:latin typeface="Lucida Sans Unicode"/>
                <a:cs typeface="Lucida Sans Unicode"/>
              </a:rPr>
              <a:t>I/O </a:t>
            </a:r>
            <a:r>
              <a:rPr sz="1600" dirty="0">
                <a:latin typeface="Lucida Sans Unicode"/>
                <a:cs typeface="Lucida Sans Unicode"/>
              </a:rPr>
              <a:t>(e</a:t>
            </a:r>
            <a:r>
              <a:rPr sz="1600" spc="185" dirty="0">
                <a:latin typeface="Lucida Sans Unicode"/>
                <a:cs typeface="Lucida Sans Unicode"/>
              </a:rPr>
              <a:t> </a:t>
            </a:r>
            <a:r>
              <a:rPr sz="1600" spc="-40" dirty="0">
                <a:latin typeface="Lucida Sans Unicode"/>
                <a:cs typeface="Lucida Sans Unicode"/>
              </a:rPr>
              <a:t>viceversa)</a:t>
            </a:r>
            <a:endParaRPr sz="1600">
              <a:latin typeface="Lucida Sans Unicode"/>
              <a:cs typeface="Lucida Sans Unicode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Lucida Sans Unicode"/>
              <a:buChar char="–"/>
            </a:pPr>
            <a:endParaRPr sz="23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60" dirty="0">
                <a:latin typeface="Lucida Sans Unicode"/>
                <a:cs typeface="Lucida Sans Unicode"/>
              </a:rPr>
              <a:t>Elaborazione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95" dirty="0">
                <a:latin typeface="Lucida Sans Unicode"/>
                <a:cs typeface="Lucida Sans Unicode"/>
              </a:rPr>
              <a:t>dati </a:t>
            </a:r>
            <a:r>
              <a:rPr sz="1600" spc="-85" dirty="0">
                <a:latin typeface="Lucida Sans Unicode"/>
                <a:cs typeface="Lucida Sans Unicode"/>
              </a:rPr>
              <a:t>(operazioni</a:t>
            </a:r>
            <a:r>
              <a:rPr sz="1600" spc="15" dirty="0">
                <a:latin typeface="Lucida Sans Unicode"/>
                <a:cs typeface="Lucida Sans Unicode"/>
              </a:rPr>
              <a:t> </a:t>
            </a:r>
            <a:r>
              <a:rPr sz="1600" spc="-105" dirty="0">
                <a:latin typeface="Lucida Sans Unicode"/>
                <a:cs typeface="Lucida Sans Unicode"/>
              </a:rPr>
              <a:t>logico-aritmetiche)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Lucida Sans Unicode"/>
              <a:buChar char="•"/>
            </a:pPr>
            <a:endParaRPr sz="3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100" dirty="0">
                <a:latin typeface="Lucida Sans Unicode"/>
                <a:cs typeface="Lucida Sans Unicode"/>
              </a:rPr>
              <a:t>Controllo </a:t>
            </a:r>
            <a:r>
              <a:rPr sz="1600" spc="-85" dirty="0">
                <a:latin typeface="Lucida Sans Unicode"/>
                <a:cs typeface="Lucida Sans Unicode"/>
              </a:rPr>
              <a:t>(modifica </a:t>
            </a:r>
            <a:r>
              <a:rPr sz="1600" spc="-70" dirty="0">
                <a:latin typeface="Lucida Sans Unicode"/>
                <a:cs typeface="Lucida Sans Unicode"/>
              </a:rPr>
              <a:t>della </a:t>
            </a:r>
            <a:r>
              <a:rPr sz="1600" spc="-65" dirty="0">
                <a:latin typeface="Lucida Sans Unicode"/>
                <a:cs typeface="Lucida Sans Unicode"/>
              </a:rPr>
              <a:t>sequenza </a:t>
            </a:r>
            <a:r>
              <a:rPr sz="1600" spc="-114" dirty="0">
                <a:latin typeface="Lucida Sans Unicode"/>
                <a:cs typeface="Lucida Sans Unicode"/>
              </a:rPr>
              <a:t>di</a:t>
            </a:r>
            <a:r>
              <a:rPr sz="1600" spc="-5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esecuzione)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Lucida Sans Unicode"/>
              <a:buChar char="•"/>
            </a:pPr>
            <a:endParaRPr sz="3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25" dirty="0">
                <a:latin typeface="Lucida Sans Unicode"/>
                <a:cs typeface="Lucida Sans Unicode"/>
              </a:rPr>
              <a:t>Una </a:t>
            </a:r>
            <a:r>
              <a:rPr sz="1600" spc="-95" dirty="0">
                <a:latin typeface="Lucida Sans Unicode"/>
                <a:cs typeface="Lucida Sans Unicode"/>
              </a:rPr>
              <a:t>istruzione </a:t>
            </a:r>
            <a:r>
              <a:rPr sz="1600" spc="-110" dirty="0">
                <a:latin typeface="Lucida Sans Unicode"/>
                <a:cs typeface="Lucida Sans Unicode"/>
              </a:rPr>
              <a:t>può </a:t>
            </a:r>
            <a:r>
              <a:rPr sz="1600" spc="-75" dirty="0">
                <a:latin typeface="Lucida Sans Unicode"/>
                <a:cs typeface="Lucida Sans Unicode"/>
              </a:rPr>
              <a:t>contenere una </a:t>
            </a:r>
            <a:r>
              <a:rPr sz="1600" spc="-90" dirty="0">
                <a:latin typeface="Lucida Sans Unicode"/>
                <a:cs typeface="Lucida Sans Unicode"/>
              </a:rPr>
              <a:t>combinazione </a:t>
            </a:r>
            <a:r>
              <a:rPr sz="1600" spc="-70" dirty="0">
                <a:latin typeface="Lucida Sans Unicode"/>
                <a:cs typeface="Lucida Sans Unicode"/>
              </a:rPr>
              <a:t>delle </a:t>
            </a:r>
            <a:r>
              <a:rPr sz="1600" spc="-80" dirty="0">
                <a:latin typeface="Lucida Sans Unicode"/>
                <a:cs typeface="Lucida Sans Unicode"/>
              </a:rPr>
              <a:t>precedenti</a:t>
            </a:r>
            <a:r>
              <a:rPr sz="1600" spc="2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possibilità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Lucida Sans Unicode"/>
              <a:buChar char="•"/>
            </a:pPr>
            <a:endParaRPr sz="3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65" dirty="0">
                <a:latin typeface="Lucida Sans Unicode"/>
                <a:cs typeface="Lucida Sans Unicode"/>
              </a:rPr>
              <a:t>Il set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05" dirty="0">
                <a:latin typeface="Lucida Sans Unicode"/>
                <a:cs typeface="Lucida Sans Unicode"/>
              </a:rPr>
              <a:t>istruzioni </a:t>
            </a:r>
            <a:r>
              <a:rPr sz="1600" spc="-90" dirty="0">
                <a:latin typeface="Lucida Sans Unicode"/>
                <a:cs typeface="Lucida Sans Unicode"/>
              </a:rPr>
              <a:t>dipende </a:t>
            </a:r>
            <a:r>
              <a:rPr sz="1600" spc="-75" dirty="0">
                <a:latin typeface="Lucida Sans Unicode"/>
                <a:cs typeface="Lucida Sans Unicode"/>
              </a:rPr>
              <a:t>dal</a:t>
            </a:r>
            <a:r>
              <a:rPr sz="1600" spc="60" dirty="0">
                <a:latin typeface="Lucida Sans Unicode"/>
                <a:cs typeface="Lucida Sans Unicode"/>
              </a:rPr>
              <a:t> </a:t>
            </a:r>
            <a:r>
              <a:rPr sz="1600" spc="-70" dirty="0">
                <a:latin typeface="Lucida Sans Unicode"/>
                <a:cs typeface="Lucida Sans Unicode"/>
              </a:rPr>
              <a:t>processore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18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0168" y="1533804"/>
            <a:ext cx="96520" cy="56197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455" dirty="0">
                <a:latin typeface="Lucida Sans Unicode"/>
                <a:cs typeface="Lucida Sans Unicode"/>
              </a:rPr>
              <a:t>•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spc="-455" dirty="0">
                <a:latin typeface="Lucida Sans Unicode"/>
                <a:cs typeface="Lucida Sans Unicode"/>
              </a:rPr>
              <a:t>•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99717" y="1533804"/>
            <a:ext cx="5233670" cy="56197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35" dirty="0">
                <a:latin typeface="Lucida Sans Unicode"/>
                <a:cs typeface="Lucida Sans Unicode"/>
              </a:rPr>
              <a:t>Un </a:t>
            </a:r>
            <a:r>
              <a:rPr sz="1600" spc="-105" dirty="0">
                <a:latin typeface="Lucida Sans Unicode"/>
                <a:cs typeface="Lucida Sans Unicode"/>
              </a:rPr>
              <a:t>programma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70" dirty="0">
                <a:latin typeface="Lucida Sans Unicode"/>
                <a:cs typeface="Lucida Sans Unicode"/>
              </a:rPr>
              <a:t>una </a:t>
            </a:r>
            <a:r>
              <a:rPr sz="1600" spc="-65" dirty="0">
                <a:latin typeface="Lucida Sans Unicode"/>
                <a:cs typeface="Lucida Sans Unicode"/>
              </a:rPr>
              <a:t>sequenza </a:t>
            </a:r>
            <a:r>
              <a:rPr sz="1600" spc="-114" dirty="0">
                <a:latin typeface="Lucida Sans Unicode"/>
                <a:cs typeface="Lucida Sans Unicode"/>
              </a:rPr>
              <a:t>di</a:t>
            </a:r>
            <a:r>
              <a:rPr sz="1600" spc="-55" dirty="0">
                <a:latin typeface="Lucida Sans Unicode"/>
                <a:cs typeface="Lucida Sans Unicode"/>
              </a:rPr>
              <a:t> </a:t>
            </a:r>
            <a:r>
              <a:rPr sz="1600" spc="-110" dirty="0">
                <a:latin typeface="Lucida Sans Unicode"/>
                <a:cs typeface="Lucida Sans Unicode"/>
              </a:rPr>
              <a:t>istruzioni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spc="-35" dirty="0">
                <a:latin typeface="Lucida Sans Unicode"/>
                <a:cs typeface="Lucida Sans Unicode"/>
              </a:rPr>
              <a:t>Un </a:t>
            </a:r>
            <a:r>
              <a:rPr sz="1600" spc="-95" dirty="0">
                <a:latin typeface="Lucida Sans Unicode"/>
                <a:cs typeface="Lucida Sans Unicode"/>
              </a:rPr>
              <a:t>istruzione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90" dirty="0">
                <a:latin typeface="Lucida Sans Unicode"/>
                <a:cs typeface="Lucida Sans Unicode"/>
              </a:rPr>
              <a:t>comando, </a:t>
            </a:r>
            <a:r>
              <a:rPr sz="1600" spc="-75" dirty="0">
                <a:latin typeface="Lucida Sans Unicode"/>
                <a:cs typeface="Lucida Sans Unicode"/>
              </a:rPr>
              <a:t>eventualmente opera </a:t>
            </a:r>
            <a:r>
              <a:rPr sz="1600" spc="-60" dirty="0">
                <a:latin typeface="Lucida Sans Unicode"/>
                <a:cs typeface="Lucida Sans Unicode"/>
              </a:rPr>
              <a:t>su</a:t>
            </a:r>
            <a:r>
              <a:rPr sz="1600" spc="10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dati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41681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Formato delle</a:t>
            </a:r>
            <a:r>
              <a:rPr spc="-70" dirty="0"/>
              <a:t> </a:t>
            </a:r>
            <a:r>
              <a:rPr dirty="0"/>
              <a:t>Istruzioni  </a:t>
            </a:r>
            <a:r>
              <a:rPr spc="-5" dirty="0"/>
              <a:t>Alcuni</a:t>
            </a:r>
            <a:r>
              <a:rPr spc="-25" dirty="0"/>
              <a:t> </a:t>
            </a:r>
            <a:r>
              <a:rPr dirty="0"/>
              <a:t>esempi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0168" y="1558798"/>
            <a:ext cx="96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55" dirty="0">
                <a:latin typeface="Lucida Sans Unicode"/>
                <a:cs typeface="Lucida Sans Unicode"/>
              </a:rPr>
              <a:t>•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99717" y="1558798"/>
            <a:ext cx="31680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5" dirty="0">
                <a:latin typeface="Lucida Sans Unicode"/>
                <a:cs typeface="Lucida Sans Unicode"/>
              </a:rPr>
              <a:t>Trasferimento </a:t>
            </a:r>
            <a:r>
              <a:rPr sz="1600" spc="80" dirty="0">
                <a:latin typeface="Lucida Sans Unicode"/>
                <a:cs typeface="Lucida Sans Unicode"/>
              </a:rPr>
              <a:t>REGISTRI </a:t>
            </a:r>
            <a:r>
              <a:rPr sz="1600" spc="-360" dirty="0">
                <a:latin typeface="Lucida Sans Unicode"/>
                <a:cs typeface="Lucida Sans Unicode"/>
              </a:rPr>
              <a:t>&lt;-&gt;</a:t>
            </a:r>
            <a:r>
              <a:rPr sz="1600" spc="-315" dirty="0">
                <a:latin typeface="Lucida Sans Unicode"/>
                <a:cs typeface="Lucida Sans Unicode"/>
              </a:rPr>
              <a:t> </a:t>
            </a:r>
            <a:r>
              <a:rPr sz="1600" spc="10" dirty="0">
                <a:latin typeface="Lucida Sans Unicode"/>
                <a:cs typeface="Lucida Sans Unicode"/>
              </a:rPr>
              <a:t>RAM</a:t>
            </a:r>
            <a:endParaRPr sz="1600">
              <a:latin typeface="Lucida Sans Unicode"/>
              <a:cs typeface="Lucida Sans Unicode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243637" y="2052637"/>
          <a:ext cx="1843405" cy="4505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8157209" y="2068474"/>
            <a:ext cx="193675" cy="2240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940"/>
              </a:lnSpc>
              <a:spcBef>
                <a:spcPts val="130"/>
              </a:spcBef>
            </a:pPr>
            <a:r>
              <a:rPr sz="2500" i="1" spc="-60" dirty="0">
                <a:latin typeface="Malgun Gothic"/>
                <a:cs typeface="Malgun Gothic"/>
              </a:rPr>
              <a:t>0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ts val="2880"/>
              </a:lnSpc>
            </a:pPr>
            <a:r>
              <a:rPr sz="2500" i="1" spc="-60" dirty="0">
                <a:latin typeface="Malgun Gothic"/>
                <a:cs typeface="Malgun Gothic"/>
              </a:rPr>
              <a:t>1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ts val="2880"/>
              </a:lnSpc>
            </a:pPr>
            <a:r>
              <a:rPr sz="2500" i="1" spc="-55" dirty="0">
                <a:latin typeface="Malgun Gothic"/>
                <a:cs typeface="Malgun Gothic"/>
              </a:rPr>
              <a:t>2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ts val="2880"/>
              </a:lnSpc>
            </a:pPr>
            <a:r>
              <a:rPr sz="2500" i="1" spc="-60" dirty="0">
                <a:latin typeface="Malgun Gothic"/>
                <a:cs typeface="Malgun Gothic"/>
              </a:rPr>
              <a:t>3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ts val="2880"/>
              </a:lnSpc>
            </a:pPr>
            <a:r>
              <a:rPr sz="2500" i="1" spc="-60" dirty="0">
                <a:latin typeface="Malgun Gothic"/>
                <a:cs typeface="Malgun Gothic"/>
              </a:rPr>
              <a:t>4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ts val="2940"/>
              </a:lnSpc>
            </a:pPr>
            <a:r>
              <a:rPr sz="2500" i="1" spc="-60" dirty="0">
                <a:latin typeface="Malgun Gothic"/>
                <a:cs typeface="Malgun Gothic"/>
              </a:rPr>
              <a:t>5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81837" y="4643437"/>
            <a:ext cx="85725" cy="857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81837" y="4872037"/>
            <a:ext cx="85725" cy="857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1837" y="5176837"/>
            <a:ext cx="85725" cy="857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48637" y="4567237"/>
            <a:ext cx="85725" cy="857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48637" y="4872037"/>
            <a:ext cx="85725" cy="857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48637" y="5176837"/>
            <a:ext cx="85725" cy="857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24200" y="2743200"/>
            <a:ext cx="1295400" cy="304800"/>
          </a:xfrm>
          <a:custGeom>
            <a:avLst/>
            <a:gdLst/>
            <a:ahLst/>
            <a:cxnLst/>
            <a:rect l="l" t="t" r="r" b="b"/>
            <a:pathLst>
              <a:path w="1295400" h="304800">
                <a:moveTo>
                  <a:pt x="0" y="304800"/>
                </a:moveTo>
                <a:lnTo>
                  <a:pt x="1295400" y="304800"/>
                </a:lnTo>
                <a:lnTo>
                  <a:pt x="1295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24200" y="3276600"/>
            <a:ext cx="1295400" cy="304800"/>
          </a:xfrm>
          <a:custGeom>
            <a:avLst/>
            <a:gdLst/>
            <a:ahLst/>
            <a:cxnLst/>
            <a:rect l="l" t="t" r="r" b="b"/>
            <a:pathLst>
              <a:path w="1295400" h="304800">
                <a:moveTo>
                  <a:pt x="0" y="304800"/>
                </a:moveTo>
                <a:lnTo>
                  <a:pt x="1295400" y="304800"/>
                </a:lnTo>
                <a:lnTo>
                  <a:pt x="1295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24200" y="3810000"/>
            <a:ext cx="1295400" cy="304800"/>
          </a:xfrm>
          <a:custGeom>
            <a:avLst/>
            <a:gdLst/>
            <a:ahLst/>
            <a:cxnLst/>
            <a:rect l="l" t="t" r="r" b="b"/>
            <a:pathLst>
              <a:path w="1295400" h="304800">
                <a:moveTo>
                  <a:pt x="0" y="304800"/>
                </a:moveTo>
                <a:lnTo>
                  <a:pt x="1295400" y="304800"/>
                </a:lnTo>
                <a:lnTo>
                  <a:pt x="1295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29037" y="4414837"/>
            <a:ext cx="85725" cy="857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29037" y="4643437"/>
            <a:ext cx="85725" cy="857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29037" y="4948237"/>
            <a:ext cx="85725" cy="857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90600" y="3200400"/>
            <a:ext cx="1447800" cy="1371600"/>
          </a:xfrm>
          <a:custGeom>
            <a:avLst/>
            <a:gdLst/>
            <a:ahLst/>
            <a:cxnLst/>
            <a:rect l="l" t="t" r="r" b="b"/>
            <a:pathLst>
              <a:path w="1447800" h="1371600">
                <a:moveTo>
                  <a:pt x="0" y="685800"/>
                </a:moveTo>
                <a:lnTo>
                  <a:pt x="1670" y="638850"/>
                </a:lnTo>
                <a:lnTo>
                  <a:pt x="6608" y="592750"/>
                </a:lnTo>
                <a:lnTo>
                  <a:pt x="14707" y="547599"/>
                </a:lnTo>
                <a:lnTo>
                  <a:pt x="25858" y="503502"/>
                </a:lnTo>
                <a:lnTo>
                  <a:pt x="39954" y="460559"/>
                </a:lnTo>
                <a:lnTo>
                  <a:pt x="56888" y="418873"/>
                </a:lnTo>
                <a:lnTo>
                  <a:pt x="76550" y="378547"/>
                </a:lnTo>
                <a:lnTo>
                  <a:pt x="98834" y="339682"/>
                </a:lnTo>
                <a:lnTo>
                  <a:pt x="123631" y="302381"/>
                </a:lnTo>
                <a:lnTo>
                  <a:pt x="150834" y="266746"/>
                </a:lnTo>
                <a:lnTo>
                  <a:pt x="180335" y="232879"/>
                </a:lnTo>
                <a:lnTo>
                  <a:pt x="212026" y="200882"/>
                </a:lnTo>
                <a:lnTo>
                  <a:pt x="245799" y="170857"/>
                </a:lnTo>
                <a:lnTo>
                  <a:pt x="281547" y="142908"/>
                </a:lnTo>
                <a:lnTo>
                  <a:pt x="319161" y="117135"/>
                </a:lnTo>
                <a:lnTo>
                  <a:pt x="358535" y="93641"/>
                </a:lnTo>
                <a:lnTo>
                  <a:pt x="399559" y="72528"/>
                </a:lnTo>
                <a:lnTo>
                  <a:pt x="442126" y="53899"/>
                </a:lnTo>
                <a:lnTo>
                  <a:pt x="486129" y="37856"/>
                </a:lnTo>
                <a:lnTo>
                  <a:pt x="531459" y="24500"/>
                </a:lnTo>
                <a:lnTo>
                  <a:pt x="578009" y="13934"/>
                </a:lnTo>
                <a:lnTo>
                  <a:pt x="625671" y="6261"/>
                </a:lnTo>
                <a:lnTo>
                  <a:pt x="674337" y="1582"/>
                </a:lnTo>
                <a:lnTo>
                  <a:pt x="723900" y="0"/>
                </a:lnTo>
                <a:lnTo>
                  <a:pt x="773462" y="1582"/>
                </a:lnTo>
                <a:lnTo>
                  <a:pt x="822128" y="6261"/>
                </a:lnTo>
                <a:lnTo>
                  <a:pt x="869790" y="13934"/>
                </a:lnTo>
                <a:lnTo>
                  <a:pt x="916340" y="24500"/>
                </a:lnTo>
                <a:lnTo>
                  <a:pt x="961670" y="37856"/>
                </a:lnTo>
                <a:lnTo>
                  <a:pt x="1005673" y="53899"/>
                </a:lnTo>
                <a:lnTo>
                  <a:pt x="1048240" y="72528"/>
                </a:lnTo>
                <a:lnTo>
                  <a:pt x="1089264" y="93641"/>
                </a:lnTo>
                <a:lnTo>
                  <a:pt x="1128638" y="117135"/>
                </a:lnTo>
                <a:lnTo>
                  <a:pt x="1166252" y="142908"/>
                </a:lnTo>
                <a:lnTo>
                  <a:pt x="1202000" y="170857"/>
                </a:lnTo>
                <a:lnTo>
                  <a:pt x="1235773" y="200882"/>
                </a:lnTo>
                <a:lnTo>
                  <a:pt x="1267464" y="232879"/>
                </a:lnTo>
                <a:lnTo>
                  <a:pt x="1296965" y="266746"/>
                </a:lnTo>
                <a:lnTo>
                  <a:pt x="1324168" y="302381"/>
                </a:lnTo>
                <a:lnTo>
                  <a:pt x="1348965" y="339682"/>
                </a:lnTo>
                <a:lnTo>
                  <a:pt x="1371249" y="378547"/>
                </a:lnTo>
                <a:lnTo>
                  <a:pt x="1390911" y="418873"/>
                </a:lnTo>
                <a:lnTo>
                  <a:pt x="1407845" y="460559"/>
                </a:lnTo>
                <a:lnTo>
                  <a:pt x="1421941" y="503502"/>
                </a:lnTo>
                <a:lnTo>
                  <a:pt x="1433092" y="547599"/>
                </a:lnTo>
                <a:lnTo>
                  <a:pt x="1441191" y="592750"/>
                </a:lnTo>
                <a:lnTo>
                  <a:pt x="1446129" y="638850"/>
                </a:lnTo>
                <a:lnTo>
                  <a:pt x="1447800" y="685800"/>
                </a:lnTo>
                <a:lnTo>
                  <a:pt x="1446129" y="732749"/>
                </a:lnTo>
                <a:lnTo>
                  <a:pt x="1441191" y="778849"/>
                </a:lnTo>
                <a:lnTo>
                  <a:pt x="1433092" y="824000"/>
                </a:lnTo>
                <a:lnTo>
                  <a:pt x="1421941" y="868097"/>
                </a:lnTo>
                <a:lnTo>
                  <a:pt x="1407845" y="911040"/>
                </a:lnTo>
                <a:lnTo>
                  <a:pt x="1390911" y="952726"/>
                </a:lnTo>
                <a:lnTo>
                  <a:pt x="1371249" y="993052"/>
                </a:lnTo>
                <a:lnTo>
                  <a:pt x="1348965" y="1031917"/>
                </a:lnTo>
                <a:lnTo>
                  <a:pt x="1324168" y="1069218"/>
                </a:lnTo>
                <a:lnTo>
                  <a:pt x="1296965" y="1104853"/>
                </a:lnTo>
                <a:lnTo>
                  <a:pt x="1267464" y="1138720"/>
                </a:lnTo>
                <a:lnTo>
                  <a:pt x="1235773" y="1170717"/>
                </a:lnTo>
                <a:lnTo>
                  <a:pt x="1202000" y="1200742"/>
                </a:lnTo>
                <a:lnTo>
                  <a:pt x="1166252" y="1228691"/>
                </a:lnTo>
                <a:lnTo>
                  <a:pt x="1128638" y="1254464"/>
                </a:lnTo>
                <a:lnTo>
                  <a:pt x="1089264" y="1277958"/>
                </a:lnTo>
                <a:lnTo>
                  <a:pt x="1048240" y="1299071"/>
                </a:lnTo>
                <a:lnTo>
                  <a:pt x="1005673" y="1317700"/>
                </a:lnTo>
                <a:lnTo>
                  <a:pt x="961670" y="1333743"/>
                </a:lnTo>
                <a:lnTo>
                  <a:pt x="916340" y="1347099"/>
                </a:lnTo>
                <a:lnTo>
                  <a:pt x="869790" y="1357665"/>
                </a:lnTo>
                <a:lnTo>
                  <a:pt x="822128" y="1365338"/>
                </a:lnTo>
                <a:lnTo>
                  <a:pt x="773462" y="1370017"/>
                </a:lnTo>
                <a:lnTo>
                  <a:pt x="723900" y="1371600"/>
                </a:lnTo>
                <a:lnTo>
                  <a:pt x="674337" y="1370017"/>
                </a:lnTo>
                <a:lnTo>
                  <a:pt x="625671" y="1365338"/>
                </a:lnTo>
                <a:lnTo>
                  <a:pt x="578009" y="1357665"/>
                </a:lnTo>
                <a:lnTo>
                  <a:pt x="531459" y="1347099"/>
                </a:lnTo>
                <a:lnTo>
                  <a:pt x="486129" y="1333743"/>
                </a:lnTo>
                <a:lnTo>
                  <a:pt x="442126" y="1317700"/>
                </a:lnTo>
                <a:lnTo>
                  <a:pt x="399559" y="1299071"/>
                </a:lnTo>
                <a:lnTo>
                  <a:pt x="358535" y="1277958"/>
                </a:lnTo>
                <a:lnTo>
                  <a:pt x="319161" y="1254464"/>
                </a:lnTo>
                <a:lnTo>
                  <a:pt x="281547" y="1228691"/>
                </a:lnTo>
                <a:lnTo>
                  <a:pt x="245799" y="1200742"/>
                </a:lnTo>
                <a:lnTo>
                  <a:pt x="212026" y="1170717"/>
                </a:lnTo>
                <a:lnTo>
                  <a:pt x="180335" y="1138720"/>
                </a:lnTo>
                <a:lnTo>
                  <a:pt x="150834" y="1104853"/>
                </a:lnTo>
                <a:lnTo>
                  <a:pt x="123631" y="1069218"/>
                </a:lnTo>
                <a:lnTo>
                  <a:pt x="98834" y="1031917"/>
                </a:lnTo>
                <a:lnTo>
                  <a:pt x="76550" y="993052"/>
                </a:lnTo>
                <a:lnTo>
                  <a:pt x="56888" y="952726"/>
                </a:lnTo>
                <a:lnTo>
                  <a:pt x="39954" y="911040"/>
                </a:lnTo>
                <a:lnTo>
                  <a:pt x="25858" y="868097"/>
                </a:lnTo>
                <a:lnTo>
                  <a:pt x="14707" y="824000"/>
                </a:lnTo>
                <a:lnTo>
                  <a:pt x="6608" y="778849"/>
                </a:lnTo>
                <a:lnTo>
                  <a:pt x="1670" y="732749"/>
                </a:lnTo>
                <a:lnTo>
                  <a:pt x="0" y="685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222044" y="3582962"/>
            <a:ext cx="859155" cy="603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800" i="1" spc="-140" dirty="0">
                <a:latin typeface="Malgun Gothic"/>
                <a:cs typeface="Malgun Gothic"/>
              </a:rPr>
              <a:t>A</a:t>
            </a:r>
            <a:r>
              <a:rPr sz="3800" i="1" spc="-170" dirty="0">
                <a:latin typeface="Malgun Gothic"/>
                <a:cs typeface="Malgun Gothic"/>
              </a:rPr>
              <a:t>L</a:t>
            </a:r>
            <a:r>
              <a:rPr sz="3800" i="1" spc="-145" dirty="0">
                <a:latin typeface="Malgun Gothic"/>
                <a:cs typeface="Malgun Gothic"/>
              </a:rPr>
              <a:t>U</a:t>
            </a:r>
            <a:endParaRPr sz="3800">
              <a:latin typeface="Malgun Gothic"/>
              <a:cs typeface="Malgun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69794" y="2675354"/>
            <a:ext cx="242570" cy="474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50" i="1" spc="-95" dirty="0">
                <a:latin typeface="Malgun Gothic"/>
                <a:cs typeface="Malgun Gothic"/>
              </a:rPr>
              <a:t>R</a:t>
            </a:r>
            <a:endParaRPr sz="2950">
              <a:latin typeface="Malgun Gothic"/>
              <a:cs typeface="Malgun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86582" y="2886171"/>
            <a:ext cx="156845" cy="326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50" i="1" spc="-45" dirty="0">
                <a:latin typeface="Malgun Gothic"/>
                <a:cs typeface="Malgun Gothic"/>
              </a:rPr>
              <a:t>0</a:t>
            </a:r>
            <a:endParaRPr sz="1950">
              <a:latin typeface="Malgun Gothic"/>
              <a:cs typeface="Malgun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69794" y="3209008"/>
            <a:ext cx="373380" cy="93218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35"/>
              </a:spcBef>
            </a:pPr>
            <a:r>
              <a:rPr sz="2950" i="1" spc="-95" dirty="0">
                <a:latin typeface="Malgun Gothic"/>
                <a:cs typeface="Malgun Gothic"/>
              </a:rPr>
              <a:t>R</a:t>
            </a:r>
            <a:r>
              <a:rPr sz="2925" i="1" spc="-52" baseline="-19943" dirty="0">
                <a:latin typeface="Malgun Gothic"/>
                <a:cs typeface="Malgun Gothic"/>
              </a:rPr>
              <a:t>1  </a:t>
            </a:r>
            <a:r>
              <a:rPr sz="2950" i="1" spc="-95" dirty="0">
                <a:latin typeface="Malgun Gothic"/>
                <a:cs typeface="Malgun Gothic"/>
              </a:rPr>
              <a:t>R</a:t>
            </a:r>
            <a:r>
              <a:rPr sz="2925" i="1" spc="-67" baseline="-19943" dirty="0">
                <a:latin typeface="Malgun Gothic"/>
                <a:cs typeface="Malgun Gothic"/>
              </a:rPr>
              <a:t>2</a:t>
            </a:r>
            <a:endParaRPr sz="2925" baseline="-19943">
              <a:latin typeface="Malgun Gothic"/>
              <a:cs typeface="Malgun Gothic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495800" y="2667000"/>
            <a:ext cx="1676400" cy="228600"/>
          </a:xfrm>
          <a:custGeom>
            <a:avLst/>
            <a:gdLst/>
            <a:ahLst/>
            <a:cxnLst/>
            <a:rect l="l" t="t" r="r" b="b"/>
            <a:pathLst>
              <a:path w="1676400" h="228600">
                <a:moveTo>
                  <a:pt x="419100" y="0"/>
                </a:moveTo>
                <a:lnTo>
                  <a:pt x="0" y="114300"/>
                </a:lnTo>
                <a:lnTo>
                  <a:pt x="419100" y="228600"/>
                </a:lnTo>
                <a:lnTo>
                  <a:pt x="419100" y="171450"/>
                </a:lnTo>
                <a:lnTo>
                  <a:pt x="1676400" y="171450"/>
                </a:lnTo>
                <a:lnTo>
                  <a:pt x="1676400" y="57150"/>
                </a:lnTo>
                <a:lnTo>
                  <a:pt x="419100" y="57150"/>
                </a:lnTo>
                <a:lnTo>
                  <a:pt x="4191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95800" y="2667000"/>
            <a:ext cx="1676400" cy="228600"/>
          </a:xfrm>
          <a:custGeom>
            <a:avLst/>
            <a:gdLst/>
            <a:ahLst/>
            <a:cxnLst/>
            <a:rect l="l" t="t" r="r" b="b"/>
            <a:pathLst>
              <a:path w="1676400" h="228600">
                <a:moveTo>
                  <a:pt x="0" y="114300"/>
                </a:moveTo>
                <a:lnTo>
                  <a:pt x="419100" y="0"/>
                </a:lnTo>
                <a:lnTo>
                  <a:pt x="419100" y="57150"/>
                </a:lnTo>
                <a:lnTo>
                  <a:pt x="1676400" y="57150"/>
                </a:lnTo>
                <a:lnTo>
                  <a:pt x="1676400" y="171450"/>
                </a:lnTo>
                <a:lnTo>
                  <a:pt x="419100" y="171450"/>
                </a:lnTo>
                <a:lnTo>
                  <a:pt x="419100" y="228600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95800" y="3810000"/>
            <a:ext cx="1676400" cy="228600"/>
          </a:xfrm>
          <a:custGeom>
            <a:avLst/>
            <a:gdLst/>
            <a:ahLst/>
            <a:cxnLst/>
            <a:rect l="l" t="t" r="r" b="b"/>
            <a:pathLst>
              <a:path w="1676400" h="228600">
                <a:moveTo>
                  <a:pt x="1257300" y="0"/>
                </a:moveTo>
                <a:lnTo>
                  <a:pt x="1257300" y="57150"/>
                </a:lnTo>
                <a:lnTo>
                  <a:pt x="0" y="57150"/>
                </a:lnTo>
                <a:lnTo>
                  <a:pt x="0" y="171450"/>
                </a:lnTo>
                <a:lnTo>
                  <a:pt x="1257300" y="171450"/>
                </a:lnTo>
                <a:lnTo>
                  <a:pt x="1257300" y="228600"/>
                </a:lnTo>
                <a:lnTo>
                  <a:pt x="1676400" y="114300"/>
                </a:lnTo>
                <a:lnTo>
                  <a:pt x="12573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95800" y="3810000"/>
            <a:ext cx="1676400" cy="228600"/>
          </a:xfrm>
          <a:custGeom>
            <a:avLst/>
            <a:gdLst/>
            <a:ahLst/>
            <a:cxnLst/>
            <a:rect l="l" t="t" r="r" b="b"/>
            <a:pathLst>
              <a:path w="1676400" h="228600">
                <a:moveTo>
                  <a:pt x="0" y="57150"/>
                </a:moveTo>
                <a:lnTo>
                  <a:pt x="1257300" y="57150"/>
                </a:lnTo>
                <a:lnTo>
                  <a:pt x="1257300" y="0"/>
                </a:lnTo>
                <a:lnTo>
                  <a:pt x="1676400" y="114300"/>
                </a:lnTo>
                <a:lnTo>
                  <a:pt x="1257300" y="228600"/>
                </a:lnTo>
                <a:lnTo>
                  <a:pt x="1257300" y="171450"/>
                </a:lnTo>
                <a:lnTo>
                  <a:pt x="0" y="171450"/>
                </a:lnTo>
                <a:lnTo>
                  <a:pt x="0" y="5715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956428" y="2297074"/>
            <a:ext cx="81216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i="1" spc="-135" dirty="0">
                <a:latin typeface="Malgun Gothic"/>
                <a:cs typeface="Malgun Gothic"/>
              </a:rPr>
              <a:t>L</a:t>
            </a:r>
            <a:r>
              <a:rPr sz="2500" i="1" spc="-114" dirty="0">
                <a:latin typeface="Malgun Gothic"/>
                <a:cs typeface="Malgun Gothic"/>
              </a:rPr>
              <a:t>O</a:t>
            </a:r>
            <a:r>
              <a:rPr sz="2500" i="1" spc="-75" dirty="0">
                <a:latin typeface="Malgun Gothic"/>
                <a:cs typeface="Malgun Gothic"/>
              </a:rPr>
              <a:t>AD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27828" y="3440328"/>
            <a:ext cx="918210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i="1" spc="-55" dirty="0">
                <a:latin typeface="Malgun Gothic"/>
                <a:cs typeface="Malgun Gothic"/>
              </a:rPr>
              <a:t>S</a:t>
            </a:r>
            <a:r>
              <a:rPr sz="2500" i="1" spc="-170" dirty="0">
                <a:latin typeface="Malgun Gothic"/>
                <a:cs typeface="Malgun Gothic"/>
              </a:rPr>
              <a:t>T</a:t>
            </a:r>
            <a:r>
              <a:rPr sz="2500" i="1" spc="-70" dirty="0">
                <a:latin typeface="Malgun Gothic"/>
                <a:cs typeface="Malgun Gothic"/>
              </a:rPr>
              <a:t>ORE</a:t>
            </a:r>
            <a:endParaRPr sz="25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214437" y="2489136"/>
          <a:ext cx="7025005" cy="1228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650" i="1" spc="-30" dirty="0">
                          <a:solidFill>
                            <a:srgbClr val="FF3300"/>
                          </a:solidFill>
                          <a:latin typeface="Malgun Gothic"/>
                          <a:cs typeface="Malgun Gothic"/>
                        </a:rPr>
                        <a:t>codice-op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650" i="1" spc="-25" dirty="0">
                          <a:latin typeface="Malgun Gothic"/>
                          <a:cs typeface="Malgun Gothic"/>
                        </a:rPr>
                        <a:t>n.</a:t>
                      </a:r>
                      <a:r>
                        <a:rPr sz="1650" i="1" spc="-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i="1" spc="-35" dirty="0">
                          <a:solidFill>
                            <a:srgbClr val="FF9900"/>
                          </a:solidFill>
                          <a:latin typeface="Malgun Gothic"/>
                          <a:cs typeface="Malgun Gothic"/>
                        </a:rPr>
                        <a:t>registro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50"/>
                        </a:lnSpc>
                        <a:spcBef>
                          <a:spcPts val="890"/>
                        </a:spcBef>
                      </a:pPr>
                      <a:r>
                        <a:rPr sz="1650" i="1" spc="-30" dirty="0">
                          <a:solidFill>
                            <a:srgbClr val="333399"/>
                          </a:solidFill>
                          <a:latin typeface="Malgun Gothic"/>
                          <a:cs typeface="Malgun Gothic"/>
                        </a:rPr>
                        <a:t>indirizzo</a:t>
                      </a:r>
                      <a:endParaRPr sz="1650" dirty="0">
                        <a:latin typeface="Malgun Gothic"/>
                        <a:cs typeface="Malgun Gothic"/>
                      </a:endParaRPr>
                    </a:p>
                    <a:p>
                      <a:pPr marL="144145">
                        <a:lnSpc>
                          <a:spcPts val="1950"/>
                        </a:lnSpc>
                      </a:pPr>
                      <a:r>
                        <a:rPr sz="1650" i="1" spc="-35" dirty="0">
                          <a:solidFill>
                            <a:srgbClr val="333399"/>
                          </a:solidFill>
                          <a:latin typeface="Malgun Gothic"/>
                          <a:cs typeface="Malgun Gothic"/>
                        </a:rPr>
                        <a:t>parola</a:t>
                      </a:r>
                      <a:r>
                        <a:rPr sz="1650" i="1" spc="10" dirty="0">
                          <a:solidFill>
                            <a:srgbClr val="333399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i="1" spc="-40" dirty="0">
                          <a:solidFill>
                            <a:srgbClr val="333399"/>
                          </a:solidFill>
                          <a:latin typeface="Malgun Gothic"/>
                          <a:cs typeface="Malgun Gothic"/>
                        </a:rPr>
                        <a:t>RAM</a:t>
                      </a:r>
                      <a:endParaRPr sz="1650" dirty="0">
                        <a:latin typeface="Malgun Gothic"/>
                        <a:cs typeface="Malgun Gothic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371600" y="3941826"/>
            <a:ext cx="1752600" cy="304800"/>
          </a:xfrm>
          <a:custGeom>
            <a:avLst/>
            <a:gdLst/>
            <a:ahLst/>
            <a:cxnLst/>
            <a:rect l="l" t="t" r="r" b="b"/>
            <a:pathLst>
              <a:path w="1752600" h="304800">
                <a:moveTo>
                  <a:pt x="1752600" y="0"/>
                </a:moveTo>
                <a:lnTo>
                  <a:pt x="1745152" y="48134"/>
                </a:lnTo>
                <a:lnTo>
                  <a:pt x="1724416" y="89964"/>
                </a:lnTo>
                <a:lnTo>
                  <a:pt x="1692798" y="122968"/>
                </a:lnTo>
                <a:lnTo>
                  <a:pt x="1652706" y="144621"/>
                </a:lnTo>
                <a:lnTo>
                  <a:pt x="1606550" y="152400"/>
                </a:lnTo>
                <a:lnTo>
                  <a:pt x="1022350" y="152400"/>
                </a:lnTo>
                <a:lnTo>
                  <a:pt x="976193" y="160166"/>
                </a:lnTo>
                <a:lnTo>
                  <a:pt x="936101" y="181794"/>
                </a:lnTo>
                <a:lnTo>
                  <a:pt x="904483" y="214780"/>
                </a:lnTo>
                <a:lnTo>
                  <a:pt x="883747" y="256617"/>
                </a:lnTo>
                <a:lnTo>
                  <a:pt x="876300" y="304800"/>
                </a:lnTo>
                <a:lnTo>
                  <a:pt x="868852" y="256617"/>
                </a:lnTo>
                <a:lnTo>
                  <a:pt x="848116" y="214780"/>
                </a:lnTo>
                <a:lnTo>
                  <a:pt x="816498" y="181794"/>
                </a:lnTo>
                <a:lnTo>
                  <a:pt x="776406" y="160166"/>
                </a:lnTo>
                <a:lnTo>
                  <a:pt x="730250" y="152400"/>
                </a:lnTo>
                <a:lnTo>
                  <a:pt x="146050" y="152400"/>
                </a:lnTo>
                <a:lnTo>
                  <a:pt x="99893" y="144621"/>
                </a:lnTo>
                <a:lnTo>
                  <a:pt x="59801" y="122968"/>
                </a:lnTo>
                <a:lnTo>
                  <a:pt x="28183" y="89964"/>
                </a:lnTo>
                <a:lnTo>
                  <a:pt x="7447" y="48134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76600" y="3941826"/>
            <a:ext cx="1752600" cy="304800"/>
          </a:xfrm>
          <a:custGeom>
            <a:avLst/>
            <a:gdLst/>
            <a:ahLst/>
            <a:cxnLst/>
            <a:rect l="l" t="t" r="r" b="b"/>
            <a:pathLst>
              <a:path w="1752600" h="304800">
                <a:moveTo>
                  <a:pt x="1752600" y="0"/>
                </a:moveTo>
                <a:lnTo>
                  <a:pt x="1745152" y="48134"/>
                </a:lnTo>
                <a:lnTo>
                  <a:pt x="1724416" y="89964"/>
                </a:lnTo>
                <a:lnTo>
                  <a:pt x="1692798" y="122968"/>
                </a:lnTo>
                <a:lnTo>
                  <a:pt x="1652706" y="144621"/>
                </a:lnTo>
                <a:lnTo>
                  <a:pt x="1606550" y="152400"/>
                </a:lnTo>
                <a:lnTo>
                  <a:pt x="1022350" y="152400"/>
                </a:lnTo>
                <a:lnTo>
                  <a:pt x="976193" y="160166"/>
                </a:lnTo>
                <a:lnTo>
                  <a:pt x="936101" y="181794"/>
                </a:lnTo>
                <a:lnTo>
                  <a:pt x="904483" y="214780"/>
                </a:lnTo>
                <a:lnTo>
                  <a:pt x="883747" y="256617"/>
                </a:lnTo>
                <a:lnTo>
                  <a:pt x="876300" y="304800"/>
                </a:lnTo>
                <a:lnTo>
                  <a:pt x="868852" y="256617"/>
                </a:lnTo>
                <a:lnTo>
                  <a:pt x="848116" y="214780"/>
                </a:lnTo>
                <a:lnTo>
                  <a:pt x="816498" y="181794"/>
                </a:lnTo>
                <a:lnTo>
                  <a:pt x="776406" y="160166"/>
                </a:lnTo>
                <a:lnTo>
                  <a:pt x="730250" y="152400"/>
                </a:lnTo>
                <a:lnTo>
                  <a:pt x="146050" y="152400"/>
                </a:lnTo>
                <a:lnTo>
                  <a:pt x="99893" y="144621"/>
                </a:lnTo>
                <a:lnTo>
                  <a:pt x="59801" y="122968"/>
                </a:lnTo>
                <a:lnTo>
                  <a:pt x="28183" y="89964"/>
                </a:lnTo>
                <a:lnTo>
                  <a:pt x="7447" y="48134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3865626"/>
            <a:ext cx="2971800" cy="304800"/>
          </a:xfrm>
          <a:custGeom>
            <a:avLst/>
            <a:gdLst/>
            <a:ahLst/>
            <a:cxnLst/>
            <a:rect l="l" t="t" r="r" b="b"/>
            <a:pathLst>
              <a:path w="2971800" h="304800">
                <a:moveTo>
                  <a:pt x="2971800" y="0"/>
                </a:moveTo>
                <a:lnTo>
                  <a:pt x="2946629" y="66980"/>
                </a:lnTo>
                <a:lnTo>
                  <a:pt x="2917395" y="95278"/>
                </a:lnTo>
                <a:lnTo>
                  <a:pt x="2879044" y="118889"/>
                </a:lnTo>
                <a:lnTo>
                  <a:pt x="2833062" y="136893"/>
                </a:lnTo>
                <a:lnTo>
                  <a:pt x="2780935" y="148370"/>
                </a:lnTo>
                <a:lnTo>
                  <a:pt x="2724150" y="152400"/>
                </a:lnTo>
                <a:lnTo>
                  <a:pt x="1733550" y="152400"/>
                </a:lnTo>
                <a:lnTo>
                  <a:pt x="1676764" y="156423"/>
                </a:lnTo>
                <a:lnTo>
                  <a:pt x="1624637" y="167884"/>
                </a:lnTo>
                <a:lnTo>
                  <a:pt x="1578655" y="185870"/>
                </a:lnTo>
                <a:lnTo>
                  <a:pt x="1540304" y="209467"/>
                </a:lnTo>
                <a:lnTo>
                  <a:pt x="1511070" y="237763"/>
                </a:lnTo>
                <a:lnTo>
                  <a:pt x="1485900" y="304800"/>
                </a:lnTo>
                <a:lnTo>
                  <a:pt x="1479359" y="269845"/>
                </a:lnTo>
                <a:lnTo>
                  <a:pt x="1431495" y="209467"/>
                </a:lnTo>
                <a:lnTo>
                  <a:pt x="1393144" y="185870"/>
                </a:lnTo>
                <a:lnTo>
                  <a:pt x="1347162" y="167884"/>
                </a:lnTo>
                <a:lnTo>
                  <a:pt x="1295035" y="156423"/>
                </a:lnTo>
                <a:lnTo>
                  <a:pt x="1238250" y="152400"/>
                </a:lnTo>
                <a:lnTo>
                  <a:pt x="247650" y="152400"/>
                </a:lnTo>
                <a:lnTo>
                  <a:pt x="190864" y="148370"/>
                </a:lnTo>
                <a:lnTo>
                  <a:pt x="138737" y="136893"/>
                </a:lnTo>
                <a:lnTo>
                  <a:pt x="92755" y="118889"/>
                </a:lnTo>
                <a:lnTo>
                  <a:pt x="54404" y="95278"/>
                </a:lnTo>
                <a:lnTo>
                  <a:pt x="25170" y="66980"/>
                </a:lnTo>
                <a:lnTo>
                  <a:pt x="6540" y="34914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0200" y="4551426"/>
            <a:ext cx="6553200" cy="381000"/>
          </a:xfrm>
          <a:custGeom>
            <a:avLst/>
            <a:gdLst/>
            <a:ahLst/>
            <a:cxnLst/>
            <a:rect l="l" t="t" r="r" b="b"/>
            <a:pathLst>
              <a:path w="6553200" h="381000">
                <a:moveTo>
                  <a:pt x="6553200" y="0"/>
                </a:moveTo>
                <a:lnTo>
                  <a:pt x="6536522" y="46888"/>
                </a:lnTo>
                <a:lnTo>
                  <a:pt x="6489220" y="89531"/>
                </a:lnTo>
                <a:lnTo>
                  <a:pt x="6455363" y="108813"/>
                </a:lnTo>
                <a:lnTo>
                  <a:pt x="6415384" y="126496"/>
                </a:lnTo>
                <a:lnTo>
                  <a:pt x="6369795" y="142403"/>
                </a:lnTo>
                <a:lnTo>
                  <a:pt x="6319108" y="156353"/>
                </a:lnTo>
                <a:lnTo>
                  <a:pt x="6263834" y="168169"/>
                </a:lnTo>
                <a:lnTo>
                  <a:pt x="6204484" y="177670"/>
                </a:lnTo>
                <a:lnTo>
                  <a:pt x="6141571" y="184678"/>
                </a:lnTo>
                <a:lnTo>
                  <a:pt x="6075606" y="189014"/>
                </a:lnTo>
                <a:lnTo>
                  <a:pt x="6007100" y="190500"/>
                </a:lnTo>
                <a:lnTo>
                  <a:pt x="3822700" y="190500"/>
                </a:lnTo>
                <a:lnTo>
                  <a:pt x="3754193" y="191983"/>
                </a:lnTo>
                <a:lnTo>
                  <a:pt x="3688228" y="196313"/>
                </a:lnTo>
                <a:lnTo>
                  <a:pt x="3625315" y="203313"/>
                </a:lnTo>
                <a:lnTo>
                  <a:pt x="3565965" y="212805"/>
                </a:lnTo>
                <a:lnTo>
                  <a:pt x="3510691" y="224611"/>
                </a:lnTo>
                <a:lnTo>
                  <a:pt x="3460004" y="238552"/>
                </a:lnTo>
                <a:lnTo>
                  <a:pt x="3414415" y="254452"/>
                </a:lnTo>
                <a:lnTo>
                  <a:pt x="3374436" y="272131"/>
                </a:lnTo>
                <a:lnTo>
                  <a:pt x="3340579" y="291412"/>
                </a:lnTo>
                <a:lnTo>
                  <a:pt x="3293277" y="334069"/>
                </a:lnTo>
                <a:lnTo>
                  <a:pt x="3276600" y="381000"/>
                </a:lnTo>
                <a:lnTo>
                  <a:pt x="3272345" y="357089"/>
                </a:lnTo>
                <a:lnTo>
                  <a:pt x="3239843" y="312118"/>
                </a:lnTo>
                <a:lnTo>
                  <a:pt x="3178763" y="272131"/>
                </a:lnTo>
                <a:lnTo>
                  <a:pt x="3138784" y="254452"/>
                </a:lnTo>
                <a:lnTo>
                  <a:pt x="3093195" y="238552"/>
                </a:lnTo>
                <a:lnTo>
                  <a:pt x="3042508" y="224611"/>
                </a:lnTo>
                <a:lnTo>
                  <a:pt x="2987234" y="212805"/>
                </a:lnTo>
                <a:lnTo>
                  <a:pt x="2927884" y="203313"/>
                </a:lnTo>
                <a:lnTo>
                  <a:pt x="2864971" y="196313"/>
                </a:lnTo>
                <a:lnTo>
                  <a:pt x="2799006" y="191983"/>
                </a:lnTo>
                <a:lnTo>
                  <a:pt x="2730500" y="190500"/>
                </a:lnTo>
                <a:lnTo>
                  <a:pt x="546100" y="190500"/>
                </a:lnTo>
                <a:lnTo>
                  <a:pt x="477593" y="189014"/>
                </a:lnTo>
                <a:lnTo>
                  <a:pt x="411628" y="184678"/>
                </a:lnTo>
                <a:lnTo>
                  <a:pt x="348715" y="177670"/>
                </a:lnTo>
                <a:lnTo>
                  <a:pt x="289365" y="168169"/>
                </a:lnTo>
                <a:lnTo>
                  <a:pt x="234091" y="156353"/>
                </a:lnTo>
                <a:lnTo>
                  <a:pt x="183404" y="142403"/>
                </a:lnTo>
                <a:lnTo>
                  <a:pt x="137815" y="126496"/>
                </a:lnTo>
                <a:lnTo>
                  <a:pt x="97836" y="108813"/>
                </a:lnTo>
                <a:lnTo>
                  <a:pt x="63979" y="89531"/>
                </a:lnTo>
                <a:lnTo>
                  <a:pt x="16677" y="46888"/>
                </a:lnTo>
                <a:lnTo>
                  <a:pt x="4254" y="23885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31594" y="4190451"/>
            <a:ext cx="451484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8</a:t>
            </a:r>
            <a:r>
              <a:rPr sz="1650" i="1" spc="-90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bit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0778" y="4190451"/>
            <a:ext cx="45212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4</a:t>
            </a:r>
            <a:r>
              <a:rPr sz="1650" i="1" spc="-8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bit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25424" y="4190451"/>
            <a:ext cx="56451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20</a:t>
            </a:r>
            <a:r>
              <a:rPr sz="1650" i="1" spc="-80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bit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08170" y="5028711"/>
            <a:ext cx="77978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i="1" spc="-30" dirty="0">
                <a:latin typeface="Malgun Gothic"/>
                <a:cs typeface="Malgun Gothic"/>
              </a:rPr>
              <a:t>1</a:t>
            </a:r>
            <a:r>
              <a:rPr sz="1650" i="1" spc="-9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parola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41681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Formato delle</a:t>
            </a:r>
            <a:r>
              <a:rPr spc="-70" dirty="0"/>
              <a:t> </a:t>
            </a:r>
            <a:r>
              <a:rPr dirty="0"/>
              <a:t>Istruzioni  </a:t>
            </a:r>
            <a:r>
              <a:rPr spc="-5" dirty="0"/>
              <a:t>Alcuni</a:t>
            </a:r>
            <a:r>
              <a:rPr spc="-25" dirty="0"/>
              <a:t> </a:t>
            </a:r>
            <a:r>
              <a:rPr dirty="0"/>
              <a:t>esempi</a:t>
            </a:r>
          </a:p>
        </p:txBody>
      </p:sp>
      <p:sp>
        <p:nvSpPr>
          <p:cNvPr id="13" name="object 1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90168" y="1558798"/>
            <a:ext cx="96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55" dirty="0">
                <a:latin typeface="Lucida Sans Unicode"/>
                <a:cs typeface="Lucida Sans Unicode"/>
              </a:rPr>
              <a:t>•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99717" y="1558798"/>
            <a:ext cx="3168015" cy="854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5" dirty="0">
                <a:latin typeface="Lucida Sans Unicode"/>
                <a:cs typeface="Lucida Sans Unicode"/>
              </a:rPr>
              <a:t>Trasferimento </a:t>
            </a:r>
            <a:r>
              <a:rPr sz="1600" spc="80" dirty="0">
                <a:latin typeface="Lucida Sans Unicode"/>
                <a:cs typeface="Lucida Sans Unicode"/>
              </a:rPr>
              <a:t>REGISTRI </a:t>
            </a:r>
            <a:r>
              <a:rPr sz="1600" spc="-360" dirty="0">
                <a:latin typeface="Lucida Sans Unicode"/>
                <a:cs typeface="Lucida Sans Unicode"/>
              </a:rPr>
              <a:t>&lt;-&gt;</a:t>
            </a:r>
            <a:r>
              <a:rPr sz="1600" spc="-315" dirty="0">
                <a:latin typeface="Lucida Sans Unicode"/>
                <a:cs typeface="Lucida Sans Unicode"/>
              </a:rPr>
              <a:t> </a:t>
            </a:r>
            <a:r>
              <a:rPr sz="1600" spc="10" dirty="0">
                <a:latin typeface="Lucida Sans Unicode"/>
                <a:cs typeface="Lucida Sans Unicode"/>
              </a:rPr>
              <a:t>RAM</a:t>
            </a:r>
            <a:endParaRPr sz="1600">
              <a:latin typeface="Lucida Sans Unicode"/>
              <a:cs typeface="Lucida Sans Unicode"/>
            </a:endParaRPr>
          </a:p>
          <a:p>
            <a:pPr marL="84455">
              <a:lnSpc>
                <a:spcPct val="100000"/>
              </a:lnSpc>
              <a:spcBef>
                <a:spcPts val="50"/>
              </a:spcBef>
            </a:pPr>
            <a:r>
              <a:rPr sz="3800" i="1" spc="-85" dirty="0">
                <a:latin typeface="Malgun Gothic"/>
                <a:cs typeface="Malgun Gothic"/>
              </a:rPr>
              <a:t>in</a:t>
            </a:r>
            <a:r>
              <a:rPr sz="3800" i="1" spc="-80" dirty="0">
                <a:latin typeface="Malgun Gothic"/>
                <a:cs typeface="Malgun Gothic"/>
              </a:rPr>
              <a:t> </a:t>
            </a:r>
            <a:r>
              <a:rPr sz="3800" i="1" spc="-90" dirty="0">
                <a:latin typeface="Malgun Gothic"/>
                <a:cs typeface="Malgun Gothic"/>
              </a:rPr>
              <a:t>binario!</a:t>
            </a:r>
            <a:endParaRPr sz="3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974394" y="3947281"/>
          <a:ext cx="6086475" cy="1077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8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46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5584">
                <a:tc>
                  <a:txBody>
                    <a:bodyPr/>
                    <a:lstStyle/>
                    <a:p>
                      <a:pPr marL="31750">
                        <a:lnSpc>
                          <a:spcPts val="2480"/>
                        </a:lnSpc>
                      </a:pPr>
                      <a:r>
                        <a:rPr sz="2400" b="1" i="1" spc="-5" dirty="0">
                          <a:latin typeface="Courier New"/>
                          <a:cs typeface="Courier New"/>
                        </a:rPr>
                        <a:t>ADD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ts val="2480"/>
                        </a:lnSpc>
                      </a:pPr>
                      <a:r>
                        <a:rPr sz="2400" b="1" i="1" spc="-10" dirty="0">
                          <a:latin typeface="Courier New"/>
                          <a:cs typeface="Courier New"/>
                        </a:rPr>
                        <a:t>00000010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64795" algn="r">
                        <a:lnSpc>
                          <a:spcPts val="2480"/>
                        </a:lnSpc>
                      </a:pPr>
                      <a:r>
                        <a:rPr sz="2400" b="1" i="1" spc="-5" dirty="0">
                          <a:latin typeface="Courier New"/>
                          <a:cs typeface="Courier New"/>
                        </a:rPr>
                        <a:t>SUB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480"/>
                        </a:lnSpc>
                      </a:pPr>
                      <a:r>
                        <a:rPr sz="2400" b="1" i="1" spc="-5" dirty="0">
                          <a:latin typeface="Courier New"/>
                          <a:cs typeface="Courier New"/>
                        </a:rPr>
                        <a:t>00000</a:t>
                      </a:r>
                      <a:r>
                        <a:rPr sz="2400" b="1" i="1" spc="-15" dirty="0">
                          <a:latin typeface="Courier New"/>
                          <a:cs typeface="Courier New"/>
                        </a:rPr>
                        <a:t>10</a:t>
                      </a:r>
                      <a:r>
                        <a:rPr sz="2400" b="1" i="1" dirty="0">
                          <a:latin typeface="Courier New"/>
                          <a:cs typeface="Courier New"/>
                        </a:rPr>
                        <a:t>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23">
                <a:tc>
                  <a:txBody>
                    <a:bodyPr/>
                    <a:lstStyle/>
                    <a:p>
                      <a:pPr marL="31750">
                        <a:lnSpc>
                          <a:spcPts val="2560"/>
                        </a:lnSpc>
                      </a:pPr>
                      <a:r>
                        <a:rPr sz="2400" b="1" i="1" spc="-5" dirty="0">
                          <a:latin typeface="Courier New"/>
                          <a:cs typeface="Courier New"/>
                        </a:rPr>
                        <a:t>MULT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ts val="2560"/>
                        </a:lnSpc>
                      </a:pPr>
                      <a:r>
                        <a:rPr sz="2400" b="1" i="1" spc="-10" dirty="0">
                          <a:latin typeface="Courier New"/>
                          <a:cs typeface="Courier New"/>
                        </a:rPr>
                        <a:t>00000110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64160" algn="r">
                        <a:lnSpc>
                          <a:spcPts val="2560"/>
                        </a:lnSpc>
                      </a:pPr>
                      <a:r>
                        <a:rPr sz="2400" b="1" i="1" spc="-5" dirty="0">
                          <a:latin typeface="Courier New"/>
                          <a:cs typeface="Courier New"/>
                        </a:rPr>
                        <a:t>DIV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2560"/>
                        </a:lnSpc>
                      </a:pPr>
                      <a:r>
                        <a:rPr sz="2400" b="1" i="1" spc="-5" dirty="0">
                          <a:latin typeface="Courier New"/>
                          <a:cs typeface="Courier New"/>
                        </a:rPr>
                        <a:t>0000</a:t>
                      </a:r>
                      <a:r>
                        <a:rPr sz="2400" b="1" i="1" spc="-10" dirty="0"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2400" b="1" i="1" spc="-15" dirty="0">
                          <a:latin typeface="Courier New"/>
                          <a:cs typeface="Courier New"/>
                        </a:rPr>
                        <a:t>00</a:t>
                      </a:r>
                      <a:r>
                        <a:rPr sz="2400" b="1" i="1" dirty="0">
                          <a:latin typeface="Courier New"/>
                          <a:cs typeface="Courier New"/>
                        </a:rPr>
                        <a:t>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474">
                <a:tc>
                  <a:txBody>
                    <a:bodyPr/>
                    <a:lstStyle/>
                    <a:p>
                      <a:pPr marL="31750">
                        <a:lnSpc>
                          <a:spcPts val="2560"/>
                        </a:lnSpc>
                      </a:pPr>
                      <a:r>
                        <a:rPr sz="2400" b="1" i="1" spc="-5" dirty="0">
                          <a:latin typeface="Courier New"/>
                          <a:cs typeface="Courier New"/>
                        </a:rPr>
                        <a:t>MOD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ts val="2560"/>
                        </a:lnSpc>
                      </a:pPr>
                      <a:r>
                        <a:rPr sz="2400" b="1" i="1" spc="-10" dirty="0">
                          <a:latin typeface="Courier New"/>
                          <a:cs typeface="Courier New"/>
                        </a:rPr>
                        <a:t>00001010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4419600" y="2514600"/>
            <a:ext cx="1295400" cy="304800"/>
          </a:xfrm>
          <a:custGeom>
            <a:avLst/>
            <a:gdLst/>
            <a:ahLst/>
            <a:cxnLst/>
            <a:rect l="l" t="t" r="r" b="b"/>
            <a:pathLst>
              <a:path w="1295400" h="304800">
                <a:moveTo>
                  <a:pt x="0" y="304800"/>
                </a:moveTo>
                <a:lnTo>
                  <a:pt x="1295400" y="304800"/>
                </a:lnTo>
                <a:lnTo>
                  <a:pt x="1295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19600" y="3048000"/>
            <a:ext cx="1295400" cy="304800"/>
          </a:xfrm>
          <a:custGeom>
            <a:avLst/>
            <a:gdLst/>
            <a:ahLst/>
            <a:cxnLst/>
            <a:rect l="l" t="t" r="r" b="b"/>
            <a:pathLst>
              <a:path w="1295400" h="304800">
                <a:moveTo>
                  <a:pt x="0" y="304800"/>
                </a:moveTo>
                <a:lnTo>
                  <a:pt x="1295400" y="304800"/>
                </a:lnTo>
                <a:lnTo>
                  <a:pt x="1295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70828" y="2286449"/>
            <a:ext cx="377190" cy="1092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" marR="5080" indent="-76200">
              <a:lnSpc>
                <a:spcPct val="118700"/>
              </a:lnSpc>
              <a:spcBef>
                <a:spcPts val="95"/>
              </a:spcBef>
            </a:pPr>
            <a:r>
              <a:rPr sz="2950" i="1" spc="-60" dirty="0">
                <a:latin typeface="Malgun Gothic"/>
                <a:cs typeface="Malgun Gothic"/>
              </a:rPr>
              <a:t>R</a:t>
            </a:r>
            <a:r>
              <a:rPr sz="2925" i="1" spc="-89" baseline="-19943" dirty="0">
                <a:latin typeface="Malgun Gothic"/>
                <a:cs typeface="Malgun Gothic"/>
              </a:rPr>
              <a:t>i  </a:t>
            </a:r>
            <a:r>
              <a:rPr sz="2950" i="1" spc="-100" dirty="0">
                <a:latin typeface="Malgun Gothic"/>
                <a:cs typeface="Malgun Gothic"/>
              </a:rPr>
              <a:t>R</a:t>
            </a:r>
            <a:r>
              <a:rPr sz="2925" i="1" spc="-30" baseline="-19943" dirty="0">
                <a:latin typeface="Malgun Gothic"/>
                <a:cs typeface="Malgun Gothic"/>
              </a:rPr>
              <a:t>j</a:t>
            </a:r>
            <a:endParaRPr sz="2925" baseline="-19943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09800" y="2438400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1066800" h="1066800">
                <a:moveTo>
                  <a:pt x="533400" y="0"/>
                </a:moveTo>
                <a:lnTo>
                  <a:pt x="484842" y="2179"/>
                </a:lnTo>
                <a:lnTo>
                  <a:pt x="437507" y="8592"/>
                </a:lnTo>
                <a:lnTo>
                  <a:pt x="391583" y="19050"/>
                </a:lnTo>
                <a:lnTo>
                  <a:pt x="347258" y="33364"/>
                </a:lnTo>
                <a:lnTo>
                  <a:pt x="304721" y="51348"/>
                </a:lnTo>
                <a:lnTo>
                  <a:pt x="264159" y="72813"/>
                </a:lnTo>
                <a:lnTo>
                  <a:pt x="225762" y="97570"/>
                </a:lnTo>
                <a:lnTo>
                  <a:pt x="189716" y="125432"/>
                </a:lnTo>
                <a:lnTo>
                  <a:pt x="156209" y="156210"/>
                </a:lnTo>
                <a:lnTo>
                  <a:pt x="125432" y="189716"/>
                </a:lnTo>
                <a:lnTo>
                  <a:pt x="97570" y="225762"/>
                </a:lnTo>
                <a:lnTo>
                  <a:pt x="72813" y="264160"/>
                </a:lnTo>
                <a:lnTo>
                  <a:pt x="51348" y="304721"/>
                </a:lnTo>
                <a:lnTo>
                  <a:pt x="33364" y="347258"/>
                </a:lnTo>
                <a:lnTo>
                  <a:pt x="19050" y="391583"/>
                </a:lnTo>
                <a:lnTo>
                  <a:pt x="8592" y="437507"/>
                </a:lnTo>
                <a:lnTo>
                  <a:pt x="2179" y="484842"/>
                </a:lnTo>
                <a:lnTo>
                  <a:pt x="0" y="533400"/>
                </a:lnTo>
                <a:lnTo>
                  <a:pt x="2179" y="581957"/>
                </a:lnTo>
                <a:lnTo>
                  <a:pt x="8592" y="629292"/>
                </a:lnTo>
                <a:lnTo>
                  <a:pt x="19050" y="675216"/>
                </a:lnTo>
                <a:lnTo>
                  <a:pt x="33364" y="719541"/>
                </a:lnTo>
                <a:lnTo>
                  <a:pt x="51348" y="762078"/>
                </a:lnTo>
                <a:lnTo>
                  <a:pt x="72813" y="802640"/>
                </a:lnTo>
                <a:lnTo>
                  <a:pt x="97570" y="841037"/>
                </a:lnTo>
                <a:lnTo>
                  <a:pt x="125432" y="877083"/>
                </a:lnTo>
                <a:lnTo>
                  <a:pt x="156210" y="910590"/>
                </a:lnTo>
                <a:lnTo>
                  <a:pt x="189716" y="941367"/>
                </a:lnTo>
                <a:lnTo>
                  <a:pt x="225762" y="969229"/>
                </a:lnTo>
                <a:lnTo>
                  <a:pt x="264159" y="993986"/>
                </a:lnTo>
                <a:lnTo>
                  <a:pt x="304721" y="1015451"/>
                </a:lnTo>
                <a:lnTo>
                  <a:pt x="347258" y="1033435"/>
                </a:lnTo>
                <a:lnTo>
                  <a:pt x="391583" y="1047750"/>
                </a:lnTo>
                <a:lnTo>
                  <a:pt x="437507" y="1058207"/>
                </a:lnTo>
                <a:lnTo>
                  <a:pt x="484842" y="1064620"/>
                </a:lnTo>
                <a:lnTo>
                  <a:pt x="533400" y="1066800"/>
                </a:lnTo>
                <a:lnTo>
                  <a:pt x="581957" y="1064620"/>
                </a:lnTo>
                <a:lnTo>
                  <a:pt x="629292" y="1058207"/>
                </a:lnTo>
                <a:lnTo>
                  <a:pt x="675216" y="1047750"/>
                </a:lnTo>
                <a:lnTo>
                  <a:pt x="719541" y="1033435"/>
                </a:lnTo>
                <a:lnTo>
                  <a:pt x="762078" y="1015451"/>
                </a:lnTo>
                <a:lnTo>
                  <a:pt x="802639" y="993986"/>
                </a:lnTo>
                <a:lnTo>
                  <a:pt x="841037" y="969229"/>
                </a:lnTo>
                <a:lnTo>
                  <a:pt x="877083" y="941367"/>
                </a:lnTo>
                <a:lnTo>
                  <a:pt x="910589" y="910590"/>
                </a:lnTo>
                <a:lnTo>
                  <a:pt x="941367" y="877083"/>
                </a:lnTo>
                <a:lnTo>
                  <a:pt x="969229" y="841037"/>
                </a:lnTo>
                <a:lnTo>
                  <a:pt x="993986" y="802640"/>
                </a:lnTo>
                <a:lnTo>
                  <a:pt x="1015451" y="762078"/>
                </a:lnTo>
                <a:lnTo>
                  <a:pt x="1033435" y="719541"/>
                </a:lnTo>
                <a:lnTo>
                  <a:pt x="1047749" y="675216"/>
                </a:lnTo>
                <a:lnTo>
                  <a:pt x="1058207" y="629292"/>
                </a:lnTo>
                <a:lnTo>
                  <a:pt x="1064620" y="581957"/>
                </a:lnTo>
                <a:lnTo>
                  <a:pt x="1066800" y="533400"/>
                </a:lnTo>
                <a:lnTo>
                  <a:pt x="1064620" y="484842"/>
                </a:lnTo>
                <a:lnTo>
                  <a:pt x="1058207" y="437507"/>
                </a:lnTo>
                <a:lnTo>
                  <a:pt x="1047750" y="391583"/>
                </a:lnTo>
                <a:lnTo>
                  <a:pt x="1033435" y="347258"/>
                </a:lnTo>
                <a:lnTo>
                  <a:pt x="1015451" y="304721"/>
                </a:lnTo>
                <a:lnTo>
                  <a:pt x="993986" y="264160"/>
                </a:lnTo>
                <a:lnTo>
                  <a:pt x="969229" y="225762"/>
                </a:lnTo>
                <a:lnTo>
                  <a:pt x="941367" y="189716"/>
                </a:lnTo>
                <a:lnTo>
                  <a:pt x="910590" y="156210"/>
                </a:lnTo>
                <a:lnTo>
                  <a:pt x="877083" y="125432"/>
                </a:lnTo>
                <a:lnTo>
                  <a:pt x="841037" y="97570"/>
                </a:lnTo>
                <a:lnTo>
                  <a:pt x="802640" y="72813"/>
                </a:lnTo>
                <a:lnTo>
                  <a:pt x="762078" y="51348"/>
                </a:lnTo>
                <a:lnTo>
                  <a:pt x="719541" y="33364"/>
                </a:lnTo>
                <a:lnTo>
                  <a:pt x="675216" y="19050"/>
                </a:lnTo>
                <a:lnTo>
                  <a:pt x="629292" y="8592"/>
                </a:lnTo>
                <a:lnTo>
                  <a:pt x="581957" y="2179"/>
                </a:lnTo>
                <a:lnTo>
                  <a:pt x="53340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09800" y="2438400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1066800" h="1066800">
                <a:moveTo>
                  <a:pt x="0" y="533400"/>
                </a:moveTo>
                <a:lnTo>
                  <a:pt x="2179" y="484842"/>
                </a:lnTo>
                <a:lnTo>
                  <a:pt x="8592" y="437507"/>
                </a:lnTo>
                <a:lnTo>
                  <a:pt x="19050" y="391583"/>
                </a:lnTo>
                <a:lnTo>
                  <a:pt x="33364" y="347258"/>
                </a:lnTo>
                <a:lnTo>
                  <a:pt x="51348" y="304721"/>
                </a:lnTo>
                <a:lnTo>
                  <a:pt x="72813" y="264160"/>
                </a:lnTo>
                <a:lnTo>
                  <a:pt x="97570" y="225762"/>
                </a:lnTo>
                <a:lnTo>
                  <a:pt x="125432" y="189716"/>
                </a:lnTo>
                <a:lnTo>
                  <a:pt x="156209" y="156210"/>
                </a:lnTo>
                <a:lnTo>
                  <a:pt x="189716" y="125432"/>
                </a:lnTo>
                <a:lnTo>
                  <a:pt x="225762" y="97570"/>
                </a:lnTo>
                <a:lnTo>
                  <a:pt x="264159" y="72813"/>
                </a:lnTo>
                <a:lnTo>
                  <a:pt x="304721" y="51348"/>
                </a:lnTo>
                <a:lnTo>
                  <a:pt x="347258" y="33364"/>
                </a:lnTo>
                <a:lnTo>
                  <a:pt x="391583" y="19050"/>
                </a:lnTo>
                <a:lnTo>
                  <a:pt x="437507" y="8592"/>
                </a:lnTo>
                <a:lnTo>
                  <a:pt x="484842" y="2179"/>
                </a:lnTo>
                <a:lnTo>
                  <a:pt x="533400" y="0"/>
                </a:lnTo>
                <a:lnTo>
                  <a:pt x="581957" y="2179"/>
                </a:lnTo>
                <a:lnTo>
                  <a:pt x="629292" y="8592"/>
                </a:lnTo>
                <a:lnTo>
                  <a:pt x="675216" y="19050"/>
                </a:lnTo>
                <a:lnTo>
                  <a:pt x="719541" y="33364"/>
                </a:lnTo>
                <a:lnTo>
                  <a:pt x="762078" y="51348"/>
                </a:lnTo>
                <a:lnTo>
                  <a:pt x="802640" y="72813"/>
                </a:lnTo>
                <a:lnTo>
                  <a:pt x="841037" y="97570"/>
                </a:lnTo>
                <a:lnTo>
                  <a:pt x="877083" y="125432"/>
                </a:lnTo>
                <a:lnTo>
                  <a:pt x="910589" y="156209"/>
                </a:lnTo>
                <a:lnTo>
                  <a:pt x="941367" y="189716"/>
                </a:lnTo>
                <a:lnTo>
                  <a:pt x="969229" y="225762"/>
                </a:lnTo>
                <a:lnTo>
                  <a:pt x="993986" y="264159"/>
                </a:lnTo>
                <a:lnTo>
                  <a:pt x="1015451" y="304721"/>
                </a:lnTo>
                <a:lnTo>
                  <a:pt x="1033435" y="347258"/>
                </a:lnTo>
                <a:lnTo>
                  <a:pt x="1047750" y="391583"/>
                </a:lnTo>
                <a:lnTo>
                  <a:pt x="1058207" y="437507"/>
                </a:lnTo>
                <a:lnTo>
                  <a:pt x="1064620" y="484842"/>
                </a:lnTo>
                <a:lnTo>
                  <a:pt x="1066800" y="533400"/>
                </a:lnTo>
                <a:lnTo>
                  <a:pt x="1064620" y="581957"/>
                </a:lnTo>
                <a:lnTo>
                  <a:pt x="1058207" y="629292"/>
                </a:lnTo>
                <a:lnTo>
                  <a:pt x="1047750" y="675216"/>
                </a:lnTo>
                <a:lnTo>
                  <a:pt x="1033435" y="719541"/>
                </a:lnTo>
                <a:lnTo>
                  <a:pt x="1015451" y="762078"/>
                </a:lnTo>
                <a:lnTo>
                  <a:pt x="993986" y="802639"/>
                </a:lnTo>
                <a:lnTo>
                  <a:pt x="969229" y="841037"/>
                </a:lnTo>
                <a:lnTo>
                  <a:pt x="941367" y="877083"/>
                </a:lnTo>
                <a:lnTo>
                  <a:pt x="910590" y="910589"/>
                </a:lnTo>
                <a:lnTo>
                  <a:pt x="877083" y="941367"/>
                </a:lnTo>
                <a:lnTo>
                  <a:pt x="841037" y="969229"/>
                </a:lnTo>
                <a:lnTo>
                  <a:pt x="802640" y="993986"/>
                </a:lnTo>
                <a:lnTo>
                  <a:pt x="762078" y="1015451"/>
                </a:lnTo>
                <a:lnTo>
                  <a:pt x="719541" y="1033435"/>
                </a:lnTo>
                <a:lnTo>
                  <a:pt x="675216" y="1047749"/>
                </a:lnTo>
                <a:lnTo>
                  <a:pt x="629292" y="1058207"/>
                </a:lnTo>
                <a:lnTo>
                  <a:pt x="581957" y="1064620"/>
                </a:lnTo>
                <a:lnTo>
                  <a:pt x="533400" y="1066800"/>
                </a:lnTo>
                <a:lnTo>
                  <a:pt x="484842" y="1064620"/>
                </a:lnTo>
                <a:lnTo>
                  <a:pt x="437507" y="1058207"/>
                </a:lnTo>
                <a:lnTo>
                  <a:pt x="391583" y="1047750"/>
                </a:lnTo>
                <a:lnTo>
                  <a:pt x="347258" y="1033435"/>
                </a:lnTo>
                <a:lnTo>
                  <a:pt x="304721" y="1015451"/>
                </a:lnTo>
                <a:lnTo>
                  <a:pt x="264159" y="993986"/>
                </a:lnTo>
                <a:lnTo>
                  <a:pt x="225762" y="969229"/>
                </a:lnTo>
                <a:lnTo>
                  <a:pt x="189716" y="941367"/>
                </a:lnTo>
                <a:lnTo>
                  <a:pt x="156210" y="910590"/>
                </a:lnTo>
                <a:lnTo>
                  <a:pt x="125432" y="877083"/>
                </a:lnTo>
                <a:lnTo>
                  <a:pt x="97570" y="841037"/>
                </a:lnTo>
                <a:lnTo>
                  <a:pt x="72813" y="802640"/>
                </a:lnTo>
                <a:lnTo>
                  <a:pt x="51348" y="762078"/>
                </a:lnTo>
                <a:lnTo>
                  <a:pt x="33364" y="719541"/>
                </a:lnTo>
                <a:lnTo>
                  <a:pt x="19050" y="675216"/>
                </a:lnTo>
                <a:lnTo>
                  <a:pt x="8592" y="629292"/>
                </a:lnTo>
                <a:lnTo>
                  <a:pt x="2179" y="581957"/>
                </a:lnTo>
                <a:lnTo>
                  <a:pt x="0" y="5334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80233" y="2653001"/>
            <a:ext cx="316230" cy="60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800" i="1" spc="-130" dirty="0">
                <a:latin typeface="Malgun Gothic"/>
                <a:cs typeface="Malgun Gothic"/>
              </a:rPr>
              <a:t>C</a:t>
            </a:r>
            <a:endParaRPr sz="38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63698" y="2926740"/>
            <a:ext cx="445770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i="1" spc="-70" dirty="0">
                <a:latin typeface="Malgun Gothic"/>
                <a:cs typeface="Malgun Gothic"/>
              </a:rPr>
              <a:t>Op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76600" y="3014345"/>
            <a:ext cx="1146810" cy="281305"/>
          </a:xfrm>
          <a:custGeom>
            <a:avLst/>
            <a:gdLst/>
            <a:ahLst/>
            <a:cxnLst/>
            <a:rect l="l" t="t" r="r" b="b"/>
            <a:pathLst>
              <a:path w="1146810" h="281304">
                <a:moveTo>
                  <a:pt x="115822" y="37388"/>
                </a:moveTo>
                <a:lnTo>
                  <a:pt x="108337" y="74728"/>
                </a:lnTo>
                <a:lnTo>
                  <a:pt x="1139316" y="280924"/>
                </a:lnTo>
                <a:lnTo>
                  <a:pt x="1146683" y="243585"/>
                </a:lnTo>
                <a:lnTo>
                  <a:pt x="115822" y="37388"/>
                </a:lnTo>
                <a:close/>
              </a:path>
              <a:path w="1146810" h="281304">
                <a:moveTo>
                  <a:pt x="123316" y="0"/>
                </a:moveTo>
                <a:lnTo>
                  <a:pt x="0" y="33654"/>
                </a:lnTo>
                <a:lnTo>
                  <a:pt x="100837" y="112140"/>
                </a:lnTo>
                <a:lnTo>
                  <a:pt x="108337" y="74728"/>
                </a:lnTo>
                <a:lnTo>
                  <a:pt x="89662" y="70992"/>
                </a:lnTo>
                <a:lnTo>
                  <a:pt x="97154" y="33654"/>
                </a:lnTo>
                <a:lnTo>
                  <a:pt x="116570" y="33654"/>
                </a:lnTo>
                <a:lnTo>
                  <a:pt x="123316" y="0"/>
                </a:lnTo>
                <a:close/>
              </a:path>
              <a:path w="1146810" h="281304">
                <a:moveTo>
                  <a:pt x="97154" y="33654"/>
                </a:moveTo>
                <a:lnTo>
                  <a:pt x="89662" y="70992"/>
                </a:lnTo>
                <a:lnTo>
                  <a:pt x="108337" y="74728"/>
                </a:lnTo>
                <a:lnTo>
                  <a:pt x="115822" y="37388"/>
                </a:lnTo>
                <a:lnTo>
                  <a:pt x="97154" y="33654"/>
                </a:lnTo>
                <a:close/>
              </a:path>
              <a:path w="1146810" h="281304">
                <a:moveTo>
                  <a:pt x="116570" y="33654"/>
                </a:moveTo>
                <a:lnTo>
                  <a:pt x="97154" y="33654"/>
                </a:lnTo>
                <a:lnTo>
                  <a:pt x="115822" y="37388"/>
                </a:lnTo>
                <a:lnTo>
                  <a:pt x="116570" y="336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76600" y="2724276"/>
            <a:ext cx="1145540" cy="213360"/>
          </a:xfrm>
          <a:custGeom>
            <a:avLst/>
            <a:gdLst/>
            <a:ahLst/>
            <a:cxnLst/>
            <a:rect l="l" t="t" r="r" b="b"/>
            <a:pathLst>
              <a:path w="1145539" h="213360">
                <a:moveTo>
                  <a:pt x="105790" y="99568"/>
                </a:moveTo>
                <a:lnTo>
                  <a:pt x="0" y="171323"/>
                </a:lnTo>
                <a:lnTo>
                  <a:pt x="120903" y="212851"/>
                </a:lnTo>
                <a:lnTo>
                  <a:pt x="116210" y="177673"/>
                </a:lnTo>
                <a:lnTo>
                  <a:pt x="96900" y="177673"/>
                </a:lnTo>
                <a:lnTo>
                  <a:pt x="91948" y="139826"/>
                </a:lnTo>
                <a:lnTo>
                  <a:pt x="110826" y="137309"/>
                </a:lnTo>
                <a:lnTo>
                  <a:pt x="105790" y="99568"/>
                </a:lnTo>
                <a:close/>
              </a:path>
              <a:path w="1145539" h="213360">
                <a:moveTo>
                  <a:pt x="110826" y="137309"/>
                </a:moveTo>
                <a:lnTo>
                  <a:pt x="91948" y="139826"/>
                </a:lnTo>
                <a:lnTo>
                  <a:pt x="96900" y="177673"/>
                </a:lnTo>
                <a:lnTo>
                  <a:pt x="115873" y="175143"/>
                </a:lnTo>
                <a:lnTo>
                  <a:pt x="110826" y="137309"/>
                </a:lnTo>
                <a:close/>
              </a:path>
              <a:path w="1145539" h="213360">
                <a:moveTo>
                  <a:pt x="115873" y="175143"/>
                </a:moveTo>
                <a:lnTo>
                  <a:pt x="96900" y="177673"/>
                </a:lnTo>
                <a:lnTo>
                  <a:pt x="116210" y="177673"/>
                </a:lnTo>
                <a:lnTo>
                  <a:pt x="115873" y="175143"/>
                </a:lnTo>
                <a:close/>
              </a:path>
              <a:path w="1145539" h="213360">
                <a:moveTo>
                  <a:pt x="1140460" y="0"/>
                </a:moveTo>
                <a:lnTo>
                  <a:pt x="110826" y="137309"/>
                </a:lnTo>
                <a:lnTo>
                  <a:pt x="115873" y="175143"/>
                </a:lnTo>
                <a:lnTo>
                  <a:pt x="1145539" y="37846"/>
                </a:lnTo>
                <a:lnTo>
                  <a:pt x="11404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74059" y="2549270"/>
            <a:ext cx="1145540" cy="213360"/>
          </a:xfrm>
          <a:custGeom>
            <a:avLst/>
            <a:gdLst/>
            <a:ahLst/>
            <a:cxnLst/>
            <a:rect l="l" t="t" r="r" b="b"/>
            <a:pathLst>
              <a:path w="1145539" h="213360">
                <a:moveTo>
                  <a:pt x="1029666" y="37708"/>
                </a:moveTo>
                <a:lnTo>
                  <a:pt x="0" y="175005"/>
                </a:lnTo>
                <a:lnTo>
                  <a:pt x="5079" y="212851"/>
                </a:lnTo>
                <a:lnTo>
                  <a:pt x="1034713" y="75542"/>
                </a:lnTo>
                <a:lnTo>
                  <a:pt x="1029666" y="37708"/>
                </a:lnTo>
                <a:close/>
              </a:path>
              <a:path w="1145539" h="213360">
                <a:moveTo>
                  <a:pt x="1127053" y="35178"/>
                </a:moveTo>
                <a:lnTo>
                  <a:pt x="1048639" y="35178"/>
                </a:lnTo>
                <a:lnTo>
                  <a:pt x="1053591" y="73025"/>
                </a:lnTo>
                <a:lnTo>
                  <a:pt x="1034713" y="75542"/>
                </a:lnTo>
                <a:lnTo>
                  <a:pt x="1039749" y="113283"/>
                </a:lnTo>
                <a:lnTo>
                  <a:pt x="1145539" y="41528"/>
                </a:lnTo>
                <a:lnTo>
                  <a:pt x="1127053" y="35178"/>
                </a:lnTo>
                <a:close/>
              </a:path>
              <a:path w="1145539" h="213360">
                <a:moveTo>
                  <a:pt x="1048639" y="35178"/>
                </a:moveTo>
                <a:lnTo>
                  <a:pt x="1029666" y="37708"/>
                </a:lnTo>
                <a:lnTo>
                  <a:pt x="1034713" y="75542"/>
                </a:lnTo>
                <a:lnTo>
                  <a:pt x="1053591" y="73025"/>
                </a:lnTo>
                <a:lnTo>
                  <a:pt x="1048639" y="35178"/>
                </a:lnTo>
                <a:close/>
              </a:path>
              <a:path w="1145539" h="213360">
                <a:moveTo>
                  <a:pt x="1024636" y="0"/>
                </a:moveTo>
                <a:lnTo>
                  <a:pt x="1029666" y="37708"/>
                </a:lnTo>
                <a:lnTo>
                  <a:pt x="1048639" y="35178"/>
                </a:lnTo>
                <a:lnTo>
                  <a:pt x="1127053" y="35178"/>
                </a:lnTo>
                <a:lnTo>
                  <a:pt x="10246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41681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Formato delle</a:t>
            </a:r>
            <a:r>
              <a:rPr spc="-70" dirty="0"/>
              <a:t> </a:t>
            </a:r>
            <a:r>
              <a:rPr dirty="0"/>
              <a:t>Istruzioni  </a:t>
            </a:r>
            <a:r>
              <a:rPr spc="-5" dirty="0"/>
              <a:t>Alcuni</a:t>
            </a:r>
            <a:r>
              <a:rPr spc="-25" dirty="0"/>
              <a:t> </a:t>
            </a:r>
            <a:r>
              <a:rPr dirty="0"/>
              <a:t>esempi</a:t>
            </a:r>
          </a:p>
        </p:txBody>
      </p:sp>
      <p:sp>
        <p:nvSpPr>
          <p:cNvPr id="15" name="object 1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90168" y="1558798"/>
            <a:ext cx="96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55" dirty="0">
                <a:latin typeface="Lucida Sans Unicode"/>
                <a:cs typeface="Lucida Sans Unicode"/>
              </a:rPr>
              <a:t>•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63333" y="1558798"/>
            <a:ext cx="16643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37970" algn="l"/>
              </a:tabLst>
            </a:pPr>
            <a:r>
              <a:rPr sz="1600" spc="-155" dirty="0">
                <a:latin typeface="Lucida Sans Unicode"/>
                <a:cs typeface="Lucida Sans Unicode"/>
              </a:rPr>
              <a:t>mo</a:t>
            </a:r>
            <a:r>
              <a:rPr sz="1600" spc="-55" dirty="0">
                <a:latin typeface="Lucida Sans Unicode"/>
                <a:cs typeface="Lucida Sans Unicode"/>
              </a:rPr>
              <a:t>l</a:t>
            </a:r>
            <a:r>
              <a:rPr sz="1600" spc="-145" dirty="0">
                <a:latin typeface="Lucida Sans Unicode"/>
                <a:cs typeface="Lucida Sans Unicode"/>
              </a:rPr>
              <a:t>t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r>
              <a:rPr sz="1600" spc="-135" dirty="0">
                <a:latin typeface="Lucida Sans Unicode"/>
                <a:cs typeface="Lucida Sans Unicode"/>
              </a:rPr>
              <a:t>p</a:t>
            </a:r>
            <a:r>
              <a:rPr sz="1600" spc="-120" dirty="0">
                <a:latin typeface="Lucida Sans Unicode"/>
                <a:cs typeface="Lucida Sans Unicode"/>
              </a:rPr>
              <a:t>l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r>
              <a:rPr sz="1600" spc="-25" dirty="0">
                <a:latin typeface="Lucida Sans Unicode"/>
                <a:cs typeface="Lucida Sans Unicode"/>
              </a:rPr>
              <a:t>c</a:t>
            </a:r>
            <a:r>
              <a:rPr sz="1600" spc="-65" dirty="0">
                <a:latin typeface="Lucida Sans Unicode"/>
                <a:cs typeface="Lucida Sans Unicode"/>
              </a:rPr>
              <a:t>az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r>
              <a:rPr sz="1600" spc="-80" dirty="0">
                <a:latin typeface="Lucida Sans Unicode"/>
                <a:cs typeface="Lucida Sans Unicode"/>
              </a:rPr>
              <a:t>on</a:t>
            </a:r>
            <a:r>
              <a:rPr sz="1600" spc="-65" dirty="0">
                <a:latin typeface="Lucida Sans Unicode"/>
                <a:cs typeface="Lucida Sans Unicode"/>
              </a:rPr>
              <a:t>e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5" dirty="0">
                <a:latin typeface="Lucida Sans Unicode"/>
                <a:cs typeface="Lucida Sans Unicode"/>
              </a:rPr>
              <a:t>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99717" y="1558798"/>
            <a:ext cx="5394960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  <a:tabLst>
                <a:tab pos="1189355" algn="l"/>
                <a:tab pos="2431415" algn="l"/>
                <a:tab pos="3516629" algn="l"/>
                <a:tab pos="4434205" algn="l"/>
              </a:tabLst>
            </a:pPr>
            <a:r>
              <a:rPr sz="1600" spc="-15" dirty="0">
                <a:latin typeface="Lucida Sans Unicode"/>
                <a:cs typeface="Lucida Sans Unicode"/>
              </a:rPr>
              <a:t>O</a:t>
            </a:r>
            <a:r>
              <a:rPr sz="1600" spc="-75" dirty="0">
                <a:latin typeface="Lucida Sans Unicode"/>
                <a:cs typeface="Lucida Sans Unicode"/>
              </a:rPr>
              <a:t>p</a:t>
            </a:r>
            <a:r>
              <a:rPr sz="1600" spc="-50" dirty="0">
                <a:latin typeface="Lucida Sans Unicode"/>
                <a:cs typeface="Lucida Sans Unicode"/>
              </a:rPr>
              <a:t>e</a:t>
            </a:r>
            <a:r>
              <a:rPr sz="1600" spc="-100" dirty="0">
                <a:latin typeface="Lucida Sans Unicode"/>
                <a:cs typeface="Lucida Sans Unicode"/>
              </a:rPr>
              <a:t>raz</a:t>
            </a:r>
            <a:r>
              <a:rPr sz="1600" spc="-50" dirty="0">
                <a:latin typeface="Lucida Sans Unicode"/>
                <a:cs typeface="Lucida Sans Unicode"/>
              </a:rPr>
              <a:t>i</a:t>
            </a:r>
            <a:r>
              <a:rPr sz="1600" spc="-130" dirty="0">
                <a:latin typeface="Lucida Sans Unicode"/>
                <a:cs typeface="Lucida Sans Unicode"/>
              </a:rPr>
              <a:t>on</a:t>
            </a:r>
            <a:r>
              <a:rPr sz="1600" spc="-60" dirty="0">
                <a:latin typeface="Lucida Sans Unicode"/>
                <a:cs typeface="Lucida Sans Unicode"/>
              </a:rPr>
              <a:t>i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105" dirty="0">
                <a:latin typeface="Lucida Sans Unicode"/>
                <a:cs typeface="Lucida Sans Unicode"/>
              </a:rPr>
              <a:t>ari</a:t>
            </a:r>
            <a:r>
              <a:rPr sz="1600" spc="-100" dirty="0">
                <a:latin typeface="Lucida Sans Unicode"/>
                <a:cs typeface="Lucida Sans Unicode"/>
              </a:rPr>
              <a:t>t</a:t>
            </a:r>
            <a:r>
              <a:rPr sz="1600" spc="-125" dirty="0">
                <a:latin typeface="Lucida Sans Unicode"/>
                <a:cs typeface="Lucida Sans Unicode"/>
              </a:rPr>
              <a:t>met</a:t>
            </a:r>
            <a:r>
              <a:rPr sz="1600" spc="-55" dirty="0">
                <a:latin typeface="Lucida Sans Unicode"/>
                <a:cs typeface="Lucida Sans Unicode"/>
              </a:rPr>
              <a:t>i</a:t>
            </a:r>
            <a:r>
              <a:rPr sz="1600" spc="-25" dirty="0">
                <a:latin typeface="Lucida Sans Unicode"/>
                <a:cs typeface="Lucida Sans Unicode"/>
              </a:rPr>
              <a:t>c</a:t>
            </a:r>
            <a:r>
              <a:rPr sz="1600" spc="-65" dirty="0">
                <a:latin typeface="Lucida Sans Unicode"/>
                <a:cs typeface="Lucida Sans Unicode"/>
              </a:rPr>
              <a:t>h</a:t>
            </a:r>
            <a:r>
              <a:rPr sz="1600" spc="-55" dirty="0">
                <a:latin typeface="Lucida Sans Unicode"/>
                <a:cs typeface="Lucida Sans Unicode"/>
              </a:rPr>
              <a:t>e</a:t>
            </a:r>
            <a:r>
              <a:rPr sz="1600" spc="-65" dirty="0">
                <a:latin typeface="Lucida Sans Unicode"/>
                <a:cs typeface="Lucida Sans Unicode"/>
              </a:rPr>
              <a:t>: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20" dirty="0">
                <a:latin typeface="Lucida Sans Unicode"/>
                <a:cs typeface="Lucida Sans Unicode"/>
              </a:rPr>
              <a:t>e</a:t>
            </a:r>
            <a:r>
              <a:rPr sz="1600" spc="-15" dirty="0">
                <a:latin typeface="Lucida Sans Unicode"/>
                <a:cs typeface="Lucida Sans Unicode"/>
              </a:rPr>
              <a:t>s</a:t>
            </a:r>
            <a:r>
              <a:rPr sz="1600" spc="-95" dirty="0">
                <a:latin typeface="Lucida Sans Unicode"/>
                <a:cs typeface="Lucida Sans Unicode"/>
              </a:rPr>
              <a:t>eguon</a:t>
            </a:r>
            <a:r>
              <a:rPr sz="1600" spc="-90" dirty="0">
                <a:latin typeface="Lucida Sans Unicode"/>
                <a:cs typeface="Lucida Sans Unicode"/>
              </a:rPr>
              <a:t>o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20" dirty="0">
                <a:latin typeface="Lucida Sans Unicode"/>
                <a:cs typeface="Lucida Sans Unicode"/>
              </a:rPr>
              <a:t>s</a:t>
            </a:r>
            <a:r>
              <a:rPr sz="1600" spc="-140" dirty="0">
                <a:latin typeface="Lucida Sans Unicode"/>
                <a:cs typeface="Lucida Sans Unicode"/>
              </a:rPr>
              <a:t>om</a:t>
            </a:r>
            <a:r>
              <a:rPr sz="1600" spc="-160" dirty="0">
                <a:latin typeface="Lucida Sans Unicode"/>
                <a:cs typeface="Lucida Sans Unicode"/>
              </a:rPr>
              <a:t>m</a:t>
            </a:r>
            <a:r>
              <a:rPr sz="1600" spc="-45" dirty="0">
                <a:latin typeface="Lucida Sans Unicode"/>
                <a:cs typeface="Lucida Sans Unicode"/>
              </a:rPr>
              <a:t>a</a:t>
            </a:r>
            <a:r>
              <a:rPr sz="1600" spc="-25" dirty="0">
                <a:latin typeface="Lucida Sans Unicode"/>
                <a:cs typeface="Lucida Sans Unicode"/>
              </a:rPr>
              <a:t>,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165" dirty="0">
                <a:latin typeface="Lucida Sans Unicode"/>
                <a:cs typeface="Lucida Sans Unicode"/>
              </a:rPr>
              <a:t>d</a:t>
            </a:r>
            <a:r>
              <a:rPr sz="1600" spc="-75" dirty="0">
                <a:latin typeface="Lucida Sans Unicode"/>
                <a:cs typeface="Lucida Sans Unicode"/>
              </a:rPr>
              <a:t>i</a:t>
            </a:r>
            <a:r>
              <a:rPr sz="1600" spc="-95" dirty="0">
                <a:latin typeface="Lucida Sans Unicode"/>
                <a:cs typeface="Lucida Sans Unicode"/>
              </a:rPr>
              <a:t>fferenz</a:t>
            </a:r>
            <a:r>
              <a:rPr sz="1600" spc="-35" dirty="0">
                <a:latin typeface="Lucida Sans Unicode"/>
                <a:cs typeface="Lucida Sans Unicode"/>
              </a:rPr>
              <a:t>a,  </a:t>
            </a:r>
            <a:r>
              <a:rPr sz="1600" spc="-80" dirty="0">
                <a:latin typeface="Lucida Sans Unicode"/>
                <a:cs typeface="Lucida Sans Unicode"/>
              </a:rPr>
              <a:t>divisione usando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95" dirty="0">
                <a:latin typeface="Lucida Sans Unicode"/>
                <a:cs typeface="Lucida Sans Unicode"/>
              </a:rPr>
              <a:t>registri </a:t>
            </a:r>
            <a:r>
              <a:rPr sz="1600" spc="-80" dirty="0">
                <a:latin typeface="Lucida Sans Unicode"/>
                <a:cs typeface="Lucida Sans Unicode"/>
              </a:rPr>
              <a:t>del </a:t>
            </a:r>
            <a:r>
              <a:rPr sz="1600" spc="-70" dirty="0">
                <a:latin typeface="Lucida Sans Unicode"/>
                <a:cs typeface="Lucida Sans Unicode"/>
              </a:rPr>
              <a:t>processore </a:t>
            </a:r>
            <a:r>
              <a:rPr sz="1600" spc="-75" dirty="0">
                <a:latin typeface="Lucida Sans Unicode"/>
                <a:cs typeface="Lucida Sans Unicode"/>
              </a:rPr>
              <a:t>come</a:t>
            </a:r>
            <a:r>
              <a:rPr sz="1600" spc="8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operandi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 marR="3719829">
              <a:lnSpc>
                <a:spcPct val="100000"/>
              </a:lnSpc>
              <a:spcBef>
                <a:spcPts val="105"/>
              </a:spcBef>
            </a:pPr>
            <a:r>
              <a:rPr dirty="0"/>
              <a:t>Linguaggi, </a:t>
            </a:r>
            <a:r>
              <a:rPr spc="-5" dirty="0"/>
              <a:t>livelli</a:t>
            </a:r>
            <a:r>
              <a:rPr spc="-65" dirty="0"/>
              <a:t> </a:t>
            </a:r>
            <a:r>
              <a:rPr dirty="0"/>
              <a:t>e  macchine</a:t>
            </a:r>
            <a:r>
              <a:rPr spc="-35" dirty="0"/>
              <a:t> </a:t>
            </a:r>
            <a:r>
              <a:rPr dirty="0"/>
              <a:t>virtuali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28341" y="1486662"/>
            <a:ext cx="37509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multilevel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machine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90801" y="2133600"/>
            <a:ext cx="5243449" cy="44196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3810000"/>
            <a:ext cx="1828800" cy="152400"/>
          </a:xfrm>
          <a:custGeom>
            <a:avLst/>
            <a:gdLst/>
            <a:ahLst/>
            <a:cxnLst/>
            <a:rect l="l" t="t" r="r" b="b"/>
            <a:pathLst>
              <a:path w="1828800" h="152400">
                <a:moveTo>
                  <a:pt x="1828800" y="0"/>
                </a:moveTo>
                <a:lnTo>
                  <a:pt x="1816828" y="29640"/>
                </a:lnTo>
                <a:lnTo>
                  <a:pt x="1784175" y="53863"/>
                </a:lnTo>
                <a:lnTo>
                  <a:pt x="1735734" y="70205"/>
                </a:lnTo>
                <a:lnTo>
                  <a:pt x="1676400" y="76200"/>
                </a:lnTo>
                <a:lnTo>
                  <a:pt x="1066800" y="76200"/>
                </a:lnTo>
                <a:lnTo>
                  <a:pt x="1007465" y="82194"/>
                </a:lnTo>
                <a:lnTo>
                  <a:pt x="959024" y="98536"/>
                </a:lnTo>
                <a:lnTo>
                  <a:pt x="926371" y="122759"/>
                </a:lnTo>
                <a:lnTo>
                  <a:pt x="914400" y="152400"/>
                </a:lnTo>
                <a:lnTo>
                  <a:pt x="902428" y="122759"/>
                </a:lnTo>
                <a:lnTo>
                  <a:pt x="869775" y="98536"/>
                </a:lnTo>
                <a:lnTo>
                  <a:pt x="821334" y="82194"/>
                </a:lnTo>
                <a:lnTo>
                  <a:pt x="762000" y="76200"/>
                </a:lnTo>
                <a:lnTo>
                  <a:pt x="152400" y="76200"/>
                </a:lnTo>
                <a:lnTo>
                  <a:pt x="93081" y="70205"/>
                </a:lnTo>
                <a:lnTo>
                  <a:pt x="44638" y="53863"/>
                </a:lnTo>
                <a:lnTo>
                  <a:pt x="11977" y="2964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00400" y="3810000"/>
            <a:ext cx="1447800" cy="228600"/>
          </a:xfrm>
          <a:custGeom>
            <a:avLst/>
            <a:gdLst/>
            <a:ahLst/>
            <a:cxnLst/>
            <a:rect l="l" t="t" r="r" b="b"/>
            <a:pathLst>
              <a:path w="1447800" h="228600">
                <a:moveTo>
                  <a:pt x="1447800" y="0"/>
                </a:moveTo>
                <a:lnTo>
                  <a:pt x="1438324" y="44487"/>
                </a:lnTo>
                <a:lnTo>
                  <a:pt x="1412478" y="80819"/>
                </a:lnTo>
                <a:lnTo>
                  <a:pt x="1374130" y="105316"/>
                </a:lnTo>
                <a:lnTo>
                  <a:pt x="1327150" y="114300"/>
                </a:lnTo>
                <a:lnTo>
                  <a:pt x="844550" y="114300"/>
                </a:lnTo>
                <a:lnTo>
                  <a:pt x="797569" y="123283"/>
                </a:lnTo>
                <a:lnTo>
                  <a:pt x="759221" y="147780"/>
                </a:lnTo>
                <a:lnTo>
                  <a:pt x="733375" y="184112"/>
                </a:lnTo>
                <a:lnTo>
                  <a:pt x="723900" y="228600"/>
                </a:lnTo>
                <a:lnTo>
                  <a:pt x="714424" y="184112"/>
                </a:lnTo>
                <a:lnTo>
                  <a:pt x="688578" y="147780"/>
                </a:lnTo>
                <a:lnTo>
                  <a:pt x="650230" y="123283"/>
                </a:lnTo>
                <a:lnTo>
                  <a:pt x="603250" y="114300"/>
                </a:lnTo>
                <a:lnTo>
                  <a:pt x="120650" y="114300"/>
                </a:lnTo>
                <a:lnTo>
                  <a:pt x="73669" y="105316"/>
                </a:lnTo>
                <a:lnTo>
                  <a:pt x="35321" y="80819"/>
                </a:lnTo>
                <a:lnTo>
                  <a:pt x="9475" y="44487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24400" y="3810000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1219200" y="0"/>
                </a:moveTo>
                <a:lnTo>
                  <a:pt x="1211218" y="14847"/>
                </a:lnTo>
                <a:lnTo>
                  <a:pt x="1189450" y="26955"/>
                </a:lnTo>
                <a:lnTo>
                  <a:pt x="1157156" y="35111"/>
                </a:lnTo>
                <a:lnTo>
                  <a:pt x="1117600" y="38100"/>
                </a:lnTo>
                <a:lnTo>
                  <a:pt x="711200" y="38100"/>
                </a:lnTo>
                <a:lnTo>
                  <a:pt x="671643" y="41088"/>
                </a:lnTo>
                <a:lnTo>
                  <a:pt x="639349" y="49244"/>
                </a:lnTo>
                <a:lnTo>
                  <a:pt x="617581" y="61352"/>
                </a:lnTo>
                <a:lnTo>
                  <a:pt x="609600" y="76200"/>
                </a:lnTo>
                <a:lnTo>
                  <a:pt x="601618" y="61352"/>
                </a:lnTo>
                <a:lnTo>
                  <a:pt x="579850" y="49244"/>
                </a:lnTo>
                <a:lnTo>
                  <a:pt x="547556" y="41088"/>
                </a:lnTo>
                <a:lnTo>
                  <a:pt x="508000" y="38100"/>
                </a:lnTo>
                <a:lnTo>
                  <a:pt x="101600" y="38100"/>
                </a:lnTo>
                <a:lnTo>
                  <a:pt x="62043" y="35111"/>
                </a:lnTo>
                <a:lnTo>
                  <a:pt x="29749" y="26955"/>
                </a:lnTo>
                <a:lnTo>
                  <a:pt x="7981" y="14847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19800" y="3810000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1600200" y="0"/>
                </a:moveTo>
                <a:lnTo>
                  <a:pt x="1589722" y="29640"/>
                </a:lnTo>
                <a:lnTo>
                  <a:pt x="1561147" y="53863"/>
                </a:lnTo>
                <a:lnTo>
                  <a:pt x="1518761" y="70205"/>
                </a:lnTo>
                <a:lnTo>
                  <a:pt x="1466850" y="76200"/>
                </a:lnTo>
                <a:lnTo>
                  <a:pt x="933450" y="76200"/>
                </a:lnTo>
                <a:lnTo>
                  <a:pt x="881538" y="82194"/>
                </a:lnTo>
                <a:lnTo>
                  <a:pt x="839152" y="98536"/>
                </a:lnTo>
                <a:lnTo>
                  <a:pt x="810577" y="122759"/>
                </a:lnTo>
                <a:lnTo>
                  <a:pt x="800100" y="152400"/>
                </a:lnTo>
                <a:lnTo>
                  <a:pt x="789622" y="122759"/>
                </a:lnTo>
                <a:lnTo>
                  <a:pt x="761047" y="98536"/>
                </a:lnTo>
                <a:lnTo>
                  <a:pt x="718661" y="82194"/>
                </a:lnTo>
                <a:lnTo>
                  <a:pt x="666750" y="76200"/>
                </a:lnTo>
                <a:lnTo>
                  <a:pt x="133350" y="76200"/>
                </a:lnTo>
                <a:lnTo>
                  <a:pt x="81438" y="70205"/>
                </a:lnTo>
                <a:lnTo>
                  <a:pt x="39052" y="53863"/>
                </a:lnTo>
                <a:lnTo>
                  <a:pt x="10477" y="2964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47189" y="4123468"/>
            <a:ext cx="770890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i="1" spc="-85" dirty="0">
                <a:latin typeface="Malgun Gothic"/>
                <a:cs typeface="Malgun Gothic"/>
              </a:rPr>
              <a:t>8</a:t>
            </a:r>
            <a:r>
              <a:rPr sz="2950" i="1" spc="-135" dirty="0">
                <a:latin typeface="Malgun Gothic"/>
                <a:cs typeface="Malgun Gothic"/>
              </a:rPr>
              <a:t> </a:t>
            </a:r>
            <a:r>
              <a:rPr sz="2950" i="1" spc="-65" dirty="0">
                <a:latin typeface="Malgun Gothic"/>
                <a:cs typeface="Malgun Gothic"/>
              </a:rPr>
              <a:t>bit</a:t>
            </a:r>
            <a:endParaRPr sz="295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38283" y="4123468"/>
            <a:ext cx="1336675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i="1" spc="-70" dirty="0">
                <a:latin typeface="Malgun Gothic"/>
                <a:cs typeface="Malgun Gothic"/>
              </a:rPr>
              <a:t>inutile??</a:t>
            </a:r>
            <a:endParaRPr sz="295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66800" y="4800600"/>
            <a:ext cx="6629400" cy="76200"/>
          </a:xfrm>
          <a:custGeom>
            <a:avLst/>
            <a:gdLst/>
            <a:ahLst/>
            <a:cxnLst/>
            <a:rect l="l" t="t" r="r" b="b"/>
            <a:pathLst>
              <a:path w="6629400" h="76200">
                <a:moveTo>
                  <a:pt x="6629400" y="0"/>
                </a:moveTo>
                <a:lnTo>
                  <a:pt x="6578044" y="16079"/>
                </a:lnTo>
                <a:lnTo>
                  <a:pt x="6493874" y="25012"/>
                </a:lnTo>
                <a:lnTo>
                  <a:pt x="6439375" y="28768"/>
                </a:lnTo>
                <a:lnTo>
                  <a:pt x="6377740" y="31971"/>
                </a:lnTo>
                <a:lnTo>
                  <a:pt x="6309824" y="34565"/>
                </a:lnTo>
                <a:lnTo>
                  <a:pt x="6236484" y="36490"/>
                </a:lnTo>
                <a:lnTo>
                  <a:pt x="6158574" y="37687"/>
                </a:lnTo>
                <a:lnTo>
                  <a:pt x="6076950" y="38100"/>
                </a:lnTo>
                <a:lnTo>
                  <a:pt x="3867150" y="38100"/>
                </a:lnTo>
                <a:lnTo>
                  <a:pt x="3785525" y="38512"/>
                </a:lnTo>
                <a:lnTo>
                  <a:pt x="3707615" y="39709"/>
                </a:lnTo>
                <a:lnTo>
                  <a:pt x="3634275" y="41634"/>
                </a:lnTo>
                <a:lnTo>
                  <a:pt x="3566359" y="44228"/>
                </a:lnTo>
                <a:lnTo>
                  <a:pt x="3504724" y="47431"/>
                </a:lnTo>
                <a:lnTo>
                  <a:pt x="3450225" y="51187"/>
                </a:lnTo>
                <a:lnTo>
                  <a:pt x="3403717" y="55436"/>
                </a:lnTo>
                <a:lnTo>
                  <a:pt x="3338094" y="65181"/>
                </a:lnTo>
                <a:lnTo>
                  <a:pt x="3314700" y="76200"/>
                </a:lnTo>
                <a:lnTo>
                  <a:pt x="3308708" y="70560"/>
                </a:lnTo>
                <a:lnTo>
                  <a:pt x="3263344" y="60120"/>
                </a:lnTo>
                <a:lnTo>
                  <a:pt x="3179174" y="51187"/>
                </a:lnTo>
                <a:lnTo>
                  <a:pt x="3124675" y="47431"/>
                </a:lnTo>
                <a:lnTo>
                  <a:pt x="3063040" y="44228"/>
                </a:lnTo>
                <a:lnTo>
                  <a:pt x="2995124" y="41634"/>
                </a:lnTo>
                <a:lnTo>
                  <a:pt x="2921784" y="39709"/>
                </a:lnTo>
                <a:lnTo>
                  <a:pt x="2843874" y="38512"/>
                </a:lnTo>
                <a:lnTo>
                  <a:pt x="2762250" y="38100"/>
                </a:lnTo>
                <a:lnTo>
                  <a:pt x="552450" y="38100"/>
                </a:lnTo>
                <a:lnTo>
                  <a:pt x="470825" y="37687"/>
                </a:lnTo>
                <a:lnTo>
                  <a:pt x="392915" y="36490"/>
                </a:lnTo>
                <a:lnTo>
                  <a:pt x="319575" y="34565"/>
                </a:lnTo>
                <a:lnTo>
                  <a:pt x="251659" y="31971"/>
                </a:lnTo>
                <a:lnTo>
                  <a:pt x="190024" y="28768"/>
                </a:lnTo>
                <a:lnTo>
                  <a:pt x="135525" y="25012"/>
                </a:lnTo>
                <a:lnTo>
                  <a:pt x="89017" y="20763"/>
                </a:lnTo>
                <a:lnTo>
                  <a:pt x="23394" y="11018"/>
                </a:lnTo>
                <a:lnTo>
                  <a:pt x="5991" y="5639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19814" y="4123468"/>
            <a:ext cx="2142490" cy="1435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4300" algn="l"/>
              </a:tabLst>
            </a:pPr>
            <a:r>
              <a:rPr sz="2950" i="1" spc="-85" dirty="0">
                <a:latin typeface="Malgun Gothic"/>
                <a:cs typeface="Malgun Gothic"/>
              </a:rPr>
              <a:t>4</a:t>
            </a:r>
            <a:r>
              <a:rPr sz="2950" i="1" spc="-45" dirty="0">
                <a:latin typeface="Malgun Gothic"/>
                <a:cs typeface="Malgun Gothic"/>
              </a:rPr>
              <a:t> </a:t>
            </a:r>
            <a:r>
              <a:rPr sz="2950" i="1" spc="-65" dirty="0">
                <a:latin typeface="Malgun Gothic"/>
                <a:cs typeface="Malgun Gothic"/>
              </a:rPr>
              <a:t>bit	</a:t>
            </a:r>
            <a:r>
              <a:rPr sz="2950" i="1" spc="-85" dirty="0">
                <a:latin typeface="Malgun Gothic"/>
                <a:cs typeface="Malgun Gothic"/>
              </a:rPr>
              <a:t>4</a:t>
            </a:r>
            <a:r>
              <a:rPr sz="2950" i="1" spc="-130" dirty="0">
                <a:latin typeface="Malgun Gothic"/>
                <a:cs typeface="Malgun Gothic"/>
              </a:rPr>
              <a:t> </a:t>
            </a:r>
            <a:r>
              <a:rPr sz="2950" i="1" spc="-65" dirty="0">
                <a:latin typeface="Malgun Gothic"/>
                <a:cs typeface="Malgun Gothic"/>
              </a:rPr>
              <a:t>bit</a:t>
            </a:r>
            <a:endParaRPr sz="2950">
              <a:latin typeface="Malgun Gothic"/>
              <a:cs typeface="Malgun Gothic"/>
            </a:endParaRPr>
          </a:p>
          <a:p>
            <a:pPr marL="50165">
              <a:lnSpc>
                <a:spcPct val="100000"/>
              </a:lnSpc>
              <a:spcBef>
                <a:spcPts val="3000"/>
              </a:spcBef>
            </a:pPr>
            <a:r>
              <a:rPr sz="3800" i="1" spc="-114" dirty="0">
                <a:latin typeface="Malgun Gothic"/>
                <a:cs typeface="Malgun Gothic"/>
              </a:rPr>
              <a:t>1</a:t>
            </a:r>
            <a:r>
              <a:rPr sz="3800" i="1" spc="-90" dirty="0">
                <a:latin typeface="Malgun Gothic"/>
                <a:cs typeface="Malgun Gothic"/>
              </a:rPr>
              <a:t> </a:t>
            </a:r>
            <a:r>
              <a:rPr sz="3800" i="1" spc="-120" dirty="0">
                <a:latin typeface="Malgun Gothic"/>
                <a:cs typeface="Malgun Gothic"/>
              </a:rPr>
              <a:t>parola</a:t>
            </a:r>
            <a:endParaRPr sz="38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41681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Formato delle</a:t>
            </a:r>
            <a:r>
              <a:rPr spc="-70" dirty="0"/>
              <a:t> </a:t>
            </a:r>
            <a:r>
              <a:rPr dirty="0"/>
              <a:t>Istruzioni  </a:t>
            </a:r>
            <a:r>
              <a:rPr spc="-5" dirty="0"/>
              <a:t>Alcuni</a:t>
            </a:r>
            <a:r>
              <a:rPr spc="-25" dirty="0"/>
              <a:t> </a:t>
            </a:r>
            <a:r>
              <a:rPr dirty="0"/>
              <a:t>esempi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90168" y="1558798"/>
            <a:ext cx="96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55" dirty="0">
                <a:latin typeface="Lucida Sans Unicode"/>
                <a:cs typeface="Lucida Sans Unicode"/>
              </a:rPr>
              <a:t>•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63333" y="1558798"/>
            <a:ext cx="16643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37970" algn="l"/>
              </a:tabLst>
            </a:pPr>
            <a:r>
              <a:rPr sz="1600" spc="-155" dirty="0">
                <a:latin typeface="Lucida Sans Unicode"/>
                <a:cs typeface="Lucida Sans Unicode"/>
              </a:rPr>
              <a:t>mo</a:t>
            </a:r>
            <a:r>
              <a:rPr sz="1600" spc="-55" dirty="0">
                <a:latin typeface="Lucida Sans Unicode"/>
                <a:cs typeface="Lucida Sans Unicode"/>
              </a:rPr>
              <a:t>l</a:t>
            </a:r>
            <a:r>
              <a:rPr sz="1600" spc="-145" dirty="0">
                <a:latin typeface="Lucida Sans Unicode"/>
                <a:cs typeface="Lucida Sans Unicode"/>
              </a:rPr>
              <a:t>t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r>
              <a:rPr sz="1600" spc="-135" dirty="0">
                <a:latin typeface="Lucida Sans Unicode"/>
                <a:cs typeface="Lucida Sans Unicode"/>
              </a:rPr>
              <a:t>p</a:t>
            </a:r>
            <a:r>
              <a:rPr sz="1600" spc="-120" dirty="0">
                <a:latin typeface="Lucida Sans Unicode"/>
                <a:cs typeface="Lucida Sans Unicode"/>
              </a:rPr>
              <a:t>l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r>
              <a:rPr sz="1600" spc="-25" dirty="0">
                <a:latin typeface="Lucida Sans Unicode"/>
                <a:cs typeface="Lucida Sans Unicode"/>
              </a:rPr>
              <a:t>c</a:t>
            </a:r>
            <a:r>
              <a:rPr sz="1600" spc="-65" dirty="0">
                <a:latin typeface="Lucida Sans Unicode"/>
                <a:cs typeface="Lucida Sans Unicode"/>
              </a:rPr>
              <a:t>az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r>
              <a:rPr sz="1600" spc="-80" dirty="0">
                <a:latin typeface="Lucida Sans Unicode"/>
                <a:cs typeface="Lucida Sans Unicode"/>
              </a:rPr>
              <a:t>on</a:t>
            </a:r>
            <a:r>
              <a:rPr sz="1600" spc="-65" dirty="0">
                <a:latin typeface="Lucida Sans Unicode"/>
                <a:cs typeface="Lucida Sans Unicode"/>
              </a:rPr>
              <a:t>e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5" dirty="0">
                <a:latin typeface="Lucida Sans Unicode"/>
                <a:cs typeface="Lucida Sans Unicode"/>
              </a:rPr>
              <a:t>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99717" y="1558798"/>
            <a:ext cx="5394960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  <a:tabLst>
                <a:tab pos="1189355" algn="l"/>
                <a:tab pos="2431415" algn="l"/>
                <a:tab pos="3516629" algn="l"/>
                <a:tab pos="4434205" algn="l"/>
              </a:tabLst>
            </a:pPr>
            <a:r>
              <a:rPr sz="1600" spc="-15" dirty="0">
                <a:latin typeface="Lucida Sans Unicode"/>
                <a:cs typeface="Lucida Sans Unicode"/>
              </a:rPr>
              <a:t>O</a:t>
            </a:r>
            <a:r>
              <a:rPr sz="1600" spc="-75" dirty="0">
                <a:latin typeface="Lucida Sans Unicode"/>
                <a:cs typeface="Lucida Sans Unicode"/>
              </a:rPr>
              <a:t>p</a:t>
            </a:r>
            <a:r>
              <a:rPr sz="1600" spc="-50" dirty="0">
                <a:latin typeface="Lucida Sans Unicode"/>
                <a:cs typeface="Lucida Sans Unicode"/>
              </a:rPr>
              <a:t>e</a:t>
            </a:r>
            <a:r>
              <a:rPr sz="1600" spc="-100" dirty="0">
                <a:latin typeface="Lucida Sans Unicode"/>
                <a:cs typeface="Lucida Sans Unicode"/>
              </a:rPr>
              <a:t>raz</a:t>
            </a:r>
            <a:r>
              <a:rPr sz="1600" spc="-50" dirty="0">
                <a:latin typeface="Lucida Sans Unicode"/>
                <a:cs typeface="Lucida Sans Unicode"/>
              </a:rPr>
              <a:t>i</a:t>
            </a:r>
            <a:r>
              <a:rPr sz="1600" spc="-130" dirty="0">
                <a:latin typeface="Lucida Sans Unicode"/>
                <a:cs typeface="Lucida Sans Unicode"/>
              </a:rPr>
              <a:t>on</a:t>
            </a:r>
            <a:r>
              <a:rPr sz="1600" spc="-60" dirty="0">
                <a:latin typeface="Lucida Sans Unicode"/>
                <a:cs typeface="Lucida Sans Unicode"/>
              </a:rPr>
              <a:t>i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105" dirty="0">
                <a:latin typeface="Lucida Sans Unicode"/>
                <a:cs typeface="Lucida Sans Unicode"/>
              </a:rPr>
              <a:t>ari</a:t>
            </a:r>
            <a:r>
              <a:rPr sz="1600" spc="-100" dirty="0">
                <a:latin typeface="Lucida Sans Unicode"/>
                <a:cs typeface="Lucida Sans Unicode"/>
              </a:rPr>
              <a:t>t</a:t>
            </a:r>
            <a:r>
              <a:rPr sz="1600" spc="-125" dirty="0">
                <a:latin typeface="Lucida Sans Unicode"/>
                <a:cs typeface="Lucida Sans Unicode"/>
              </a:rPr>
              <a:t>met</a:t>
            </a:r>
            <a:r>
              <a:rPr sz="1600" spc="-55" dirty="0">
                <a:latin typeface="Lucida Sans Unicode"/>
                <a:cs typeface="Lucida Sans Unicode"/>
              </a:rPr>
              <a:t>i</a:t>
            </a:r>
            <a:r>
              <a:rPr sz="1600" spc="-25" dirty="0">
                <a:latin typeface="Lucida Sans Unicode"/>
                <a:cs typeface="Lucida Sans Unicode"/>
              </a:rPr>
              <a:t>c</a:t>
            </a:r>
            <a:r>
              <a:rPr sz="1600" spc="-65" dirty="0">
                <a:latin typeface="Lucida Sans Unicode"/>
                <a:cs typeface="Lucida Sans Unicode"/>
              </a:rPr>
              <a:t>h</a:t>
            </a:r>
            <a:r>
              <a:rPr sz="1600" spc="-55" dirty="0">
                <a:latin typeface="Lucida Sans Unicode"/>
                <a:cs typeface="Lucida Sans Unicode"/>
              </a:rPr>
              <a:t>e</a:t>
            </a:r>
            <a:r>
              <a:rPr sz="1600" spc="-65" dirty="0">
                <a:latin typeface="Lucida Sans Unicode"/>
                <a:cs typeface="Lucida Sans Unicode"/>
              </a:rPr>
              <a:t>: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20" dirty="0">
                <a:latin typeface="Lucida Sans Unicode"/>
                <a:cs typeface="Lucida Sans Unicode"/>
              </a:rPr>
              <a:t>e</a:t>
            </a:r>
            <a:r>
              <a:rPr sz="1600" spc="-15" dirty="0">
                <a:latin typeface="Lucida Sans Unicode"/>
                <a:cs typeface="Lucida Sans Unicode"/>
              </a:rPr>
              <a:t>s</a:t>
            </a:r>
            <a:r>
              <a:rPr sz="1600" spc="-95" dirty="0">
                <a:latin typeface="Lucida Sans Unicode"/>
                <a:cs typeface="Lucida Sans Unicode"/>
              </a:rPr>
              <a:t>eguon</a:t>
            </a:r>
            <a:r>
              <a:rPr sz="1600" spc="-90" dirty="0">
                <a:latin typeface="Lucida Sans Unicode"/>
                <a:cs typeface="Lucida Sans Unicode"/>
              </a:rPr>
              <a:t>o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20" dirty="0">
                <a:latin typeface="Lucida Sans Unicode"/>
                <a:cs typeface="Lucida Sans Unicode"/>
              </a:rPr>
              <a:t>s</a:t>
            </a:r>
            <a:r>
              <a:rPr sz="1600" spc="-140" dirty="0">
                <a:latin typeface="Lucida Sans Unicode"/>
                <a:cs typeface="Lucida Sans Unicode"/>
              </a:rPr>
              <a:t>om</a:t>
            </a:r>
            <a:r>
              <a:rPr sz="1600" spc="-160" dirty="0">
                <a:latin typeface="Lucida Sans Unicode"/>
                <a:cs typeface="Lucida Sans Unicode"/>
              </a:rPr>
              <a:t>m</a:t>
            </a:r>
            <a:r>
              <a:rPr sz="1600" spc="-45" dirty="0">
                <a:latin typeface="Lucida Sans Unicode"/>
                <a:cs typeface="Lucida Sans Unicode"/>
              </a:rPr>
              <a:t>a</a:t>
            </a:r>
            <a:r>
              <a:rPr sz="1600" spc="-25" dirty="0">
                <a:latin typeface="Lucida Sans Unicode"/>
                <a:cs typeface="Lucida Sans Unicode"/>
              </a:rPr>
              <a:t>,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165" dirty="0">
                <a:latin typeface="Lucida Sans Unicode"/>
                <a:cs typeface="Lucida Sans Unicode"/>
              </a:rPr>
              <a:t>d</a:t>
            </a:r>
            <a:r>
              <a:rPr sz="1600" spc="-75" dirty="0">
                <a:latin typeface="Lucida Sans Unicode"/>
                <a:cs typeface="Lucida Sans Unicode"/>
              </a:rPr>
              <a:t>i</a:t>
            </a:r>
            <a:r>
              <a:rPr sz="1600" spc="-95" dirty="0">
                <a:latin typeface="Lucida Sans Unicode"/>
                <a:cs typeface="Lucida Sans Unicode"/>
              </a:rPr>
              <a:t>fferenz</a:t>
            </a:r>
            <a:r>
              <a:rPr sz="1600" spc="-35" dirty="0">
                <a:latin typeface="Lucida Sans Unicode"/>
                <a:cs typeface="Lucida Sans Unicode"/>
              </a:rPr>
              <a:t>a,  </a:t>
            </a:r>
            <a:r>
              <a:rPr sz="1600" spc="-80" dirty="0">
                <a:latin typeface="Lucida Sans Unicode"/>
                <a:cs typeface="Lucida Sans Unicode"/>
              </a:rPr>
              <a:t>divisione usando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95" dirty="0">
                <a:latin typeface="Lucida Sans Unicode"/>
                <a:cs typeface="Lucida Sans Unicode"/>
              </a:rPr>
              <a:t>registri </a:t>
            </a:r>
            <a:r>
              <a:rPr sz="1600" spc="-80" dirty="0">
                <a:latin typeface="Lucida Sans Unicode"/>
                <a:cs typeface="Lucida Sans Unicode"/>
              </a:rPr>
              <a:t>del </a:t>
            </a:r>
            <a:r>
              <a:rPr sz="1600" spc="-70" dirty="0">
                <a:latin typeface="Lucida Sans Unicode"/>
                <a:cs typeface="Lucida Sans Unicode"/>
              </a:rPr>
              <a:t>processore </a:t>
            </a:r>
            <a:r>
              <a:rPr sz="1600" spc="-75" dirty="0">
                <a:latin typeface="Lucida Sans Unicode"/>
                <a:cs typeface="Lucida Sans Unicode"/>
              </a:rPr>
              <a:t>come</a:t>
            </a:r>
            <a:r>
              <a:rPr sz="1600" spc="8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operandi</a:t>
            </a:r>
            <a:endParaRPr sz="1600">
              <a:latin typeface="Lucida Sans Unicode"/>
              <a:cs typeface="Lucida Sans Unicode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062037" y="2281237"/>
          <a:ext cx="6567805" cy="1381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55"/>
                        </a:spcBef>
                      </a:pPr>
                      <a:r>
                        <a:rPr sz="3350" i="1" spc="-75" dirty="0">
                          <a:latin typeface="Malgun Gothic"/>
                          <a:cs typeface="Malgun Gothic"/>
                        </a:rPr>
                        <a:t>codice-op</a:t>
                      </a:r>
                      <a:endParaRPr sz="3350">
                        <a:latin typeface="Malgun Gothic"/>
                        <a:cs typeface="Malgun Gothic"/>
                      </a:endParaRPr>
                    </a:p>
                  </a:txBody>
                  <a:tcPr marL="0" marR="0" marT="2482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06070">
                        <a:lnSpc>
                          <a:spcPct val="100000"/>
                        </a:lnSpc>
                        <a:spcBef>
                          <a:spcPts val="1955"/>
                        </a:spcBef>
                      </a:pPr>
                      <a:r>
                        <a:rPr sz="3350" i="1" spc="-95" dirty="0">
                          <a:latin typeface="Malgun Gothic"/>
                          <a:cs typeface="Malgun Gothic"/>
                        </a:rPr>
                        <a:t>reg</a:t>
                      </a:r>
                      <a:r>
                        <a:rPr sz="3350" i="1" spc="-9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3350" i="1" spc="-85" dirty="0">
                          <a:latin typeface="Malgun Gothic"/>
                          <a:cs typeface="Malgun Gothic"/>
                        </a:rPr>
                        <a:t>1</a:t>
                      </a:r>
                      <a:endParaRPr sz="3350">
                        <a:latin typeface="Malgun Gothic"/>
                        <a:cs typeface="Malgun Gothic"/>
                      </a:endParaRPr>
                    </a:p>
                  </a:txBody>
                  <a:tcPr marL="0" marR="0" marT="2482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1955"/>
                        </a:spcBef>
                      </a:pPr>
                      <a:r>
                        <a:rPr sz="3350" i="1" spc="-95" dirty="0">
                          <a:latin typeface="Malgun Gothic"/>
                          <a:cs typeface="Malgun Gothic"/>
                        </a:rPr>
                        <a:t>reg</a:t>
                      </a:r>
                      <a:r>
                        <a:rPr sz="3350" i="1" spc="-10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3350" i="1" spc="-85" dirty="0">
                          <a:latin typeface="Malgun Gothic"/>
                          <a:cs typeface="Malgun Gothic"/>
                        </a:rPr>
                        <a:t>2</a:t>
                      </a:r>
                      <a:endParaRPr sz="3350">
                        <a:latin typeface="Malgun Gothic"/>
                        <a:cs typeface="Malgun Gothic"/>
                      </a:endParaRPr>
                    </a:p>
                  </a:txBody>
                  <a:tcPr marL="0" marR="0" marT="2482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1019" y="1536953"/>
            <a:ext cx="5890260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Malgun Gothic"/>
                <a:cs typeface="Malgun Gothic"/>
              </a:rPr>
              <a:t>Confronto: </a:t>
            </a:r>
            <a:r>
              <a:rPr sz="1800" spc="-10" dirty="0">
                <a:latin typeface="Malgun Gothic"/>
                <a:cs typeface="Malgun Gothic"/>
              </a:rPr>
              <a:t>paragona </a:t>
            </a:r>
            <a:r>
              <a:rPr sz="1800" spc="-5" dirty="0">
                <a:latin typeface="Malgun Gothic"/>
                <a:cs typeface="Malgun Gothic"/>
              </a:rPr>
              <a:t>il contenuto di </a:t>
            </a:r>
            <a:r>
              <a:rPr sz="1800" dirty="0">
                <a:latin typeface="Malgun Gothic"/>
                <a:cs typeface="Malgun Gothic"/>
              </a:rPr>
              <a:t>2 </a:t>
            </a:r>
            <a:r>
              <a:rPr sz="1800" spc="-10" dirty="0">
                <a:latin typeface="Malgun Gothic"/>
                <a:cs typeface="Malgun Gothic"/>
              </a:rPr>
              <a:t>registri </a:t>
            </a:r>
            <a:r>
              <a:rPr sz="1800" dirty="0">
                <a:latin typeface="Malgun Gothic"/>
                <a:cs typeface="Malgun Gothic"/>
              </a:rPr>
              <a:t>R</a:t>
            </a:r>
            <a:r>
              <a:rPr sz="1800" baseline="-20833" dirty="0">
                <a:latin typeface="Malgun Gothic"/>
                <a:cs typeface="Malgun Gothic"/>
              </a:rPr>
              <a:t>i </a:t>
            </a:r>
            <a:r>
              <a:rPr sz="1800" spc="-5" dirty="0">
                <a:latin typeface="Malgun Gothic"/>
                <a:cs typeface="Malgun Gothic"/>
              </a:rPr>
              <a:t>ed R</a:t>
            </a:r>
            <a:r>
              <a:rPr sz="1800" spc="-7" baseline="-20833" dirty="0">
                <a:latin typeface="Malgun Gothic"/>
                <a:cs typeface="Malgun Gothic"/>
              </a:rPr>
              <a:t>j</a:t>
            </a:r>
            <a:r>
              <a:rPr sz="1800" spc="15" baseline="-20833" dirty="0">
                <a:latin typeface="Malgun Gothic"/>
                <a:cs typeface="Malgun Gothic"/>
              </a:rPr>
              <a:t> </a:t>
            </a:r>
            <a:r>
              <a:rPr sz="1800" spc="-5" dirty="0">
                <a:latin typeface="Malgun Gothic"/>
                <a:cs typeface="Malgun Gothic"/>
              </a:rPr>
              <a:t>e:</a:t>
            </a:r>
            <a:endParaRPr sz="1800">
              <a:latin typeface="Malgun Gothic"/>
              <a:cs typeface="Malgun Gothic"/>
            </a:endParaRPr>
          </a:p>
          <a:p>
            <a:pPr marL="108585" indent="-95885">
              <a:lnSpc>
                <a:spcPct val="100000"/>
              </a:lnSpc>
              <a:buSzPct val="94444"/>
              <a:buChar char="•"/>
              <a:tabLst>
                <a:tab pos="109220" algn="l"/>
              </a:tabLst>
            </a:pPr>
            <a:r>
              <a:rPr sz="1800" spc="-5" dirty="0">
                <a:latin typeface="Malgun Gothic"/>
                <a:cs typeface="Malgun Gothic"/>
              </a:rPr>
              <a:t>se R</a:t>
            </a:r>
            <a:r>
              <a:rPr sz="1800" spc="-7" baseline="-20833" dirty="0">
                <a:latin typeface="Malgun Gothic"/>
                <a:cs typeface="Malgun Gothic"/>
              </a:rPr>
              <a:t>i </a:t>
            </a:r>
            <a:r>
              <a:rPr sz="1800" dirty="0">
                <a:latin typeface="Malgun Gothic"/>
                <a:cs typeface="Malgun Gothic"/>
              </a:rPr>
              <a:t>&lt; </a:t>
            </a:r>
            <a:r>
              <a:rPr sz="1800" spc="-5" dirty="0">
                <a:latin typeface="Malgun Gothic"/>
                <a:cs typeface="Malgun Gothic"/>
              </a:rPr>
              <a:t>R</a:t>
            </a:r>
            <a:r>
              <a:rPr sz="1800" spc="-7" baseline="-20833" dirty="0">
                <a:latin typeface="Malgun Gothic"/>
                <a:cs typeface="Malgun Gothic"/>
              </a:rPr>
              <a:t>j </a:t>
            </a:r>
            <a:r>
              <a:rPr sz="1800" spc="-5" dirty="0">
                <a:latin typeface="Malgun Gothic"/>
                <a:cs typeface="Malgun Gothic"/>
              </a:rPr>
              <a:t>mette </a:t>
            </a:r>
            <a:r>
              <a:rPr sz="1800" dirty="0">
                <a:latin typeface="Malgun Gothic"/>
                <a:cs typeface="Malgun Gothic"/>
              </a:rPr>
              <a:t>-1 </a:t>
            </a:r>
            <a:r>
              <a:rPr sz="1800" spc="-5" dirty="0">
                <a:latin typeface="Malgun Gothic"/>
                <a:cs typeface="Malgun Gothic"/>
              </a:rPr>
              <a:t>nel </a:t>
            </a:r>
            <a:r>
              <a:rPr sz="1800" spc="-10" dirty="0">
                <a:latin typeface="Malgun Gothic"/>
                <a:cs typeface="Malgun Gothic"/>
              </a:rPr>
              <a:t>registro</a:t>
            </a:r>
            <a:r>
              <a:rPr sz="1800" spc="-390" dirty="0">
                <a:latin typeface="Malgun Gothic"/>
                <a:cs typeface="Malgun Gothic"/>
              </a:rPr>
              <a:t> </a:t>
            </a:r>
            <a:r>
              <a:rPr sz="1800" spc="-20" dirty="0">
                <a:latin typeface="Malgun Gothic"/>
                <a:cs typeface="Malgun Gothic"/>
              </a:rPr>
              <a:t>RC</a:t>
            </a:r>
            <a:endParaRPr sz="1800">
              <a:latin typeface="Malgun Gothic"/>
              <a:cs typeface="Malgun Gothic"/>
            </a:endParaRPr>
          </a:p>
          <a:p>
            <a:pPr marL="108585" indent="-95885">
              <a:lnSpc>
                <a:spcPts val="2110"/>
              </a:lnSpc>
              <a:buSzPct val="94444"/>
              <a:buChar char="•"/>
              <a:tabLst>
                <a:tab pos="109220" algn="l"/>
              </a:tabLst>
            </a:pPr>
            <a:r>
              <a:rPr sz="1800" spc="-5" dirty="0">
                <a:latin typeface="Malgun Gothic"/>
                <a:cs typeface="Malgun Gothic"/>
              </a:rPr>
              <a:t>se R</a:t>
            </a:r>
            <a:r>
              <a:rPr sz="1800" spc="-7" baseline="-20833" dirty="0">
                <a:latin typeface="Malgun Gothic"/>
                <a:cs typeface="Malgun Gothic"/>
              </a:rPr>
              <a:t>i  </a:t>
            </a:r>
            <a:r>
              <a:rPr sz="1800" dirty="0">
                <a:latin typeface="Malgun Gothic"/>
                <a:cs typeface="Malgun Gothic"/>
              </a:rPr>
              <a:t>= </a:t>
            </a:r>
            <a:r>
              <a:rPr sz="1800" spc="-5" dirty="0">
                <a:latin typeface="Malgun Gothic"/>
                <a:cs typeface="Malgun Gothic"/>
              </a:rPr>
              <a:t>R</a:t>
            </a:r>
            <a:r>
              <a:rPr sz="1800" spc="-7" baseline="-20833" dirty="0">
                <a:latin typeface="Malgun Gothic"/>
                <a:cs typeface="Malgun Gothic"/>
              </a:rPr>
              <a:t>j</a:t>
            </a:r>
            <a:r>
              <a:rPr sz="1800" spc="615" baseline="-20833" dirty="0">
                <a:latin typeface="Malgun Gothic"/>
                <a:cs typeface="Malgun Gothic"/>
              </a:rPr>
              <a:t> </a:t>
            </a:r>
            <a:r>
              <a:rPr sz="1800" spc="-5" dirty="0">
                <a:latin typeface="Malgun Gothic"/>
                <a:cs typeface="Malgun Gothic"/>
              </a:rPr>
              <a:t>mette </a:t>
            </a:r>
            <a:r>
              <a:rPr sz="1800" dirty="0">
                <a:latin typeface="Malgun Gothic"/>
                <a:cs typeface="Malgun Gothic"/>
              </a:rPr>
              <a:t>0 </a:t>
            </a:r>
            <a:r>
              <a:rPr sz="1800" spc="-5" dirty="0">
                <a:latin typeface="Malgun Gothic"/>
                <a:cs typeface="Malgun Gothic"/>
              </a:rPr>
              <a:t>in</a:t>
            </a:r>
            <a:r>
              <a:rPr sz="1800" spc="-430" dirty="0">
                <a:latin typeface="Malgun Gothic"/>
                <a:cs typeface="Malgun Gothic"/>
              </a:rPr>
              <a:t> </a:t>
            </a:r>
            <a:r>
              <a:rPr sz="1800" spc="-20" dirty="0">
                <a:latin typeface="Malgun Gothic"/>
                <a:cs typeface="Malgun Gothic"/>
              </a:rPr>
              <a:t>RC</a:t>
            </a:r>
            <a:endParaRPr sz="1800">
              <a:latin typeface="Malgun Gothic"/>
              <a:cs typeface="Malgun Gothic"/>
            </a:endParaRPr>
          </a:p>
          <a:p>
            <a:pPr marL="108585" indent="-95885">
              <a:lnSpc>
                <a:spcPts val="2230"/>
              </a:lnSpc>
              <a:buSzPct val="89473"/>
              <a:buFont typeface="Malgun Gothic"/>
              <a:buChar char="•"/>
              <a:tabLst>
                <a:tab pos="109220" algn="l"/>
              </a:tabLst>
            </a:pPr>
            <a:r>
              <a:rPr sz="1900" i="1" spc="-55" dirty="0">
                <a:latin typeface="Malgun Gothic"/>
                <a:cs typeface="Malgun Gothic"/>
              </a:rPr>
              <a:t>se </a:t>
            </a:r>
            <a:r>
              <a:rPr sz="1900" i="1" spc="-45" dirty="0">
                <a:latin typeface="Malgun Gothic"/>
                <a:cs typeface="Malgun Gothic"/>
              </a:rPr>
              <a:t>R</a:t>
            </a:r>
            <a:r>
              <a:rPr sz="1875" i="1" spc="-67" baseline="-20000" dirty="0">
                <a:latin typeface="Malgun Gothic"/>
                <a:cs typeface="Malgun Gothic"/>
              </a:rPr>
              <a:t>i  </a:t>
            </a:r>
            <a:r>
              <a:rPr sz="1900" i="1" spc="-75" dirty="0">
                <a:latin typeface="Malgun Gothic"/>
                <a:cs typeface="Malgun Gothic"/>
              </a:rPr>
              <a:t>&gt; </a:t>
            </a:r>
            <a:r>
              <a:rPr sz="1900" i="1" spc="-45" dirty="0">
                <a:latin typeface="Malgun Gothic"/>
                <a:cs typeface="Malgun Gothic"/>
              </a:rPr>
              <a:t>R</a:t>
            </a:r>
            <a:r>
              <a:rPr sz="1875" i="1" spc="-67" baseline="-20000" dirty="0">
                <a:latin typeface="Malgun Gothic"/>
                <a:cs typeface="Malgun Gothic"/>
              </a:rPr>
              <a:t>j  </a:t>
            </a:r>
            <a:r>
              <a:rPr sz="1900" i="1" spc="-55" dirty="0">
                <a:latin typeface="Malgun Gothic"/>
                <a:cs typeface="Malgun Gothic"/>
              </a:rPr>
              <a:t>mette </a:t>
            </a:r>
            <a:r>
              <a:rPr sz="1900" i="1" spc="-60" dirty="0">
                <a:latin typeface="Malgun Gothic"/>
                <a:cs typeface="Malgun Gothic"/>
              </a:rPr>
              <a:t>1 </a:t>
            </a:r>
            <a:r>
              <a:rPr sz="1900" i="1" spc="-45" dirty="0">
                <a:latin typeface="Malgun Gothic"/>
                <a:cs typeface="Malgun Gothic"/>
              </a:rPr>
              <a:t>in</a:t>
            </a:r>
            <a:r>
              <a:rPr sz="1900" i="1" spc="-275" dirty="0">
                <a:latin typeface="Malgun Gothic"/>
                <a:cs typeface="Malgun Gothic"/>
              </a:rPr>
              <a:t> </a:t>
            </a:r>
            <a:r>
              <a:rPr sz="1900" i="1" spc="-80" dirty="0">
                <a:latin typeface="Malgun Gothic"/>
                <a:cs typeface="Malgun Gothic"/>
              </a:rPr>
              <a:t>RC</a:t>
            </a:r>
            <a:endParaRPr sz="19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19600" y="3429000"/>
            <a:ext cx="1295400" cy="304800"/>
          </a:xfrm>
          <a:custGeom>
            <a:avLst/>
            <a:gdLst/>
            <a:ahLst/>
            <a:cxnLst/>
            <a:rect l="l" t="t" r="r" b="b"/>
            <a:pathLst>
              <a:path w="1295400" h="304800">
                <a:moveTo>
                  <a:pt x="0" y="304800"/>
                </a:moveTo>
                <a:lnTo>
                  <a:pt x="1295400" y="304800"/>
                </a:lnTo>
                <a:lnTo>
                  <a:pt x="1295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19600" y="3962400"/>
            <a:ext cx="1295400" cy="304800"/>
          </a:xfrm>
          <a:custGeom>
            <a:avLst/>
            <a:gdLst/>
            <a:ahLst/>
            <a:cxnLst/>
            <a:rect l="l" t="t" r="r" b="b"/>
            <a:pathLst>
              <a:path w="1295400" h="304800">
                <a:moveTo>
                  <a:pt x="0" y="304800"/>
                </a:moveTo>
                <a:lnTo>
                  <a:pt x="1295400" y="304800"/>
                </a:lnTo>
                <a:lnTo>
                  <a:pt x="1295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9800" y="3352800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1066800" h="1066800">
                <a:moveTo>
                  <a:pt x="533400" y="0"/>
                </a:moveTo>
                <a:lnTo>
                  <a:pt x="484842" y="2179"/>
                </a:lnTo>
                <a:lnTo>
                  <a:pt x="437507" y="8592"/>
                </a:lnTo>
                <a:lnTo>
                  <a:pt x="391583" y="19050"/>
                </a:lnTo>
                <a:lnTo>
                  <a:pt x="347258" y="33364"/>
                </a:lnTo>
                <a:lnTo>
                  <a:pt x="304721" y="51348"/>
                </a:lnTo>
                <a:lnTo>
                  <a:pt x="264159" y="72813"/>
                </a:lnTo>
                <a:lnTo>
                  <a:pt x="225762" y="97570"/>
                </a:lnTo>
                <a:lnTo>
                  <a:pt x="189716" y="125432"/>
                </a:lnTo>
                <a:lnTo>
                  <a:pt x="156209" y="156210"/>
                </a:lnTo>
                <a:lnTo>
                  <a:pt x="125432" y="189716"/>
                </a:lnTo>
                <a:lnTo>
                  <a:pt x="97570" y="225762"/>
                </a:lnTo>
                <a:lnTo>
                  <a:pt x="72813" y="264159"/>
                </a:lnTo>
                <a:lnTo>
                  <a:pt x="51348" y="304721"/>
                </a:lnTo>
                <a:lnTo>
                  <a:pt x="33364" y="347258"/>
                </a:lnTo>
                <a:lnTo>
                  <a:pt x="19050" y="391583"/>
                </a:lnTo>
                <a:lnTo>
                  <a:pt x="8592" y="437507"/>
                </a:lnTo>
                <a:lnTo>
                  <a:pt x="2179" y="484842"/>
                </a:lnTo>
                <a:lnTo>
                  <a:pt x="0" y="533400"/>
                </a:lnTo>
                <a:lnTo>
                  <a:pt x="2179" y="581957"/>
                </a:lnTo>
                <a:lnTo>
                  <a:pt x="8592" y="629292"/>
                </a:lnTo>
                <a:lnTo>
                  <a:pt x="19050" y="675216"/>
                </a:lnTo>
                <a:lnTo>
                  <a:pt x="33364" y="719541"/>
                </a:lnTo>
                <a:lnTo>
                  <a:pt x="51348" y="762078"/>
                </a:lnTo>
                <a:lnTo>
                  <a:pt x="72813" y="802640"/>
                </a:lnTo>
                <a:lnTo>
                  <a:pt x="97570" y="841037"/>
                </a:lnTo>
                <a:lnTo>
                  <a:pt x="125432" y="877083"/>
                </a:lnTo>
                <a:lnTo>
                  <a:pt x="156210" y="910590"/>
                </a:lnTo>
                <a:lnTo>
                  <a:pt x="189716" y="941367"/>
                </a:lnTo>
                <a:lnTo>
                  <a:pt x="225762" y="969229"/>
                </a:lnTo>
                <a:lnTo>
                  <a:pt x="264159" y="993986"/>
                </a:lnTo>
                <a:lnTo>
                  <a:pt x="304721" y="1015451"/>
                </a:lnTo>
                <a:lnTo>
                  <a:pt x="347258" y="1033435"/>
                </a:lnTo>
                <a:lnTo>
                  <a:pt x="391583" y="1047750"/>
                </a:lnTo>
                <a:lnTo>
                  <a:pt x="437507" y="1058207"/>
                </a:lnTo>
                <a:lnTo>
                  <a:pt x="484842" y="1064620"/>
                </a:lnTo>
                <a:lnTo>
                  <a:pt x="533400" y="1066800"/>
                </a:lnTo>
                <a:lnTo>
                  <a:pt x="581957" y="1064620"/>
                </a:lnTo>
                <a:lnTo>
                  <a:pt x="629292" y="1058207"/>
                </a:lnTo>
                <a:lnTo>
                  <a:pt x="675216" y="1047750"/>
                </a:lnTo>
                <a:lnTo>
                  <a:pt x="719541" y="1033435"/>
                </a:lnTo>
                <a:lnTo>
                  <a:pt x="762078" y="1015451"/>
                </a:lnTo>
                <a:lnTo>
                  <a:pt x="802639" y="993986"/>
                </a:lnTo>
                <a:lnTo>
                  <a:pt x="841037" y="969229"/>
                </a:lnTo>
                <a:lnTo>
                  <a:pt x="877083" y="941367"/>
                </a:lnTo>
                <a:lnTo>
                  <a:pt x="910589" y="910590"/>
                </a:lnTo>
                <a:lnTo>
                  <a:pt x="941367" y="877083"/>
                </a:lnTo>
                <a:lnTo>
                  <a:pt x="969229" y="841037"/>
                </a:lnTo>
                <a:lnTo>
                  <a:pt x="993986" y="802640"/>
                </a:lnTo>
                <a:lnTo>
                  <a:pt x="1015451" y="762078"/>
                </a:lnTo>
                <a:lnTo>
                  <a:pt x="1033435" y="719541"/>
                </a:lnTo>
                <a:lnTo>
                  <a:pt x="1047750" y="675216"/>
                </a:lnTo>
                <a:lnTo>
                  <a:pt x="1058207" y="629292"/>
                </a:lnTo>
                <a:lnTo>
                  <a:pt x="1064620" y="581957"/>
                </a:lnTo>
                <a:lnTo>
                  <a:pt x="1066800" y="533400"/>
                </a:lnTo>
                <a:lnTo>
                  <a:pt x="1064620" y="484842"/>
                </a:lnTo>
                <a:lnTo>
                  <a:pt x="1058207" y="437507"/>
                </a:lnTo>
                <a:lnTo>
                  <a:pt x="1047750" y="391583"/>
                </a:lnTo>
                <a:lnTo>
                  <a:pt x="1033435" y="347258"/>
                </a:lnTo>
                <a:lnTo>
                  <a:pt x="1015451" y="304721"/>
                </a:lnTo>
                <a:lnTo>
                  <a:pt x="993986" y="264159"/>
                </a:lnTo>
                <a:lnTo>
                  <a:pt x="969229" y="225762"/>
                </a:lnTo>
                <a:lnTo>
                  <a:pt x="941367" y="189716"/>
                </a:lnTo>
                <a:lnTo>
                  <a:pt x="910590" y="156210"/>
                </a:lnTo>
                <a:lnTo>
                  <a:pt x="877083" y="125432"/>
                </a:lnTo>
                <a:lnTo>
                  <a:pt x="841037" y="97570"/>
                </a:lnTo>
                <a:lnTo>
                  <a:pt x="802640" y="72813"/>
                </a:lnTo>
                <a:lnTo>
                  <a:pt x="762078" y="51348"/>
                </a:lnTo>
                <a:lnTo>
                  <a:pt x="719541" y="33364"/>
                </a:lnTo>
                <a:lnTo>
                  <a:pt x="675216" y="19050"/>
                </a:lnTo>
                <a:lnTo>
                  <a:pt x="629292" y="8592"/>
                </a:lnTo>
                <a:lnTo>
                  <a:pt x="581957" y="2179"/>
                </a:lnTo>
                <a:lnTo>
                  <a:pt x="53340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09800" y="3352800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1066800" h="1066800">
                <a:moveTo>
                  <a:pt x="0" y="533400"/>
                </a:moveTo>
                <a:lnTo>
                  <a:pt x="2179" y="484842"/>
                </a:lnTo>
                <a:lnTo>
                  <a:pt x="8592" y="437507"/>
                </a:lnTo>
                <a:lnTo>
                  <a:pt x="19050" y="391583"/>
                </a:lnTo>
                <a:lnTo>
                  <a:pt x="33364" y="347258"/>
                </a:lnTo>
                <a:lnTo>
                  <a:pt x="51348" y="304721"/>
                </a:lnTo>
                <a:lnTo>
                  <a:pt x="72813" y="264159"/>
                </a:lnTo>
                <a:lnTo>
                  <a:pt x="97570" y="225762"/>
                </a:lnTo>
                <a:lnTo>
                  <a:pt x="125432" y="189716"/>
                </a:lnTo>
                <a:lnTo>
                  <a:pt x="156209" y="156210"/>
                </a:lnTo>
                <a:lnTo>
                  <a:pt x="189716" y="125432"/>
                </a:lnTo>
                <a:lnTo>
                  <a:pt x="225762" y="97570"/>
                </a:lnTo>
                <a:lnTo>
                  <a:pt x="264159" y="72813"/>
                </a:lnTo>
                <a:lnTo>
                  <a:pt x="304721" y="51348"/>
                </a:lnTo>
                <a:lnTo>
                  <a:pt x="347258" y="33364"/>
                </a:lnTo>
                <a:lnTo>
                  <a:pt x="391583" y="19050"/>
                </a:lnTo>
                <a:lnTo>
                  <a:pt x="437507" y="8592"/>
                </a:lnTo>
                <a:lnTo>
                  <a:pt x="484842" y="2179"/>
                </a:lnTo>
                <a:lnTo>
                  <a:pt x="533400" y="0"/>
                </a:lnTo>
                <a:lnTo>
                  <a:pt x="581957" y="2179"/>
                </a:lnTo>
                <a:lnTo>
                  <a:pt x="629292" y="8592"/>
                </a:lnTo>
                <a:lnTo>
                  <a:pt x="675216" y="19050"/>
                </a:lnTo>
                <a:lnTo>
                  <a:pt x="719541" y="33364"/>
                </a:lnTo>
                <a:lnTo>
                  <a:pt x="762078" y="51348"/>
                </a:lnTo>
                <a:lnTo>
                  <a:pt x="802640" y="72813"/>
                </a:lnTo>
                <a:lnTo>
                  <a:pt x="841037" y="97570"/>
                </a:lnTo>
                <a:lnTo>
                  <a:pt x="877083" y="125432"/>
                </a:lnTo>
                <a:lnTo>
                  <a:pt x="910589" y="156209"/>
                </a:lnTo>
                <a:lnTo>
                  <a:pt x="941367" y="189716"/>
                </a:lnTo>
                <a:lnTo>
                  <a:pt x="969229" y="225762"/>
                </a:lnTo>
                <a:lnTo>
                  <a:pt x="993986" y="264159"/>
                </a:lnTo>
                <a:lnTo>
                  <a:pt x="1015451" y="304721"/>
                </a:lnTo>
                <a:lnTo>
                  <a:pt x="1033435" y="347258"/>
                </a:lnTo>
                <a:lnTo>
                  <a:pt x="1047750" y="391583"/>
                </a:lnTo>
                <a:lnTo>
                  <a:pt x="1058207" y="437507"/>
                </a:lnTo>
                <a:lnTo>
                  <a:pt x="1064620" y="484842"/>
                </a:lnTo>
                <a:lnTo>
                  <a:pt x="1066800" y="533400"/>
                </a:lnTo>
                <a:lnTo>
                  <a:pt x="1064620" y="581957"/>
                </a:lnTo>
                <a:lnTo>
                  <a:pt x="1058207" y="629292"/>
                </a:lnTo>
                <a:lnTo>
                  <a:pt x="1047750" y="675216"/>
                </a:lnTo>
                <a:lnTo>
                  <a:pt x="1033435" y="719541"/>
                </a:lnTo>
                <a:lnTo>
                  <a:pt x="1015451" y="762078"/>
                </a:lnTo>
                <a:lnTo>
                  <a:pt x="993986" y="802640"/>
                </a:lnTo>
                <a:lnTo>
                  <a:pt x="969229" y="841037"/>
                </a:lnTo>
                <a:lnTo>
                  <a:pt x="941367" y="877083"/>
                </a:lnTo>
                <a:lnTo>
                  <a:pt x="910590" y="910589"/>
                </a:lnTo>
                <a:lnTo>
                  <a:pt x="877083" y="941367"/>
                </a:lnTo>
                <a:lnTo>
                  <a:pt x="841037" y="969229"/>
                </a:lnTo>
                <a:lnTo>
                  <a:pt x="802640" y="993986"/>
                </a:lnTo>
                <a:lnTo>
                  <a:pt x="762078" y="1015451"/>
                </a:lnTo>
                <a:lnTo>
                  <a:pt x="719541" y="1033435"/>
                </a:lnTo>
                <a:lnTo>
                  <a:pt x="675216" y="1047749"/>
                </a:lnTo>
                <a:lnTo>
                  <a:pt x="629292" y="1058207"/>
                </a:lnTo>
                <a:lnTo>
                  <a:pt x="581957" y="1064620"/>
                </a:lnTo>
                <a:lnTo>
                  <a:pt x="533400" y="1066800"/>
                </a:lnTo>
                <a:lnTo>
                  <a:pt x="484842" y="1064620"/>
                </a:lnTo>
                <a:lnTo>
                  <a:pt x="437507" y="1058207"/>
                </a:lnTo>
                <a:lnTo>
                  <a:pt x="391583" y="1047750"/>
                </a:lnTo>
                <a:lnTo>
                  <a:pt x="347258" y="1033435"/>
                </a:lnTo>
                <a:lnTo>
                  <a:pt x="304721" y="1015451"/>
                </a:lnTo>
                <a:lnTo>
                  <a:pt x="264159" y="993986"/>
                </a:lnTo>
                <a:lnTo>
                  <a:pt x="225762" y="969229"/>
                </a:lnTo>
                <a:lnTo>
                  <a:pt x="189716" y="941367"/>
                </a:lnTo>
                <a:lnTo>
                  <a:pt x="156210" y="910590"/>
                </a:lnTo>
                <a:lnTo>
                  <a:pt x="125432" y="877083"/>
                </a:lnTo>
                <a:lnTo>
                  <a:pt x="97570" y="841037"/>
                </a:lnTo>
                <a:lnTo>
                  <a:pt x="72813" y="802640"/>
                </a:lnTo>
                <a:lnTo>
                  <a:pt x="51348" y="762078"/>
                </a:lnTo>
                <a:lnTo>
                  <a:pt x="33364" y="719541"/>
                </a:lnTo>
                <a:lnTo>
                  <a:pt x="19050" y="675216"/>
                </a:lnTo>
                <a:lnTo>
                  <a:pt x="8592" y="629292"/>
                </a:lnTo>
                <a:lnTo>
                  <a:pt x="2179" y="581957"/>
                </a:lnTo>
                <a:lnTo>
                  <a:pt x="0" y="5334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47289" y="3567722"/>
            <a:ext cx="316230" cy="603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800" i="1" spc="-130" dirty="0">
                <a:latin typeface="Malgun Gothic"/>
                <a:cs typeface="Malgun Gothic"/>
              </a:rPr>
              <a:t>C</a:t>
            </a:r>
            <a:endParaRPr sz="38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23133" y="3841140"/>
            <a:ext cx="31559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i="1" spc="-50" dirty="0">
                <a:latin typeface="Malgun Gothic"/>
                <a:cs typeface="Malgun Gothic"/>
              </a:rPr>
              <a:t>Cf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76600" y="3928745"/>
            <a:ext cx="1146810" cy="281305"/>
          </a:xfrm>
          <a:custGeom>
            <a:avLst/>
            <a:gdLst/>
            <a:ahLst/>
            <a:cxnLst/>
            <a:rect l="l" t="t" r="r" b="b"/>
            <a:pathLst>
              <a:path w="1146810" h="281304">
                <a:moveTo>
                  <a:pt x="115822" y="37388"/>
                </a:moveTo>
                <a:lnTo>
                  <a:pt x="108337" y="74728"/>
                </a:lnTo>
                <a:lnTo>
                  <a:pt x="1139316" y="280923"/>
                </a:lnTo>
                <a:lnTo>
                  <a:pt x="1146683" y="243585"/>
                </a:lnTo>
                <a:lnTo>
                  <a:pt x="115822" y="37388"/>
                </a:lnTo>
                <a:close/>
              </a:path>
              <a:path w="1146810" h="281304">
                <a:moveTo>
                  <a:pt x="123316" y="0"/>
                </a:moveTo>
                <a:lnTo>
                  <a:pt x="0" y="33654"/>
                </a:lnTo>
                <a:lnTo>
                  <a:pt x="100837" y="112140"/>
                </a:lnTo>
                <a:lnTo>
                  <a:pt x="108337" y="74728"/>
                </a:lnTo>
                <a:lnTo>
                  <a:pt x="89662" y="70992"/>
                </a:lnTo>
                <a:lnTo>
                  <a:pt x="97154" y="33654"/>
                </a:lnTo>
                <a:lnTo>
                  <a:pt x="116570" y="33654"/>
                </a:lnTo>
                <a:lnTo>
                  <a:pt x="123316" y="0"/>
                </a:lnTo>
                <a:close/>
              </a:path>
              <a:path w="1146810" h="281304">
                <a:moveTo>
                  <a:pt x="97154" y="33654"/>
                </a:moveTo>
                <a:lnTo>
                  <a:pt x="89662" y="70992"/>
                </a:lnTo>
                <a:lnTo>
                  <a:pt x="108337" y="74728"/>
                </a:lnTo>
                <a:lnTo>
                  <a:pt x="115822" y="37388"/>
                </a:lnTo>
                <a:lnTo>
                  <a:pt x="97154" y="33654"/>
                </a:lnTo>
                <a:close/>
              </a:path>
              <a:path w="1146810" h="281304">
                <a:moveTo>
                  <a:pt x="116570" y="33654"/>
                </a:moveTo>
                <a:lnTo>
                  <a:pt x="97154" y="33654"/>
                </a:lnTo>
                <a:lnTo>
                  <a:pt x="115822" y="37388"/>
                </a:lnTo>
                <a:lnTo>
                  <a:pt x="116570" y="336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76600" y="3638677"/>
            <a:ext cx="1145540" cy="213360"/>
          </a:xfrm>
          <a:custGeom>
            <a:avLst/>
            <a:gdLst/>
            <a:ahLst/>
            <a:cxnLst/>
            <a:rect l="l" t="t" r="r" b="b"/>
            <a:pathLst>
              <a:path w="1145539" h="213360">
                <a:moveTo>
                  <a:pt x="105790" y="99568"/>
                </a:moveTo>
                <a:lnTo>
                  <a:pt x="0" y="171323"/>
                </a:lnTo>
                <a:lnTo>
                  <a:pt x="120903" y="212852"/>
                </a:lnTo>
                <a:lnTo>
                  <a:pt x="116210" y="177673"/>
                </a:lnTo>
                <a:lnTo>
                  <a:pt x="96900" y="177673"/>
                </a:lnTo>
                <a:lnTo>
                  <a:pt x="91948" y="139827"/>
                </a:lnTo>
                <a:lnTo>
                  <a:pt x="110826" y="137309"/>
                </a:lnTo>
                <a:lnTo>
                  <a:pt x="105790" y="99568"/>
                </a:lnTo>
                <a:close/>
              </a:path>
              <a:path w="1145539" h="213360">
                <a:moveTo>
                  <a:pt x="110826" y="137309"/>
                </a:moveTo>
                <a:lnTo>
                  <a:pt x="91948" y="139827"/>
                </a:lnTo>
                <a:lnTo>
                  <a:pt x="96900" y="177673"/>
                </a:lnTo>
                <a:lnTo>
                  <a:pt x="115873" y="175143"/>
                </a:lnTo>
                <a:lnTo>
                  <a:pt x="110826" y="137309"/>
                </a:lnTo>
                <a:close/>
              </a:path>
              <a:path w="1145539" h="213360">
                <a:moveTo>
                  <a:pt x="115873" y="175143"/>
                </a:moveTo>
                <a:lnTo>
                  <a:pt x="96900" y="177673"/>
                </a:lnTo>
                <a:lnTo>
                  <a:pt x="116210" y="177673"/>
                </a:lnTo>
                <a:lnTo>
                  <a:pt x="115873" y="175143"/>
                </a:lnTo>
                <a:close/>
              </a:path>
              <a:path w="1145539" h="213360">
                <a:moveTo>
                  <a:pt x="1140460" y="0"/>
                </a:moveTo>
                <a:lnTo>
                  <a:pt x="110826" y="137309"/>
                </a:lnTo>
                <a:lnTo>
                  <a:pt x="115873" y="175143"/>
                </a:lnTo>
                <a:lnTo>
                  <a:pt x="1145539" y="37846"/>
                </a:lnTo>
                <a:lnTo>
                  <a:pt x="11404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92779" y="4173601"/>
            <a:ext cx="1226820" cy="557530"/>
          </a:xfrm>
          <a:custGeom>
            <a:avLst/>
            <a:gdLst/>
            <a:ahLst/>
            <a:cxnLst/>
            <a:rect l="l" t="t" r="r" b="b"/>
            <a:pathLst>
              <a:path w="1226820" h="557529">
                <a:moveTo>
                  <a:pt x="1114478" y="522452"/>
                </a:moveTo>
                <a:lnTo>
                  <a:pt x="1099184" y="557403"/>
                </a:lnTo>
                <a:lnTo>
                  <a:pt x="1226820" y="550799"/>
                </a:lnTo>
                <a:lnTo>
                  <a:pt x="1209573" y="530098"/>
                </a:lnTo>
                <a:lnTo>
                  <a:pt x="1131950" y="530098"/>
                </a:lnTo>
                <a:lnTo>
                  <a:pt x="1114478" y="522452"/>
                </a:lnTo>
                <a:close/>
              </a:path>
              <a:path w="1226820" h="557529">
                <a:moveTo>
                  <a:pt x="1129753" y="487544"/>
                </a:moveTo>
                <a:lnTo>
                  <a:pt x="1114478" y="522452"/>
                </a:lnTo>
                <a:lnTo>
                  <a:pt x="1131950" y="530098"/>
                </a:lnTo>
                <a:lnTo>
                  <a:pt x="1147191" y="495173"/>
                </a:lnTo>
                <a:lnTo>
                  <a:pt x="1129753" y="487544"/>
                </a:lnTo>
                <a:close/>
              </a:path>
              <a:path w="1226820" h="557529">
                <a:moveTo>
                  <a:pt x="1145032" y="452628"/>
                </a:moveTo>
                <a:lnTo>
                  <a:pt x="1129753" y="487544"/>
                </a:lnTo>
                <a:lnTo>
                  <a:pt x="1147191" y="495173"/>
                </a:lnTo>
                <a:lnTo>
                  <a:pt x="1131950" y="530098"/>
                </a:lnTo>
                <a:lnTo>
                  <a:pt x="1209573" y="530098"/>
                </a:lnTo>
                <a:lnTo>
                  <a:pt x="1145032" y="452628"/>
                </a:lnTo>
                <a:close/>
              </a:path>
              <a:path w="1226820" h="557529">
                <a:moveTo>
                  <a:pt x="15239" y="0"/>
                </a:moveTo>
                <a:lnTo>
                  <a:pt x="0" y="34798"/>
                </a:lnTo>
                <a:lnTo>
                  <a:pt x="1114478" y="522452"/>
                </a:lnTo>
                <a:lnTo>
                  <a:pt x="1129753" y="487544"/>
                </a:lnTo>
                <a:lnTo>
                  <a:pt x="15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19600" y="4572000"/>
            <a:ext cx="1295400" cy="304800"/>
          </a:xfrm>
          <a:custGeom>
            <a:avLst/>
            <a:gdLst/>
            <a:ahLst/>
            <a:cxnLst/>
            <a:rect l="l" t="t" r="r" b="b"/>
            <a:pathLst>
              <a:path w="1295400" h="304800">
                <a:moveTo>
                  <a:pt x="0" y="304800"/>
                </a:moveTo>
                <a:lnTo>
                  <a:pt x="1295400" y="304800"/>
                </a:lnTo>
                <a:lnTo>
                  <a:pt x="1295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870828" y="3200964"/>
            <a:ext cx="455295" cy="170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9385">
              <a:lnSpc>
                <a:spcPct val="118600"/>
              </a:lnSpc>
              <a:spcBef>
                <a:spcPts val="100"/>
              </a:spcBef>
            </a:pPr>
            <a:r>
              <a:rPr sz="2950" i="1" spc="-100" dirty="0">
                <a:latin typeface="Malgun Gothic"/>
                <a:cs typeface="Malgun Gothic"/>
              </a:rPr>
              <a:t>R</a:t>
            </a:r>
            <a:r>
              <a:rPr sz="2925" i="1" spc="-37" baseline="-19943" dirty="0">
                <a:latin typeface="Malgun Gothic"/>
                <a:cs typeface="Malgun Gothic"/>
              </a:rPr>
              <a:t>i  </a:t>
            </a:r>
            <a:r>
              <a:rPr sz="2950" i="1" spc="-100" dirty="0">
                <a:latin typeface="Malgun Gothic"/>
                <a:cs typeface="Malgun Gothic"/>
              </a:rPr>
              <a:t>R</a:t>
            </a:r>
            <a:r>
              <a:rPr sz="2925" i="1" spc="-30" baseline="-19943" dirty="0">
                <a:latin typeface="Malgun Gothic"/>
                <a:cs typeface="Malgun Gothic"/>
              </a:rPr>
              <a:t>j</a:t>
            </a:r>
            <a:endParaRPr sz="2925" baseline="-19943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2950" i="1" spc="-150" dirty="0">
                <a:latin typeface="Malgun Gothic"/>
                <a:cs typeface="Malgun Gothic"/>
              </a:rPr>
              <a:t>RC</a:t>
            </a:r>
            <a:endParaRPr sz="295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74975" y="5331663"/>
            <a:ext cx="7575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5" dirty="0">
                <a:latin typeface="Courier New"/>
                <a:cs typeface="Courier New"/>
              </a:rPr>
              <a:t>COMP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53245" y="5331663"/>
            <a:ext cx="14871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15" dirty="0">
                <a:latin typeface="Courier New"/>
                <a:cs typeface="Courier New"/>
              </a:rPr>
              <a:t>0</a:t>
            </a:r>
            <a:r>
              <a:rPr sz="2400" b="1" i="1" spc="-5" dirty="0">
                <a:latin typeface="Courier New"/>
                <a:cs typeface="Courier New"/>
              </a:rPr>
              <a:t>01000</a:t>
            </a:r>
            <a:r>
              <a:rPr sz="2400" b="1" i="1" spc="-10" dirty="0">
                <a:latin typeface="Courier New"/>
                <a:cs typeface="Courier New"/>
              </a:rPr>
              <a:t>0</a:t>
            </a:r>
            <a:r>
              <a:rPr sz="2400" b="1" i="1" dirty="0">
                <a:latin typeface="Courier New"/>
                <a:cs typeface="Courier New"/>
              </a:rPr>
              <a:t>0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2140" y="5231346"/>
            <a:ext cx="1407160" cy="603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800" i="1" spc="-90" dirty="0">
                <a:latin typeface="Malgun Gothic"/>
                <a:cs typeface="Malgun Gothic"/>
              </a:rPr>
              <a:t>Codici:</a:t>
            </a:r>
            <a:endParaRPr sz="3800">
              <a:latin typeface="Malgun Gothic"/>
              <a:cs typeface="Malgun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41681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Formato delle</a:t>
            </a:r>
            <a:r>
              <a:rPr spc="-70" dirty="0"/>
              <a:t> </a:t>
            </a:r>
            <a:r>
              <a:rPr dirty="0"/>
              <a:t>Istruzioni  </a:t>
            </a:r>
            <a:r>
              <a:rPr spc="-5" dirty="0"/>
              <a:t>Alcuni</a:t>
            </a:r>
            <a:r>
              <a:rPr spc="-25" dirty="0"/>
              <a:t> </a:t>
            </a:r>
            <a:r>
              <a:rPr dirty="0"/>
              <a:t>esempi</a:t>
            </a:r>
          </a:p>
        </p:txBody>
      </p:sp>
      <p:sp>
        <p:nvSpPr>
          <p:cNvPr id="19" name="object 19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41681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Formato delle</a:t>
            </a:r>
            <a:r>
              <a:rPr spc="-70" dirty="0"/>
              <a:t> </a:t>
            </a:r>
            <a:r>
              <a:rPr dirty="0"/>
              <a:t>Istruzioni  </a:t>
            </a:r>
            <a:r>
              <a:rPr spc="-5" dirty="0"/>
              <a:t>Alcuni</a:t>
            </a:r>
            <a:r>
              <a:rPr spc="-25" dirty="0"/>
              <a:t> </a:t>
            </a:r>
            <a:r>
              <a:rPr dirty="0"/>
              <a:t>esempi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3000" y="3810000"/>
            <a:ext cx="1828800" cy="152400"/>
          </a:xfrm>
          <a:custGeom>
            <a:avLst/>
            <a:gdLst/>
            <a:ahLst/>
            <a:cxnLst/>
            <a:rect l="l" t="t" r="r" b="b"/>
            <a:pathLst>
              <a:path w="1828800" h="152400">
                <a:moveTo>
                  <a:pt x="1828800" y="0"/>
                </a:moveTo>
                <a:lnTo>
                  <a:pt x="1816828" y="29640"/>
                </a:lnTo>
                <a:lnTo>
                  <a:pt x="1784175" y="53863"/>
                </a:lnTo>
                <a:lnTo>
                  <a:pt x="1735734" y="70205"/>
                </a:lnTo>
                <a:lnTo>
                  <a:pt x="1676400" y="76200"/>
                </a:lnTo>
                <a:lnTo>
                  <a:pt x="1066800" y="76200"/>
                </a:lnTo>
                <a:lnTo>
                  <a:pt x="1007465" y="82194"/>
                </a:lnTo>
                <a:lnTo>
                  <a:pt x="959024" y="98536"/>
                </a:lnTo>
                <a:lnTo>
                  <a:pt x="926371" y="122759"/>
                </a:lnTo>
                <a:lnTo>
                  <a:pt x="914400" y="152400"/>
                </a:lnTo>
                <a:lnTo>
                  <a:pt x="902428" y="122759"/>
                </a:lnTo>
                <a:lnTo>
                  <a:pt x="869775" y="98536"/>
                </a:lnTo>
                <a:lnTo>
                  <a:pt x="821334" y="82194"/>
                </a:lnTo>
                <a:lnTo>
                  <a:pt x="762000" y="76200"/>
                </a:lnTo>
                <a:lnTo>
                  <a:pt x="152400" y="76200"/>
                </a:lnTo>
                <a:lnTo>
                  <a:pt x="93081" y="70205"/>
                </a:lnTo>
                <a:lnTo>
                  <a:pt x="44638" y="53863"/>
                </a:lnTo>
                <a:lnTo>
                  <a:pt x="11977" y="2964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00400" y="3810000"/>
            <a:ext cx="1447800" cy="228600"/>
          </a:xfrm>
          <a:custGeom>
            <a:avLst/>
            <a:gdLst/>
            <a:ahLst/>
            <a:cxnLst/>
            <a:rect l="l" t="t" r="r" b="b"/>
            <a:pathLst>
              <a:path w="1447800" h="228600">
                <a:moveTo>
                  <a:pt x="1447800" y="0"/>
                </a:moveTo>
                <a:lnTo>
                  <a:pt x="1438324" y="44487"/>
                </a:lnTo>
                <a:lnTo>
                  <a:pt x="1412478" y="80819"/>
                </a:lnTo>
                <a:lnTo>
                  <a:pt x="1374130" y="105316"/>
                </a:lnTo>
                <a:lnTo>
                  <a:pt x="1327150" y="114300"/>
                </a:lnTo>
                <a:lnTo>
                  <a:pt x="844550" y="114300"/>
                </a:lnTo>
                <a:lnTo>
                  <a:pt x="797569" y="123283"/>
                </a:lnTo>
                <a:lnTo>
                  <a:pt x="759221" y="147780"/>
                </a:lnTo>
                <a:lnTo>
                  <a:pt x="733375" y="184112"/>
                </a:lnTo>
                <a:lnTo>
                  <a:pt x="723900" y="228600"/>
                </a:lnTo>
                <a:lnTo>
                  <a:pt x="714424" y="184112"/>
                </a:lnTo>
                <a:lnTo>
                  <a:pt x="688578" y="147780"/>
                </a:lnTo>
                <a:lnTo>
                  <a:pt x="650230" y="123283"/>
                </a:lnTo>
                <a:lnTo>
                  <a:pt x="603250" y="114300"/>
                </a:lnTo>
                <a:lnTo>
                  <a:pt x="120650" y="114300"/>
                </a:lnTo>
                <a:lnTo>
                  <a:pt x="73669" y="105316"/>
                </a:lnTo>
                <a:lnTo>
                  <a:pt x="35321" y="80819"/>
                </a:lnTo>
                <a:lnTo>
                  <a:pt x="9475" y="44487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24400" y="3810000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1219200" y="0"/>
                </a:moveTo>
                <a:lnTo>
                  <a:pt x="1211218" y="14847"/>
                </a:lnTo>
                <a:lnTo>
                  <a:pt x="1189450" y="26955"/>
                </a:lnTo>
                <a:lnTo>
                  <a:pt x="1157156" y="35111"/>
                </a:lnTo>
                <a:lnTo>
                  <a:pt x="1117600" y="38100"/>
                </a:lnTo>
                <a:lnTo>
                  <a:pt x="711200" y="38100"/>
                </a:lnTo>
                <a:lnTo>
                  <a:pt x="671643" y="41088"/>
                </a:lnTo>
                <a:lnTo>
                  <a:pt x="639349" y="49244"/>
                </a:lnTo>
                <a:lnTo>
                  <a:pt x="617581" y="61352"/>
                </a:lnTo>
                <a:lnTo>
                  <a:pt x="609600" y="76200"/>
                </a:lnTo>
                <a:lnTo>
                  <a:pt x="601618" y="61352"/>
                </a:lnTo>
                <a:lnTo>
                  <a:pt x="579850" y="49244"/>
                </a:lnTo>
                <a:lnTo>
                  <a:pt x="547556" y="41088"/>
                </a:lnTo>
                <a:lnTo>
                  <a:pt x="508000" y="38100"/>
                </a:lnTo>
                <a:lnTo>
                  <a:pt x="101600" y="38100"/>
                </a:lnTo>
                <a:lnTo>
                  <a:pt x="62043" y="35111"/>
                </a:lnTo>
                <a:lnTo>
                  <a:pt x="29749" y="26955"/>
                </a:lnTo>
                <a:lnTo>
                  <a:pt x="7981" y="14847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19800" y="3810000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1600200" y="0"/>
                </a:moveTo>
                <a:lnTo>
                  <a:pt x="1589722" y="29640"/>
                </a:lnTo>
                <a:lnTo>
                  <a:pt x="1561147" y="53863"/>
                </a:lnTo>
                <a:lnTo>
                  <a:pt x="1518761" y="70205"/>
                </a:lnTo>
                <a:lnTo>
                  <a:pt x="1466850" y="76200"/>
                </a:lnTo>
                <a:lnTo>
                  <a:pt x="933450" y="76200"/>
                </a:lnTo>
                <a:lnTo>
                  <a:pt x="881538" y="82194"/>
                </a:lnTo>
                <a:lnTo>
                  <a:pt x="839152" y="98536"/>
                </a:lnTo>
                <a:lnTo>
                  <a:pt x="810577" y="122759"/>
                </a:lnTo>
                <a:lnTo>
                  <a:pt x="800100" y="152400"/>
                </a:lnTo>
                <a:lnTo>
                  <a:pt x="789622" y="122759"/>
                </a:lnTo>
                <a:lnTo>
                  <a:pt x="761047" y="98536"/>
                </a:lnTo>
                <a:lnTo>
                  <a:pt x="718661" y="82194"/>
                </a:lnTo>
                <a:lnTo>
                  <a:pt x="666750" y="76200"/>
                </a:lnTo>
                <a:lnTo>
                  <a:pt x="133350" y="76200"/>
                </a:lnTo>
                <a:lnTo>
                  <a:pt x="81438" y="70205"/>
                </a:lnTo>
                <a:lnTo>
                  <a:pt x="39052" y="53863"/>
                </a:lnTo>
                <a:lnTo>
                  <a:pt x="10477" y="2964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47189" y="4123468"/>
            <a:ext cx="770890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i="1" spc="-85" dirty="0">
                <a:latin typeface="Malgun Gothic"/>
                <a:cs typeface="Malgun Gothic"/>
              </a:rPr>
              <a:t>8</a:t>
            </a:r>
            <a:r>
              <a:rPr sz="2950" i="1" spc="-135" dirty="0">
                <a:latin typeface="Malgun Gothic"/>
                <a:cs typeface="Malgun Gothic"/>
              </a:rPr>
              <a:t> </a:t>
            </a:r>
            <a:r>
              <a:rPr sz="2950" i="1" spc="-65" dirty="0">
                <a:latin typeface="Malgun Gothic"/>
                <a:cs typeface="Malgun Gothic"/>
              </a:rPr>
              <a:t>bit</a:t>
            </a:r>
            <a:endParaRPr sz="295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38283" y="4123468"/>
            <a:ext cx="1336675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i="1" spc="-70" dirty="0">
                <a:latin typeface="Malgun Gothic"/>
                <a:cs typeface="Malgun Gothic"/>
              </a:rPr>
              <a:t>inutile??</a:t>
            </a:r>
            <a:endParaRPr sz="295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66800" y="4800600"/>
            <a:ext cx="6629400" cy="76200"/>
          </a:xfrm>
          <a:custGeom>
            <a:avLst/>
            <a:gdLst/>
            <a:ahLst/>
            <a:cxnLst/>
            <a:rect l="l" t="t" r="r" b="b"/>
            <a:pathLst>
              <a:path w="6629400" h="76200">
                <a:moveTo>
                  <a:pt x="6629400" y="0"/>
                </a:moveTo>
                <a:lnTo>
                  <a:pt x="6578044" y="16079"/>
                </a:lnTo>
                <a:lnTo>
                  <a:pt x="6493874" y="25012"/>
                </a:lnTo>
                <a:lnTo>
                  <a:pt x="6439375" y="28768"/>
                </a:lnTo>
                <a:lnTo>
                  <a:pt x="6377740" y="31971"/>
                </a:lnTo>
                <a:lnTo>
                  <a:pt x="6309824" y="34565"/>
                </a:lnTo>
                <a:lnTo>
                  <a:pt x="6236484" y="36490"/>
                </a:lnTo>
                <a:lnTo>
                  <a:pt x="6158574" y="37687"/>
                </a:lnTo>
                <a:lnTo>
                  <a:pt x="6076950" y="38100"/>
                </a:lnTo>
                <a:lnTo>
                  <a:pt x="3867150" y="38100"/>
                </a:lnTo>
                <a:lnTo>
                  <a:pt x="3785525" y="38512"/>
                </a:lnTo>
                <a:lnTo>
                  <a:pt x="3707615" y="39709"/>
                </a:lnTo>
                <a:lnTo>
                  <a:pt x="3634275" y="41634"/>
                </a:lnTo>
                <a:lnTo>
                  <a:pt x="3566359" y="44228"/>
                </a:lnTo>
                <a:lnTo>
                  <a:pt x="3504724" y="47431"/>
                </a:lnTo>
                <a:lnTo>
                  <a:pt x="3450225" y="51187"/>
                </a:lnTo>
                <a:lnTo>
                  <a:pt x="3403717" y="55436"/>
                </a:lnTo>
                <a:lnTo>
                  <a:pt x="3338094" y="65181"/>
                </a:lnTo>
                <a:lnTo>
                  <a:pt x="3314700" y="76200"/>
                </a:lnTo>
                <a:lnTo>
                  <a:pt x="3308708" y="70560"/>
                </a:lnTo>
                <a:lnTo>
                  <a:pt x="3263344" y="60120"/>
                </a:lnTo>
                <a:lnTo>
                  <a:pt x="3179174" y="51187"/>
                </a:lnTo>
                <a:lnTo>
                  <a:pt x="3124675" y="47431"/>
                </a:lnTo>
                <a:lnTo>
                  <a:pt x="3063040" y="44228"/>
                </a:lnTo>
                <a:lnTo>
                  <a:pt x="2995124" y="41634"/>
                </a:lnTo>
                <a:lnTo>
                  <a:pt x="2921784" y="39709"/>
                </a:lnTo>
                <a:lnTo>
                  <a:pt x="2843874" y="38512"/>
                </a:lnTo>
                <a:lnTo>
                  <a:pt x="2762250" y="38100"/>
                </a:lnTo>
                <a:lnTo>
                  <a:pt x="552450" y="38100"/>
                </a:lnTo>
                <a:lnTo>
                  <a:pt x="470825" y="37687"/>
                </a:lnTo>
                <a:lnTo>
                  <a:pt x="392915" y="36490"/>
                </a:lnTo>
                <a:lnTo>
                  <a:pt x="319575" y="34565"/>
                </a:lnTo>
                <a:lnTo>
                  <a:pt x="251659" y="31971"/>
                </a:lnTo>
                <a:lnTo>
                  <a:pt x="190024" y="28768"/>
                </a:lnTo>
                <a:lnTo>
                  <a:pt x="135525" y="25012"/>
                </a:lnTo>
                <a:lnTo>
                  <a:pt x="89017" y="20763"/>
                </a:lnTo>
                <a:lnTo>
                  <a:pt x="23394" y="11018"/>
                </a:lnTo>
                <a:lnTo>
                  <a:pt x="5991" y="5639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19814" y="4123468"/>
            <a:ext cx="2142490" cy="1435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4300" algn="l"/>
              </a:tabLst>
            </a:pPr>
            <a:r>
              <a:rPr sz="2950" i="1" spc="-85" dirty="0">
                <a:latin typeface="Malgun Gothic"/>
                <a:cs typeface="Malgun Gothic"/>
              </a:rPr>
              <a:t>4</a:t>
            </a:r>
            <a:r>
              <a:rPr sz="2950" i="1" spc="-45" dirty="0">
                <a:latin typeface="Malgun Gothic"/>
                <a:cs typeface="Malgun Gothic"/>
              </a:rPr>
              <a:t> </a:t>
            </a:r>
            <a:r>
              <a:rPr sz="2950" i="1" spc="-65" dirty="0">
                <a:latin typeface="Malgun Gothic"/>
                <a:cs typeface="Malgun Gothic"/>
              </a:rPr>
              <a:t>bit	</a:t>
            </a:r>
            <a:r>
              <a:rPr sz="2950" i="1" spc="-85" dirty="0">
                <a:latin typeface="Malgun Gothic"/>
                <a:cs typeface="Malgun Gothic"/>
              </a:rPr>
              <a:t>4</a:t>
            </a:r>
            <a:r>
              <a:rPr sz="2950" i="1" spc="-130" dirty="0">
                <a:latin typeface="Malgun Gothic"/>
                <a:cs typeface="Malgun Gothic"/>
              </a:rPr>
              <a:t> </a:t>
            </a:r>
            <a:r>
              <a:rPr sz="2950" i="1" spc="-65" dirty="0">
                <a:latin typeface="Malgun Gothic"/>
                <a:cs typeface="Malgun Gothic"/>
              </a:rPr>
              <a:t>bit</a:t>
            </a:r>
            <a:endParaRPr sz="2950">
              <a:latin typeface="Malgun Gothic"/>
              <a:cs typeface="Malgun Gothic"/>
            </a:endParaRPr>
          </a:p>
          <a:p>
            <a:pPr marL="50165">
              <a:lnSpc>
                <a:spcPct val="100000"/>
              </a:lnSpc>
              <a:spcBef>
                <a:spcPts val="3000"/>
              </a:spcBef>
            </a:pPr>
            <a:r>
              <a:rPr sz="3800" i="1" spc="-114" dirty="0">
                <a:latin typeface="Malgun Gothic"/>
                <a:cs typeface="Malgun Gothic"/>
              </a:rPr>
              <a:t>1</a:t>
            </a:r>
            <a:r>
              <a:rPr sz="3800" i="1" spc="-90" dirty="0">
                <a:latin typeface="Malgun Gothic"/>
                <a:cs typeface="Malgun Gothic"/>
              </a:rPr>
              <a:t> </a:t>
            </a:r>
            <a:r>
              <a:rPr sz="3800" i="1" spc="-120" dirty="0">
                <a:latin typeface="Malgun Gothic"/>
                <a:cs typeface="Malgun Gothic"/>
              </a:rPr>
              <a:t>parola</a:t>
            </a:r>
            <a:endParaRPr sz="3800">
              <a:latin typeface="Malgun Gothic"/>
              <a:cs typeface="Malgun Gothic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062037" y="2281237"/>
          <a:ext cx="6567805" cy="1381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55"/>
                        </a:spcBef>
                      </a:pPr>
                      <a:r>
                        <a:rPr sz="3350" i="1" spc="-75" dirty="0">
                          <a:latin typeface="Malgun Gothic"/>
                          <a:cs typeface="Malgun Gothic"/>
                        </a:rPr>
                        <a:t>codice-op</a:t>
                      </a:r>
                      <a:endParaRPr sz="3350">
                        <a:latin typeface="Malgun Gothic"/>
                        <a:cs typeface="Malgun Gothic"/>
                      </a:endParaRPr>
                    </a:p>
                  </a:txBody>
                  <a:tcPr marL="0" marR="0" marT="2482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06070">
                        <a:lnSpc>
                          <a:spcPct val="100000"/>
                        </a:lnSpc>
                        <a:spcBef>
                          <a:spcPts val="1955"/>
                        </a:spcBef>
                      </a:pPr>
                      <a:r>
                        <a:rPr sz="3350" i="1" spc="-95" dirty="0">
                          <a:latin typeface="Malgun Gothic"/>
                          <a:cs typeface="Malgun Gothic"/>
                        </a:rPr>
                        <a:t>reg</a:t>
                      </a:r>
                      <a:r>
                        <a:rPr sz="3350" i="1" spc="-9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3350" i="1" spc="-85" dirty="0">
                          <a:latin typeface="Malgun Gothic"/>
                          <a:cs typeface="Malgun Gothic"/>
                        </a:rPr>
                        <a:t>1</a:t>
                      </a:r>
                      <a:endParaRPr sz="3350">
                        <a:latin typeface="Malgun Gothic"/>
                        <a:cs typeface="Malgun Gothic"/>
                      </a:endParaRPr>
                    </a:p>
                  </a:txBody>
                  <a:tcPr marL="0" marR="0" marT="2482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1955"/>
                        </a:spcBef>
                      </a:pPr>
                      <a:r>
                        <a:rPr sz="3350" i="1" spc="-95" dirty="0">
                          <a:latin typeface="Malgun Gothic"/>
                          <a:cs typeface="Malgun Gothic"/>
                        </a:rPr>
                        <a:t>reg</a:t>
                      </a:r>
                      <a:r>
                        <a:rPr sz="3350" i="1" spc="-10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3350" i="1" spc="-85" dirty="0">
                          <a:latin typeface="Malgun Gothic"/>
                          <a:cs typeface="Malgun Gothic"/>
                        </a:rPr>
                        <a:t>2</a:t>
                      </a:r>
                      <a:endParaRPr sz="3350">
                        <a:latin typeface="Malgun Gothic"/>
                        <a:cs typeface="Malgun Gothic"/>
                      </a:endParaRPr>
                    </a:p>
                  </a:txBody>
                  <a:tcPr marL="0" marR="0" marT="2482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 marR="241681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Formato delle</a:t>
            </a:r>
            <a:r>
              <a:rPr spc="-70" dirty="0"/>
              <a:t> </a:t>
            </a:r>
            <a:r>
              <a:rPr dirty="0"/>
              <a:t>Istruzioni  </a:t>
            </a:r>
            <a:r>
              <a:rPr spc="-5" dirty="0"/>
              <a:t>Alcuni</a:t>
            </a:r>
            <a:r>
              <a:rPr spc="-25" dirty="0"/>
              <a:t> </a:t>
            </a:r>
            <a:r>
              <a:rPr dirty="0"/>
              <a:t>esempi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16301" y="1557336"/>
            <a:ext cx="5419725" cy="518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56691" y="2080092"/>
            <a:ext cx="153098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RISC</a:t>
            </a:r>
            <a:r>
              <a:rPr sz="1650" i="1" spc="-6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«didattico»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 marR="241681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Formato delle</a:t>
            </a:r>
            <a:r>
              <a:rPr spc="-70" dirty="0"/>
              <a:t> </a:t>
            </a:r>
            <a:r>
              <a:rPr dirty="0"/>
              <a:t>Istruzioni  </a:t>
            </a:r>
            <a:r>
              <a:rPr spc="-5" dirty="0"/>
              <a:t>Alcuni</a:t>
            </a:r>
            <a:r>
              <a:rPr spc="-25" dirty="0"/>
              <a:t> </a:t>
            </a:r>
            <a:r>
              <a:rPr dirty="0"/>
              <a:t>esempi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50895" y="1586229"/>
            <a:ext cx="3084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Malgun Gothic"/>
                <a:cs typeface="Malgun Gothic"/>
              </a:rPr>
              <a:t>RISC CMPE 414/CMSC</a:t>
            </a:r>
            <a:r>
              <a:rPr sz="1800" b="1" spc="-110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691V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7825" y="2487676"/>
            <a:ext cx="8531225" cy="3176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 marR="241681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Formato delle</a:t>
            </a:r>
            <a:r>
              <a:rPr spc="-70" dirty="0"/>
              <a:t> </a:t>
            </a:r>
            <a:r>
              <a:rPr dirty="0"/>
              <a:t>Istruzioni  </a:t>
            </a:r>
            <a:r>
              <a:rPr spc="-5" dirty="0"/>
              <a:t>Alcuni</a:t>
            </a:r>
            <a:r>
              <a:rPr spc="-25" dirty="0"/>
              <a:t> </a:t>
            </a:r>
            <a:r>
              <a:rPr dirty="0"/>
              <a:t>esempi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50895" y="1586229"/>
            <a:ext cx="3084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Malgun Gothic"/>
                <a:cs typeface="Malgun Gothic"/>
              </a:rPr>
              <a:t>RISC CMPE 414/CMSC</a:t>
            </a:r>
            <a:r>
              <a:rPr sz="1800" b="1" spc="-110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691V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35150" y="1844673"/>
            <a:ext cx="5745226" cy="49911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 marR="241681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Formato delle</a:t>
            </a:r>
            <a:r>
              <a:rPr spc="-70" dirty="0"/>
              <a:t> </a:t>
            </a:r>
            <a:r>
              <a:rPr dirty="0"/>
              <a:t>Istruzioni  </a:t>
            </a:r>
            <a:r>
              <a:rPr spc="-5" dirty="0"/>
              <a:t>Alcuni</a:t>
            </a:r>
            <a:r>
              <a:rPr spc="-25" dirty="0"/>
              <a:t> </a:t>
            </a:r>
            <a:r>
              <a:rPr dirty="0"/>
              <a:t>esempi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50895" y="1586229"/>
            <a:ext cx="3084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Malgun Gothic"/>
                <a:cs typeface="Malgun Gothic"/>
              </a:rPr>
              <a:t>RISC CMPE 414/CMSC</a:t>
            </a:r>
            <a:r>
              <a:rPr sz="1800" b="1" spc="-110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691V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86076" y="1844673"/>
            <a:ext cx="3986149" cy="49307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GAP</a:t>
            </a:r>
            <a:r>
              <a:rPr spc="-5" dirty="0"/>
              <a:t> semantico…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95576" y="1484375"/>
            <a:ext cx="4824349" cy="257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5815" y="4174617"/>
            <a:ext cx="8562340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718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Yu Gothic UI"/>
                <a:cs typeface="Yu Gothic UI"/>
              </a:rPr>
              <a:t>Problema: </a:t>
            </a:r>
            <a:r>
              <a:rPr sz="1800" spc="-65" dirty="0">
                <a:latin typeface="Lucida Sans Unicode"/>
                <a:cs typeface="Lucida Sans Unicode"/>
              </a:rPr>
              <a:t>Come </a:t>
            </a:r>
            <a:r>
              <a:rPr sz="1800" spc="-80" dirty="0">
                <a:latin typeface="Lucida Sans Unicode"/>
                <a:cs typeface="Lucida Sans Unicode"/>
              </a:rPr>
              <a:t>facciamo </a:t>
            </a:r>
            <a:r>
              <a:rPr sz="1800" spc="5" dirty="0">
                <a:latin typeface="Lucida Sans Unicode"/>
                <a:cs typeface="Lucida Sans Unicode"/>
              </a:rPr>
              <a:t>a </a:t>
            </a:r>
            <a:r>
              <a:rPr sz="1800" spc="-95" dirty="0">
                <a:latin typeface="Lucida Sans Unicode"/>
                <a:cs typeface="Lucida Sans Unicode"/>
              </a:rPr>
              <a:t>compilare </a:t>
            </a:r>
            <a:r>
              <a:rPr sz="1800" spc="-125" dirty="0">
                <a:latin typeface="Lucida Sans Unicode"/>
                <a:cs typeface="Lucida Sans Unicode"/>
              </a:rPr>
              <a:t>un </a:t>
            </a:r>
            <a:r>
              <a:rPr sz="1800" spc="-114" dirty="0">
                <a:latin typeface="Lucida Sans Unicode"/>
                <a:cs typeface="Lucida Sans Unicode"/>
              </a:rPr>
              <a:t>linguaggio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105" dirty="0">
                <a:latin typeface="Lucida Sans Unicode"/>
                <a:cs typeface="Lucida Sans Unicode"/>
              </a:rPr>
              <a:t>alto </a:t>
            </a:r>
            <a:r>
              <a:rPr sz="1800" spc="-95" dirty="0">
                <a:latin typeface="Lucida Sans Unicode"/>
                <a:cs typeface="Lucida Sans Unicode"/>
              </a:rPr>
              <a:t>livello affinchè </a:t>
            </a:r>
            <a:r>
              <a:rPr sz="1800" spc="-60" dirty="0">
                <a:latin typeface="Lucida Sans Unicode"/>
                <a:cs typeface="Lucida Sans Unicode"/>
              </a:rPr>
              <a:t>possa  </a:t>
            </a:r>
            <a:r>
              <a:rPr sz="1800" spc="-35" dirty="0">
                <a:latin typeface="Lucida Sans Unicode"/>
                <a:cs typeface="Lucida Sans Unicode"/>
              </a:rPr>
              <a:t>essere </a:t>
            </a:r>
            <a:r>
              <a:rPr sz="1800" spc="-90" dirty="0">
                <a:latin typeface="Lucida Sans Unicode"/>
                <a:cs typeface="Lucida Sans Unicode"/>
              </a:rPr>
              <a:t>eseguito </a:t>
            </a:r>
            <a:r>
              <a:rPr sz="1800" spc="-125" dirty="0">
                <a:latin typeface="Lucida Sans Unicode"/>
                <a:cs typeface="Lucida Sans Unicode"/>
              </a:rPr>
              <a:t>in </a:t>
            </a:r>
            <a:r>
              <a:rPr sz="1800" spc="-85" dirty="0">
                <a:latin typeface="Lucida Sans Unicode"/>
                <a:cs typeface="Lucida Sans Unicode"/>
              </a:rPr>
              <a:t>maniera </a:t>
            </a:r>
            <a:r>
              <a:rPr sz="1800" spc="-95" dirty="0">
                <a:latin typeface="Lucida Sans Unicode"/>
                <a:cs typeface="Lucida Sans Unicode"/>
              </a:rPr>
              <a:t>efficiente </a:t>
            </a:r>
            <a:r>
              <a:rPr sz="1800" spc="-85" dirty="0">
                <a:latin typeface="Lucida Sans Unicode"/>
                <a:cs typeface="Lucida Sans Unicode"/>
              </a:rPr>
              <a:t>sul</a:t>
            </a:r>
            <a:r>
              <a:rPr sz="1800" spc="45" dirty="0">
                <a:latin typeface="Lucida Sans Unicode"/>
                <a:cs typeface="Lucida Sans Unicode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calcolatore?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Yu Gothic UI"/>
                <a:cs typeface="Yu Gothic UI"/>
              </a:rPr>
              <a:t>Due </a:t>
            </a:r>
            <a:r>
              <a:rPr sz="1800" b="1" spc="-30" dirty="0">
                <a:latin typeface="Yu Gothic UI"/>
                <a:cs typeface="Yu Gothic UI"/>
              </a:rPr>
              <a:t>possibili</a:t>
            </a:r>
            <a:r>
              <a:rPr sz="1800" b="1" spc="-35" dirty="0">
                <a:latin typeface="Yu Gothic UI"/>
                <a:cs typeface="Yu Gothic UI"/>
              </a:rPr>
              <a:t> </a:t>
            </a:r>
            <a:r>
              <a:rPr sz="1800" b="1" spc="-15" dirty="0">
                <a:latin typeface="Yu Gothic UI"/>
                <a:cs typeface="Yu Gothic UI"/>
              </a:rPr>
              <a:t>risposte:</a:t>
            </a:r>
            <a:endParaRPr sz="1800">
              <a:latin typeface="Yu Gothic UI"/>
              <a:cs typeface="Yu Gothic UI"/>
            </a:endParaRPr>
          </a:p>
          <a:p>
            <a:pPr marL="355600" marR="5080" indent="-342900">
              <a:lnSpc>
                <a:spcPct val="96700"/>
              </a:lnSpc>
              <a:spcBef>
                <a:spcPts val="7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b="1" spc="100" dirty="0">
                <a:latin typeface="Yu Gothic UI"/>
                <a:cs typeface="Yu Gothic UI"/>
              </a:rPr>
              <a:t>CISC</a:t>
            </a:r>
            <a:r>
              <a:rPr sz="1800" spc="100" dirty="0">
                <a:latin typeface="Lucida Sans Unicode"/>
                <a:cs typeface="Lucida Sans Unicode"/>
              </a:rPr>
              <a:t>: </a:t>
            </a:r>
            <a:r>
              <a:rPr sz="1800" spc="-40" dirty="0">
                <a:latin typeface="Lucida Sans Unicode"/>
                <a:cs typeface="Lucida Sans Unicode"/>
              </a:rPr>
              <a:t>avere </a:t>
            </a:r>
            <a:r>
              <a:rPr sz="1800" spc="-85" dirty="0">
                <a:latin typeface="Lucida Sans Unicode"/>
                <a:cs typeface="Lucida Sans Unicode"/>
              </a:rPr>
              <a:t>una </a:t>
            </a:r>
            <a:r>
              <a:rPr sz="1800" spc="-105" dirty="0">
                <a:latin typeface="Lucida Sans Unicode"/>
                <a:cs typeface="Lucida Sans Unicode"/>
              </a:rPr>
              <a:t>architettura </a:t>
            </a:r>
            <a:r>
              <a:rPr sz="1800" spc="-140" dirty="0">
                <a:latin typeface="Lucida Sans Unicode"/>
                <a:cs typeface="Lucida Sans Unicode"/>
              </a:rPr>
              <a:t>molto </a:t>
            </a:r>
            <a:r>
              <a:rPr sz="1800" spc="-70" dirty="0">
                <a:latin typeface="Lucida Sans Unicode"/>
                <a:cs typeface="Lucida Sans Unicode"/>
              </a:rPr>
              <a:t>complessa </a:t>
            </a:r>
            <a:r>
              <a:rPr sz="1800" spc="-50" dirty="0">
                <a:latin typeface="Lucida Sans Unicode"/>
                <a:cs typeface="Lucida Sans Unicode"/>
              </a:rPr>
              <a:t>che </a:t>
            </a:r>
            <a:r>
              <a:rPr sz="1800" spc="-95" dirty="0">
                <a:latin typeface="Lucida Sans Unicode"/>
                <a:cs typeface="Lucida Sans Unicode"/>
              </a:rPr>
              <a:t>includa </a:t>
            </a:r>
            <a:r>
              <a:rPr sz="1800" spc="-125" dirty="0">
                <a:latin typeface="Lucida Sans Unicode"/>
                <a:cs typeface="Lucida Sans Unicode"/>
              </a:rPr>
              <a:t>un </a:t>
            </a:r>
            <a:r>
              <a:rPr sz="1800" spc="-114" dirty="0">
                <a:latin typeface="Lucida Sans Unicode"/>
                <a:cs typeface="Lucida Sans Unicode"/>
              </a:rPr>
              <a:t>numero </a:t>
            </a:r>
            <a:r>
              <a:rPr sz="1800" spc="-70" dirty="0">
                <a:latin typeface="Lucida Sans Unicode"/>
                <a:cs typeface="Lucida Sans Unicode"/>
              </a:rPr>
              <a:t>elevato </a:t>
            </a:r>
            <a:r>
              <a:rPr sz="1800" spc="-135" dirty="0">
                <a:latin typeface="Lucida Sans Unicode"/>
                <a:cs typeface="Lucida Sans Unicode"/>
              </a:rPr>
              <a:t>di  </a:t>
            </a:r>
            <a:r>
              <a:rPr sz="1800" spc="-125" dirty="0">
                <a:latin typeface="Lucida Sans Unicode"/>
                <a:cs typeface="Lucida Sans Unicode"/>
              </a:rPr>
              <a:t>istruzioni </a:t>
            </a:r>
            <a:r>
              <a:rPr sz="1800" spc="-5" dirty="0">
                <a:latin typeface="Lucida Sans Unicode"/>
                <a:cs typeface="Lucida Sans Unicode"/>
              </a:rPr>
              <a:t>e </a:t>
            </a:r>
            <a:r>
              <a:rPr sz="1800" spc="-135" dirty="0">
                <a:latin typeface="Lucida Sans Unicode"/>
                <a:cs typeface="Lucida Sans Unicode"/>
              </a:rPr>
              <a:t>di </a:t>
            </a:r>
            <a:r>
              <a:rPr sz="1800" spc="-140" dirty="0">
                <a:latin typeface="Lucida Sans Unicode"/>
                <a:cs typeface="Lucida Sans Unicode"/>
              </a:rPr>
              <a:t>modi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120" dirty="0">
                <a:latin typeface="Lucida Sans Unicode"/>
                <a:cs typeface="Lucida Sans Unicode"/>
              </a:rPr>
              <a:t>indirizzamento </a:t>
            </a:r>
            <a:r>
              <a:rPr sz="1800" spc="-5" dirty="0">
                <a:latin typeface="Lucida Sans Unicode"/>
                <a:cs typeface="Lucida Sans Unicode"/>
              </a:rPr>
              <a:t>e </a:t>
            </a:r>
            <a:r>
              <a:rPr sz="1800" spc="-50" dirty="0">
                <a:latin typeface="Lucida Sans Unicode"/>
                <a:cs typeface="Lucida Sans Unicode"/>
              </a:rPr>
              <a:t>che </a:t>
            </a:r>
            <a:r>
              <a:rPr sz="1800" spc="-95" dirty="0">
                <a:latin typeface="Lucida Sans Unicode"/>
                <a:cs typeface="Lucida Sans Unicode"/>
              </a:rPr>
              <a:t>includa </a:t>
            </a:r>
            <a:r>
              <a:rPr sz="1800" spc="-55" dirty="0">
                <a:latin typeface="Lucida Sans Unicode"/>
                <a:cs typeface="Lucida Sans Unicode"/>
              </a:rPr>
              <a:t>anche </a:t>
            </a:r>
            <a:r>
              <a:rPr sz="1800" spc="-125" dirty="0">
                <a:latin typeface="Lucida Sans Unicode"/>
                <a:cs typeface="Lucida Sans Unicode"/>
              </a:rPr>
              <a:t>istruzioni </a:t>
            </a:r>
            <a:r>
              <a:rPr sz="1800" spc="-140" dirty="0">
                <a:latin typeface="Lucida Sans Unicode"/>
                <a:cs typeface="Lucida Sans Unicode"/>
              </a:rPr>
              <a:t>molto </a:t>
            </a:r>
            <a:r>
              <a:rPr sz="1800" spc="-75" dirty="0">
                <a:latin typeface="Lucida Sans Unicode"/>
                <a:cs typeface="Lucida Sans Unicode"/>
              </a:rPr>
              <a:t>vicine </a:t>
            </a:r>
            <a:r>
              <a:rPr sz="1800" spc="5" dirty="0">
                <a:latin typeface="Lucida Sans Unicode"/>
                <a:cs typeface="Lucida Sans Unicode"/>
              </a:rPr>
              <a:t>a  </a:t>
            </a:r>
            <a:r>
              <a:rPr sz="1800" spc="-90" dirty="0">
                <a:latin typeface="Lucida Sans Unicode"/>
                <a:cs typeface="Lucida Sans Unicode"/>
              </a:rPr>
              <a:t>quelle </a:t>
            </a:r>
            <a:r>
              <a:rPr sz="1800" spc="-95" dirty="0">
                <a:latin typeface="Lucida Sans Unicode"/>
                <a:cs typeface="Lucida Sans Unicode"/>
              </a:rPr>
              <a:t>presenti </a:t>
            </a:r>
            <a:r>
              <a:rPr sz="1800" spc="-90" dirty="0">
                <a:latin typeface="Lucida Sans Unicode"/>
                <a:cs typeface="Lucida Sans Unicode"/>
              </a:rPr>
              <a:t>nel </a:t>
            </a:r>
            <a:r>
              <a:rPr sz="1800" spc="-114" dirty="0">
                <a:latin typeface="Lucida Sans Unicode"/>
                <a:cs typeface="Lucida Sans Unicode"/>
              </a:rPr>
              <a:t>linguaggio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105" dirty="0">
                <a:latin typeface="Lucida Sans Unicode"/>
                <a:cs typeface="Lucida Sans Unicode"/>
              </a:rPr>
              <a:t>alto </a:t>
            </a:r>
            <a:r>
              <a:rPr sz="1800" spc="-95" dirty="0">
                <a:latin typeface="Lucida Sans Unicode"/>
                <a:cs typeface="Lucida Sans Unicode"/>
              </a:rPr>
              <a:t>livello </a:t>
            </a:r>
            <a:r>
              <a:rPr sz="1900" spc="-130" dirty="0">
                <a:latin typeface="Lucida Sans Unicode"/>
                <a:cs typeface="Lucida Sans Unicode"/>
              </a:rPr>
              <a:t>(…ricordate </a:t>
            </a:r>
            <a:r>
              <a:rPr sz="1900" spc="-105" dirty="0">
                <a:latin typeface="Lucida Sans Unicode"/>
                <a:cs typeface="Lucida Sans Unicode"/>
              </a:rPr>
              <a:t>la </a:t>
            </a:r>
            <a:r>
              <a:rPr sz="1900" spc="-140" dirty="0">
                <a:latin typeface="Lucida Sans Unicode"/>
                <a:cs typeface="Lucida Sans Unicode"/>
              </a:rPr>
              <a:t>storia </a:t>
            </a:r>
            <a:r>
              <a:rPr sz="1900" spc="-155" dirty="0">
                <a:latin typeface="Lucida Sans Unicode"/>
                <a:cs typeface="Lucida Sans Unicode"/>
              </a:rPr>
              <a:t>dell’interprete  </a:t>
            </a:r>
            <a:r>
              <a:rPr sz="1900" spc="-130" dirty="0">
                <a:latin typeface="Lucida Sans Unicode"/>
                <a:cs typeface="Lucida Sans Unicode"/>
              </a:rPr>
              <a:t>della </a:t>
            </a:r>
            <a:r>
              <a:rPr sz="1900" spc="-175" dirty="0">
                <a:latin typeface="Lucida Sans Unicode"/>
                <a:cs typeface="Lucida Sans Unicode"/>
              </a:rPr>
              <a:t>prima</a:t>
            </a:r>
            <a:r>
              <a:rPr sz="1900" spc="-60" dirty="0">
                <a:latin typeface="Lucida Sans Unicode"/>
                <a:cs typeface="Lucida Sans Unicode"/>
              </a:rPr>
              <a:t> </a:t>
            </a:r>
            <a:r>
              <a:rPr sz="1900" spc="-65" dirty="0">
                <a:latin typeface="Lucida Sans Unicode"/>
                <a:cs typeface="Lucida Sans Unicode"/>
              </a:rPr>
              <a:t>lezione??)</a:t>
            </a:r>
            <a:endParaRPr sz="1900">
              <a:latin typeface="Lucida Sans Unicode"/>
              <a:cs typeface="Lucida Sans Unicode"/>
            </a:endParaRPr>
          </a:p>
          <a:p>
            <a:pPr marL="355600" indent="-342900">
              <a:lnSpc>
                <a:spcPts val="214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b="1" spc="140" dirty="0">
                <a:latin typeface="Yu Gothic UI"/>
                <a:cs typeface="Yu Gothic UI"/>
              </a:rPr>
              <a:t>RISC </a:t>
            </a:r>
            <a:r>
              <a:rPr sz="1800" spc="-70" dirty="0">
                <a:latin typeface="Lucida Sans Unicode"/>
                <a:cs typeface="Lucida Sans Unicode"/>
              </a:rPr>
              <a:t>: </a:t>
            </a:r>
            <a:r>
              <a:rPr sz="1800" spc="-90" dirty="0">
                <a:latin typeface="Lucida Sans Unicode"/>
                <a:cs typeface="Lucida Sans Unicode"/>
              </a:rPr>
              <a:t>semplificare </a:t>
            </a:r>
            <a:r>
              <a:rPr sz="1800" spc="-125" dirty="0">
                <a:latin typeface="Lucida Sans Unicode"/>
                <a:cs typeface="Lucida Sans Unicode"/>
              </a:rPr>
              <a:t>il </a:t>
            </a:r>
            <a:r>
              <a:rPr sz="1800" spc="-65" dirty="0">
                <a:latin typeface="Lucida Sans Unicode"/>
                <a:cs typeface="Lucida Sans Unicode"/>
              </a:rPr>
              <a:t>set </a:t>
            </a:r>
            <a:r>
              <a:rPr sz="1800" spc="-85" dirty="0">
                <a:latin typeface="Lucida Sans Unicode"/>
                <a:cs typeface="Lucida Sans Unicode"/>
              </a:rPr>
              <a:t>delle </a:t>
            </a:r>
            <a:r>
              <a:rPr sz="1800" spc="-125" dirty="0">
                <a:latin typeface="Lucida Sans Unicode"/>
                <a:cs typeface="Lucida Sans Unicode"/>
              </a:rPr>
              <a:t>istruzioni </a:t>
            </a:r>
            <a:r>
              <a:rPr sz="1800" spc="-5" dirty="0">
                <a:latin typeface="Lucida Sans Unicode"/>
                <a:cs typeface="Lucida Sans Unicode"/>
              </a:rPr>
              <a:t>e </a:t>
            </a:r>
            <a:r>
              <a:rPr sz="1800" spc="-85" dirty="0">
                <a:latin typeface="Lucida Sans Unicode"/>
                <a:cs typeface="Lucida Sans Unicode"/>
              </a:rPr>
              <a:t>adeguarlo </a:t>
            </a:r>
            <a:r>
              <a:rPr sz="1800" spc="-65" dirty="0">
                <a:latin typeface="Lucida Sans Unicode"/>
                <a:cs typeface="Lucida Sans Unicode"/>
              </a:rPr>
              <a:t>alle </a:t>
            </a:r>
            <a:r>
              <a:rPr sz="1800" spc="-55" dirty="0">
                <a:latin typeface="Lucida Sans Unicode"/>
                <a:cs typeface="Lucida Sans Unicode"/>
              </a:rPr>
              <a:t>necessità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spc="-110" dirty="0">
                <a:latin typeface="Lucida Sans Unicode"/>
                <a:cs typeface="Lucida Sans Unicode"/>
              </a:rPr>
              <a:t>dell’utente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9443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Formato delle </a:t>
            </a:r>
            <a:r>
              <a:rPr dirty="0"/>
              <a:t>Istruzioni  </a:t>
            </a:r>
            <a:r>
              <a:rPr spc="-5" dirty="0"/>
              <a:t>Alcuni </a:t>
            </a:r>
            <a:r>
              <a:rPr dirty="0"/>
              <a:t>esempi </a:t>
            </a:r>
            <a:r>
              <a:rPr spc="-5" dirty="0"/>
              <a:t>CISC </a:t>
            </a:r>
            <a:r>
              <a:rPr dirty="0"/>
              <a:t>e</a:t>
            </a:r>
            <a:r>
              <a:rPr spc="-95" dirty="0"/>
              <a:t> </a:t>
            </a:r>
            <a:r>
              <a:rPr spc="-5" dirty="0"/>
              <a:t>RISC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9590" y="1802129"/>
            <a:ext cx="3674745" cy="3195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CISC</a:t>
            </a:r>
            <a:r>
              <a:rPr sz="1600" b="1" spc="-6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Architectures: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u="heavy" spc="-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VAX</a:t>
            </a:r>
            <a:r>
              <a:rPr sz="1600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11/780</a:t>
            </a:r>
            <a:endParaRPr sz="1600">
              <a:latin typeface="Arial"/>
              <a:cs typeface="Arial"/>
            </a:endParaRPr>
          </a:p>
          <a:p>
            <a:pPr marL="12700" marR="1200150">
              <a:lnSpc>
                <a:spcPct val="100000"/>
              </a:lnSpc>
            </a:pPr>
            <a:r>
              <a:rPr sz="1600" spc="-35" dirty="0">
                <a:latin typeface="Arial"/>
                <a:cs typeface="Arial"/>
              </a:rPr>
              <a:t>Nr. </a:t>
            </a:r>
            <a:r>
              <a:rPr sz="1600" spc="-5" dirty="0">
                <a:latin typeface="Arial"/>
                <a:cs typeface="Arial"/>
              </a:rPr>
              <a:t>of instructions: 303  Instruction format: not fixed  Addressing modes: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22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Number of general purpose registers: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16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Pentium</a:t>
            </a:r>
            <a:endParaRPr sz="1600">
              <a:latin typeface="Arial"/>
              <a:cs typeface="Arial"/>
            </a:endParaRPr>
          </a:p>
          <a:p>
            <a:pPr marL="12700" marR="1200150">
              <a:lnSpc>
                <a:spcPct val="100000"/>
              </a:lnSpc>
            </a:pPr>
            <a:r>
              <a:rPr sz="1600" spc="-35" dirty="0">
                <a:latin typeface="Arial"/>
                <a:cs typeface="Arial"/>
              </a:rPr>
              <a:t>Nr. </a:t>
            </a:r>
            <a:r>
              <a:rPr sz="1600" spc="-5" dirty="0">
                <a:latin typeface="Arial"/>
                <a:cs typeface="Arial"/>
              </a:rPr>
              <a:t>of instructions: 235  Instruction format: not fixed  Addressing modes: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65" dirty="0">
                <a:latin typeface="Arial"/>
                <a:cs typeface="Arial"/>
              </a:rPr>
              <a:t>11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Number of general purpose registers: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07229" y="1802129"/>
            <a:ext cx="4533265" cy="3195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RISC</a:t>
            </a:r>
            <a:r>
              <a:rPr sz="1600" b="1" spc="-6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Architectures: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Sun </a:t>
            </a:r>
            <a:r>
              <a:rPr sz="1600" u="heavy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SPARC</a:t>
            </a:r>
            <a:endParaRPr sz="1600">
              <a:latin typeface="Arial"/>
              <a:cs typeface="Arial"/>
            </a:endParaRPr>
          </a:p>
          <a:p>
            <a:pPr marL="12700" marR="2397760">
              <a:lnSpc>
                <a:spcPct val="100000"/>
              </a:lnSpc>
            </a:pPr>
            <a:r>
              <a:rPr sz="1600" spc="-35" dirty="0">
                <a:latin typeface="Arial"/>
                <a:cs typeface="Arial"/>
              </a:rPr>
              <a:t>Nr. </a:t>
            </a:r>
            <a:r>
              <a:rPr sz="1600" spc="-5" dirty="0">
                <a:latin typeface="Arial"/>
                <a:cs typeface="Arial"/>
              </a:rPr>
              <a:t>of instructions: 52  Instruction format: fixed  Addressing modes: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Number of general purpose registers: up to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520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PowerPC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35" dirty="0">
                <a:latin typeface="Arial"/>
                <a:cs typeface="Arial"/>
              </a:rPr>
              <a:t>Nr. </a:t>
            </a:r>
            <a:r>
              <a:rPr sz="1600" spc="-5" dirty="0">
                <a:latin typeface="Arial"/>
                <a:cs typeface="Arial"/>
              </a:rPr>
              <a:t>of instructions: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206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Instruction format: not fixed (but small differences)  Addressing modes: 2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Number of general purpose registers: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32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4390" y="1874305"/>
            <a:ext cx="7999730" cy="289179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2000" spc="-15" dirty="0">
                <a:latin typeface="Lucida Sans Unicode"/>
                <a:cs typeface="Lucida Sans Unicode"/>
              </a:rPr>
              <a:t>Preleva </a:t>
            </a:r>
            <a:r>
              <a:rPr sz="2000" spc="-65" dirty="0">
                <a:latin typeface="Lucida Sans Unicode"/>
                <a:cs typeface="Lucida Sans Unicode"/>
              </a:rPr>
              <a:t>la </a:t>
            </a:r>
            <a:r>
              <a:rPr sz="2000" spc="-40" dirty="0">
                <a:latin typeface="Lucida Sans Unicode"/>
                <a:cs typeface="Lucida Sans Unicode"/>
              </a:rPr>
              <a:t>successiva </a:t>
            </a:r>
            <a:r>
              <a:rPr sz="2000" spc="-120" dirty="0">
                <a:latin typeface="Lucida Sans Unicode"/>
                <a:cs typeface="Lucida Sans Unicode"/>
              </a:rPr>
              <a:t>istruzione </a:t>
            </a:r>
            <a:r>
              <a:rPr sz="2000" spc="-85" dirty="0">
                <a:latin typeface="Lucida Sans Unicode"/>
                <a:cs typeface="Lucida Sans Unicode"/>
              </a:rPr>
              <a:t>dalla </a:t>
            </a:r>
            <a:r>
              <a:rPr sz="2000" spc="-114" dirty="0">
                <a:latin typeface="Lucida Sans Unicode"/>
                <a:cs typeface="Lucida Sans Unicode"/>
              </a:rPr>
              <a:t>memoria </a:t>
            </a:r>
            <a:r>
              <a:rPr sz="2000" dirty="0">
                <a:latin typeface="Lucida Sans Unicode"/>
                <a:cs typeface="Lucida Sans Unicode"/>
              </a:rPr>
              <a:t>e </a:t>
            </a:r>
            <a:r>
              <a:rPr sz="2000" spc="-70" dirty="0">
                <a:latin typeface="Lucida Sans Unicode"/>
                <a:cs typeface="Lucida Sans Unicode"/>
              </a:rPr>
              <a:t>la </a:t>
            </a:r>
            <a:r>
              <a:rPr sz="2000" spc="-125" dirty="0">
                <a:latin typeface="Lucida Sans Unicode"/>
                <a:cs typeface="Lucida Sans Unicode"/>
              </a:rPr>
              <a:t>porta</a:t>
            </a:r>
            <a:r>
              <a:rPr sz="2000" spc="-335" dirty="0">
                <a:latin typeface="Lucida Sans Unicode"/>
                <a:cs typeface="Lucida Sans Unicode"/>
              </a:rPr>
              <a:t> </a:t>
            </a:r>
            <a:r>
              <a:rPr sz="2000" spc="-65" dirty="0">
                <a:latin typeface="Lucida Sans Unicode"/>
                <a:cs typeface="Lucida Sans Unicode"/>
              </a:rPr>
              <a:t>nell’IR</a:t>
            </a:r>
            <a:endParaRPr sz="20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2000" spc="-100" dirty="0">
                <a:latin typeface="Lucida Sans Unicode"/>
                <a:cs typeface="Lucida Sans Unicode"/>
              </a:rPr>
              <a:t>Modifica </a:t>
            </a:r>
            <a:r>
              <a:rPr sz="2000" spc="-140" dirty="0">
                <a:latin typeface="Lucida Sans Unicode"/>
                <a:cs typeface="Lucida Sans Unicode"/>
              </a:rPr>
              <a:t>il </a:t>
            </a:r>
            <a:r>
              <a:rPr sz="2000" spc="-75" dirty="0">
                <a:latin typeface="Lucida Sans Unicode"/>
                <a:cs typeface="Lucida Sans Unicode"/>
              </a:rPr>
              <a:t>valore </a:t>
            </a:r>
            <a:r>
              <a:rPr sz="2000" spc="-100" dirty="0">
                <a:latin typeface="Lucida Sans Unicode"/>
                <a:cs typeface="Lucida Sans Unicode"/>
              </a:rPr>
              <a:t>del </a:t>
            </a:r>
            <a:r>
              <a:rPr sz="2000" spc="145" dirty="0">
                <a:latin typeface="Lucida Sans Unicode"/>
                <a:cs typeface="Lucida Sans Unicode"/>
              </a:rPr>
              <a:t>PC </a:t>
            </a:r>
            <a:r>
              <a:rPr sz="2000" spc="-105" dirty="0">
                <a:latin typeface="Lucida Sans Unicode"/>
                <a:cs typeface="Lucida Sans Unicode"/>
              </a:rPr>
              <a:t>per </a:t>
            </a:r>
            <a:r>
              <a:rPr sz="2000" spc="-114" dirty="0">
                <a:latin typeface="Lucida Sans Unicode"/>
                <a:cs typeface="Lucida Sans Unicode"/>
              </a:rPr>
              <a:t>farlo </a:t>
            </a:r>
            <a:r>
              <a:rPr sz="2000" spc="-110" dirty="0">
                <a:latin typeface="Lucida Sans Unicode"/>
                <a:cs typeface="Lucida Sans Unicode"/>
              </a:rPr>
              <a:t>puntare </a:t>
            </a:r>
            <a:r>
              <a:rPr sz="2000" spc="-70" dirty="0">
                <a:latin typeface="Lucida Sans Unicode"/>
                <a:cs typeface="Lucida Sans Unicode"/>
              </a:rPr>
              <a:t>alla </a:t>
            </a:r>
            <a:r>
              <a:rPr sz="2000" spc="-40" dirty="0">
                <a:latin typeface="Lucida Sans Unicode"/>
                <a:cs typeface="Lucida Sans Unicode"/>
              </a:rPr>
              <a:t>successiva</a:t>
            </a:r>
            <a:r>
              <a:rPr sz="2000" spc="-165" dirty="0">
                <a:latin typeface="Lucida Sans Unicode"/>
                <a:cs typeface="Lucida Sans Unicode"/>
              </a:rPr>
              <a:t> </a:t>
            </a:r>
            <a:r>
              <a:rPr sz="2000" spc="-120" dirty="0">
                <a:latin typeface="Lucida Sans Unicode"/>
                <a:cs typeface="Lucida Sans Unicode"/>
              </a:rPr>
              <a:t>istruzione</a:t>
            </a:r>
            <a:endParaRPr sz="20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2000" spc="-95" dirty="0">
                <a:latin typeface="Lucida Sans Unicode"/>
                <a:cs typeface="Lucida Sans Unicode"/>
              </a:rPr>
              <a:t>Determina </a:t>
            </a:r>
            <a:r>
              <a:rPr sz="2000" spc="-140" dirty="0">
                <a:latin typeface="Lucida Sans Unicode"/>
                <a:cs typeface="Lucida Sans Unicode"/>
              </a:rPr>
              <a:t>il </a:t>
            </a:r>
            <a:r>
              <a:rPr sz="2000" spc="-150" dirty="0">
                <a:latin typeface="Lucida Sans Unicode"/>
                <a:cs typeface="Lucida Sans Unicode"/>
              </a:rPr>
              <a:t>tipo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120" dirty="0">
                <a:latin typeface="Lucida Sans Unicode"/>
                <a:cs typeface="Lucida Sans Unicode"/>
              </a:rPr>
              <a:t>istruzione </a:t>
            </a:r>
            <a:r>
              <a:rPr sz="2000" spc="-70" dirty="0">
                <a:latin typeface="Lucida Sans Unicode"/>
                <a:cs typeface="Lucida Sans Unicode"/>
              </a:rPr>
              <a:t>appena</a:t>
            </a:r>
            <a:r>
              <a:rPr sz="2000" spc="100" dirty="0">
                <a:latin typeface="Lucida Sans Unicode"/>
                <a:cs typeface="Lucida Sans Unicode"/>
              </a:rPr>
              <a:t> </a:t>
            </a:r>
            <a:r>
              <a:rPr sz="2000" spc="-75" dirty="0">
                <a:latin typeface="Lucida Sans Unicode"/>
                <a:cs typeface="Lucida Sans Unicode"/>
              </a:rPr>
              <a:t>prelevata</a:t>
            </a:r>
            <a:endParaRPr sz="20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2000" spc="125" dirty="0">
                <a:latin typeface="Lucida Sans Unicode"/>
                <a:cs typeface="Lucida Sans Unicode"/>
              </a:rPr>
              <a:t>Se </a:t>
            </a:r>
            <a:r>
              <a:rPr sz="2000" spc="-130" dirty="0">
                <a:latin typeface="Lucida Sans Unicode"/>
                <a:cs typeface="Lucida Sans Unicode"/>
              </a:rPr>
              <a:t>l’istruzione </a:t>
            </a:r>
            <a:r>
              <a:rPr sz="2000" spc="-50" dirty="0">
                <a:latin typeface="Lucida Sans Unicode"/>
                <a:cs typeface="Lucida Sans Unicode"/>
              </a:rPr>
              <a:t>usa </a:t>
            </a:r>
            <a:r>
              <a:rPr sz="2000" spc="-80" dirty="0">
                <a:latin typeface="Lucida Sans Unicode"/>
                <a:cs typeface="Lucida Sans Unicode"/>
              </a:rPr>
              <a:t>una </a:t>
            </a:r>
            <a:r>
              <a:rPr sz="2000" spc="-95" dirty="0">
                <a:latin typeface="Lucida Sans Unicode"/>
                <a:cs typeface="Lucida Sans Unicode"/>
              </a:rPr>
              <a:t>parola </a:t>
            </a:r>
            <a:r>
              <a:rPr sz="2000" spc="-135" dirty="0">
                <a:latin typeface="Lucida Sans Unicode"/>
                <a:cs typeface="Lucida Sans Unicode"/>
              </a:rPr>
              <a:t>in </a:t>
            </a:r>
            <a:r>
              <a:rPr sz="2000" spc="-110" dirty="0">
                <a:latin typeface="Lucida Sans Unicode"/>
                <a:cs typeface="Lucida Sans Unicode"/>
              </a:rPr>
              <a:t>memoria, determina </a:t>
            </a:r>
            <a:r>
              <a:rPr sz="2000" spc="-80" dirty="0">
                <a:latin typeface="Lucida Sans Unicode"/>
                <a:cs typeface="Lucida Sans Unicode"/>
              </a:rPr>
              <a:t>dove </a:t>
            </a:r>
            <a:r>
              <a:rPr sz="2000" spc="-75" dirty="0">
                <a:latin typeface="Lucida Sans Unicode"/>
                <a:cs typeface="Lucida Sans Unicode"/>
              </a:rPr>
              <a:t>si</a:t>
            </a:r>
            <a:r>
              <a:rPr sz="2000" spc="-265" dirty="0">
                <a:latin typeface="Lucida Sans Unicode"/>
                <a:cs typeface="Lucida Sans Unicode"/>
              </a:rPr>
              <a:t> </a:t>
            </a:r>
            <a:r>
              <a:rPr sz="2000" spc="-95" dirty="0">
                <a:latin typeface="Lucida Sans Unicode"/>
                <a:cs typeface="Lucida Sans Unicode"/>
              </a:rPr>
              <a:t>trova</a:t>
            </a:r>
            <a:endParaRPr sz="2000">
              <a:latin typeface="Lucida Sans Unicode"/>
              <a:cs typeface="Lucida Sans Unicode"/>
            </a:endParaRPr>
          </a:p>
          <a:p>
            <a:pPr marL="355600" marR="353060" indent="-3429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2000" spc="125" dirty="0">
                <a:latin typeface="Lucida Sans Unicode"/>
                <a:cs typeface="Lucida Sans Unicode"/>
              </a:rPr>
              <a:t>Se </a:t>
            </a:r>
            <a:r>
              <a:rPr sz="2000" spc="-60" dirty="0">
                <a:latin typeface="Lucida Sans Unicode"/>
                <a:cs typeface="Lucida Sans Unicode"/>
              </a:rPr>
              <a:t>necessario, </a:t>
            </a:r>
            <a:r>
              <a:rPr sz="2000" spc="-70" dirty="0">
                <a:latin typeface="Lucida Sans Unicode"/>
                <a:cs typeface="Lucida Sans Unicode"/>
              </a:rPr>
              <a:t>preleva </a:t>
            </a:r>
            <a:r>
              <a:rPr sz="2000" spc="-65" dirty="0">
                <a:latin typeface="Lucida Sans Unicode"/>
                <a:cs typeface="Lucida Sans Unicode"/>
              </a:rPr>
              <a:t>la </a:t>
            </a:r>
            <a:r>
              <a:rPr sz="2000" spc="-90" dirty="0">
                <a:latin typeface="Lucida Sans Unicode"/>
                <a:cs typeface="Lucida Sans Unicode"/>
              </a:rPr>
              <a:t>parola </a:t>
            </a:r>
            <a:r>
              <a:rPr sz="2000" spc="-85" dirty="0">
                <a:latin typeface="Lucida Sans Unicode"/>
                <a:cs typeface="Lucida Sans Unicode"/>
              </a:rPr>
              <a:t>dalla </a:t>
            </a:r>
            <a:r>
              <a:rPr sz="2000" spc="-114" dirty="0">
                <a:latin typeface="Lucida Sans Unicode"/>
                <a:cs typeface="Lucida Sans Unicode"/>
              </a:rPr>
              <a:t>memoria </a:t>
            </a:r>
            <a:r>
              <a:rPr sz="2000" spc="-105" dirty="0">
                <a:latin typeface="Lucida Sans Unicode"/>
                <a:cs typeface="Lucida Sans Unicode"/>
              </a:rPr>
              <a:t>per </a:t>
            </a:r>
            <a:r>
              <a:rPr sz="2000" spc="-110" dirty="0">
                <a:latin typeface="Lucida Sans Unicode"/>
                <a:cs typeface="Lucida Sans Unicode"/>
              </a:rPr>
              <a:t>portarla </a:t>
            </a:r>
            <a:r>
              <a:rPr sz="2000" spc="-135" dirty="0">
                <a:latin typeface="Lucida Sans Unicode"/>
                <a:cs typeface="Lucida Sans Unicode"/>
              </a:rPr>
              <a:t>in</a:t>
            </a:r>
            <a:r>
              <a:rPr sz="2000" spc="-365" dirty="0">
                <a:latin typeface="Lucida Sans Unicode"/>
                <a:cs typeface="Lucida Sans Unicode"/>
              </a:rPr>
              <a:t> </a:t>
            </a:r>
            <a:r>
              <a:rPr sz="2000" spc="-135" dirty="0">
                <a:latin typeface="Lucida Sans Unicode"/>
                <a:cs typeface="Lucida Sans Unicode"/>
              </a:rPr>
              <a:t>un  </a:t>
            </a:r>
            <a:r>
              <a:rPr sz="2000" spc="-114" dirty="0">
                <a:latin typeface="Lucida Sans Unicode"/>
                <a:cs typeface="Lucida Sans Unicode"/>
              </a:rPr>
              <a:t>registro </a:t>
            </a:r>
            <a:r>
              <a:rPr sz="2000" spc="-85" dirty="0">
                <a:latin typeface="Lucida Sans Unicode"/>
                <a:cs typeface="Lucida Sans Unicode"/>
              </a:rPr>
              <a:t>della</a:t>
            </a:r>
            <a:r>
              <a:rPr sz="2000" spc="-80" dirty="0">
                <a:latin typeface="Lucida Sans Unicode"/>
                <a:cs typeface="Lucida Sans Unicode"/>
              </a:rPr>
              <a:t> </a:t>
            </a:r>
            <a:r>
              <a:rPr sz="2000" spc="110" dirty="0">
                <a:latin typeface="Lucida Sans Unicode"/>
                <a:cs typeface="Lucida Sans Unicode"/>
              </a:rPr>
              <a:t>CPU</a:t>
            </a:r>
            <a:endParaRPr sz="20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2000" spc="-5" dirty="0">
                <a:latin typeface="Lucida Sans Unicode"/>
                <a:cs typeface="Lucida Sans Unicode"/>
              </a:rPr>
              <a:t>Esegue</a:t>
            </a:r>
            <a:r>
              <a:rPr sz="2000" spc="-105" dirty="0">
                <a:latin typeface="Lucida Sans Unicode"/>
                <a:cs typeface="Lucida Sans Unicode"/>
              </a:rPr>
              <a:t> </a:t>
            </a:r>
            <a:r>
              <a:rPr sz="2000" spc="-130" dirty="0">
                <a:latin typeface="Lucida Sans Unicode"/>
                <a:cs typeface="Lucida Sans Unicode"/>
              </a:rPr>
              <a:t>l’istruzione</a:t>
            </a:r>
            <a:endParaRPr sz="20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2000" spc="-85" dirty="0">
                <a:latin typeface="Lucida Sans Unicode"/>
                <a:cs typeface="Lucida Sans Unicode"/>
              </a:rPr>
              <a:t>Torna </a:t>
            </a:r>
            <a:r>
              <a:rPr sz="2000" spc="-65" dirty="0">
                <a:latin typeface="Lucida Sans Unicode"/>
                <a:cs typeface="Lucida Sans Unicode"/>
              </a:rPr>
              <a:t>al </a:t>
            </a:r>
            <a:r>
              <a:rPr sz="2000" spc="-145" dirty="0">
                <a:latin typeface="Lucida Sans Unicode"/>
                <a:cs typeface="Lucida Sans Unicode"/>
              </a:rPr>
              <a:t>punto </a:t>
            </a:r>
            <a:r>
              <a:rPr sz="2000" spc="-150" dirty="0">
                <a:latin typeface="Lucida Sans Unicode"/>
                <a:cs typeface="Lucida Sans Unicode"/>
              </a:rPr>
              <a:t>1 </a:t>
            </a:r>
            <a:r>
              <a:rPr sz="2000" spc="-105" dirty="0">
                <a:latin typeface="Lucida Sans Unicode"/>
                <a:cs typeface="Lucida Sans Unicode"/>
              </a:rPr>
              <a:t>per iniziare </a:t>
            </a:r>
            <a:r>
              <a:rPr sz="2000" spc="-90" dirty="0">
                <a:latin typeface="Lucida Sans Unicode"/>
                <a:cs typeface="Lucida Sans Unicode"/>
              </a:rPr>
              <a:t>l’esecuzione </a:t>
            </a:r>
            <a:r>
              <a:rPr sz="2000" spc="-120" dirty="0">
                <a:latin typeface="Lucida Sans Unicode"/>
                <a:cs typeface="Lucida Sans Unicode"/>
              </a:rPr>
              <a:t>dell’istruzione</a:t>
            </a:r>
            <a:r>
              <a:rPr sz="2000" spc="20" dirty="0">
                <a:latin typeface="Lucida Sans Unicode"/>
                <a:cs typeface="Lucida Sans Unicode"/>
              </a:rPr>
              <a:t> </a:t>
            </a:r>
            <a:r>
              <a:rPr sz="2000" spc="-45" dirty="0">
                <a:latin typeface="Lucida Sans Unicode"/>
                <a:cs typeface="Lucida Sans Unicode"/>
              </a:rPr>
              <a:t>successiva.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Esecuzione </a:t>
            </a:r>
            <a:r>
              <a:rPr dirty="0"/>
              <a:t>di una</a:t>
            </a:r>
            <a:r>
              <a:rPr spc="-25" dirty="0"/>
              <a:t> </a:t>
            </a:r>
            <a:r>
              <a:rPr spc="-5" dirty="0"/>
              <a:t>istruzione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Macchine Multilivello</a:t>
            </a:r>
            <a:r>
              <a:rPr spc="-20" dirty="0"/>
              <a:t> </a:t>
            </a:r>
            <a:r>
              <a:rPr spc="-5" dirty="0"/>
              <a:t>Attuali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1252" y="1459483"/>
            <a:ext cx="379602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Arial"/>
                <a:cs typeface="Arial"/>
              </a:rPr>
              <a:t>A six-level</a:t>
            </a:r>
            <a:r>
              <a:rPr sz="3200" spc="-8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computer.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68626" y="2114486"/>
            <a:ext cx="5407025" cy="4370451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7175" y="3703701"/>
            <a:ext cx="2962275" cy="1000125"/>
          </a:xfrm>
          <a:custGeom>
            <a:avLst/>
            <a:gdLst/>
            <a:ahLst/>
            <a:cxnLst/>
            <a:rect l="l" t="t" r="r" b="b"/>
            <a:pathLst>
              <a:path w="2962275" h="1000125">
                <a:moveTo>
                  <a:pt x="1924050" y="0"/>
                </a:moveTo>
                <a:lnTo>
                  <a:pt x="0" y="0"/>
                </a:lnTo>
                <a:lnTo>
                  <a:pt x="0" y="1000125"/>
                </a:lnTo>
                <a:lnTo>
                  <a:pt x="1924050" y="1000125"/>
                </a:lnTo>
                <a:lnTo>
                  <a:pt x="1924050" y="833374"/>
                </a:lnTo>
                <a:lnTo>
                  <a:pt x="2850734" y="833374"/>
                </a:lnTo>
                <a:lnTo>
                  <a:pt x="1924050" y="583311"/>
                </a:lnTo>
                <a:lnTo>
                  <a:pt x="1924050" y="0"/>
                </a:lnTo>
                <a:close/>
              </a:path>
              <a:path w="2962275" h="1000125">
                <a:moveTo>
                  <a:pt x="2850734" y="833374"/>
                </a:moveTo>
                <a:lnTo>
                  <a:pt x="1924050" y="833374"/>
                </a:lnTo>
                <a:lnTo>
                  <a:pt x="2962275" y="863473"/>
                </a:lnTo>
                <a:lnTo>
                  <a:pt x="2850734" y="833374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7175" y="3703701"/>
            <a:ext cx="2962275" cy="1000125"/>
          </a:xfrm>
          <a:custGeom>
            <a:avLst/>
            <a:gdLst/>
            <a:ahLst/>
            <a:cxnLst/>
            <a:rect l="l" t="t" r="r" b="b"/>
            <a:pathLst>
              <a:path w="2962275" h="1000125">
                <a:moveTo>
                  <a:pt x="1924050" y="0"/>
                </a:moveTo>
                <a:lnTo>
                  <a:pt x="1603375" y="0"/>
                </a:lnTo>
                <a:lnTo>
                  <a:pt x="1122299" y="0"/>
                </a:lnTo>
                <a:lnTo>
                  <a:pt x="0" y="0"/>
                </a:lnTo>
                <a:lnTo>
                  <a:pt x="0" y="583311"/>
                </a:lnTo>
                <a:lnTo>
                  <a:pt x="0" y="833374"/>
                </a:lnTo>
                <a:lnTo>
                  <a:pt x="0" y="1000125"/>
                </a:lnTo>
                <a:lnTo>
                  <a:pt x="1122299" y="1000125"/>
                </a:lnTo>
                <a:lnTo>
                  <a:pt x="1603375" y="1000125"/>
                </a:lnTo>
                <a:lnTo>
                  <a:pt x="1924050" y="1000125"/>
                </a:lnTo>
                <a:lnTo>
                  <a:pt x="1924050" y="833374"/>
                </a:lnTo>
                <a:lnTo>
                  <a:pt x="2962275" y="863473"/>
                </a:lnTo>
                <a:lnTo>
                  <a:pt x="1924050" y="583311"/>
                </a:lnTo>
                <a:lnTo>
                  <a:pt x="1924050" y="0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7175" y="4884801"/>
            <a:ext cx="3257550" cy="506730"/>
          </a:xfrm>
          <a:custGeom>
            <a:avLst/>
            <a:gdLst/>
            <a:ahLst/>
            <a:cxnLst/>
            <a:rect l="l" t="t" r="r" b="b"/>
            <a:pathLst>
              <a:path w="3257550" h="506729">
                <a:moveTo>
                  <a:pt x="2714625" y="333375"/>
                </a:moveTo>
                <a:lnTo>
                  <a:pt x="1900174" y="333375"/>
                </a:lnTo>
                <a:lnTo>
                  <a:pt x="2962402" y="506349"/>
                </a:lnTo>
                <a:lnTo>
                  <a:pt x="2714625" y="333375"/>
                </a:lnTo>
                <a:close/>
              </a:path>
              <a:path w="3257550" h="506729">
                <a:moveTo>
                  <a:pt x="3257550" y="0"/>
                </a:moveTo>
                <a:lnTo>
                  <a:pt x="0" y="0"/>
                </a:lnTo>
                <a:lnTo>
                  <a:pt x="0" y="333375"/>
                </a:lnTo>
                <a:lnTo>
                  <a:pt x="3257550" y="333375"/>
                </a:lnTo>
                <a:lnTo>
                  <a:pt x="325755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7175" y="4884801"/>
            <a:ext cx="3257550" cy="506730"/>
          </a:xfrm>
          <a:custGeom>
            <a:avLst/>
            <a:gdLst/>
            <a:ahLst/>
            <a:cxnLst/>
            <a:rect l="l" t="t" r="r" b="b"/>
            <a:pathLst>
              <a:path w="3257550" h="506729">
                <a:moveTo>
                  <a:pt x="3257550" y="0"/>
                </a:moveTo>
                <a:lnTo>
                  <a:pt x="2714625" y="0"/>
                </a:lnTo>
                <a:lnTo>
                  <a:pt x="1900174" y="0"/>
                </a:lnTo>
                <a:lnTo>
                  <a:pt x="0" y="0"/>
                </a:lnTo>
                <a:lnTo>
                  <a:pt x="0" y="194437"/>
                </a:lnTo>
                <a:lnTo>
                  <a:pt x="0" y="277749"/>
                </a:lnTo>
                <a:lnTo>
                  <a:pt x="0" y="333375"/>
                </a:lnTo>
                <a:lnTo>
                  <a:pt x="1900174" y="333375"/>
                </a:lnTo>
                <a:lnTo>
                  <a:pt x="2962402" y="506349"/>
                </a:lnTo>
                <a:lnTo>
                  <a:pt x="2714625" y="333375"/>
                </a:lnTo>
                <a:lnTo>
                  <a:pt x="3257550" y="333375"/>
                </a:lnTo>
                <a:lnTo>
                  <a:pt x="3257550" y="277749"/>
                </a:lnTo>
                <a:lnTo>
                  <a:pt x="3257550" y="194437"/>
                </a:lnTo>
                <a:lnTo>
                  <a:pt x="3257550" y="0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7175" y="5684837"/>
            <a:ext cx="3257550" cy="506730"/>
          </a:xfrm>
          <a:custGeom>
            <a:avLst/>
            <a:gdLst/>
            <a:ahLst/>
            <a:cxnLst/>
            <a:rect l="l" t="t" r="r" b="b"/>
            <a:pathLst>
              <a:path w="3257550" h="506729">
                <a:moveTo>
                  <a:pt x="2714625" y="333375"/>
                </a:moveTo>
                <a:lnTo>
                  <a:pt x="1900174" y="333375"/>
                </a:lnTo>
                <a:lnTo>
                  <a:pt x="2962402" y="506412"/>
                </a:lnTo>
                <a:lnTo>
                  <a:pt x="2714625" y="333375"/>
                </a:lnTo>
                <a:close/>
              </a:path>
              <a:path w="3257550" h="506729">
                <a:moveTo>
                  <a:pt x="3257550" y="0"/>
                </a:moveTo>
                <a:lnTo>
                  <a:pt x="0" y="0"/>
                </a:lnTo>
                <a:lnTo>
                  <a:pt x="0" y="333375"/>
                </a:lnTo>
                <a:lnTo>
                  <a:pt x="3257550" y="333375"/>
                </a:lnTo>
                <a:lnTo>
                  <a:pt x="325755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7175" y="5684837"/>
            <a:ext cx="3257550" cy="506730"/>
          </a:xfrm>
          <a:custGeom>
            <a:avLst/>
            <a:gdLst/>
            <a:ahLst/>
            <a:cxnLst/>
            <a:rect l="l" t="t" r="r" b="b"/>
            <a:pathLst>
              <a:path w="3257550" h="506729">
                <a:moveTo>
                  <a:pt x="3257550" y="0"/>
                </a:moveTo>
                <a:lnTo>
                  <a:pt x="2714625" y="0"/>
                </a:lnTo>
                <a:lnTo>
                  <a:pt x="1900174" y="0"/>
                </a:lnTo>
                <a:lnTo>
                  <a:pt x="0" y="0"/>
                </a:lnTo>
                <a:lnTo>
                  <a:pt x="0" y="194475"/>
                </a:lnTo>
                <a:lnTo>
                  <a:pt x="0" y="277812"/>
                </a:lnTo>
                <a:lnTo>
                  <a:pt x="0" y="333375"/>
                </a:lnTo>
                <a:lnTo>
                  <a:pt x="1900174" y="333375"/>
                </a:lnTo>
                <a:lnTo>
                  <a:pt x="2962402" y="506412"/>
                </a:lnTo>
                <a:lnTo>
                  <a:pt x="2714625" y="333375"/>
                </a:lnTo>
                <a:lnTo>
                  <a:pt x="3257550" y="333375"/>
                </a:lnTo>
                <a:lnTo>
                  <a:pt x="3257550" y="277812"/>
                </a:lnTo>
                <a:lnTo>
                  <a:pt x="3257550" y="194475"/>
                </a:lnTo>
                <a:lnTo>
                  <a:pt x="3257550" y="0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7175" y="3246501"/>
            <a:ext cx="3257550" cy="506730"/>
          </a:xfrm>
          <a:custGeom>
            <a:avLst/>
            <a:gdLst/>
            <a:ahLst/>
            <a:cxnLst/>
            <a:rect l="l" t="t" r="r" b="b"/>
            <a:pathLst>
              <a:path w="3257550" h="506729">
                <a:moveTo>
                  <a:pt x="2714625" y="333375"/>
                </a:moveTo>
                <a:lnTo>
                  <a:pt x="1900174" y="333375"/>
                </a:lnTo>
                <a:lnTo>
                  <a:pt x="2962402" y="506349"/>
                </a:lnTo>
                <a:lnTo>
                  <a:pt x="2714625" y="333375"/>
                </a:lnTo>
                <a:close/>
              </a:path>
              <a:path w="3257550" h="506729">
                <a:moveTo>
                  <a:pt x="3257550" y="0"/>
                </a:moveTo>
                <a:lnTo>
                  <a:pt x="0" y="0"/>
                </a:lnTo>
                <a:lnTo>
                  <a:pt x="0" y="333375"/>
                </a:lnTo>
                <a:lnTo>
                  <a:pt x="3257550" y="333375"/>
                </a:lnTo>
                <a:lnTo>
                  <a:pt x="325755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7175" y="3246501"/>
            <a:ext cx="3257550" cy="506730"/>
          </a:xfrm>
          <a:custGeom>
            <a:avLst/>
            <a:gdLst/>
            <a:ahLst/>
            <a:cxnLst/>
            <a:rect l="l" t="t" r="r" b="b"/>
            <a:pathLst>
              <a:path w="3257550" h="506729">
                <a:moveTo>
                  <a:pt x="3257550" y="0"/>
                </a:moveTo>
                <a:lnTo>
                  <a:pt x="2714625" y="0"/>
                </a:lnTo>
                <a:lnTo>
                  <a:pt x="1900174" y="0"/>
                </a:lnTo>
                <a:lnTo>
                  <a:pt x="0" y="0"/>
                </a:lnTo>
                <a:lnTo>
                  <a:pt x="0" y="194437"/>
                </a:lnTo>
                <a:lnTo>
                  <a:pt x="0" y="277749"/>
                </a:lnTo>
                <a:lnTo>
                  <a:pt x="0" y="333375"/>
                </a:lnTo>
                <a:lnTo>
                  <a:pt x="1900174" y="333375"/>
                </a:lnTo>
                <a:lnTo>
                  <a:pt x="2962402" y="506349"/>
                </a:lnTo>
                <a:lnTo>
                  <a:pt x="2714625" y="333375"/>
                </a:lnTo>
                <a:lnTo>
                  <a:pt x="3257550" y="333375"/>
                </a:lnTo>
                <a:lnTo>
                  <a:pt x="3257550" y="277749"/>
                </a:lnTo>
                <a:lnTo>
                  <a:pt x="3257550" y="194437"/>
                </a:lnTo>
                <a:lnTo>
                  <a:pt x="3257550" y="0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2065401"/>
            <a:ext cx="514350" cy="2286000"/>
          </a:xfrm>
          <a:custGeom>
            <a:avLst/>
            <a:gdLst/>
            <a:ahLst/>
            <a:cxnLst/>
            <a:rect l="l" t="t" r="r" b="b"/>
            <a:pathLst>
              <a:path w="514350" h="2286000">
                <a:moveTo>
                  <a:pt x="0" y="0"/>
                </a:moveTo>
                <a:lnTo>
                  <a:pt x="51816" y="3867"/>
                </a:lnTo>
                <a:lnTo>
                  <a:pt x="100083" y="14960"/>
                </a:lnTo>
                <a:lnTo>
                  <a:pt x="143767" y="32515"/>
                </a:lnTo>
                <a:lnTo>
                  <a:pt x="181832" y="55768"/>
                </a:lnTo>
                <a:lnTo>
                  <a:pt x="213240" y="83957"/>
                </a:lnTo>
                <a:lnTo>
                  <a:pt x="236958" y="116318"/>
                </a:lnTo>
                <a:lnTo>
                  <a:pt x="251948" y="152086"/>
                </a:lnTo>
                <a:lnTo>
                  <a:pt x="257175" y="190500"/>
                </a:lnTo>
                <a:lnTo>
                  <a:pt x="257175" y="952500"/>
                </a:lnTo>
                <a:lnTo>
                  <a:pt x="262401" y="990876"/>
                </a:lnTo>
                <a:lnTo>
                  <a:pt x="277391" y="1026628"/>
                </a:lnTo>
                <a:lnTo>
                  <a:pt x="301109" y="1058986"/>
                </a:lnTo>
                <a:lnTo>
                  <a:pt x="332517" y="1087183"/>
                </a:lnTo>
                <a:lnTo>
                  <a:pt x="370582" y="1110451"/>
                </a:lnTo>
                <a:lnTo>
                  <a:pt x="414266" y="1128021"/>
                </a:lnTo>
                <a:lnTo>
                  <a:pt x="462533" y="1139127"/>
                </a:lnTo>
                <a:lnTo>
                  <a:pt x="514350" y="1143000"/>
                </a:lnTo>
                <a:lnTo>
                  <a:pt x="462533" y="1146867"/>
                </a:lnTo>
                <a:lnTo>
                  <a:pt x="414266" y="1157960"/>
                </a:lnTo>
                <a:lnTo>
                  <a:pt x="370582" y="1175515"/>
                </a:lnTo>
                <a:lnTo>
                  <a:pt x="332517" y="1198768"/>
                </a:lnTo>
                <a:lnTo>
                  <a:pt x="301109" y="1226957"/>
                </a:lnTo>
                <a:lnTo>
                  <a:pt x="277391" y="1259318"/>
                </a:lnTo>
                <a:lnTo>
                  <a:pt x="262401" y="1295086"/>
                </a:lnTo>
                <a:lnTo>
                  <a:pt x="257175" y="1333500"/>
                </a:lnTo>
                <a:lnTo>
                  <a:pt x="257175" y="2095500"/>
                </a:lnTo>
                <a:lnTo>
                  <a:pt x="251948" y="2133876"/>
                </a:lnTo>
                <a:lnTo>
                  <a:pt x="236958" y="2169628"/>
                </a:lnTo>
                <a:lnTo>
                  <a:pt x="213240" y="2201986"/>
                </a:lnTo>
                <a:lnTo>
                  <a:pt x="181832" y="2230183"/>
                </a:lnTo>
                <a:lnTo>
                  <a:pt x="143767" y="2253451"/>
                </a:lnTo>
                <a:lnTo>
                  <a:pt x="100083" y="2271021"/>
                </a:lnTo>
                <a:lnTo>
                  <a:pt x="51816" y="2282127"/>
                </a:lnTo>
                <a:lnTo>
                  <a:pt x="0" y="2286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72400" y="4456176"/>
            <a:ext cx="514350" cy="2286000"/>
          </a:xfrm>
          <a:custGeom>
            <a:avLst/>
            <a:gdLst/>
            <a:ahLst/>
            <a:cxnLst/>
            <a:rect l="l" t="t" r="r" b="b"/>
            <a:pathLst>
              <a:path w="514350" h="2286000">
                <a:moveTo>
                  <a:pt x="0" y="0"/>
                </a:moveTo>
                <a:lnTo>
                  <a:pt x="51816" y="3867"/>
                </a:lnTo>
                <a:lnTo>
                  <a:pt x="100083" y="14960"/>
                </a:lnTo>
                <a:lnTo>
                  <a:pt x="143767" y="32515"/>
                </a:lnTo>
                <a:lnTo>
                  <a:pt x="181832" y="55768"/>
                </a:lnTo>
                <a:lnTo>
                  <a:pt x="213240" y="83957"/>
                </a:lnTo>
                <a:lnTo>
                  <a:pt x="236958" y="116318"/>
                </a:lnTo>
                <a:lnTo>
                  <a:pt x="251948" y="152086"/>
                </a:lnTo>
                <a:lnTo>
                  <a:pt x="257175" y="190500"/>
                </a:lnTo>
                <a:lnTo>
                  <a:pt x="257175" y="952500"/>
                </a:lnTo>
                <a:lnTo>
                  <a:pt x="262401" y="990874"/>
                </a:lnTo>
                <a:lnTo>
                  <a:pt x="277391" y="1026618"/>
                </a:lnTo>
                <a:lnTo>
                  <a:pt x="301109" y="1058966"/>
                </a:lnTo>
                <a:lnTo>
                  <a:pt x="332517" y="1087151"/>
                </a:lnTo>
                <a:lnTo>
                  <a:pt x="370582" y="1110407"/>
                </a:lnTo>
                <a:lnTo>
                  <a:pt x="414266" y="1127968"/>
                </a:lnTo>
                <a:lnTo>
                  <a:pt x="462533" y="1139066"/>
                </a:lnTo>
                <a:lnTo>
                  <a:pt x="514350" y="1142936"/>
                </a:lnTo>
                <a:lnTo>
                  <a:pt x="462533" y="1146806"/>
                </a:lnTo>
                <a:lnTo>
                  <a:pt x="414266" y="1157907"/>
                </a:lnTo>
                <a:lnTo>
                  <a:pt x="370582" y="1175471"/>
                </a:lnTo>
                <a:lnTo>
                  <a:pt x="332517" y="1198733"/>
                </a:lnTo>
                <a:lnTo>
                  <a:pt x="301109" y="1226927"/>
                </a:lnTo>
                <a:lnTo>
                  <a:pt x="277391" y="1259286"/>
                </a:lnTo>
                <a:lnTo>
                  <a:pt x="262401" y="1295045"/>
                </a:lnTo>
                <a:lnTo>
                  <a:pt x="257175" y="1333436"/>
                </a:lnTo>
                <a:lnTo>
                  <a:pt x="257175" y="2095436"/>
                </a:lnTo>
                <a:lnTo>
                  <a:pt x="251948" y="2133827"/>
                </a:lnTo>
                <a:lnTo>
                  <a:pt x="236958" y="2169586"/>
                </a:lnTo>
                <a:lnTo>
                  <a:pt x="213240" y="2201945"/>
                </a:lnTo>
                <a:lnTo>
                  <a:pt x="181832" y="2230139"/>
                </a:lnTo>
                <a:lnTo>
                  <a:pt x="143767" y="2253401"/>
                </a:lnTo>
                <a:lnTo>
                  <a:pt x="100083" y="2270965"/>
                </a:lnTo>
                <a:lnTo>
                  <a:pt x="51816" y="2282066"/>
                </a:lnTo>
                <a:lnTo>
                  <a:pt x="0" y="228593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180324" y="2549058"/>
            <a:ext cx="797560" cy="1489710"/>
          </a:xfrm>
          <a:prstGeom prst="rect">
            <a:avLst/>
          </a:prstGeom>
        </p:spPr>
        <p:txBody>
          <a:bodyPr vert="vert270" wrap="square" lIns="0" tIns="50165" rIns="0" bIns="0" rtlCol="0">
            <a:spAutoFit/>
          </a:bodyPr>
          <a:lstStyle/>
          <a:p>
            <a:pPr marL="12700" marR="5080">
              <a:lnSpc>
                <a:spcPts val="1920"/>
              </a:lnSpc>
              <a:spcBef>
                <a:spcPts val="395"/>
              </a:spcBef>
            </a:pPr>
            <a:r>
              <a:rPr sz="1650" b="1" i="1" spc="-30" dirty="0">
                <a:latin typeface="Malgun Gothic"/>
                <a:cs typeface="Malgun Gothic"/>
              </a:rPr>
              <a:t>Users:  </a:t>
            </a:r>
            <a:r>
              <a:rPr sz="1650" b="1" i="1" dirty="0">
                <a:latin typeface="Malgun Gothic"/>
                <a:cs typeface="Malgun Gothic"/>
              </a:rPr>
              <a:t>P</a:t>
            </a:r>
            <a:r>
              <a:rPr sz="1650" b="1" i="1" spc="-15" dirty="0">
                <a:latin typeface="Malgun Gothic"/>
                <a:cs typeface="Malgun Gothic"/>
              </a:rPr>
              <a:t>r</a:t>
            </a:r>
            <a:r>
              <a:rPr sz="1650" b="1" i="1" spc="-5" dirty="0">
                <a:latin typeface="Malgun Gothic"/>
                <a:cs typeface="Malgun Gothic"/>
              </a:rPr>
              <a:t>o</a:t>
            </a:r>
            <a:r>
              <a:rPr sz="1650" b="1" i="1" dirty="0">
                <a:latin typeface="Malgun Gothic"/>
                <a:cs typeface="Malgun Gothic"/>
              </a:rPr>
              <a:t>g</a:t>
            </a:r>
            <a:r>
              <a:rPr sz="1650" b="1" i="1" spc="-10" dirty="0">
                <a:latin typeface="Malgun Gothic"/>
                <a:cs typeface="Malgun Gothic"/>
              </a:rPr>
              <a:t>r</a:t>
            </a:r>
            <a:r>
              <a:rPr sz="1650" b="1" i="1" dirty="0">
                <a:latin typeface="Malgun Gothic"/>
                <a:cs typeface="Malgun Gothic"/>
              </a:rPr>
              <a:t>amma</a:t>
            </a:r>
            <a:r>
              <a:rPr sz="1650" b="1" i="1" spc="-15" dirty="0">
                <a:latin typeface="Malgun Gothic"/>
                <a:cs typeface="Malgun Gothic"/>
              </a:rPr>
              <a:t>t</a:t>
            </a:r>
            <a:r>
              <a:rPr sz="1650" b="1" i="1" spc="-5" dirty="0">
                <a:latin typeface="Malgun Gothic"/>
                <a:cs typeface="Malgun Gothic"/>
              </a:rPr>
              <a:t>or</a:t>
            </a:r>
            <a:r>
              <a:rPr sz="1650" b="1" i="1" dirty="0">
                <a:latin typeface="Malgun Gothic"/>
                <a:cs typeface="Malgun Gothic"/>
              </a:rPr>
              <a:t>i  </a:t>
            </a:r>
            <a:r>
              <a:rPr sz="1650" b="1" i="1" spc="-45" dirty="0">
                <a:latin typeface="Malgun Gothic"/>
                <a:cs typeface="Malgun Gothic"/>
              </a:rPr>
              <a:t>(Traduzione)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80324" y="4781598"/>
            <a:ext cx="553720" cy="1638935"/>
          </a:xfrm>
          <a:prstGeom prst="rect">
            <a:avLst/>
          </a:prstGeom>
        </p:spPr>
        <p:txBody>
          <a:bodyPr vert="vert270" wrap="square" lIns="0" tIns="50165" rIns="0" bIns="0" rtlCol="0">
            <a:spAutoFit/>
          </a:bodyPr>
          <a:lstStyle/>
          <a:p>
            <a:pPr marL="12700" marR="5080">
              <a:lnSpc>
                <a:spcPts val="1920"/>
              </a:lnSpc>
              <a:spcBef>
                <a:spcPts val="395"/>
              </a:spcBef>
            </a:pPr>
            <a:r>
              <a:rPr sz="1650" b="1" i="1" spc="-30" dirty="0">
                <a:latin typeface="Malgun Gothic"/>
                <a:cs typeface="Malgun Gothic"/>
              </a:rPr>
              <a:t>Users: Sistemisti  </a:t>
            </a:r>
            <a:r>
              <a:rPr sz="1650" b="1" i="1" spc="-35" dirty="0">
                <a:latin typeface="Malgun Gothic"/>
                <a:cs typeface="Malgun Gothic"/>
              </a:rPr>
              <a:t>(Interpretazione)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7175" y="2417698"/>
            <a:ext cx="3257550" cy="506730"/>
          </a:xfrm>
          <a:custGeom>
            <a:avLst/>
            <a:gdLst/>
            <a:ahLst/>
            <a:cxnLst/>
            <a:rect l="l" t="t" r="r" b="b"/>
            <a:pathLst>
              <a:path w="3257550" h="506730">
                <a:moveTo>
                  <a:pt x="2714625" y="333375"/>
                </a:moveTo>
                <a:lnTo>
                  <a:pt x="1900174" y="333375"/>
                </a:lnTo>
                <a:lnTo>
                  <a:pt x="2962402" y="506475"/>
                </a:lnTo>
                <a:lnTo>
                  <a:pt x="2714625" y="333375"/>
                </a:lnTo>
                <a:close/>
              </a:path>
              <a:path w="3257550" h="506730">
                <a:moveTo>
                  <a:pt x="3257550" y="0"/>
                </a:moveTo>
                <a:lnTo>
                  <a:pt x="0" y="0"/>
                </a:lnTo>
                <a:lnTo>
                  <a:pt x="0" y="333375"/>
                </a:lnTo>
                <a:lnTo>
                  <a:pt x="3257550" y="333375"/>
                </a:lnTo>
                <a:lnTo>
                  <a:pt x="325755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7175" y="2417698"/>
            <a:ext cx="3257550" cy="506730"/>
          </a:xfrm>
          <a:custGeom>
            <a:avLst/>
            <a:gdLst/>
            <a:ahLst/>
            <a:cxnLst/>
            <a:rect l="l" t="t" r="r" b="b"/>
            <a:pathLst>
              <a:path w="3257550" h="506730">
                <a:moveTo>
                  <a:pt x="3257550" y="0"/>
                </a:moveTo>
                <a:lnTo>
                  <a:pt x="2714625" y="0"/>
                </a:lnTo>
                <a:lnTo>
                  <a:pt x="1900174" y="0"/>
                </a:lnTo>
                <a:lnTo>
                  <a:pt x="0" y="0"/>
                </a:lnTo>
                <a:lnTo>
                  <a:pt x="0" y="194563"/>
                </a:lnTo>
                <a:lnTo>
                  <a:pt x="0" y="277875"/>
                </a:lnTo>
                <a:lnTo>
                  <a:pt x="0" y="333375"/>
                </a:lnTo>
                <a:lnTo>
                  <a:pt x="1900174" y="333375"/>
                </a:lnTo>
                <a:lnTo>
                  <a:pt x="2962402" y="506475"/>
                </a:lnTo>
                <a:lnTo>
                  <a:pt x="2714625" y="333375"/>
                </a:lnTo>
                <a:lnTo>
                  <a:pt x="3257550" y="333375"/>
                </a:lnTo>
                <a:lnTo>
                  <a:pt x="3257550" y="277875"/>
                </a:lnTo>
                <a:lnTo>
                  <a:pt x="3257550" y="194563"/>
                </a:lnTo>
                <a:lnTo>
                  <a:pt x="3257550" y="0"/>
                </a:lnTo>
                <a:close/>
              </a:path>
            </a:pathLst>
          </a:custGeom>
          <a:ln w="952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5991" y="2437343"/>
            <a:ext cx="2606675" cy="35502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5" dirty="0">
                <a:latin typeface="Malgun Gothic"/>
                <a:cs typeface="Malgun Gothic"/>
              </a:rPr>
              <a:t>Assembler</a:t>
            </a:r>
            <a:endParaRPr sz="16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143510">
              <a:lnSpc>
                <a:spcPct val="181800"/>
              </a:lnSpc>
            </a:pPr>
            <a:r>
              <a:rPr sz="1650" i="1" spc="-35" dirty="0">
                <a:latin typeface="Malgun Gothic"/>
                <a:cs typeface="Malgun Gothic"/>
              </a:rPr>
              <a:t>Sistema Operativo </a:t>
            </a:r>
            <a:r>
              <a:rPr sz="1650" i="1" spc="-30" dirty="0">
                <a:latin typeface="Malgun Gothic"/>
                <a:cs typeface="Malgun Gothic"/>
              </a:rPr>
              <a:t>(1960</a:t>
            </a:r>
            <a:r>
              <a:rPr sz="1650" i="1" spc="-30" dirty="0">
                <a:latin typeface="Symbol"/>
                <a:cs typeface="Symbol"/>
              </a:rPr>
              <a:t></a:t>
            </a:r>
            <a:r>
              <a:rPr sz="1650" i="1" spc="-30" dirty="0">
                <a:latin typeface="Malgun Gothic"/>
                <a:cs typeface="Malgun Gothic"/>
              </a:rPr>
              <a:t>)  </a:t>
            </a:r>
            <a:r>
              <a:rPr sz="1650" i="1" spc="-35" dirty="0">
                <a:latin typeface="Malgun Gothic"/>
                <a:cs typeface="Malgun Gothic"/>
              </a:rPr>
              <a:t>ISA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ts val="1895"/>
              </a:lnSpc>
            </a:pPr>
            <a:r>
              <a:rPr sz="1650" i="1" spc="-35" dirty="0">
                <a:latin typeface="Malgun Gothic"/>
                <a:cs typeface="Malgun Gothic"/>
              </a:rPr>
              <a:t>M</a:t>
            </a:r>
            <a:r>
              <a:rPr sz="1450" i="1" spc="-35" dirty="0">
                <a:latin typeface="Malgun Gothic"/>
                <a:cs typeface="Malgun Gothic"/>
              </a:rPr>
              <a:t>icoprogrammed</a:t>
            </a:r>
            <a:endParaRPr sz="1450">
              <a:latin typeface="Malgun Gothic"/>
              <a:cs typeface="Malgun Gothic"/>
            </a:endParaRPr>
          </a:p>
          <a:p>
            <a:pPr marL="12700">
              <a:lnSpc>
                <a:spcPts val="1685"/>
              </a:lnSpc>
            </a:pPr>
            <a:r>
              <a:rPr sz="1450" i="1" spc="-30" dirty="0">
                <a:latin typeface="Malgun Gothic"/>
                <a:cs typeface="Malgun Gothic"/>
              </a:rPr>
              <a:t>(Wilkes </a:t>
            </a:r>
            <a:r>
              <a:rPr sz="1450" i="1" spc="-25" dirty="0">
                <a:latin typeface="Malgun Gothic"/>
                <a:cs typeface="Malgun Gothic"/>
              </a:rPr>
              <a:t>’51)</a:t>
            </a:r>
            <a:r>
              <a:rPr sz="1450" i="1" spc="-20" dirty="0">
                <a:latin typeface="Malgun Gothic"/>
                <a:cs typeface="Malgun Gothic"/>
              </a:rPr>
              <a:t> </a:t>
            </a:r>
            <a:r>
              <a:rPr sz="1450" i="1" spc="-30" dirty="0">
                <a:latin typeface="Malgun Gothic"/>
                <a:cs typeface="Malgun Gothic"/>
              </a:rPr>
              <a:t>vs</a:t>
            </a:r>
            <a:endParaRPr sz="1450">
              <a:latin typeface="Malgun Gothic"/>
              <a:cs typeface="Malgun Gothic"/>
            </a:endParaRPr>
          </a:p>
          <a:p>
            <a:pPr marL="12700">
              <a:lnSpc>
                <a:spcPts val="1710"/>
              </a:lnSpc>
            </a:pPr>
            <a:r>
              <a:rPr sz="1450" i="1" spc="-30" dirty="0">
                <a:latin typeface="Malgun Gothic"/>
                <a:cs typeface="Malgun Gothic"/>
              </a:rPr>
              <a:t>“wired</a:t>
            </a:r>
            <a:r>
              <a:rPr sz="1450" i="1" spc="-45" dirty="0">
                <a:latin typeface="Malgun Gothic"/>
                <a:cs typeface="Malgun Gothic"/>
              </a:rPr>
              <a:t> </a:t>
            </a:r>
            <a:r>
              <a:rPr sz="1450" i="1" spc="-25" dirty="0">
                <a:latin typeface="Malgun Gothic"/>
                <a:cs typeface="Malgun Gothic"/>
              </a:rPr>
              <a:t>logic”</a:t>
            </a:r>
            <a:endParaRPr sz="14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50" i="1" spc="-45" dirty="0">
                <a:latin typeface="Malgun Gothic"/>
                <a:cs typeface="Malgun Gothic"/>
              </a:rPr>
              <a:t>ALU </a:t>
            </a:r>
            <a:r>
              <a:rPr sz="1650" i="1" spc="-40" dirty="0">
                <a:latin typeface="Malgun Gothic"/>
                <a:cs typeface="Malgun Gothic"/>
              </a:rPr>
              <a:t>+ </a:t>
            </a:r>
            <a:r>
              <a:rPr sz="1650" i="1" spc="-30" dirty="0">
                <a:latin typeface="Malgun Gothic"/>
                <a:cs typeface="Malgun Gothic"/>
              </a:rPr>
              <a:t>registers (data</a:t>
            </a:r>
            <a:r>
              <a:rPr sz="1650" i="1" spc="20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path)</a:t>
            </a:r>
            <a:endParaRPr sz="16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89"/>
              </a:spcBef>
            </a:pPr>
            <a:r>
              <a:rPr sz="1650" i="1" spc="-30" dirty="0">
                <a:latin typeface="Malgun Gothic"/>
                <a:cs typeface="Malgun Gothic"/>
              </a:rPr>
              <a:t>Livello </a:t>
            </a:r>
            <a:r>
              <a:rPr sz="1650" i="1" spc="-25" dirty="0">
                <a:latin typeface="Malgun Gothic"/>
                <a:cs typeface="Malgun Gothic"/>
              </a:rPr>
              <a:t>logico-digitale</a:t>
            </a:r>
            <a:r>
              <a:rPr sz="1650" i="1" spc="2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(gate)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Esecuzione </a:t>
            </a:r>
            <a:r>
              <a:rPr dirty="0"/>
              <a:t>di una</a:t>
            </a:r>
            <a:r>
              <a:rPr spc="-25" dirty="0"/>
              <a:t> </a:t>
            </a:r>
            <a:r>
              <a:rPr spc="-5" dirty="0"/>
              <a:t>istruzione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0168" y="1724659"/>
            <a:ext cx="8127365" cy="4788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Lucida Sans Unicode"/>
                <a:cs typeface="Lucida Sans Unicode"/>
              </a:rPr>
              <a:t>L’eseguzione </a:t>
            </a:r>
            <a:r>
              <a:rPr sz="1800" spc="-135" dirty="0">
                <a:latin typeface="Lucida Sans Unicode"/>
                <a:cs typeface="Lucida Sans Unicode"/>
              </a:rPr>
              <a:t>di </a:t>
            </a:r>
            <a:r>
              <a:rPr sz="1800" spc="-85" dirty="0">
                <a:latin typeface="Lucida Sans Unicode"/>
                <a:cs typeface="Lucida Sans Unicode"/>
              </a:rPr>
              <a:t>una </a:t>
            </a:r>
            <a:r>
              <a:rPr sz="1800" spc="-110" dirty="0">
                <a:latin typeface="Lucida Sans Unicode"/>
                <a:cs typeface="Lucida Sans Unicode"/>
              </a:rPr>
              <a:t>istruzione </a:t>
            </a:r>
            <a:r>
              <a:rPr sz="1800" spc="-50" dirty="0">
                <a:latin typeface="Lucida Sans Unicode"/>
                <a:cs typeface="Lucida Sans Unicode"/>
              </a:rPr>
              <a:t>avviene </a:t>
            </a:r>
            <a:r>
              <a:rPr sz="1800" spc="-85" dirty="0">
                <a:latin typeface="Lucida Sans Unicode"/>
                <a:cs typeface="Lucida Sans Unicode"/>
              </a:rPr>
              <a:t>attraverso </a:t>
            </a:r>
            <a:r>
              <a:rPr sz="1800" spc="-65" dirty="0">
                <a:latin typeface="Lucida Sans Unicode"/>
                <a:cs typeface="Lucida Sans Unicode"/>
              </a:rPr>
              <a:t>le </a:t>
            </a:r>
            <a:r>
              <a:rPr sz="1800" spc="-90" dirty="0">
                <a:latin typeface="Lucida Sans Unicode"/>
                <a:cs typeface="Lucida Sans Unicode"/>
              </a:rPr>
              <a:t>seguenti</a:t>
            </a:r>
            <a:r>
              <a:rPr sz="1800" spc="150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fasi: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621665" marR="6350" indent="-608965" algn="just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622300" algn="l"/>
              </a:tabLst>
            </a:pPr>
            <a:r>
              <a:rPr sz="1800" b="1" u="sng" spc="5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INSTRUCTION </a:t>
            </a:r>
            <a:r>
              <a:rPr sz="1800" b="1" u="sng" spc="14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FETCH</a:t>
            </a:r>
            <a:r>
              <a:rPr sz="1800" b="1" spc="145" dirty="0">
                <a:latin typeface="Yu Gothic UI"/>
                <a:cs typeface="Yu Gothic UI"/>
              </a:rPr>
              <a:t> </a:t>
            </a:r>
            <a:r>
              <a:rPr sz="1800" spc="-85" dirty="0">
                <a:latin typeface="Lucida Sans Unicode"/>
                <a:cs typeface="Lucida Sans Unicode"/>
              </a:rPr>
              <a:t>(Acquisizione </a:t>
            </a:r>
            <a:r>
              <a:rPr sz="1800" spc="-95" dirty="0">
                <a:latin typeface="Lucida Sans Unicode"/>
                <a:cs typeface="Lucida Sans Unicode"/>
              </a:rPr>
              <a:t>dell'istruzione): </a:t>
            </a:r>
            <a:r>
              <a:rPr sz="1800" spc="-125" dirty="0">
                <a:latin typeface="Lucida Sans Unicode"/>
                <a:cs typeface="Lucida Sans Unicode"/>
              </a:rPr>
              <a:t>il </a:t>
            </a:r>
            <a:r>
              <a:rPr sz="1800" spc="-70" dirty="0">
                <a:latin typeface="Lucida Sans Unicode"/>
                <a:cs typeface="Lucida Sans Unicode"/>
              </a:rPr>
              <a:t>processore  </a:t>
            </a:r>
            <a:r>
              <a:rPr sz="1800" spc="-65" dirty="0">
                <a:latin typeface="Lucida Sans Unicode"/>
                <a:cs typeface="Lucida Sans Unicode"/>
              </a:rPr>
              <a:t>preleva </a:t>
            </a:r>
            <a:r>
              <a:rPr sz="1800" spc="-110" dirty="0">
                <a:latin typeface="Lucida Sans Unicode"/>
                <a:cs typeface="Lucida Sans Unicode"/>
              </a:rPr>
              <a:t>l'istruzione </a:t>
            </a:r>
            <a:r>
              <a:rPr sz="1800" spc="-75" dirty="0">
                <a:latin typeface="Lucida Sans Unicode"/>
                <a:cs typeface="Lucida Sans Unicode"/>
              </a:rPr>
              <a:t>dalla </a:t>
            </a:r>
            <a:r>
              <a:rPr sz="1800" spc="-105" dirty="0">
                <a:latin typeface="Lucida Sans Unicode"/>
                <a:cs typeface="Lucida Sans Unicode"/>
              </a:rPr>
              <a:t>memoria, </a:t>
            </a:r>
            <a:r>
              <a:rPr sz="1800" spc="-80" dirty="0">
                <a:latin typeface="Lucida Sans Unicode"/>
                <a:cs typeface="Lucida Sans Unicode"/>
              </a:rPr>
              <a:t>specificato </a:t>
            </a:r>
            <a:r>
              <a:rPr sz="1800" spc="-90" dirty="0">
                <a:latin typeface="Lucida Sans Unicode"/>
                <a:cs typeface="Lucida Sans Unicode"/>
              </a:rPr>
              <a:t>dal </a:t>
            </a:r>
            <a:r>
              <a:rPr sz="1800" spc="-110" dirty="0">
                <a:latin typeface="Lucida Sans Unicode"/>
                <a:cs typeface="Lucida Sans Unicode"/>
              </a:rPr>
              <a:t>registro </a:t>
            </a:r>
            <a:r>
              <a:rPr sz="1800" spc="125" dirty="0">
                <a:latin typeface="Lucida Sans Unicode"/>
                <a:cs typeface="Lucida Sans Unicode"/>
              </a:rPr>
              <a:t>PC </a:t>
            </a:r>
            <a:r>
              <a:rPr sz="1800" spc="-75" dirty="0">
                <a:latin typeface="Lucida Sans Unicode"/>
                <a:cs typeface="Lucida Sans Unicode"/>
              </a:rPr>
              <a:t>(Programm  </a:t>
            </a:r>
            <a:r>
              <a:rPr sz="1800" spc="-85" dirty="0">
                <a:latin typeface="Lucida Sans Unicode"/>
                <a:cs typeface="Lucida Sans Unicode"/>
              </a:rPr>
              <a:t>counter), </a:t>
            </a:r>
            <a:r>
              <a:rPr sz="1800" spc="-5" dirty="0">
                <a:latin typeface="Lucida Sans Unicode"/>
                <a:cs typeface="Lucida Sans Unicode"/>
              </a:rPr>
              <a:t>e </a:t>
            </a:r>
            <a:r>
              <a:rPr sz="1800" spc="-60" dirty="0">
                <a:latin typeface="Lucida Sans Unicode"/>
                <a:cs typeface="Lucida Sans Unicode"/>
              </a:rPr>
              <a:t>la </a:t>
            </a:r>
            <a:r>
              <a:rPr sz="1800" spc="-50" dirty="0">
                <a:latin typeface="Lucida Sans Unicode"/>
                <a:cs typeface="Lucida Sans Unicode"/>
              </a:rPr>
              <a:t>carica </a:t>
            </a:r>
            <a:r>
              <a:rPr sz="1800" spc="-65" dirty="0">
                <a:latin typeface="Lucida Sans Unicode"/>
                <a:cs typeface="Lucida Sans Unicode"/>
              </a:rPr>
              <a:t>nell’IR. </a:t>
            </a:r>
            <a:r>
              <a:rPr sz="1800" spc="-50" dirty="0">
                <a:latin typeface="Lucida Sans Unicode"/>
                <a:cs typeface="Lucida Sans Unicode"/>
              </a:rPr>
              <a:t>Viene </a:t>
            </a:r>
            <a:r>
              <a:rPr sz="1800" spc="-100" dirty="0">
                <a:latin typeface="Lucida Sans Unicode"/>
                <a:cs typeface="Lucida Sans Unicode"/>
              </a:rPr>
              <a:t>incrementato </a:t>
            </a:r>
            <a:r>
              <a:rPr sz="1800" spc="-125" dirty="0">
                <a:latin typeface="Lucida Sans Unicode"/>
                <a:cs typeface="Lucida Sans Unicode"/>
              </a:rPr>
              <a:t>il </a:t>
            </a:r>
            <a:r>
              <a:rPr sz="1800" spc="-70" dirty="0">
                <a:latin typeface="Lucida Sans Unicode"/>
                <a:cs typeface="Lucida Sans Unicode"/>
              </a:rPr>
              <a:t>valore </a:t>
            </a:r>
            <a:r>
              <a:rPr sz="1800" spc="-95" dirty="0">
                <a:latin typeface="Lucida Sans Unicode"/>
                <a:cs typeface="Lucida Sans Unicode"/>
              </a:rPr>
              <a:t>del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60" dirty="0">
                <a:latin typeface="Lucida Sans Unicode"/>
                <a:cs typeface="Lucida Sans Unicode"/>
              </a:rPr>
              <a:t>PC.</a:t>
            </a:r>
            <a:endParaRPr sz="1800">
              <a:latin typeface="Lucida Sans Unicode"/>
              <a:cs typeface="Lucida Sans Unicode"/>
            </a:endParaRPr>
          </a:p>
          <a:p>
            <a:pPr marL="621665" marR="6350" indent="-608965" algn="just">
              <a:lnSpc>
                <a:spcPct val="100000"/>
              </a:lnSpc>
              <a:spcBef>
                <a:spcPts val="430"/>
              </a:spcBef>
              <a:buAutoNum type="arabicPeriod"/>
              <a:tabLst>
                <a:tab pos="622300" algn="l"/>
              </a:tabLst>
            </a:pPr>
            <a:r>
              <a:rPr sz="1800" b="1" u="sng" spc="4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INSTUCTION </a:t>
            </a:r>
            <a:r>
              <a:rPr sz="1800" b="1" u="sng" spc="12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DECODE</a:t>
            </a:r>
            <a:r>
              <a:rPr sz="1800" b="1" spc="125" dirty="0">
                <a:latin typeface="Yu Gothic UI"/>
                <a:cs typeface="Yu Gothic UI"/>
              </a:rPr>
              <a:t> </a:t>
            </a:r>
            <a:r>
              <a:rPr sz="1800" spc="-70" dirty="0">
                <a:latin typeface="Lucida Sans Unicode"/>
                <a:cs typeface="Lucida Sans Unicode"/>
              </a:rPr>
              <a:t>(Decodifica </a:t>
            </a:r>
            <a:r>
              <a:rPr sz="1800" spc="-100" dirty="0">
                <a:latin typeface="Lucida Sans Unicode"/>
                <a:cs typeface="Lucida Sans Unicode"/>
              </a:rPr>
              <a:t>dell’istruzione): </a:t>
            </a:r>
            <a:r>
              <a:rPr sz="1800" spc="-110" dirty="0">
                <a:latin typeface="Lucida Sans Unicode"/>
                <a:cs typeface="Lucida Sans Unicode"/>
              </a:rPr>
              <a:t>dall’istruzione  </a:t>
            </a:r>
            <a:r>
              <a:rPr sz="1800" spc="-70" dirty="0">
                <a:latin typeface="Lucida Sans Unicode"/>
                <a:cs typeface="Lucida Sans Unicode"/>
              </a:rPr>
              <a:t>prelevata </a:t>
            </a:r>
            <a:r>
              <a:rPr sz="1800" spc="-60" dirty="0">
                <a:latin typeface="Lucida Sans Unicode"/>
                <a:cs typeface="Lucida Sans Unicode"/>
              </a:rPr>
              <a:t>viene </a:t>
            </a:r>
            <a:r>
              <a:rPr sz="1800" spc="-100" dirty="0">
                <a:latin typeface="Lucida Sans Unicode"/>
                <a:cs typeface="Lucida Sans Unicode"/>
              </a:rPr>
              <a:t>determinata </a:t>
            </a:r>
            <a:r>
              <a:rPr sz="1800" spc="-80" dirty="0">
                <a:latin typeface="Lucida Sans Unicode"/>
                <a:cs typeface="Lucida Sans Unicode"/>
              </a:rPr>
              <a:t>quale </a:t>
            </a:r>
            <a:r>
              <a:rPr sz="1800" spc="-90" dirty="0">
                <a:latin typeface="Lucida Sans Unicode"/>
                <a:cs typeface="Lucida Sans Unicode"/>
              </a:rPr>
              <a:t>operazione </a:t>
            </a:r>
            <a:r>
              <a:rPr sz="1800" spc="-85" dirty="0">
                <a:latin typeface="Lucida Sans Unicode"/>
                <a:cs typeface="Lucida Sans Unicode"/>
              </a:rPr>
              <a:t>debba </a:t>
            </a:r>
            <a:r>
              <a:rPr sz="1800" spc="-35" dirty="0">
                <a:latin typeface="Lucida Sans Unicode"/>
                <a:cs typeface="Lucida Sans Unicode"/>
              </a:rPr>
              <a:t>essere </a:t>
            </a:r>
            <a:r>
              <a:rPr sz="1800" spc="-75" dirty="0">
                <a:latin typeface="Lucida Sans Unicode"/>
                <a:cs typeface="Lucida Sans Unicode"/>
              </a:rPr>
              <a:t>eseguita </a:t>
            </a:r>
            <a:r>
              <a:rPr sz="1800" spc="-5" dirty="0">
                <a:latin typeface="Lucida Sans Unicode"/>
                <a:cs typeface="Lucida Sans Unicode"/>
              </a:rPr>
              <a:t>e  </a:t>
            </a:r>
            <a:r>
              <a:rPr sz="1800" spc="-80" dirty="0">
                <a:latin typeface="Lucida Sans Unicode"/>
                <a:cs typeface="Lucida Sans Unicode"/>
              </a:rPr>
              <a:t>come </a:t>
            </a:r>
            <a:r>
              <a:rPr sz="1800" spc="-95" dirty="0">
                <a:latin typeface="Lucida Sans Unicode"/>
                <a:cs typeface="Lucida Sans Unicode"/>
              </a:rPr>
              <a:t>ottenere </a:t>
            </a:r>
            <a:r>
              <a:rPr sz="1800" spc="-130" dirty="0">
                <a:latin typeface="Lucida Sans Unicode"/>
                <a:cs typeface="Lucida Sans Unicode"/>
              </a:rPr>
              <a:t>gli </a:t>
            </a:r>
            <a:r>
              <a:rPr sz="1800" spc="-100" dirty="0">
                <a:latin typeface="Lucida Sans Unicode"/>
                <a:cs typeface="Lucida Sans Unicode"/>
              </a:rPr>
              <a:t>operandi </a:t>
            </a:r>
            <a:r>
              <a:rPr sz="1800" spc="-95" dirty="0">
                <a:latin typeface="Lucida Sans Unicode"/>
                <a:cs typeface="Lucida Sans Unicode"/>
              </a:rPr>
              <a:t>mediante </a:t>
            </a:r>
            <a:r>
              <a:rPr sz="1800" spc="-60" dirty="0">
                <a:latin typeface="Lucida Sans Unicode"/>
                <a:cs typeface="Lucida Sans Unicode"/>
              </a:rPr>
              <a:t>la </a:t>
            </a:r>
            <a:r>
              <a:rPr sz="1800" spc="-65" dirty="0">
                <a:latin typeface="Lucida Sans Unicode"/>
                <a:cs typeface="Lucida Sans Unicode"/>
              </a:rPr>
              <a:t>conoscenza </a:t>
            </a:r>
            <a:r>
              <a:rPr sz="1800" spc="-95" dirty="0">
                <a:latin typeface="Lucida Sans Unicode"/>
                <a:cs typeface="Lucida Sans Unicode"/>
              </a:rPr>
              <a:t>dei codici operativi  </a:t>
            </a:r>
            <a:r>
              <a:rPr sz="1800" spc="-85" dirty="0">
                <a:latin typeface="Lucida Sans Unicode"/>
                <a:cs typeface="Lucida Sans Unicode"/>
              </a:rPr>
              <a:t>(operazione </a:t>
            </a:r>
            <a:r>
              <a:rPr sz="1800" spc="-80" dirty="0">
                <a:latin typeface="Lucida Sans Unicode"/>
                <a:cs typeface="Lucida Sans Unicode"/>
              </a:rPr>
              <a:t>svolta dalla </a:t>
            </a:r>
            <a:r>
              <a:rPr sz="1800" spc="-105" dirty="0">
                <a:latin typeface="Lucida Sans Unicode"/>
                <a:cs typeface="Lucida Sans Unicode"/>
              </a:rPr>
              <a:t>Control</a:t>
            </a:r>
            <a:r>
              <a:rPr sz="1800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Unit)</a:t>
            </a:r>
            <a:endParaRPr sz="1800">
              <a:latin typeface="Lucida Sans Unicode"/>
              <a:cs typeface="Lucida Sans Unicode"/>
            </a:endParaRPr>
          </a:p>
          <a:p>
            <a:pPr marL="621665" marR="5080" indent="-608965" algn="just">
              <a:lnSpc>
                <a:spcPct val="100000"/>
              </a:lnSpc>
              <a:spcBef>
                <a:spcPts val="434"/>
              </a:spcBef>
              <a:buAutoNum type="arabicPeriod"/>
              <a:tabLst>
                <a:tab pos="622300" algn="l"/>
              </a:tabLst>
            </a:pPr>
            <a:r>
              <a:rPr sz="1800" b="1" u="sng" spc="5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INSTRUCTION </a:t>
            </a:r>
            <a:r>
              <a:rPr sz="1800" b="1" u="sng" spc="17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EXECUTE</a:t>
            </a:r>
            <a:r>
              <a:rPr sz="1800" b="1" spc="170" dirty="0">
                <a:latin typeface="Yu Gothic UI"/>
                <a:cs typeface="Yu Gothic UI"/>
              </a:rPr>
              <a:t> </a:t>
            </a:r>
            <a:r>
              <a:rPr sz="1800" spc="-40" dirty="0">
                <a:latin typeface="Lucida Sans Unicode"/>
                <a:cs typeface="Lucida Sans Unicode"/>
              </a:rPr>
              <a:t>(Esecuzione </a:t>
            </a:r>
            <a:r>
              <a:rPr sz="1800" spc="-100" dirty="0">
                <a:latin typeface="Lucida Sans Unicode"/>
                <a:cs typeface="Lucida Sans Unicode"/>
              </a:rPr>
              <a:t>dell’istruzione): </a:t>
            </a:r>
            <a:r>
              <a:rPr sz="1800" spc="-60" dirty="0">
                <a:latin typeface="Lucida Sans Unicode"/>
                <a:cs typeface="Lucida Sans Unicode"/>
              </a:rPr>
              <a:t>viene </a:t>
            </a:r>
            <a:r>
              <a:rPr sz="1800" spc="-75" dirty="0">
                <a:latin typeface="Lucida Sans Unicode"/>
                <a:cs typeface="Lucida Sans Unicode"/>
              </a:rPr>
              <a:t>eseguita </a:t>
            </a:r>
            <a:r>
              <a:rPr sz="1800" spc="-55" dirty="0">
                <a:latin typeface="Lucida Sans Unicode"/>
                <a:cs typeface="Lucida Sans Unicode"/>
              </a:rPr>
              <a:t>la  </a:t>
            </a:r>
            <a:r>
              <a:rPr sz="1800" spc="-105" dirty="0">
                <a:latin typeface="Lucida Sans Unicode"/>
                <a:cs typeface="Lucida Sans Unicode"/>
              </a:rPr>
              <a:t>computazione</a:t>
            </a:r>
            <a:r>
              <a:rPr sz="1800" spc="-55" dirty="0">
                <a:latin typeface="Lucida Sans Unicode"/>
                <a:cs typeface="Lucida Sans Unicode"/>
              </a:rPr>
              <a:t> </a:t>
            </a:r>
            <a:r>
              <a:rPr sz="1800" spc="-90" dirty="0">
                <a:latin typeface="Lucida Sans Unicode"/>
                <a:cs typeface="Lucida Sans Unicode"/>
              </a:rPr>
              <a:t>indicata</a:t>
            </a:r>
            <a:endParaRPr sz="1800">
              <a:latin typeface="Lucida Sans Unicode"/>
              <a:cs typeface="Lucida Sans Unicode"/>
            </a:endParaRPr>
          </a:p>
          <a:p>
            <a:pPr marL="621665" indent="-608965">
              <a:lnSpc>
                <a:spcPct val="100000"/>
              </a:lnSpc>
              <a:spcBef>
                <a:spcPts val="434"/>
              </a:spcBef>
              <a:buAutoNum type="arabicPeriod"/>
              <a:tabLst>
                <a:tab pos="621665" algn="l"/>
                <a:tab pos="622300" algn="l"/>
              </a:tabLst>
            </a:pPr>
            <a:r>
              <a:rPr sz="1800" b="1" spc="50" dirty="0">
                <a:latin typeface="Yu Gothic UI"/>
                <a:cs typeface="Yu Gothic UI"/>
              </a:rPr>
              <a:t>MEMORY </a:t>
            </a:r>
            <a:r>
              <a:rPr sz="1800" b="1" spc="160" dirty="0">
                <a:latin typeface="Yu Gothic UI"/>
                <a:cs typeface="Yu Gothic UI"/>
              </a:rPr>
              <a:t>ACCESS: </a:t>
            </a:r>
            <a:r>
              <a:rPr sz="1800" spc="-90" dirty="0">
                <a:latin typeface="Lucida Sans Unicode"/>
                <a:cs typeface="Lucida Sans Unicode"/>
              </a:rPr>
              <a:t>nel </a:t>
            </a:r>
            <a:r>
              <a:rPr sz="1800" spc="-35" dirty="0">
                <a:latin typeface="Lucida Sans Unicode"/>
                <a:cs typeface="Lucida Sans Unicode"/>
              </a:rPr>
              <a:t>caso </a:t>
            </a:r>
            <a:r>
              <a:rPr sz="1800" spc="-125" dirty="0">
                <a:latin typeface="Lucida Sans Unicode"/>
                <a:cs typeface="Lucida Sans Unicode"/>
              </a:rPr>
              <a:t>in </a:t>
            </a:r>
            <a:r>
              <a:rPr sz="1800" spc="-90" dirty="0">
                <a:latin typeface="Lucida Sans Unicode"/>
                <a:cs typeface="Lucida Sans Unicode"/>
              </a:rPr>
              <a:t>cui </a:t>
            </a:r>
            <a:r>
              <a:rPr sz="1800" spc="-120" dirty="0">
                <a:latin typeface="Lucida Sans Unicode"/>
                <a:cs typeface="Lucida Sans Unicode"/>
              </a:rPr>
              <a:t>l’istruzione </a:t>
            </a:r>
            <a:r>
              <a:rPr sz="1800" spc="-85" dirty="0">
                <a:latin typeface="Lucida Sans Unicode"/>
                <a:cs typeface="Lucida Sans Unicode"/>
              </a:rPr>
              <a:t>richieda </a:t>
            </a:r>
            <a:r>
              <a:rPr sz="1800" spc="-114" dirty="0">
                <a:latin typeface="Lucida Sans Unicode"/>
                <a:cs typeface="Lucida Sans Unicode"/>
              </a:rPr>
              <a:t>un </a:t>
            </a:r>
            <a:r>
              <a:rPr sz="1800" spc="-30" dirty="0">
                <a:latin typeface="Lucida Sans Unicode"/>
                <a:cs typeface="Lucida Sans Unicode"/>
              </a:rPr>
              <a:t>accesso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65" dirty="0">
                <a:latin typeface="Lucida Sans Unicode"/>
                <a:cs typeface="Lucida Sans Unicode"/>
              </a:rPr>
              <a:t>alla</a:t>
            </a:r>
            <a:endParaRPr sz="1800">
              <a:latin typeface="Lucida Sans Unicode"/>
              <a:cs typeface="Lucida Sans Unicode"/>
            </a:endParaRPr>
          </a:p>
          <a:p>
            <a:pPr marL="621665">
              <a:lnSpc>
                <a:spcPct val="100000"/>
              </a:lnSpc>
            </a:pPr>
            <a:r>
              <a:rPr sz="1800" spc="-105" dirty="0">
                <a:latin typeface="Lucida Sans Unicode"/>
                <a:cs typeface="Lucida Sans Unicode"/>
              </a:rPr>
              <a:t>memoria, </a:t>
            </a:r>
            <a:r>
              <a:rPr sz="1800" spc="-80" dirty="0">
                <a:latin typeface="Lucida Sans Unicode"/>
                <a:cs typeface="Lucida Sans Unicode"/>
              </a:rPr>
              <a:t>questa </a:t>
            </a:r>
            <a:r>
              <a:rPr sz="1800" spc="-45" dirty="0">
                <a:latin typeface="Lucida Sans Unicode"/>
                <a:cs typeface="Lucida Sans Unicode"/>
              </a:rPr>
              <a:t>fase </a:t>
            </a:r>
            <a:r>
              <a:rPr sz="1800" spc="-85" dirty="0">
                <a:latin typeface="Lucida Sans Unicode"/>
                <a:cs typeface="Lucida Sans Unicode"/>
              </a:rPr>
              <a:t>sostituisce </a:t>
            </a:r>
            <a:r>
              <a:rPr sz="1800" spc="-105" dirty="0">
                <a:latin typeface="Lucida Sans Unicode"/>
                <a:cs typeface="Lucida Sans Unicode"/>
              </a:rPr>
              <a:t>o </a:t>
            </a:r>
            <a:r>
              <a:rPr sz="1800" spc="-60" dirty="0">
                <a:latin typeface="Lucida Sans Unicode"/>
                <a:cs typeface="Lucida Sans Unicode"/>
              </a:rPr>
              <a:t>segue la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80" dirty="0">
                <a:latin typeface="Lucida Sans Unicode"/>
                <a:cs typeface="Lucida Sans Unicode"/>
              </a:rPr>
              <a:t>precedente.</a:t>
            </a:r>
            <a:endParaRPr sz="1800">
              <a:latin typeface="Lucida Sans Unicode"/>
              <a:cs typeface="Lucida Sans Unicode"/>
            </a:endParaRPr>
          </a:p>
          <a:p>
            <a:pPr marL="621665" indent="-608965">
              <a:lnSpc>
                <a:spcPct val="100000"/>
              </a:lnSpc>
              <a:spcBef>
                <a:spcPts val="434"/>
              </a:spcBef>
              <a:buAutoNum type="arabicPeriod" startAt="5"/>
              <a:tabLst>
                <a:tab pos="621665" algn="l"/>
                <a:tab pos="622300" algn="l"/>
              </a:tabLst>
            </a:pPr>
            <a:r>
              <a:rPr sz="1800" b="1" spc="100" dirty="0">
                <a:latin typeface="Yu Gothic UI"/>
                <a:cs typeface="Yu Gothic UI"/>
              </a:rPr>
              <a:t>WRITE </a:t>
            </a:r>
            <a:r>
              <a:rPr sz="1800" b="1" spc="90" dirty="0">
                <a:latin typeface="Yu Gothic UI"/>
                <a:cs typeface="Yu Gothic UI"/>
              </a:rPr>
              <a:t>BACK: </a:t>
            </a:r>
            <a:r>
              <a:rPr sz="1800" spc="-100" dirty="0">
                <a:latin typeface="Lucida Sans Unicode"/>
                <a:cs typeface="Lucida Sans Unicode"/>
              </a:rPr>
              <a:t>scrittura </a:t>
            </a:r>
            <a:r>
              <a:rPr sz="1800" spc="-95" dirty="0">
                <a:latin typeface="Lucida Sans Unicode"/>
                <a:cs typeface="Lucida Sans Unicode"/>
              </a:rPr>
              <a:t>del </a:t>
            </a:r>
            <a:r>
              <a:rPr sz="1800" spc="-110" dirty="0">
                <a:latin typeface="Lucida Sans Unicode"/>
                <a:cs typeface="Lucida Sans Unicode"/>
              </a:rPr>
              <a:t>risultato </a:t>
            </a:r>
            <a:r>
              <a:rPr sz="1800" spc="-125" dirty="0">
                <a:latin typeface="Lucida Sans Unicode"/>
                <a:cs typeface="Lucida Sans Unicode"/>
              </a:rPr>
              <a:t>in</a:t>
            </a:r>
            <a:r>
              <a:rPr sz="1800" spc="-220" dirty="0">
                <a:latin typeface="Lucida Sans Unicode"/>
                <a:cs typeface="Lucida Sans Unicode"/>
              </a:rPr>
              <a:t> </a:t>
            </a:r>
            <a:r>
              <a:rPr sz="1800" spc="-105" dirty="0">
                <a:latin typeface="Lucida Sans Unicode"/>
                <a:cs typeface="Lucida Sans Unicode"/>
              </a:rPr>
              <a:t>memoria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50">
              <a:latin typeface="Times New Roman"/>
              <a:cs typeface="Times New Roman"/>
            </a:endParaRPr>
          </a:p>
          <a:p>
            <a:pPr marR="213995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32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dirty="0"/>
              <a:t>Istruzioni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7875" y="1773301"/>
            <a:ext cx="6086475" cy="5084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05967" y="1485646"/>
            <a:ext cx="34118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latin typeface="Lucida Sans Unicode"/>
                <a:cs typeface="Lucida Sans Unicode"/>
              </a:rPr>
              <a:t>Consideriamo </a:t>
            </a:r>
            <a:r>
              <a:rPr sz="1600" spc="-70" dirty="0">
                <a:latin typeface="Lucida Sans Unicode"/>
                <a:cs typeface="Lucida Sans Unicode"/>
              </a:rPr>
              <a:t>una macchina</a:t>
            </a:r>
            <a:r>
              <a:rPr sz="1600" spc="-4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ipotetica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875" y="1700211"/>
            <a:ext cx="5472176" cy="515778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24607" y="2380107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355"/>
                </a:lnTo>
              </a:path>
            </a:pathLst>
          </a:custGeom>
          <a:ln w="9525">
            <a:solidFill>
              <a:srgbClr val="00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76748" y="2380107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355"/>
                </a:lnTo>
              </a:path>
            </a:pathLst>
          </a:custGeom>
          <a:ln w="9525">
            <a:solidFill>
              <a:srgbClr val="00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40991" y="4057141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355"/>
                </a:lnTo>
              </a:path>
            </a:pathLst>
          </a:custGeom>
          <a:ln w="9525">
            <a:solidFill>
              <a:srgbClr val="00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40991" y="5734215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305"/>
                </a:lnTo>
              </a:path>
            </a:pathLst>
          </a:custGeom>
          <a:ln w="9525">
            <a:solidFill>
              <a:srgbClr val="00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76748" y="4057141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355"/>
                </a:lnTo>
              </a:path>
            </a:pathLst>
          </a:custGeom>
          <a:ln w="9525">
            <a:solidFill>
              <a:srgbClr val="00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76748" y="5734215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305"/>
                </a:lnTo>
              </a:path>
            </a:pathLst>
          </a:custGeom>
          <a:ln w="9525">
            <a:solidFill>
              <a:srgbClr val="00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164707" y="1656029"/>
            <a:ext cx="2618740" cy="4857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Arial"/>
                <a:cs typeface="Arial"/>
              </a:rPr>
              <a:t>Ciclo</a:t>
            </a:r>
            <a:r>
              <a:rPr sz="2200" b="1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IF-DEC_EX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00">
              <a:latin typeface="Times New Roman"/>
              <a:cs typeface="Times New Roman"/>
            </a:endParaRPr>
          </a:p>
          <a:p>
            <a:pPr marL="23495">
              <a:lnSpc>
                <a:spcPct val="100000"/>
              </a:lnSpc>
            </a:pPr>
            <a:r>
              <a:rPr sz="2200" b="1" spc="-5" dirty="0">
                <a:latin typeface="Arial"/>
                <a:cs typeface="Arial"/>
              </a:rPr>
              <a:t>Legenda:</a:t>
            </a:r>
            <a:endParaRPr sz="2200">
              <a:latin typeface="Arial"/>
              <a:cs typeface="Arial"/>
            </a:endParaRPr>
          </a:p>
          <a:p>
            <a:pPr marL="23495" marR="144780">
              <a:lnSpc>
                <a:spcPct val="150100"/>
              </a:lnSpc>
              <a:spcBef>
                <a:spcPts val="5"/>
              </a:spcBef>
              <a:tabLst>
                <a:tab pos="517525" algn="l"/>
              </a:tabLst>
            </a:pPr>
            <a:r>
              <a:rPr sz="2000" dirty="0">
                <a:latin typeface="Arial"/>
                <a:cs typeface="Arial"/>
              </a:rPr>
              <a:t>PC	Program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Counter  AC</a:t>
            </a:r>
            <a:r>
              <a:rPr sz="2000" spc="4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Accumulator</a:t>
            </a:r>
            <a:endParaRPr sz="2000">
              <a:latin typeface="Arial"/>
              <a:cs typeface="Arial"/>
            </a:endParaRPr>
          </a:p>
          <a:p>
            <a:pPr marL="23495">
              <a:lnSpc>
                <a:spcPct val="100000"/>
              </a:lnSpc>
              <a:spcBef>
                <a:spcPts val="1200"/>
              </a:spcBef>
              <a:tabLst>
                <a:tab pos="416559" algn="l"/>
              </a:tabLst>
            </a:pPr>
            <a:r>
              <a:rPr sz="2000" dirty="0">
                <a:latin typeface="Arial"/>
                <a:cs typeface="Arial"/>
              </a:rPr>
              <a:t>IR	Instruction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Register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Times New Roman"/>
              <a:cs typeface="Times New Roman"/>
            </a:endParaRPr>
          </a:p>
          <a:p>
            <a:pPr marL="23495">
              <a:lnSpc>
                <a:spcPct val="100000"/>
              </a:lnSpc>
            </a:pPr>
            <a:r>
              <a:rPr sz="2200" b="1" spc="-5" dirty="0">
                <a:latin typeface="Arial"/>
                <a:cs typeface="Arial"/>
              </a:rPr>
              <a:t>Codici</a:t>
            </a:r>
            <a:r>
              <a:rPr sz="2200" b="1" spc="-1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operazioni:</a:t>
            </a:r>
            <a:endParaRPr sz="2200">
              <a:latin typeface="Arial"/>
              <a:cs typeface="Arial"/>
            </a:endParaRPr>
          </a:p>
          <a:p>
            <a:pPr marL="303530" indent="-280035">
              <a:lnSpc>
                <a:spcPct val="100000"/>
              </a:lnSpc>
              <a:spcBef>
                <a:spcPts val="1210"/>
              </a:spcBef>
              <a:buAutoNum type="arabicPlain"/>
              <a:tabLst>
                <a:tab pos="303530" algn="l"/>
                <a:tab pos="304165" algn="l"/>
              </a:tabLst>
            </a:pPr>
            <a:r>
              <a:rPr sz="2000" dirty="0">
                <a:latin typeface="Arial"/>
                <a:cs typeface="Arial"/>
              </a:rPr>
              <a:t>Carica in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</a:t>
            </a:r>
            <a:endParaRPr sz="2000">
              <a:latin typeface="Arial"/>
              <a:cs typeface="Arial"/>
            </a:endParaRPr>
          </a:p>
          <a:p>
            <a:pPr marL="303530" indent="-280035">
              <a:lnSpc>
                <a:spcPct val="100000"/>
              </a:lnSpc>
              <a:spcBef>
                <a:spcPts val="1200"/>
              </a:spcBef>
              <a:buAutoNum type="arabicPlain"/>
              <a:tabLst>
                <a:tab pos="303530" algn="l"/>
                <a:tab pos="304165" algn="l"/>
              </a:tabLst>
            </a:pPr>
            <a:r>
              <a:rPr sz="2000" spc="-5" dirty="0">
                <a:latin typeface="Arial"/>
                <a:cs typeface="Arial"/>
              </a:rPr>
              <a:t>Salva </a:t>
            </a:r>
            <a:r>
              <a:rPr sz="2000" dirty="0">
                <a:latin typeface="Arial"/>
                <a:cs typeface="Arial"/>
              </a:rPr>
              <a:t>in </a:t>
            </a:r>
            <a:r>
              <a:rPr sz="2000" spc="-5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23495">
              <a:lnSpc>
                <a:spcPct val="100000"/>
              </a:lnSpc>
              <a:spcBef>
                <a:spcPts val="1200"/>
              </a:spcBef>
              <a:tabLst>
                <a:tab pos="303530" algn="l"/>
              </a:tabLst>
            </a:pPr>
            <a:r>
              <a:rPr sz="2000" dirty="0">
                <a:latin typeface="Arial"/>
                <a:cs typeface="Arial"/>
              </a:rPr>
              <a:t>5	Somma ad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Times New Roman"/>
              <a:cs typeface="Times New Roman"/>
            </a:endParaRPr>
          </a:p>
          <a:p>
            <a:pPr marR="180340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34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740025">
              <a:lnSpc>
                <a:spcPct val="100000"/>
              </a:lnSpc>
              <a:spcBef>
                <a:spcPts val="105"/>
              </a:spcBef>
            </a:pPr>
            <a:r>
              <a:rPr dirty="0"/>
              <a:t>Esempio </a:t>
            </a:r>
            <a:r>
              <a:rPr spc="-5" dirty="0"/>
              <a:t>di</a:t>
            </a:r>
            <a:r>
              <a:rPr spc="-95" dirty="0"/>
              <a:t> </a:t>
            </a:r>
            <a:r>
              <a:rPr dirty="0"/>
              <a:t>Esecuzione  IF-DEC_EX</a:t>
            </a:r>
          </a:p>
          <a:p>
            <a:pPr marL="913765">
              <a:lnSpc>
                <a:spcPts val="2610"/>
              </a:lnSpc>
              <a:tabLst>
                <a:tab pos="3028315" algn="l"/>
              </a:tabLst>
            </a:pPr>
            <a:r>
              <a:rPr sz="2200" spc="-5" dirty="0">
                <a:solidFill>
                  <a:srgbClr val="000000"/>
                </a:solidFill>
                <a:latin typeface="Arial"/>
                <a:cs typeface="Arial"/>
              </a:rPr>
              <a:t>IF	DEC_EX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88253" y="1463699"/>
            <a:ext cx="3126105" cy="185483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b="1" spc="-5" dirty="0">
                <a:latin typeface="Arial"/>
                <a:cs typeface="Arial"/>
              </a:rPr>
              <a:t>Codici</a:t>
            </a:r>
            <a:r>
              <a:rPr sz="1600" b="1" spc="2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operazioni:</a:t>
            </a:r>
            <a:endParaRPr sz="1600">
              <a:latin typeface="Arial"/>
              <a:cs typeface="Arial"/>
            </a:endParaRPr>
          </a:p>
          <a:p>
            <a:pPr marL="12700" marR="624205">
              <a:lnSpc>
                <a:spcPct val="150000"/>
              </a:lnSpc>
            </a:pPr>
            <a:r>
              <a:rPr sz="1600" spc="-5" dirty="0">
                <a:latin typeface="Arial"/>
                <a:cs typeface="Arial"/>
              </a:rPr>
              <a:t>X=1: Carica da MEM in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AC  X=2: Salva AC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1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"/>
                <a:cs typeface="Arial"/>
              </a:rPr>
              <a:t>…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"/>
                <a:cs typeface="Arial"/>
              </a:rPr>
              <a:t>X=6 Sottrai ad AC contenuto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1463699"/>
            <a:ext cx="2093595" cy="148907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b="1" spc="-5" dirty="0">
                <a:latin typeface="Arial"/>
                <a:cs typeface="Arial"/>
              </a:rPr>
              <a:t>Registri</a:t>
            </a:r>
            <a:r>
              <a:rPr sz="1600" b="1" spc="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CPU</a:t>
            </a:r>
            <a:endParaRPr sz="1600">
              <a:latin typeface="Arial"/>
              <a:cs typeface="Arial"/>
            </a:endParaRPr>
          </a:p>
          <a:p>
            <a:pPr marL="12700" marR="120650">
              <a:lnSpc>
                <a:spcPct val="150000"/>
              </a:lnSpc>
            </a:pPr>
            <a:r>
              <a:rPr sz="1600" spc="-5" dirty="0">
                <a:latin typeface="Arial"/>
                <a:cs typeface="Arial"/>
              </a:rPr>
              <a:t>PC Program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Counter  AC</a:t>
            </a:r>
            <a:r>
              <a:rPr sz="1600" spc="3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Accumulator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"/>
                <a:cs typeface="Arial"/>
              </a:rPr>
              <a:t>IR Instruction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Register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740025">
              <a:lnSpc>
                <a:spcPct val="100000"/>
              </a:lnSpc>
              <a:spcBef>
                <a:spcPts val="105"/>
              </a:spcBef>
            </a:pPr>
            <a:r>
              <a:rPr dirty="0"/>
              <a:t>Esempio </a:t>
            </a:r>
            <a:r>
              <a:rPr spc="-5" dirty="0"/>
              <a:t>di</a:t>
            </a:r>
            <a:r>
              <a:rPr spc="-95" dirty="0"/>
              <a:t> </a:t>
            </a:r>
            <a:r>
              <a:rPr dirty="0"/>
              <a:t>Esecuzione  IF-DEC_EX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79522" y="1463699"/>
            <a:ext cx="2508885" cy="148907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b="1" spc="-5" dirty="0">
                <a:latin typeface="Arial"/>
                <a:cs typeface="Arial"/>
              </a:rPr>
              <a:t>Formato</a:t>
            </a:r>
            <a:r>
              <a:rPr sz="1600" b="1" spc="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istruzione: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15" dirty="0">
                <a:latin typeface="Arial"/>
                <a:cs typeface="Arial"/>
              </a:rPr>
              <a:t>XYYY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"/>
                <a:cs typeface="Arial"/>
              </a:rPr>
              <a:t>X: codice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operativo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45" dirty="0">
                <a:latin typeface="Arial"/>
                <a:cs typeface="Arial"/>
              </a:rPr>
              <a:t>YYY: </a:t>
            </a:r>
            <a:r>
              <a:rPr sz="1600" spc="-5" dirty="0">
                <a:latin typeface="Arial"/>
                <a:cs typeface="Arial"/>
              </a:rPr>
              <a:t>riferimento a</a:t>
            </a:r>
            <a:r>
              <a:rPr sz="1600" spc="10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252537" y="4430776"/>
          <a:ext cx="740410" cy="2146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1940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6941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2942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3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…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0037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0002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0701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547217" y="3599815"/>
            <a:ext cx="2244725" cy="779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Arial"/>
                <a:cs typeface="Arial"/>
              </a:rPr>
              <a:t>Ciclo</a:t>
            </a:r>
            <a:r>
              <a:rPr sz="2200" b="1" spc="-3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IF-DEC_EX</a:t>
            </a:r>
            <a:endParaRPr sz="2200">
              <a:latin typeface="Arial"/>
              <a:cs typeface="Arial"/>
            </a:endParaRPr>
          </a:p>
          <a:p>
            <a:pPr marR="153670" algn="ctr">
              <a:lnSpc>
                <a:spcPct val="100000"/>
              </a:lnSpc>
              <a:spcBef>
                <a:spcPts val="1305"/>
              </a:spcBef>
            </a:pPr>
            <a:r>
              <a:rPr sz="1650" i="1" spc="-45" dirty="0">
                <a:latin typeface="Malgun Gothic"/>
                <a:cs typeface="Malgun Gothic"/>
              </a:rPr>
              <a:t>MEM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8619" y="4565141"/>
            <a:ext cx="36385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212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213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214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8619" y="5784596"/>
            <a:ext cx="36385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940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941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942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90798" y="4096599"/>
            <a:ext cx="41211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40" dirty="0">
                <a:latin typeface="Malgun Gothic"/>
                <a:cs typeface="Malgun Gothic"/>
              </a:rPr>
              <a:t>C</a:t>
            </a:r>
            <a:r>
              <a:rPr sz="1650" i="1" spc="-35" dirty="0">
                <a:latin typeface="Malgun Gothic"/>
                <a:cs typeface="Malgun Gothic"/>
              </a:rPr>
              <a:t>PU</a:t>
            </a:r>
            <a:endParaRPr sz="1650">
              <a:latin typeface="Malgun Gothic"/>
              <a:cs typeface="Malgun Gothic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049651" y="4430776"/>
          <a:ext cx="887730" cy="1079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212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0021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2563495" y="4344060"/>
            <a:ext cx="308610" cy="1123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95"/>
              </a:spcBef>
            </a:pPr>
            <a:r>
              <a:rPr sz="1600" i="1" dirty="0">
                <a:latin typeface="Arial"/>
                <a:cs typeface="Arial"/>
              </a:rPr>
              <a:t>PC  </a:t>
            </a:r>
            <a:r>
              <a:rPr sz="1600" i="1" spc="-5" dirty="0">
                <a:latin typeface="Arial"/>
                <a:cs typeface="Arial"/>
              </a:rPr>
              <a:t>IR  </a:t>
            </a:r>
            <a:r>
              <a:rPr sz="1600" i="1" dirty="0">
                <a:latin typeface="Arial"/>
                <a:cs typeface="Arial"/>
              </a:rPr>
              <a:t>AC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43501" y="4365625"/>
            <a:ext cx="3889375" cy="1568450"/>
          </a:xfrm>
          <a:prstGeom prst="rect">
            <a:avLst/>
          </a:prstGeom>
          <a:solidFill>
            <a:srgbClr val="FFFFFF"/>
          </a:solidFill>
          <a:ln w="25400">
            <a:solidFill>
              <a:srgbClr val="333399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2075" marR="422275">
              <a:lnSpc>
                <a:spcPct val="100000"/>
              </a:lnSpc>
              <a:spcBef>
                <a:spcPts val="330"/>
              </a:spcBef>
            </a:pPr>
            <a:r>
              <a:rPr sz="1600" i="1" spc="-5" dirty="0">
                <a:latin typeface="Arial"/>
                <a:cs typeface="Arial"/>
              </a:rPr>
              <a:t>Si mostri </a:t>
            </a:r>
            <a:r>
              <a:rPr sz="1600" i="1" dirty="0">
                <a:latin typeface="Arial"/>
                <a:cs typeface="Arial"/>
              </a:rPr>
              <a:t>il </a:t>
            </a:r>
            <a:r>
              <a:rPr sz="1600" i="1" spc="-5" dirty="0">
                <a:latin typeface="Arial"/>
                <a:cs typeface="Arial"/>
              </a:rPr>
              <a:t>contenuto dei registri </a:t>
            </a:r>
            <a:r>
              <a:rPr sz="1600" i="1" dirty="0">
                <a:latin typeface="Arial"/>
                <a:cs typeface="Arial"/>
              </a:rPr>
              <a:t>della  </a:t>
            </a:r>
            <a:r>
              <a:rPr sz="1600" i="1" spc="-5" dirty="0">
                <a:latin typeface="Arial"/>
                <a:cs typeface="Arial"/>
              </a:rPr>
              <a:t>CPU e della </a:t>
            </a:r>
            <a:r>
              <a:rPr sz="1600" i="1" spc="-10" dirty="0">
                <a:latin typeface="Arial"/>
                <a:cs typeface="Arial"/>
              </a:rPr>
              <a:t>memoria </a:t>
            </a:r>
            <a:r>
              <a:rPr sz="1600" i="1" spc="-5" dirty="0">
                <a:latin typeface="Arial"/>
                <a:cs typeface="Arial"/>
              </a:rPr>
              <a:t>nelle fasi di  FETCH e DECODE-EXECUTE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con</a:t>
            </a:r>
            <a:endParaRPr sz="1600">
              <a:latin typeface="Arial"/>
              <a:cs typeface="Arial"/>
            </a:endParaRPr>
          </a:p>
          <a:p>
            <a:pPr marL="92075" marR="365125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riferimento </a:t>
            </a:r>
            <a:r>
              <a:rPr sz="1600" i="1" spc="-10" dirty="0">
                <a:latin typeface="Arial"/>
                <a:cs typeface="Arial"/>
              </a:rPr>
              <a:t>all’esecuzione sequenziale  </a:t>
            </a:r>
            <a:r>
              <a:rPr sz="1600" i="1" spc="-5" dirty="0">
                <a:latin typeface="Arial"/>
                <a:cs typeface="Arial"/>
              </a:rPr>
              <a:t>delle </a:t>
            </a:r>
            <a:r>
              <a:rPr sz="1600" i="1" spc="-10" dirty="0">
                <a:latin typeface="Arial"/>
                <a:cs typeface="Arial"/>
              </a:rPr>
              <a:t>istruzioni </a:t>
            </a:r>
            <a:r>
              <a:rPr sz="1600" i="1" spc="-5" dirty="0">
                <a:latin typeface="Arial"/>
                <a:cs typeface="Arial"/>
              </a:rPr>
              <a:t>contenute </a:t>
            </a:r>
            <a:r>
              <a:rPr sz="1600" i="1" dirty="0">
                <a:latin typeface="Arial"/>
                <a:cs typeface="Arial"/>
              </a:rPr>
              <a:t>in </a:t>
            </a:r>
            <a:r>
              <a:rPr sz="1600" i="1" spc="-10" dirty="0">
                <a:latin typeface="Arial"/>
                <a:cs typeface="Arial"/>
              </a:rPr>
              <a:t>memoria  </a:t>
            </a:r>
            <a:r>
              <a:rPr sz="1600" i="1" dirty="0">
                <a:latin typeface="Arial"/>
                <a:cs typeface="Arial"/>
              </a:rPr>
              <a:t>nelle celle </a:t>
            </a:r>
            <a:r>
              <a:rPr sz="1600" i="1" spc="-5" dirty="0">
                <a:latin typeface="Arial"/>
                <a:cs typeface="Arial"/>
              </a:rPr>
              <a:t>212, 213,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214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ROM: Read Only</a:t>
            </a:r>
            <a:r>
              <a:rPr spc="-60" dirty="0"/>
              <a:t> </a:t>
            </a:r>
            <a:r>
              <a:rPr spc="-5" dirty="0"/>
              <a:t>Memory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1550" y="1916112"/>
            <a:ext cx="7040626" cy="381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32201" y="2205101"/>
            <a:ext cx="1081405" cy="2736850"/>
          </a:xfrm>
          <a:custGeom>
            <a:avLst/>
            <a:gdLst/>
            <a:ahLst/>
            <a:cxnLst/>
            <a:rect l="l" t="t" r="r" b="b"/>
            <a:pathLst>
              <a:path w="1081404" h="2736850">
                <a:moveTo>
                  <a:pt x="0" y="1368425"/>
                </a:moveTo>
                <a:lnTo>
                  <a:pt x="623" y="1302122"/>
                </a:lnTo>
                <a:lnTo>
                  <a:pt x="2473" y="1236633"/>
                </a:lnTo>
                <a:lnTo>
                  <a:pt x="5523" y="1172031"/>
                </a:lnTo>
                <a:lnTo>
                  <a:pt x="9744" y="1108387"/>
                </a:lnTo>
                <a:lnTo>
                  <a:pt x="15107" y="1045773"/>
                </a:lnTo>
                <a:lnTo>
                  <a:pt x="21584" y="984259"/>
                </a:lnTo>
                <a:lnTo>
                  <a:pt x="29148" y="923919"/>
                </a:lnTo>
                <a:lnTo>
                  <a:pt x="37769" y="864823"/>
                </a:lnTo>
                <a:lnTo>
                  <a:pt x="47419" y="807044"/>
                </a:lnTo>
                <a:lnTo>
                  <a:pt x="58071" y="750652"/>
                </a:lnTo>
                <a:lnTo>
                  <a:pt x="69696" y="695721"/>
                </a:lnTo>
                <a:lnTo>
                  <a:pt x="82265" y="642320"/>
                </a:lnTo>
                <a:lnTo>
                  <a:pt x="95750" y="590523"/>
                </a:lnTo>
                <a:lnTo>
                  <a:pt x="110124" y="540400"/>
                </a:lnTo>
                <a:lnTo>
                  <a:pt x="125357" y="492023"/>
                </a:lnTo>
                <a:lnTo>
                  <a:pt x="141421" y="445464"/>
                </a:lnTo>
                <a:lnTo>
                  <a:pt x="158289" y="400796"/>
                </a:lnTo>
                <a:lnTo>
                  <a:pt x="175932" y="358088"/>
                </a:lnTo>
                <a:lnTo>
                  <a:pt x="194321" y="317414"/>
                </a:lnTo>
                <a:lnTo>
                  <a:pt x="213428" y="278844"/>
                </a:lnTo>
                <a:lnTo>
                  <a:pt x="233226" y="242450"/>
                </a:lnTo>
                <a:lnTo>
                  <a:pt x="253685" y="208305"/>
                </a:lnTo>
                <a:lnTo>
                  <a:pt x="274777" y="176480"/>
                </a:lnTo>
                <a:lnTo>
                  <a:pt x="318750" y="120074"/>
                </a:lnTo>
                <a:lnTo>
                  <a:pt x="364916" y="73808"/>
                </a:lnTo>
                <a:lnTo>
                  <a:pt x="413051" y="38254"/>
                </a:lnTo>
                <a:lnTo>
                  <a:pt x="462927" y="13986"/>
                </a:lnTo>
                <a:lnTo>
                  <a:pt x="514318" y="1577"/>
                </a:lnTo>
                <a:lnTo>
                  <a:pt x="540512" y="0"/>
                </a:lnTo>
                <a:lnTo>
                  <a:pt x="566694" y="1577"/>
                </a:lnTo>
                <a:lnTo>
                  <a:pt x="618068" y="13986"/>
                </a:lnTo>
                <a:lnTo>
                  <a:pt x="667932" y="38254"/>
                </a:lnTo>
                <a:lnTo>
                  <a:pt x="716057" y="73808"/>
                </a:lnTo>
                <a:lnTo>
                  <a:pt x="762219" y="120074"/>
                </a:lnTo>
                <a:lnTo>
                  <a:pt x="806189" y="176480"/>
                </a:lnTo>
                <a:lnTo>
                  <a:pt x="827282" y="208305"/>
                </a:lnTo>
                <a:lnTo>
                  <a:pt x="847742" y="242450"/>
                </a:lnTo>
                <a:lnTo>
                  <a:pt x="867540" y="278844"/>
                </a:lnTo>
                <a:lnTo>
                  <a:pt x="886650" y="317414"/>
                </a:lnTo>
                <a:lnTo>
                  <a:pt x="905041" y="358088"/>
                </a:lnTo>
                <a:lnTo>
                  <a:pt x="922686" y="400796"/>
                </a:lnTo>
                <a:lnTo>
                  <a:pt x="939557" y="445464"/>
                </a:lnTo>
                <a:lnTo>
                  <a:pt x="955625" y="492023"/>
                </a:lnTo>
                <a:lnTo>
                  <a:pt x="970861" y="540400"/>
                </a:lnTo>
                <a:lnTo>
                  <a:pt x="985238" y="590523"/>
                </a:lnTo>
                <a:lnTo>
                  <a:pt x="998728" y="642320"/>
                </a:lnTo>
                <a:lnTo>
                  <a:pt x="1011300" y="695721"/>
                </a:lnTo>
                <a:lnTo>
                  <a:pt x="1022929" y="750652"/>
                </a:lnTo>
                <a:lnTo>
                  <a:pt x="1033584" y="807044"/>
                </a:lnTo>
                <a:lnTo>
                  <a:pt x="1043238" y="864823"/>
                </a:lnTo>
                <a:lnTo>
                  <a:pt x="1051863" y="923919"/>
                </a:lnTo>
                <a:lnTo>
                  <a:pt x="1059429" y="984259"/>
                </a:lnTo>
                <a:lnTo>
                  <a:pt x="1065909" y="1045773"/>
                </a:lnTo>
                <a:lnTo>
                  <a:pt x="1071275" y="1108387"/>
                </a:lnTo>
                <a:lnTo>
                  <a:pt x="1075497" y="1172031"/>
                </a:lnTo>
                <a:lnTo>
                  <a:pt x="1078549" y="1236633"/>
                </a:lnTo>
                <a:lnTo>
                  <a:pt x="1080400" y="1302122"/>
                </a:lnTo>
                <a:lnTo>
                  <a:pt x="1081024" y="1368425"/>
                </a:lnTo>
                <a:lnTo>
                  <a:pt x="1080400" y="1434716"/>
                </a:lnTo>
                <a:lnTo>
                  <a:pt x="1078549" y="1500194"/>
                </a:lnTo>
                <a:lnTo>
                  <a:pt x="1075497" y="1564787"/>
                </a:lnTo>
                <a:lnTo>
                  <a:pt x="1071275" y="1628422"/>
                </a:lnTo>
                <a:lnTo>
                  <a:pt x="1065909" y="1691028"/>
                </a:lnTo>
                <a:lnTo>
                  <a:pt x="1059429" y="1752533"/>
                </a:lnTo>
                <a:lnTo>
                  <a:pt x="1051863" y="1812866"/>
                </a:lnTo>
                <a:lnTo>
                  <a:pt x="1043238" y="1871955"/>
                </a:lnTo>
                <a:lnTo>
                  <a:pt x="1033584" y="1929729"/>
                </a:lnTo>
                <a:lnTo>
                  <a:pt x="1022929" y="1986114"/>
                </a:lnTo>
                <a:lnTo>
                  <a:pt x="1011300" y="2041041"/>
                </a:lnTo>
                <a:lnTo>
                  <a:pt x="998728" y="2094436"/>
                </a:lnTo>
                <a:lnTo>
                  <a:pt x="985238" y="2146229"/>
                </a:lnTo>
                <a:lnTo>
                  <a:pt x="970861" y="2196348"/>
                </a:lnTo>
                <a:lnTo>
                  <a:pt x="955625" y="2244721"/>
                </a:lnTo>
                <a:lnTo>
                  <a:pt x="939557" y="2291276"/>
                </a:lnTo>
                <a:lnTo>
                  <a:pt x="922686" y="2335942"/>
                </a:lnTo>
                <a:lnTo>
                  <a:pt x="905041" y="2378647"/>
                </a:lnTo>
                <a:lnTo>
                  <a:pt x="886650" y="2419319"/>
                </a:lnTo>
                <a:lnTo>
                  <a:pt x="867540" y="2457887"/>
                </a:lnTo>
                <a:lnTo>
                  <a:pt x="847742" y="2494279"/>
                </a:lnTo>
                <a:lnTo>
                  <a:pt x="827282" y="2528422"/>
                </a:lnTo>
                <a:lnTo>
                  <a:pt x="806189" y="2560247"/>
                </a:lnTo>
                <a:lnTo>
                  <a:pt x="762219" y="2616650"/>
                </a:lnTo>
                <a:lnTo>
                  <a:pt x="716057" y="2662915"/>
                </a:lnTo>
                <a:lnTo>
                  <a:pt x="667932" y="2698468"/>
                </a:lnTo>
                <a:lnTo>
                  <a:pt x="618068" y="2722736"/>
                </a:lnTo>
                <a:lnTo>
                  <a:pt x="566694" y="2735145"/>
                </a:lnTo>
                <a:lnTo>
                  <a:pt x="540512" y="2736723"/>
                </a:lnTo>
                <a:lnTo>
                  <a:pt x="514318" y="2735145"/>
                </a:lnTo>
                <a:lnTo>
                  <a:pt x="462927" y="2722736"/>
                </a:lnTo>
                <a:lnTo>
                  <a:pt x="413051" y="2698468"/>
                </a:lnTo>
                <a:lnTo>
                  <a:pt x="364916" y="2662915"/>
                </a:lnTo>
                <a:lnTo>
                  <a:pt x="318750" y="2616650"/>
                </a:lnTo>
                <a:lnTo>
                  <a:pt x="274777" y="2560247"/>
                </a:lnTo>
                <a:lnTo>
                  <a:pt x="253685" y="2528422"/>
                </a:lnTo>
                <a:lnTo>
                  <a:pt x="233226" y="2494279"/>
                </a:lnTo>
                <a:lnTo>
                  <a:pt x="213428" y="2457887"/>
                </a:lnTo>
                <a:lnTo>
                  <a:pt x="194321" y="2419319"/>
                </a:lnTo>
                <a:lnTo>
                  <a:pt x="175932" y="2378647"/>
                </a:lnTo>
                <a:lnTo>
                  <a:pt x="158289" y="2335942"/>
                </a:lnTo>
                <a:lnTo>
                  <a:pt x="141421" y="2291276"/>
                </a:lnTo>
                <a:lnTo>
                  <a:pt x="125357" y="2244721"/>
                </a:lnTo>
                <a:lnTo>
                  <a:pt x="110124" y="2196348"/>
                </a:lnTo>
                <a:lnTo>
                  <a:pt x="95750" y="2146229"/>
                </a:lnTo>
                <a:lnTo>
                  <a:pt x="82265" y="2094436"/>
                </a:lnTo>
                <a:lnTo>
                  <a:pt x="69696" y="2041041"/>
                </a:lnTo>
                <a:lnTo>
                  <a:pt x="58071" y="1986114"/>
                </a:lnTo>
                <a:lnTo>
                  <a:pt x="47419" y="1929729"/>
                </a:lnTo>
                <a:lnTo>
                  <a:pt x="37769" y="1871955"/>
                </a:lnTo>
                <a:lnTo>
                  <a:pt x="29148" y="1812866"/>
                </a:lnTo>
                <a:lnTo>
                  <a:pt x="21584" y="1752533"/>
                </a:lnTo>
                <a:lnTo>
                  <a:pt x="15107" y="1691028"/>
                </a:lnTo>
                <a:lnTo>
                  <a:pt x="9744" y="1628422"/>
                </a:lnTo>
                <a:lnTo>
                  <a:pt x="5523" y="1564787"/>
                </a:lnTo>
                <a:lnTo>
                  <a:pt x="2473" y="1500194"/>
                </a:lnTo>
                <a:lnTo>
                  <a:pt x="623" y="1434716"/>
                </a:lnTo>
                <a:lnTo>
                  <a:pt x="0" y="1368425"/>
                </a:lnTo>
                <a:close/>
              </a:path>
            </a:pathLst>
          </a:custGeom>
          <a:ln w="317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ROM (Read Only</a:t>
            </a:r>
            <a:r>
              <a:rPr spc="-60" dirty="0"/>
              <a:t> </a:t>
            </a:r>
            <a:r>
              <a:rPr dirty="0"/>
              <a:t>Memory)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1240" y="1688592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88125" y="1666875"/>
            <a:ext cx="2376551" cy="1608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1240" y="2552445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53972" y="2835910"/>
            <a:ext cx="97536" cy="199644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3972" y="3305555"/>
            <a:ext cx="97536" cy="199644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1041" y="3921252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93341" y="4457700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93341" y="4994402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93341" y="5287009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1240" y="5798515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61440" y="1601876"/>
            <a:ext cx="7780655" cy="4675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53005">
              <a:lnSpc>
                <a:spcPct val="121400"/>
              </a:lnSpc>
              <a:spcBef>
                <a:spcPts val="100"/>
              </a:spcBef>
              <a:tabLst>
                <a:tab pos="933450" algn="l"/>
                <a:tab pos="2146300" algn="l"/>
                <a:tab pos="2434590" algn="l"/>
                <a:tab pos="2936240" algn="l"/>
                <a:tab pos="3685540" algn="l"/>
                <a:tab pos="4359910" algn="l"/>
                <a:tab pos="4647565" algn="l"/>
                <a:tab pos="5161280" algn="l"/>
              </a:tabLst>
            </a:pPr>
            <a:r>
              <a:rPr sz="1600" spc="-75" dirty="0">
                <a:latin typeface="Lucida Sans Unicode"/>
                <a:cs typeface="Lucida Sans Unicode"/>
              </a:rPr>
              <a:t>Mem</a:t>
            </a:r>
            <a:r>
              <a:rPr sz="1600" spc="-90" dirty="0">
                <a:latin typeface="Lucida Sans Unicode"/>
                <a:cs typeface="Lucida Sans Unicode"/>
              </a:rPr>
              <a:t>o</a:t>
            </a:r>
            <a:r>
              <a:rPr sz="1600" spc="-80" dirty="0">
                <a:latin typeface="Lucida Sans Unicode"/>
                <a:cs typeface="Lucida Sans Unicode"/>
              </a:rPr>
              <a:t>ria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90" dirty="0">
                <a:latin typeface="Lucida Sans Unicode"/>
                <a:cs typeface="Lucida Sans Unicode"/>
              </a:rPr>
              <a:t>perm</a:t>
            </a:r>
            <a:r>
              <a:rPr sz="1600" spc="-65" dirty="0">
                <a:latin typeface="Lucida Sans Unicode"/>
                <a:cs typeface="Lucida Sans Unicode"/>
              </a:rPr>
              <a:t>a</a:t>
            </a:r>
            <a:r>
              <a:rPr sz="1600" spc="-80" dirty="0">
                <a:latin typeface="Lucida Sans Unicode"/>
                <a:cs typeface="Lucida Sans Unicode"/>
              </a:rPr>
              <a:t>nente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114" dirty="0">
                <a:latin typeface="Lucida Sans Unicode"/>
                <a:cs typeface="Lucida Sans Unicode"/>
              </a:rPr>
              <a:t>di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20" dirty="0">
                <a:latin typeface="Lucida Sans Unicode"/>
                <a:cs typeface="Lucida Sans Unicode"/>
              </a:rPr>
              <a:t>s</a:t>
            </a:r>
            <a:r>
              <a:rPr sz="1600" spc="-145" dirty="0">
                <a:latin typeface="Lucida Sans Unicode"/>
                <a:cs typeface="Lucida Sans Unicode"/>
              </a:rPr>
              <a:t>o</a:t>
            </a:r>
            <a:r>
              <a:rPr sz="1600" spc="-65" dirty="0">
                <a:latin typeface="Lucida Sans Unicode"/>
                <a:cs typeface="Lucida Sans Unicode"/>
              </a:rPr>
              <a:t>l</a:t>
            </a:r>
            <a:r>
              <a:rPr sz="1600" dirty="0">
                <a:latin typeface="Lucida Sans Unicode"/>
                <a:cs typeface="Lucida Sans Unicode"/>
              </a:rPr>
              <a:t>a	</a:t>
            </a:r>
            <a:r>
              <a:rPr sz="1600" spc="-120" dirty="0">
                <a:latin typeface="Lucida Sans Unicode"/>
                <a:cs typeface="Lucida Sans Unicode"/>
              </a:rPr>
              <a:t>l</a:t>
            </a:r>
            <a:r>
              <a:rPr sz="1600" spc="-100" dirty="0">
                <a:latin typeface="Lucida Sans Unicode"/>
                <a:cs typeface="Lucida Sans Unicode"/>
              </a:rPr>
              <a:t>ett</a:t>
            </a:r>
            <a:r>
              <a:rPr sz="1600" spc="-130" dirty="0">
                <a:latin typeface="Lucida Sans Unicode"/>
                <a:cs typeface="Lucida Sans Unicode"/>
              </a:rPr>
              <a:t>u</a:t>
            </a:r>
            <a:r>
              <a:rPr sz="1600" spc="-65" dirty="0">
                <a:latin typeface="Lucida Sans Unicode"/>
                <a:cs typeface="Lucida Sans Unicode"/>
              </a:rPr>
              <a:t>ra,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20" dirty="0">
                <a:latin typeface="Lucida Sans Unicode"/>
                <a:cs typeface="Lucida Sans Unicode"/>
              </a:rPr>
              <a:t>s</a:t>
            </a:r>
            <a:r>
              <a:rPr sz="1600" spc="-25" dirty="0">
                <a:latin typeface="Lucida Sans Unicode"/>
                <a:cs typeface="Lucida Sans Unicode"/>
              </a:rPr>
              <a:t>c</a:t>
            </a:r>
            <a:r>
              <a:rPr sz="1600" spc="-130" dirty="0">
                <a:latin typeface="Lucida Sans Unicode"/>
                <a:cs typeface="Lucida Sans Unicode"/>
              </a:rPr>
              <a:t>ri</a:t>
            </a:r>
            <a:r>
              <a:rPr sz="1600" spc="-125" dirty="0">
                <a:latin typeface="Lucida Sans Unicode"/>
                <a:cs typeface="Lucida Sans Unicode"/>
              </a:rPr>
              <a:t>t</a:t>
            </a:r>
            <a:r>
              <a:rPr sz="1600" spc="-80" dirty="0">
                <a:latin typeface="Lucida Sans Unicode"/>
                <a:cs typeface="Lucida Sans Unicode"/>
              </a:rPr>
              <a:t>ta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65" dirty="0">
                <a:latin typeface="Lucida Sans Unicode"/>
                <a:cs typeface="Lucida Sans Unicode"/>
              </a:rPr>
              <a:t>i</a:t>
            </a:r>
            <a:r>
              <a:rPr sz="1600" spc="-150" dirty="0">
                <a:latin typeface="Lucida Sans Unicode"/>
                <a:cs typeface="Lucida Sans Unicode"/>
              </a:rPr>
              <a:t>n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55" dirty="0">
                <a:latin typeface="Lucida Sans Unicode"/>
                <a:cs typeface="Lucida Sans Unicode"/>
              </a:rPr>
              <a:t>fas</a:t>
            </a:r>
            <a:r>
              <a:rPr sz="1600" spc="-5" dirty="0">
                <a:latin typeface="Lucida Sans Unicode"/>
                <a:cs typeface="Lucida Sans Unicode"/>
              </a:rPr>
              <a:t>e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100" dirty="0">
                <a:latin typeface="Lucida Sans Unicode"/>
                <a:cs typeface="Lucida Sans Unicode"/>
              </a:rPr>
              <a:t>di  </a:t>
            </a:r>
            <a:r>
              <a:rPr sz="1600" spc="-85" dirty="0">
                <a:latin typeface="Lucida Sans Unicode"/>
                <a:cs typeface="Lucida Sans Unicode"/>
              </a:rPr>
              <a:t>fabbricazione </a:t>
            </a:r>
            <a:r>
              <a:rPr sz="1600" spc="-75" dirty="0">
                <a:latin typeface="Lucida Sans Unicode"/>
                <a:cs typeface="Lucida Sans Unicode"/>
              </a:rPr>
              <a:t>dal </a:t>
            </a:r>
            <a:r>
              <a:rPr sz="1600" spc="-95" dirty="0">
                <a:latin typeface="Lucida Sans Unicode"/>
                <a:cs typeface="Lucida Sans Unicode"/>
              </a:rPr>
              <a:t>costruttore. </a:t>
            </a:r>
            <a:r>
              <a:rPr sz="1600" spc="-80" dirty="0">
                <a:latin typeface="Lucida Sans Unicode"/>
                <a:cs typeface="Lucida Sans Unicode"/>
              </a:rPr>
              <a:t>Non </a:t>
            </a:r>
            <a:r>
              <a:rPr sz="1600" spc="-114" dirty="0">
                <a:latin typeface="Lucida Sans Unicode"/>
                <a:cs typeface="Lucida Sans Unicode"/>
              </a:rPr>
              <a:t>più</a:t>
            </a:r>
            <a:r>
              <a:rPr sz="1600" spc="3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modificabile.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70" dirty="0">
                <a:latin typeface="Lucida Sans Unicode"/>
                <a:cs typeface="Lucida Sans Unicode"/>
              </a:rPr>
              <a:t>Contiene:</a:t>
            </a:r>
            <a:endParaRPr sz="1600">
              <a:latin typeface="Lucida Sans Unicode"/>
              <a:cs typeface="Lucida Sans Unicode"/>
            </a:endParaRPr>
          </a:p>
          <a:p>
            <a:pPr marL="413384" marR="2381250">
              <a:lnSpc>
                <a:spcPct val="100000"/>
              </a:lnSpc>
              <a:spcBef>
                <a:spcPts val="345"/>
              </a:spcBef>
            </a:pPr>
            <a:r>
              <a:rPr sz="1400" spc="-50" dirty="0">
                <a:latin typeface="Lucida Sans Unicode"/>
                <a:cs typeface="Lucida Sans Unicode"/>
              </a:rPr>
              <a:t>le </a:t>
            </a:r>
            <a:r>
              <a:rPr sz="1400" spc="-100" dirty="0">
                <a:latin typeface="Lucida Sans Unicode"/>
                <a:cs typeface="Lucida Sans Unicode"/>
              </a:rPr>
              <a:t>informazioni </a:t>
            </a:r>
            <a:r>
              <a:rPr sz="1400" spc="-85" dirty="0">
                <a:latin typeface="Lucida Sans Unicode"/>
                <a:cs typeface="Lucida Sans Unicode"/>
              </a:rPr>
              <a:t>“di </a:t>
            </a:r>
            <a:r>
              <a:rPr sz="1400" spc="-40" dirty="0">
                <a:latin typeface="Lucida Sans Unicode"/>
                <a:cs typeface="Lucida Sans Unicode"/>
              </a:rPr>
              <a:t>base” </a:t>
            </a:r>
            <a:r>
              <a:rPr sz="1400" spc="-25" dirty="0">
                <a:latin typeface="Lucida Sans Unicode"/>
                <a:cs typeface="Lucida Sans Unicode"/>
              </a:rPr>
              <a:t>(la </a:t>
            </a:r>
            <a:r>
              <a:rPr sz="1400" spc="-70" dirty="0">
                <a:latin typeface="Lucida Sans Unicode"/>
                <a:cs typeface="Lucida Sans Unicode"/>
              </a:rPr>
              <a:t>cui </a:t>
            </a:r>
            <a:r>
              <a:rPr sz="1400" spc="-90" dirty="0">
                <a:latin typeface="Lucida Sans Unicode"/>
                <a:cs typeface="Lucida Sans Unicode"/>
              </a:rPr>
              <a:t>modifica </a:t>
            </a:r>
            <a:r>
              <a:rPr sz="1400" spc="-85" dirty="0">
                <a:latin typeface="Lucida Sans Unicode"/>
                <a:cs typeface="Lucida Sans Unicode"/>
              </a:rPr>
              <a:t>comprometterebbe  l’uso </a:t>
            </a:r>
            <a:r>
              <a:rPr sz="1400" spc="-60" dirty="0">
                <a:latin typeface="Lucida Sans Unicode"/>
                <a:cs typeface="Lucida Sans Unicode"/>
              </a:rPr>
              <a:t>della </a:t>
            </a:r>
            <a:r>
              <a:rPr sz="1400" spc="-50" dirty="0">
                <a:latin typeface="Lucida Sans Unicode"/>
                <a:cs typeface="Lucida Sans Unicode"/>
              </a:rPr>
              <a:t>macchina)</a:t>
            </a:r>
            <a:endParaRPr sz="1400">
              <a:latin typeface="Lucida Sans Unicode"/>
              <a:cs typeface="Lucida Sans Unicode"/>
            </a:endParaRPr>
          </a:p>
          <a:p>
            <a:pPr marL="413384" marR="2380615">
              <a:lnSpc>
                <a:spcPct val="100000"/>
              </a:lnSpc>
              <a:spcBef>
                <a:spcPts val="340"/>
              </a:spcBef>
            </a:pPr>
            <a:r>
              <a:rPr sz="1400" spc="-50" dirty="0">
                <a:latin typeface="Lucida Sans Unicode"/>
                <a:cs typeface="Lucida Sans Unicode"/>
              </a:rPr>
              <a:t>le </a:t>
            </a:r>
            <a:r>
              <a:rPr sz="1400" spc="-95" dirty="0">
                <a:latin typeface="Lucida Sans Unicode"/>
                <a:cs typeface="Lucida Sans Unicode"/>
              </a:rPr>
              <a:t>istruzioni </a:t>
            </a:r>
            <a:r>
              <a:rPr sz="1400" spc="-75" dirty="0">
                <a:latin typeface="Lucida Sans Unicode"/>
                <a:cs typeface="Lucida Sans Unicode"/>
              </a:rPr>
              <a:t>del </a:t>
            </a:r>
            <a:r>
              <a:rPr sz="1400" spc="-95" dirty="0">
                <a:latin typeface="Lucida Sans Unicode"/>
                <a:cs typeface="Lucida Sans Unicode"/>
              </a:rPr>
              <a:t>programma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65" dirty="0">
                <a:latin typeface="Lucida Sans Unicode"/>
                <a:cs typeface="Lucida Sans Unicode"/>
              </a:rPr>
              <a:t>avviamento </a:t>
            </a:r>
            <a:r>
              <a:rPr sz="1400" spc="-35" dirty="0">
                <a:latin typeface="Lucida Sans Unicode"/>
                <a:cs typeface="Lucida Sans Unicode"/>
              </a:rPr>
              <a:t>(fase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85" dirty="0">
                <a:latin typeface="Lucida Sans Unicode"/>
                <a:cs typeface="Lucida Sans Unicode"/>
              </a:rPr>
              <a:t>bootstrap)  </a:t>
            </a:r>
            <a:r>
              <a:rPr sz="1400" spc="-40" dirty="0">
                <a:latin typeface="Lucida Sans Unicode"/>
                <a:cs typeface="Lucida Sans Unicode"/>
              </a:rPr>
              <a:t>che </a:t>
            </a:r>
            <a:r>
              <a:rPr sz="1400" spc="-50" dirty="0">
                <a:latin typeface="Lucida Sans Unicode"/>
                <a:cs typeface="Lucida Sans Unicode"/>
              </a:rPr>
              <a:t>si </a:t>
            </a:r>
            <a:r>
              <a:rPr sz="1400" spc="-65" dirty="0">
                <a:latin typeface="Lucida Sans Unicode"/>
                <a:cs typeface="Lucida Sans Unicode"/>
              </a:rPr>
              <a:t>attiva </a:t>
            </a:r>
            <a:r>
              <a:rPr sz="1400" spc="-50" dirty="0">
                <a:latin typeface="Lucida Sans Unicode"/>
                <a:cs typeface="Lucida Sans Unicode"/>
              </a:rPr>
              <a:t>all'accensione </a:t>
            </a:r>
            <a:r>
              <a:rPr sz="1400" spc="-60" dirty="0">
                <a:latin typeface="Lucida Sans Unicode"/>
                <a:cs typeface="Lucida Sans Unicode"/>
              </a:rPr>
              <a:t>della</a:t>
            </a:r>
            <a:r>
              <a:rPr sz="1400" spc="-195" dirty="0">
                <a:latin typeface="Lucida Sans Unicode"/>
                <a:cs typeface="Lucida Sans Unicode"/>
              </a:rPr>
              <a:t> </a:t>
            </a:r>
            <a:r>
              <a:rPr sz="1400" spc="-60" dirty="0">
                <a:latin typeface="Lucida Sans Unicode"/>
                <a:cs typeface="Lucida Sans Unicode"/>
              </a:rPr>
              <a:t>macchina.</a:t>
            </a:r>
            <a:endParaRPr sz="1400">
              <a:latin typeface="Lucida Sans Unicode"/>
              <a:cs typeface="Lucida Sans Unicode"/>
            </a:endParaRPr>
          </a:p>
          <a:p>
            <a:pPr marL="552450" marR="5080">
              <a:lnSpc>
                <a:spcPct val="100000"/>
              </a:lnSpc>
              <a:spcBef>
                <a:spcPts val="1455"/>
              </a:spcBef>
            </a:pPr>
            <a:r>
              <a:rPr sz="1600" b="1" spc="75" dirty="0">
                <a:latin typeface="Yu Gothic UI"/>
                <a:cs typeface="Yu Gothic UI"/>
              </a:rPr>
              <a:t>BIOS </a:t>
            </a:r>
            <a:r>
              <a:rPr sz="1600" b="1" spc="40" dirty="0">
                <a:latin typeface="Yu Gothic UI"/>
                <a:cs typeface="Yu Gothic UI"/>
              </a:rPr>
              <a:t>(Basic </a:t>
            </a:r>
            <a:r>
              <a:rPr sz="1600" b="1" spc="-80" dirty="0">
                <a:latin typeface="Yu Gothic UI"/>
                <a:cs typeface="Yu Gothic UI"/>
              </a:rPr>
              <a:t>Input/Output </a:t>
            </a:r>
            <a:r>
              <a:rPr sz="1600" b="1" spc="20" dirty="0">
                <a:latin typeface="Yu Gothic UI"/>
                <a:cs typeface="Yu Gothic UI"/>
              </a:rPr>
              <a:t>System): </a:t>
            </a:r>
            <a:r>
              <a:rPr sz="1600" spc="-65" dirty="0">
                <a:latin typeface="Lucida Sans Unicode"/>
                <a:cs typeface="Lucida Sans Unicode"/>
              </a:rPr>
              <a:t>sequenza </a:t>
            </a:r>
            <a:r>
              <a:rPr sz="1600" spc="-125" dirty="0">
                <a:latin typeface="Lucida Sans Unicode"/>
                <a:cs typeface="Lucida Sans Unicode"/>
              </a:rPr>
              <a:t>di </a:t>
            </a:r>
            <a:r>
              <a:rPr sz="1600" spc="-110" dirty="0">
                <a:latin typeface="Lucida Sans Unicode"/>
                <a:cs typeface="Lucida Sans Unicode"/>
              </a:rPr>
              <a:t>istruzioni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60" dirty="0">
                <a:latin typeface="Lucida Sans Unicode"/>
                <a:cs typeface="Lucida Sans Unicode"/>
              </a:rPr>
              <a:t>avvio </a:t>
            </a:r>
            <a:r>
              <a:rPr sz="1600" spc="-70" dirty="0">
                <a:latin typeface="Lucida Sans Unicode"/>
                <a:cs typeface="Lucida Sans Unicode"/>
              </a:rPr>
              <a:t>eseguita  </a:t>
            </a:r>
            <a:r>
              <a:rPr sz="1600" spc="-85" dirty="0">
                <a:latin typeface="Lucida Sans Unicode"/>
                <a:cs typeface="Lucida Sans Unicode"/>
              </a:rPr>
              <a:t>automaticamente </a:t>
            </a:r>
            <a:r>
              <a:rPr sz="1600" spc="-60" dirty="0">
                <a:latin typeface="Lucida Sans Unicode"/>
                <a:cs typeface="Lucida Sans Unicode"/>
              </a:rPr>
              <a:t>ad </a:t>
            </a:r>
            <a:r>
              <a:rPr sz="1600" spc="-105" dirty="0">
                <a:latin typeface="Lucida Sans Unicode"/>
                <a:cs typeface="Lucida Sans Unicode"/>
              </a:rPr>
              <a:t>ogni </a:t>
            </a:r>
            <a:r>
              <a:rPr sz="1600" spc="-50" dirty="0">
                <a:latin typeface="Lucida Sans Unicode"/>
                <a:cs typeface="Lucida Sans Unicode"/>
              </a:rPr>
              <a:t>accensione </a:t>
            </a:r>
            <a:r>
              <a:rPr sz="1600" spc="-80" dirty="0">
                <a:latin typeface="Lucida Sans Unicode"/>
                <a:cs typeface="Lucida Sans Unicode"/>
              </a:rPr>
              <a:t>del </a:t>
            </a:r>
            <a:r>
              <a:rPr sz="1600" spc="-100" dirty="0">
                <a:latin typeface="Lucida Sans Unicode"/>
                <a:cs typeface="Lucida Sans Unicode"/>
              </a:rPr>
              <a:t>computer. </a:t>
            </a:r>
            <a:r>
              <a:rPr sz="1600" spc="45" dirty="0">
                <a:latin typeface="Lucida Sans Unicode"/>
                <a:cs typeface="Lucida Sans Unicode"/>
              </a:rPr>
              <a:t>Si </a:t>
            </a:r>
            <a:r>
              <a:rPr sz="1600" spc="-90" dirty="0">
                <a:latin typeface="Lucida Sans Unicode"/>
                <a:cs typeface="Lucida Sans Unicode"/>
              </a:rPr>
              <a:t>compone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25" dirty="0">
                <a:latin typeface="Lucida Sans Unicode"/>
                <a:cs typeface="Lucida Sans Unicode"/>
              </a:rPr>
              <a:t>3</a:t>
            </a:r>
            <a:r>
              <a:rPr sz="1600" spc="35" dirty="0">
                <a:latin typeface="Lucida Sans Unicode"/>
                <a:cs typeface="Lucida Sans Unicode"/>
              </a:rPr>
              <a:t> </a:t>
            </a:r>
            <a:r>
              <a:rPr sz="1600" spc="-65" dirty="0">
                <a:latin typeface="Lucida Sans Unicode"/>
                <a:cs typeface="Lucida Sans Unicode"/>
              </a:rPr>
              <a:t>fasi:</a:t>
            </a:r>
            <a:endParaRPr sz="1600">
              <a:latin typeface="Lucida Sans Unicode"/>
              <a:cs typeface="Lucida Sans Unicode"/>
            </a:endParaRPr>
          </a:p>
          <a:p>
            <a:pPr marL="1360170">
              <a:lnSpc>
                <a:spcPct val="100000"/>
              </a:lnSpc>
              <a:spcBef>
                <a:spcPts val="384"/>
              </a:spcBef>
            </a:pPr>
            <a:r>
              <a:rPr sz="1600" spc="-85" dirty="0">
                <a:latin typeface="Lucida Sans Unicode"/>
                <a:cs typeface="Lucida Sans Unicode"/>
              </a:rPr>
              <a:t>Attivazione </a:t>
            </a:r>
            <a:r>
              <a:rPr sz="1600" spc="-80" dirty="0">
                <a:latin typeface="Lucida Sans Unicode"/>
                <a:cs typeface="Lucida Sans Unicode"/>
              </a:rPr>
              <a:t>dell'hardware </a:t>
            </a:r>
            <a:r>
              <a:rPr sz="1600" spc="-90" dirty="0">
                <a:latin typeface="Lucida Sans Unicode"/>
                <a:cs typeface="Lucida Sans Unicode"/>
              </a:rPr>
              <a:t>installato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85" dirty="0">
                <a:latin typeface="Lucida Sans Unicode"/>
                <a:cs typeface="Lucida Sans Unicode"/>
              </a:rPr>
              <a:t>test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05" dirty="0">
                <a:latin typeface="Lucida Sans Unicode"/>
                <a:cs typeface="Lucida Sans Unicode"/>
              </a:rPr>
              <a:t>funzionamento </a:t>
            </a:r>
            <a:r>
              <a:rPr sz="1600" spc="-80" dirty="0">
                <a:latin typeface="Lucida Sans Unicode"/>
                <a:cs typeface="Lucida Sans Unicode"/>
              </a:rPr>
              <a:t>del</a:t>
            </a:r>
            <a:r>
              <a:rPr sz="1600" spc="210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sistema</a:t>
            </a:r>
            <a:endParaRPr sz="1600">
              <a:latin typeface="Lucida Sans Unicode"/>
              <a:cs typeface="Lucida Sans Unicode"/>
            </a:endParaRPr>
          </a:p>
          <a:p>
            <a:pPr marL="1360170">
              <a:lnSpc>
                <a:spcPct val="100000"/>
              </a:lnSpc>
            </a:pPr>
            <a:r>
              <a:rPr sz="1600" spc="-60" dirty="0">
                <a:latin typeface="Lucida Sans Unicode"/>
                <a:cs typeface="Lucida Sans Unicode"/>
              </a:rPr>
              <a:t>(verifica</a:t>
            </a:r>
            <a:r>
              <a:rPr sz="1600" spc="-65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dell'hardware)</a:t>
            </a:r>
            <a:endParaRPr sz="1600">
              <a:latin typeface="Lucida Sans Unicode"/>
              <a:cs typeface="Lucida Sans Unicode"/>
            </a:endParaRPr>
          </a:p>
          <a:p>
            <a:pPr marL="1360170" marR="665480">
              <a:lnSpc>
                <a:spcPct val="120000"/>
              </a:lnSpc>
            </a:pPr>
            <a:r>
              <a:rPr sz="1600" spc="-65" dirty="0">
                <a:latin typeface="Lucida Sans Unicode"/>
                <a:cs typeface="Lucida Sans Unicode"/>
              </a:rPr>
              <a:t>Verifica </a:t>
            </a:r>
            <a:r>
              <a:rPr sz="1600" spc="-70" dirty="0">
                <a:latin typeface="Lucida Sans Unicode"/>
                <a:cs typeface="Lucida Sans Unicode"/>
              </a:rPr>
              <a:t>della </a:t>
            </a:r>
            <a:r>
              <a:rPr sz="1600" spc="-65" dirty="0">
                <a:latin typeface="Lucida Sans Unicode"/>
                <a:cs typeface="Lucida Sans Unicode"/>
              </a:rPr>
              <a:t>presenza </a:t>
            </a:r>
            <a:r>
              <a:rPr sz="1600" spc="-80" dirty="0">
                <a:latin typeface="Lucida Sans Unicode"/>
                <a:cs typeface="Lucida Sans Unicode"/>
              </a:rPr>
              <a:t>del </a:t>
            </a:r>
            <a:r>
              <a:rPr sz="1600" spc="-70" dirty="0">
                <a:latin typeface="Lucida Sans Unicode"/>
                <a:cs typeface="Lucida Sans Unicode"/>
              </a:rPr>
              <a:t>sistema </a:t>
            </a:r>
            <a:r>
              <a:rPr sz="1600" spc="-85" dirty="0">
                <a:latin typeface="Lucida Sans Unicode"/>
                <a:cs typeface="Lucida Sans Unicode"/>
              </a:rPr>
              <a:t>operativo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75" dirty="0">
                <a:latin typeface="Lucida Sans Unicode"/>
                <a:cs typeface="Lucida Sans Unicode"/>
              </a:rPr>
              <a:t>suo </a:t>
            </a:r>
            <a:r>
              <a:rPr sz="1600" spc="-80" dirty="0">
                <a:latin typeface="Lucida Sans Unicode"/>
                <a:cs typeface="Lucida Sans Unicode"/>
              </a:rPr>
              <a:t>caricamento  </a:t>
            </a:r>
            <a:r>
              <a:rPr sz="1600" spc="-60" dirty="0">
                <a:latin typeface="Lucida Sans Unicode"/>
                <a:cs typeface="Lucida Sans Unicode"/>
              </a:rPr>
              <a:t>Avvio </a:t>
            </a:r>
            <a:r>
              <a:rPr sz="1600" spc="-80" dirty="0">
                <a:latin typeface="Lucida Sans Unicode"/>
                <a:cs typeface="Lucida Sans Unicode"/>
              </a:rPr>
              <a:t>del </a:t>
            </a:r>
            <a:r>
              <a:rPr sz="1600" spc="-125" dirty="0">
                <a:latin typeface="Lucida Sans Unicode"/>
                <a:cs typeface="Lucida Sans Unicode"/>
              </a:rPr>
              <a:t>primo</a:t>
            </a:r>
            <a:r>
              <a:rPr sz="1600" spc="-55" dirty="0">
                <a:latin typeface="Lucida Sans Unicode"/>
                <a:cs typeface="Lucida Sans Unicode"/>
              </a:rPr>
              <a:t> </a:t>
            </a:r>
            <a:r>
              <a:rPr sz="1600" spc="-65" dirty="0">
                <a:latin typeface="Lucida Sans Unicode"/>
                <a:cs typeface="Lucida Sans Unicode"/>
              </a:rPr>
              <a:t>processo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65" dirty="0">
                <a:latin typeface="Lucida Sans Unicode"/>
                <a:cs typeface="Lucida Sans Unicode"/>
              </a:rPr>
              <a:t>EPROM,  </a:t>
            </a:r>
            <a:r>
              <a:rPr sz="1600" spc="-75" dirty="0">
                <a:latin typeface="Lucida Sans Unicode"/>
                <a:cs typeface="Lucida Sans Unicode"/>
              </a:rPr>
              <a:t>(Electric-Programmable  </a:t>
            </a:r>
            <a:r>
              <a:rPr sz="1600" spc="20" dirty="0">
                <a:latin typeface="Lucida Sans Unicode"/>
                <a:cs typeface="Lucida Sans Unicode"/>
              </a:rPr>
              <a:t>ROM)  </a:t>
            </a:r>
            <a:r>
              <a:rPr sz="1600" spc="-75" dirty="0">
                <a:latin typeface="Lucida Sans Unicode"/>
                <a:cs typeface="Lucida Sans Unicode"/>
              </a:rPr>
              <a:t>realizzate  </a:t>
            </a:r>
            <a:r>
              <a:rPr sz="1600" spc="-105" dirty="0">
                <a:latin typeface="Lucida Sans Unicode"/>
                <a:cs typeface="Lucida Sans Unicode"/>
              </a:rPr>
              <a:t>in  </a:t>
            </a:r>
            <a:r>
              <a:rPr sz="1600" spc="-120" dirty="0">
                <a:latin typeface="Lucida Sans Unicode"/>
                <a:cs typeface="Lucida Sans Unicode"/>
              </a:rPr>
              <a:t>modo  </a:t>
            </a:r>
            <a:r>
              <a:rPr sz="1600" spc="-60" dirty="0">
                <a:latin typeface="Lucida Sans Unicode"/>
                <a:cs typeface="Lucida Sans Unicode"/>
              </a:rPr>
              <a:t>da  </a:t>
            </a:r>
            <a:r>
              <a:rPr sz="1600" spc="-80" dirty="0">
                <a:latin typeface="Lucida Sans Unicode"/>
                <a:cs typeface="Lucida Sans Unicode"/>
              </a:rPr>
              <a:t>consentire  </a:t>
            </a:r>
            <a:r>
              <a:rPr sz="1600" spc="-40" dirty="0">
                <a:latin typeface="Lucida Sans Unicode"/>
                <a:cs typeface="Lucida Sans Unicode"/>
              </a:rPr>
              <a:t>sia</a:t>
            </a:r>
            <a:r>
              <a:rPr sz="1600" spc="-200" dirty="0">
                <a:latin typeface="Lucida Sans Unicode"/>
                <a:cs typeface="Lucida Sans Unicode"/>
              </a:rPr>
              <a:t> </a:t>
            </a:r>
            <a:r>
              <a:rPr sz="1600" spc="-50" dirty="0">
                <a:latin typeface="Lucida Sans Unicode"/>
                <a:cs typeface="Lucida Sans Unicode"/>
              </a:rPr>
              <a:t>la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65" dirty="0">
                <a:latin typeface="Lucida Sans Unicode"/>
                <a:cs typeface="Lucida Sans Unicode"/>
              </a:rPr>
              <a:t>cancellazione  </a:t>
            </a:r>
            <a:r>
              <a:rPr sz="1600" spc="-50" dirty="0">
                <a:latin typeface="Lucida Sans Unicode"/>
                <a:cs typeface="Lucida Sans Unicode"/>
              </a:rPr>
              <a:t>che </a:t>
            </a:r>
            <a:r>
              <a:rPr sz="1600" spc="-55" dirty="0">
                <a:latin typeface="Lucida Sans Unicode"/>
                <a:cs typeface="Lucida Sans Unicode"/>
              </a:rPr>
              <a:t>la  </a:t>
            </a:r>
            <a:r>
              <a:rPr sz="1600" spc="-95" dirty="0">
                <a:latin typeface="Lucida Sans Unicode"/>
                <a:cs typeface="Lucida Sans Unicode"/>
              </a:rPr>
              <a:t>riscrittura  </a:t>
            </a:r>
            <a:r>
              <a:rPr sz="1600" spc="-80" dirty="0">
                <a:latin typeface="Lucida Sans Unicode"/>
                <a:cs typeface="Lucida Sans Unicode"/>
              </a:rPr>
              <a:t>del  </a:t>
            </a:r>
            <a:r>
              <a:rPr sz="1600" spc="-95" dirty="0">
                <a:latin typeface="Lucida Sans Unicode"/>
                <a:cs typeface="Lucida Sans Unicode"/>
              </a:rPr>
              <a:t>contenuto.  </a:t>
            </a:r>
            <a:r>
              <a:rPr sz="1600" spc="-60" dirty="0">
                <a:latin typeface="Lucida Sans Unicode"/>
                <a:cs typeface="Lucida Sans Unicode"/>
              </a:rPr>
              <a:t>Cancellazione  </a:t>
            </a:r>
            <a:r>
              <a:rPr sz="1600" spc="-85" dirty="0">
                <a:latin typeface="Lucida Sans Unicode"/>
                <a:cs typeface="Lucida Sans Unicode"/>
              </a:rPr>
              <a:t>per  </a:t>
            </a:r>
            <a:r>
              <a:rPr sz="1600" spc="-100" dirty="0">
                <a:latin typeface="Lucida Sans Unicode"/>
                <a:cs typeface="Lucida Sans Unicode"/>
              </a:rPr>
              <a:t>mezzo  </a:t>
            </a:r>
            <a:r>
              <a:rPr sz="1600" spc="-120" dirty="0">
                <a:latin typeface="Lucida Sans Unicode"/>
                <a:cs typeface="Lucida Sans Unicode"/>
              </a:rPr>
              <a:t>di</a:t>
            </a:r>
            <a:r>
              <a:rPr sz="1600" spc="35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raggi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61440" y="6252464"/>
            <a:ext cx="11112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Lucida Sans Unicode"/>
                <a:cs typeface="Lucida Sans Unicode"/>
              </a:rPr>
              <a:t>ultravioletti..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RAM: </a:t>
            </a:r>
            <a:r>
              <a:rPr dirty="0"/>
              <a:t>Random </a:t>
            </a:r>
            <a:r>
              <a:rPr spc="-5" dirty="0"/>
              <a:t>Access</a:t>
            </a:r>
            <a:r>
              <a:rPr spc="-70" dirty="0"/>
              <a:t> </a:t>
            </a:r>
            <a:r>
              <a:rPr spc="-5" dirty="0"/>
              <a:t>Memory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1550" y="1916112"/>
            <a:ext cx="7040626" cy="381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27601" y="2205101"/>
            <a:ext cx="1081405" cy="2736850"/>
          </a:xfrm>
          <a:custGeom>
            <a:avLst/>
            <a:gdLst/>
            <a:ahLst/>
            <a:cxnLst/>
            <a:rect l="l" t="t" r="r" b="b"/>
            <a:pathLst>
              <a:path w="1081404" h="2736850">
                <a:moveTo>
                  <a:pt x="0" y="1368425"/>
                </a:moveTo>
                <a:lnTo>
                  <a:pt x="623" y="1302122"/>
                </a:lnTo>
                <a:lnTo>
                  <a:pt x="2473" y="1236633"/>
                </a:lnTo>
                <a:lnTo>
                  <a:pt x="5523" y="1172031"/>
                </a:lnTo>
                <a:lnTo>
                  <a:pt x="9744" y="1108387"/>
                </a:lnTo>
                <a:lnTo>
                  <a:pt x="15107" y="1045773"/>
                </a:lnTo>
                <a:lnTo>
                  <a:pt x="21584" y="984259"/>
                </a:lnTo>
                <a:lnTo>
                  <a:pt x="29148" y="923919"/>
                </a:lnTo>
                <a:lnTo>
                  <a:pt x="37769" y="864823"/>
                </a:lnTo>
                <a:lnTo>
                  <a:pt x="47419" y="807044"/>
                </a:lnTo>
                <a:lnTo>
                  <a:pt x="58071" y="750652"/>
                </a:lnTo>
                <a:lnTo>
                  <a:pt x="69696" y="695721"/>
                </a:lnTo>
                <a:lnTo>
                  <a:pt x="82265" y="642320"/>
                </a:lnTo>
                <a:lnTo>
                  <a:pt x="95750" y="590523"/>
                </a:lnTo>
                <a:lnTo>
                  <a:pt x="110124" y="540400"/>
                </a:lnTo>
                <a:lnTo>
                  <a:pt x="125357" y="492023"/>
                </a:lnTo>
                <a:lnTo>
                  <a:pt x="141421" y="445464"/>
                </a:lnTo>
                <a:lnTo>
                  <a:pt x="158289" y="400796"/>
                </a:lnTo>
                <a:lnTo>
                  <a:pt x="175932" y="358088"/>
                </a:lnTo>
                <a:lnTo>
                  <a:pt x="194321" y="317414"/>
                </a:lnTo>
                <a:lnTo>
                  <a:pt x="213428" y="278844"/>
                </a:lnTo>
                <a:lnTo>
                  <a:pt x="233226" y="242450"/>
                </a:lnTo>
                <a:lnTo>
                  <a:pt x="253685" y="208305"/>
                </a:lnTo>
                <a:lnTo>
                  <a:pt x="274777" y="176480"/>
                </a:lnTo>
                <a:lnTo>
                  <a:pt x="318750" y="120074"/>
                </a:lnTo>
                <a:lnTo>
                  <a:pt x="364916" y="73808"/>
                </a:lnTo>
                <a:lnTo>
                  <a:pt x="413051" y="38254"/>
                </a:lnTo>
                <a:lnTo>
                  <a:pt x="462927" y="13986"/>
                </a:lnTo>
                <a:lnTo>
                  <a:pt x="514318" y="1577"/>
                </a:lnTo>
                <a:lnTo>
                  <a:pt x="540512" y="0"/>
                </a:lnTo>
                <a:lnTo>
                  <a:pt x="566694" y="1577"/>
                </a:lnTo>
                <a:lnTo>
                  <a:pt x="618068" y="13986"/>
                </a:lnTo>
                <a:lnTo>
                  <a:pt x="667932" y="38254"/>
                </a:lnTo>
                <a:lnTo>
                  <a:pt x="716057" y="73808"/>
                </a:lnTo>
                <a:lnTo>
                  <a:pt x="762219" y="120074"/>
                </a:lnTo>
                <a:lnTo>
                  <a:pt x="806189" y="176480"/>
                </a:lnTo>
                <a:lnTo>
                  <a:pt x="827282" y="208305"/>
                </a:lnTo>
                <a:lnTo>
                  <a:pt x="847742" y="242450"/>
                </a:lnTo>
                <a:lnTo>
                  <a:pt x="867540" y="278844"/>
                </a:lnTo>
                <a:lnTo>
                  <a:pt x="886650" y="317414"/>
                </a:lnTo>
                <a:lnTo>
                  <a:pt x="905041" y="358088"/>
                </a:lnTo>
                <a:lnTo>
                  <a:pt x="922686" y="400796"/>
                </a:lnTo>
                <a:lnTo>
                  <a:pt x="939557" y="445464"/>
                </a:lnTo>
                <a:lnTo>
                  <a:pt x="955625" y="492023"/>
                </a:lnTo>
                <a:lnTo>
                  <a:pt x="970861" y="540400"/>
                </a:lnTo>
                <a:lnTo>
                  <a:pt x="985238" y="590523"/>
                </a:lnTo>
                <a:lnTo>
                  <a:pt x="998728" y="642320"/>
                </a:lnTo>
                <a:lnTo>
                  <a:pt x="1011300" y="695721"/>
                </a:lnTo>
                <a:lnTo>
                  <a:pt x="1022929" y="750652"/>
                </a:lnTo>
                <a:lnTo>
                  <a:pt x="1033584" y="807044"/>
                </a:lnTo>
                <a:lnTo>
                  <a:pt x="1043238" y="864823"/>
                </a:lnTo>
                <a:lnTo>
                  <a:pt x="1051863" y="923919"/>
                </a:lnTo>
                <a:lnTo>
                  <a:pt x="1059429" y="984259"/>
                </a:lnTo>
                <a:lnTo>
                  <a:pt x="1065909" y="1045773"/>
                </a:lnTo>
                <a:lnTo>
                  <a:pt x="1071275" y="1108387"/>
                </a:lnTo>
                <a:lnTo>
                  <a:pt x="1075497" y="1172031"/>
                </a:lnTo>
                <a:lnTo>
                  <a:pt x="1078549" y="1236633"/>
                </a:lnTo>
                <a:lnTo>
                  <a:pt x="1080400" y="1302122"/>
                </a:lnTo>
                <a:lnTo>
                  <a:pt x="1081024" y="1368425"/>
                </a:lnTo>
                <a:lnTo>
                  <a:pt x="1080400" y="1434716"/>
                </a:lnTo>
                <a:lnTo>
                  <a:pt x="1078549" y="1500194"/>
                </a:lnTo>
                <a:lnTo>
                  <a:pt x="1075497" y="1564787"/>
                </a:lnTo>
                <a:lnTo>
                  <a:pt x="1071275" y="1628422"/>
                </a:lnTo>
                <a:lnTo>
                  <a:pt x="1065909" y="1691028"/>
                </a:lnTo>
                <a:lnTo>
                  <a:pt x="1059429" y="1752533"/>
                </a:lnTo>
                <a:lnTo>
                  <a:pt x="1051863" y="1812866"/>
                </a:lnTo>
                <a:lnTo>
                  <a:pt x="1043238" y="1871955"/>
                </a:lnTo>
                <a:lnTo>
                  <a:pt x="1033584" y="1929729"/>
                </a:lnTo>
                <a:lnTo>
                  <a:pt x="1022929" y="1986114"/>
                </a:lnTo>
                <a:lnTo>
                  <a:pt x="1011300" y="2041041"/>
                </a:lnTo>
                <a:lnTo>
                  <a:pt x="998728" y="2094436"/>
                </a:lnTo>
                <a:lnTo>
                  <a:pt x="985238" y="2146229"/>
                </a:lnTo>
                <a:lnTo>
                  <a:pt x="970861" y="2196348"/>
                </a:lnTo>
                <a:lnTo>
                  <a:pt x="955625" y="2244721"/>
                </a:lnTo>
                <a:lnTo>
                  <a:pt x="939557" y="2291276"/>
                </a:lnTo>
                <a:lnTo>
                  <a:pt x="922686" y="2335942"/>
                </a:lnTo>
                <a:lnTo>
                  <a:pt x="905041" y="2378647"/>
                </a:lnTo>
                <a:lnTo>
                  <a:pt x="886650" y="2419319"/>
                </a:lnTo>
                <a:lnTo>
                  <a:pt x="867540" y="2457887"/>
                </a:lnTo>
                <a:lnTo>
                  <a:pt x="847742" y="2494279"/>
                </a:lnTo>
                <a:lnTo>
                  <a:pt x="827282" y="2528422"/>
                </a:lnTo>
                <a:lnTo>
                  <a:pt x="806189" y="2560247"/>
                </a:lnTo>
                <a:lnTo>
                  <a:pt x="762219" y="2616650"/>
                </a:lnTo>
                <a:lnTo>
                  <a:pt x="716057" y="2662915"/>
                </a:lnTo>
                <a:lnTo>
                  <a:pt x="667932" y="2698468"/>
                </a:lnTo>
                <a:lnTo>
                  <a:pt x="618068" y="2722736"/>
                </a:lnTo>
                <a:lnTo>
                  <a:pt x="566694" y="2735145"/>
                </a:lnTo>
                <a:lnTo>
                  <a:pt x="540512" y="2736723"/>
                </a:lnTo>
                <a:lnTo>
                  <a:pt x="514318" y="2735145"/>
                </a:lnTo>
                <a:lnTo>
                  <a:pt x="462927" y="2722736"/>
                </a:lnTo>
                <a:lnTo>
                  <a:pt x="413051" y="2698468"/>
                </a:lnTo>
                <a:lnTo>
                  <a:pt x="364916" y="2662915"/>
                </a:lnTo>
                <a:lnTo>
                  <a:pt x="318750" y="2616650"/>
                </a:lnTo>
                <a:lnTo>
                  <a:pt x="274777" y="2560247"/>
                </a:lnTo>
                <a:lnTo>
                  <a:pt x="253685" y="2528422"/>
                </a:lnTo>
                <a:lnTo>
                  <a:pt x="233226" y="2494279"/>
                </a:lnTo>
                <a:lnTo>
                  <a:pt x="213428" y="2457887"/>
                </a:lnTo>
                <a:lnTo>
                  <a:pt x="194321" y="2419319"/>
                </a:lnTo>
                <a:lnTo>
                  <a:pt x="175932" y="2378647"/>
                </a:lnTo>
                <a:lnTo>
                  <a:pt x="158289" y="2335942"/>
                </a:lnTo>
                <a:lnTo>
                  <a:pt x="141421" y="2291276"/>
                </a:lnTo>
                <a:lnTo>
                  <a:pt x="125357" y="2244721"/>
                </a:lnTo>
                <a:lnTo>
                  <a:pt x="110124" y="2196348"/>
                </a:lnTo>
                <a:lnTo>
                  <a:pt x="95750" y="2146229"/>
                </a:lnTo>
                <a:lnTo>
                  <a:pt x="82265" y="2094436"/>
                </a:lnTo>
                <a:lnTo>
                  <a:pt x="69696" y="2041041"/>
                </a:lnTo>
                <a:lnTo>
                  <a:pt x="58071" y="1986114"/>
                </a:lnTo>
                <a:lnTo>
                  <a:pt x="47419" y="1929729"/>
                </a:lnTo>
                <a:lnTo>
                  <a:pt x="37769" y="1871955"/>
                </a:lnTo>
                <a:lnTo>
                  <a:pt x="29148" y="1812866"/>
                </a:lnTo>
                <a:lnTo>
                  <a:pt x="21584" y="1752533"/>
                </a:lnTo>
                <a:lnTo>
                  <a:pt x="15107" y="1691028"/>
                </a:lnTo>
                <a:lnTo>
                  <a:pt x="9744" y="1628422"/>
                </a:lnTo>
                <a:lnTo>
                  <a:pt x="5523" y="1564787"/>
                </a:lnTo>
                <a:lnTo>
                  <a:pt x="2473" y="1500194"/>
                </a:lnTo>
                <a:lnTo>
                  <a:pt x="623" y="1434716"/>
                </a:lnTo>
                <a:lnTo>
                  <a:pt x="0" y="1368425"/>
                </a:lnTo>
                <a:close/>
              </a:path>
            </a:pathLst>
          </a:custGeom>
          <a:ln w="317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RAM: </a:t>
            </a:r>
            <a:r>
              <a:rPr dirty="0"/>
              <a:t>Random </a:t>
            </a:r>
            <a:r>
              <a:rPr spc="-5" dirty="0"/>
              <a:t>Access</a:t>
            </a:r>
            <a:r>
              <a:rPr spc="-70" dirty="0"/>
              <a:t> </a:t>
            </a:r>
            <a:r>
              <a:rPr spc="-5" dirty="0"/>
              <a:t>Memory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7344" y="1760220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7344" y="2833065"/>
            <a:ext cx="112775" cy="22738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7344" y="4443095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70075" y="4735703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7344" y="5320868"/>
            <a:ext cx="112775" cy="22738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77544" y="1726183"/>
            <a:ext cx="7430770" cy="4787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8265" algn="just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latin typeface="Lucida Sans Unicode"/>
                <a:cs typeface="Lucida Sans Unicode"/>
              </a:rPr>
              <a:t>Memoria </a:t>
            </a:r>
            <a:r>
              <a:rPr sz="1600" spc="-70" dirty="0">
                <a:latin typeface="Lucida Sans Unicode"/>
                <a:cs typeface="Lucida Sans Unicode"/>
              </a:rPr>
              <a:t>nella quale </a:t>
            </a:r>
            <a:r>
              <a:rPr sz="1600" spc="-85" dirty="0">
                <a:latin typeface="Lucida Sans Unicode"/>
                <a:cs typeface="Lucida Sans Unicode"/>
              </a:rPr>
              <a:t>vengono </a:t>
            </a:r>
            <a:r>
              <a:rPr sz="1600" spc="-60" dirty="0">
                <a:latin typeface="Lucida Sans Unicode"/>
                <a:cs typeface="Lucida Sans Unicode"/>
              </a:rPr>
              <a:t>conservate </a:t>
            </a:r>
            <a:r>
              <a:rPr sz="1600" spc="-55" dirty="0">
                <a:latin typeface="Lucida Sans Unicode"/>
                <a:cs typeface="Lucida Sans Unicode"/>
              </a:rPr>
              <a:t>le </a:t>
            </a:r>
            <a:r>
              <a:rPr sz="1600" spc="-105" dirty="0">
                <a:latin typeface="Lucida Sans Unicode"/>
                <a:cs typeface="Lucida Sans Unicode"/>
              </a:rPr>
              <a:t>istruzioni </a:t>
            </a:r>
            <a:r>
              <a:rPr sz="1600" spc="-85" dirty="0">
                <a:latin typeface="Lucida Sans Unicode"/>
                <a:cs typeface="Lucida Sans Unicode"/>
              </a:rPr>
              <a:t>del </a:t>
            </a:r>
            <a:r>
              <a:rPr sz="1600" spc="-105" dirty="0">
                <a:latin typeface="Lucida Sans Unicode"/>
                <a:cs typeface="Lucida Sans Unicode"/>
              </a:rPr>
              <a:t>programma  </a:t>
            </a:r>
            <a:r>
              <a:rPr sz="1600" spc="-90" dirty="0">
                <a:latin typeface="Lucida Sans Unicode"/>
                <a:cs typeface="Lucida Sans Unicode"/>
              </a:rPr>
              <a:t>attualmente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65" dirty="0">
                <a:latin typeface="Lucida Sans Unicode"/>
                <a:cs typeface="Lucida Sans Unicode"/>
              </a:rPr>
              <a:t>esecuzione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85" dirty="0">
                <a:latin typeface="Lucida Sans Unicode"/>
                <a:cs typeface="Lucida Sans Unicode"/>
              </a:rPr>
              <a:t>suoi </a:t>
            </a:r>
            <a:r>
              <a:rPr sz="1600" spc="-90" dirty="0">
                <a:latin typeface="Lucida Sans Unicode"/>
                <a:cs typeface="Lucida Sans Unicode"/>
              </a:rPr>
              <a:t>dati. </a:t>
            </a:r>
            <a:r>
              <a:rPr sz="1600" spc="-80" dirty="0">
                <a:latin typeface="Lucida Sans Unicode"/>
                <a:cs typeface="Lucida Sans Unicode"/>
              </a:rPr>
              <a:t>Durante </a:t>
            </a:r>
            <a:r>
              <a:rPr sz="1600" spc="-75" dirty="0">
                <a:latin typeface="Lucida Sans Unicode"/>
                <a:cs typeface="Lucida Sans Unicode"/>
              </a:rPr>
              <a:t>l’esecuzione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114" dirty="0">
                <a:latin typeface="Lucida Sans Unicode"/>
                <a:cs typeface="Lucida Sans Unicode"/>
              </a:rPr>
              <a:t>programmi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95" dirty="0">
                <a:latin typeface="Lucida Sans Unicode"/>
                <a:cs typeface="Lucida Sans Unicode"/>
              </a:rPr>
              <a:t>dati  </a:t>
            </a:r>
            <a:r>
              <a:rPr sz="1600" spc="-80" dirty="0">
                <a:latin typeface="Lucida Sans Unicode"/>
                <a:cs typeface="Lucida Sans Unicode"/>
              </a:rPr>
              <a:t>devono </a:t>
            </a:r>
            <a:r>
              <a:rPr sz="1600" spc="-85" dirty="0">
                <a:latin typeface="Lucida Sans Unicode"/>
                <a:cs typeface="Lucida Sans Unicode"/>
              </a:rPr>
              <a:t>trovarsi </a:t>
            </a:r>
            <a:r>
              <a:rPr sz="1600" spc="-80" dirty="0">
                <a:latin typeface="Lucida Sans Unicode"/>
                <a:cs typeface="Lucida Sans Unicode"/>
              </a:rPr>
              <a:t>almeno </a:t>
            </a:r>
            <a:r>
              <a:rPr sz="1600" spc="-90" dirty="0">
                <a:latin typeface="Lucida Sans Unicode"/>
                <a:cs typeface="Lucida Sans Unicode"/>
              </a:rPr>
              <a:t>parzialmente </a:t>
            </a:r>
            <a:r>
              <a:rPr sz="1600" spc="-70" dirty="0">
                <a:latin typeface="Lucida Sans Unicode"/>
                <a:cs typeface="Lucida Sans Unicode"/>
              </a:rPr>
              <a:t>nella </a:t>
            </a:r>
            <a:r>
              <a:rPr sz="1600" spc="-100" dirty="0">
                <a:latin typeface="Lucida Sans Unicode"/>
                <a:cs typeface="Lucida Sans Unicode"/>
              </a:rPr>
              <a:t>memoria</a:t>
            </a:r>
            <a:r>
              <a:rPr sz="1600" spc="70" dirty="0">
                <a:latin typeface="Lucida Sans Unicode"/>
                <a:cs typeface="Lucida Sans Unicode"/>
              </a:rPr>
              <a:t> </a:t>
            </a:r>
            <a:r>
              <a:rPr sz="1600" spc="-70" dirty="0">
                <a:latin typeface="Lucida Sans Unicode"/>
                <a:cs typeface="Lucida Sans Unicode"/>
              </a:rPr>
              <a:t>centrale.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80" dirty="0">
                <a:latin typeface="Lucida Sans Unicode"/>
                <a:cs typeface="Lucida Sans Unicode"/>
              </a:rPr>
              <a:t>Memoria</a:t>
            </a:r>
            <a:r>
              <a:rPr sz="1600" spc="-60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volatile</a:t>
            </a:r>
            <a:endParaRPr sz="1600">
              <a:latin typeface="Lucida Sans Unicode"/>
              <a:cs typeface="Lucida Sans Unicode"/>
            </a:endParaRPr>
          </a:p>
          <a:p>
            <a:pPr marL="117475" marR="86360" algn="just">
              <a:lnSpc>
                <a:spcPct val="100000"/>
              </a:lnSpc>
              <a:spcBef>
                <a:spcPts val="385"/>
              </a:spcBef>
            </a:pPr>
            <a:r>
              <a:rPr sz="1600" spc="-20" dirty="0">
                <a:latin typeface="Lucida Sans Unicode"/>
                <a:cs typeface="Lucida Sans Unicode"/>
              </a:rPr>
              <a:t>I </a:t>
            </a:r>
            <a:r>
              <a:rPr sz="1600" spc="-105" dirty="0">
                <a:latin typeface="Lucida Sans Unicode"/>
                <a:cs typeface="Lucida Sans Unicode"/>
              </a:rPr>
              <a:t>documenti </a:t>
            </a:r>
            <a:r>
              <a:rPr sz="1600" spc="-50" dirty="0">
                <a:latin typeface="Lucida Sans Unicode"/>
                <a:cs typeface="Lucida Sans Unicode"/>
              </a:rPr>
              <a:t>che </a:t>
            </a:r>
            <a:r>
              <a:rPr sz="1600" spc="-65" dirty="0">
                <a:latin typeface="Lucida Sans Unicode"/>
                <a:cs typeface="Lucida Sans Unicode"/>
              </a:rPr>
              <a:t>si </a:t>
            </a:r>
            <a:r>
              <a:rPr sz="1600" spc="-90" dirty="0">
                <a:latin typeface="Lucida Sans Unicode"/>
                <a:cs typeface="Lucida Sans Unicode"/>
              </a:rPr>
              <a:t>costituiscono </a:t>
            </a:r>
            <a:r>
              <a:rPr sz="1600" spc="-110" dirty="0">
                <a:latin typeface="Lucida Sans Unicode"/>
                <a:cs typeface="Lucida Sans Unicode"/>
              </a:rPr>
              <a:t>utilizzando un </a:t>
            </a:r>
            <a:r>
              <a:rPr sz="1600" spc="-70" dirty="0">
                <a:latin typeface="Lucida Sans Unicode"/>
                <a:cs typeface="Lucida Sans Unicode"/>
              </a:rPr>
              <a:t>qualsiasi </a:t>
            </a:r>
            <a:r>
              <a:rPr sz="1600" spc="-105" dirty="0">
                <a:latin typeface="Lucida Sans Unicode"/>
                <a:cs typeface="Lucida Sans Unicode"/>
              </a:rPr>
              <a:t>programma </a:t>
            </a:r>
            <a:r>
              <a:rPr sz="1600" spc="-85" dirty="0">
                <a:latin typeface="Lucida Sans Unicode"/>
                <a:cs typeface="Lucida Sans Unicode"/>
              </a:rPr>
              <a:t>vengono  </a:t>
            </a:r>
            <a:r>
              <a:rPr sz="1600" spc="-100" dirty="0">
                <a:latin typeface="Lucida Sans Unicode"/>
                <a:cs typeface="Lucida Sans Unicode"/>
              </a:rPr>
              <a:t>posti </a:t>
            </a:r>
            <a:r>
              <a:rPr sz="1600" spc="-95" dirty="0">
                <a:latin typeface="Lucida Sans Unicode"/>
                <a:cs typeface="Lucida Sans Unicode"/>
              </a:rPr>
              <a:t>all'interno </a:t>
            </a:r>
            <a:r>
              <a:rPr sz="1600" spc="-70" dirty="0">
                <a:latin typeface="Lucida Sans Unicode"/>
                <a:cs typeface="Lucida Sans Unicode"/>
              </a:rPr>
              <a:t>della </a:t>
            </a:r>
            <a:r>
              <a:rPr sz="1600" spc="10" dirty="0">
                <a:latin typeface="Lucida Sans Unicode"/>
                <a:cs typeface="Lucida Sans Unicode"/>
              </a:rPr>
              <a:t>RAM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80" dirty="0">
                <a:latin typeface="Lucida Sans Unicode"/>
                <a:cs typeface="Lucida Sans Unicode"/>
              </a:rPr>
              <a:t>sono </a:t>
            </a:r>
            <a:r>
              <a:rPr sz="1600" spc="-95" dirty="0">
                <a:latin typeface="Lucida Sans Unicode"/>
                <a:cs typeface="Lucida Sans Unicode"/>
              </a:rPr>
              <a:t>trasferiti </a:t>
            </a:r>
            <a:r>
              <a:rPr sz="1600" spc="-80" dirty="0">
                <a:latin typeface="Lucida Sans Unicode"/>
                <a:cs typeface="Lucida Sans Unicode"/>
              </a:rPr>
              <a:t>sul disco </a:t>
            </a:r>
            <a:r>
              <a:rPr sz="1600" spc="-50" dirty="0">
                <a:latin typeface="Lucida Sans Unicode"/>
                <a:cs typeface="Lucida Sans Unicode"/>
              </a:rPr>
              <a:t>(Hard </a:t>
            </a:r>
            <a:r>
              <a:rPr sz="1600" spc="-65" dirty="0">
                <a:latin typeface="Lucida Sans Unicode"/>
                <a:cs typeface="Lucida Sans Unicode"/>
              </a:rPr>
              <a:t>Disk) </a:t>
            </a:r>
            <a:r>
              <a:rPr sz="1600" spc="-85" dirty="0">
                <a:latin typeface="Lucida Sans Unicode"/>
                <a:cs typeface="Lucida Sans Unicode"/>
              </a:rPr>
              <a:t>solo </a:t>
            </a:r>
            <a:r>
              <a:rPr sz="1600" spc="-95" dirty="0">
                <a:latin typeface="Lucida Sans Unicode"/>
                <a:cs typeface="Lucida Sans Unicode"/>
              </a:rPr>
              <a:t>quando  </a:t>
            </a:r>
            <a:r>
              <a:rPr sz="1600" spc="-90" dirty="0">
                <a:latin typeface="Lucida Sans Unicode"/>
                <a:cs typeface="Lucida Sans Unicode"/>
              </a:rPr>
              <a:t>l'utente </a:t>
            </a:r>
            <a:r>
              <a:rPr sz="1600" spc="-55" dirty="0">
                <a:latin typeface="Lucida Sans Unicode"/>
                <a:cs typeface="Lucida Sans Unicode"/>
              </a:rPr>
              <a:t>ne </a:t>
            </a:r>
            <a:r>
              <a:rPr sz="1600" spc="-80" dirty="0">
                <a:latin typeface="Lucida Sans Unicode"/>
                <a:cs typeface="Lucida Sans Unicode"/>
              </a:rPr>
              <a:t>richiede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70" dirty="0">
                <a:latin typeface="Lucida Sans Unicode"/>
                <a:cs typeface="Lucida Sans Unicode"/>
              </a:rPr>
              <a:t>salvataggio. </a:t>
            </a:r>
            <a:r>
              <a:rPr sz="1600" spc="95" dirty="0">
                <a:latin typeface="Lucida Sans Unicode"/>
                <a:cs typeface="Lucida Sans Unicode"/>
              </a:rPr>
              <a:t>Se </a:t>
            </a:r>
            <a:r>
              <a:rPr sz="1600" spc="-60" dirty="0">
                <a:latin typeface="Lucida Sans Unicode"/>
                <a:cs typeface="Lucida Sans Unicode"/>
              </a:rPr>
              <a:t>manca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80" dirty="0">
                <a:latin typeface="Lucida Sans Unicode"/>
                <a:cs typeface="Lucida Sans Unicode"/>
              </a:rPr>
              <a:t>corrente, con </a:t>
            </a:r>
            <a:r>
              <a:rPr sz="1600" spc="-100" dirty="0">
                <a:latin typeface="Lucida Sans Unicode"/>
                <a:cs typeface="Lucida Sans Unicode"/>
              </a:rPr>
              <a:t>lo </a:t>
            </a:r>
            <a:r>
              <a:rPr sz="1600" spc="-90" dirty="0">
                <a:latin typeface="Lucida Sans Unicode"/>
                <a:cs typeface="Lucida Sans Unicode"/>
              </a:rPr>
              <a:t>svuotamento  </a:t>
            </a:r>
            <a:r>
              <a:rPr sz="1600" spc="-70" dirty="0">
                <a:latin typeface="Lucida Sans Unicode"/>
                <a:cs typeface="Lucida Sans Unicode"/>
              </a:rPr>
              <a:t>della </a:t>
            </a:r>
            <a:r>
              <a:rPr sz="1600" spc="10" dirty="0">
                <a:latin typeface="Lucida Sans Unicode"/>
                <a:cs typeface="Lucida Sans Unicode"/>
              </a:rPr>
              <a:t>RAM </a:t>
            </a:r>
            <a:r>
              <a:rPr sz="1600" spc="-135" dirty="0">
                <a:latin typeface="Lucida Sans Unicode"/>
                <a:cs typeface="Lucida Sans Unicode"/>
              </a:rPr>
              <a:t>tutto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80" dirty="0">
                <a:latin typeface="Lucida Sans Unicode"/>
                <a:cs typeface="Lucida Sans Unicode"/>
              </a:rPr>
              <a:t>lavoro </a:t>
            </a:r>
            <a:r>
              <a:rPr sz="1600" spc="-85" dirty="0">
                <a:latin typeface="Lucida Sans Unicode"/>
                <a:cs typeface="Lucida Sans Unicode"/>
              </a:rPr>
              <a:t>svolto </a:t>
            </a:r>
            <a:r>
              <a:rPr sz="1600" spc="-110" dirty="0">
                <a:latin typeface="Lucida Sans Unicode"/>
                <a:cs typeface="Lucida Sans Unicode"/>
              </a:rPr>
              <a:t>dopo </a:t>
            </a:r>
            <a:r>
              <a:rPr sz="1600" spc="-114" dirty="0">
                <a:latin typeface="Lucida Sans Unicode"/>
                <a:cs typeface="Lucida Sans Unicode"/>
              </a:rPr>
              <a:t>l'ultimo </a:t>
            </a:r>
            <a:r>
              <a:rPr sz="1600" spc="-70" dirty="0">
                <a:latin typeface="Lucida Sans Unicode"/>
                <a:cs typeface="Lucida Sans Unicode"/>
              </a:rPr>
              <a:t>salvataggio </a:t>
            </a:r>
            <a:r>
              <a:rPr sz="1600" spc="-55" dirty="0">
                <a:latin typeface="Lucida Sans Unicode"/>
                <a:cs typeface="Lucida Sans Unicode"/>
              </a:rPr>
              <a:t>viene</a:t>
            </a:r>
            <a:r>
              <a:rPr sz="1600" spc="120" dirty="0">
                <a:latin typeface="Lucida Sans Unicode"/>
                <a:cs typeface="Lucida Sans Unicode"/>
              </a:rPr>
              <a:t> </a:t>
            </a:r>
            <a:r>
              <a:rPr sz="1600" spc="-105" dirty="0">
                <a:latin typeface="Lucida Sans Unicode"/>
                <a:cs typeface="Lucida Sans Unicode"/>
              </a:rPr>
              <a:t>perduto.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600" spc="15" dirty="0">
                <a:latin typeface="Lucida Sans Unicode"/>
                <a:cs typeface="Lucida Sans Unicode"/>
              </a:rPr>
              <a:t>La </a:t>
            </a:r>
            <a:r>
              <a:rPr sz="1600" spc="-55" dirty="0">
                <a:latin typeface="Lucida Sans Unicode"/>
                <a:cs typeface="Lucida Sans Unicode"/>
              </a:rPr>
              <a:t>capacità </a:t>
            </a:r>
            <a:r>
              <a:rPr sz="1600" spc="-70" dirty="0">
                <a:latin typeface="Lucida Sans Unicode"/>
                <a:cs typeface="Lucida Sans Unicode"/>
              </a:rPr>
              <a:t>della </a:t>
            </a:r>
            <a:r>
              <a:rPr sz="1600" spc="10" dirty="0">
                <a:latin typeface="Lucida Sans Unicode"/>
                <a:cs typeface="Lucida Sans Unicode"/>
              </a:rPr>
              <a:t>RAM </a:t>
            </a:r>
            <a:r>
              <a:rPr sz="1600" spc="-65" dirty="0">
                <a:latin typeface="Lucida Sans Unicode"/>
                <a:cs typeface="Lucida Sans Unicode"/>
              </a:rPr>
              <a:t>si </a:t>
            </a:r>
            <a:r>
              <a:rPr sz="1600" spc="-90" dirty="0">
                <a:latin typeface="Lucida Sans Unicode"/>
                <a:cs typeface="Lucida Sans Unicode"/>
              </a:rPr>
              <a:t>misura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30" dirty="0">
                <a:latin typeface="Lucida Sans Unicode"/>
                <a:cs typeface="Lucida Sans Unicode"/>
              </a:rPr>
              <a:t>GigaByte </a:t>
            </a:r>
            <a:r>
              <a:rPr sz="1600" spc="35" dirty="0">
                <a:latin typeface="Lucida Sans Unicode"/>
                <a:cs typeface="Lucida Sans Unicode"/>
              </a:rPr>
              <a:t>(GB), </a:t>
            </a:r>
            <a:r>
              <a:rPr sz="1600" spc="-70" dirty="0">
                <a:latin typeface="Lucida Sans Unicode"/>
                <a:cs typeface="Lucida Sans Unicode"/>
              </a:rPr>
              <a:t>ovvero </a:t>
            </a:r>
            <a:r>
              <a:rPr sz="1600" spc="-110" dirty="0">
                <a:latin typeface="Lucida Sans Unicode"/>
                <a:cs typeface="Lucida Sans Unicode"/>
              </a:rPr>
              <a:t>miliardi </a:t>
            </a:r>
            <a:r>
              <a:rPr sz="1600" spc="-114" dirty="0">
                <a:latin typeface="Lucida Sans Unicode"/>
                <a:cs typeface="Lucida Sans Unicode"/>
              </a:rPr>
              <a:t>di</a:t>
            </a:r>
            <a:r>
              <a:rPr sz="1600" spc="-145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byte.</a:t>
            </a:r>
            <a:endParaRPr sz="1600">
              <a:latin typeface="Lucida Sans Unicode"/>
              <a:cs typeface="Lucida Sans Unicode"/>
            </a:endParaRPr>
          </a:p>
          <a:p>
            <a:pPr marL="413384">
              <a:lnSpc>
                <a:spcPct val="100000"/>
              </a:lnSpc>
              <a:spcBef>
                <a:spcPts val="385"/>
              </a:spcBef>
            </a:pPr>
            <a:r>
              <a:rPr sz="1600" spc="-90" dirty="0">
                <a:latin typeface="Lucida Sans Unicode"/>
                <a:cs typeface="Lucida Sans Unicode"/>
              </a:rPr>
              <a:t>Dimensioni tipiche: </a:t>
            </a:r>
            <a:r>
              <a:rPr sz="1600" spc="-125" dirty="0">
                <a:latin typeface="Lucida Sans Unicode"/>
                <a:cs typeface="Lucida Sans Unicode"/>
              </a:rPr>
              <a:t>2 </a:t>
            </a:r>
            <a:r>
              <a:rPr sz="1600" spc="-5" dirty="0">
                <a:latin typeface="Lucida Sans Unicode"/>
                <a:cs typeface="Lucida Sans Unicode"/>
              </a:rPr>
              <a:t>– </a:t>
            </a:r>
            <a:r>
              <a:rPr sz="1600" spc="-125" dirty="0">
                <a:latin typeface="Lucida Sans Unicode"/>
                <a:cs typeface="Lucida Sans Unicode"/>
              </a:rPr>
              <a:t>16</a:t>
            </a:r>
            <a:r>
              <a:rPr sz="1600" spc="-20" dirty="0">
                <a:latin typeface="Lucida Sans Unicode"/>
                <a:cs typeface="Lucida Sans Unicode"/>
              </a:rPr>
              <a:t> </a:t>
            </a:r>
            <a:r>
              <a:rPr sz="1600" spc="-50" dirty="0">
                <a:latin typeface="Lucida Sans Unicode"/>
                <a:cs typeface="Lucida Sans Unicode"/>
              </a:rPr>
              <a:t>Gbyte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600" spc="-55" dirty="0">
                <a:latin typeface="Lucida Sans Unicode"/>
                <a:cs typeface="Lucida Sans Unicode"/>
              </a:rPr>
              <a:t>Frequenza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80" dirty="0">
                <a:latin typeface="Lucida Sans Unicode"/>
                <a:cs typeface="Lucida Sans Unicode"/>
              </a:rPr>
              <a:t>lavoro: </a:t>
            </a:r>
            <a:r>
              <a:rPr sz="1600" spc="-114" dirty="0">
                <a:latin typeface="Lucida Sans Unicode"/>
                <a:cs typeface="Lucida Sans Unicode"/>
              </a:rPr>
              <a:t>più </a:t>
            </a:r>
            <a:r>
              <a:rPr sz="1600" spc="-70" dirty="0">
                <a:latin typeface="Lucida Sans Unicode"/>
                <a:cs typeface="Lucida Sans Unicode"/>
              </a:rPr>
              <a:t>alta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55" dirty="0">
                <a:latin typeface="Lucida Sans Unicode"/>
                <a:cs typeface="Lucida Sans Unicode"/>
              </a:rPr>
              <a:t>la </a:t>
            </a:r>
            <a:r>
              <a:rPr sz="1600" spc="-80" dirty="0">
                <a:latin typeface="Lucida Sans Unicode"/>
                <a:cs typeface="Lucida Sans Unicode"/>
              </a:rPr>
              <a:t>frequenza, </a:t>
            </a:r>
            <a:r>
              <a:rPr sz="1600" spc="-114" dirty="0">
                <a:latin typeface="Lucida Sans Unicode"/>
                <a:cs typeface="Lucida Sans Unicode"/>
              </a:rPr>
              <a:t>più </a:t>
            </a:r>
            <a:r>
              <a:rPr sz="1600" spc="-70" dirty="0">
                <a:latin typeface="Lucida Sans Unicode"/>
                <a:cs typeface="Lucida Sans Unicode"/>
              </a:rPr>
              <a:t>velocemente </a:t>
            </a:r>
            <a:r>
              <a:rPr sz="1600" spc="-55" dirty="0">
                <a:latin typeface="Lucida Sans Unicode"/>
                <a:cs typeface="Lucida Sans Unicode"/>
              </a:rPr>
              <a:t>la </a:t>
            </a:r>
            <a:r>
              <a:rPr sz="1600" spc="-95" dirty="0">
                <a:latin typeface="Lucida Sans Unicode"/>
                <a:cs typeface="Lucida Sans Unicode"/>
              </a:rPr>
              <a:t>memoria</a:t>
            </a:r>
            <a:r>
              <a:rPr sz="1600" spc="150" dirty="0">
                <a:latin typeface="Lucida Sans Unicode"/>
                <a:cs typeface="Lucida Sans Unicode"/>
              </a:rPr>
              <a:t> </a:t>
            </a:r>
            <a:r>
              <a:rPr sz="1600" spc="-35" dirty="0">
                <a:latin typeface="Lucida Sans Unicode"/>
                <a:cs typeface="Lucida Sans Unicode"/>
              </a:rPr>
              <a:t>sarà</a:t>
            </a:r>
            <a:endParaRPr sz="1600">
              <a:latin typeface="Lucida Sans Unicode"/>
              <a:cs typeface="Lucida Sans Unicode"/>
            </a:endParaRPr>
          </a:p>
          <a:p>
            <a:pPr marL="12700" algn="just">
              <a:lnSpc>
                <a:spcPct val="100000"/>
              </a:lnSpc>
            </a:pPr>
            <a:r>
              <a:rPr sz="1600" spc="-55" dirty="0">
                <a:latin typeface="Lucida Sans Unicode"/>
                <a:cs typeface="Lucida Sans Unicode"/>
              </a:rPr>
              <a:t>accessibile. </a:t>
            </a:r>
            <a:r>
              <a:rPr sz="1600" spc="-125" dirty="0">
                <a:latin typeface="Lucida Sans Unicode"/>
                <a:cs typeface="Lucida Sans Unicode"/>
              </a:rPr>
              <a:t>MT/s </a:t>
            </a:r>
            <a:r>
              <a:rPr sz="1600" spc="-340" dirty="0">
                <a:latin typeface="Lucida Sans Unicode"/>
                <a:cs typeface="Lucida Sans Unicode"/>
              </a:rPr>
              <a:t>= </a:t>
            </a:r>
            <a:r>
              <a:rPr sz="1600" spc="-114" dirty="0">
                <a:latin typeface="Lucida Sans Unicode"/>
                <a:cs typeface="Lucida Sans Unicode"/>
              </a:rPr>
              <a:t>milioni di </a:t>
            </a:r>
            <a:r>
              <a:rPr sz="1600" spc="-95" dirty="0">
                <a:latin typeface="Lucida Sans Unicode"/>
                <a:cs typeface="Lucida Sans Unicode"/>
              </a:rPr>
              <a:t>trasferimenti </a:t>
            </a:r>
            <a:r>
              <a:rPr sz="1600" spc="-55" dirty="0">
                <a:latin typeface="Lucida Sans Unicode"/>
                <a:cs typeface="Lucida Sans Unicode"/>
              </a:rPr>
              <a:t>al</a:t>
            </a:r>
            <a:r>
              <a:rPr sz="1600" spc="85" dirty="0">
                <a:latin typeface="Lucida Sans Unicode"/>
                <a:cs typeface="Lucida Sans Unicode"/>
              </a:rPr>
              <a:t> </a:t>
            </a:r>
            <a:r>
              <a:rPr sz="1600" spc="-70" dirty="0">
                <a:latin typeface="Lucida Sans Unicode"/>
                <a:cs typeface="Lucida Sans Unicode"/>
              </a:rPr>
              <a:t>secondo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520"/>
              </a:spcBef>
            </a:pPr>
            <a:r>
              <a:rPr sz="1400" spc="-5" dirty="0">
                <a:latin typeface="Arial"/>
                <a:cs typeface="Arial"/>
              </a:rPr>
              <a:t>39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6115" y="1702640"/>
            <a:ext cx="7282180" cy="27863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2460"/>
              </a:lnSpc>
              <a:spcBef>
                <a:spcPts val="110"/>
              </a:spcBef>
            </a:pPr>
            <a:r>
              <a:rPr sz="2100" i="1" spc="-50" dirty="0">
                <a:latin typeface="Malgun Gothic"/>
                <a:cs typeface="Malgun Gothic"/>
              </a:rPr>
              <a:t>Le </a:t>
            </a:r>
            <a:r>
              <a:rPr sz="2100" i="1" spc="-60" dirty="0">
                <a:latin typeface="Malgun Gothic"/>
                <a:cs typeface="Malgun Gothic"/>
              </a:rPr>
              <a:t>memorie sono </a:t>
            </a:r>
            <a:r>
              <a:rPr sz="2100" i="1" spc="-45" dirty="0">
                <a:latin typeface="Malgun Gothic"/>
                <a:cs typeface="Malgun Gothic"/>
              </a:rPr>
              <a:t>costituite </a:t>
            </a:r>
            <a:r>
              <a:rPr sz="2100" i="1" spc="-60" dirty="0">
                <a:latin typeface="Malgun Gothic"/>
                <a:cs typeface="Malgun Gothic"/>
              </a:rPr>
              <a:t>da un </a:t>
            </a:r>
            <a:r>
              <a:rPr sz="2100" i="1" spc="-40" dirty="0">
                <a:latin typeface="Malgun Gothic"/>
                <a:cs typeface="Malgun Gothic"/>
              </a:rPr>
              <a:t>certo </a:t>
            </a:r>
            <a:r>
              <a:rPr sz="2100" i="1" spc="-65" dirty="0">
                <a:latin typeface="Malgun Gothic"/>
                <a:cs typeface="Malgun Gothic"/>
              </a:rPr>
              <a:t>numero </a:t>
            </a:r>
            <a:r>
              <a:rPr sz="2100" i="1" spc="-45" dirty="0">
                <a:latin typeface="Malgun Gothic"/>
                <a:cs typeface="Malgun Gothic"/>
              </a:rPr>
              <a:t>di </a:t>
            </a:r>
            <a:r>
              <a:rPr sz="2100" b="1" i="1" spc="-45" dirty="0">
                <a:latin typeface="Malgun Gothic"/>
                <a:cs typeface="Malgun Gothic"/>
              </a:rPr>
              <a:t>celle</a:t>
            </a:r>
            <a:r>
              <a:rPr sz="2100" b="1" i="1" spc="75" dirty="0">
                <a:latin typeface="Malgun Gothic"/>
                <a:cs typeface="Malgun Gothic"/>
              </a:rPr>
              <a:t> </a:t>
            </a:r>
            <a:r>
              <a:rPr sz="2100" i="1" spc="-45" dirty="0">
                <a:latin typeface="Malgun Gothic"/>
                <a:cs typeface="Malgun Gothic"/>
              </a:rPr>
              <a:t>(o</a:t>
            </a:r>
            <a:endParaRPr sz="2100">
              <a:latin typeface="Malgun Gothic"/>
              <a:cs typeface="Malgun Gothic"/>
            </a:endParaRPr>
          </a:p>
          <a:p>
            <a:pPr marL="12700">
              <a:lnSpc>
                <a:spcPts val="2460"/>
              </a:lnSpc>
            </a:pPr>
            <a:r>
              <a:rPr sz="2100" b="1" i="1" spc="-50" dirty="0">
                <a:latin typeface="Malgun Gothic"/>
                <a:cs typeface="Malgun Gothic"/>
              </a:rPr>
              <a:t>locazioni</a:t>
            </a:r>
            <a:r>
              <a:rPr sz="2100" i="1" spc="-50" dirty="0">
                <a:latin typeface="Malgun Gothic"/>
                <a:cs typeface="Malgun Gothic"/>
              </a:rPr>
              <a:t>) ciascuna della </a:t>
            </a:r>
            <a:r>
              <a:rPr sz="2100" i="1" spc="-45" dirty="0">
                <a:latin typeface="Malgun Gothic"/>
                <a:cs typeface="Malgun Gothic"/>
              </a:rPr>
              <a:t>quali </a:t>
            </a:r>
            <a:r>
              <a:rPr sz="2100" i="1" spc="-60" dirty="0">
                <a:latin typeface="Malgun Gothic"/>
                <a:cs typeface="Malgun Gothic"/>
              </a:rPr>
              <a:t>può </a:t>
            </a:r>
            <a:r>
              <a:rPr sz="2100" i="1" spc="-55" dirty="0">
                <a:latin typeface="Malgun Gothic"/>
                <a:cs typeface="Malgun Gothic"/>
              </a:rPr>
              <a:t>memorizzare</a:t>
            </a:r>
            <a:r>
              <a:rPr sz="2100" i="1" spc="5" dirty="0">
                <a:latin typeface="Malgun Gothic"/>
                <a:cs typeface="Malgun Gothic"/>
              </a:rPr>
              <a:t> </a:t>
            </a:r>
            <a:r>
              <a:rPr sz="2100" i="1" spc="-50" dirty="0">
                <a:latin typeface="Malgun Gothic"/>
                <a:cs typeface="Malgun Gothic"/>
              </a:rPr>
              <a:t>informazioni.</a:t>
            </a:r>
            <a:endParaRPr sz="2100">
              <a:latin typeface="Malgun Gothic"/>
              <a:cs typeface="Malgun Gothic"/>
            </a:endParaRPr>
          </a:p>
          <a:p>
            <a:pPr marL="12700" marR="95885">
              <a:lnSpc>
                <a:spcPts val="2400"/>
              </a:lnSpc>
              <a:spcBef>
                <a:spcPts val="2465"/>
              </a:spcBef>
            </a:pPr>
            <a:r>
              <a:rPr sz="2100" i="1" spc="-50" dirty="0">
                <a:latin typeface="Malgun Gothic"/>
                <a:cs typeface="Malgun Gothic"/>
              </a:rPr>
              <a:t>Ciascuna </a:t>
            </a:r>
            <a:r>
              <a:rPr sz="2100" i="1" spc="-40" dirty="0">
                <a:latin typeface="Malgun Gothic"/>
                <a:cs typeface="Malgun Gothic"/>
              </a:rPr>
              <a:t>cella </a:t>
            </a:r>
            <a:r>
              <a:rPr sz="2100" i="1" spc="-55" dirty="0">
                <a:latin typeface="Malgun Gothic"/>
                <a:cs typeface="Malgun Gothic"/>
              </a:rPr>
              <a:t>ha </a:t>
            </a:r>
            <a:r>
              <a:rPr sz="2100" i="1" spc="-60" dirty="0">
                <a:latin typeface="Malgun Gothic"/>
                <a:cs typeface="Malgun Gothic"/>
              </a:rPr>
              <a:t>un numero, </a:t>
            </a:r>
            <a:r>
              <a:rPr sz="2100" i="1" spc="-50" dirty="0">
                <a:latin typeface="Malgun Gothic"/>
                <a:cs typeface="Malgun Gothic"/>
              </a:rPr>
              <a:t>chiamato </a:t>
            </a:r>
            <a:r>
              <a:rPr sz="2100" b="1" i="1" spc="-45" dirty="0">
                <a:latin typeface="Malgun Gothic"/>
                <a:cs typeface="Malgun Gothic"/>
              </a:rPr>
              <a:t>indirizzo</a:t>
            </a:r>
            <a:r>
              <a:rPr sz="2100" i="1" spc="-45" dirty="0">
                <a:latin typeface="Malgun Gothic"/>
                <a:cs typeface="Malgun Gothic"/>
              </a:rPr>
              <a:t>, </a:t>
            </a:r>
            <a:r>
              <a:rPr sz="2100" i="1" spc="-50" dirty="0">
                <a:latin typeface="Malgun Gothic"/>
                <a:cs typeface="Malgun Gothic"/>
              </a:rPr>
              <a:t>attraverso </a:t>
            </a:r>
            <a:r>
              <a:rPr sz="2100" i="1" spc="-30" dirty="0">
                <a:latin typeface="Malgun Gothic"/>
                <a:cs typeface="Malgun Gothic"/>
              </a:rPr>
              <a:t>il  </a:t>
            </a:r>
            <a:r>
              <a:rPr sz="2100" i="1" spc="-50" dirty="0">
                <a:latin typeface="Malgun Gothic"/>
                <a:cs typeface="Malgun Gothic"/>
              </a:rPr>
              <a:t>quale </a:t>
            </a:r>
            <a:r>
              <a:rPr sz="2100" i="1" spc="-60" dirty="0">
                <a:latin typeface="Malgun Gothic"/>
                <a:cs typeface="Malgun Gothic"/>
              </a:rPr>
              <a:t>un </a:t>
            </a:r>
            <a:r>
              <a:rPr sz="2100" i="1" spc="-45" dirty="0">
                <a:latin typeface="Malgun Gothic"/>
                <a:cs typeface="Malgun Gothic"/>
              </a:rPr>
              <a:t>qualsiasi </a:t>
            </a:r>
            <a:r>
              <a:rPr sz="2100" i="1" spc="-65" dirty="0">
                <a:latin typeface="Malgun Gothic"/>
                <a:cs typeface="Malgun Gothic"/>
              </a:rPr>
              <a:t>programma </a:t>
            </a:r>
            <a:r>
              <a:rPr sz="2100" i="1" spc="-60" dirty="0">
                <a:latin typeface="Malgun Gothic"/>
                <a:cs typeface="Malgun Gothic"/>
              </a:rPr>
              <a:t>può </a:t>
            </a:r>
            <a:r>
              <a:rPr sz="2100" i="1" spc="-35" dirty="0">
                <a:latin typeface="Malgun Gothic"/>
                <a:cs typeface="Malgun Gothic"/>
              </a:rPr>
              <a:t>riferirsi </a:t>
            </a:r>
            <a:r>
              <a:rPr sz="2100" i="1" spc="-60" dirty="0">
                <a:latin typeface="Malgun Gothic"/>
                <a:cs typeface="Malgun Gothic"/>
              </a:rPr>
              <a:t>ad </a:t>
            </a:r>
            <a:r>
              <a:rPr sz="2100" i="1" spc="-50" dirty="0">
                <a:latin typeface="Malgun Gothic"/>
                <a:cs typeface="Malgun Gothic"/>
              </a:rPr>
              <a:t>essa. </a:t>
            </a:r>
            <a:r>
              <a:rPr sz="2100" i="1" spc="-55" dirty="0">
                <a:latin typeface="Malgun Gothic"/>
                <a:cs typeface="Malgun Gothic"/>
              </a:rPr>
              <a:t>Se una  memoria ha </a:t>
            </a:r>
            <a:r>
              <a:rPr sz="2100" i="1" spc="-60" dirty="0">
                <a:latin typeface="Malgun Gothic"/>
                <a:cs typeface="Malgun Gothic"/>
              </a:rPr>
              <a:t>n </a:t>
            </a:r>
            <a:r>
              <a:rPr sz="2100" i="1" spc="-40" dirty="0">
                <a:latin typeface="Malgun Gothic"/>
                <a:cs typeface="Malgun Gothic"/>
              </a:rPr>
              <a:t>celle, </a:t>
            </a:r>
            <a:r>
              <a:rPr sz="2100" i="1" spc="-25" dirty="0">
                <a:latin typeface="Malgun Gothic"/>
                <a:cs typeface="Malgun Gothic"/>
              </a:rPr>
              <a:t>i </a:t>
            </a:r>
            <a:r>
              <a:rPr sz="2100" i="1" spc="-50" dirty="0">
                <a:latin typeface="Malgun Gothic"/>
                <a:cs typeface="Malgun Gothic"/>
              </a:rPr>
              <a:t>suoi </a:t>
            </a:r>
            <a:r>
              <a:rPr sz="2100" i="1" spc="-45" dirty="0">
                <a:latin typeface="Malgun Gothic"/>
                <a:cs typeface="Malgun Gothic"/>
              </a:rPr>
              <a:t>indirizzi </a:t>
            </a:r>
            <a:r>
              <a:rPr sz="2100" i="1" spc="-55" dirty="0">
                <a:latin typeface="Malgun Gothic"/>
                <a:cs typeface="Malgun Gothic"/>
              </a:rPr>
              <a:t>variano </a:t>
            </a:r>
            <a:r>
              <a:rPr sz="2100" i="1" spc="-60" dirty="0">
                <a:latin typeface="Malgun Gothic"/>
                <a:cs typeface="Malgun Gothic"/>
              </a:rPr>
              <a:t>da </a:t>
            </a:r>
            <a:r>
              <a:rPr sz="2100" i="1" spc="-55" dirty="0">
                <a:latin typeface="Malgun Gothic"/>
                <a:cs typeface="Malgun Gothic"/>
              </a:rPr>
              <a:t>0 </a:t>
            </a:r>
            <a:r>
              <a:rPr sz="2100" i="1" spc="-50" dirty="0">
                <a:latin typeface="Malgun Gothic"/>
                <a:cs typeface="Malgun Gothic"/>
              </a:rPr>
              <a:t>a</a:t>
            </a:r>
            <a:r>
              <a:rPr sz="2100" i="1" spc="-20" dirty="0">
                <a:latin typeface="Malgun Gothic"/>
                <a:cs typeface="Malgun Gothic"/>
              </a:rPr>
              <a:t> </a:t>
            </a:r>
            <a:r>
              <a:rPr sz="2100" i="1" spc="-45" dirty="0">
                <a:latin typeface="Malgun Gothic"/>
                <a:cs typeface="Malgun Gothic"/>
              </a:rPr>
              <a:t>n-1.</a:t>
            </a:r>
            <a:endParaRPr sz="2100">
              <a:latin typeface="Malgun Gothic"/>
              <a:cs typeface="Malgun Gothic"/>
            </a:endParaRPr>
          </a:p>
          <a:p>
            <a:pPr marL="12700" marR="5080">
              <a:lnSpc>
                <a:spcPts val="2400"/>
              </a:lnSpc>
              <a:spcBef>
                <a:spcPts val="2400"/>
              </a:spcBef>
            </a:pPr>
            <a:r>
              <a:rPr sz="2100" i="1" spc="-90" dirty="0">
                <a:latin typeface="Malgun Gothic"/>
                <a:cs typeface="Malgun Gothic"/>
              </a:rPr>
              <a:t>Tutte </a:t>
            </a:r>
            <a:r>
              <a:rPr sz="2100" i="1" spc="-40" dirty="0">
                <a:latin typeface="Malgun Gothic"/>
                <a:cs typeface="Malgun Gothic"/>
              </a:rPr>
              <a:t>le celle </a:t>
            </a:r>
            <a:r>
              <a:rPr sz="2100" i="1" spc="-55" dirty="0">
                <a:latin typeface="Malgun Gothic"/>
                <a:cs typeface="Malgun Gothic"/>
              </a:rPr>
              <a:t>contengono </a:t>
            </a:r>
            <a:r>
              <a:rPr sz="2100" i="1" spc="-45" dirty="0">
                <a:latin typeface="Malgun Gothic"/>
                <a:cs typeface="Malgun Gothic"/>
              </a:rPr>
              <a:t>lo </a:t>
            </a:r>
            <a:r>
              <a:rPr sz="2100" i="1" spc="-55" dirty="0">
                <a:latin typeface="Malgun Gothic"/>
                <a:cs typeface="Malgun Gothic"/>
              </a:rPr>
              <a:t>stesso </a:t>
            </a:r>
            <a:r>
              <a:rPr sz="2100" i="1" spc="-65" dirty="0">
                <a:latin typeface="Malgun Gothic"/>
                <a:cs typeface="Malgun Gothic"/>
              </a:rPr>
              <a:t>numero </a:t>
            </a:r>
            <a:r>
              <a:rPr sz="2100" i="1" spc="-40" dirty="0">
                <a:latin typeface="Malgun Gothic"/>
                <a:cs typeface="Malgun Gothic"/>
              </a:rPr>
              <a:t>di </a:t>
            </a:r>
            <a:r>
              <a:rPr sz="2100" i="1" spc="-35" dirty="0">
                <a:latin typeface="Malgun Gothic"/>
                <a:cs typeface="Malgun Gothic"/>
              </a:rPr>
              <a:t>bit. </a:t>
            </a:r>
            <a:r>
              <a:rPr sz="2100" i="1" spc="-55" dirty="0">
                <a:latin typeface="Malgun Gothic"/>
                <a:cs typeface="Malgun Gothic"/>
              </a:rPr>
              <a:t>Se una </a:t>
            </a:r>
            <a:r>
              <a:rPr sz="2100" i="1" spc="-40" dirty="0">
                <a:latin typeface="Malgun Gothic"/>
                <a:cs typeface="Malgun Gothic"/>
              </a:rPr>
              <a:t>cella  </a:t>
            </a:r>
            <a:r>
              <a:rPr sz="2100" i="1" spc="-50" dirty="0">
                <a:latin typeface="Malgun Gothic"/>
                <a:cs typeface="Malgun Gothic"/>
              </a:rPr>
              <a:t>contiene k </a:t>
            </a:r>
            <a:r>
              <a:rPr sz="2100" i="1" spc="-40" dirty="0">
                <a:latin typeface="Malgun Gothic"/>
                <a:cs typeface="Malgun Gothic"/>
              </a:rPr>
              <a:t>bit </a:t>
            </a:r>
            <a:r>
              <a:rPr sz="2100" i="1" spc="-45" dirty="0">
                <a:latin typeface="Malgun Gothic"/>
                <a:cs typeface="Malgun Gothic"/>
              </a:rPr>
              <a:t>allora </a:t>
            </a:r>
            <a:r>
              <a:rPr sz="2100" i="1" spc="-50" dirty="0">
                <a:latin typeface="Malgun Gothic"/>
                <a:cs typeface="Malgun Gothic"/>
              </a:rPr>
              <a:t>potrà </a:t>
            </a:r>
            <a:r>
              <a:rPr sz="2100" i="1" spc="-55" dirty="0">
                <a:latin typeface="Malgun Gothic"/>
                <a:cs typeface="Malgun Gothic"/>
              </a:rPr>
              <a:t>assumere </a:t>
            </a:r>
            <a:r>
              <a:rPr sz="2100" i="1" spc="-40" dirty="0">
                <a:latin typeface="Malgun Gothic"/>
                <a:cs typeface="Malgun Gothic"/>
              </a:rPr>
              <a:t>al </a:t>
            </a:r>
            <a:r>
              <a:rPr sz="2100" i="1" spc="-60" dirty="0">
                <a:latin typeface="Malgun Gothic"/>
                <a:cs typeface="Malgun Gothic"/>
              </a:rPr>
              <a:t>massimo </a:t>
            </a:r>
            <a:r>
              <a:rPr sz="2100" i="1" spc="-50" dirty="0">
                <a:latin typeface="Malgun Gothic"/>
                <a:cs typeface="Malgun Gothic"/>
              </a:rPr>
              <a:t>2</a:t>
            </a:r>
            <a:r>
              <a:rPr sz="2100" i="1" spc="-75" baseline="23809" dirty="0">
                <a:latin typeface="Malgun Gothic"/>
                <a:cs typeface="Malgun Gothic"/>
              </a:rPr>
              <a:t>k</a:t>
            </a:r>
            <a:r>
              <a:rPr sz="2100" i="1" spc="277" baseline="23809" dirty="0">
                <a:latin typeface="Malgun Gothic"/>
                <a:cs typeface="Malgun Gothic"/>
              </a:rPr>
              <a:t> </a:t>
            </a:r>
            <a:r>
              <a:rPr sz="2100" i="1" spc="-45" dirty="0">
                <a:latin typeface="Malgun Gothic"/>
                <a:cs typeface="Malgun Gothic"/>
              </a:rPr>
              <a:t>valori.</a:t>
            </a:r>
            <a:endParaRPr sz="21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RAM: </a:t>
            </a:r>
            <a:r>
              <a:rPr dirty="0"/>
              <a:t>Random </a:t>
            </a:r>
            <a:r>
              <a:rPr spc="-5" dirty="0"/>
              <a:t>Access</a:t>
            </a:r>
            <a:r>
              <a:rPr spc="-70" dirty="0"/>
              <a:t> </a:t>
            </a:r>
            <a:r>
              <a:rPr spc="-5" dirty="0"/>
              <a:t>Memory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385" y="1435734"/>
            <a:ext cx="840486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25" dirty="0">
                <a:latin typeface="Lucida Sans Unicode"/>
                <a:cs typeface="Lucida Sans Unicode"/>
              </a:rPr>
              <a:t>Indirizzi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114" dirty="0">
                <a:latin typeface="Lucida Sans Unicode"/>
                <a:cs typeface="Lucida Sans Unicode"/>
              </a:rPr>
              <a:t>memoria </a:t>
            </a:r>
            <a:r>
              <a:rPr sz="2000" dirty="0">
                <a:latin typeface="Lucida Sans Unicode"/>
                <a:cs typeface="Lucida Sans Unicode"/>
              </a:rPr>
              <a:t>e </a:t>
            </a:r>
            <a:r>
              <a:rPr sz="2000" spc="-105" dirty="0">
                <a:latin typeface="Lucida Sans Unicode"/>
                <a:cs typeface="Lucida Sans Unicode"/>
              </a:rPr>
              <a:t>dimensione </a:t>
            </a:r>
            <a:r>
              <a:rPr sz="2000" spc="-85" dirty="0">
                <a:latin typeface="Lucida Sans Unicode"/>
                <a:cs typeface="Lucida Sans Unicode"/>
              </a:rPr>
              <a:t>della </a:t>
            </a:r>
            <a:r>
              <a:rPr sz="2000" spc="-110" dirty="0">
                <a:latin typeface="Lucida Sans Unicode"/>
                <a:cs typeface="Lucida Sans Unicode"/>
              </a:rPr>
              <a:t>“word”: </a:t>
            </a:r>
            <a:r>
              <a:rPr sz="2000" spc="-114" dirty="0">
                <a:latin typeface="Lucida Sans Unicode"/>
                <a:cs typeface="Lucida Sans Unicode"/>
              </a:rPr>
              <a:t>tre </a:t>
            </a:r>
            <a:r>
              <a:rPr sz="2000" spc="-150" dirty="0">
                <a:latin typeface="Lucida Sans Unicode"/>
                <a:cs typeface="Lucida Sans Unicode"/>
              </a:rPr>
              <a:t>modi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105" dirty="0">
                <a:latin typeface="Lucida Sans Unicode"/>
                <a:cs typeface="Lucida Sans Unicode"/>
              </a:rPr>
              <a:t>organizzare</a:t>
            </a:r>
            <a:r>
              <a:rPr sz="2000" spc="65" dirty="0">
                <a:latin typeface="Lucida Sans Unicode"/>
                <a:cs typeface="Lucida Sans Unicode"/>
              </a:rPr>
              <a:t> </a:t>
            </a:r>
            <a:r>
              <a:rPr sz="2000" spc="-90" dirty="0">
                <a:latin typeface="Lucida Sans Unicode"/>
                <a:cs typeface="Lucida Sans Unicode"/>
              </a:rPr>
              <a:t>una</a:t>
            </a:r>
            <a:endParaRPr sz="2000">
              <a:latin typeface="Lucida Sans Unicode"/>
              <a:cs typeface="Lucida Sans Unicode"/>
            </a:endParaRPr>
          </a:p>
          <a:p>
            <a:pPr marL="348615" algn="ctr">
              <a:lnSpc>
                <a:spcPct val="100000"/>
              </a:lnSpc>
            </a:pPr>
            <a:r>
              <a:rPr sz="2000" spc="-114" dirty="0">
                <a:latin typeface="Lucida Sans Unicode"/>
                <a:cs typeface="Lucida Sans Unicode"/>
              </a:rPr>
              <a:t>memoria </a:t>
            </a:r>
            <a:r>
              <a:rPr sz="2000" spc="10" dirty="0">
                <a:latin typeface="Lucida Sans Unicode"/>
                <a:cs typeface="Lucida Sans Unicode"/>
              </a:rPr>
              <a:t>a </a:t>
            </a:r>
            <a:r>
              <a:rPr sz="2000" spc="-155" dirty="0">
                <a:latin typeface="Lucida Sans Unicode"/>
                <a:cs typeface="Lucida Sans Unicode"/>
              </a:rPr>
              <a:t>96</a:t>
            </a:r>
            <a:r>
              <a:rPr sz="2000" spc="-180" dirty="0">
                <a:latin typeface="Lucida Sans Unicode"/>
                <a:cs typeface="Lucida Sans Unicode"/>
              </a:rPr>
              <a:t> </a:t>
            </a:r>
            <a:r>
              <a:rPr sz="2000" spc="-145" dirty="0">
                <a:latin typeface="Lucida Sans Unicode"/>
                <a:cs typeface="Lucida Sans Unicode"/>
              </a:rPr>
              <a:t>bit.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81200" y="2276538"/>
            <a:ext cx="6248400" cy="413537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RAM: </a:t>
            </a:r>
            <a:r>
              <a:rPr dirty="0"/>
              <a:t>Random </a:t>
            </a:r>
            <a:r>
              <a:rPr spc="-5" dirty="0"/>
              <a:t>Access</a:t>
            </a:r>
            <a:r>
              <a:rPr spc="-70" dirty="0"/>
              <a:t> </a:t>
            </a:r>
            <a:r>
              <a:rPr spc="-5" dirty="0"/>
              <a:t>Memory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41592" y="1929383"/>
            <a:ext cx="1271016" cy="513588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04759" y="1929383"/>
            <a:ext cx="371855" cy="51358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22092" y="3081527"/>
            <a:ext cx="1359408" cy="513588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5940" y="1597913"/>
            <a:ext cx="8020684" cy="18364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70" dirty="0">
                <a:latin typeface="Lucida Sans Unicode"/>
                <a:cs typeface="Lucida Sans Unicode"/>
              </a:rPr>
              <a:t>In </a:t>
            </a:r>
            <a:r>
              <a:rPr sz="1800" spc="-120" dirty="0">
                <a:latin typeface="Lucida Sans Unicode"/>
                <a:cs typeface="Lucida Sans Unicode"/>
              </a:rPr>
              <a:t>principio </a:t>
            </a:r>
            <a:r>
              <a:rPr sz="1800" spc="-50" dirty="0">
                <a:latin typeface="Lucida Sans Unicode"/>
                <a:cs typeface="Lucida Sans Unicode"/>
              </a:rPr>
              <a:t>era </a:t>
            </a:r>
            <a:r>
              <a:rPr sz="1800" spc="-125" dirty="0">
                <a:latin typeface="Lucida Sans Unicode"/>
                <a:cs typeface="Lucida Sans Unicode"/>
              </a:rPr>
              <a:t>il </a:t>
            </a:r>
            <a:r>
              <a:rPr sz="1800" spc="-114" dirty="0">
                <a:latin typeface="Lucida Sans Unicode"/>
                <a:cs typeface="Lucida Sans Unicode"/>
              </a:rPr>
              <a:t>linguaggio</a:t>
            </a:r>
            <a:r>
              <a:rPr sz="1800" spc="60" dirty="0">
                <a:latin typeface="Lucida Sans Unicode"/>
                <a:cs typeface="Lucida Sans Unicode"/>
              </a:rPr>
              <a:t> </a:t>
            </a:r>
            <a:r>
              <a:rPr sz="1800" spc="-70" dirty="0">
                <a:latin typeface="Lucida Sans Unicode"/>
                <a:cs typeface="Lucida Sans Unicode"/>
              </a:rPr>
              <a:t>macchina….</a:t>
            </a:r>
            <a:endParaRPr sz="18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15" dirty="0">
                <a:latin typeface="Lucida Sans Unicode"/>
                <a:cs typeface="Lucida Sans Unicode"/>
              </a:rPr>
              <a:t>Per </a:t>
            </a:r>
            <a:r>
              <a:rPr sz="1800" spc="-90" dirty="0">
                <a:latin typeface="Lucida Sans Unicode"/>
                <a:cs typeface="Lucida Sans Unicode"/>
              </a:rPr>
              <a:t>facilitare </a:t>
            </a:r>
            <a:r>
              <a:rPr sz="1800" spc="-60" dirty="0">
                <a:latin typeface="Lucida Sans Unicode"/>
                <a:cs typeface="Lucida Sans Unicode"/>
              </a:rPr>
              <a:t>la </a:t>
            </a:r>
            <a:r>
              <a:rPr sz="1800" spc="-110" dirty="0">
                <a:latin typeface="Lucida Sans Unicode"/>
                <a:cs typeface="Lucida Sans Unicode"/>
              </a:rPr>
              <a:t>programmazione </a:t>
            </a:r>
            <a:r>
              <a:rPr sz="1800" spc="-140" dirty="0">
                <a:latin typeface="Lucida Sans Unicode"/>
                <a:cs typeface="Lucida Sans Unicode"/>
              </a:rPr>
              <a:t>fu introdotto </a:t>
            </a:r>
            <a:r>
              <a:rPr sz="1800" spc="-125" dirty="0">
                <a:latin typeface="Lucida Sans Unicode"/>
                <a:cs typeface="Lucida Sans Unicode"/>
              </a:rPr>
              <a:t>il </a:t>
            </a:r>
            <a:r>
              <a:rPr sz="1800" spc="-114" dirty="0">
                <a:latin typeface="Lucida Sans Unicode"/>
                <a:cs typeface="Lucida Sans Unicode"/>
              </a:rPr>
              <a:t>linguaggio</a:t>
            </a:r>
            <a:r>
              <a:rPr sz="1800" spc="180" dirty="0">
                <a:latin typeface="Lucida Sans Unicode"/>
                <a:cs typeface="Lucida Sans Unicode"/>
              </a:rPr>
              <a:t> </a:t>
            </a:r>
            <a:r>
              <a:rPr sz="1800" spc="-70" dirty="0">
                <a:solidFill>
                  <a:srgbClr val="9900FF"/>
                </a:solidFill>
                <a:latin typeface="Lucida Sans Unicode"/>
                <a:cs typeface="Lucida Sans Unicode"/>
              </a:rPr>
              <a:t>assembly</a:t>
            </a:r>
            <a:endParaRPr sz="1800">
              <a:latin typeface="Lucida Sans Unicode"/>
              <a:cs typeface="Lucida Sans Unicode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434"/>
              </a:spcBef>
              <a:buChar char="•"/>
              <a:tabLst>
                <a:tab pos="355600" algn="l"/>
              </a:tabLst>
            </a:pPr>
            <a:r>
              <a:rPr sz="1800" spc="-70" dirty="0">
                <a:latin typeface="Lucida Sans Unicode"/>
                <a:cs typeface="Lucida Sans Unicode"/>
              </a:rPr>
              <a:t>L’assembly </a:t>
            </a:r>
            <a:r>
              <a:rPr sz="1800" spc="-85" dirty="0">
                <a:latin typeface="Lucida Sans Unicode"/>
                <a:cs typeface="Lucida Sans Unicode"/>
              </a:rPr>
              <a:t>definisce una </a:t>
            </a:r>
            <a:r>
              <a:rPr sz="1800" spc="-105" dirty="0">
                <a:latin typeface="Lucida Sans Unicode"/>
                <a:cs typeface="Lucida Sans Unicode"/>
              </a:rPr>
              <a:t>notazione </a:t>
            </a:r>
            <a:r>
              <a:rPr sz="1800" spc="-95" dirty="0">
                <a:latin typeface="Lucida Sans Unicode"/>
                <a:cs typeface="Lucida Sans Unicode"/>
              </a:rPr>
              <a:t>simbolica </a:t>
            </a:r>
            <a:r>
              <a:rPr sz="1800" spc="-50" dirty="0">
                <a:latin typeface="Lucida Sans Unicode"/>
                <a:cs typeface="Lucida Sans Unicode"/>
              </a:rPr>
              <a:t>che </a:t>
            </a:r>
            <a:r>
              <a:rPr sz="1800" spc="-5" dirty="0">
                <a:latin typeface="Lucida Sans Unicode"/>
                <a:cs typeface="Lucida Sans Unicode"/>
              </a:rPr>
              <a:t>è </a:t>
            </a:r>
            <a:r>
              <a:rPr sz="1800" spc="-125" dirty="0">
                <a:latin typeface="Lucida Sans Unicode"/>
                <a:cs typeface="Lucida Sans Unicode"/>
              </a:rPr>
              <a:t>in </a:t>
            </a:r>
            <a:r>
              <a:rPr sz="1800" spc="-95" dirty="0">
                <a:latin typeface="Lucida Sans Unicode"/>
                <a:cs typeface="Lucida Sans Unicode"/>
              </a:rPr>
              <a:t>stretta </a:t>
            </a:r>
            <a:r>
              <a:rPr sz="1800" spc="-90" dirty="0">
                <a:latin typeface="Lucida Sans Unicode"/>
                <a:cs typeface="Lucida Sans Unicode"/>
              </a:rPr>
              <a:t>relazione  </a:t>
            </a:r>
            <a:r>
              <a:rPr sz="1800" spc="-70" dirty="0">
                <a:latin typeface="Lucida Sans Unicode"/>
                <a:cs typeface="Lucida Sans Unicode"/>
              </a:rPr>
              <a:t>(1:1) </a:t>
            </a:r>
            <a:r>
              <a:rPr sz="1800" spc="-85" dirty="0">
                <a:latin typeface="Lucida Sans Unicode"/>
                <a:cs typeface="Lucida Sans Unicode"/>
              </a:rPr>
              <a:t>con </a:t>
            </a:r>
            <a:r>
              <a:rPr sz="1800" spc="-125" dirty="0">
                <a:latin typeface="Lucida Sans Unicode"/>
                <a:cs typeface="Lucida Sans Unicode"/>
              </a:rPr>
              <a:t>i </a:t>
            </a:r>
            <a:r>
              <a:rPr sz="1800" spc="-90" dirty="0">
                <a:latin typeface="Lucida Sans Unicode"/>
                <a:cs typeface="Lucida Sans Unicode"/>
              </a:rPr>
              <a:t>codici </a:t>
            </a:r>
            <a:r>
              <a:rPr sz="1800" spc="-125" dirty="0">
                <a:latin typeface="Lucida Sans Unicode"/>
                <a:cs typeface="Lucida Sans Unicode"/>
              </a:rPr>
              <a:t>in </a:t>
            </a:r>
            <a:r>
              <a:rPr sz="1800" spc="-110" dirty="0">
                <a:latin typeface="Lucida Sans Unicode"/>
                <a:cs typeface="Lucida Sans Unicode"/>
              </a:rPr>
              <a:t>linguaggio </a:t>
            </a:r>
            <a:r>
              <a:rPr sz="1800" spc="-75" dirty="0">
                <a:latin typeface="Lucida Sans Unicode"/>
                <a:cs typeface="Lucida Sans Unicode"/>
              </a:rPr>
              <a:t>macchina. </a:t>
            </a:r>
            <a:r>
              <a:rPr sz="1800" spc="-70" dirty="0">
                <a:latin typeface="Lucida Sans Unicode"/>
                <a:cs typeface="Lucida Sans Unicode"/>
              </a:rPr>
              <a:t>Il </a:t>
            </a:r>
            <a:r>
              <a:rPr sz="1800" spc="-110" dirty="0">
                <a:latin typeface="Lucida Sans Unicode"/>
                <a:cs typeface="Lucida Sans Unicode"/>
              </a:rPr>
              <a:t>programma scritto </a:t>
            </a:r>
            <a:r>
              <a:rPr sz="1800" spc="-125" dirty="0">
                <a:latin typeface="Lucida Sans Unicode"/>
                <a:cs typeface="Lucida Sans Unicode"/>
              </a:rPr>
              <a:t>in </a:t>
            </a:r>
            <a:r>
              <a:rPr sz="1800" spc="-70" dirty="0">
                <a:latin typeface="Lucida Sans Unicode"/>
                <a:cs typeface="Lucida Sans Unicode"/>
              </a:rPr>
              <a:t>assembly  </a:t>
            </a:r>
            <a:r>
              <a:rPr sz="1800" spc="-5" dirty="0">
                <a:latin typeface="Lucida Sans Unicode"/>
                <a:cs typeface="Lucida Sans Unicode"/>
              </a:rPr>
              <a:t>è </a:t>
            </a:r>
            <a:r>
              <a:rPr sz="1800" spc="-100" dirty="0">
                <a:latin typeface="Lucida Sans Unicode"/>
                <a:cs typeface="Lucida Sans Unicode"/>
              </a:rPr>
              <a:t>convertito </a:t>
            </a:r>
            <a:r>
              <a:rPr sz="1800" spc="-95" dirty="0">
                <a:latin typeface="Lucida Sans Unicode"/>
                <a:cs typeface="Lucida Sans Unicode"/>
              </a:rPr>
              <a:t>automaticamente </a:t>
            </a:r>
            <a:r>
              <a:rPr sz="1800" spc="-125" dirty="0">
                <a:latin typeface="Lucida Sans Unicode"/>
                <a:cs typeface="Lucida Sans Unicode"/>
              </a:rPr>
              <a:t>in </a:t>
            </a:r>
            <a:r>
              <a:rPr sz="1800" spc="-110" dirty="0">
                <a:latin typeface="Lucida Sans Unicode"/>
                <a:cs typeface="Lucida Sans Unicode"/>
              </a:rPr>
              <a:t>linguaggio </a:t>
            </a:r>
            <a:r>
              <a:rPr sz="1800" spc="-75" dirty="0">
                <a:latin typeface="Lucida Sans Unicode"/>
                <a:cs typeface="Lucida Sans Unicode"/>
              </a:rPr>
              <a:t>macchina </a:t>
            </a:r>
            <a:r>
              <a:rPr sz="1800" spc="-100" dirty="0">
                <a:latin typeface="Lucida Sans Unicode"/>
                <a:cs typeface="Lucida Sans Unicode"/>
              </a:rPr>
              <a:t>per </a:t>
            </a:r>
            <a:r>
              <a:rPr sz="1800" spc="-114" dirty="0">
                <a:latin typeface="Lucida Sans Unicode"/>
                <a:cs typeface="Lucida Sans Unicode"/>
              </a:rPr>
              <a:t>mezzo </a:t>
            </a:r>
            <a:r>
              <a:rPr sz="1800" spc="-95" dirty="0">
                <a:latin typeface="Lucida Sans Unicode"/>
                <a:cs typeface="Lucida Sans Unicode"/>
              </a:rPr>
              <a:t>del  </a:t>
            </a:r>
            <a:r>
              <a:rPr sz="1800" spc="-114" dirty="0">
                <a:latin typeface="Lucida Sans Unicode"/>
                <a:cs typeface="Lucida Sans Unicode"/>
              </a:rPr>
              <a:t>programma </a:t>
            </a:r>
            <a:r>
              <a:rPr sz="1800" spc="-120" dirty="0">
                <a:latin typeface="Lucida Sans Unicode"/>
                <a:cs typeface="Lucida Sans Unicode"/>
              </a:rPr>
              <a:t>traduttore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solidFill>
                  <a:srgbClr val="3333FF"/>
                </a:solidFill>
                <a:latin typeface="Lucida Sans Unicode"/>
                <a:cs typeface="Lucida Sans Unicode"/>
              </a:rPr>
              <a:t>assembler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0112" y="4275137"/>
            <a:ext cx="2574925" cy="738505"/>
          </a:xfrm>
          <a:prstGeom prst="rect">
            <a:avLst/>
          </a:prstGeom>
          <a:solidFill>
            <a:srgbClr val="EBEBEB"/>
          </a:solidFill>
          <a:ln w="9525">
            <a:solidFill>
              <a:srgbClr val="000000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480059" marR="701675">
              <a:lnSpc>
                <a:spcPts val="1680"/>
              </a:lnSpc>
              <a:spcBef>
                <a:spcPts val="415"/>
              </a:spcBef>
            </a:pPr>
            <a:r>
              <a:rPr sz="1450" i="1" spc="-35" dirty="0">
                <a:latin typeface="Tahoma"/>
                <a:cs typeface="Tahoma"/>
              </a:rPr>
              <a:t>LOAD </a:t>
            </a:r>
            <a:r>
              <a:rPr sz="1450" i="1" spc="-30" dirty="0">
                <a:latin typeface="Tahoma"/>
                <a:cs typeface="Tahoma"/>
              </a:rPr>
              <a:t>MEM1, AC  </a:t>
            </a:r>
            <a:r>
              <a:rPr sz="1450" i="1" spc="-35" dirty="0">
                <a:latin typeface="Tahoma"/>
                <a:cs typeface="Tahoma"/>
              </a:rPr>
              <a:t>ADD </a:t>
            </a:r>
            <a:r>
              <a:rPr sz="1450" i="1" spc="-30" dirty="0">
                <a:latin typeface="Tahoma"/>
                <a:cs typeface="Tahoma"/>
              </a:rPr>
              <a:t>AC, </a:t>
            </a:r>
            <a:r>
              <a:rPr sz="1450" i="1" spc="-35" dirty="0">
                <a:latin typeface="Tahoma"/>
                <a:cs typeface="Tahoma"/>
              </a:rPr>
              <a:t>MEM2  </a:t>
            </a:r>
            <a:r>
              <a:rPr sz="1450" i="1" spc="-40" dirty="0">
                <a:latin typeface="Tahoma"/>
                <a:cs typeface="Tahoma"/>
              </a:rPr>
              <a:t>STORE </a:t>
            </a:r>
            <a:r>
              <a:rPr sz="1450" i="1" spc="-30" dirty="0">
                <a:latin typeface="Tahoma"/>
                <a:cs typeface="Tahoma"/>
              </a:rPr>
              <a:t>AC,</a:t>
            </a:r>
            <a:r>
              <a:rPr sz="1450" i="1" spc="-75" dirty="0">
                <a:latin typeface="Tahoma"/>
                <a:cs typeface="Tahoma"/>
              </a:rPr>
              <a:t> </a:t>
            </a:r>
            <a:r>
              <a:rPr sz="1450" i="1" spc="-35" dirty="0">
                <a:latin typeface="Tahoma"/>
                <a:cs typeface="Tahoma"/>
              </a:rPr>
              <a:t>MEM2</a:t>
            </a:r>
            <a:endParaRPr sz="14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1125" y="4192651"/>
            <a:ext cx="1187450" cy="815975"/>
          </a:xfrm>
          <a:prstGeom prst="rect">
            <a:avLst/>
          </a:prstGeom>
          <a:solidFill>
            <a:srgbClr val="DDDDDD"/>
          </a:solidFill>
          <a:ln w="9525">
            <a:solidFill>
              <a:srgbClr val="000000"/>
            </a:solidFill>
          </a:ln>
        </p:spPr>
        <p:txBody>
          <a:bodyPr vert="horz" wrap="square" lIns="0" tIns="257810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2030"/>
              </a:spcBef>
            </a:pPr>
            <a:r>
              <a:rPr sz="1900" i="1" spc="-55" dirty="0">
                <a:latin typeface="Tahoma"/>
                <a:cs typeface="Tahoma"/>
              </a:rPr>
              <a:t>Assembler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58154" y="4225044"/>
            <a:ext cx="3129280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02590">
              <a:lnSpc>
                <a:spcPts val="1710"/>
              </a:lnSpc>
              <a:spcBef>
                <a:spcPts val="130"/>
              </a:spcBef>
            </a:pPr>
            <a:r>
              <a:rPr sz="1450" i="1" spc="-30" dirty="0">
                <a:latin typeface="Tahoma"/>
                <a:cs typeface="Tahoma"/>
              </a:rPr>
              <a:t>1</a:t>
            </a:r>
            <a:endParaRPr sz="1450">
              <a:latin typeface="Tahoma"/>
              <a:cs typeface="Tahoma"/>
            </a:endParaRPr>
          </a:p>
          <a:p>
            <a:pPr marL="12700">
              <a:lnSpc>
                <a:spcPts val="1710"/>
              </a:lnSpc>
            </a:pPr>
            <a:r>
              <a:rPr sz="1450" i="1" spc="-35" dirty="0">
                <a:latin typeface="Tahoma"/>
                <a:cs typeface="Tahoma"/>
              </a:rPr>
              <a:t>01001001001000000000000000000101</a:t>
            </a:r>
            <a:endParaRPr sz="14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48300" y="4651764"/>
            <a:ext cx="123189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i="1" spc="-30" dirty="0">
                <a:latin typeface="Tahoma"/>
                <a:cs typeface="Tahoma"/>
              </a:rPr>
              <a:t>1</a:t>
            </a:r>
            <a:endParaRPr sz="1450">
              <a:latin typeface="Tahoma"/>
              <a:cs typeface="Tahom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573712" y="4208398"/>
          <a:ext cx="3118485" cy="2463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0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6537">
                <a:tc>
                  <a:txBody>
                    <a:bodyPr/>
                    <a:lstStyle/>
                    <a:p>
                      <a:pPr>
                        <a:lnSpc>
                          <a:spcPts val="1540"/>
                        </a:lnSpc>
                        <a:spcBef>
                          <a:spcPts val="220"/>
                        </a:spcBef>
                      </a:pPr>
                      <a:r>
                        <a:rPr sz="1450" i="1" spc="-30" dirty="0">
                          <a:latin typeface="Tahoma"/>
                          <a:cs typeface="Tahoma"/>
                        </a:rPr>
                        <a:t>1000</a:t>
                      </a:r>
                      <a:endParaRPr sz="1450">
                        <a:latin typeface="Tahoma"/>
                        <a:cs typeface="Tahoma"/>
                      </a:endParaRPr>
                    </a:p>
                  </a:txBody>
                  <a:tcPr marL="0" marR="0" marT="27940" marB="0">
                    <a:lnL w="9525">
                      <a:solidFill>
                        <a:srgbClr val="3333FF"/>
                      </a:solidFill>
                      <a:prstDash val="solid"/>
                    </a:lnL>
                    <a:lnR w="9525">
                      <a:solidFill>
                        <a:srgbClr val="6600CC"/>
                      </a:solidFill>
                      <a:prstDash val="solid"/>
                    </a:lnR>
                    <a:lnT w="9525">
                      <a:solidFill>
                        <a:srgbClr val="3333FF"/>
                      </a:solidFill>
                      <a:prstDash val="solid"/>
                    </a:lnT>
                    <a:lnB w="9525">
                      <a:solidFill>
                        <a:srgbClr val="3333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1540"/>
                        </a:lnSpc>
                        <a:spcBef>
                          <a:spcPts val="220"/>
                        </a:spcBef>
                      </a:pPr>
                      <a:r>
                        <a:rPr sz="1450" i="1" dirty="0">
                          <a:latin typeface="Tahoma"/>
                          <a:cs typeface="Tahoma"/>
                        </a:rPr>
                        <a:t>00</a:t>
                      </a:r>
                      <a:r>
                        <a:rPr sz="1450" i="1" spc="-15" dirty="0">
                          <a:latin typeface="Tahoma"/>
                          <a:cs typeface="Tahoma"/>
                        </a:rPr>
                        <a:t>0</a:t>
                      </a:r>
                      <a:r>
                        <a:rPr sz="1450" i="1" dirty="0">
                          <a:latin typeface="Tahoma"/>
                          <a:cs typeface="Tahoma"/>
                        </a:rPr>
                        <a:t>1</a:t>
                      </a:r>
                      <a:endParaRPr sz="1450">
                        <a:latin typeface="Tahoma"/>
                        <a:cs typeface="Tahoma"/>
                      </a:endParaRPr>
                    </a:p>
                  </a:txBody>
                  <a:tcPr marL="0" marR="0" marT="27940" marB="0">
                    <a:lnL w="9525">
                      <a:solidFill>
                        <a:srgbClr val="6600CC"/>
                      </a:solidFill>
                      <a:prstDash val="solid"/>
                    </a:lnL>
                    <a:lnR w="9525">
                      <a:solidFill>
                        <a:srgbClr val="CC0099"/>
                      </a:solidFill>
                      <a:prstDash val="solid"/>
                    </a:lnR>
                    <a:lnT w="9525">
                      <a:solidFill>
                        <a:srgbClr val="6600CC"/>
                      </a:solidFill>
                      <a:prstDash val="solid"/>
                    </a:lnT>
                    <a:lnB w="9525">
                      <a:solidFill>
                        <a:srgbClr val="6600CC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40"/>
                        </a:lnSpc>
                        <a:spcBef>
                          <a:spcPts val="220"/>
                        </a:spcBef>
                      </a:pPr>
                      <a:r>
                        <a:rPr sz="1450" i="1" spc="-35" dirty="0">
                          <a:latin typeface="Tahoma"/>
                          <a:cs typeface="Tahoma"/>
                        </a:rPr>
                        <a:t>10110101101010101010100</a:t>
                      </a:r>
                      <a:endParaRPr sz="1450" dirty="0">
                        <a:latin typeface="Tahoma"/>
                        <a:cs typeface="Tahoma"/>
                      </a:endParaRPr>
                    </a:p>
                  </a:txBody>
                  <a:tcPr marL="0" marR="0" marT="27940" marB="0">
                    <a:lnL w="9525">
                      <a:solidFill>
                        <a:srgbClr val="CC0099"/>
                      </a:solidFill>
                      <a:prstDash val="solid"/>
                    </a:lnL>
                    <a:lnR w="9525">
                      <a:solidFill>
                        <a:srgbClr val="CC0099"/>
                      </a:solidFill>
                      <a:prstDash val="solid"/>
                    </a:lnR>
                    <a:lnT w="9525">
                      <a:solidFill>
                        <a:srgbClr val="CC0099"/>
                      </a:solidFill>
                      <a:prstDash val="solid"/>
                    </a:lnT>
                    <a:lnB w="9525">
                      <a:solidFill>
                        <a:srgbClr val="CC0099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5578538" y="4643373"/>
          <a:ext cx="3108325" cy="2463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1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1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6537">
                <a:tc>
                  <a:txBody>
                    <a:bodyPr/>
                    <a:lstStyle/>
                    <a:p>
                      <a:pPr>
                        <a:lnSpc>
                          <a:spcPts val="1605"/>
                        </a:lnSpc>
                        <a:spcBef>
                          <a:spcPts val="155"/>
                        </a:spcBef>
                      </a:pPr>
                      <a:r>
                        <a:rPr sz="1450" i="1" spc="-30" dirty="0">
                          <a:latin typeface="Tahoma"/>
                          <a:cs typeface="Tahoma"/>
                        </a:rPr>
                        <a:t>1000</a:t>
                      </a:r>
                      <a:endParaRPr sz="1450">
                        <a:latin typeface="Tahoma"/>
                        <a:cs typeface="Tahoma"/>
                      </a:endParaRPr>
                    </a:p>
                  </a:txBody>
                  <a:tcPr marL="0" marR="0" marT="19685" marB="0">
                    <a:lnL w="9525">
                      <a:solidFill>
                        <a:srgbClr val="3333FF"/>
                      </a:solidFill>
                      <a:prstDash val="solid"/>
                    </a:lnL>
                    <a:lnR w="9525">
                      <a:solidFill>
                        <a:srgbClr val="6600CC"/>
                      </a:solidFill>
                      <a:prstDash val="solid"/>
                    </a:lnR>
                    <a:lnT w="9525">
                      <a:solidFill>
                        <a:srgbClr val="3333FF"/>
                      </a:solidFill>
                      <a:prstDash val="solid"/>
                    </a:lnT>
                    <a:lnB w="9525">
                      <a:solidFill>
                        <a:srgbClr val="3333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1605"/>
                        </a:lnSpc>
                        <a:spcBef>
                          <a:spcPts val="155"/>
                        </a:spcBef>
                      </a:pPr>
                      <a:r>
                        <a:rPr sz="1450" i="1" dirty="0">
                          <a:latin typeface="Tahoma"/>
                          <a:cs typeface="Tahoma"/>
                        </a:rPr>
                        <a:t>00</a:t>
                      </a:r>
                      <a:r>
                        <a:rPr sz="1450" i="1" spc="-15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450" i="1" dirty="0">
                          <a:latin typeface="Tahoma"/>
                          <a:cs typeface="Tahoma"/>
                        </a:rPr>
                        <a:t>0</a:t>
                      </a:r>
                      <a:endParaRPr sz="1450">
                        <a:latin typeface="Tahoma"/>
                        <a:cs typeface="Tahoma"/>
                      </a:endParaRPr>
                    </a:p>
                  </a:txBody>
                  <a:tcPr marL="0" marR="0" marT="19685" marB="0">
                    <a:lnL w="9525">
                      <a:solidFill>
                        <a:srgbClr val="6600CC"/>
                      </a:solidFill>
                      <a:prstDash val="solid"/>
                    </a:lnL>
                    <a:lnR w="9525">
                      <a:solidFill>
                        <a:srgbClr val="CC0099"/>
                      </a:solidFill>
                      <a:prstDash val="solid"/>
                    </a:lnR>
                    <a:lnT w="9525">
                      <a:solidFill>
                        <a:srgbClr val="6600CC"/>
                      </a:solidFill>
                      <a:prstDash val="solid"/>
                    </a:lnT>
                    <a:lnB w="9525">
                      <a:solidFill>
                        <a:srgbClr val="6600CC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5"/>
                        </a:lnSpc>
                        <a:spcBef>
                          <a:spcPts val="155"/>
                        </a:spcBef>
                      </a:pPr>
                      <a:r>
                        <a:rPr sz="1450" i="1" spc="-35" dirty="0">
                          <a:latin typeface="Tahoma"/>
                          <a:cs typeface="Tahoma"/>
                        </a:rPr>
                        <a:t>10110101101001000001100</a:t>
                      </a:r>
                      <a:endParaRPr sz="1450" dirty="0">
                        <a:latin typeface="Tahoma"/>
                        <a:cs typeface="Tahoma"/>
                      </a:endParaRPr>
                    </a:p>
                  </a:txBody>
                  <a:tcPr marL="0" marR="0" marT="19685" marB="0">
                    <a:lnL w="9525">
                      <a:solidFill>
                        <a:srgbClr val="CC0099"/>
                      </a:solidFill>
                      <a:prstDash val="solid"/>
                    </a:lnL>
                    <a:lnR w="9525">
                      <a:solidFill>
                        <a:srgbClr val="CC0099"/>
                      </a:solidFill>
                      <a:prstDash val="solid"/>
                    </a:lnR>
                    <a:lnT w="9525">
                      <a:solidFill>
                        <a:srgbClr val="CC0099"/>
                      </a:solidFill>
                      <a:prstDash val="solid"/>
                    </a:lnT>
                    <a:lnB w="9525">
                      <a:solidFill>
                        <a:srgbClr val="CC0099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3544887" y="4481512"/>
            <a:ext cx="246125" cy="233299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19763" y="4473638"/>
            <a:ext cx="245999" cy="233299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Assembler</a:t>
            </a:r>
          </a:p>
        </p:txBody>
      </p:sp>
      <p:sp>
        <p:nvSpPr>
          <p:cNvPr id="17" name="object 1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145" y="1510029"/>
            <a:ext cx="31540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5" dirty="0">
                <a:latin typeface="Lucida Sans Unicode"/>
                <a:cs typeface="Lucida Sans Unicode"/>
              </a:rPr>
              <a:t>Two </a:t>
            </a:r>
            <a:r>
              <a:rPr sz="1600" spc="-125" dirty="0">
                <a:latin typeface="Lucida Sans Unicode"/>
                <a:cs typeface="Lucida Sans Unicode"/>
              </a:rPr>
              <a:t>of </a:t>
            </a:r>
            <a:r>
              <a:rPr sz="1600" spc="-90" dirty="0">
                <a:latin typeface="Lucida Sans Unicode"/>
                <a:cs typeface="Lucida Sans Unicode"/>
              </a:rPr>
              <a:t>the </a:t>
            </a:r>
            <a:r>
              <a:rPr sz="1600" spc="-80" dirty="0">
                <a:latin typeface="Lucida Sans Unicode"/>
                <a:cs typeface="Lucida Sans Unicode"/>
              </a:rPr>
              <a:t>chips </a:t>
            </a:r>
            <a:r>
              <a:rPr sz="1600" spc="-105" dirty="0">
                <a:latin typeface="Lucida Sans Unicode"/>
                <a:cs typeface="Lucida Sans Unicode"/>
              </a:rPr>
              <a:t>control </a:t>
            </a:r>
            <a:r>
              <a:rPr sz="1600" spc="-90" dirty="0">
                <a:latin typeface="Lucida Sans Unicode"/>
                <a:cs typeface="Lucida Sans Unicode"/>
              </a:rPr>
              <a:t>the</a:t>
            </a:r>
            <a:r>
              <a:rPr sz="1600" spc="90" dirty="0">
                <a:latin typeface="Lucida Sans Unicode"/>
                <a:cs typeface="Lucida Sans Unicode"/>
              </a:rPr>
              <a:t> </a:t>
            </a:r>
            <a:r>
              <a:rPr sz="1600" spc="5" dirty="0">
                <a:latin typeface="Lucida Sans Unicode"/>
                <a:cs typeface="Lucida Sans Unicode"/>
              </a:rPr>
              <a:t>SIMM.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4212" y="2057400"/>
            <a:ext cx="7939024" cy="230822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Memory packaging </a:t>
            </a:r>
            <a:r>
              <a:rPr spc="-5" dirty="0"/>
              <a:t>and</a:t>
            </a:r>
            <a:r>
              <a:rPr spc="-35" dirty="0"/>
              <a:t> </a:t>
            </a:r>
            <a:r>
              <a:rPr spc="-5" dirty="0"/>
              <a:t>types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88593" y="4658055"/>
            <a:ext cx="7258050" cy="156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SIMM: Single </a:t>
            </a:r>
            <a:r>
              <a:rPr sz="1600" dirty="0">
                <a:latin typeface="Arial"/>
                <a:cs typeface="Arial"/>
              </a:rPr>
              <a:t>Inline </a:t>
            </a:r>
            <a:r>
              <a:rPr sz="1600" spc="-5" dirty="0">
                <a:latin typeface="Arial"/>
                <a:cs typeface="Arial"/>
              </a:rPr>
              <a:t>Memory Module - (tipical: 72 pin -- 32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bit/cycle)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DIMM: Dual Inline Memory Module - (tipical: 84 pin -- 64</a:t>
            </a:r>
            <a:r>
              <a:rPr sz="1600" spc="1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bit/cycle)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1825"/>
              </a:lnSpc>
            </a:pPr>
            <a:r>
              <a:rPr sz="1600" spc="-5" dirty="0">
                <a:latin typeface="Arial"/>
                <a:cs typeface="Arial"/>
              </a:rPr>
              <a:t>In un PC se ogni SIMM /DIMM è composta da 8 moduli da 32MB ciascuno </a:t>
            </a:r>
            <a:r>
              <a:rPr sz="1600" dirty="0">
                <a:latin typeface="Arial"/>
                <a:cs typeface="Arial"/>
              </a:rPr>
              <a:t>si</a:t>
            </a:r>
            <a:r>
              <a:rPr sz="1600" spc="2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ha: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ts val="1825"/>
              </a:lnSpc>
            </a:pPr>
            <a:r>
              <a:rPr sz="1600" spc="-5" dirty="0">
                <a:latin typeface="Arial"/>
                <a:cs typeface="Arial"/>
              </a:rPr>
              <a:t>32MB x 8 Chip = 256 MB (4 SIMM </a:t>
            </a:r>
            <a:r>
              <a:rPr sz="1600" spc="-5" dirty="0">
                <a:latin typeface="Wingdings"/>
                <a:cs typeface="Wingdings"/>
              </a:rPr>
              <a:t></a:t>
            </a:r>
            <a:r>
              <a:rPr sz="1600" spc="1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1GB)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87675" y="1769364"/>
            <a:ext cx="795020" cy="580390"/>
          </a:xfrm>
          <a:custGeom>
            <a:avLst/>
            <a:gdLst/>
            <a:ahLst/>
            <a:cxnLst/>
            <a:rect l="l" t="t" r="r" b="b"/>
            <a:pathLst>
              <a:path w="795020" h="580389">
                <a:moveTo>
                  <a:pt x="42544" y="488441"/>
                </a:moveTo>
                <a:lnTo>
                  <a:pt x="39750" y="489458"/>
                </a:lnTo>
                <a:lnTo>
                  <a:pt x="38735" y="491871"/>
                </a:lnTo>
                <a:lnTo>
                  <a:pt x="0" y="580136"/>
                </a:lnTo>
                <a:lnTo>
                  <a:pt x="16401" y="578485"/>
                </a:lnTo>
                <a:lnTo>
                  <a:pt x="10413" y="578485"/>
                </a:lnTo>
                <a:lnTo>
                  <a:pt x="4825" y="570738"/>
                </a:lnTo>
                <a:lnTo>
                  <a:pt x="18991" y="560432"/>
                </a:lnTo>
                <a:lnTo>
                  <a:pt x="47498" y="495681"/>
                </a:lnTo>
                <a:lnTo>
                  <a:pt x="48513" y="493268"/>
                </a:lnTo>
                <a:lnTo>
                  <a:pt x="47370" y="490474"/>
                </a:lnTo>
                <a:lnTo>
                  <a:pt x="42544" y="488441"/>
                </a:lnTo>
                <a:close/>
              </a:path>
              <a:path w="795020" h="580389">
                <a:moveTo>
                  <a:pt x="18991" y="560432"/>
                </a:moveTo>
                <a:lnTo>
                  <a:pt x="4825" y="570738"/>
                </a:lnTo>
                <a:lnTo>
                  <a:pt x="10413" y="578485"/>
                </a:lnTo>
                <a:lnTo>
                  <a:pt x="13207" y="576452"/>
                </a:lnTo>
                <a:lnTo>
                  <a:pt x="11937" y="576452"/>
                </a:lnTo>
                <a:lnTo>
                  <a:pt x="7112" y="569849"/>
                </a:lnTo>
                <a:lnTo>
                  <a:pt x="15206" y="569029"/>
                </a:lnTo>
                <a:lnTo>
                  <a:pt x="18991" y="560432"/>
                </a:lnTo>
                <a:close/>
              </a:path>
              <a:path w="795020" h="580389">
                <a:moveTo>
                  <a:pt x="97536" y="560705"/>
                </a:moveTo>
                <a:lnTo>
                  <a:pt x="24741" y="568063"/>
                </a:lnTo>
                <a:lnTo>
                  <a:pt x="10413" y="578485"/>
                </a:lnTo>
                <a:lnTo>
                  <a:pt x="16401" y="578485"/>
                </a:lnTo>
                <a:lnTo>
                  <a:pt x="98551" y="570230"/>
                </a:lnTo>
                <a:lnTo>
                  <a:pt x="100456" y="567816"/>
                </a:lnTo>
                <a:lnTo>
                  <a:pt x="100075" y="565276"/>
                </a:lnTo>
                <a:lnTo>
                  <a:pt x="99822" y="562610"/>
                </a:lnTo>
                <a:lnTo>
                  <a:pt x="97536" y="560705"/>
                </a:lnTo>
                <a:close/>
              </a:path>
              <a:path w="795020" h="580389">
                <a:moveTo>
                  <a:pt x="15206" y="569029"/>
                </a:moveTo>
                <a:lnTo>
                  <a:pt x="7112" y="569849"/>
                </a:lnTo>
                <a:lnTo>
                  <a:pt x="11937" y="576452"/>
                </a:lnTo>
                <a:lnTo>
                  <a:pt x="15206" y="569029"/>
                </a:lnTo>
                <a:close/>
              </a:path>
              <a:path w="795020" h="580389">
                <a:moveTo>
                  <a:pt x="24741" y="568063"/>
                </a:moveTo>
                <a:lnTo>
                  <a:pt x="15206" y="569029"/>
                </a:lnTo>
                <a:lnTo>
                  <a:pt x="11937" y="576452"/>
                </a:lnTo>
                <a:lnTo>
                  <a:pt x="13207" y="576452"/>
                </a:lnTo>
                <a:lnTo>
                  <a:pt x="24741" y="568063"/>
                </a:lnTo>
                <a:close/>
              </a:path>
              <a:path w="795020" h="580389">
                <a:moveTo>
                  <a:pt x="789304" y="0"/>
                </a:moveTo>
                <a:lnTo>
                  <a:pt x="18991" y="560432"/>
                </a:lnTo>
                <a:lnTo>
                  <a:pt x="15206" y="569029"/>
                </a:lnTo>
                <a:lnTo>
                  <a:pt x="24741" y="568063"/>
                </a:lnTo>
                <a:lnTo>
                  <a:pt x="795020" y="7747"/>
                </a:lnTo>
                <a:lnTo>
                  <a:pt x="7893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91864" y="1770379"/>
            <a:ext cx="436245" cy="579120"/>
          </a:xfrm>
          <a:custGeom>
            <a:avLst/>
            <a:gdLst/>
            <a:ahLst/>
            <a:cxnLst/>
            <a:rect l="l" t="t" r="r" b="b"/>
            <a:pathLst>
              <a:path w="436245" h="579119">
                <a:moveTo>
                  <a:pt x="348234" y="531876"/>
                </a:moveTo>
                <a:lnTo>
                  <a:pt x="345439" y="533019"/>
                </a:lnTo>
                <a:lnTo>
                  <a:pt x="344424" y="535432"/>
                </a:lnTo>
                <a:lnTo>
                  <a:pt x="343281" y="537845"/>
                </a:lnTo>
                <a:lnTo>
                  <a:pt x="344424" y="540639"/>
                </a:lnTo>
                <a:lnTo>
                  <a:pt x="435737" y="579120"/>
                </a:lnTo>
                <a:lnTo>
                  <a:pt x="435194" y="574421"/>
                </a:lnTo>
                <a:lnTo>
                  <a:pt x="426212" y="574421"/>
                </a:lnTo>
                <a:lnTo>
                  <a:pt x="415636" y="560309"/>
                </a:lnTo>
                <a:lnTo>
                  <a:pt x="348234" y="531876"/>
                </a:lnTo>
                <a:close/>
              </a:path>
              <a:path w="436245" h="579119">
                <a:moveTo>
                  <a:pt x="415636" y="560309"/>
                </a:moveTo>
                <a:lnTo>
                  <a:pt x="426212" y="574421"/>
                </a:lnTo>
                <a:lnTo>
                  <a:pt x="429260" y="572135"/>
                </a:lnTo>
                <a:lnTo>
                  <a:pt x="425323" y="572135"/>
                </a:lnTo>
                <a:lnTo>
                  <a:pt x="424379" y="563998"/>
                </a:lnTo>
                <a:lnTo>
                  <a:pt x="415636" y="560309"/>
                </a:lnTo>
                <a:close/>
              </a:path>
              <a:path w="436245" h="579119">
                <a:moveTo>
                  <a:pt x="422021" y="478917"/>
                </a:moveTo>
                <a:lnTo>
                  <a:pt x="419353" y="479171"/>
                </a:lnTo>
                <a:lnTo>
                  <a:pt x="416687" y="479552"/>
                </a:lnTo>
                <a:lnTo>
                  <a:pt x="414909" y="481838"/>
                </a:lnTo>
                <a:lnTo>
                  <a:pt x="415163" y="484505"/>
                </a:lnTo>
                <a:lnTo>
                  <a:pt x="423294" y="554641"/>
                </a:lnTo>
                <a:lnTo>
                  <a:pt x="433832" y="568706"/>
                </a:lnTo>
                <a:lnTo>
                  <a:pt x="426212" y="574421"/>
                </a:lnTo>
                <a:lnTo>
                  <a:pt x="435194" y="574421"/>
                </a:lnTo>
                <a:lnTo>
                  <a:pt x="424688" y="483362"/>
                </a:lnTo>
                <a:lnTo>
                  <a:pt x="424307" y="480822"/>
                </a:lnTo>
                <a:lnTo>
                  <a:pt x="422021" y="478917"/>
                </a:lnTo>
                <a:close/>
              </a:path>
              <a:path w="436245" h="579119">
                <a:moveTo>
                  <a:pt x="424379" y="563998"/>
                </a:moveTo>
                <a:lnTo>
                  <a:pt x="425323" y="572135"/>
                </a:lnTo>
                <a:lnTo>
                  <a:pt x="431926" y="567182"/>
                </a:lnTo>
                <a:lnTo>
                  <a:pt x="424379" y="563998"/>
                </a:lnTo>
                <a:close/>
              </a:path>
              <a:path w="436245" h="579119">
                <a:moveTo>
                  <a:pt x="423294" y="554641"/>
                </a:moveTo>
                <a:lnTo>
                  <a:pt x="424379" y="563998"/>
                </a:lnTo>
                <a:lnTo>
                  <a:pt x="431926" y="567182"/>
                </a:lnTo>
                <a:lnTo>
                  <a:pt x="425323" y="572135"/>
                </a:lnTo>
                <a:lnTo>
                  <a:pt x="429260" y="572135"/>
                </a:lnTo>
                <a:lnTo>
                  <a:pt x="433832" y="568706"/>
                </a:lnTo>
                <a:lnTo>
                  <a:pt x="423294" y="554641"/>
                </a:lnTo>
                <a:close/>
              </a:path>
              <a:path w="436245" h="579119">
                <a:moveTo>
                  <a:pt x="7747" y="0"/>
                </a:moveTo>
                <a:lnTo>
                  <a:pt x="0" y="5715"/>
                </a:lnTo>
                <a:lnTo>
                  <a:pt x="415636" y="560309"/>
                </a:lnTo>
                <a:lnTo>
                  <a:pt x="424379" y="563998"/>
                </a:lnTo>
                <a:lnTo>
                  <a:pt x="423294" y="554641"/>
                </a:lnTo>
                <a:lnTo>
                  <a:pt x="7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8362" y="3324161"/>
            <a:ext cx="7386574" cy="312902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4215" y="1564386"/>
            <a:ext cx="7792084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30" dirty="0">
                <a:latin typeface="Lucida Sans Unicode"/>
                <a:cs typeface="Lucida Sans Unicode"/>
              </a:rPr>
              <a:t>All’interno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85" dirty="0">
                <a:latin typeface="Lucida Sans Unicode"/>
                <a:cs typeface="Lucida Sans Unicode"/>
              </a:rPr>
              <a:t>una </a:t>
            </a:r>
            <a:r>
              <a:rPr sz="2000" spc="-90" dirty="0">
                <a:latin typeface="Lucida Sans Unicode"/>
                <a:cs typeface="Lucida Sans Unicode"/>
              </a:rPr>
              <a:t>parola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114" dirty="0">
                <a:latin typeface="Lucida Sans Unicode"/>
                <a:cs typeface="Lucida Sans Unicode"/>
              </a:rPr>
              <a:t>memoria </a:t>
            </a:r>
            <a:r>
              <a:rPr sz="2000" spc="-135" dirty="0">
                <a:latin typeface="Lucida Sans Unicode"/>
                <a:cs typeface="Lucida Sans Unicode"/>
              </a:rPr>
              <a:t>i </a:t>
            </a:r>
            <a:r>
              <a:rPr sz="2000" spc="-95" dirty="0">
                <a:latin typeface="Lucida Sans Unicode"/>
                <a:cs typeface="Lucida Sans Unicode"/>
              </a:rPr>
              <a:t>byte possono </a:t>
            </a:r>
            <a:r>
              <a:rPr sz="2000" spc="-30" dirty="0">
                <a:latin typeface="Lucida Sans Unicode"/>
                <a:cs typeface="Lucida Sans Unicode"/>
              </a:rPr>
              <a:t>essere </a:t>
            </a:r>
            <a:r>
              <a:rPr sz="2000" spc="-120" dirty="0">
                <a:latin typeface="Lucida Sans Unicode"/>
                <a:cs typeface="Lucida Sans Unicode"/>
              </a:rPr>
              <a:t>numerati</a:t>
            </a:r>
            <a:r>
              <a:rPr sz="2000" spc="15" dirty="0">
                <a:latin typeface="Lucida Sans Unicode"/>
                <a:cs typeface="Lucida Sans Unicode"/>
              </a:rPr>
              <a:t> </a:t>
            </a:r>
            <a:r>
              <a:rPr sz="2000" spc="-80" dirty="0">
                <a:latin typeface="Lucida Sans Unicode"/>
                <a:cs typeface="Lucida Sans Unicode"/>
              </a:rPr>
              <a:t>:</a:t>
            </a:r>
            <a:endParaRPr sz="200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70" dirty="0">
                <a:latin typeface="Lucida Sans Unicode"/>
                <a:cs typeface="Lucida Sans Unicode"/>
              </a:rPr>
              <a:t>da </a:t>
            </a:r>
            <a:r>
              <a:rPr sz="2000" spc="-100" dirty="0">
                <a:latin typeface="Lucida Sans Unicode"/>
                <a:cs typeface="Lucida Sans Unicode"/>
              </a:rPr>
              <a:t>sinistra </a:t>
            </a:r>
            <a:r>
              <a:rPr sz="2000" spc="10" dirty="0">
                <a:latin typeface="Lucida Sans Unicode"/>
                <a:cs typeface="Lucida Sans Unicode"/>
              </a:rPr>
              <a:t>a </a:t>
            </a:r>
            <a:r>
              <a:rPr sz="2000" spc="-85" dirty="0">
                <a:latin typeface="Lucida Sans Unicode"/>
                <a:cs typeface="Lucida Sans Unicode"/>
              </a:rPr>
              <a:t>destra </a:t>
            </a:r>
            <a:r>
              <a:rPr sz="2000" spc="-20" dirty="0">
                <a:latin typeface="Lucida Sans Unicode"/>
                <a:cs typeface="Lucida Sans Unicode"/>
              </a:rPr>
              <a:t>(Big </a:t>
            </a:r>
            <a:r>
              <a:rPr sz="2000" spc="-90" dirty="0">
                <a:latin typeface="Lucida Sans Unicode"/>
                <a:cs typeface="Lucida Sans Unicode"/>
              </a:rPr>
              <a:t>endian </a:t>
            </a:r>
            <a:r>
              <a:rPr sz="2000" dirty="0">
                <a:latin typeface="Lucida Sans Unicode"/>
                <a:cs typeface="Lucida Sans Unicode"/>
              </a:rPr>
              <a:t>– </a:t>
            </a:r>
            <a:r>
              <a:rPr sz="2000" spc="-95" dirty="0">
                <a:latin typeface="Lucida Sans Unicode"/>
                <a:cs typeface="Lucida Sans Unicode"/>
              </a:rPr>
              <a:t>dal </a:t>
            </a:r>
            <a:r>
              <a:rPr sz="2000" spc="-100" dirty="0">
                <a:latin typeface="Lucida Sans Unicode"/>
                <a:cs typeface="Lucida Sans Unicode"/>
              </a:rPr>
              <a:t>byte </a:t>
            </a:r>
            <a:r>
              <a:rPr sz="2000" spc="-140" dirty="0">
                <a:latin typeface="Lucida Sans Unicode"/>
                <a:cs typeface="Lucida Sans Unicode"/>
              </a:rPr>
              <a:t>più </a:t>
            </a:r>
            <a:r>
              <a:rPr sz="2000" spc="-105" dirty="0">
                <a:latin typeface="Lucida Sans Unicode"/>
                <a:cs typeface="Lucida Sans Unicode"/>
              </a:rPr>
              <a:t>significativo </a:t>
            </a:r>
            <a:r>
              <a:rPr sz="2000" spc="-65" dirty="0">
                <a:latin typeface="Lucida Sans Unicode"/>
                <a:cs typeface="Lucida Sans Unicode"/>
              </a:rPr>
              <a:t>al</a:t>
            </a:r>
            <a:r>
              <a:rPr sz="2000" spc="-320" dirty="0">
                <a:latin typeface="Lucida Sans Unicode"/>
                <a:cs typeface="Lucida Sans Unicode"/>
              </a:rPr>
              <a:t> </a:t>
            </a:r>
            <a:r>
              <a:rPr sz="2000" spc="-110" dirty="0">
                <a:latin typeface="Lucida Sans Unicode"/>
                <a:cs typeface="Lucida Sans Unicode"/>
              </a:rPr>
              <a:t>meno  </a:t>
            </a:r>
            <a:r>
              <a:rPr sz="2000" spc="-100" dirty="0">
                <a:latin typeface="Lucida Sans Unicode"/>
                <a:cs typeface="Lucida Sans Unicode"/>
              </a:rPr>
              <a:t>significativo)</a:t>
            </a:r>
            <a:endParaRPr sz="20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70" dirty="0">
                <a:latin typeface="Lucida Sans Unicode"/>
                <a:cs typeface="Lucida Sans Unicode"/>
              </a:rPr>
              <a:t>da </a:t>
            </a:r>
            <a:r>
              <a:rPr sz="2000" spc="-90" dirty="0">
                <a:latin typeface="Lucida Sans Unicode"/>
                <a:cs typeface="Lucida Sans Unicode"/>
              </a:rPr>
              <a:t>destra </a:t>
            </a:r>
            <a:r>
              <a:rPr sz="2000" spc="10" dirty="0">
                <a:latin typeface="Lucida Sans Unicode"/>
                <a:cs typeface="Lucida Sans Unicode"/>
              </a:rPr>
              <a:t>a </a:t>
            </a:r>
            <a:r>
              <a:rPr sz="2000" spc="-95" dirty="0">
                <a:latin typeface="Lucida Sans Unicode"/>
                <a:cs typeface="Lucida Sans Unicode"/>
              </a:rPr>
              <a:t>sinistra </a:t>
            </a:r>
            <a:r>
              <a:rPr sz="2000" spc="-85" dirty="0">
                <a:latin typeface="Lucida Sans Unicode"/>
                <a:cs typeface="Lucida Sans Unicode"/>
              </a:rPr>
              <a:t>(Little </a:t>
            </a:r>
            <a:r>
              <a:rPr sz="2000" spc="-90" dirty="0">
                <a:latin typeface="Lucida Sans Unicode"/>
                <a:cs typeface="Lucida Sans Unicode"/>
              </a:rPr>
              <a:t>endian </a:t>
            </a:r>
            <a:r>
              <a:rPr sz="2000" dirty="0">
                <a:latin typeface="Lucida Sans Unicode"/>
                <a:cs typeface="Lucida Sans Unicode"/>
              </a:rPr>
              <a:t>– </a:t>
            </a:r>
            <a:r>
              <a:rPr sz="2000" spc="-95" dirty="0">
                <a:latin typeface="Lucida Sans Unicode"/>
                <a:cs typeface="Lucida Sans Unicode"/>
              </a:rPr>
              <a:t>dal </a:t>
            </a:r>
            <a:r>
              <a:rPr sz="2000" spc="-100" dirty="0">
                <a:latin typeface="Lucida Sans Unicode"/>
                <a:cs typeface="Lucida Sans Unicode"/>
              </a:rPr>
              <a:t>byte </a:t>
            </a:r>
            <a:r>
              <a:rPr sz="2000" spc="-110" dirty="0">
                <a:latin typeface="Lucida Sans Unicode"/>
                <a:cs typeface="Lucida Sans Unicode"/>
              </a:rPr>
              <a:t>meno </a:t>
            </a:r>
            <a:r>
              <a:rPr sz="2000" spc="-105" dirty="0">
                <a:latin typeface="Lucida Sans Unicode"/>
                <a:cs typeface="Lucida Sans Unicode"/>
              </a:rPr>
              <a:t>significativo</a:t>
            </a:r>
            <a:r>
              <a:rPr sz="2000" spc="-330" dirty="0">
                <a:latin typeface="Lucida Sans Unicode"/>
                <a:cs typeface="Lucida Sans Unicode"/>
              </a:rPr>
              <a:t> </a:t>
            </a:r>
            <a:r>
              <a:rPr sz="2000" spc="-70" dirty="0">
                <a:latin typeface="Lucida Sans Unicode"/>
                <a:cs typeface="Lucida Sans Unicode"/>
              </a:rPr>
              <a:t>al</a:t>
            </a:r>
            <a:endParaRPr sz="2000">
              <a:latin typeface="Lucida Sans Unicode"/>
              <a:cs typeface="Lucida Sans Unicode"/>
            </a:endParaRPr>
          </a:p>
          <a:p>
            <a:pPr marL="354965">
              <a:lnSpc>
                <a:spcPct val="100000"/>
              </a:lnSpc>
            </a:pPr>
            <a:r>
              <a:rPr sz="2000" spc="-140" dirty="0">
                <a:latin typeface="Lucida Sans Unicode"/>
                <a:cs typeface="Lucida Sans Unicode"/>
              </a:rPr>
              <a:t>più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-100" dirty="0">
                <a:latin typeface="Lucida Sans Unicode"/>
                <a:cs typeface="Lucida Sans Unicode"/>
              </a:rPr>
              <a:t>significativo)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Ordinamento dei</a:t>
            </a:r>
            <a:r>
              <a:rPr spc="-10" dirty="0"/>
              <a:t> </a:t>
            </a:r>
            <a:r>
              <a:rPr spc="-5" dirty="0"/>
              <a:t>Byte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0763" y="4401311"/>
            <a:ext cx="8784590" cy="178181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70534" indent="-457834">
              <a:lnSpc>
                <a:spcPct val="100000"/>
              </a:lnSpc>
              <a:spcBef>
                <a:spcPts val="675"/>
              </a:spcBef>
              <a:buAutoNum type="alphaLcParenBoth"/>
              <a:tabLst>
                <a:tab pos="471170" algn="l"/>
              </a:tabLst>
            </a:pPr>
            <a:r>
              <a:rPr sz="2400" spc="-75" dirty="0">
                <a:latin typeface="Lucida Sans Unicode"/>
                <a:cs typeface="Lucida Sans Unicode"/>
              </a:rPr>
              <a:t>Macchina </a:t>
            </a:r>
            <a:r>
              <a:rPr sz="2400" spc="-150" dirty="0">
                <a:latin typeface="Lucida Sans Unicode"/>
                <a:cs typeface="Lucida Sans Unicode"/>
              </a:rPr>
              <a:t>“big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10" dirty="0">
                <a:latin typeface="Lucida Sans Unicode"/>
                <a:cs typeface="Lucida Sans Unicode"/>
              </a:rPr>
              <a:t>endian”.</a:t>
            </a:r>
            <a:endParaRPr sz="2400">
              <a:latin typeface="Lucida Sans Unicode"/>
              <a:cs typeface="Lucida Sans Unicode"/>
            </a:endParaRPr>
          </a:p>
          <a:p>
            <a:pPr marL="470534" indent="-457834">
              <a:lnSpc>
                <a:spcPct val="100000"/>
              </a:lnSpc>
              <a:spcBef>
                <a:spcPts val="580"/>
              </a:spcBef>
              <a:buAutoNum type="alphaLcParenBoth"/>
              <a:tabLst>
                <a:tab pos="471170" algn="l"/>
              </a:tabLst>
            </a:pPr>
            <a:r>
              <a:rPr sz="2400" spc="-75" dirty="0">
                <a:latin typeface="Lucida Sans Unicode"/>
                <a:cs typeface="Lucida Sans Unicode"/>
              </a:rPr>
              <a:t>Macchina </a:t>
            </a:r>
            <a:r>
              <a:rPr sz="2400" spc="-150" dirty="0">
                <a:latin typeface="Lucida Sans Unicode"/>
                <a:cs typeface="Lucida Sans Unicode"/>
              </a:rPr>
              <a:t>“little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10" dirty="0">
                <a:latin typeface="Lucida Sans Unicode"/>
                <a:cs typeface="Lucida Sans Unicode"/>
              </a:rPr>
              <a:t>endian”.</a:t>
            </a:r>
            <a:endParaRPr sz="2400">
              <a:latin typeface="Lucida Sans Unicode"/>
              <a:cs typeface="Lucida Sans Unicode"/>
            </a:endParaRPr>
          </a:p>
          <a:p>
            <a:pPr marL="453390" indent="-440690">
              <a:lnSpc>
                <a:spcPct val="100000"/>
              </a:lnSpc>
              <a:spcBef>
                <a:spcPts val="575"/>
              </a:spcBef>
              <a:buAutoNum type="alphaLcParenBoth"/>
              <a:tabLst>
                <a:tab pos="454025" algn="l"/>
              </a:tabLst>
            </a:pPr>
            <a:r>
              <a:rPr sz="2400" spc="-90" dirty="0">
                <a:latin typeface="Lucida Sans Unicode"/>
                <a:cs typeface="Lucida Sans Unicode"/>
              </a:rPr>
              <a:t>RIsultati </a:t>
            </a:r>
            <a:r>
              <a:rPr sz="2400" spc="-120" dirty="0">
                <a:latin typeface="Lucida Sans Unicode"/>
                <a:cs typeface="Lucida Sans Unicode"/>
              </a:rPr>
              <a:t>del </a:t>
            </a:r>
            <a:r>
              <a:rPr sz="2400" spc="-140" dirty="0">
                <a:latin typeface="Lucida Sans Unicode"/>
                <a:cs typeface="Lucida Sans Unicode"/>
              </a:rPr>
              <a:t>trasferimento </a:t>
            </a:r>
            <a:r>
              <a:rPr sz="2400" spc="-145" dirty="0">
                <a:latin typeface="Lucida Sans Unicode"/>
                <a:cs typeface="Lucida Sans Unicode"/>
              </a:rPr>
              <a:t>dati </a:t>
            </a:r>
            <a:r>
              <a:rPr sz="2400" spc="-90" dirty="0">
                <a:latin typeface="Lucida Sans Unicode"/>
                <a:cs typeface="Lucida Sans Unicode"/>
              </a:rPr>
              <a:t>da </a:t>
            </a:r>
            <a:r>
              <a:rPr sz="2400" spc="-150" dirty="0">
                <a:latin typeface="Lucida Sans Unicode"/>
                <a:cs typeface="Lucida Sans Unicode"/>
              </a:rPr>
              <a:t>“big </a:t>
            </a:r>
            <a:r>
              <a:rPr sz="2400" spc="-114" dirty="0">
                <a:latin typeface="Lucida Sans Unicode"/>
                <a:cs typeface="Lucida Sans Unicode"/>
              </a:rPr>
              <a:t>endian” </a:t>
            </a:r>
            <a:r>
              <a:rPr sz="2400" spc="5" dirty="0">
                <a:latin typeface="Lucida Sans Unicode"/>
                <a:cs typeface="Lucida Sans Unicode"/>
              </a:rPr>
              <a:t>a </a:t>
            </a:r>
            <a:r>
              <a:rPr sz="2400" spc="-150" dirty="0">
                <a:latin typeface="Lucida Sans Unicode"/>
                <a:cs typeface="Lucida Sans Unicode"/>
              </a:rPr>
              <a:t>“little</a:t>
            </a:r>
            <a:r>
              <a:rPr sz="2400" spc="45" dirty="0">
                <a:latin typeface="Lucida Sans Unicode"/>
                <a:cs typeface="Lucida Sans Unicode"/>
              </a:rPr>
              <a:t> </a:t>
            </a:r>
            <a:r>
              <a:rPr sz="2400" spc="-110" dirty="0">
                <a:latin typeface="Lucida Sans Unicode"/>
                <a:cs typeface="Lucida Sans Unicode"/>
              </a:rPr>
              <a:t>endian”.</a:t>
            </a:r>
            <a:endParaRPr sz="2400">
              <a:latin typeface="Lucida Sans Unicode"/>
              <a:cs typeface="Lucida Sans Unicode"/>
            </a:endParaRPr>
          </a:p>
          <a:p>
            <a:pPr marL="470534" indent="-457834">
              <a:lnSpc>
                <a:spcPct val="100000"/>
              </a:lnSpc>
              <a:spcBef>
                <a:spcPts val="580"/>
              </a:spcBef>
              <a:buAutoNum type="alphaLcParenBoth"/>
              <a:tabLst>
                <a:tab pos="471170" algn="l"/>
              </a:tabLst>
            </a:pPr>
            <a:r>
              <a:rPr sz="2400" spc="-130" dirty="0">
                <a:latin typeface="Lucida Sans Unicode"/>
                <a:cs typeface="Lucida Sans Unicode"/>
              </a:rPr>
              <a:t>Byte-swapping </a:t>
            </a:r>
            <a:r>
              <a:rPr sz="2400" spc="-175" dirty="0">
                <a:latin typeface="Lucida Sans Unicode"/>
                <a:cs typeface="Lucida Sans Unicode"/>
              </a:rPr>
              <a:t>di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(c).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2487" y="1674748"/>
            <a:ext cx="7280275" cy="254635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Trasferimento </a:t>
            </a:r>
            <a:r>
              <a:rPr dirty="0"/>
              <a:t>dei</a:t>
            </a:r>
            <a:r>
              <a:rPr spc="-40" dirty="0"/>
              <a:t> </a:t>
            </a:r>
            <a:r>
              <a:rPr spc="-5" dirty="0"/>
              <a:t>Byte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RAM :Random </a:t>
            </a:r>
            <a:r>
              <a:rPr spc="-5" dirty="0"/>
              <a:t>Access</a:t>
            </a:r>
            <a:r>
              <a:rPr spc="-85" dirty="0"/>
              <a:t> </a:t>
            </a:r>
            <a:r>
              <a:rPr spc="-5" dirty="0"/>
              <a:t>Memory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63550" y="5511863"/>
          <a:ext cx="4694555" cy="119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1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0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000" b="1" spc="-30" dirty="0">
                          <a:latin typeface="Yu Gothic UI"/>
                          <a:cs typeface="Yu Gothic UI"/>
                        </a:rPr>
                        <a:t>Memoria</a:t>
                      </a:r>
                      <a:endParaRPr sz="1000">
                        <a:latin typeface="Yu Gothic UI"/>
                        <a:cs typeface="Yu Gothic UI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60655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000" b="1" spc="10" dirty="0">
                          <a:latin typeface="Yu Gothic UI"/>
                          <a:cs typeface="Yu Gothic UI"/>
                        </a:rPr>
                        <a:t>Clock</a:t>
                      </a:r>
                      <a:endParaRPr sz="1000">
                        <a:latin typeface="Yu Gothic UI"/>
                        <a:cs typeface="Yu Gothic UI"/>
                      </a:endParaRPr>
                    </a:p>
                  </a:txBody>
                  <a:tcPr marL="0" marR="0" marT="1181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22909" marR="176530" indent="-24130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000" b="1" spc="10" dirty="0">
                          <a:latin typeface="Yu Gothic UI"/>
                          <a:cs typeface="Yu Gothic UI"/>
                        </a:rPr>
                        <a:t>Frequenza</a:t>
                      </a:r>
                      <a:r>
                        <a:rPr sz="1000" b="1" spc="-8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000" b="1" spc="-40" dirty="0">
                          <a:latin typeface="Yu Gothic UI"/>
                          <a:cs typeface="Yu Gothic UI"/>
                        </a:rPr>
                        <a:t>I/O  </a:t>
                      </a:r>
                      <a:r>
                        <a:rPr sz="1000" b="1" spc="60" dirty="0">
                          <a:latin typeface="Yu Gothic UI"/>
                          <a:cs typeface="Yu Gothic UI"/>
                        </a:rPr>
                        <a:t>(FSB)</a:t>
                      </a:r>
                      <a:endParaRPr sz="1000">
                        <a:latin typeface="Yu Gothic UI"/>
                        <a:cs typeface="Yu Gothic UI"/>
                      </a:endParaRPr>
                    </a:p>
                  </a:txBody>
                  <a:tcPr marL="0" marR="0" marT="419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000" b="1" spc="-10" dirty="0">
                          <a:latin typeface="Yu Gothic UI"/>
                          <a:cs typeface="Yu Gothic UI"/>
                        </a:rPr>
                        <a:t>Velocità </a:t>
                      </a:r>
                      <a:r>
                        <a:rPr sz="1000" b="1" spc="-25" dirty="0">
                          <a:latin typeface="Yu Gothic UI"/>
                          <a:cs typeface="Yu Gothic UI"/>
                        </a:rPr>
                        <a:t>trasferimento</a:t>
                      </a:r>
                      <a:r>
                        <a:rPr sz="1000" b="1" spc="-40" dirty="0">
                          <a:latin typeface="Yu Gothic UI"/>
                          <a:cs typeface="Yu Gothic UI"/>
                        </a:rPr>
                        <a:t> </a:t>
                      </a:r>
                      <a:r>
                        <a:rPr sz="1000" b="1" spc="-30" dirty="0">
                          <a:latin typeface="Yu Gothic UI"/>
                          <a:cs typeface="Yu Gothic UI"/>
                        </a:rPr>
                        <a:t>dati</a:t>
                      </a:r>
                      <a:endParaRPr sz="1000">
                        <a:latin typeface="Yu Gothic UI"/>
                        <a:cs typeface="Yu Gothic UI"/>
                      </a:endParaRPr>
                    </a:p>
                  </a:txBody>
                  <a:tcPr marL="0" marR="0" marT="1181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5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000" spc="-20" dirty="0">
                          <a:latin typeface="Lucida Sans Unicode"/>
                          <a:cs typeface="Lucida Sans Unicode"/>
                        </a:rPr>
                        <a:t>DDR3</a:t>
                      </a:r>
                      <a:r>
                        <a:rPr sz="1000" spc="-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000" spc="-85" dirty="0">
                          <a:latin typeface="Lucida Sans Unicode"/>
                          <a:cs typeface="Lucida Sans Unicode"/>
                        </a:rPr>
                        <a:t>800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81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000" spc="-85" dirty="0">
                          <a:latin typeface="Lucida Sans Unicode"/>
                          <a:cs typeface="Lucida Sans Unicode"/>
                        </a:rPr>
                        <a:t>100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-45" dirty="0">
                          <a:latin typeface="Lucida Sans Unicode"/>
                          <a:cs typeface="Lucida Sans Unicode"/>
                        </a:rPr>
                        <a:t>MHz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19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332740" algn="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000" spc="-85" dirty="0">
                          <a:latin typeface="Lucida Sans Unicode"/>
                          <a:cs typeface="Lucida Sans Unicode"/>
                        </a:rPr>
                        <a:t>400</a:t>
                      </a:r>
                      <a:r>
                        <a:rPr sz="1000" spc="-1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000" spc="-45" dirty="0">
                          <a:latin typeface="Lucida Sans Unicode"/>
                          <a:cs typeface="Lucida Sans Unicode"/>
                        </a:rPr>
                        <a:t>MHz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81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000" spc="-85" dirty="0">
                          <a:latin typeface="Lucida Sans Unicode"/>
                          <a:cs typeface="Lucida Sans Unicode"/>
                        </a:rPr>
                        <a:t>800</a:t>
                      </a:r>
                      <a:r>
                        <a:rPr sz="1000" spc="-6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000" spc="-80" dirty="0">
                          <a:latin typeface="Lucida Sans Unicode"/>
                          <a:cs typeface="Lucida Sans Unicode"/>
                        </a:rPr>
                        <a:t>MT/s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81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000" spc="-20" dirty="0">
                          <a:latin typeface="Lucida Sans Unicode"/>
                          <a:cs typeface="Lucida Sans Unicode"/>
                        </a:rPr>
                        <a:t>DDR3</a:t>
                      </a:r>
                      <a:r>
                        <a:rPr sz="1000" spc="-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000" spc="-85" dirty="0">
                          <a:latin typeface="Lucida Sans Unicode"/>
                          <a:cs typeface="Lucida Sans Unicode"/>
                        </a:rPr>
                        <a:t>1600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81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000" spc="-85" dirty="0">
                          <a:latin typeface="Lucida Sans Unicode"/>
                          <a:cs typeface="Lucida Sans Unicode"/>
                        </a:rPr>
                        <a:t>200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-45" dirty="0">
                          <a:latin typeface="Lucida Sans Unicode"/>
                          <a:cs typeface="Lucida Sans Unicode"/>
                        </a:rPr>
                        <a:t>MHz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19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332740" algn="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000" spc="-85" dirty="0">
                          <a:latin typeface="Lucida Sans Unicode"/>
                          <a:cs typeface="Lucida Sans Unicode"/>
                        </a:rPr>
                        <a:t>800</a:t>
                      </a:r>
                      <a:r>
                        <a:rPr sz="1000" spc="-1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000" spc="-45" dirty="0">
                          <a:latin typeface="Lucida Sans Unicode"/>
                          <a:cs typeface="Lucida Sans Unicode"/>
                        </a:rPr>
                        <a:t>MHz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81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000" spc="-85" dirty="0">
                          <a:latin typeface="Lucida Sans Unicode"/>
                          <a:cs typeface="Lucida Sans Unicode"/>
                        </a:rPr>
                        <a:t>1600 </a:t>
                      </a:r>
                      <a:r>
                        <a:rPr sz="1000" spc="-80" dirty="0">
                          <a:latin typeface="Lucida Sans Unicode"/>
                          <a:cs typeface="Lucida Sans Unicode"/>
                        </a:rPr>
                        <a:t>MT/s</a:t>
                      </a:r>
                      <a:r>
                        <a:rPr sz="1000" spc="-1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000" spc="-65" dirty="0">
                          <a:latin typeface="Lucida Sans Unicode"/>
                          <a:cs typeface="Lucida Sans Unicode"/>
                        </a:rPr>
                        <a:t>(=1.6GT/s)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81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58267" y="4324858"/>
            <a:ext cx="652145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35" dirty="0">
                <a:latin typeface="Lucida Sans Unicode"/>
                <a:cs typeface="Lucida Sans Unicode"/>
              </a:rPr>
              <a:t>Es: </a:t>
            </a:r>
            <a:r>
              <a:rPr sz="1400" spc="-95" dirty="0">
                <a:latin typeface="Lucida Sans Unicode"/>
                <a:cs typeface="Lucida Sans Unicode"/>
              </a:rPr>
              <a:t>un </a:t>
            </a:r>
            <a:r>
              <a:rPr sz="1400" spc="-60" dirty="0">
                <a:latin typeface="Lucida Sans Unicode"/>
                <a:cs typeface="Lucida Sans Unicode"/>
              </a:rPr>
              <a:t>sistema</a:t>
            </a:r>
            <a:r>
              <a:rPr sz="1400" spc="-165" dirty="0">
                <a:latin typeface="Lucida Sans Unicode"/>
                <a:cs typeface="Lucida Sans Unicode"/>
              </a:rPr>
              <a:t> </a:t>
            </a:r>
            <a:r>
              <a:rPr sz="1400" spc="-60" dirty="0">
                <a:latin typeface="Lucida Sans Unicode"/>
                <a:cs typeface="Lucida Sans Unicode"/>
              </a:rPr>
              <a:t>con:</a:t>
            </a:r>
            <a:endParaRPr sz="1400">
              <a:latin typeface="Lucida Sans Unicode"/>
              <a:cs typeface="Lucida Sans Unicode"/>
            </a:endParaRPr>
          </a:p>
          <a:p>
            <a:pPr marL="367665" indent="-172085">
              <a:lnSpc>
                <a:spcPct val="100000"/>
              </a:lnSpc>
              <a:spcBef>
                <a:spcPts val="5"/>
              </a:spcBef>
              <a:buChar char="•"/>
              <a:tabLst>
                <a:tab pos="368300" algn="l"/>
              </a:tabLst>
            </a:pPr>
            <a:r>
              <a:rPr sz="1400" spc="-60" dirty="0">
                <a:latin typeface="Lucida Sans Unicode"/>
                <a:cs typeface="Lucida Sans Unicode"/>
              </a:rPr>
              <a:t>processore </a:t>
            </a:r>
            <a:r>
              <a:rPr sz="1400" spc="5" dirty="0">
                <a:latin typeface="Lucida Sans Unicode"/>
                <a:cs typeface="Lucida Sans Unicode"/>
              </a:rPr>
              <a:t>a </a:t>
            </a:r>
            <a:r>
              <a:rPr sz="1400" spc="-110" dirty="0">
                <a:latin typeface="Lucida Sans Unicode"/>
                <a:cs typeface="Lucida Sans Unicode"/>
              </a:rPr>
              <a:t>32 </a:t>
            </a:r>
            <a:r>
              <a:rPr sz="1400" spc="-114" dirty="0">
                <a:latin typeface="Lucida Sans Unicode"/>
                <a:cs typeface="Lucida Sans Unicode"/>
              </a:rPr>
              <a:t>bit </a:t>
            </a:r>
            <a:r>
              <a:rPr sz="1400" spc="-50" dirty="0">
                <a:latin typeface="Lucida Sans Unicode"/>
                <a:cs typeface="Lucida Sans Unicode"/>
              </a:rPr>
              <a:t>(4</a:t>
            </a:r>
            <a:r>
              <a:rPr sz="1400" spc="-80" dirty="0">
                <a:latin typeface="Lucida Sans Unicode"/>
                <a:cs typeface="Lucida Sans Unicode"/>
              </a:rPr>
              <a:t> </a:t>
            </a:r>
            <a:r>
              <a:rPr sz="1400" spc="-55" dirty="0">
                <a:latin typeface="Lucida Sans Unicode"/>
                <a:cs typeface="Lucida Sans Unicode"/>
              </a:rPr>
              <a:t>byte);</a:t>
            </a:r>
            <a:endParaRPr sz="1400">
              <a:latin typeface="Lucida Sans Unicode"/>
              <a:cs typeface="Lucida Sans Unicode"/>
            </a:endParaRPr>
          </a:p>
          <a:p>
            <a:pPr marL="367665" indent="-172085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1400" spc="135" dirty="0">
                <a:latin typeface="Lucida Sans Unicode"/>
                <a:cs typeface="Lucida Sans Unicode"/>
              </a:rPr>
              <a:t>FSB </a:t>
            </a:r>
            <a:r>
              <a:rPr sz="1400" spc="5" dirty="0">
                <a:latin typeface="Lucida Sans Unicode"/>
                <a:cs typeface="Lucida Sans Unicode"/>
              </a:rPr>
              <a:t>a</a:t>
            </a:r>
            <a:r>
              <a:rPr sz="1400" spc="-235" dirty="0">
                <a:latin typeface="Lucida Sans Unicode"/>
                <a:cs typeface="Lucida Sans Unicode"/>
              </a:rPr>
              <a:t> </a:t>
            </a:r>
            <a:r>
              <a:rPr sz="1400" spc="-110" dirty="0">
                <a:latin typeface="Lucida Sans Unicode"/>
                <a:cs typeface="Lucida Sans Unicode"/>
              </a:rPr>
              <a:t>100 </a:t>
            </a:r>
            <a:r>
              <a:rPr sz="1400" spc="-55" dirty="0">
                <a:latin typeface="Lucida Sans Unicode"/>
                <a:cs typeface="Lucida Sans Unicode"/>
              </a:rPr>
              <a:t>MHz;</a:t>
            </a:r>
            <a:endParaRPr sz="1400">
              <a:latin typeface="Lucida Sans Unicode"/>
              <a:cs typeface="Lucida Sans Unicode"/>
            </a:endParaRPr>
          </a:p>
          <a:p>
            <a:pPr marL="367665" indent="-172085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1400" spc="-105" dirty="0">
                <a:latin typeface="Lucida Sans Unicode"/>
                <a:cs typeface="Lucida Sans Unicode"/>
              </a:rPr>
              <a:t>4 </a:t>
            </a:r>
            <a:r>
              <a:rPr sz="1400" spc="-85" dirty="0">
                <a:latin typeface="Lucida Sans Unicode"/>
                <a:cs typeface="Lucida Sans Unicode"/>
              </a:rPr>
              <a:t>trasferimenti </a:t>
            </a:r>
            <a:r>
              <a:rPr sz="1400" spc="5" dirty="0">
                <a:latin typeface="Lucida Sans Unicode"/>
                <a:cs typeface="Lucida Sans Unicode"/>
              </a:rPr>
              <a:t>a</a:t>
            </a:r>
            <a:r>
              <a:rPr sz="1400" spc="-15" dirty="0">
                <a:latin typeface="Lucida Sans Unicode"/>
                <a:cs typeface="Lucida Sans Unicode"/>
              </a:rPr>
              <a:t> </a:t>
            </a:r>
            <a:r>
              <a:rPr sz="1400" spc="-60" dirty="0">
                <a:latin typeface="Lucida Sans Unicode"/>
                <a:cs typeface="Lucida Sans Unicode"/>
              </a:rPr>
              <a:t>ciclo;</a:t>
            </a:r>
            <a:endParaRPr sz="1400">
              <a:latin typeface="Lucida Sans Unicode"/>
              <a:cs typeface="Lucida Sans Unicode"/>
            </a:endParaRPr>
          </a:p>
          <a:p>
            <a:pPr marL="194945">
              <a:lnSpc>
                <a:spcPct val="100000"/>
              </a:lnSpc>
            </a:pPr>
            <a:r>
              <a:rPr sz="1400" spc="-45" dirty="0">
                <a:latin typeface="Lucida Sans Unicode"/>
                <a:cs typeface="Lucida Sans Unicode"/>
              </a:rPr>
              <a:t>ha </a:t>
            </a:r>
            <a:r>
              <a:rPr sz="1400" spc="-60" dirty="0">
                <a:latin typeface="Lucida Sans Unicode"/>
                <a:cs typeface="Lucida Sans Unicode"/>
              </a:rPr>
              <a:t>una banda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50" dirty="0">
                <a:latin typeface="Lucida Sans Unicode"/>
                <a:cs typeface="Lucida Sans Unicode"/>
              </a:rPr>
              <a:t>4(byte) </a:t>
            </a:r>
            <a:r>
              <a:rPr sz="1400" spc="-160" dirty="0">
                <a:latin typeface="Lucida Sans Unicode"/>
                <a:cs typeface="Lucida Sans Unicode"/>
              </a:rPr>
              <a:t>x </a:t>
            </a:r>
            <a:r>
              <a:rPr sz="1400" spc="10" dirty="0">
                <a:latin typeface="Lucida Sans Unicode"/>
                <a:cs typeface="Lucida Sans Unicode"/>
              </a:rPr>
              <a:t>100(FSB) </a:t>
            </a:r>
            <a:r>
              <a:rPr sz="1400" spc="-160" dirty="0">
                <a:latin typeface="Lucida Sans Unicode"/>
                <a:cs typeface="Lucida Sans Unicode"/>
              </a:rPr>
              <a:t>x </a:t>
            </a:r>
            <a:r>
              <a:rPr sz="1400" spc="-45" dirty="0">
                <a:latin typeface="Lucida Sans Unicode"/>
                <a:cs typeface="Lucida Sans Unicode"/>
              </a:rPr>
              <a:t>4(tc) </a:t>
            </a:r>
            <a:r>
              <a:rPr sz="1400" spc="-295" dirty="0">
                <a:latin typeface="Lucida Sans Unicode"/>
                <a:cs typeface="Lucida Sans Unicode"/>
              </a:rPr>
              <a:t>= </a:t>
            </a:r>
            <a:r>
              <a:rPr sz="1400" spc="-110" dirty="0">
                <a:latin typeface="Lucida Sans Unicode"/>
                <a:cs typeface="Lucida Sans Unicode"/>
              </a:rPr>
              <a:t>1600 </a:t>
            </a:r>
            <a:r>
              <a:rPr sz="1400" spc="-65" dirty="0">
                <a:latin typeface="Lucida Sans Unicode"/>
                <a:cs typeface="Lucida Sans Unicode"/>
              </a:rPr>
              <a:t>megabyte </a:t>
            </a:r>
            <a:r>
              <a:rPr sz="1400" spc="-45" dirty="0">
                <a:latin typeface="Lucida Sans Unicode"/>
                <a:cs typeface="Lucida Sans Unicode"/>
              </a:rPr>
              <a:t>al </a:t>
            </a:r>
            <a:r>
              <a:rPr sz="1400" spc="-60" dirty="0">
                <a:latin typeface="Lucida Sans Unicode"/>
                <a:cs typeface="Lucida Sans Unicode"/>
              </a:rPr>
              <a:t>secondo</a:t>
            </a:r>
            <a:r>
              <a:rPr sz="1400" spc="-170" dirty="0">
                <a:latin typeface="Lucida Sans Unicode"/>
                <a:cs typeface="Lucida Sans Unicode"/>
              </a:rPr>
              <a:t> </a:t>
            </a:r>
            <a:r>
              <a:rPr sz="1400" spc="-45" dirty="0">
                <a:latin typeface="Lucida Sans Unicode"/>
                <a:cs typeface="Lucida Sans Unicode"/>
              </a:rPr>
              <a:t>(MB/s).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72000" y="1484375"/>
            <a:ext cx="4529074" cy="284632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6639" y="1522222"/>
            <a:ext cx="4307840" cy="2464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b="1" spc="-30" dirty="0">
                <a:latin typeface="Yu Gothic UI"/>
                <a:cs typeface="Yu Gothic UI"/>
              </a:rPr>
              <a:t>Front </a:t>
            </a:r>
            <a:r>
              <a:rPr sz="1600" b="1" spc="20" dirty="0">
                <a:latin typeface="Yu Gothic UI"/>
                <a:cs typeface="Yu Gothic UI"/>
              </a:rPr>
              <a:t>Side </a:t>
            </a:r>
            <a:r>
              <a:rPr sz="1600" b="1" spc="50" dirty="0">
                <a:latin typeface="Yu Gothic UI"/>
                <a:cs typeface="Yu Gothic UI"/>
              </a:rPr>
              <a:t>Bus </a:t>
            </a:r>
            <a:r>
              <a:rPr sz="1600" spc="70" dirty="0">
                <a:latin typeface="Lucida Sans Unicode"/>
                <a:cs typeface="Lucida Sans Unicode"/>
              </a:rPr>
              <a:t>(FSB): </a:t>
            </a:r>
            <a:r>
              <a:rPr sz="1600" spc="-85" dirty="0">
                <a:latin typeface="Lucida Sans Unicode"/>
                <a:cs typeface="Lucida Sans Unicode"/>
              </a:rPr>
              <a:t>trasporta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95" dirty="0">
                <a:latin typeface="Lucida Sans Unicode"/>
                <a:cs typeface="Lucida Sans Unicode"/>
              </a:rPr>
              <a:t>dati tra </a:t>
            </a:r>
            <a:r>
              <a:rPr sz="1600" spc="-50" dirty="0">
                <a:latin typeface="Lucida Sans Unicode"/>
                <a:cs typeface="Lucida Sans Unicode"/>
              </a:rPr>
              <a:t>la  </a:t>
            </a:r>
            <a:r>
              <a:rPr sz="1600" spc="85" dirty="0">
                <a:latin typeface="Lucida Sans Unicode"/>
                <a:cs typeface="Lucida Sans Unicode"/>
              </a:rPr>
              <a:t>CPU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95" dirty="0">
                <a:latin typeface="Lucida Sans Unicode"/>
                <a:cs typeface="Lucida Sans Unicode"/>
              </a:rPr>
              <a:t>dispositivi </a:t>
            </a:r>
            <a:r>
              <a:rPr sz="1600" spc="-70" dirty="0">
                <a:latin typeface="Lucida Sans Unicode"/>
                <a:cs typeface="Lucida Sans Unicode"/>
              </a:rPr>
              <a:t>veloci, </a:t>
            </a:r>
            <a:r>
              <a:rPr sz="1600" spc="-90" dirty="0">
                <a:latin typeface="Lucida Sans Unicode"/>
                <a:cs typeface="Lucida Sans Unicode"/>
              </a:rPr>
              <a:t>tra </a:t>
            </a:r>
            <a:r>
              <a:rPr sz="1600" spc="-80" dirty="0">
                <a:latin typeface="Lucida Sans Unicode"/>
                <a:cs typeface="Lucida Sans Unicode"/>
              </a:rPr>
              <a:t>cui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5" dirty="0">
                <a:latin typeface="Lucida Sans Unicode"/>
                <a:cs typeface="Lucida Sans Unicode"/>
              </a:rPr>
              <a:t>RAM, </a:t>
            </a:r>
            <a:r>
              <a:rPr sz="1600" spc="-70" dirty="0">
                <a:latin typeface="Lucida Sans Unicode"/>
                <a:cs typeface="Lucida Sans Unicode"/>
              </a:rPr>
              <a:t>L3$, 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100" dirty="0">
                <a:latin typeface="Lucida Sans Unicode"/>
                <a:cs typeface="Lucida Sans Unicode"/>
              </a:rPr>
              <a:t>memoria </a:t>
            </a:r>
            <a:r>
              <a:rPr sz="1600" spc="-70" dirty="0">
                <a:latin typeface="Lucida Sans Unicode"/>
                <a:cs typeface="Lucida Sans Unicode"/>
              </a:rPr>
              <a:t>della </a:t>
            </a:r>
            <a:r>
              <a:rPr sz="1600" spc="-50" dirty="0">
                <a:latin typeface="Lucida Sans Unicode"/>
                <a:cs typeface="Lucida Sans Unicode"/>
              </a:rPr>
              <a:t>scheda</a:t>
            </a:r>
            <a:r>
              <a:rPr sz="1600" spc="-40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video.</a:t>
            </a:r>
            <a:endParaRPr sz="1600">
              <a:latin typeface="Lucida Sans Unicode"/>
              <a:cs typeface="Lucida Sans Unicode"/>
            </a:endParaRPr>
          </a:p>
          <a:p>
            <a:pPr marL="12700" marR="5715" algn="just">
              <a:lnSpc>
                <a:spcPct val="100000"/>
              </a:lnSpc>
              <a:spcBef>
                <a:spcPts val="5"/>
              </a:spcBef>
            </a:pPr>
            <a:r>
              <a:rPr sz="1600" spc="15" dirty="0">
                <a:latin typeface="Lucida Sans Unicode"/>
                <a:cs typeface="Lucida Sans Unicode"/>
              </a:rPr>
              <a:t>La </a:t>
            </a:r>
            <a:r>
              <a:rPr sz="1600" spc="-70" dirty="0">
                <a:latin typeface="Lucida Sans Unicode"/>
                <a:cs typeface="Lucida Sans Unicode"/>
              </a:rPr>
              <a:t>banda </a:t>
            </a:r>
            <a:r>
              <a:rPr sz="1600" spc="-45" dirty="0">
                <a:latin typeface="Lucida Sans Unicode"/>
                <a:cs typeface="Lucida Sans Unicode"/>
              </a:rPr>
              <a:t>(o </a:t>
            </a:r>
            <a:r>
              <a:rPr sz="1600" spc="-110" dirty="0">
                <a:latin typeface="Lucida Sans Unicode"/>
                <a:cs typeface="Lucida Sans Unicode"/>
              </a:rPr>
              <a:t>throughput) </a:t>
            </a:r>
            <a:r>
              <a:rPr sz="1600" spc="-80" dirty="0">
                <a:latin typeface="Lucida Sans Unicode"/>
                <a:cs typeface="Lucida Sans Unicode"/>
              </a:rPr>
              <a:t>del </a:t>
            </a:r>
            <a:r>
              <a:rPr sz="1600" spc="150" dirty="0">
                <a:latin typeface="Lucida Sans Unicode"/>
                <a:cs typeface="Lucida Sans Unicode"/>
              </a:rPr>
              <a:t>FSB </a:t>
            </a:r>
            <a:r>
              <a:rPr sz="1600" spc="-55" dirty="0">
                <a:latin typeface="Lucida Sans Unicode"/>
                <a:cs typeface="Lucida Sans Unicode"/>
              </a:rPr>
              <a:t>viene  </a:t>
            </a:r>
            <a:r>
              <a:rPr sz="1600" spc="-90" dirty="0">
                <a:latin typeface="Lucida Sans Unicode"/>
                <a:cs typeface="Lucida Sans Unicode"/>
              </a:rPr>
              <a:t>determinata</a:t>
            </a:r>
            <a:r>
              <a:rPr sz="1600" spc="-40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moltiplicando:</a:t>
            </a:r>
            <a:endParaRPr sz="1600">
              <a:latin typeface="Lucida Sans Unicode"/>
              <a:cs typeface="Lucida Sans Unicode"/>
            </a:endParaRPr>
          </a:p>
          <a:p>
            <a:pPr marL="367665" indent="-172085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85" dirty="0">
                <a:latin typeface="Lucida Sans Unicode"/>
                <a:cs typeface="Lucida Sans Unicode"/>
              </a:rPr>
              <a:t>byte </a:t>
            </a:r>
            <a:r>
              <a:rPr sz="1600" spc="-75" dirty="0">
                <a:latin typeface="Lucida Sans Unicode"/>
                <a:cs typeface="Lucida Sans Unicode"/>
              </a:rPr>
              <a:t>delle </a:t>
            </a:r>
            <a:r>
              <a:rPr sz="1600" spc="-110" dirty="0">
                <a:latin typeface="Lucida Sans Unicode"/>
                <a:cs typeface="Lucida Sans Unicode"/>
              </a:rPr>
              <a:t>word </a:t>
            </a:r>
            <a:r>
              <a:rPr sz="1600" spc="-60" dirty="0">
                <a:latin typeface="Lucida Sans Unicode"/>
                <a:cs typeface="Lucida Sans Unicode"/>
              </a:rPr>
              <a:t>(parole) </a:t>
            </a:r>
            <a:r>
              <a:rPr sz="1600" spc="-80" dirty="0">
                <a:latin typeface="Lucida Sans Unicode"/>
                <a:cs typeface="Lucida Sans Unicode"/>
              </a:rPr>
              <a:t>del</a:t>
            </a:r>
            <a:r>
              <a:rPr sz="1600" spc="100" dirty="0">
                <a:latin typeface="Lucida Sans Unicode"/>
                <a:cs typeface="Lucida Sans Unicode"/>
              </a:rPr>
              <a:t> </a:t>
            </a:r>
            <a:r>
              <a:rPr sz="1600" spc="-70" dirty="0">
                <a:latin typeface="Lucida Sans Unicode"/>
                <a:cs typeface="Lucida Sans Unicode"/>
              </a:rPr>
              <a:t>processore</a:t>
            </a:r>
            <a:endParaRPr sz="1600">
              <a:latin typeface="Lucida Sans Unicode"/>
              <a:cs typeface="Lucida Sans Unicode"/>
            </a:endParaRPr>
          </a:p>
          <a:p>
            <a:pPr marL="367665" marR="7620" indent="-172085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80" dirty="0">
                <a:latin typeface="Lucida Sans Unicode"/>
                <a:cs typeface="Lucida Sans Unicode"/>
              </a:rPr>
              <a:t>frequenza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80" dirty="0">
                <a:latin typeface="Lucida Sans Unicode"/>
                <a:cs typeface="Lucida Sans Unicode"/>
              </a:rPr>
              <a:t>clock </a:t>
            </a:r>
            <a:r>
              <a:rPr sz="1600" spc="-65" dirty="0">
                <a:latin typeface="Lucida Sans Unicode"/>
                <a:cs typeface="Lucida Sans Unicode"/>
              </a:rPr>
              <a:t>(cicli </a:t>
            </a:r>
            <a:r>
              <a:rPr sz="1600" spc="-60" dirty="0">
                <a:latin typeface="Lucida Sans Unicode"/>
                <a:cs typeface="Lucida Sans Unicode"/>
              </a:rPr>
              <a:t>al </a:t>
            </a:r>
            <a:r>
              <a:rPr sz="1600" spc="-65" dirty="0">
                <a:latin typeface="Lucida Sans Unicode"/>
                <a:cs typeface="Lucida Sans Unicode"/>
              </a:rPr>
              <a:t>secondo) </a:t>
            </a:r>
            <a:r>
              <a:rPr sz="1600" spc="-80" dirty="0">
                <a:latin typeface="Lucida Sans Unicode"/>
                <a:cs typeface="Lucida Sans Unicode"/>
              </a:rPr>
              <a:t>del  </a:t>
            </a:r>
            <a:r>
              <a:rPr sz="1600" spc="130" dirty="0">
                <a:latin typeface="Lucida Sans Unicode"/>
                <a:cs typeface="Lucida Sans Unicode"/>
              </a:rPr>
              <a:t>BUS</a:t>
            </a:r>
            <a:endParaRPr sz="1600">
              <a:latin typeface="Lucida Sans Unicode"/>
              <a:cs typeface="Lucida Sans Unicode"/>
            </a:endParaRPr>
          </a:p>
          <a:p>
            <a:pPr marL="367665" marR="7620" indent="-172085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1600" spc="-114" dirty="0">
                <a:latin typeface="Lucida Sans Unicode"/>
                <a:cs typeface="Lucida Sans Unicode"/>
              </a:rPr>
              <a:t>il </a:t>
            </a: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70" dirty="0">
                <a:latin typeface="Lucida Sans Unicode"/>
                <a:cs typeface="Lucida Sans Unicode"/>
              </a:rPr>
              <a:t>data </a:t>
            </a:r>
            <a:r>
              <a:rPr sz="1600" spc="-85" dirty="0">
                <a:latin typeface="Lucida Sans Unicode"/>
                <a:cs typeface="Lucida Sans Unicode"/>
              </a:rPr>
              <a:t>transfer </a:t>
            </a:r>
            <a:r>
              <a:rPr sz="1600" spc="-80" dirty="0">
                <a:latin typeface="Lucida Sans Unicode"/>
                <a:cs typeface="Lucida Sans Unicode"/>
              </a:rPr>
              <a:t>del </a:t>
            </a:r>
            <a:r>
              <a:rPr sz="1600" spc="130" dirty="0">
                <a:latin typeface="Lucida Sans Unicode"/>
                <a:cs typeface="Lucida Sans Unicode"/>
              </a:rPr>
              <a:t>BUS </a:t>
            </a:r>
            <a:r>
              <a:rPr sz="1600" spc="-60" dirty="0">
                <a:latin typeface="Lucida Sans Unicode"/>
                <a:cs typeface="Lucida Sans Unicode"/>
              </a:rPr>
              <a:t>ad </a:t>
            </a:r>
            <a:r>
              <a:rPr sz="1600" spc="-105" dirty="0">
                <a:latin typeface="Lucida Sans Unicode"/>
                <a:cs typeface="Lucida Sans Unicode"/>
              </a:rPr>
              <a:t>ogni  </a:t>
            </a:r>
            <a:r>
              <a:rPr sz="1600" spc="-70" dirty="0">
                <a:latin typeface="Lucida Sans Unicode"/>
                <a:cs typeface="Lucida Sans Unicode"/>
              </a:rPr>
              <a:t>ciclo.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27569" y="2924175"/>
            <a:ext cx="733425" cy="1515110"/>
          </a:xfrm>
          <a:custGeom>
            <a:avLst/>
            <a:gdLst/>
            <a:ahLst/>
            <a:cxnLst/>
            <a:rect l="l" t="t" r="r" b="b"/>
            <a:pathLst>
              <a:path w="733425" h="1515110">
                <a:moveTo>
                  <a:pt x="16338" y="17000"/>
                </a:moveTo>
                <a:lnTo>
                  <a:pt x="15551" y="26390"/>
                </a:lnTo>
                <a:lnTo>
                  <a:pt x="724661" y="1514983"/>
                </a:lnTo>
                <a:lnTo>
                  <a:pt x="733298" y="1510792"/>
                </a:lnTo>
                <a:lnTo>
                  <a:pt x="24202" y="22357"/>
                </a:lnTo>
                <a:lnTo>
                  <a:pt x="16338" y="17000"/>
                </a:lnTo>
                <a:close/>
              </a:path>
              <a:path w="733425" h="1515110">
                <a:moveTo>
                  <a:pt x="8254" y="0"/>
                </a:moveTo>
                <a:lnTo>
                  <a:pt x="181" y="96774"/>
                </a:lnTo>
                <a:lnTo>
                  <a:pt x="0" y="98678"/>
                </a:lnTo>
                <a:lnTo>
                  <a:pt x="1904" y="100964"/>
                </a:lnTo>
                <a:lnTo>
                  <a:pt x="4572" y="101219"/>
                </a:lnTo>
                <a:lnTo>
                  <a:pt x="7238" y="101346"/>
                </a:lnTo>
                <a:lnTo>
                  <a:pt x="9525" y="99440"/>
                </a:lnTo>
                <a:lnTo>
                  <a:pt x="9651" y="96774"/>
                </a:lnTo>
                <a:lnTo>
                  <a:pt x="15551" y="26390"/>
                </a:lnTo>
                <a:lnTo>
                  <a:pt x="8000" y="10540"/>
                </a:lnTo>
                <a:lnTo>
                  <a:pt x="16636" y="6476"/>
                </a:lnTo>
                <a:lnTo>
                  <a:pt x="17765" y="6476"/>
                </a:lnTo>
                <a:lnTo>
                  <a:pt x="8254" y="0"/>
                </a:lnTo>
                <a:close/>
              </a:path>
              <a:path w="733425" h="1515110">
                <a:moveTo>
                  <a:pt x="17765" y="6476"/>
                </a:moveTo>
                <a:lnTo>
                  <a:pt x="16636" y="6476"/>
                </a:lnTo>
                <a:lnTo>
                  <a:pt x="24202" y="22357"/>
                </a:lnTo>
                <a:lnTo>
                  <a:pt x="82550" y="62102"/>
                </a:lnTo>
                <a:lnTo>
                  <a:pt x="84708" y="63626"/>
                </a:lnTo>
                <a:lnTo>
                  <a:pt x="87629" y="62991"/>
                </a:lnTo>
                <a:lnTo>
                  <a:pt x="90677" y="58674"/>
                </a:lnTo>
                <a:lnTo>
                  <a:pt x="90043" y="55752"/>
                </a:lnTo>
                <a:lnTo>
                  <a:pt x="87883" y="54228"/>
                </a:lnTo>
                <a:lnTo>
                  <a:pt x="17765" y="6476"/>
                </a:lnTo>
                <a:close/>
              </a:path>
              <a:path w="733425" h="1515110">
                <a:moveTo>
                  <a:pt x="16636" y="6476"/>
                </a:moveTo>
                <a:lnTo>
                  <a:pt x="8000" y="10540"/>
                </a:lnTo>
                <a:lnTo>
                  <a:pt x="15551" y="26390"/>
                </a:lnTo>
                <a:lnTo>
                  <a:pt x="16338" y="17000"/>
                </a:lnTo>
                <a:lnTo>
                  <a:pt x="9651" y="12446"/>
                </a:lnTo>
                <a:lnTo>
                  <a:pt x="17018" y="8889"/>
                </a:lnTo>
                <a:lnTo>
                  <a:pt x="17786" y="8889"/>
                </a:lnTo>
                <a:lnTo>
                  <a:pt x="16636" y="6476"/>
                </a:lnTo>
                <a:close/>
              </a:path>
              <a:path w="733425" h="1515110">
                <a:moveTo>
                  <a:pt x="17786" y="8889"/>
                </a:moveTo>
                <a:lnTo>
                  <a:pt x="17018" y="8889"/>
                </a:lnTo>
                <a:lnTo>
                  <a:pt x="16338" y="17000"/>
                </a:lnTo>
                <a:lnTo>
                  <a:pt x="24202" y="22357"/>
                </a:lnTo>
                <a:lnTo>
                  <a:pt x="17786" y="8889"/>
                </a:lnTo>
                <a:close/>
              </a:path>
              <a:path w="733425" h="1515110">
                <a:moveTo>
                  <a:pt x="17018" y="8889"/>
                </a:moveTo>
                <a:lnTo>
                  <a:pt x="9651" y="12446"/>
                </a:lnTo>
                <a:lnTo>
                  <a:pt x="16338" y="17000"/>
                </a:lnTo>
                <a:lnTo>
                  <a:pt x="17018" y="8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649082" y="4457151"/>
            <a:ext cx="67818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ch</a:t>
            </a:r>
            <a:r>
              <a:rPr sz="1650" i="1" spc="-10" dirty="0">
                <a:latin typeface="Malgun Gothic"/>
                <a:cs typeface="Malgun Gothic"/>
              </a:rPr>
              <a:t>i</a:t>
            </a:r>
            <a:r>
              <a:rPr sz="1650" i="1" spc="-35" dirty="0">
                <a:latin typeface="Malgun Gothic"/>
                <a:cs typeface="Malgun Gothic"/>
              </a:rPr>
              <a:t>p</a:t>
            </a:r>
            <a:r>
              <a:rPr sz="1650" i="1" spc="-20" dirty="0">
                <a:latin typeface="Malgun Gothic"/>
                <a:cs typeface="Malgun Gothic"/>
              </a:rPr>
              <a:t>s</a:t>
            </a:r>
            <a:r>
              <a:rPr sz="1650" i="1" spc="-30" dirty="0">
                <a:latin typeface="Malgun Gothic"/>
                <a:cs typeface="Malgun Gothic"/>
              </a:rPr>
              <a:t>et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72225" y="5589587"/>
            <a:ext cx="1656080" cy="64643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2075" marR="182880">
              <a:lnSpc>
                <a:spcPct val="100000"/>
              </a:lnSpc>
              <a:spcBef>
                <a:spcPts val="320"/>
              </a:spcBef>
            </a:pPr>
            <a:r>
              <a:rPr sz="1200" spc="-60" dirty="0">
                <a:latin typeface="Lucida Sans Unicode"/>
                <a:cs typeface="Lucida Sans Unicode"/>
              </a:rPr>
              <a:t>Intel </a:t>
            </a:r>
            <a:r>
              <a:rPr sz="1200" spc="-45" dirty="0">
                <a:latin typeface="Lucida Sans Unicode"/>
                <a:cs typeface="Lucida Sans Unicode"/>
              </a:rPr>
              <a:t>core </a:t>
            </a:r>
            <a:r>
              <a:rPr sz="1200" spc="-90" dirty="0">
                <a:latin typeface="Lucida Sans Unicode"/>
                <a:cs typeface="Lucida Sans Unicode"/>
              </a:rPr>
              <a:t>i5 </a:t>
            </a:r>
            <a:r>
              <a:rPr sz="1200" spc="-75" dirty="0">
                <a:latin typeface="Lucida Sans Unicode"/>
                <a:cs typeface="Lucida Sans Unicode"/>
              </a:rPr>
              <a:t>4.8GT/s  </a:t>
            </a:r>
            <a:r>
              <a:rPr sz="1200" spc="-65" dirty="0">
                <a:latin typeface="Lucida Sans Unicode"/>
                <a:cs typeface="Lucida Sans Unicode"/>
              </a:rPr>
              <a:t>(trasferimenti </a:t>
            </a:r>
            <a:r>
              <a:rPr sz="1200" spc="-40" dirty="0">
                <a:latin typeface="Lucida Sans Unicode"/>
                <a:cs typeface="Lucida Sans Unicode"/>
              </a:rPr>
              <a:t>al  </a:t>
            </a:r>
            <a:r>
              <a:rPr sz="1200" spc="-45" dirty="0">
                <a:latin typeface="Lucida Sans Unicode"/>
                <a:cs typeface="Lucida Sans Unicode"/>
              </a:rPr>
              <a:t>secondo)!!!!!!!!!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96840" y="6339838"/>
            <a:ext cx="3947160" cy="46177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84647" y="6344411"/>
            <a:ext cx="3959352" cy="512064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257800" y="6381750"/>
            <a:ext cx="3851275" cy="338455"/>
          </a:xfrm>
          <a:prstGeom prst="rect">
            <a:avLst/>
          </a:prstGeom>
          <a:solidFill>
            <a:srgbClr val="333399"/>
          </a:solidFill>
          <a:ln w="38100">
            <a:solidFill>
              <a:srgbClr val="FFFFFF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30"/>
              </a:spcBef>
            </a:pPr>
            <a:r>
              <a:rPr sz="1600" b="1" i="1" spc="-10" dirty="0">
                <a:solidFill>
                  <a:srgbClr val="FFFFFF"/>
                </a:solidFill>
                <a:latin typeface="Arial"/>
                <a:cs typeface="Arial"/>
              </a:rPr>
              <a:t>Necessità </a:t>
            </a:r>
            <a:r>
              <a:rPr sz="1600" b="1" i="1" spc="-5" dirty="0">
                <a:solidFill>
                  <a:srgbClr val="FFFFFF"/>
                </a:solidFill>
                <a:latin typeface="Arial"/>
                <a:cs typeface="Arial"/>
              </a:rPr>
              <a:t>di </a:t>
            </a:r>
            <a:r>
              <a:rPr sz="1600" b="1" i="1" spc="-10" dirty="0">
                <a:solidFill>
                  <a:srgbClr val="FFFFFF"/>
                </a:solidFill>
                <a:latin typeface="Arial"/>
                <a:cs typeface="Arial"/>
              </a:rPr>
              <a:t>una </a:t>
            </a:r>
            <a:r>
              <a:rPr sz="1600" b="1" i="1" spc="-5" dirty="0">
                <a:solidFill>
                  <a:srgbClr val="FFFFFF"/>
                </a:solidFill>
                <a:latin typeface="Arial"/>
                <a:cs typeface="Arial"/>
              </a:rPr>
              <a:t>memoria più</a:t>
            </a:r>
            <a:r>
              <a:rPr sz="1600" b="1" i="1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i="1" spc="-5" dirty="0">
                <a:solidFill>
                  <a:srgbClr val="FFFFFF"/>
                </a:solidFill>
                <a:latin typeface="Arial"/>
                <a:cs typeface="Arial"/>
              </a:rPr>
              <a:t>veloce!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5098107"/>
            <a:ext cx="5720715" cy="126301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4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Vincoli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tecnologici:</a:t>
            </a:r>
            <a:endParaRPr sz="1600">
              <a:latin typeface="Arial"/>
              <a:cs typeface="Arial"/>
            </a:endParaRPr>
          </a:p>
          <a:p>
            <a:pPr marL="1155700" lvl="1" indent="-228600">
              <a:lnSpc>
                <a:spcPct val="100000"/>
              </a:lnSpc>
              <a:spcBef>
                <a:spcPts val="65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5" dirty="0">
                <a:latin typeface="Arial"/>
                <a:cs typeface="Arial"/>
              </a:rPr>
              <a:t>Tempo di </a:t>
            </a:r>
            <a:r>
              <a:rPr sz="1600" dirty="0">
                <a:latin typeface="Arial"/>
                <a:cs typeface="Arial"/>
              </a:rPr>
              <a:t>accesso </a:t>
            </a:r>
            <a:r>
              <a:rPr sz="1600" spc="-5" dirty="0">
                <a:latin typeface="Arial"/>
                <a:cs typeface="Arial"/>
              </a:rPr>
              <a:t>più breve, maggior costo per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bit</a:t>
            </a:r>
            <a:endParaRPr sz="1600">
              <a:latin typeface="Arial"/>
              <a:cs typeface="Arial"/>
            </a:endParaRPr>
          </a:p>
          <a:p>
            <a:pPr marL="1155700" lvl="1" indent="-228600">
              <a:lnSpc>
                <a:spcPct val="100000"/>
              </a:lnSpc>
              <a:spcBef>
                <a:spcPts val="38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5" dirty="0">
                <a:latin typeface="Arial"/>
                <a:cs typeface="Arial"/>
              </a:rPr>
              <a:t>Maggiore capacità, maggiore tempo di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accesso</a:t>
            </a:r>
            <a:endParaRPr sz="1600">
              <a:latin typeface="Arial"/>
              <a:cs typeface="Arial"/>
            </a:endParaRPr>
          </a:p>
          <a:p>
            <a:pPr marL="1155700" lvl="1" indent="-228600">
              <a:lnSpc>
                <a:spcPct val="100000"/>
              </a:lnSpc>
              <a:spcBef>
                <a:spcPts val="38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5" dirty="0">
                <a:latin typeface="Arial"/>
                <a:cs typeface="Arial"/>
              </a:rPr>
              <a:t>Maggiore capacità, minore costo per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bit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8926" y="3429000"/>
            <a:ext cx="1945005" cy="1440180"/>
          </a:xfrm>
          <a:custGeom>
            <a:avLst/>
            <a:gdLst/>
            <a:ahLst/>
            <a:cxnLst/>
            <a:rect l="l" t="t" r="r" b="b"/>
            <a:pathLst>
              <a:path w="1945004" h="1440179">
                <a:moveTo>
                  <a:pt x="0" y="1439799"/>
                </a:moveTo>
                <a:lnTo>
                  <a:pt x="972312" y="0"/>
                </a:lnTo>
                <a:lnTo>
                  <a:pt x="1944624" y="1439799"/>
                </a:lnTo>
                <a:lnTo>
                  <a:pt x="0" y="143979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La</a:t>
            </a:r>
            <a:r>
              <a:rPr spc="-5" dirty="0"/>
              <a:t> </a:t>
            </a:r>
            <a:r>
              <a:rPr dirty="0"/>
              <a:t>Memoria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5940" y="1579143"/>
            <a:ext cx="6260465" cy="211201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Parametri:</a:t>
            </a:r>
            <a:endParaRPr sz="1600">
              <a:latin typeface="Arial"/>
              <a:cs typeface="Arial"/>
            </a:endParaRPr>
          </a:p>
          <a:p>
            <a:pPr marL="1155700" lvl="1" indent="-228600">
              <a:lnSpc>
                <a:spcPct val="100000"/>
              </a:lnSpc>
              <a:spcBef>
                <a:spcPts val="39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5" dirty="0">
                <a:latin typeface="Arial"/>
                <a:cs typeface="Arial"/>
              </a:rPr>
              <a:t>Dimensione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(grande)</a:t>
            </a:r>
            <a:endParaRPr sz="1600">
              <a:latin typeface="Arial"/>
              <a:cs typeface="Arial"/>
            </a:endParaRPr>
          </a:p>
          <a:p>
            <a:pPr marL="1155700" lvl="1" indent="-228600">
              <a:lnSpc>
                <a:spcPct val="100000"/>
              </a:lnSpc>
              <a:spcBef>
                <a:spcPts val="38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5" dirty="0">
                <a:latin typeface="Arial"/>
                <a:cs typeface="Arial"/>
              </a:rPr>
              <a:t>Velocità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(elevata)</a:t>
            </a:r>
            <a:endParaRPr sz="1600">
              <a:latin typeface="Arial"/>
              <a:cs typeface="Arial"/>
            </a:endParaRPr>
          </a:p>
          <a:p>
            <a:pPr marL="1155700" lvl="1" indent="-228600">
              <a:lnSpc>
                <a:spcPct val="100000"/>
              </a:lnSpc>
              <a:spcBef>
                <a:spcPts val="38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5" dirty="0">
                <a:latin typeface="Arial"/>
                <a:cs typeface="Arial"/>
              </a:rPr>
              <a:t>Costo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(piccolo)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385"/>
              </a:spcBef>
            </a:pPr>
            <a:r>
              <a:rPr sz="1600" b="1" spc="-5" dirty="0">
                <a:latin typeface="Arial"/>
                <a:cs typeface="Arial"/>
              </a:rPr>
              <a:t>Parametri sono in contrasto tra</a:t>
            </a:r>
            <a:r>
              <a:rPr sz="1600" b="1" spc="9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loro!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650" i="1" spc="-35" dirty="0">
                <a:latin typeface="Malgun Gothic"/>
                <a:cs typeface="Malgun Gothic"/>
              </a:rPr>
              <a:t>TRADE</a:t>
            </a:r>
            <a:r>
              <a:rPr sz="1650" i="1" spc="-20" dirty="0">
                <a:latin typeface="Malgun Gothic"/>
                <a:cs typeface="Malgun Gothic"/>
              </a:rPr>
              <a:t>-</a:t>
            </a:r>
            <a:r>
              <a:rPr sz="1650" i="1" spc="-40" dirty="0">
                <a:latin typeface="Malgun Gothic"/>
                <a:cs typeface="Malgun Gothic"/>
              </a:rPr>
              <a:t>OFF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7240" y="6303390"/>
            <a:ext cx="1981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latin typeface="Arial"/>
                <a:cs typeface="Arial"/>
              </a:rPr>
              <a:t>47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6765" y="4895088"/>
            <a:ext cx="97536" cy="19964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6765" y="5151069"/>
            <a:ext cx="97536" cy="199948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6765" y="5407456"/>
            <a:ext cx="97536" cy="19964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6765" y="5663488"/>
            <a:ext cx="97536" cy="19964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4065" y="1883156"/>
            <a:ext cx="3648710" cy="420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7195" marR="306705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417195" algn="l"/>
                <a:tab pos="417830" algn="l"/>
              </a:tabLst>
            </a:pPr>
            <a:r>
              <a:rPr sz="1400" spc="-5" dirty="0">
                <a:latin typeface="Arial"/>
                <a:cs typeface="Arial"/>
              </a:rPr>
              <a:t>Uso organizzato </a:t>
            </a:r>
            <a:r>
              <a:rPr sz="1400" dirty="0">
                <a:latin typeface="Arial"/>
                <a:cs typeface="Arial"/>
              </a:rPr>
              <a:t>e integrato di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diversi  dispositivi </a:t>
            </a:r>
            <a:r>
              <a:rPr sz="1400" dirty="0">
                <a:latin typeface="Arial"/>
                <a:cs typeface="Arial"/>
              </a:rPr>
              <a:t>di </a:t>
            </a:r>
            <a:r>
              <a:rPr sz="1400" spc="-5" dirty="0">
                <a:latin typeface="Arial"/>
                <a:cs typeface="Arial"/>
              </a:rPr>
              <a:t>memoria </a:t>
            </a:r>
            <a:r>
              <a:rPr sz="1400" dirty="0">
                <a:latin typeface="Arial"/>
                <a:cs typeface="Arial"/>
              </a:rPr>
              <a:t>con </a:t>
            </a:r>
            <a:r>
              <a:rPr sz="1400" spc="-5" dirty="0">
                <a:latin typeface="Arial"/>
                <a:cs typeface="Arial"/>
              </a:rPr>
              <a:t>diverse  caratteristiche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417195" indent="-342900">
              <a:lnSpc>
                <a:spcPct val="100000"/>
              </a:lnSpc>
              <a:buChar char="•"/>
              <a:tabLst>
                <a:tab pos="417195" algn="l"/>
                <a:tab pos="417830" algn="l"/>
              </a:tabLst>
            </a:pPr>
            <a:r>
              <a:rPr sz="1400" dirty="0">
                <a:latin typeface="Arial"/>
                <a:cs typeface="Arial"/>
              </a:rPr>
              <a:t>Consente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di:</a:t>
            </a:r>
            <a:endParaRPr sz="1400">
              <a:latin typeface="Arial"/>
              <a:cs typeface="Arial"/>
            </a:endParaRPr>
          </a:p>
          <a:p>
            <a:pPr marL="818515" lvl="1" indent="-287020">
              <a:lnSpc>
                <a:spcPct val="100000"/>
              </a:lnSpc>
              <a:spcBef>
                <a:spcPts val="340"/>
              </a:spcBef>
              <a:buChar char="–"/>
              <a:tabLst>
                <a:tab pos="817880" algn="l"/>
                <a:tab pos="819150" algn="l"/>
              </a:tabLst>
            </a:pPr>
            <a:r>
              <a:rPr sz="1400" dirty="0">
                <a:latin typeface="Arial"/>
                <a:cs typeface="Arial"/>
              </a:rPr>
              <a:t>diminuire il costo totale per</a:t>
            </a:r>
            <a:r>
              <a:rPr sz="1400" spc="-1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bit</a:t>
            </a:r>
            <a:endParaRPr sz="1400">
              <a:latin typeface="Arial"/>
              <a:cs typeface="Arial"/>
            </a:endParaRPr>
          </a:p>
          <a:p>
            <a:pPr marL="818515" lvl="1" indent="-287020">
              <a:lnSpc>
                <a:spcPct val="100000"/>
              </a:lnSpc>
              <a:spcBef>
                <a:spcPts val="335"/>
              </a:spcBef>
              <a:buChar char="–"/>
              <a:tabLst>
                <a:tab pos="817880" algn="l"/>
                <a:tab pos="819150" algn="l"/>
              </a:tabLst>
            </a:pPr>
            <a:r>
              <a:rPr sz="1400" dirty="0">
                <a:latin typeface="Arial"/>
                <a:cs typeface="Arial"/>
              </a:rPr>
              <a:t>aumentare la capacità del</a:t>
            </a:r>
            <a:r>
              <a:rPr sz="1400" spc="-1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sistema</a:t>
            </a:r>
            <a:endParaRPr sz="1400">
              <a:latin typeface="Arial"/>
              <a:cs typeface="Arial"/>
            </a:endParaRPr>
          </a:p>
          <a:p>
            <a:pPr marL="818515" lvl="1" indent="-287020">
              <a:lnSpc>
                <a:spcPct val="100000"/>
              </a:lnSpc>
              <a:spcBef>
                <a:spcPts val="340"/>
              </a:spcBef>
              <a:buChar char="–"/>
              <a:tabLst>
                <a:tab pos="817880" algn="l"/>
                <a:tab pos="819150" algn="l"/>
              </a:tabLst>
            </a:pPr>
            <a:r>
              <a:rPr sz="1400" dirty="0">
                <a:latin typeface="Arial"/>
                <a:cs typeface="Arial"/>
              </a:rPr>
              <a:t>contenere i tempi medi di</a:t>
            </a:r>
            <a:r>
              <a:rPr sz="1400" spc="-1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accesso</a:t>
            </a:r>
            <a:endParaRPr sz="1400">
              <a:latin typeface="Arial"/>
              <a:cs typeface="Arial"/>
            </a:endParaRPr>
          </a:p>
          <a:p>
            <a:pPr marL="818515" marR="5080" lvl="1" indent="-287020">
              <a:lnSpc>
                <a:spcPct val="100000"/>
              </a:lnSpc>
              <a:spcBef>
                <a:spcPts val="335"/>
              </a:spcBef>
              <a:buChar char="–"/>
              <a:tabLst>
                <a:tab pos="817880" algn="l"/>
                <a:tab pos="819150" algn="l"/>
              </a:tabLst>
            </a:pPr>
            <a:r>
              <a:rPr sz="1400" dirty="0">
                <a:latin typeface="Arial"/>
                <a:cs typeface="Arial"/>
              </a:rPr>
              <a:t>diminuire la frequenza di accesso</a:t>
            </a:r>
            <a:r>
              <a:rPr sz="1400" spc="-2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ai  </a:t>
            </a:r>
            <a:r>
              <a:rPr sz="1400" spc="-5" dirty="0">
                <a:latin typeface="Arial"/>
                <a:cs typeface="Arial"/>
              </a:rPr>
              <a:t>dispositivi </a:t>
            </a:r>
            <a:r>
              <a:rPr sz="1400" dirty="0">
                <a:latin typeface="Arial"/>
                <a:cs typeface="Arial"/>
              </a:rPr>
              <a:t>più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lenti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355600" marR="1012825" indent="-342900">
              <a:lnSpc>
                <a:spcPct val="120000"/>
              </a:lnSpc>
            </a:pPr>
            <a:r>
              <a:rPr sz="1400" spc="-40" dirty="0">
                <a:latin typeface="Lucida Sans Unicode"/>
                <a:cs typeface="Lucida Sans Unicode"/>
              </a:rPr>
              <a:t>Scendendo </a:t>
            </a:r>
            <a:r>
              <a:rPr sz="1400" spc="-60" dirty="0">
                <a:latin typeface="Lucida Sans Unicode"/>
                <a:cs typeface="Lucida Sans Unicode"/>
              </a:rPr>
              <a:t>nella gerarchia:  </a:t>
            </a:r>
            <a:r>
              <a:rPr sz="1400" spc="-70" dirty="0">
                <a:latin typeface="Lucida Sans Unicode"/>
                <a:cs typeface="Lucida Sans Unicode"/>
              </a:rPr>
              <a:t>Diminuisce </a:t>
            </a:r>
            <a:r>
              <a:rPr sz="1400" spc="-95" dirty="0">
                <a:latin typeface="Lucida Sans Unicode"/>
                <a:cs typeface="Lucida Sans Unicode"/>
              </a:rPr>
              <a:t>il </a:t>
            </a:r>
            <a:r>
              <a:rPr sz="1400" spc="-65" dirty="0">
                <a:latin typeface="Lucida Sans Unicode"/>
                <a:cs typeface="Lucida Sans Unicode"/>
              </a:rPr>
              <a:t>costo </a:t>
            </a:r>
            <a:r>
              <a:rPr sz="1400" spc="-75" dirty="0">
                <a:latin typeface="Lucida Sans Unicode"/>
                <a:cs typeface="Lucida Sans Unicode"/>
              </a:rPr>
              <a:t>per </a:t>
            </a:r>
            <a:r>
              <a:rPr sz="1400" spc="-114" dirty="0">
                <a:latin typeface="Lucida Sans Unicode"/>
                <a:cs typeface="Lucida Sans Unicode"/>
              </a:rPr>
              <a:t>bit  </a:t>
            </a:r>
            <a:r>
              <a:rPr sz="1400" spc="-70" dirty="0">
                <a:latin typeface="Lucida Sans Unicode"/>
                <a:cs typeface="Lucida Sans Unicode"/>
              </a:rPr>
              <a:t>Aumenta </a:t>
            </a:r>
            <a:r>
              <a:rPr sz="1400" spc="-45" dirty="0">
                <a:latin typeface="Lucida Sans Unicode"/>
                <a:cs typeface="Lucida Sans Unicode"/>
              </a:rPr>
              <a:t>la capacità  </a:t>
            </a:r>
            <a:r>
              <a:rPr sz="1400" spc="-70" dirty="0">
                <a:latin typeface="Lucida Sans Unicode"/>
                <a:cs typeface="Lucida Sans Unicode"/>
              </a:rPr>
              <a:t>Aumenta </a:t>
            </a:r>
            <a:r>
              <a:rPr sz="1400" spc="-95" dirty="0">
                <a:latin typeface="Lucida Sans Unicode"/>
                <a:cs typeface="Lucida Sans Unicode"/>
              </a:rPr>
              <a:t>il tempo </a:t>
            </a:r>
            <a:r>
              <a:rPr sz="1400" spc="-100" dirty="0">
                <a:latin typeface="Lucida Sans Unicode"/>
                <a:cs typeface="Lucida Sans Unicode"/>
              </a:rPr>
              <a:t>di</a:t>
            </a:r>
            <a:r>
              <a:rPr sz="1400" spc="-105" dirty="0">
                <a:latin typeface="Lucida Sans Unicode"/>
                <a:cs typeface="Lucida Sans Unicode"/>
              </a:rPr>
              <a:t> </a:t>
            </a:r>
            <a:r>
              <a:rPr sz="1400" spc="-20" dirty="0">
                <a:latin typeface="Lucida Sans Unicode"/>
                <a:cs typeface="Lucida Sans Unicode"/>
              </a:rPr>
              <a:t>accesso</a:t>
            </a:r>
            <a:endParaRPr sz="1400">
              <a:latin typeface="Lucida Sans Unicode"/>
              <a:cs typeface="Lucida Sans Unicode"/>
            </a:endParaRPr>
          </a:p>
          <a:p>
            <a:pPr marL="355600" marR="425450">
              <a:lnSpc>
                <a:spcPct val="100000"/>
              </a:lnSpc>
              <a:spcBef>
                <a:spcPts val="335"/>
              </a:spcBef>
            </a:pPr>
            <a:r>
              <a:rPr sz="1400" spc="-75" dirty="0">
                <a:latin typeface="Lucida Sans Unicode"/>
                <a:cs typeface="Lucida Sans Unicode"/>
              </a:rPr>
              <a:t>Diminuisce </a:t>
            </a:r>
            <a:r>
              <a:rPr sz="1400" spc="-50" dirty="0">
                <a:latin typeface="Lucida Sans Unicode"/>
                <a:cs typeface="Lucida Sans Unicode"/>
              </a:rPr>
              <a:t>la </a:t>
            </a:r>
            <a:r>
              <a:rPr sz="1400" spc="-75" dirty="0">
                <a:latin typeface="Lucida Sans Unicode"/>
                <a:cs typeface="Lucida Sans Unicode"/>
              </a:rPr>
              <a:t>frequenza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25" dirty="0">
                <a:latin typeface="Lucida Sans Unicode"/>
                <a:cs typeface="Lucida Sans Unicode"/>
              </a:rPr>
              <a:t>accesso  </a:t>
            </a:r>
            <a:r>
              <a:rPr sz="1400" spc="-70" dirty="0">
                <a:latin typeface="Lucida Sans Unicode"/>
                <a:cs typeface="Lucida Sans Unicode"/>
              </a:rPr>
              <a:t>del</a:t>
            </a:r>
            <a:r>
              <a:rPr sz="1400" spc="-80" dirty="0">
                <a:latin typeface="Lucida Sans Unicode"/>
                <a:cs typeface="Lucida Sans Unicode"/>
              </a:rPr>
              <a:t> </a:t>
            </a:r>
            <a:r>
              <a:rPr sz="1400" spc="-55" dirty="0">
                <a:latin typeface="Lucida Sans Unicode"/>
                <a:cs typeface="Lucida Sans Unicode"/>
              </a:rPr>
              <a:t>processore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14825" y="1679575"/>
            <a:ext cx="4360799" cy="484505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Gerarchie delle</a:t>
            </a:r>
            <a:r>
              <a:rPr spc="-60" dirty="0"/>
              <a:t> </a:t>
            </a:r>
            <a:r>
              <a:rPr spc="-5" dirty="0"/>
              <a:t>Memorie</a:t>
            </a:r>
          </a:p>
          <a:p>
            <a:pPr marL="158115">
              <a:lnSpc>
                <a:spcPct val="100000"/>
              </a:lnSpc>
              <a:spcBef>
                <a:spcPts val="10"/>
              </a:spcBef>
            </a:pPr>
            <a:r>
              <a:rPr sz="1450" b="0" spc="-75" dirty="0">
                <a:latin typeface="Lucida Sans Unicode"/>
                <a:cs typeface="Lucida Sans Unicode"/>
              </a:rPr>
              <a:t>Soluzione </a:t>
            </a:r>
            <a:r>
              <a:rPr sz="1450" b="0" spc="-70" dirty="0">
                <a:latin typeface="Lucida Sans Unicode"/>
                <a:cs typeface="Lucida Sans Unicode"/>
              </a:rPr>
              <a:t>alla </a:t>
            </a:r>
            <a:r>
              <a:rPr sz="1450" b="0" spc="-100" dirty="0">
                <a:latin typeface="Lucida Sans Unicode"/>
                <a:cs typeface="Lucida Sans Unicode"/>
              </a:rPr>
              <a:t>inconciliabilità </a:t>
            </a:r>
            <a:r>
              <a:rPr sz="1450" b="0" spc="-95" dirty="0">
                <a:latin typeface="Lucida Sans Unicode"/>
                <a:cs typeface="Lucida Sans Unicode"/>
              </a:rPr>
              <a:t>dei </a:t>
            </a:r>
            <a:r>
              <a:rPr sz="1450" b="0" spc="-105" dirty="0">
                <a:latin typeface="Lucida Sans Unicode"/>
                <a:cs typeface="Lucida Sans Unicode"/>
              </a:rPr>
              <a:t>tre</a:t>
            </a:r>
            <a:r>
              <a:rPr sz="1450" b="0" spc="-150" dirty="0">
                <a:latin typeface="Lucida Sans Unicode"/>
                <a:cs typeface="Lucida Sans Unicode"/>
              </a:rPr>
              <a:t> </a:t>
            </a:r>
            <a:r>
              <a:rPr sz="1450" b="0" spc="-105" dirty="0">
                <a:latin typeface="Lucida Sans Unicode"/>
                <a:cs typeface="Lucida Sans Unicode"/>
              </a:rPr>
              <a:t>parametri</a:t>
            </a:r>
            <a:endParaRPr sz="14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Gerarchie delle</a:t>
            </a:r>
            <a:r>
              <a:rPr spc="-60" dirty="0"/>
              <a:t> </a:t>
            </a:r>
            <a:r>
              <a:rPr spc="-5" dirty="0"/>
              <a:t>Memorie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47028" y="44271"/>
            <a:ext cx="23895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Georgia"/>
                <a:cs typeface="Georgia"/>
              </a:rPr>
              <a:t>Dr.Ing. </a:t>
            </a:r>
            <a:r>
              <a:rPr sz="1600" i="1" spc="-10" dirty="0">
                <a:latin typeface="Georgia"/>
                <a:cs typeface="Georgia"/>
              </a:rPr>
              <a:t>Donato</a:t>
            </a:r>
            <a:r>
              <a:rPr sz="1600" i="1" spc="30" dirty="0">
                <a:latin typeface="Georgia"/>
                <a:cs typeface="Georgia"/>
              </a:rPr>
              <a:t> </a:t>
            </a:r>
            <a:r>
              <a:rPr sz="1600" i="1" spc="-5" dirty="0">
                <a:latin typeface="Georgia"/>
                <a:cs typeface="Georgia"/>
              </a:rPr>
              <a:t>Impedovo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87450" y="3500437"/>
            <a:ext cx="6775450" cy="26860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49350" y="6217920"/>
            <a:ext cx="6851650" cy="0"/>
          </a:xfrm>
          <a:custGeom>
            <a:avLst/>
            <a:gdLst/>
            <a:ahLst/>
            <a:cxnLst/>
            <a:rect l="l" t="t" r="r" b="b"/>
            <a:pathLst>
              <a:path w="6851650">
                <a:moveTo>
                  <a:pt x="0" y="0"/>
                </a:moveTo>
                <a:lnTo>
                  <a:pt x="6851650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55700" y="3474720"/>
            <a:ext cx="0" cy="2736850"/>
          </a:xfrm>
          <a:custGeom>
            <a:avLst/>
            <a:gdLst/>
            <a:ahLst/>
            <a:cxnLst/>
            <a:rect l="l" t="t" r="r" b="b"/>
            <a:pathLst>
              <a:path h="2736850">
                <a:moveTo>
                  <a:pt x="0" y="0"/>
                </a:moveTo>
                <a:lnTo>
                  <a:pt x="0" y="273685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9350" y="3468370"/>
            <a:ext cx="6851650" cy="0"/>
          </a:xfrm>
          <a:custGeom>
            <a:avLst/>
            <a:gdLst/>
            <a:ahLst/>
            <a:cxnLst/>
            <a:rect l="l" t="t" r="r" b="b"/>
            <a:pathLst>
              <a:path w="6851650">
                <a:moveTo>
                  <a:pt x="0" y="0"/>
                </a:moveTo>
                <a:lnTo>
                  <a:pt x="6851650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94650" y="3474973"/>
            <a:ext cx="0" cy="2737485"/>
          </a:xfrm>
          <a:custGeom>
            <a:avLst/>
            <a:gdLst/>
            <a:ahLst/>
            <a:cxnLst/>
            <a:rect l="l" t="t" r="r" b="b"/>
            <a:pathLst>
              <a:path h="2737485">
                <a:moveTo>
                  <a:pt x="0" y="0"/>
                </a:moveTo>
                <a:lnTo>
                  <a:pt x="0" y="2736913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4750" y="6192520"/>
            <a:ext cx="6800850" cy="0"/>
          </a:xfrm>
          <a:custGeom>
            <a:avLst/>
            <a:gdLst/>
            <a:ahLst/>
            <a:cxnLst/>
            <a:rect l="l" t="t" r="r" b="b"/>
            <a:pathLst>
              <a:path w="6800850">
                <a:moveTo>
                  <a:pt x="0" y="0"/>
                </a:moveTo>
                <a:lnTo>
                  <a:pt x="6800850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81100" y="3500120"/>
            <a:ext cx="0" cy="2686050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605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74750" y="3493770"/>
            <a:ext cx="6800850" cy="0"/>
          </a:xfrm>
          <a:custGeom>
            <a:avLst/>
            <a:gdLst/>
            <a:ahLst/>
            <a:cxnLst/>
            <a:rect l="l" t="t" r="r" b="b"/>
            <a:pathLst>
              <a:path w="6800850">
                <a:moveTo>
                  <a:pt x="0" y="0"/>
                </a:moveTo>
                <a:lnTo>
                  <a:pt x="6800850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69250" y="3500373"/>
            <a:ext cx="0" cy="2686685"/>
          </a:xfrm>
          <a:custGeom>
            <a:avLst/>
            <a:gdLst/>
            <a:ahLst/>
            <a:cxnLst/>
            <a:rect l="l" t="t" r="r" b="b"/>
            <a:pathLst>
              <a:path h="2686685">
                <a:moveTo>
                  <a:pt x="0" y="0"/>
                </a:moveTo>
                <a:lnTo>
                  <a:pt x="0" y="2686113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042987" y="1557350"/>
          <a:ext cx="7452359" cy="1426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5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23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90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437">
                <a:tc gridSpan="7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  <a:tabLst>
                          <a:tab pos="956944" algn="l"/>
                          <a:tab pos="1820545" algn="l"/>
                          <a:tab pos="2541270" algn="l"/>
                          <a:tab pos="3404870" algn="l"/>
                          <a:tab pos="4989830" algn="l"/>
                          <a:tab pos="6199505" algn="l"/>
                        </a:tabLst>
                      </a:pPr>
                      <a:r>
                        <a:rPr sz="1500" b="1" spc="-7" baseline="-33333" dirty="0">
                          <a:latin typeface="Arial"/>
                          <a:cs typeface="Arial"/>
                        </a:rPr>
                        <a:t>Memoria	Standard	Clock	</a:t>
                      </a:r>
                      <a:r>
                        <a:rPr sz="1000" b="1" spc="-5" dirty="0">
                          <a:latin typeface="Arial"/>
                          <a:cs typeface="Arial"/>
                        </a:rPr>
                        <a:t>Frequenza	Velocità</a:t>
                      </a:r>
                      <a:r>
                        <a:rPr sz="10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latin typeface="Arial"/>
                          <a:cs typeface="Arial"/>
                        </a:rPr>
                        <a:t>trasferimento	Banda</a:t>
                      </a:r>
                      <a:r>
                        <a:rPr sz="1000" b="1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latin typeface="Arial"/>
                          <a:cs typeface="Arial"/>
                        </a:rPr>
                        <a:t>per	Banda</a:t>
                      </a:r>
                      <a:r>
                        <a:rPr sz="10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latin typeface="Arial"/>
                          <a:cs typeface="Arial"/>
                        </a:rPr>
                        <a:t>dual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2884170">
                        <a:lnSpc>
                          <a:spcPct val="100000"/>
                        </a:lnSpc>
                        <a:tabLst>
                          <a:tab pos="3747770" algn="l"/>
                          <a:tab pos="5332730" algn="l"/>
                          <a:tab pos="6542405" algn="l"/>
                        </a:tabLst>
                      </a:pPr>
                      <a:r>
                        <a:rPr sz="1000" b="1" spc="-10" dirty="0">
                          <a:latin typeface="Arial"/>
                          <a:cs typeface="Arial"/>
                        </a:rPr>
                        <a:t>I/O	</a:t>
                      </a:r>
                      <a:r>
                        <a:rPr sz="1000" b="1" spc="-5" dirty="0">
                          <a:latin typeface="Arial"/>
                          <a:cs typeface="Arial"/>
                        </a:rPr>
                        <a:t>dati	canale	channel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245">
                <a:tc>
                  <a:txBody>
                    <a:bodyPr/>
                    <a:lstStyle/>
                    <a:p>
                      <a:pPr marL="91440">
                        <a:lnSpc>
                          <a:spcPts val="110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DDR3 800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ts val="1100"/>
                        </a:lnSpc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PC3-6400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ctr">
                        <a:lnSpc>
                          <a:spcPts val="110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100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MHz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ts val="110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400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MHz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36880" algn="r">
                        <a:lnSpc>
                          <a:spcPts val="110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800</a:t>
                      </a:r>
                      <a:r>
                        <a:rPr sz="10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MT/s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6080" algn="r">
                        <a:lnSpc>
                          <a:spcPts val="110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6,4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GB/s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ctr">
                        <a:lnSpc>
                          <a:spcPts val="110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12,8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GB/s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23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DDR3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1066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PC3-8500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133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MHz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533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MHz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0132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1066</a:t>
                      </a:r>
                      <a:r>
                        <a:rPr sz="10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MT/s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608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8,5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GB/s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17,0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GB/s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42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DDR3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1333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PC3-10600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166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MHz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667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MHz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0132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1333</a:t>
                      </a:r>
                      <a:r>
                        <a:rPr sz="10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MT/s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51155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10,6</a:t>
                      </a:r>
                      <a:r>
                        <a:rPr sz="10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GB/s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21,2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GB/s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2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DDR3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1600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PC3-12800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200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MHz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800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MHz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01320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1600</a:t>
                      </a:r>
                      <a:r>
                        <a:rPr sz="10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MT/s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51155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12,8</a:t>
                      </a:r>
                      <a:r>
                        <a:rPr sz="10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GB/s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25,6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GB/s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Memoria </a:t>
            </a:r>
            <a:r>
              <a:rPr dirty="0"/>
              <a:t>CACHE -</a:t>
            </a:r>
            <a:r>
              <a:rPr spc="-25" dirty="0"/>
              <a:t> </a:t>
            </a:r>
            <a:r>
              <a:rPr dirty="0"/>
              <a:t>$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7344" y="3776726"/>
            <a:ext cx="128015" cy="256031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7344" y="4380229"/>
            <a:ext cx="128015" cy="256031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7344" y="4709490"/>
            <a:ext cx="128015" cy="25633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77544" y="3741166"/>
            <a:ext cx="7564120" cy="150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Lucida Sans Unicode"/>
                <a:cs typeface="Lucida Sans Unicode"/>
              </a:rPr>
              <a:t>Contiene </a:t>
            </a:r>
            <a:r>
              <a:rPr sz="1800" spc="-125" dirty="0">
                <a:latin typeface="Lucida Sans Unicode"/>
                <a:cs typeface="Lucida Sans Unicode"/>
              </a:rPr>
              <a:t>i </a:t>
            </a:r>
            <a:r>
              <a:rPr sz="1800" spc="-110" dirty="0">
                <a:latin typeface="Lucida Sans Unicode"/>
                <a:cs typeface="Lucida Sans Unicode"/>
              </a:rPr>
              <a:t>dati </a:t>
            </a:r>
            <a:r>
              <a:rPr sz="1800" spc="-135" dirty="0">
                <a:latin typeface="Lucida Sans Unicode"/>
                <a:cs typeface="Lucida Sans Unicode"/>
              </a:rPr>
              <a:t>di utilizzo </a:t>
            </a:r>
            <a:r>
              <a:rPr sz="1800" spc="-130" dirty="0">
                <a:latin typeface="Lucida Sans Unicode"/>
                <a:cs typeface="Lucida Sans Unicode"/>
              </a:rPr>
              <a:t>più </a:t>
            </a:r>
            <a:r>
              <a:rPr sz="1800" spc="-100" dirty="0">
                <a:latin typeface="Lucida Sans Unicode"/>
                <a:cs typeface="Lucida Sans Unicode"/>
              </a:rPr>
              <a:t>ricorrente </a:t>
            </a:r>
            <a:r>
              <a:rPr sz="1800" spc="-125" dirty="0">
                <a:latin typeface="Lucida Sans Unicode"/>
                <a:cs typeface="Lucida Sans Unicode"/>
              </a:rPr>
              <a:t>in </a:t>
            </a:r>
            <a:r>
              <a:rPr sz="1800" spc="-135" dirty="0">
                <a:latin typeface="Lucida Sans Unicode"/>
                <a:cs typeface="Lucida Sans Unicode"/>
              </a:rPr>
              <a:t>modo </a:t>
            </a:r>
            <a:r>
              <a:rPr sz="1800" spc="-45" dirty="0">
                <a:latin typeface="Lucida Sans Unicode"/>
                <a:cs typeface="Lucida Sans Unicode"/>
              </a:rPr>
              <a:t>che </a:t>
            </a:r>
            <a:r>
              <a:rPr sz="1800" spc="-125" dirty="0">
                <a:latin typeface="Lucida Sans Unicode"/>
                <a:cs typeface="Lucida Sans Unicode"/>
              </a:rPr>
              <a:t>il </a:t>
            </a:r>
            <a:r>
              <a:rPr sz="1800" spc="-70" dirty="0">
                <a:latin typeface="Lucida Sans Unicode"/>
                <a:cs typeface="Lucida Sans Unicode"/>
              </a:rPr>
              <a:t>processore </a:t>
            </a:r>
            <a:r>
              <a:rPr sz="1800" spc="-114" dirty="0">
                <a:latin typeface="Lucida Sans Unicode"/>
                <a:cs typeface="Lucida Sans Unicode"/>
              </a:rPr>
              <a:t>non </a:t>
            </a:r>
            <a:r>
              <a:rPr sz="1800" spc="-130" dirty="0">
                <a:latin typeface="Lucida Sans Unicode"/>
                <a:cs typeface="Lucida Sans Unicode"/>
              </a:rPr>
              <a:t>li  </a:t>
            </a:r>
            <a:r>
              <a:rPr sz="1800" spc="-90" dirty="0">
                <a:latin typeface="Lucida Sans Unicode"/>
                <a:cs typeface="Lucida Sans Unicode"/>
              </a:rPr>
              <a:t>debba </a:t>
            </a:r>
            <a:r>
              <a:rPr sz="1800" spc="-50" dirty="0">
                <a:latin typeface="Lucida Sans Unicode"/>
                <a:cs typeface="Lucida Sans Unicode"/>
              </a:rPr>
              <a:t>cercare </a:t>
            </a:r>
            <a:r>
              <a:rPr sz="1800" spc="-80" dirty="0">
                <a:latin typeface="Lucida Sans Unicode"/>
                <a:cs typeface="Lucida Sans Unicode"/>
              </a:rPr>
              <a:t>nelle </a:t>
            </a:r>
            <a:r>
              <a:rPr sz="1800" spc="-40" dirty="0">
                <a:latin typeface="Lucida Sans Unicode"/>
                <a:cs typeface="Lucida Sans Unicode"/>
              </a:rPr>
              <a:t>aree </a:t>
            </a:r>
            <a:r>
              <a:rPr sz="1800" spc="-80" dirty="0">
                <a:latin typeface="Lucida Sans Unicode"/>
                <a:cs typeface="Lucida Sans Unicode"/>
              </a:rPr>
              <a:t>della </a:t>
            </a:r>
            <a:r>
              <a:rPr sz="1800" spc="-105" dirty="0">
                <a:latin typeface="Lucida Sans Unicode"/>
                <a:cs typeface="Lucida Sans Unicode"/>
              </a:rPr>
              <a:t>memoria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centrale.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spc="-90" dirty="0">
                <a:latin typeface="Lucida Sans Unicode"/>
                <a:cs typeface="Lucida Sans Unicode"/>
              </a:rPr>
              <a:t>Memoria </a:t>
            </a:r>
            <a:r>
              <a:rPr sz="1800" spc="-70" dirty="0">
                <a:latin typeface="Lucida Sans Unicode"/>
                <a:cs typeface="Lucida Sans Unicode"/>
              </a:rPr>
              <a:t>ad </a:t>
            </a:r>
            <a:r>
              <a:rPr sz="1800" spc="-30" dirty="0">
                <a:latin typeface="Lucida Sans Unicode"/>
                <a:cs typeface="Lucida Sans Unicode"/>
              </a:rPr>
              <a:t>accesso </a:t>
            </a:r>
            <a:r>
              <a:rPr sz="1800" spc="-140" dirty="0">
                <a:latin typeface="Lucida Sans Unicode"/>
                <a:cs typeface="Lucida Sans Unicode"/>
              </a:rPr>
              <a:t>molto</a:t>
            </a:r>
            <a:r>
              <a:rPr sz="1800" spc="-85" dirty="0">
                <a:latin typeface="Lucida Sans Unicode"/>
                <a:cs typeface="Lucida Sans Unicode"/>
              </a:rPr>
              <a:t> </a:t>
            </a:r>
            <a:r>
              <a:rPr sz="1800" spc="-55" dirty="0">
                <a:latin typeface="Lucida Sans Unicode"/>
                <a:cs typeface="Lucida Sans Unicode"/>
              </a:rPr>
              <a:t>veloce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spc="10" dirty="0">
                <a:latin typeface="Lucida Sans Unicode"/>
                <a:cs typeface="Lucida Sans Unicode"/>
              </a:rPr>
              <a:t>Serve </a:t>
            </a:r>
            <a:r>
              <a:rPr sz="1800" spc="5" dirty="0">
                <a:latin typeface="Lucida Sans Unicode"/>
                <a:cs typeface="Lucida Sans Unicode"/>
              </a:rPr>
              <a:t>a </a:t>
            </a:r>
            <a:r>
              <a:rPr sz="1800" spc="-75" dirty="0">
                <a:latin typeface="Lucida Sans Unicode"/>
                <a:cs typeface="Lucida Sans Unicode"/>
              </a:rPr>
              <a:t>compensare </a:t>
            </a:r>
            <a:r>
              <a:rPr sz="1800" spc="-60" dirty="0">
                <a:latin typeface="Lucida Sans Unicode"/>
                <a:cs typeface="Lucida Sans Unicode"/>
              </a:rPr>
              <a:t>la </a:t>
            </a:r>
            <a:r>
              <a:rPr sz="1800" spc="-105" dirty="0">
                <a:latin typeface="Lucida Sans Unicode"/>
                <a:cs typeface="Lucida Sans Unicode"/>
              </a:rPr>
              <a:t>differenza </a:t>
            </a:r>
            <a:r>
              <a:rPr sz="1800" spc="-135" dirty="0">
                <a:latin typeface="Lucida Sans Unicode"/>
                <a:cs typeface="Lucida Sans Unicode"/>
              </a:rPr>
              <a:t>di </a:t>
            </a:r>
            <a:r>
              <a:rPr sz="1800" spc="-75" dirty="0">
                <a:latin typeface="Lucida Sans Unicode"/>
                <a:cs typeface="Lucida Sans Unicode"/>
              </a:rPr>
              <a:t>velocità </a:t>
            </a:r>
            <a:r>
              <a:rPr sz="1800" spc="-135" dirty="0">
                <a:latin typeface="Lucida Sans Unicode"/>
                <a:cs typeface="Lucida Sans Unicode"/>
              </a:rPr>
              <a:t>di </a:t>
            </a:r>
            <a:r>
              <a:rPr sz="1800" spc="-30" dirty="0">
                <a:latin typeface="Lucida Sans Unicode"/>
                <a:cs typeface="Lucida Sans Unicode"/>
              </a:rPr>
              <a:t>accesso </a:t>
            </a:r>
            <a:r>
              <a:rPr sz="1800" spc="-5" dirty="0">
                <a:latin typeface="Lucida Sans Unicode"/>
                <a:cs typeface="Lucida Sans Unicode"/>
              </a:rPr>
              <a:t>e </a:t>
            </a:r>
            <a:r>
              <a:rPr sz="1800" spc="-135" dirty="0">
                <a:latin typeface="Lucida Sans Unicode"/>
                <a:cs typeface="Lucida Sans Unicode"/>
              </a:rPr>
              <a:t>di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spc="-105" dirty="0">
                <a:latin typeface="Lucida Sans Unicode"/>
                <a:cs typeface="Lucida Sans Unicode"/>
              </a:rPr>
              <a:t>trasferimento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800" spc="-95" dirty="0">
                <a:latin typeface="Lucida Sans Unicode"/>
                <a:cs typeface="Lucida Sans Unicode"/>
              </a:rPr>
              <a:t>dei </a:t>
            </a:r>
            <a:r>
              <a:rPr sz="1800" spc="-110" dirty="0">
                <a:latin typeface="Lucida Sans Unicode"/>
                <a:cs typeface="Lucida Sans Unicode"/>
              </a:rPr>
              <a:t>dati </a:t>
            </a:r>
            <a:r>
              <a:rPr sz="1800" spc="-105" dirty="0">
                <a:latin typeface="Lucida Sans Unicode"/>
                <a:cs typeface="Lucida Sans Unicode"/>
              </a:rPr>
              <a:t>tra </a:t>
            </a:r>
            <a:r>
              <a:rPr sz="1800" spc="-60" dirty="0">
                <a:latin typeface="Lucida Sans Unicode"/>
                <a:cs typeface="Lucida Sans Unicode"/>
              </a:rPr>
              <a:t>la </a:t>
            </a:r>
            <a:r>
              <a:rPr sz="1800" spc="100" dirty="0">
                <a:latin typeface="Lucida Sans Unicode"/>
                <a:cs typeface="Lucida Sans Unicode"/>
              </a:rPr>
              <a:t>CPU </a:t>
            </a:r>
            <a:r>
              <a:rPr sz="1800" spc="-5" dirty="0">
                <a:latin typeface="Lucida Sans Unicode"/>
                <a:cs typeface="Lucida Sans Unicode"/>
              </a:rPr>
              <a:t>e </a:t>
            </a:r>
            <a:r>
              <a:rPr sz="1800" spc="-60" dirty="0">
                <a:latin typeface="Lucida Sans Unicode"/>
                <a:cs typeface="Lucida Sans Unicode"/>
              </a:rPr>
              <a:t>la </a:t>
            </a:r>
            <a:r>
              <a:rPr sz="1800" spc="-105" dirty="0">
                <a:latin typeface="Lucida Sans Unicode"/>
                <a:cs typeface="Lucida Sans Unicode"/>
              </a:rPr>
              <a:t>memoria</a:t>
            </a:r>
            <a:r>
              <a:rPr sz="1800" spc="-215" dirty="0">
                <a:latin typeface="Lucida Sans Unicode"/>
                <a:cs typeface="Lucida Sans Unicode"/>
              </a:rPr>
              <a:t> </a:t>
            </a:r>
            <a:r>
              <a:rPr sz="1800" spc="15" dirty="0">
                <a:latin typeface="Lucida Sans Unicode"/>
                <a:cs typeface="Lucida Sans Unicode"/>
              </a:rPr>
              <a:t>RAM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92275" y="1557400"/>
            <a:ext cx="6480175" cy="2097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3439" y="5451347"/>
            <a:ext cx="7869935" cy="925068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7532" y="5440679"/>
            <a:ext cx="7813548" cy="999744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0112" y="5478462"/>
            <a:ext cx="7775575" cy="830262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00112" y="5478462"/>
            <a:ext cx="7775575" cy="830580"/>
          </a:xfrm>
          <a:prstGeom prst="rect">
            <a:avLst/>
          </a:prstGeom>
          <a:ln w="9525">
            <a:solidFill>
              <a:srgbClr val="292988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30"/>
              </a:spcBef>
            </a:pPr>
            <a:r>
              <a:rPr sz="1600" i="1" spc="-10" dirty="0">
                <a:latin typeface="Arial"/>
                <a:cs typeface="Arial"/>
              </a:rPr>
              <a:t>Osservazione:</a:t>
            </a:r>
            <a:endParaRPr sz="1600">
              <a:latin typeface="Arial"/>
              <a:cs typeface="Arial"/>
            </a:endParaRPr>
          </a:p>
          <a:p>
            <a:pPr marL="91440" marR="25146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Il buon </a:t>
            </a:r>
            <a:r>
              <a:rPr sz="1600" i="1" spc="-10" dirty="0">
                <a:latin typeface="Arial"/>
                <a:cs typeface="Arial"/>
              </a:rPr>
              <a:t>funzionamento </a:t>
            </a:r>
            <a:r>
              <a:rPr sz="1600" i="1" spc="-5" dirty="0">
                <a:latin typeface="Arial"/>
                <a:cs typeface="Arial"/>
              </a:rPr>
              <a:t>della cache deriva dalla capacità del sistema nel mantenere  in essa le </a:t>
            </a:r>
            <a:r>
              <a:rPr sz="1600" i="1" spc="-10" dirty="0">
                <a:latin typeface="Arial"/>
                <a:cs typeface="Arial"/>
              </a:rPr>
              <a:t>informazioni </a:t>
            </a:r>
            <a:r>
              <a:rPr sz="1600" i="1" spc="-5" dirty="0">
                <a:latin typeface="Arial"/>
                <a:cs typeface="Arial"/>
              </a:rPr>
              <a:t>che saranno</a:t>
            </a:r>
            <a:r>
              <a:rPr sz="1600" i="1" spc="9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necessarie.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163" y="1457959"/>
            <a:ext cx="8373109" cy="5074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56210" indent="-343535">
              <a:lnSpc>
                <a:spcPct val="100000"/>
              </a:lnSpc>
              <a:spcBef>
                <a:spcPts val="100"/>
              </a:spcBef>
            </a:pPr>
            <a:r>
              <a:rPr sz="2400" b="1" spc="-40" dirty="0">
                <a:latin typeface="Yu Gothic UI"/>
                <a:cs typeface="Yu Gothic UI"/>
              </a:rPr>
              <a:t>Principio </a:t>
            </a:r>
            <a:r>
              <a:rPr sz="2400" b="1" spc="-100" dirty="0">
                <a:latin typeface="Yu Gothic UI"/>
                <a:cs typeface="Yu Gothic UI"/>
              </a:rPr>
              <a:t>di </a:t>
            </a:r>
            <a:r>
              <a:rPr sz="2400" b="1" spc="-10" dirty="0">
                <a:latin typeface="Yu Gothic UI"/>
                <a:cs typeface="Yu Gothic UI"/>
              </a:rPr>
              <a:t>Località </a:t>
            </a:r>
            <a:r>
              <a:rPr sz="2400" b="1" spc="25" dirty="0">
                <a:latin typeface="Yu Gothic UI"/>
                <a:cs typeface="Yu Gothic UI"/>
              </a:rPr>
              <a:t>(spaziale): </a:t>
            </a:r>
            <a:r>
              <a:rPr sz="2400" spc="-15" dirty="0">
                <a:latin typeface="Lucida Sans Unicode"/>
                <a:cs typeface="Lucida Sans Unicode"/>
              </a:rPr>
              <a:t>se </a:t>
            </a:r>
            <a:r>
              <a:rPr sz="2400" spc="-165" dirty="0">
                <a:latin typeface="Lucida Sans Unicode"/>
                <a:cs typeface="Lucida Sans Unicode"/>
              </a:rPr>
              <a:t>in </a:t>
            </a:r>
            <a:r>
              <a:rPr sz="2400" spc="-160" dirty="0">
                <a:latin typeface="Lucida Sans Unicode"/>
                <a:cs typeface="Lucida Sans Unicode"/>
              </a:rPr>
              <a:t>un </a:t>
            </a:r>
            <a:r>
              <a:rPr sz="2400" spc="-120" dirty="0">
                <a:latin typeface="Lucida Sans Unicode"/>
                <a:cs typeface="Lucida Sans Unicode"/>
              </a:rPr>
              <a:t>certo istante </a:t>
            </a:r>
            <a:r>
              <a:rPr sz="2400" spc="-75" dirty="0">
                <a:latin typeface="Lucida Sans Unicode"/>
                <a:cs typeface="Lucida Sans Unicode"/>
              </a:rPr>
              <a:t>viene  </a:t>
            </a:r>
            <a:r>
              <a:rPr sz="2400" spc="-125" dirty="0">
                <a:latin typeface="Lucida Sans Unicode"/>
                <a:cs typeface="Lucida Sans Unicode"/>
              </a:rPr>
              <a:t>referenziato </a:t>
            </a:r>
            <a:r>
              <a:rPr sz="2400" spc="-160" dirty="0">
                <a:latin typeface="Lucida Sans Unicode"/>
                <a:cs typeface="Lucida Sans Unicode"/>
              </a:rPr>
              <a:t>un </a:t>
            </a:r>
            <a:r>
              <a:rPr sz="2400" spc="-170" dirty="0">
                <a:latin typeface="Lucida Sans Unicode"/>
                <a:cs typeface="Lucida Sans Unicode"/>
              </a:rPr>
              <a:t>indirizzo </a:t>
            </a:r>
            <a:r>
              <a:rPr sz="2400" spc="-175" dirty="0">
                <a:latin typeface="Lucida Sans Unicode"/>
                <a:cs typeface="Lucida Sans Unicode"/>
              </a:rPr>
              <a:t>di </a:t>
            </a:r>
            <a:r>
              <a:rPr sz="2400" spc="-140" dirty="0">
                <a:latin typeface="Lucida Sans Unicode"/>
                <a:cs typeface="Lucida Sans Unicode"/>
              </a:rPr>
              <a:t>memoria </a:t>
            </a:r>
            <a:r>
              <a:rPr sz="2400" spc="-5" dirty="0">
                <a:latin typeface="Lucida Sans Unicode"/>
                <a:cs typeface="Lucida Sans Unicode"/>
              </a:rPr>
              <a:t>è </a:t>
            </a:r>
            <a:r>
              <a:rPr sz="2400" spc="-120" dirty="0">
                <a:latin typeface="Lucida Sans Unicode"/>
                <a:cs typeface="Lucida Sans Unicode"/>
              </a:rPr>
              <a:t>altamente </a:t>
            </a:r>
            <a:r>
              <a:rPr sz="2400" spc="-135" dirty="0">
                <a:latin typeface="Lucida Sans Unicode"/>
                <a:cs typeface="Lucida Sans Unicode"/>
              </a:rPr>
              <a:t>probabile  </a:t>
            </a:r>
            <a:r>
              <a:rPr sz="2400" spc="-65" dirty="0">
                <a:latin typeface="Lucida Sans Unicode"/>
                <a:cs typeface="Lucida Sans Unicode"/>
              </a:rPr>
              <a:t>che </a:t>
            </a:r>
            <a:r>
              <a:rPr sz="2400" spc="-165" dirty="0">
                <a:latin typeface="Lucida Sans Unicode"/>
                <a:cs typeface="Lucida Sans Unicode"/>
              </a:rPr>
              <a:t>in </a:t>
            </a:r>
            <a:r>
              <a:rPr sz="2400" spc="-140" dirty="0">
                <a:latin typeface="Lucida Sans Unicode"/>
                <a:cs typeface="Lucida Sans Unicode"/>
              </a:rPr>
              <a:t>istanti </a:t>
            </a:r>
            <a:r>
              <a:rPr sz="2400" spc="-135" dirty="0">
                <a:latin typeface="Lucida Sans Unicode"/>
                <a:cs typeface="Lucida Sans Unicode"/>
              </a:rPr>
              <a:t>immediatamente </a:t>
            </a:r>
            <a:r>
              <a:rPr sz="2400" spc="-70" dirty="0">
                <a:latin typeface="Lucida Sans Unicode"/>
                <a:cs typeface="Lucida Sans Unicode"/>
              </a:rPr>
              <a:t>successivi </a:t>
            </a:r>
            <a:r>
              <a:rPr sz="2400" spc="-100" dirty="0">
                <a:latin typeface="Lucida Sans Unicode"/>
                <a:cs typeface="Lucida Sans Unicode"/>
              </a:rPr>
              <a:t>possano </a:t>
            </a:r>
            <a:r>
              <a:rPr sz="2400" spc="-95" dirty="0">
                <a:latin typeface="Lucida Sans Unicode"/>
                <a:cs typeface="Lucida Sans Unicode"/>
              </a:rPr>
              <a:t>venire  </a:t>
            </a:r>
            <a:r>
              <a:rPr sz="2400" spc="-125" dirty="0">
                <a:latin typeface="Lucida Sans Unicode"/>
                <a:cs typeface="Lucida Sans Unicode"/>
              </a:rPr>
              <a:t>referenziati </a:t>
            </a:r>
            <a:r>
              <a:rPr sz="2400" spc="-175" dirty="0">
                <a:latin typeface="Lucida Sans Unicode"/>
                <a:cs typeface="Lucida Sans Unicode"/>
              </a:rPr>
              <a:t>indirizzi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20" dirty="0">
                <a:latin typeface="Lucida Sans Unicode"/>
                <a:cs typeface="Lucida Sans Unicode"/>
              </a:rPr>
              <a:t>vicini.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</a:pPr>
            <a:r>
              <a:rPr sz="2400" b="1" spc="-40" dirty="0">
                <a:latin typeface="Yu Gothic UI"/>
                <a:cs typeface="Yu Gothic UI"/>
              </a:rPr>
              <a:t>Principio </a:t>
            </a:r>
            <a:r>
              <a:rPr sz="2400" b="1" spc="-100" dirty="0">
                <a:latin typeface="Yu Gothic UI"/>
                <a:cs typeface="Yu Gothic UI"/>
              </a:rPr>
              <a:t>di </a:t>
            </a:r>
            <a:r>
              <a:rPr sz="2400" b="1" spc="-10" dirty="0">
                <a:latin typeface="Yu Gothic UI"/>
                <a:cs typeface="Yu Gothic UI"/>
              </a:rPr>
              <a:t>Località </a:t>
            </a:r>
            <a:r>
              <a:rPr sz="2400" b="1" spc="-40" dirty="0">
                <a:latin typeface="Yu Gothic UI"/>
                <a:cs typeface="Yu Gothic UI"/>
              </a:rPr>
              <a:t>(temporale): </a:t>
            </a:r>
            <a:r>
              <a:rPr sz="2400" spc="-15" dirty="0">
                <a:latin typeface="Lucida Sans Unicode"/>
                <a:cs typeface="Lucida Sans Unicode"/>
              </a:rPr>
              <a:t>se </a:t>
            </a:r>
            <a:r>
              <a:rPr sz="2400" spc="-165" dirty="0">
                <a:latin typeface="Lucida Sans Unicode"/>
                <a:cs typeface="Lucida Sans Unicode"/>
              </a:rPr>
              <a:t>in </a:t>
            </a:r>
            <a:r>
              <a:rPr sz="2400" spc="-160" dirty="0">
                <a:latin typeface="Lucida Sans Unicode"/>
                <a:cs typeface="Lucida Sans Unicode"/>
              </a:rPr>
              <a:t>un </a:t>
            </a:r>
            <a:r>
              <a:rPr sz="2400" spc="-120" dirty="0">
                <a:latin typeface="Lucida Sans Unicode"/>
                <a:cs typeface="Lucida Sans Unicode"/>
              </a:rPr>
              <a:t>certo istante </a:t>
            </a:r>
            <a:r>
              <a:rPr sz="2400" spc="-80" dirty="0">
                <a:latin typeface="Lucida Sans Unicode"/>
                <a:cs typeface="Lucida Sans Unicode"/>
              </a:rPr>
              <a:t>viene  </a:t>
            </a:r>
            <a:r>
              <a:rPr sz="2400" spc="-125" dirty="0">
                <a:latin typeface="Lucida Sans Unicode"/>
                <a:cs typeface="Lucida Sans Unicode"/>
              </a:rPr>
              <a:t>referenziato </a:t>
            </a:r>
            <a:r>
              <a:rPr sz="2400" spc="-160" dirty="0">
                <a:latin typeface="Lucida Sans Unicode"/>
                <a:cs typeface="Lucida Sans Unicode"/>
              </a:rPr>
              <a:t>un </a:t>
            </a:r>
            <a:r>
              <a:rPr sz="2400" spc="-170" dirty="0">
                <a:latin typeface="Lucida Sans Unicode"/>
                <a:cs typeface="Lucida Sans Unicode"/>
              </a:rPr>
              <a:t>indirizzo </a:t>
            </a:r>
            <a:r>
              <a:rPr sz="2400" spc="-175" dirty="0">
                <a:latin typeface="Lucida Sans Unicode"/>
                <a:cs typeface="Lucida Sans Unicode"/>
              </a:rPr>
              <a:t>di </a:t>
            </a:r>
            <a:r>
              <a:rPr sz="2400" spc="-140" dirty="0">
                <a:latin typeface="Lucida Sans Unicode"/>
                <a:cs typeface="Lucida Sans Unicode"/>
              </a:rPr>
              <a:t>memoria </a:t>
            </a:r>
            <a:r>
              <a:rPr sz="2400" spc="-5" dirty="0">
                <a:latin typeface="Lucida Sans Unicode"/>
                <a:cs typeface="Lucida Sans Unicode"/>
              </a:rPr>
              <a:t>è </a:t>
            </a:r>
            <a:r>
              <a:rPr sz="2400" spc="-120" dirty="0">
                <a:latin typeface="Lucida Sans Unicode"/>
                <a:cs typeface="Lucida Sans Unicode"/>
              </a:rPr>
              <a:t>altamente </a:t>
            </a:r>
            <a:r>
              <a:rPr sz="2400" spc="-135" dirty="0">
                <a:latin typeface="Lucida Sans Unicode"/>
                <a:cs typeface="Lucida Sans Unicode"/>
              </a:rPr>
              <a:t>probabile  </a:t>
            </a:r>
            <a:r>
              <a:rPr sz="2400" spc="-65" dirty="0">
                <a:latin typeface="Lucida Sans Unicode"/>
                <a:cs typeface="Lucida Sans Unicode"/>
              </a:rPr>
              <a:t>che </a:t>
            </a:r>
            <a:r>
              <a:rPr sz="2400" spc="-165" dirty="0">
                <a:latin typeface="Lucida Sans Unicode"/>
                <a:cs typeface="Lucida Sans Unicode"/>
              </a:rPr>
              <a:t>in </a:t>
            </a:r>
            <a:r>
              <a:rPr sz="2400" spc="-140" dirty="0">
                <a:latin typeface="Lucida Sans Unicode"/>
                <a:cs typeface="Lucida Sans Unicode"/>
              </a:rPr>
              <a:t>istanti </a:t>
            </a:r>
            <a:r>
              <a:rPr sz="2400" spc="-135" dirty="0">
                <a:latin typeface="Lucida Sans Unicode"/>
                <a:cs typeface="Lucida Sans Unicode"/>
              </a:rPr>
              <a:t>immediatamente </a:t>
            </a:r>
            <a:r>
              <a:rPr sz="2400" spc="-70" dirty="0">
                <a:latin typeface="Lucida Sans Unicode"/>
                <a:cs typeface="Lucida Sans Unicode"/>
              </a:rPr>
              <a:t>successivi </a:t>
            </a:r>
            <a:r>
              <a:rPr sz="2400" spc="-155" dirty="0">
                <a:latin typeface="Lucida Sans Unicode"/>
                <a:cs typeface="Lucida Sans Unicode"/>
              </a:rPr>
              <a:t>lo </a:t>
            </a:r>
            <a:r>
              <a:rPr sz="2400" spc="-80" dirty="0">
                <a:latin typeface="Lucida Sans Unicode"/>
                <a:cs typeface="Lucida Sans Unicode"/>
              </a:rPr>
              <a:t>stesso </a:t>
            </a:r>
            <a:r>
              <a:rPr sz="2400" spc="-170" dirty="0">
                <a:latin typeface="Lucida Sans Unicode"/>
                <a:cs typeface="Lucida Sans Unicode"/>
              </a:rPr>
              <a:t>indirizzo  </a:t>
            </a:r>
            <a:r>
              <a:rPr sz="2400" spc="-75" dirty="0">
                <a:latin typeface="Lucida Sans Unicode"/>
                <a:cs typeface="Lucida Sans Unicode"/>
              </a:rPr>
              <a:t>possa </a:t>
            </a:r>
            <a:r>
              <a:rPr sz="2400" spc="-45" dirty="0">
                <a:latin typeface="Lucida Sans Unicode"/>
                <a:cs typeface="Lucida Sans Unicode"/>
              </a:rPr>
              <a:t>essere </a:t>
            </a:r>
            <a:r>
              <a:rPr sz="2400" spc="-114" dirty="0">
                <a:latin typeface="Lucida Sans Unicode"/>
                <a:cs typeface="Lucida Sans Unicode"/>
              </a:rPr>
              <a:t>nuovamente</a:t>
            </a:r>
            <a:r>
              <a:rPr sz="2400" spc="-145" dirty="0">
                <a:latin typeface="Lucida Sans Unicode"/>
                <a:cs typeface="Lucida Sans Unicode"/>
              </a:rPr>
              <a:t> </a:t>
            </a:r>
            <a:r>
              <a:rPr sz="2400" spc="-120" dirty="0">
                <a:latin typeface="Lucida Sans Unicode"/>
                <a:cs typeface="Lucida Sans Unicode"/>
              </a:rPr>
              <a:t>referenziato.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00">
              <a:latin typeface="Times New Roman"/>
              <a:cs typeface="Times New Roman"/>
            </a:endParaRPr>
          </a:p>
          <a:p>
            <a:pPr marL="459105" marR="31115" indent="-269875">
              <a:lnSpc>
                <a:spcPct val="100000"/>
              </a:lnSpc>
            </a:pPr>
            <a:r>
              <a:rPr sz="2400" b="1" spc="-35" dirty="0">
                <a:latin typeface="Yu Gothic UI"/>
                <a:cs typeface="Yu Gothic UI"/>
              </a:rPr>
              <a:t>I </a:t>
            </a:r>
            <a:r>
              <a:rPr sz="2400" b="1" spc="-85" dirty="0">
                <a:latin typeface="Yu Gothic UI"/>
                <a:cs typeface="Yu Gothic UI"/>
              </a:rPr>
              <a:t>riferimenti </a:t>
            </a:r>
            <a:r>
              <a:rPr sz="2400" b="1" spc="-5" dirty="0">
                <a:latin typeface="Yu Gothic UI"/>
                <a:cs typeface="Yu Gothic UI"/>
              </a:rPr>
              <a:t>alla </a:t>
            </a:r>
            <a:r>
              <a:rPr sz="2400" b="1" spc="-55" dirty="0">
                <a:latin typeface="Yu Gothic UI"/>
                <a:cs typeface="Yu Gothic UI"/>
              </a:rPr>
              <a:t>memoria </a:t>
            </a:r>
            <a:r>
              <a:rPr sz="2400" b="1" spc="-114" dirty="0">
                <a:latin typeface="Yu Gothic UI"/>
                <a:cs typeface="Yu Gothic UI"/>
              </a:rPr>
              <a:t>fatti </a:t>
            </a:r>
            <a:r>
              <a:rPr sz="2400" b="1" spc="-80" dirty="0">
                <a:latin typeface="Yu Gothic UI"/>
                <a:cs typeface="Yu Gothic UI"/>
              </a:rPr>
              <a:t>in </a:t>
            </a:r>
            <a:r>
              <a:rPr sz="2400" b="1" spc="-65" dirty="0">
                <a:latin typeface="Yu Gothic UI"/>
                <a:cs typeface="Yu Gothic UI"/>
              </a:rPr>
              <a:t>un </a:t>
            </a:r>
            <a:r>
              <a:rPr sz="2400" b="1" spc="-20" dirty="0">
                <a:latin typeface="Yu Gothic UI"/>
                <a:cs typeface="Yu Gothic UI"/>
              </a:rPr>
              <a:t>breve </a:t>
            </a:r>
            <a:r>
              <a:rPr sz="2400" b="1" spc="-65" dirty="0">
                <a:latin typeface="Yu Gothic UI"/>
                <a:cs typeface="Yu Gothic UI"/>
              </a:rPr>
              <a:t>intervallo </a:t>
            </a:r>
            <a:r>
              <a:rPr sz="2400" b="1" spc="-100" dirty="0">
                <a:latin typeface="Yu Gothic UI"/>
                <a:cs typeface="Yu Gothic UI"/>
              </a:rPr>
              <a:t>di </a:t>
            </a:r>
            <a:r>
              <a:rPr sz="2400" b="1" spc="-95" dirty="0">
                <a:latin typeface="Yu Gothic UI"/>
                <a:cs typeface="Yu Gothic UI"/>
              </a:rPr>
              <a:t>tempo  </a:t>
            </a:r>
            <a:r>
              <a:rPr sz="2400" b="1" spc="-80" dirty="0">
                <a:latin typeface="Yu Gothic UI"/>
                <a:cs typeface="Yu Gothic UI"/>
              </a:rPr>
              <a:t>tendono </a:t>
            </a:r>
            <a:r>
              <a:rPr sz="2400" b="1" spc="-15" dirty="0">
                <a:latin typeface="Yu Gothic UI"/>
                <a:cs typeface="Yu Gothic UI"/>
              </a:rPr>
              <a:t>ad </a:t>
            </a:r>
            <a:r>
              <a:rPr sz="2400" b="1" spc="-30" dirty="0">
                <a:latin typeface="Yu Gothic UI"/>
                <a:cs typeface="Yu Gothic UI"/>
              </a:rPr>
              <a:t>utilizzare solo </a:t>
            </a:r>
            <a:r>
              <a:rPr sz="2400" b="1" spc="-15" dirty="0">
                <a:latin typeface="Yu Gothic UI"/>
                <a:cs typeface="Yu Gothic UI"/>
              </a:rPr>
              <a:t>una </a:t>
            </a:r>
            <a:r>
              <a:rPr sz="2400" b="1" spc="-25" dirty="0">
                <a:latin typeface="Yu Gothic UI"/>
                <a:cs typeface="Yu Gothic UI"/>
              </a:rPr>
              <a:t>piccola </a:t>
            </a:r>
            <a:r>
              <a:rPr sz="2400" b="1" spc="-50" dirty="0">
                <a:latin typeface="Yu Gothic UI"/>
                <a:cs typeface="Yu Gothic UI"/>
              </a:rPr>
              <a:t>parte </a:t>
            </a:r>
            <a:r>
              <a:rPr sz="2400" b="1" spc="-30" dirty="0">
                <a:latin typeface="Yu Gothic UI"/>
                <a:cs typeface="Yu Gothic UI"/>
              </a:rPr>
              <a:t>della</a:t>
            </a:r>
            <a:r>
              <a:rPr sz="2400" b="1" spc="80" dirty="0">
                <a:latin typeface="Yu Gothic UI"/>
                <a:cs typeface="Yu Gothic UI"/>
              </a:rPr>
              <a:t> </a:t>
            </a:r>
            <a:r>
              <a:rPr sz="2400" b="1" spc="-55" dirty="0">
                <a:latin typeface="Yu Gothic UI"/>
                <a:cs typeface="Yu Gothic UI"/>
              </a:rPr>
              <a:t>memoria</a:t>
            </a:r>
            <a:endParaRPr sz="2400">
              <a:latin typeface="Yu Gothic UI"/>
              <a:cs typeface="Yu Gothic UI"/>
            </a:endParaRPr>
          </a:p>
          <a:p>
            <a:pPr marL="423545" algn="ctr">
              <a:lnSpc>
                <a:spcPct val="100000"/>
              </a:lnSpc>
              <a:spcBef>
                <a:spcPts val="5"/>
              </a:spcBef>
            </a:pPr>
            <a:r>
              <a:rPr sz="2400" b="1" spc="-75" dirty="0">
                <a:latin typeface="Yu Gothic UI"/>
                <a:cs typeface="Yu Gothic UI"/>
              </a:rPr>
              <a:t>totale</a:t>
            </a:r>
            <a:endParaRPr sz="2400">
              <a:latin typeface="Yu Gothic UI"/>
              <a:cs typeface="Yu Gothic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Memoria </a:t>
            </a:r>
            <a:r>
              <a:rPr dirty="0"/>
              <a:t>CACHE -</a:t>
            </a:r>
            <a:r>
              <a:rPr spc="-25" dirty="0"/>
              <a:t> </a:t>
            </a:r>
            <a:r>
              <a:rPr dirty="0"/>
              <a:t>$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Motivazioni </a:t>
            </a:r>
            <a:r>
              <a:rPr dirty="0"/>
              <a:t>per la CACHE -</a:t>
            </a:r>
            <a:r>
              <a:rPr spc="-5" dirty="0"/>
              <a:t> </a:t>
            </a:r>
            <a:r>
              <a:rPr dirty="0"/>
              <a:t>$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47140" y="1653032"/>
            <a:ext cx="7760970" cy="4860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6639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70" dirty="0">
                <a:latin typeface="Lucida Sans Unicode"/>
                <a:cs typeface="Lucida Sans Unicode"/>
              </a:rPr>
              <a:t>In </a:t>
            </a:r>
            <a:r>
              <a:rPr sz="1800" spc="-155" dirty="0">
                <a:latin typeface="Lucida Sans Unicode"/>
                <a:cs typeface="Lucida Sans Unicode"/>
              </a:rPr>
              <a:t>tutti </a:t>
            </a:r>
            <a:r>
              <a:rPr sz="1800" spc="-125" dirty="0">
                <a:latin typeface="Lucida Sans Unicode"/>
                <a:cs typeface="Lucida Sans Unicode"/>
              </a:rPr>
              <a:t>i </a:t>
            </a:r>
            <a:r>
              <a:rPr sz="1800" spc="-85" dirty="0">
                <a:latin typeface="Lucida Sans Unicode"/>
                <a:cs typeface="Lucida Sans Unicode"/>
              </a:rPr>
              <a:t>cicli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110" dirty="0">
                <a:latin typeface="Lucida Sans Unicode"/>
                <a:cs typeface="Lucida Sans Unicode"/>
              </a:rPr>
              <a:t>istruzione </a:t>
            </a:r>
            <a:r>
              <a:rPr sz="1800" spc="-125" dirty="0">
                <a:latin typeface="Lucida Sans Unicode"/>
                <a:cs typeface="Lucida Sans Unicode"/>
              </a:rPr>
              <a:t>il </a:t>
            </a:r>
            <a:r>
              <a:rPr sz="1800" spc="-75" dirty="0">
                <a:latin typeface="Lucida Sans Unicode"/>
                <a:cs typeface="Lucida Sans Unicode"/>
              </a:rPr>
              <a:t>processore </a:t>
            </a:r>
            <a:r>
              <a:rPr sz="1800" spc="-35" dirty="0">
                <a:latin typeface="Lucida Sans Unicode"/>
                <a:cs typeface="Lucida Sans Unicode"/>
              </a:rPr>
              <a:t>accede </a:t>
            </a:r>
            <a:r>
              <a:rPr sz="1800" spc="-65" dirty="0">
                <a:latin typeface="Lucida Sans Unicode"/>
                <a:cs typeface="Lucida Sans Unicode"/>
              </a:rPr>
              <a:t>alla </a:t>
            </a:r>
            <a:r>
              <a:rPr sz="1800" spc="-105" dirty="0">
                <a:latin typeface="Lucida Sans Unicode"/>
                <a:cs typeface="Lucida Sans Unicode"/>
              </a:rPr>
              <a:t>memoria </a:t>
            </a:r>
            <a:r>
              <a:rPr sz="1800" spc="-100" dirty="0">
                <a:latin typeface="Lucida Sans Unicode"/>
                <a:cs typeface="Lucida Sans Unicode"/>
              </a:rPr>
              <a:t>principale  </a:t>
            </a:r>
            <a:r>
              <a:rPr sz="1800" spc="-95" dirty="0">
                <a:latin typeface="Lucida Sans Unicode"/>
                <a:cs typeface="Lucida Sans Unicode"/>
              </a:rPr>
              <a:t>almeno </a:t>
            </a:r>
            <a:r>
              <a:rPr sz="1800" spc="-80" dirty="0">
                <a:latin typeface="Lucida Sans Unicode"/>
                <a:cs typeface="Lucida Sans Unicode"/>
              </a:rPr>
              <a:t>una </a:t>
            </a:r>
            <a:r>
              <a:rPr sz="1800" spc="-90" dirty="0">
                <a:latin typeface="Lucida Sans Unicode"/>
                <a:cs typeface="Lucida Sans Unicode"/>
              </a:rPr>
              <a:t>volta </a:t>
            </a:r>
            <a:r>
              <a:rPr sz="1800" spc="-75" dirty="0">
                <a:latin typeface="Lucida Sans Unicode"/>
                <a:cs typeface="Lucida Sans Unicode"/>
              </a:rPr>
              <a:t>(prelievo </a:t>
            </a:r>
            <a:r>
              <a:rPr sz="1800" spc="-110" dirty="0">
                <a:latin typeface="Lucida Sans Unicode"/>
                <a:cs typeface="Lucida Sans Unicode"/>
              </a:rPr>
              <a:t>dell’istruzione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spc="45" dirty="0">
                <a:latin typeface="Lucida Sans Unicode"/>
                <a:cs typeface="Lucida Sans Unicode"/>
              </a:rPr>
              <a:t>IF)</a:t>
            </a:r>
            <a:endParaRPr sz="18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20" dirty="0">
                <a:latin typeface="Lucida Sans Unicode"/>
                <a:cs typeface="Lucida Sans Unicode"/>
              </a:rPr>
              <a:t>La </a:t>
            </a:r>
            <a:r>
              <a:rPr sz="1800" spc="-75" dirty="0">
                <a:latin typeface="Lucida Sans Unicode"/>
                <a:cs typeface="Lucida Sans Unicode"/>
              </a:rPr>
              <a:t>velocità </a:t>
            </a:r>
            <a:r>
              <a:rPr sz="1800" spc="-90" dirty="0">
                <a:latin typeface="Lucida Sans Unicode"/>
                <a:cs typeface="Lucida Sans Unicode"/>
              </a:rPr>
              <a:t>del </a:t>
            </a:r>
            <a:r>
              <a:rPr sz="1800" spc="-75" dirty="0">
                <a:latin typeface="Lucida Sans Unicode"/>
                <a:cs typeface="Lucida Sans Unicode"/>
              </a:rPr>
              <a:t>processore </a:t>
            </a:r>
            <a:r>
              <a:rPr sz="1800" spc="-5" dirty="0">
                <a:latin typeface="Lucida Sans Unicode"/>
                <a:cs typeface="Lucida Sans Unicode"/>
              </a:rPr>
              <a:t>è </a:t>
            </a:r>
            <a:r>
              <a:rPr sz="1800" spc="-114" dirty="0">
                <a:latin typeface="Lucida Sans Unicode"/>
                <a:cs typeface="Lucida Sans Unicode"/>
              </a:rPr>
              <a:t>limitata </a:t>
            </a:r>
            <a:r>
              <a:rPr sz="1800" spc="-80" dirty="0">
                <a:latin typeface="Lucida Sans Unicode"/>
                <a:cs typeface="Lucida Sans Unicode"/>
              </a:rPr>
              <a:t>dalla </a:t>
            </a:r>
            <a:r>
              <a:rPr sz="1800" spc="-75" dirty="0">
                <a:latin typeface="Lucida Sans Unicode"/>
                <a:cs typeface="Lucida Sans Unicode"/>
              </a:rPr>
              <a:t>velocità </a:t>
            </a:r>
            <a:r>
              <a:rPr sz="1800" spc="-80" dirty="0">
                <a:latin typeface="Lucida Sans Unicode"/>
                <a:cs typeface="Lucida Sans Unicode"/>
              </a:rPr>
              <a:t>della</a:t>
            </a:r>
            <a:r>
              <a:rPr sz="1800" spc="-75" dirty="0">
                <a:latin typeface="Lucida Sans Unicode"/>
                <a:cs typeface="Lucida Sans Unicode"/>
              </a:rPr>
              <a:t> </a:t>
            </a:r>
            <a:r>
              <a:rPr sz="1800" spc="-105" dirty="0">
                <a:latin typeface="Lucida Sans Unicode"/>
                <a:cs typeface="Lucida Sans Unicode"/>
              </a:rPr>
              <a:t>memoria</a:t>
            </a:r>
            <a:endParaRPr sz="1800">
              <a:latin typeface="Lucida Sans Unicode"/>
              <a:cs typeface="Lucida Sans Unicode"/>
            </a:endParaRPr>
          </a:p>
          <a:p>
            <a:pPr marL="355600" marR="347980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20" dirty="0">
                <a:latin typeface="Lucida Sans Unicode"/>
                <a:cs typeface="Lucida Sans Unicode"/>
              </a:rPr>
              <a:t>La </a:t>
            </a:r>
            <a:r>
              <a:rPr sz="1800" spc="-75" dirty="0">
                <a:latin typeface="Lucida Sans Unicode"/>
                <a:cs typeface="Lucida Sans Unicode"/>
              </a:rPr>
              <a:t>velocità </a:t>
            </a:r>
            <a:r>
              <a:rPr sz="1800" spc="-80" dirty="0">
                <a:latin typeface="Lucida Sans Unicode"/>
                <a:cs typeface="Lucida Sans Unicode"/>
              </a:rPr>
              <a:t>della </a:t>
            </a:r>
            <a:r>
              <a:rPr sz="1800" spc="-105" dirty="0">
                <a:latin typeface="Lucida Sans Unicode"/>
                <a:cs typeface="Lucida Sans Unicode"/>
              </a:rPr>
              <a:t>memoria </a:t>
            </a:r>
            <a:r>
              <a:rPr sz="1800" spc="-75" dirty="0">
                <a:latin typeface="Lucida Sans Unicode"/>
                <a:cs typeface="Lucida Sans Unicode"/>
              </a:rPr>
              <a:t>centrale </a:t>
            </a:r>
            <a:r>
              <a:rPr sz="1800" spc="-70" dirty="0">
                <a:latin typeface="Lucida Sans Unicode"/>
                <a:cs typeface="Lucida Sans Unicode"/>
              </a:rPr>
              <a:t>(per </a:t>
            </a:r>
            <a:r>
              <a:rPr sz="1800" spc="-125" dirty="0">
                <a:latin typeface="Lucida Sans Unicode"/>
                <a:cs typeface="Lucida Sans Unicode"/>
              </a:rPr>
              <a:t>motivi </a:t>
            </a:r>
            <a:r>
              <a:rPr sz="1800" spc="-90" dirty="0">
                <a:latin typeface="Lucida Sans Unicode"/>
                <a:cs typeface="Lucida Sans Unicode"/>
              </a:rPr>
              <a:t>tecnici </a:t>
            </a:r>
            <a:r>
              <a:rPr sz="1800" spc="-190" dirty="0">
                <a:latin typeface="Lucida Sans Unicode"/>
                <a:cs typeface="Lucida Sans Unicode"/>
              </a:rPr>
              <a:t>e/o </a:t>
            </a:r>
            <a:r>
              <a:rPr sz="1800" spc="-85" dirty="0">
                <a:latin typeface="Lucida Sans Unicode"/>
                <a:cs typeface="Lucida Sans Unicode"/>
              </a:rPr>
              <a:t>economici) </a:t>
            </a:r>
            <a:r>
              <a:rPr sz="1800" spc="-5" dirty="0">
                <a:latin typeface="Lucida Sans Unicode"/>
                <a:cs typeface="Lucida Sans Unicode"/>
              </a:rPr>
              <a:t>è  </a:t>
            </a:r>
            <a:r>
              <a:rPr sz="1800" spc="-114" dirty="0">
                <a:latin typeface="Lucida Sans Unicode"/>
                <a:cs typeface="Lucida Sans Unicode"/>
              </a:rPr>
              <a:t>minore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90" dirty="0">
                <a:latin typeface="Lucida Sans Unicode"/>
                <a:cs typeface="Lucida Sans Unicode"/>
              </a:rPr>
              <a:t>quella del</a:t>
            </a:r>
            <a:r>
              <a:rPr sz="1800" spc="70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processore</a:t>
            </a:r>
            <a:endParaRPr sz="1800">
              <a:latin typeface="Lucida Sans Unicode"/>
              <a:cs typeface="Lucida Sans Unicode"/>
            </a:endParaRPr>
          </a:p>
          <a:p>
            <a:pPr marL="355600" marR="692150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90" dirty="0">
                <a:latin typeface="Lucida Sans Unicode"/>
                <a:cs typeface="Lucida Sans Unicode"/>
              </a:rPr>
              <a:t>Sfruttando </a:t>
            </a:r>
            <a:r>
              <a:rPr sz="1800" spc="-125" dirty="0">
                <a:latin typeface="Lucida Sans Unicode"/>
                <a:cs typeface="Lucida Sans Unicode"/>
              </a:rPr>
              <a:t>il </a:t>
            </a:r>
            <a:r>
              <a:rPr sz="1800" spc="-120" dirty="0">
                <a:latin typeface="Lucida Sans Unicode"/>
                <a:cs typeface="Lucida Sans Unicode"/>
              </a:rPr>
              <a:t>principio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90" dirty="0">
                <a:latin typeface="Lucida Sans Unicode"/>
                <a:cs typeface="Lucida Sans Unicode"/>
              </a:rPr>
              <a:t>località </a:t>
            </a:r>
            <a:r>
              <a:rPr sz="1800" spc="-70" dirty="0">
                <a:latin typeface="Lucida Sans Unicode"/>
                <a:cs typeface="Lucida Sans Unicode"/>
              </a:rPr>
              <a:t>si </a:t>
            </a:r>
            <a:r>
              <a:rPr sz="1800" spc="-65" dirty="0">
                <a:latin typeface="Lucida Sans Unicode"/>
                <a:cs typeface="Lucida Sans Unicode"/>
              </a:rPr>
              <a:t>inserisce </a:t>
            </a:r>
            <a:r>
              <a:rPr sz="1800" spc="-80" dirty="0">
                <a:latin typeface="Lucida Sans Unicode"/>
                <a:cs typeface="Lucida Sans Unicode"/>
              </a:rPr>
              <a:t>una </a:t>
            </a:r>
            <a:r>
              <a:rPr sz="1800" spc="-110" dirty="0">
                <a:latin typeface="Lucida Sans Unicode"/>
                <a:cs typeface="Lucida Sans Unicode"/>
              </a:rPr>
              <a:t>memoria </a:t>
            </a:r>
            <a:r>
              <a:rPr sz="1800" spc="-80" dirty="0">
                <a:latin typeface="Lucida Sans Unicode"/>
                <a:cs typeface="Lucida Sans Unicode"/>
              </a:rPr>
              <a:t>piccola </a:t>
            </a:r>
            <a:r>
              <a:rPr sz="1800" spc="-5" dirty="0">
                <a:latin typeface="Lucida Sans Unicode"/>
                <a:cs typeface="Lucida Sans Unicode"/>
              </a:rPr>
              <a:t>e  </a:t>
            </a:r>
            <a:r>
              <a:rPr sz="1800" spc="-55" dirty="0">
                <a:latin typeface="Lucida Sans Unicode"/>
                <a:cs typeface="Lucida Sans Unicode"/>
              </a:rPr>
              <a:t>veloce </a:t>
            </a:r>
            <a:r>
              <a:rPr sz="1800" spc="-35" dirty="0">
                <a:latin typeface="Lucida Sans Unicode"/>
                <a:cs typeface="Lucida Sans Unicode"/>
              </a:rPr>
              <a:t>(la </a:t>
            </a:r>
            <a:r>
              <a:rPr sz="1800" spc="-30" dirty="0">
                <a:latin typeface="Lucida Sans Unicode"/>
                <a:cs typeface="Lucida Sans Unicode"/>
              </a:rPr>
              <a:t>cache) </a:t>
            </a:r>
            <a:r>
              <a:rPr sz="1800" spc="-100" dirty="0">
                <a:latin typeface="Lucida Sans Unicode"/>
                <a:cs typeface="Lucida Sans Unicode"/>
              </a:rPr>
              <a:t>fra </a:t>
            </a:r>
            <a:r>
              <a:rPr sz="1800" spc="-75" dirty="0">
                <a:latin typeface="Lucida Sans Unicode"/>
                <a:cs typeface="Lucida Sans Unicode"/>
              </a:rPr>
              <a:t>processore </a:t>
            </a:r>
            <a:r>
              <a:rPr sz="1800" spc="-5" dirty="0">
                <a:latin typeface="Lucida Sans Unicode"/>
                <a:cs typeface="Lucida Sans Unicode"/>
              </a:rPr>
              <a:t>e </a:t>
            </a:r>
            <a:r>
              <a:rPr sz="1800" spc="-110" dirty="0">
                <a:latin typeface="Lucida Sans Unicode"/>
                <a:cs typeface="Lucida Sans Unicode"/>
              </a:rPr>
              <a:t>memoria</a:t>
            </a:r>
            <a:r>
              <a:rPr sz="1800" spc="-165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centrale</a:t>
            </a:r>
            <a:endParaRPr sz="18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100" dirty="0">
                <a:latin typeface="Lucida Sans Unicode"/>
                <a:cs typeface="Lucida Sans Unicode"/>
              </a:rPr>
              <a:t>Obiettivo</a:t>
            </a:r>
            <a:endParaRPr sz="1800">
              <a:latin typeface="Lucida Sans Unicode"/>
              <a:cs typeface="Lucida Sans Unicode"/>
            </a:endParaRPr>
          </a:p>
          <a:p>
            <a:pPr marL="1155700" marR="1061720" lvl="1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114" dirty="0">
                <a:latin typeface="Lucida Sans Unicode"/>
                <a:cs typeface="Lucida Sans Unicode"/>
              </a:rPr>
              <a:t>fornire </a:t>
            </a:r>
            <a:r>
              <a:rPr sz="1800" spc="-80" dirty="0">
                <a:latin typeface="Lucida Sans Unicode"/>
                <a:cs typeface="Lucida Sans Unicode"/>
              </a:rPr>
              <a:t>una </a:t>
            </a:r>
            <a:r>
              <a:rPr sz="1800" spc="-110" dirty="0">
                <a:latin typeface="Lucida Sans Unicode"/>
                <a:cs typeface="Lucida Sans Unicode"/>
              </a:rPr>
              <a:t>memoria </a:t>
            </a:r>
            <a:r>
              <a:rPr sz="1800" spc="-85" dirty="0">
                <a:latin typeface="Lucida Sans Unicode"/>
                <a:cs typeface="Lucida Sans Unicode"/>
              </a:rPr>
              <a:t>con </a:t>
            </a:r>
            <a:r>
              <a:rPr sz="1800" spc="-75" dirty="0">
                <a:latin typeface="Lucida Sans Unicode"/>
                <a:cs typeface="Lucida Sans Unicode"/>
              </a:rPr>
              <a:t>velocità </a:t>
            </a:r>
            <a:r>
              <a:rPr sz="1800" spc="-95" dirty="0">
                <a:latin typeface="Lucida Sans Unicode"/>
                <a:cs typeface="Lucida Sans Unicode"/>
              </a:rPr>
              <a:t>prossima </a:t>
            </a:r>
            <a:r>
              <a:rPr sz="1800" spc="5" dirty="0">
                <a:latin typeface="Lucida Sans Unicode"/>
                <a:cs typeface="Lucida Sans Unicode"/>
              </a:rPr>
              <a:t>a </a:t>
            </a:r>
            <a:r>
              <a:rPr sz="1800" spc="-90" dirty="0">
                <a:latin typeface="Lucida Sans Unicode"/>
                <a:cs typeface="Lucida Sans Unicode"/>
              </a:rPr>
              <a:t>quella del  </a:t>
            </a:r>
            <a:r>
              <a:rPr sz="1800" spc="-75" dirty="0">
                <a:latin typeface="Lucida Sans Unicode"/>
                <a:cs typeface="Lucida Sans Unicode"/>
              </a:rPr>
              <a:t>processore</a:t>
            </a:r>
            <a:endParaRPr sz="1800">
              <a:latin typeface="Lucida Sans Unicode"/>
              <a:cs typeface="Lucida Sans Unicode"/>
            </a:endParaRPr>
          </a:p>
          <a:p>
            <a:pPr marL="1155700" marR="133350" lvl="1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105" dirty="0">
                <a:latin typeface="Lucida Sans Unicode"/>
                <a:cs typeface="Lucida Sans Unicode"/>
              </a:rPr>
              <a:t>disporre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80" dirty="0">
                <a:latin typeface="Lucida Sans Unicode"/>
                <a:cs typeface="Lucida Sans Unicode"/>
              </a:rPr>
              <a:t>una </a:t>
            </a:r>
            <a:r>
              <a:rPr sz="1800" spc="-110" dirty="0">
                <a:latin typeface="Lucida Sans Unicode"/>
                <a:cs typeface="Lucida Sans Unicode"/>
              </a:rPr>
              <a:t>quantità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85" dirty="0">
                <a:latin typeface="Lucida Sans Unicode"/>
                <a:cs typeface="Lucida Sans Unicode"/>
              </a:rPr>
              <a:t>spazio </a:t>
            </a:r>
            <a:r>
              <a:rPr sz="1800" spc="-95" dirty="0">
                <a:latin typeface="Lucida Sans Unicode"/>
                <a:cs typeface="Lucida Sans Unicode"/>
              </a:rPr>
              <a:t>sufficiente </a:t>
            </a:r>
            <a:r>
              <a:rPr sz="1800" spc="-100" dirty="0">
                <a:latin typeface="Lucida Sans Unicode"/>
                <a:cs typeface="Lucida Sans Unicode"/>
              </a:rPr>
              <a:t>per </a:t>
            </a:r>
            <a:r>
              <a:rPr sz="1800" spc="-120" dirty="0">
                <a:latin typeface="Lucida Sans Unicode"/>
                <a:cs typeface="Lucida Sans Unicode"/>
              </a:rPr>
              <a:t>non </a:t>
            </a:r>
            <a:r>
              <a:rPr sz="1800" spc="-85" dirty="0">
                <a:latin typeface="Lucida Sans Unicode"/>
                <a:cs typeface="Lucida Sans Unicode"/>
              </a:rPr>
              <a:t>rallentare </a:t>
            </a:r>
            <a:r>
              <a:rPr sz="1800" spc="-130" dirty="0">
                <a:latin typeface="Lucida Sans Unicode"/>
                <a:cs typeface="Lucida Sans Unicode"/>
              </a:rPr>
              <a:t>il  </a:t>
            </a:r>
            <a:r>
              <a:rPr sz="1800" spc="-75" dirty="0">
                <a:latin typeface="Lucida Sans Unicode"/>
                <a:cs typeface="Lucida Sans Unicode"/>
              </a:rPr>
              <a:t>processore</a:t>
            </a:r>
            <a:endParaRPr sz="1800">
              <a:latin typeface="Lucida Sans Unicode"/>
              <a:cs typeface="Lucida Sans Unicode"/>
            </a:endParaRPr>
          </a:p>
          <a:p>
            <a:pPr marL="1155700" lvl="1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80" dirty="0">
                <a:latin typeface="Lucida Sans Unicode"/>
                <a:cs typeface="Lucida Sans Unicode"/>
              </a:rPr>
              <a:t>contenere </a:t>
            </a:r>
            <a:r>
              <a:rPr sz="1800" spc="-125" dirty="0">
                <a:latin typeface="Lucida Sans Unicode"/>
                <a:cs typeface="Lucida Sans Unicode"/>
              </a:rPr>
              <a:t>i </a:t>
            </a:r>
            <a:r>
              <a:rPr sz="1800" spc="-90" dirty="0">
                <a:latin typeface="Lucida Sans Unicode"/>
                <a:cs typeface="Lucida Sans Unicode"/>
              </a:rPr>
              <a:t>costi </a:t>
            </a:r>
            <a:r>
              <a:rPr sz="1800" spc="-85" dirty="0">
                <a:latin typeface="Lucida Sans Unicode"/>
                <a:cs typeface="Lucida Sans Unicode"/>
              </a:rPr>
              <a:t>delle </a:t>
            </a:r>
            <a:r>
              <a:rPr sz="1800" spc="-110" dirty="0">
                <a:latin typeface="Lucida Sans Unicode"/>
                <a:cs typeface="Lucida Sans Unicode"/>
              </a:rPr>
              <a:t>memorie </a:t>
            </a:r>
            <a:r>
              <a:rPr sz="1800" spc="-90" dirty="0">
                <a:latin typeface="Lucida Sans Unicode"/>
                <a:cs typeface="Lucida Sans Unicode"/>
              </a:rPr>
              <a:t>del</a:t>
            </a:r>
            <a:r>
              <a:rPr sz="1800" spc="95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sistema</a:t>
            </a:r>
            <a:endParaRPr sz="18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100" dirty="0">
                <a:latin typeface="Lucida Sans Unicode"/>
                <a:cs typeface="Lucida Sans Unicode"/>
              </a:rPr>
              <a:t>Contenuto:</a:t>
            </a:r>
            <a:endParaRPr sz="1800">
              <a:latin typeface="Lucida Sans Unicode"/>
              <a:cs typeface="Lucida Sans Unicode"/>
            </a:endParaRPr>
          </a:p>
          <a:p>
            <a:pPr marL="1155700" lvl="1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80" dirty="0">
                <a:latin typeface="Lucida Sans Unicode"/>
                <a:cs typeface="Lucida Sans Unicode"/>
              </a:rPr>
              <a:t>una copia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80" dirty="0">
                <a:latin typeface="Lucida Sans Unicode"/>
                <a:cs typeface="Lucida Sans Unicode"/>
              </a:rPr>
              <a:t>una </a:t>
            </a:r>
            <a:r>
              <a:rPr sz="1800" spc="-110" dirty="0">
                <a:latin typeface="Lucida Sans Unicode"/>
                <a:cs typeface="Lucida Sans Unicode"/>
              </a:rPr>
              <a:t>porzione </a:t>
            </a:r>
            <a:r>
              <a:rPr sz="1800" spc="-80" dirty="0">
                <a:latin typeface="Lucida Sans Unicode"/>
                <a:cs typeface="Lucida Sans Unicode"/>
              </a:rPr>
              <a:t>della </a:t>
            </a:r>
            <a:r>
              <a:rPr sz="1800" spc="-105" dirty="0">
                <a:latin typeface="Lucida Sans Unicode"/>
                <a:cs typeface="Lucida Sans Unicode"/>
              </a:rPr>
              <a:t>memoria</a:t>
            </a:r>
            <a:r>
              <a:rPr sz="1800" spc="90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centrale</a:t>
            </a:r>
            <a:endParaRPr sz="1800">
              <a:latin typeface="Lucida Sans Unicode"/>
              <a:cs typeface="Lucida Sans Unicode"/>
            </a:endParaRPr>
          </a:p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Arial"/>
                <a:cs typeface="Arial"/>
              </a:rPr>
              <a:t>51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1937131"/>
            <a:ext cx="35998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Tahoma"/>
                <a:cs typeface="Tahoma"/>
              </a:rPr>
              <a:t>Il </a:t>
            </a:r>
            <a:r>
              <a:rPr sz="2000" dirty="0">
                <a:latin typeface="Tahoma"/>
                <a:cs typeface="Tahoma"/>
              </a:rPr>
              <a:t>programma in</a:t>
            </a:r>
            <a:r>
              <a:rPr sz="2000" spc="-6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assembler…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4400" y="2563812"/>
            <a:ext cx="2701925" cy="3171825"/>
          </a:xfrm>
          <a:prstGeom prst="rect">
            <a:avLst/>
          </a:prstGeom>
          <a:solidFill>
            <a:srgbClr val="CC99FF"/>
          </a:solidFill>
          <a:ln w="9525">
            <a:solidFill>
              <a:srgbClr val="6600CC"/>
            </a:solidFill>
          </a:ln>
        </p:spPr>
        <p:txBody>
          <a:bodyPr vert="horz" wrap="square" lIns="0" tIns="57150" rIns="0" bIns="0" rtlCol="0">
            <a:spAutoFit/>
          </a:bodyPr>
          <a:lstStyle/>
          <a:p>
            <a:pPr marL="179705" marR="498475">
              <a:lnSpc>
                <a:spcPct val="120000"/>
              </a:lnSpc>
              <a:spcBef>
                <a:spcPts val="450"/>
              </a:spcBef>
            </a:pPr>
            <a:r>
              <a:rPr sz="2000" dirty="0">
                <a:latin typeface="Tahoma"/>
                <a:cs typeface="Tahoma"/>
              </a:rPr>
              <a:t>LOAD a,REG1  LOAD b,REG2  ADD REG1,REG2  LOAD c,REG3  LOAD d,REG4  ADD REG3,REG4  </a:t>
            </a:r>
            <a:r>
              <a:rPr sz="2000" spc="5" dirty="0">
                <a:latin typeface="Tahoma"/>
                <a:cs typeface="Tahoma"/>
              </a:rPr>
              <a:t>MULT</a:t>
            </a:r>
            <a:r>
              <a:rPr sz="2000" spc="-10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REG1,REG3  STORE</a:t>
            </a:r>
            <a:r>
              <a:rPr sz="2000" spc="-3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REG1,e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97476" y="4572000"/>
            <a:ext cx="2091055" cy="406400"/>
          </a:xfrm>
          <a:prstGeom prst="rect">
            <a:avLst/>
          </a:prstGeom>
          <a:solidFill>
            <a:srgbClr val="9999FF"/>
          </a:solidFill>
          <a:ln w="9525">
            <a:solidFill>
              <a:srgbClr val="0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sz="2100" i="1" spc="-55" dirty="0">
                <a:latin typeface="Tahoma"/>
                <a:cs typeface="Tahoma"/>
              </a:rPr>
              <a:t>e=(a+b)*(c+d);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14978" y="3122119"/>
            <a:ext cx="2339975" cy="65214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290"/>
              </a:spcBef>
            </a:pPr>
            <a:r>
              <a:rPr sz="2100" i="1" spc="-50" dirty="0">
                <a:latin typeface="Tahoma"/>
                <a:cs typeface="Tahoma"/>
              </a:rPr>
              <a:t>Corrisponde</a:t>
            </a:r>
            <a:r>
              <a:rPr sz="2100" i="1" spc="-120" dirty="0">
                <a:latin typeface="Tahoma"/>
                <a:cs typeface="Tahoma"/>
              </a:rPr>
              <a:t> </a:t>
            </a:r>
            <a:r>
              <a:rPr sz="2100" i="1" spc="-40" dirty="0">
                <a:latin typeface="Tahoma"/>
                <a:cs typeface="Tahoma"/>
              </a:rPr>
              <a:t>all’unica  </a:t>
            </a:r>
            <a:r>
              <a:rPr sz="2100" i="1" spc="-45" dirty="0">
                <a:latin typeface="Tahoma"/>
                <a:cs typeface="Tahoma"/>
              </a:rPr>
              <a:t>istruzione</a:t>
            </a:r>
            <a:r>
              <a:rPr sz="2100" i="1" spc="-50" dirty="0">
                <a:latin typeface="Tahoma"/>
                <a:cs typeface="Tahoma"/>
              </a:rPr>
              <a:t> </a:t>
            </a:r>
            <a:r>
              <a:rPr sz="2100" i="1" spc="-70" dirty="0">
                <a:latin typeface="Tahoma"/>
                <a:cs typeface="Tahoma"/>
              </a:rPr>
              <a:t>C…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59701" y="4037329"/>
            <a:ext cx="1081405" cy="889000"/>
          </a:xfrm>
          <a:custGeom>
            <a:avLst/>
            <a:gdLst/>
            <a:ahLst/>
            <a:cxnLst/>
            <a:rect l="l" t="t" r="r" b="b"/>
            <a:pathLst>
              <a:path w="1081404" h="889000">
                <a:moveTo>
                  <a:pt x="360299" y="217932"/>
                </a:moveTo>
                <a:lnTo>
                  <a:pt x="0" y="586740"/>
                </a:lnTo>
                <a:lnTo>
                  <a:pt x="360299" y="888492"/>
                </a:lnTo>
                <a:lnTo>
                  <a:pt x="360299" y="720852"/>
                </a:lnTo>
                <a:lnTo>
                  <a:pt x="421855" y="707890"/>
                </a:lnTo>
                <a:lnTo>
                  <a:pt x="481155" y="693118"/>
                </a:lnTo>
                <a:lnTo>
                  <a:pt x="538126" y="676616"/>
                </a:lnTo>
                <a:lnTo>
                  <a:pt x="592693" y="658461"/>
                </a:lnTo>
                <a:lnTo>
                  <a:pt x="644784" y="638733"/>
                </a:lnTo>
                <a:lnTo>
                  <a:pt x="694323" y="617509"/>
                </a:lnTo>
                <a:lnTo>
                  <a:pt x="741238" y="594869"/>
                </a:lnTo>
                <a:lnTo>
                  <a:pt x="785454" y="570890"/>
                </a:lnTo>
                <a:lnTo>
                  <a:pt x="826899" y="545651"/>
                </a:lnTo>
                <a:lnTo>
                  <a:pt x="865498" y="519232"/>
                </a:lnTo>
                <a:lnTo>
                  <a:pt x="901178" y="491710"/>
                </a:lnTo>
                <a:lnTo>
                  <a:pt x="933865" y="463164"/>
                </a:lnTo>
                <a:lnTo>
                  <a:pt x="963485" y="433673"/>
                </a:lnTo>
                <a:lnTo>
                  <a:pt x="989965" y="403315"/>
                </a:lnTo>
                <a:lnTo>
                  <a:pt x="1003218" y="385572"/>
                </a:lnTo>
                <a:lnTo>
                  <a:pt x="360299" y="385572"/>
                </a:lnTo>
                <a:lnTo>
                  <a:pt x="360299" y="217932"/>
                </a:lnTo>
                <a:close/>
              </a:path>
              <a:path w="1081404" h="889000">
                <a:moveTo>
                  <a:pt x="1035939" y="0"/>
                </a:moveTo>
                <a:lnTo>
                  <a:pt x="1015668" y="33258"/>
                </a:lnTo>
                <a:lnTo>
                  <a:pt x="991936" y="65599"/>
                </a:lnTo>
                <a:lnTo>
                  <a:pt x="964859" y="96959"/>
                </a:lnTo>
                <a:lnTo>
                  <a:pt x="934549" y="127271"/>
                </a:lnTo>
                <a:lnTo>
                  <a:pt x="901121" y="156471"/>
                </a:lnTo>
                <a:lnTo>
                  <a:pt x="864689" y="184494"/>
                </a:lnTo>
                <a:lnTo>
                  <a:pt x="825368" y="211273"/>
                </a:lnTo>
                <a:lnTo>
                  <a:pt x="783272" y="236743"/>
                </a:lnTo>
                <a:lnTo>
                  <a:pt x="738515" y="260840"/>
                </a:lnTo>
                <a:lnTo>
                  <a:pt x="691210" y="283498"/>
                </a:lnTo>
                <a:lnTo>
                  <a:pt x="641474" y="304652"/>
                </a:lnTo>
                <a:lnTo>
                  <a:pt x="589418" y="324236"/>
                </a:lnTo>
                <a:lnTo>
                  <a:pt x="535159" y="342186"/>
                </a:lnTo>
                <a:lnTo>
                  <a:pt x="478810" y="358435"/>
                </a:lnTo>
                <a:lnTo>
                  <a:pt x="420485" y="372919"/>
                </a:lnTo>
                <a:lnTo>
                  <a:pt x="360299" y="385572"/>
                </a:lnTo>
                <a:lnTo>
                  <a:pt x="1003218" y="385572"/>
                </a:lnTo>
                <a:lnTo>
                  <a:pt x="1033208" y="340312"/>
                </a:lnTo>
                <a:lnTo>
                  <a:pt x="1063005" y="274785"/>
                </a:lnTo>
                <a:lnTo>
                  <a:pt x="1078766" y="207362"/>
                </a:lnTo>
                <a:lnTo>
                  <a:pt x="1081199" y="173135"/>
                </a:lnTo>
                <a:lnTo>
                  <a:pt x="1079902" y="138671"/>
                </a:lnTo>
                <a:lnTo>
                  <a:pt x="1074801" y="104046"/>
                </a:lnTo>
                <a:lnTo>
                  <a:pt x="1065822" y="69340"/>
                </a:lnTo>
                <a:lnTo>
                  <a:pt x="1052893" y="34632"/>
                </a:lnTo>
                <a:lnTo>
                  <a:pt x="1035939" y="0"/>
                </a:lnTo>
                <a:close/>
              </a:path>
            </a:pathLst>
          </a:custGeom>
          <a:solidFill>
            <a:srgbClr val="99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59701" y="3282950"/>
            <a:ext cx="1081405" cy="922019"/>
          </a:xfrm>
          <a:custGeom>
            <a:avLst/>
            <a:gdLst/>
            <a:ahLst/>
            <a:cxnLst/>
            <a:rect l="l" t="t" r="r" b="b"/>
            <a:pathLst>
              <a:path w="1081404" h="922020">
                <a:moveTo>
                  <a:pt x="0" y="0"/>
                </a:moveTo>
                <a:lnTo>
                  <a:pt x="0" y="335280"/>
                </a:lnTo>
                <a:lnTo>
                  <a:pt x="61343" y="336208"/>
                </a:lnTo>
                <a:lnTo>
                  <a:pt x="121788" y="338961"/>
                </a:lnTo>
                <a:lnTo>
                  <a:pt x="181244" y="343489"/>
                </a:lnTo>
                <a:lnTo>
                  <a:pt x="239621" y="349742"/>
                </a:lnTo>
                <a:lnTo>
                  <a:pt x="296825" y="357670"/>
                </a:lnTo>
                <a:lnTo>
                  <a:pt x="352767" y="367225"/>
                </a:lnTo>
                <a:lnTo>
                  <a:pt x="407355" y="378357"/>
                </a:lnTo>
                <a:lnTo>
                  <a:pt x="460498" y="391016"/>
                </a:lnTo>
                <a:lnTo>
                  <a:pt x="512105" y="405153"/>
                </a:lnTo>
                <a:lnTo>
                  <a:pt x="562083" y="420718"/>
                </a:lnTo>
                <a:lnTo>
                  <a:pt x="610343" y="437662"/>
                </a:lnTo>
                <a:lnTo>
                  <a:pt x="656792" y="455936"/>
                </a:lnTo>
                <a:lnTo>
                  <a:pt x="701340" y="475489"/>
                </a:lnTo>
                <a:lnTo>
                  <a:pt x="743895" y="496273"/>
                </a:lnTo>
                <a:lnTo>
                  <a:pt x="784366" y="518237"/>
                </a:lnTo>
                <a:lnTo>
                  <a:pt x="822661" y="541333"/>
                </a:lnTo>
                <a:lnTo>
                  <a:pt x="858690" y="565511"/>
                </a:lnTo>
                <a:lnTo>
                  <a:pt x="892361" y="590721"/>
                </a:lnTo>
                <a:lnTo>
                  <a:pt x="923583" y="616915"/>
                </a:lnTo>
                <a:lnTo>
                  <a:pt x="952265" y="644041"/>
                </a:lnTo>
                <a:lnTo>
                  <a:pt x="978315" y="672052"/>
                </a:lnTo>
                <a:lnTo>
                  <a:pt x="1022155" y="730527"/>
                </a:lnTo>
                <a:lnTo>
                  <a:pt x="1054373" y="791944"/>
                </a:lnTo>
                <a:lnTo>
                  <a:pt x="1074239" y="855907"/>
                </a:lnTo>
                <a:lnTo>
                  <a:pt x="1081024" y="922019"/>
                </a:lnTo>
                <a:lnTo>
                  <a:pt x="1081024" y="586739"/>
                </a:lnTo>
                <a:lnTo>
                  <a:pt x="1074239" y="520627"/>
                </a:lnTo>
                <a:lnTo>
                  <a:pt x="1054373" y="456664"/>
                </a:lnTo>
                <a:lnTo>
                  <a:pt x="1022155" y="395247"/>
                </a:lnTo>
                <a:lnTo>
                  <a:pt x="978315" y="336772"/>
                </a:lnTo>
                <a:lnTo>
                  <a:pt x="952265" y="308761"/>
                </a:lnTo>
                <a:lnTo>
                  <a:pt x="923583" y="281635"/>
                </a:lnTo>
                <a:lnTo>
                  <a:pt x="892361" y="255441"/>
                </a:lnTo>
                <a:lnTo>
                  <a:pt x="858690" y="230231"/>
                </a:lnTo>
                <a:lnTo>
                  <a:pt x="822661" y="206053"/>
                </a:lnTo>
                <a:lnTo>
                  <a:pt x="784366" y="182957"/>
                </a:lnTo>
                <a:lnTo>
                  <a:pt x="743895" y="160993"/>
                </a:lnTo>
                <a:lnTo>
                  <a:pt x="701340" y="140209"/>
                </a:lnTo>
                <a:lnTo>
                  <a:pt x="656792" y="120656"/>
                </a:lnTo>
                <a:lnTo>
                  <a:pt x="610343" y="102382"/>
                </a:lnTo>
                <a:lnTo>
                  <a:pt x="562083" y="85438"/>
                </a:lnTo>
                <a:lnTo>
                  <a:pt x="512105" y="69873"/>
                </a:lnTo>
                <a:lnTo>
                  <a:pt x="460498" y="55736"/>
                </a:lnTo>
                <a:lnTo>
                  <a:pt x="407355" y="43077"/>
                </a:lnTo>
                <a:lnTo>
                  <a:pt x="352767" y="31945"/>
                </a:lnTo>
                <a:lnTo>
                  <a:pt x="296825" y="22390"/>
                </a:lnTo>
                <a:lnTo>
                  <a:pt x="239621" y="14462"/>
                </a:lnTo>
                <a:lnTo>
                  <a:pt x="181244" y="8209"/>
                </a:lnTo>
                <a:lnTo>
                  <a:pt x="121788" y="3681"/>
                </a:lnTo>
                <a:lnTo>
                  <a:pt x="61343" y="928"/>
                </a:lnTo>
                <a:lnTo>
                  <a:pt x="0" y="0"/>
                </a:lnTo>
                <a:close/>
              </a:path>
            </a:pathLst>
          </a:custGeom>
          <a:solidFill>
            <a:srgbClr val="7A52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59701" y="3282950"/>
            <a:ext cx="1081405" cy="1643380"/>
          </a:xfrm>
          <a:custGeom>
            <a:avLst/>
            <a:gdLst/>
            <a:ahLst/>
            <a:cxnLst/>
            <a:rect l="l" t="t" r="r" b="b"/>
            <a:pathLst>
              <a:path w="1081404" h="1643379">
                <a:moveTo>
                  <a:pt x="1081024" y="922019"/>
                </a:moveTo>
                <a:lnTo>
                  <a:pt x="1074239" y="855907"/>
                </a:lnTo>
                <a:lnTo>
                  <a:pt x="1054373" y="791944"/>
                </a:lnTo>
                <a:lnTo>
                  <a:pt x="1022155" y="730527"/>
                </a:lnTo>
                <a:lnTo>
                  <a:pt x="978315" y="672052"/>
                </a:lnTo>
                <a:lnTo>
                  <a:pt x="952265" y="644041"/>
                </a:lnTo>
                <a:lnTo>
                  <a:pt x="923583" y="616915"/>
                </a:lnTo>
                <a:lnTo>
                  <a:pt x="892361" y="590721"/>
                </a:lnTo>
                <a:lnTo>
                  <a:pt x="858690" y="565511"/>
                </a:lnTo>
                <a:lnTo>
                  <a:pt x="822661" y="541333"/>
                </a:lnTo>
                <a:lnTo>
                  <a:pt x="784366" y="518237"/>
                </a:lnTo>
                <a:lnTo>
                  <a:pt x="743895" y="496273"/>
                </a:lnTo>
                <a:lnTo>
                  <a:pt x="701340" y="475489"/>
                </a:lnTo>
                <a:lnTo>
                  <a:pt x="656792" y="455936"/>
                </a:lnTo>
                <a:lnTo>
                  <a:pt x="610343" y="437662"/>
                </a:lnTo>
                <a:lnTo>
                  <a:pt x="562083" y="420718"/>
                </a:lnTo>
                <a:lnTo>
                  <a:pt x="512105" y="405153"/>
                </a:lnTo>
                <a:lnTo>
                  <a:pt x="460498" y="391016"/>
                </a:lnTo>
                <a:lnTo>
                  <a:pt x="407355" y="378357"/>
                </a:lnTo>
                <a:lnTo>
                  <a:pt x="352767" y="367225"/>
                </a:lnTo>
                <a:lnTo>
                  <a:pt x="296825" y="357670"/>
                </a:lnTo>
                <a:lnTo>
                  <a:pt x="239621" y="349742"/>
                </a:lnTo>
                <a:lnTo>
                  <a:pt x="181244" y="343489"/>
                </a:lnTo>
                <a:lnTo>
                  <a:pt x="121788" y="338961"/>
                </a:lnTo>
                <a:lnTo>
                  <a:pt x="61343" y="336208"/>
                </a:lnTo>
                <a:lnTo>
                  <a:pt x="0" y="335280"/>
                </a:lnTo>
                <a:lnTo>
                  <a:pt x="0" y="0"/>
                </a:lnTo>
                <a:lnTo>
                  <a:pt x="61343" y="928"/>
                </a:lnTo>
                <a:lnTo>
                  <a:pt x="121788" y="3681"/>
                </a:lnTo>
                <a:lnTo>
                  <a:pt x="181244" y="8209"/>
                </a:lnTo>
                <a:lnTo>
                  <a:pt x="239621" y="14462"/>
                </a:lnTo>
                <a:lnTo>
                  <a:pt x="296825" y="22390"/>
                </a:lnTo>
                <a:lnTo>
                  <a:pt x="352767" y="31945"/>
                </a:lnTo>
                <a:lnTo>
                  <a:pt x="407355" y="43077"/>
                </a:lnTo>
                <a:lnTo>
                  <a:pt x="460498" y="55736"/>
                </a:lnTo>
                <a:lnTo>
                  <a:pt x="512105" y="69873"/>
                </a:lnTo>
                <a:lnTo>
                  <a:pt x="562083" y="85438"/>
                </a:lnTo>
                <a:lnTo>
                  <a:pt x="610343" y="102382"/>
                </a:lnTo>
                <a:lnTo>
                  <a:pt x="656792" y="120656"/>
                </a:lnTo>
                <a:lnTo>
                  <a:pt x="701340" y="140209"/>
                </a:lnTo>
                <a:lnTo>
                  <a:pt x="743895" y="160993"/>
                </a:lnTo>
                <a:lnTo>
                  <a:pt x="784366" y="182957"/>
                </a:lnTo>
                <a:lnTo>
                  <a:pt x="822661" y="206053"/>
                </a:lnTo>
                <a:lnTo>
                  <a:pt x="858690" y="230231"/>
                </a:lnTo>
                <a:lnTo>
                  <a:pt x="892361" y="255441"/>
                </a:lnTo>
                <a:lnTo>
                  <a:pt x="923583" y="281635"/>
                </a:lnTo>
                <a:lnTo>
                  <a:pt x="952265" y="308761"/>
                </a:lnTo>
                <a:lnTo>
                  <a:pt x="978315" y="336772"/>
                </a:lnTo>
                <a:lnTo>
                  <a:pt x="1022155" y="395247"/>
                </a:lnTo>
                <a:lnTo>
                  <a:pt x="1054373" y="456664"/>
                </a:lnTo>
                <a:lnTo>
                  <a:pt x="1074239" y="520627"/>
                </a:lnTo>
                <a:lnTo>
                  <a:pt x="1081024" y="586739"/>
                </a:lnTo>
                <a:lnTo>
                  <a:pt x="1081024" y="922019"/>
                </a:lnTo>
                <a:lnTo>
                  <a:pt x="1073291" y="992234"/>
                </a:lnTo>
                <a:lnTo>
                  <a:pt x="1050596" y="1060399"/>
                </a:lnTo>
                <a:lnTo>
                  <a:pt x="1013695" y="1125933"/>
                </a:lnTo>
                <a:lnTo>
                  <a:pt x="990153" y="1157534"/>
                </a:lnTo>
                <a:lnTo>
                  <a:pt x="963342" y="1188260"/>
                </a:lnTo>
                <a:lnTo>
                  <a:pt x="933357" y="1218040"/>
                </a:lnTo>
                <a:lnTo>
                  <a:pt x="900292" y="1246801"/>
                </a:lnTo>
                <a:lnTo>
                  <a:pt x="864241" y="1274470"/>
                </a:lnTo>
                <a:lnTo>
                  <a:pt x="825300" y="1300976"/>
                </a:lnTo>
                <a:lnTo>
                  <a:pt x="783561" y="1326245"/>
                </a:lnTo>
                <a:lnTo>
                  <a:pt x="739121" y="1350207"/>
                </a:lnTo>
                <a:lnTo>
                  <a:pt x="692072" y="1372788"/>
                </a:lnTo>
                <a:lnTo>
                  <a:pt x="642510" y="1393916"/>
                </a:lnTo>
                <a:lnTo>
                  <a:pt x="590529" y="1413519"/>
                </a:lnTo>
                <a:lnTo>
                  <a:pt x="536222" y="1431524"/>
                </a:lnTo>
                <a:lnTo>
                  <a:pt x="479686" y="1447860"/>
                </a:lnTo>
                <a:lnTo>
                  <a:pt x="421013" y="1462453"/>
                </a:lnTo>
                <a:lnTo>
                  <a:pt x="360299" y="1475232"/>
                </a:lnTo>
                <a:lnTo>
                  <a:pt x="360299" y="1642872"/>
                </a:lnTo>
                <a:lnTo>
                  <a:pt x="0" y="1341120"/>
                </a:lnTo>
                <a:lnTo>
                  <a:pt x="360299" y="972312"/>
                </a:lnTo>
                <a:lnTo>
                  <a:pt x="360299" y="1139952"/>
                </a:lnTo>
                <a:lnTo>
                  <a:pt x="420485" y="1127299"/>
                </a:lnTo>
                <a:lnTo>
                  <a:pt x="478810" y="1112815"/>
                </a:lnTo>
                <a:lnTo>
                  <a:pt x="535159" y="1096566"/>
                </a:lnTo>
                <a:lnTo>
                  <a:pt x="589418" y="1078616"/>
                </a:lnTo>
                <a:lnTo>
                  <a:pt x="641474" y="1059032"/>
                </a:lnTo>
                <a:lnTo>
                  <a:pt x="691210" y="1037878"/>
                </a:lnTo>
                <a:lnTo>
                  <a:pt x="738515" y="1015220"/>
                </a:lnTo>
                <a:lnTo>
                  <a:pt x="783272" y="991123"/>
                </a:lnTo>
                <a:lnTo>
                  <a:pt x="825368" y="965653"/>
                </a:lnTo>
                <a:lnTo>
                  <a:pt x="864689" y="938874"/>
                </a:lnTo>
                <a:lnTo>
                  <a:pt x="901121" y="910851"/>
                </a:lnTo>
                <a:lnTo>
                  <a:pt x="934549" y="881651"/>
                </a:lnTo>
                <a:lnTo>
                  <a:pt x="964859" y="851339"/>
                </a:lnTo>
                <a:lnTo>
                  <a:pt x="991936" y="819979"/>
                </a:lnTo>
                <a:lnTo>
                  <a:pt x="1015668" y="787638"/>
                </a:lnTo>
                <a:lnTo>
                  <a:pt x="1035939" y="75438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Assembler e </a:t>
            </a:r>
            <a:r>
              <a:rPr spc="-5" dirty="0"/>
              <a:t>linguaggi </a:t>
            </a:r>
            <a:r>
              <a:rPr dirty="0"/>
              <a:t>di alto</a:t>
            </a:r>
            <a:r>
              <a:rPr spc="-80" dirty="0"/>
              <a:t> </a:t>
            </a:r>
            <a:r>
              <a:rPr dirty="0"/>
              <a:t>livello</a:t>
            </a:r>
          </a:p>
        </p:txBody>
      </p:sp>
      <p:sp>
        <p:nvSpPr>
          <p:cNvPr id="12" name="object 12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81251" y="1503425"/>
            <a:ext cx="4994275" cy="502119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Lettura da </a:t>
            </a:r>
            <a:r>
              <a:rPr spc="-5" dirty="0"/>
              <a:t>CACHE </a:t>
            </a:r>
            <a:r>
              <a:rPr dirty="0"/>
              <a:t>-</a:t>
            </a:r>
            <a:r>
              <a:rPr spc="-50" dirty="0"/>
              <a:t> </a:t>
            </a:r>
            <a:r>
              <a:rPr dirty="0"/>
              <a:t>$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8416" y="1605533"/>
            <a:ext cx="8183245" cy="2769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393700" indent="-342900">
              <a:lnSpc>
                <a:spcPct val="100000"/>
              </a:lnSpc>
              <a:spcBef>
                <a:spcPts val="105"/>
              </a:spcBef>
            </a:pPr>
            <a:r>
              <a:rPr sz="2000" spc="125" dirty="0">
                <a:latin typeface="Lucida Sans Unicode"/>
                <a:cs typeface="Lucida Sans Unicode"/>
              </a:rPr>
              <a:t>Se </a:t>
            </a:r>
            <a:r>
              <a:rPr sz="2000" spc="-110" dirty="0">
                <a:latin typeface="Lucida Sans Unicode"/>
                <a:cs typeface="Lucida Sans Unicode"/>
              </a:rPr>
              <a:t>durante </a:t>
            </a:r>
            <a:r>
              <a:rPr sz="2000" spc="-130" dirty="0">
                <a:latin typeface="Lucida Sans Unicode"/>
                <a:cs typeface="Lucida Sans Unicode"/>
              </a:rPr>
              <a:t>un </a:t>
            </a:r>
            <a:r>
              <a:rPr sz="2000" spc="-105" dirty="0">
                <a:latin typeface="Lucida Sans Unicode"/>
                <a:cs typeface="Lucida Sans Unicode"/>
              </a:rPr>
              <a:t>piccolo intervallo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135" dirty="0">
                <a:latin typeface="Lucida Sans Unicode"/>
                <a:cs typeface="Lucida Sans Unicode"/>
              </a:rPr>
              <a:t>tempo </a:t>
            </a:r>
            <a:r>
              <a:rPr sz="2000" spc="-85" dirty="0">
                <a:latin typeface="Lucida Sans Unicode"/>
                <a:cs typeface="Lucida Sans Unicode"/>
              </a:rPr>
              <a:t>una </a:t>
            </a:r>
            <a:r>
              <a:rPr sz="2000" spc="-90" dirty="0">
                <a:latin typeface="Lucida Sans Unicode"/>
                <a:cs typeface="Lucida Sans Unicode"/>
              </a:rPr>
              <a:t>parola </a:t>
            </a:r>
            <a:r>
              <a:rPr sz="2000" dirty="0">
                <a:latin typeface="Lucida Sans Unicode"/>
                <a:cs typeface="Lucida Sans Unicode"/>
              </a:rPr>
              <a:t>è </a:t>
            </a:r>
            <a:r>
              <a:rPr sz="2000" spc="-110" dirty="0">
                <a:latin typeface="Lucida Sans Unicode"/>
                <a:cs typeface="Lucida Sans Unicode"/>
              </a:rPr>
              <a:t>letta </a:t>
            </a:r>
            <a:r>
              <a:rPr sz="2000" spc="-114" dirty="0">
                <a:latin typeface="Lucida Sans Unicode"/>
                <a:cs typeface="Lucida Sans Unicode"/>
              </a:rPr>
              <a:t>o </a:t>
            </a:r>
            <a:r>
              <a:rPr sz="2000" spc="-100" dirty="0">
                <a:latin typeface="Lucida Sans Unicode"/>
                <a:cs typeface="Lucida Sans Unicode"/>
              </a:rPr>
              <a:t>scritta </a:t>
            </a:r>
            <a:r>
              <a:rPr sz="2000" spc="-170" dirty="0">
                <a:latin typeface="Lucida Sans Unicode"/>
                <a:cs typeface="Lucida Sans Unicode"/>
              </a:rPr>
              <a:t>k  </a:t>
            </a:r>
            <a:r>
              <a:rPr sz="2000" spc="-95" dirty="0">
                <a:latin typeface="Lucida Sans Unicode"/>
                <a:cs typeface="Lucida Sans Unicode"/>
              </a:rPr>
              <a:t>volte, </a:t>
            </a:r>
            <a:r>
              <a:rPr sz="2000" spc="-140" dirty="0">
                <a:latin typeface="Lucida Sans Unicode"/>
                <a:cs typeface="Lucida Sans Unicode"/>
              </a:rPr>
              <a:t>il </a:t>
            </a:r>
            <a:r>
              <a:rPr sz="2000" spc="-85" dirty="0">
                <a:latin typeface="Lucida Sans Unicode"/>
                <a:cs typeface="Lucida Sans Unicode"/>
              </a:rPr>
              <a:t>calcolatore </a:t>
            </a:r>
            <a:r>
              <a:rPr sz="2000" spc="-90" dirty="0">
                <a:latin typeface="Lucida Sans Unicode"/>
                <a:cs typeface="Lucida Sans Unicode"/>
              </a:rPr>
              <a:t>dovrà</a:t>
            </a:r>
            <a:r>
              <a:rPr sz="2000" spc="-100" dirty="0">
                <a:latin typeface="Lucida Sans Unicode"/>
                <a:cs typeface="Lucida Sans Unicode"/>
              </a:rPr>
              <a:t> </a:t>
            </a:r>
            <a:r>
              <a:rPr sz="2000" spc="-105" dirty="0">
                <a:latin typeface="Lucida Sans Unicode"/>
                <a:cs typeface="Lucida Sans Unicode"/>
              </a:rPr>
              <a:t>effettuare:</a:t>
            </a:r>
            <a:endParaRPr sz="2000">
              <a:latin typeface="Lucida Sans Unicode"/>
              <a:cs typeface="Lucida Sans Unicode"/>
            </a:endParaRPr>
          </a:p>
          <a:p>
            <a:pPr marL="167005" marR="5080" indent="-167005">
              <a:lnSpc>
                <a:spcPct val="100000"/>
              </a:lnSpc>
              <a:spcBef>
                <a:spcPts val="480"/>
              </a:spcBef>
              <a:buChar char="-"/>
              <a:tabLst>
                <a:tab pos="167005" algn="l"/>
              </a:tabLst>
            </a:pPr>
            <a:r>
              <a:rPr sz="2000" spc="-155" dirty="0">
                <a:latin typeface="Lucida Sans Unicode"/>
                <a:cs typeface="Lucida Sans Unicode"/>
              </a:rPr>
              <a:t>1 </a:t>
            </a:r>
            <a:r>
              <a:rPr sz="2000" spc="-130" dirty="0">
                <a:latin typeface="Lucida Sans Unicode"/>
                <a:cs typeface="Lucida Sans Unicode"/>
              </a:rPr>
              <a:t>riferimento </a:t>
            </a:r>
            <a:r>
              <a:rPr sz="2000" spc="-70" dirty="0">
                <a:latin typeface="Lucida Sans Unicode"/>
                <a:cs typeface="Lucida Sans Unicode"/>
              </a:rPr>
              <a:t>alla </a:t>
            </a:r>
            <a:r>
              <a:rPr sz="2000" spc="-114" dirty="0">
                <a:latin typeface="Lucida Sans Unicode"/>
                <a:cs typeface="Lucida Sans Unicode"/>
              </a:rPr>
              <a:t>memoria </a:t>
            </a:r>
            <a:r>
              <a:rPr sz="2000" spc="-100" dirty="0">
                <a:latin typeface="Lucida Sans Unicode"/>
                <a:cs typeface="Lucida Sans Unicode"/>
              </a:rPr>
              <a:t>(più </a:t>
            </a:r>
            <a:r>
              <a:rPr sz="2000" spc="-75" dirty="0">
                <a:latin typeface="Lucida Sans Unicode"/>
                <a:cs typeface="Lucida Sans Unicode"/>
              </a:rPr>
              <a:t>lenta) (solo </a:t>
            </a:r>
            <a:r>
              <a:rPr sz="2000" spc="-65" dirty="0">
                <a:latin typeface="Lucida Sans Unicode"/>
                <a:cs typeface="Lucida Sans Unicode"/>
              </a:rPr>
              <a:t>la </a:t>
            </a:r>
            <a:r>
              <a:rPr sz="2000" spc="-130" dirty="0">
                <a:latin typeface="Lucida Sans Unicode"/>
                <a:cs typeface="Lucida Sans Unicode"/>
              </a:rPr>
              <a:t>prima </a:t>
            </a:r>
            <a:r>
              <a:rPr sz="2000" spc="-80" dirty="0">
                <a:latin typeface="Lucida Sans Unicode"/>
                <a:cs typeface="Lucida Sans Unicode"/>
              </a:rPr>
              <a:t>volta) </a:t>
            </a:r>
            <a:r>
              <a:rPr sz="2000" spc="-204" dirty="0">
                <a:latin typeface="Lucida Sans Unicode"/>
                <a:cs typeface="Lucida Sans Unicode"/>
              </a:rPr>
              <a:t>(+ </a:t>
            </a:r>
            <a:r>
              <a:rPr sz="2000" spc="-155" dirty="0">
                <a:latin typeface="Lucida Sans Unicode"/>
                <a:cs typeface="Lucida Sans Unicode"/>
              </a:rPr>
              <a:t>1 </a:t>
            </a:r>
            <a:r>
              <a:rPr sz="2000" spc="-35" dirty="0">
                <a:latin typeface="Lucida Sans Unicode"/>
                <a:cs typeface="Lucida Sans Unicode"/>
              </a:rPr>
              <a:t>accesso,  </a:t>
            </a:r>
            <a:r>
              <a:rPr sz="2000" spc="-130" dirty="0">
                <a:latin typeface="Lucida Sans Unicode"/>
                <a:cs typeface="Lucida Sans Unicode"/>
              </a:rPr>
              <a:t>non </a:t>
            </a:r>
            <a:r>
              <a:rPr sz="2000" spc="-110" dirty="0">
                <a:latin typeface="Lucida Sans Unicode"/>
                <a:cs typeface="Lucida Sans Unicode"/>
              </a:rPr>
              <a:t>riuscito, </a:t>
            </a:r>
            <a:r>
              <a:rPr sz="2000" spc="-70" dirty="0">
                <a:latin typeface="Lucida Sans Unicode"/>
                <a:cs typeface="Lucida Sans Unicode"/>
              </a:rPr>
              <a:t>alla</a:t>
            </a:r>
            <a:r>
              <a:rPr sz="2000" spc="-45" dirty="0">
                <a:latin typeface="Lucida Sans Unicode"/>
                <a:cs typeface="Lucida Sans Unicode"/>
              </a:rPr>
              <a:t> </a:t>
            </a:r>
            <a:r>
              <a:rPr sz="2000" spc="-30" dirty="0">
                <a:latin typeface="Lucida Sans Unicode"/>
                <a:cs typeface="Lucida Sans Unicode"/>
              </a:rPr>
              <a:t>cache)</a:t>
            </a:r>
            <a:endParaRPr sz="2000">
              <a:latin typeface="Lucida Sans Unicode"/>
              <a:cs typeface="Lucida Sans Unicode"/>
            </a:endParaRPr>
          </a:p>
          <a:p>
            <a:pPr marL="166370" indent="-153670">
              <a:lnSpc>
                <a:spcPct val="100000"/>
              </a:lnSpc>
              <a:spcBef>
                <a:spcPts val="480"/>
              </a:spcBef>
              <a:buChar char="-"/>
              <a:tabLst>
                <a:tab pos="167005" algn="l"/>
              </a:tabLst>
            </a:pPr>
            <a:r>
              <a:rPr sz="2000" spc="-155" dirty="0">
                <a:latin typeface="Lucida Sans Unicode"/>
                <a:cs typeface="Lucida Sans Unicode"/>
              </a:rPr>
              <a:t>(k-1) </a:t>
            </a:r>
            <a:r>
              <a:rPr sz="2000" spc="-130" dirty="0">
                <a:latin typeface="Lucida Sans Unicode"/>
                <a:cs typeface="Lucida Sans Unicode"/>
              </a:rPr>
              <a:t>riferimenti </a:t>
            </a:r>
            <a:r>
              <a:rPr sz="2000" spc="-70" dirty="0">
                <a:latin typeface="Lucida Sans Unicode"/>
                <a:cs typeface="Lucida Sans Unicode"/>
              </a:rPr>
              <a:t>alla </a:t>
            </a:r>
            <a:r>
              <a:rPr sz="2000" spc="-35" dirty="0">
                <a:latin typeface="Lucida Sans Unicode"/>
                <a:cs typeface="Lucida Sans Unicode"/>
              </a:rPr>
              <a:t>cache </a:t>
            </a:r>
            <a:r>
              <a:rPr sz="2000" spc="-100" dirty="0">
                <a:latin typeface="Lucida Sans Unicode"/>
                <a:cs typeface="Lucida Sans Unicode"/>
              </a:rPr>
              <a:t>(più</a:t>
            </a:r>
            <a:r>
              <a:rPr sz="2000" spc="-135" dirty="0">
                <a:latin typeface="Lucida Sans Unicode"/>
                <a:cs typeface="Lucida Sans Unicode"/>
              </a:rPr>
              <a:t> </a:t>
            </a:r>
            <a:r>
              <a:rPr sz="2000" spc="-45" dirty="0">
                <a:latin typeface="Lucida Sans Unicode"/>
                <a:cs typeface="Lucida Sans Unicode"/>
              </a:rPr>
              <a:t>veloce)</a:t>
            </a: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50" dirty="0">
                <a:latin typeface="Lucida Sans Unicode"/>
                <a:cs typeface="Lucida Sans Unicode"/>
              </a:rPr>
              <a:t>Posto</a:t>
            </a:r>
            <a:endParaRPr sz="2000">
              <a:latin typeface="Lucida Sans Unicode"/>
              <a:cs typeface="Lucida Sans Unicode"/>
            </a:endParaRPr>
          </a:p>
          <a:p>
            <a:pPr marL="355600" marR="3959860">
              <a:lnSpc>
                <a:spcPct val="120000"/>
              </a:lnSpc>
            </a:pPr>
            <a:r>
              <a:rPr sz="2000" spc="-155" dirty="0">
                <a:latin typeface="Lucida Sans Unicode"/>
                <a:cs typeface="Lucida Sans Unicode"/>
              </a:rPr>
              <a:t>c=tempo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30" dirty="0">
                <a:latin typeface="Lucida Sans Unicode"/>
                <a:cs typeface="Lucida Sans Unicode"/>
              </a:rPr>
              <a:t>accesso </a:t>
            </a:r>
            <a:r>
              <a:rPr sz="2000" spc="-70" dirty="0">
                <a:latin typeface="Lucida Sans Unicode"/>
                <a:cs typeface="Lucida Sans Unicode"/>
              </a:rPr>
              <a:t>alla </a:t>
            </a:r>
            <a:r>
              <a:rPr sz="2000" spc="-35" dirty="0">
                <a:latin typeface="Lucida Sans Unicode"/>
                <a:cs typeface="Lucida Sans Unicode"/>
              </a:rPr>
              <a:t>cache  </a:t>
            </a:r>
            <a:r>
              <a:rPr sz="2000" spc="-185" dirty="0">
                <a:latin typeface="Lucida Sans Unicode"/>
                <a:cs typeface="Lucida Sans Unicode"/>
              </a:rPr>
              <a:t>m=tempo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30" dirty="0">
                <a:latin typeface="Lucida Sans Unicode"/>
                <a:cs typeface="Lucida Sans Unicode"/>
              </a:rPr>
              <a:t>accesso </a:t>
            </a:r>
            <a:r>
              <a:rPr sz="2000" spc="-70" dirty="0">
                <a:latin typeface="Lucida Sans Unicode"/>
                <a:cs typeface="Lucida Sans Unicode"/>
              </a:rPr>
              <a:t>alla</a:t>
            </a:r>
            <a:r>
              <a:rPr sz="2000" spc="-40" dirty="0">
                <a:latin typeface="Lucida Sans Unicode"/>
                <a:cs typeface="Lucida Sans Unicode"/>
              </a:rPr>
              <a:t> </a:t>
            </a:r>
            <a:r>
              <a:rPr sz="2000" spc="-114" dirty="0">
                <a:latin typeface="Lucida Sans Unicode"/>
                <a:cs typeface="Lucida Sans Unicode"/>
              </a:rPr>
              <a:t>memoria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26831" y="4473066"/>
            <a:ext cx="11963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00" baseline="13888" dirty="0">
                <a:latin typeface="Lucida Sans Unicode"/>
                <a:cs typeface="Lucida Sans Unicode"/>
              </a:rPr>
              <a:t>t</a:t>
            </a:r>
            <a:r>
              <a:rPr sz="1300" spc="-114" dirty="0">
                <a:latin typeface="Lucida Sans Unicode"/>
                <a:cs typeface="Lucida Sans Unicode"/>
              </a:rPr>
              <a:t>m</a:t>
            </a:r>
            <a:r>
              <a:rPr sz="1300" spc="-60" dirty="0">
                <a:latin typeface="Lucida Sans Unicode"/>
                <a:cs typeface="Lucida Sans Unicode"/>
              </a:rPr>
              <a:t>emor</a:t>
            </a:r>
            <a:r>
              <a:rPr sz="1300" spc="-40" dirty="0">
                <a:latin typeface="Lucida Sans Unicode"/>
                <a:cs typeface="Lucida Sans Unicode"/>
              </a:rPr>
              <a:t>y</a:t>
            </a:r>
            <a:r>
              <a:rPr sz="3000" spc="-509" baseline="13888" dirty="0">
                <a:latin typeface="Lucida Sans Unicode"/>
                <a:cs typeface="Lucida Sans Unicode"/>
              </a:rPr>
              <a:t>=</a:t>
            </a:r>
            <a:r>
              <a:rPr sz="3000" spc="-359" baseline="13888" dirty="0">
                <a:latin typeface="Lucida Sans Unicode"/>
                <a:cs typeface="Lucida Sans Unicode"/>
              </a:rPr>
              <a:t>k</a:t>
            </a:r>
            <a:r>
              <a:rPr sz="3000" spc="-300" baseline="13888" dirty="0">
                <a:latin typeface="Lucida Sans Unicode"/>
                <a:cs typeface="Lucida Sans Unicode"/>
              </a:rPr>
              <a:t>m</a:t>
            </a:r>
            <a:endParaRPr sz="3000" baseline="13888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8416" y="4410202"/>
            <a:ext cx="28111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26690" algn="l"/>
              </a:tabLst>
            </a:pPr>
            <a:r>
              <a:rPr sz="2000" spc="60" dirty="0">
                <a:latin typeface="Lucida Sans Unicode"/>
                <a:cs typeface="Lucida Sans Unicode"/>
              </a:rPr>
              <a:t>Si</a:t>
            </a:r>
            <a:r>
              <a:rPr sz="2000" spc="-80" dirty="0">
                <a:latin typeface="Lucida Sans Unicode"/>
                <a:cs typeface="Lucida Sans Unicode"/>
              </a:rPr>
              <a:t> </a:t>
            </a:r>
            <a:r>
              <a:rPr sz="2000" spc="-190" dirty="0">
                <a:latin typeface="Lucida Sans Unicode"/>
                <a:cs typeface="Lucida Sans Unicode"/>
              </a:rPr>
              <a:t>ot</a:t>
            </a:r>
            <a:r>
              <a:rPr sz="2000" spc="-150" dirty="0">
                <a:latin typeface="Lucida Sans Unicode"/>
                <a:cs typeface="Lucida Sans Unicode"/>
              </a:rPr>
              <a:t>t</a:t>
            </a:r>
            <a:r>
              <a:rPr sz="2000" spc="-70" dirty="0">
                <a:latin typeface="Lucida Sans Unicode"/>
                <a:cs typeface="Lucida Sans Unicode"/>
              </a:rPr>
              <a:t>ien</a:t>
            </a:r>
            <a:r>
              <a:rPr sz="2000" spc="-75" dirty="0">
                <a:latin typeface="Lucida Sans Unicode"/>
                <a:cs typeface="Lucida Sans Unicode"/>
              </a:rPr>
              <a:t>e</a:t>
            </a:r>
            <a:r>
              <a:rPr sz="2000" dirty="0">
                <a:latin typeface="Lucida Sans Unicode"/>
                <a:cs typeface="Lucida Sans Unicode"/>
              </a:rPr>
              <a:t>	</a:t>
            </a:r>
            <a:r>
              <a:rPr sz="2000" spc="-80" dirty="0">
                <a:latin typeface="Lucida Sans Unicode"/>
                <a:cs typeface="Lucida Sans Unicode"/>
              </a:rPr>
              <a:t>;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83366" y="4410202"/>
            <a:ext cx="22821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35" dirty="0">
                <a:latin typeface="Lucida Sans Unicode"/>
                <a:cs typeface="Lucida Sans Unicode"/>
              </a:rPr>
              <a:t>t</a:t>
            </a:r>
            <a:r>
              <a:rPr sz="1950" spc="-202" baseline="-21367" dirty="0">
                <a:latin typeface="Lucida Sans Unicode"/>
                <a:cs typeface="Lucida Sans Unicode"/>
              </a:rPr>
              <a:t>cache</a:t>
            </a:r>
            <a:r>
              <a:rPr sz="2000" spc="-135" dirty="0">
                <a:latin typeface="Lucida Sans Unicode"/>
                <a:cs typeface="Lucida Sans Unicode"/>
              </a:rPr>
              <a:t>=(c+m)+(k-1)c</a:t>
            </a:r>
            <a:r>
              <a:rPr sz="2000" spc="-200" dirty="0">
                <a:latin typeface="Lucida Sans Unicode"/>
                <a:cs typeface="Lucida Sans Unicode"/>
              </a:rPr>
              <a:t> </a:t>
            </a:r>
            <a:r>
              <a:rPr sz="2000" spc="-80" dirty="0">
                <a:latin typeface="Lucida Sans Unicode"/>
                <a:cs typeface="Lucida Sans Unicode"/>
              </a:rPr>
              <a:t>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8416" y="4776342"/>
            <a:ext cx="57143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0" dirty="0">
                <a:latin typeface="Lucida Sans Unicode"/>
                <a:cs typeface="Lucida Sans Unicode"/>
              </a:rPr>
              <a:t>Il </a:t>
            </a:r>
            <a:r>
              <a:rPr sz="2000" spc="-100" dirty="0">
                <a:latin typeface="Lucida Sans Unicode"/>
                <a:cs typeface="Lucida Sans Unicode"/>
              </a:rPr>
              <a:t>vantaggio </a:t>
            </a:r>
            <a:r>
              <a:rPr sz="2000" spc="-110" dirty="0">
                <a:latin typeface="Lucida Sans Unicode"/>
                <a:cs typeface="Lucida Sans Unicode"/>
              </a:rPr>
              <a:t>nell’uso </a:t>
            </a:r>
            <a:r>
              <a:rPr sz="2000" spc="-85" dirty="0">
                <a:latin typeface="Lucida Sans Unicode"/>
                <a:cs typeface="Lucida Sans Unicode"/>
              </a:rPr>
              <a:t>della </a:t>
            </a:r>
            <a:r>
              <a:rPr sz="2000" spc="-35" dirty="0">
                <a:latin typeface="Lucida Sans Unicode"/>
                <a:cs typeface="Lucida Sans Unicode"/>
              </a:rPr>
              <a:t>cache </a:t>
            </a:r>
            <a:r>
              <a:rPr sz="2000" dirty="0">
                <a:latin typeface="Lucida Sans Unicode"/>
                <a:cs typeface="Lucida Sans Unicode"/>
              </a:rPr>
              <a:t>è </a:t>
            </a:r>
            <a:r>
              <a:rPr sz="2000" spc="-110" dirty="0">
                <a:latin typeface="Lucida Sans Unicode"/>
                <a:cs typeface="Lucida Sans Unicode"/>
              </a:rPr>
              <a:t>quantificabile</a:t>
            </a:r>
            <a:r>
              <a:rPr sz="2000" spc="-235" dirty="0">
                <a:latin typeface="Lucida Sans Unicode"/>
                <a:cs typeface="Lucida Sans Unicode"/>
              </a:rPr>
              <a:t> </a:t>
            </a:r>
            <a:r>
              <a:rPr sz="2000" spc="-120" dirty="0">
                <a:latin typeface="Lucida Sans Unicode"/>
                <a:cs typeface="Lucida Sans Unicode"/>
              </a:rPr>
              <a:t>in: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39227" y="5838164"/>
            <a:ext cx="1069340" cy="0"/>
          </a:xfrm>
          <a:custGeom>
            <a:avLst/>
            <a:gdLst/>
            <a:ahLst/>
            <a:cxnLst/>
            <a:rect l="l" t="t" r="r" b="b"/>
            <a:pathLst>
              <a:path w="1069339">
                <a:moveTo>
                  <a:pt x="0" y="0"/>
                </a:moveTo>
                <a:lnTo>
                  <a:pt x="1068826" y="0"/>
                </a:lnTo>
              </a:path>
            </a:pathLst>
          </a:custGeom>
          <a:ln w="190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41936" y="5838164"/>
            <a:ext cx="2138680" cy="0"/>
          </a:xfrm>
          <a:custGeom>
            <a:avLst/>
            <a:gdLst/>
            <a:ahLst/>
            <a:cxnLst/>
            <a:rect l="l" t="t" r="r" b="b"/>
            <a:pathLst>
              <a:path w="2138679">
                <a:moveTo>
                  <a:pt x="0" y="0"/>
                </a:moveTo>
                <a:lnTo>
                  <a:pt x="2138627" y="0"/>
                </a:lnTo>
              </a:path>
            </a:pathLst>
          </a:custGeom>
          <a:ln w="190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14446" y="5838164"/>
            <a:ext cx="721995" cy="0"/>
          </a:xfrm>
          <a:custGeom>
            <a:avLst/>
            <a:gdLst/>
            <a:ahLst/>
            <a:cxnLst/>
            <a:rect l="l" t="t" r="r" b="b"/>
            <a:pathLst>
              <a:path w="721995">
                <a:moveTo>
                  <a:pt x="0" y="0"/>
                </a:moveTo>
                <a:lnTo>
                  <a:pt x="721476" y="0"/>
                </a:lnTo>
              </a:path>
            </a:pathLst>
          </a:custGeom>
          <a:ln w="190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45016" y="5838164"/>
            <a:ext cx="824230" cy="0"/>
          </a:xfrm>
          <a:custGeom>
            <a:avLst/>
            <a:gdLst/>
            <a:ahLst/>
            <a:cxnLst/>
            <a:rect l="l" t="t" r="r" b="b"/>
            <a:pathLst>
              <a:path w="824229">
                <a:moveTo>
                  <a:pt x="0" y="0"/>
                </a:moveTo>
                <a:lnTo>
                  <a:pt x="823988" y="0"/>
                </a:lnTo>
              </a:path>
            </a:pathLst>
          </a:custGeom>
          <a:ln w="190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27471" y="5838164"/>
            <a:ext cx="290195" cy="0"/>
          </a:xfrm>
          <a:custGeom>
            <a:avLst/>
            <a:gdLst/>
            <a:ahLst/>
            <a:cxnLst/>
            <a:rect l="l" t="t" r="r" b="b"/>
            <a:pathLst>
              <a:path w="290195">
                <a:moveTo>
                  <a:pt x="0" y="0"/>
                </a:moveTo>
                <a:lnTo>
                  <a:pt x="289993" y="0"/>
                </a:lnTo>
              </a:path>
            </a:pathLst>
          </a:custGeom>
          <a:ln w="190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50514" y="5915987"/>
            <a:ext cx="999490" cy="3981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675" i="1" spc="37" baseline="13605" dirty="0">
                <a:latin typeface="Times New Roman"/>
                <a:cs typeface="Times New Roman"/>
              </a:rPr>
              <a:t>t</a:t>
            </a:r>
            <a:r>
              <a:rPr sz="2100" i="1" spc="25" dirty="0">
                <a:latin typeface="Times New Roman"/>
                <a:cs typeface="Times New Roman"/>
              </a:rPr>
              <a:t>memory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80037" y="5467678"/>
            <a:ext cx="742315" cy="3981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675" i="1" spc="44" baseline="13605" dirty="0">
                <a:latin typeface="Times New Roman"/>
                <a:cs typeface="Times New Roman"/>
              </a:rPr>
              <a:t>t</a:t>
            </a:r>
            <a:r>
              <a:rPr sz="2100" i="1" spc="-60" dirty="0">
                <a:latin typeface="Times New Roman"/>
                <a:cs typeface="Times New Roman"/>
              </a:rPr>
              <a:t>c</a:t>
            </a:r>
            <a:r>
              <a:rPr sz="2100" i="1" spc="45" dirty="0">
                <a:latin typeface="Times New Roman"/>
                <a:cs typeface="Times New Roman"/>
              </a:rPr>
              <a:t>a</a:t>
            </a:r>
            <a:r>
              <a:rPr sz="2100" i="1" spc="-45" dirty="0">
                <a:latin typeface="Times New Roman"/>
                <a:cs typeface="Times New Roman"/>
              </a:rPr>
              <a:t>c</a:t>
            </a:r>
            <a:r>
              <a:rPr sz="2100" i="1" spc="45" dirty="0">
                <a:latin typeface="Times New Roman"/>
                <a:cs typeface="Times New Roman"/>
              </a:rPr>
              <a:t>h</a:t>
            </a:r>
            <a:r>
              <a:rPr sz="2100" i="1" spc="20" dirty="0">
                <a:latin typeface="Times New Roman"/>
                <a:cs typeface="Times New Roman"/>
              </a:rPr>
              <a:t>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78844" y="5318559"/>
            <a:ext cx="4921885" cy="9188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3160" marR="5080" indent="-1141095">
              <a:lnSpc>
                <a:spcPct val="119600"/>
              </a:lnSpc>
              <a:spcBef>
                <a:spcPts val="100"/>
              </a:spcBef>
              <a:tabLst>
                <a:tab pos="2916555" algn="l"/>
                <a:tab pos="4099560" algn="l"/>
                <a:tab pos="4683125" algn="l"/>
                <a:tab pos="4722495" algn="l"/>
              </a:tabLst>
            </a:pPr>
            <a:r>
              <a:rPr sz="3675" spc="7" baseline="-35147" dirty="0">
                <a:latin typeface="Symbol"/>
                <a:cs typeface="Symbol"/>
              </a:rPr>
              <a:t></a:t>
            </a:r>
            <a:r>
              <a:rPr sz="3675" spc="7" baseline="-35147" dirty="0">
                <a:latin typeface="Times New Roman"/>
                <a:cs typeface="Times New Roman"/>
              </a:rPr>
              <a:t> </a:t>
            </a:r>
            <a:r>
              <a:rPr sz="2450" spc="15" dirty="0">
                <a:latin typeface="Times New Roman"/>
                <a:cs typeface="Times New Roman"/>
              </a:rPr>
              <a:t>(</a:t>
            </a:r>
            <a:r>
              <a:rPr sz="2450" i="1" spc="15" dirty="0">
                <a:latin typeface="Times New Roman"/>
                <a:cs typeface="Times New Roman"/>
              </a:rPr>
              <a:t>c </a:t>
            </a:r>
            <a:r>
              <a:rPr sz="2450" spc="5" dirty="0">
                <a:latin typeface="Symbol"/>
                <a:cs typeface="Symbol"/>
              </a:rPr>
              <a:t></a:t>
            </a:r>
            <a:r>
              <a:rPr sz="2450" spc="5" dirty="0">
                <a:latin typeface="Times New Roman"/>
                <a:cs typeface="Times New Roman"/>
              </a:rPr>
              <a:t> </a:t>
            </a:r>
            <a:r>
              <a:rPr sz="2450" i="1" spc="25" dirty="0">
                <a:latin typeface="Times New Roman"/>
                <a:cs typeface="Times New Roman"/>
              </a:rPr>
              <a:t>m</a:t>
            </a:r>
            <a:r>
              <a:rPr sz="2450" spc="25" dirty="0">
                <a:latin typeface="Times New Roman"/>
                <a:cs typeface="Times New Roman"/>
              </a:rPr>
              <a:t>) </a:t>
            </a:r>
            <a:r>
              <a:rPr sz="2450" spc="5" dirty="0">
                <a:latin typeface="Symbol"/>
                <a:cs typeface="Symbol"/>
              </a:rPr>
              <a:t></a:t>
            </a:r>
            <a:r>
              <a:rPr sz="2450" spc="5" dirty="0">
                <a:latin typeface="Times New Roman"/>
                <a:cs typeface="Times New Roman"/>
              </a:rPr>
              <a:t> </a:t>
            </a:r>
            <a:r>
              <a:rPr sz="2450" spc="35" dirty="0">
                <a:latin typeface="Times New Roman"/>
                <a:cs typeface="Times New Roman"/>
              </a:rPr>
              <a:t>(</a:t>
            </a:r>
            <a:r>
              <a:rPr sz="2450" i="1" spc="35" dirty="0">
                <a:latin typeface="Times New Roman"/>
                <a:cs typeface="Times New Roman"/>
              </a:rPr>
              <a:t>k </a:t>
            </a:r>
            <a:r>
              <a:rPr sz="2450" spc="10" dirty="0">
                <a:latin typeface="Symbol"/>
                <a:cs typeface="Symbol"/>
              </a:rPr>
              <a:t></a:t>
            </a:r>
            <a:r>
              <a:rPr sz="2450" spc="10" dirty="0">
                <a:latin typeface="Times New Roman"/>
                <a:cs typeface="Times New Roman"/>
              </a:rPr>
              <a:t>1)</a:t>
            </a:r>
            <a:r>
              <a:rPr sz="2450" i="1" spc="10" dirty="0">
                <a:latin typeface="Times New Roman"/>
                <a:cs typeface="Times New Roman"/>
              </a:rPr>
              <a:t>c  </a:t>
            </a:r>
            <a:r>
              <a:rPr sz="3675" spc="7" baseline="-35147" dirty="0">
                <a:latin typeface="Symbol"/>
                <a:cs typeface="Symbol"/>
              </a:rPr>
              <a:t></a:t>
            </a:r>
            <a:r>
              <a:rPr sz="3675" spc="7" baseline="-35147" dirty="0">
                <a:latin typeface="Times New Roman"/>
                <a:cs typeface="Times New Roman"/>
              </a:rPr>
              <a:t> </a:t>
            </a:r>
            <a:r>
              <a:rPr sz="2450" i="1" spc="5" dirty="0">
                <a:latin typeface="Times New Roman"/>
                <a:cs typeface="Times New Roman"/>
              </a:rPr>
              <a:t>c </a:t>
            </a:r>
            <a:r>
              <a:rPr sz="2450" spc="5" dirty="0">
                <a:latin typeface="Symbol"/>
                <a:cs typeface="Symbol"/>
              </a:rPr>
              <a:t></a:t>
            </a:r>
            <a:r>
              <a:rPr sz="2450" spc="5" dirty="0">
                <a:latin typeface="Times New Roman"/>
                <a:cs typeface="Times New Roman"/>
              </a:rPr>
              <a:t> </a:t>
            </a:r>
            <a:r>
              <a:rPr sz="2450" i="1" spc="5" dirty="0">
                <a:latin typeface="Times New Roman"/>
                <a:cs typeface="Times New Roman"/>
              </a:rPr>
              <a:t>m </a:t>
            </a:r>
            <a:r>
              <a:rPr sz="3675" spc="7" baseline="-35147" dirty="0">
                <a:latin typeface="Symbol"/>
                <a:cs typeface="Symbol"/>
              </a:rPr>
              <a:t></a:t>
            </a:r>
            <a:r>
              <a:rPr sz="3675" spc="-532" baseline="-35147" dirty="0">
                <a:latin typeface="Times New Roman"/>
                <a:cs typeface="Times New Roman"/>
              </a:rPr>
              <a:t> </a:t>
            </a:r>
            <a:r>
              <a:rPr sz="2450" spc="35" dirty="0">
                <a:latin typeface="Times New Roman"/>
                <a:cs typeface="Times New Roman"/>
              </a:rPr>
              <a:t>(</a:t>
            </a:r>
            <a:r>
              <a:rPr sz="2450" i="1" spc="35" dirty="0">
                <a:latin typeface="Times New Roman"/>
                <a:cs typeface="Times New Roman"/>
              </a:rPr>
              <a:t>k </a:t>
            </a:r>
            <a:r>
              <a:rPr sz="2450" spc="5" dirty="0">
                <a:latin typeface="Symbol"/>
                <a:cs typeface="Symbol"/>
              </a:rPr>
              <a:t></a:t>
            </a:r>
            <a:r>
              <a:rPr sz="2450" spc="5" dirty="0">
                <a:latin typeface="Times New Roman"/>
                <a:cs typeface="Times New Roman"/>
              </a:rPr>
              <a:t>1)		</a:t>
            </a:r>
            <a:r>
              <a:rPr sz="2450" i="1" spc="5" dirty="0">
                <a:latin typeface="Times New Roman"/>
                <a:cs typeface="Times New Roman"/>
              </a:rPr>
              <a:t>c  </a:t>
            </a:r>
            <a:r>
              <a:rPr sz="2450" i="1" spc="10" dirty="0">
                <a:latin typeface="Times New Roman"/>
                <a:cs typeface="Times New Roman"/>
              </a:rPr>
              <a:t>k</a:t>
            </a:r>
            <a:r>
              <a:rPr sz="2450" i="1" spc="5" dirty="0">
                <a:latin typeface="Times New Roman"/>
                <a:cs typeface="Times New Roman"/>
              </a:rPr>
              <a:t>m</a:t>
            </a:r>
            <a:r>
              <a:rPr sz="2450" i="1" dirty="0">
                <a:latin typeface="Times New Roman"/>
                <a:cs typeface="Times New Roman"/>
              </a:rPr>
              <a:t>	</a:t>
            </a:r>
            <a:r>
              <a:rPr sz="2450" i="1" spc="10" dirty="0">
                <a:latin typeface="Times New Roman"/>
                <a:cs typeface="Times New Roman"/>
              </a:rPr>
              <a:t>k</a:t>
            </a:r>
            <a:r>
              <a:rPr sz="2450" i="1" spc="5" dirty="0">
                <a:latin typeface="Times New Roman"/>
                <a:cs typeface="Times New Roman"/>
              </a:rPr>
              <a:t>m</a:t>
            </a:r>
            <a:r>
              <a:rPr sz="2450" i="1" dirty="0">
                <a:latin typeface="Times New Roman"/>
                <a:cs typeface="Times New Roman"/>
              </a:rPr>
              <a:t>	</a:t>
            </a:r>
            <a:r>
              <a:rPr sz="2450" i="1" spc="5" dirty="0">
                <a:latin typeface="Times New Roman"/>
                <a:cs typeface="Times New Roman"/>
              </a:rPr>
              <a:t>k</a:t>
            </a:r>
            <a:r>
              <a:rPr sz="2450" i="1" dirty="0">
                <a:latin typeface="Times New Roman"/>
                <a:cs typeface="Times New Roman"/>
              </a:rPr>
              <a:t>	</a:t>
            </a:r>
            <a:r>
              <a:rPr sz="2450" i="1" spc="5" dirty="0">
                <a:latin typeface="Times New Roman"/>
                <a:cs typeface="Times New Roman"/>
              </a:rPr>
              <a:t>m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Memoria </a:t>
            </a:r>
            <a:r>
              <a:rPr dirty="0"/>
              <a:t>CACHE -</a:t>
            </a:r>
            <a:r>
              <a:rPr spc="-25" dirty="0"/>
              <a:t> </a:t>
            </a:r>
            <a:r>
              <a:rPr dirty="0"/>
              <a:t>$</a:t>
            </a:r>
          </a:p>
        </p:txBody>
      </p:sp>
      <p:sp>
        <p:nvSpPr>
          <p:cNvPr id="17" name="object 1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8416" y="1403958"/>
            <a:ext cx="8141334" cy="483616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400" spc="-75" dirty="0">
                <a:latin typeface="Lucida Sans Unicode"/>
                <a:cs typeface="Lucida Sans Unicode"/>
              </a:rPr>
              <a:t>Nel </a:t>
            </a:r>
            <a:r>
              <a:rPr sz="2400" spc="-50" dirty="0">
                <a:latin typeface="Lucida Sans Unicode"/>
                <a:cs typeface="Lucida Sans Unicode"/>
              </a:rPr>
              <a:t>caso </a:t>
            </a:r>
            <a:r>
              <a:rPr sz="2400" spc="-170" dirty="0">
                <a:latin typeface="Lucida Sans Unicode"/>
                <a:cs typeface="Lucida Sans Unicode"/>
              </a:rPr>
              <a:t>più </a:t>
            </a:r>
            <a:r>
              <a:rPr sz="2400" spc="-90" dirty="0">
                <a:latin typeface="Lucida Sans Unicode"/>
                <a:cs typeface="Lucida Sans Unicode"/>
              </a:rPr>
              <a:t>generale,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140" dirty="0">
                <a:latin typeface="Lucida Sans Unicode"/>
                <a:cs typeface="Lucida Sans Unicode"/>
              </a:rPr>
              <a:t>posto:</a:t>
            </a:r>
            <a:endParaRPr sz="2400">
              <a:latin typeface="Lucida Sans Unicode"/>
              <a:cs typeface="Lucida Sans Unicode"/>
            </a:endParaRPr>
          </a:p>
          <a:p>
            <a:pPr marL="355600" marR="5080">
              <a:lnSpc>
                <a:spcPct val="115199"/>
              </a:lnSpc>
              <a:spcBef>
                <a:spcPts val="20"/>
              </a:spcBef>
            </a:pPr>
            <a:r>
              <a:rPr sz="2400" spc="-275" dirty="0">
                <a:latin typeface="Lucida Sans Unicode"/>
                <a:cs typeface="Lucida Sans Unicode"/>
              </a:rPr>
              <a:t>h=</a:t>
            </a:r>
            <a:r>
              <a:rPr sz="2500" spc="-275" dirty="0">
                <a:latin typeface="Lucida Sans Unicode"/>
                <a:cs typeface="Lucida Sans Unicode"/>
              </a:rPr>
              <a:t>hit </a:t>
            </a:r>
            <a:r>
              <a:rPr sz="2500" spc="-190" dirty="0">
                <a:latin typeface="Lucida Sans Unicode"/>
                <a:cs typeface="Lucida Sans Unicode"/>
              </a:rPr>
              <a:t>ratio </a:t>
            </a:r>
            <a:r>
              <a:rPr sz="2400" spc="-105" dirty="0">
                <a:latin typeface="Lucida Sans Unicode"/>
                <a:cs typeface="Lucida Sans Unicode"/>
              </a:rPr>
              <a:t>(frequenza </a:t>
            </a:r>
            <a:r>
              <a:rPr sz="2400" spc="-175" dirty="0">
                <a:latin typeface="Lucida Sans Unicode"/>
                <a:cs typeface="Lucida Sans Unicode"/>
              </a:rPr>
              <a:t>di </a:t>
            </a:r>
            <a:r>
              <a:rPr sz="2400" spc="-60" dirty="0">
                <a:latin typeface="Lucida Sans Unicode"/>
                <a:cs typeface="Lucida Sans Unicode"/>
              </a:rPr>
              <a:t>successi </a:t>
            </a:r>
            <a:r>
              <a:rPr sz="2400" spc="-85" dirty="0">
                <a:latin typeface="Lucida Sans Unicode"/>
                <a:cs typeface="Lucida Sans Unicode"/>
              </a:rPr>
              <a:t>nell’accesso alla </a:t>
            </a:r>
            <a:r>
              <a:rPr sz="2400" spc="-35" dirty="0">
                <a:latin typeface="Lucida Sans Unicode"/>
                <a:cs typeface="Lucida Sans Unicode"/>
              </a:rPr>
              <a:t>cache)  </a:t>
            </a:r>
            <a:r>
              <a:rPr sz="2400" spc="-190" dirty="0">
                <a:latin typeface="Lucida Sans Unicode"/>
                <a:cs typeface="Lucida Sans Unicode"/>
              </a:rPr>
              <a:t>((1-h)=</a:t>
            </a:r>
            <a:r>
              <a:rPr sz="2500" spc="-190" dirty="0">
                <a:latin typeface="Lucida Sans Unicode"/>
                <a:cs typeface="Lucida Sans Unicode"/>
              </a:rPr>
              <a:t>miss</a:t>
            </a:r>
            <a:r>
              <a:rPr sz="2500" spc="-140" dirty="0">
                <a:latin typeface="Lucida Sans Unicode"/>
                <a:cs typeface="Lucida Sans Unicode"/>
              </a:rPr>
              <a:t> </a:t>
            </a:r>
            <a:r>
              <a:rPr sz="2500" spc="-155" dirty="0">
                <a:latin typeface="Lucida Sans Unicode"/>
                <a:cs typeface="Lucida Sans Unicode"/>
              </a:rPr>
              <a:t>ratio</a:t>
            </a:r>
            <a:r>
              <a:rPr sz="2400" spc="-155" dirty="0">
                <a:latin typeface="Lucida Sans Unicode"/>
                <a:cs typeface="Lucida Sans Unicode"/>
              </a:rPr>
              <a:t>)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70" dirty="0">
                <a:latin typeface="Lucida Sans Unicode"/>
                <a:cs typeface="Lucida Sans Unicode"/>
              </a:rPr>
              <a:t>Si </a:t>
            </a:r>
            <a:r>
              <a:rPr sz="2400" spc="-135" dirty="0">
                <a:latin typeface="Lucida Sans Unicode"/>
                <a:cs typeface="Lucida Sans Unicode"/>
              </a:rPr>
              <a:t>ottiene </a:t>
            </a:r>
            <a:r>
              <a:rPr sz="2400" spc="-65" dirty="0">
                <a:latin typeface="Lucida Sans Unicode"/>
                <a:cs typeface="Lucida Sans Unicode"/>
              </a:rPr>
              <a:t>che </a:t>
            </a:r>
            <a:r>
              <a:rPr sz="2400" spc="-165" dirty="0">
                <a:latin typeface="Lucida Sans Unicode"/>
                <a:cs typeface="Lucida Sans Unicode"/>
              </a:rPr>
              <a:t>il </a:t>
            </a:r>
            <a:r>
              <a:rPr sz="2400" spc="-160" dirty="0">
                <a:latin typeface="Lucida Sans Unicode"/>
                <a:cs typeface="Lucida Sans Unicode"/>
              </a:rPr>
              <a:t>tempo </a:t>
            </a:r>
            <a:r>
              <a:rPr sz="2400" spc="-145" dirty="0">
                <a:latin typeface="Lucida Sans Unicode"/>
                <a:cs typeface="Lucida Sans Unicode"/>
              </a:rPr>
              <a:t>medio </a:t>
            </a:r>
            <a:r>
              <a:rPr sz="2400" spc="-170" dirty="0">
                <a:latin typeface="Lucida Sans Unicode"/>
                <a:cs typeface="Lucida Sans Unicode"/>
              </a:rPr>
              <a:t>di </a:t>
            </a:r>
            <a:r>
              <a:rPr sz="2400" spc="-40" dirty="0">
                <a:latin typeface="Lucida Sans Unicode"/>
                <a:cs typeface="Lucida Sans Unicode"/>
              </a:rPr>
              <a:t>accesso </a:t>
            </a:r>
            <a:r>
              <a:rPr sz="2400" spc="-5" dirty="0">
                <a:latin typeface="Lucida Sans Unicode"/>
                <a:cs typeface="Lucida Sans Unicode"/>
              </a:rPr>
              <a:t>è </a:t>
            </a:r>
            <a:r>
              <a:rPr sz="2400" spc="-135" dirty="0">
                <a:latin typeface="Lucida Sans Unicode"/>
                <a:cs typeface="Lucida Sans Unicode"/>
              </a:rPr>
              <a:t>pari</a:t>
            </a:r>
            <a:r>
              <a:rPr sz="2400" spc="-14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a: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Times New Roman"/>
              <a:cs typeface="Times New Roman"/>
            </a:endParaRPr>
          </a:p>
          <a:p>
            <a:pPr marL="311785" algn="ctr">
              <a:lnSpc>
                <a:spcPct val="100000"/>
              </a:lnSpc>
            </a:pPr>
            <a:r>
              <a:rPr sz="2400" spc="-215" dirty="0">
                <a:latin typeface="Lucida Sans Unicode"/>
                <a:cs typeface="Lucida Sans Unicode"/>
              </a:rPr>
              <a:t>=h</a:t>
            </a:r>
            <a:r>
              <a:rPr sz="2400" spc="-215" dirty="0">
                <a:latin typeface="Symbol"/>
                <a:cs typeface="Symbol"/>
              </a:rPr>
              <a:t></a:t>
            </a:r>
            <a:r>
              <a:rPr sz="2400" spc="-215" dirty="0">
                <a:latin typeface="Lucida Sans Unicode"/>
                <a:cs typeface="Lucida Sans Unicode"/>
              </a:rPr>
              <a:t>c+(1-h)</a:t>
            </a:r>
            <a:r>
              <a:rPr sz="2400" spc="-135" dirty="0">
                <a:latin typeface="Lucida Sans Unicode"/>
                <a:cs typeface="Lucida Sans Unicode"/>
              </a:rPr>
              <a:t> </a:t>
            </a:r>
            <a:r>
              <a:rPr sz="2400" spc="-180" dirty="0">
                <a:latin typeface="Symbol"/>
                <a:cs typeface="Symbol"/>
              </a:rPr>
              <a:t></a:t>
            </a:r>
            <a:r>
              <a:rPr sz="2400" spc="-180" dirty="0">
                <a:latin typeface="Lucida Sans Unicode"/>
                <a:cs typeface="Lucida Sans Unicode"/>
              </a:rPr>
              <a:t>(c+m)=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50">
              <a:latin typeface="Times New Roman"/>
              <a:cs typeface="Times New Roman"/>
            </a:endParaRPr>
          </a:p>
          <a:p>
            <a:pPr marL="310515" algn="ctr">
              <a:lnSpc>
                <a:spcPct val="100000"/>
              </a:lnSpc>
              <a:spcBef>
                <a:spcPts val="5"/>
              </a:spcBef>
            </a:pPr>
            <a:r>
              <a:rPr sz="2400" spc="-265" dirty="0">
                <a:latin typeface="Lucida Sans Unicode"/>
                <a:cs typeface="Lucida Sans Unicode"/>
              </a:rPr>
              <a:t>=hc+c-hc+(1-h)m=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Times New Roman"/>
              <a:cs typeface="Times New Roman"/>
            </a:endParaRPr>
          </a:p>
          <a:p>
            <a:pPr marL="312420" algn="ctr">
              <a:lnSpc>
                <a:spcPct val="100000"/>
              </a:lnSpc>
              <a:spcBef>
                <a:spcPts val="5"/>
              </a:spcBef>
            </a:pPr>
            <a:r>
              <a:rPr sz="2400" spc="-245" dirty="0">
                <a:latin typeface="Lucida Sans Unicode"/>
                <a:cs typeface="Lucida Sans Unicode"/>
              </a:rPr>
              <a:t>=c+(1-h)m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Memoria </a:t>
            </a:r>
            <a:r>
              <a:rPr dirty="0"/>
              <a:t>CACHE -</a:t>
            </a:r>
            <a:r>
              <a:rPr spc="-25" dirty="0"/>
              <a:t> </a:t>
            </a:r>
            <a:r>
              <a:rPr dirty="0"/>
              <a:t>$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55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Gestione della </a:t>
            </a:r>
            <a:r>
              <a:rPr dirty="0"/>
              <a:t>CACHE -</a:t>
            </a:r>
            <a:r>
              <a:rPr spc="-45" dirty="0"/>
              <a:t> </a:t>
            </a:r>
            <a:r>
              <a:rPr dirty="0"/>
              <a:t>$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18794" y="1592706"/>
            <a:ext cx="7582534" cy="4906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ts val="1825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75" dirty="0">
                <a:latin typeface="Lucida Sans Unicode"/>
                <a:cs typeface="Lucida Sans Unicode"/>
              </a:rPr>
              <a:t>Posizionamento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80" dirty="0">
                <a:latin typeface="Lucida Sans Unicode"/>
                <a:cs typeface="Lucida Sans Unicode"/>
              </a:rPr>
              <a:t>blocco </a:t>
            </a:r>
            <a:r>
              <a:rPr sz="1600" spc="-110" dirty="0">
                <a:latin typeface="Lucida Sans Unicode"/>
                <a:cs typeface="Lucida Sans Unicode"/>
              </a:rPr>
              <a:t>in</a:t>
            </a:r>
            <a:r>
              <a:rPr sz="1600" spc="25" dirty="0">
                <a:latin typeface="Lucida Sans Unicode"/>
                <a:cs typeface="Lucida Sans Unicode"/>
              </a:rPr>
              <a:t> </a:t>
            </a:r>
            <a:r>
              <a:rPr sz="1600" spc="-40" dirty="0">
                <a:latin typeface="Lucida Sans Unicode"/>
                <a:cs typeface="Lucida Sans Unicode"/>
              </a:rPr>
              <a:t>cache:</a:t>
            </a:r>
            <a:endParaRPr sz="1600">
              <a:latin typeface="Lucida Sans Unicode"/>
              <a:cs typeface="Lucida Sans Unicode"/>
            </a:endParaRPr>
          </a:p>
          <a:p>
            <a:pPr marL="1155065" lvl="1" indent="-228600">
              <a:lnSpc>
                <a:spcPts val="1730"/>
              </a:lnSpc>
              <a:buChar char="•"/>
              <a:tabLst>
                <a:tab pos="1155065" algn="l"/>
                <a:tab pos="1155700" algn="l"/>
              </a:tabLst>
            </a:pPr>
            <a:r>
              <a:rPr sz="1600" spc="-100" dirty="0">
                <a:latin typeface="Lucida Sans Unicode"/>
                <a:cs typeface="Lucida Sans Unicode"/>
              </a:rPr>
              <a:t>Indirizzamento</a:t>
            </a:r>
            <a:r>
              <a:rPr sz="1600" spc="-65" dirty="0">
                <a:latin typeface="Lucida Sans Unicode"/>
                <a:cs typeface="Lucida Sans Unicode"/>
              </a:rPr>
              <a:t> </a:t>
            </a:r>
            <a:r>
              <a:rPr sz="1600" spc="-110" dirty="0">
                <a:latin typeface="Lucida Sans Unicode"/>
                <a:cs typeface="Lucida Sans Unicode"/>
              </a:rPr>
              <a:t>diretto</a:t>
            </a:r>
            <a:endParaRPr sz="1600">
              <a:latin typeface="Lucida Sans Unicode"/>
              <a:cs typeface="Lucida Sans Unicode"/>
            </a:endParaRPr>
          </a:p>
          <a:p>
            <a:pPr marL="1155065" lvl="1" indent="-228600">
              <a:lnSpc>
                <a:spcPts val="1730"/>
              </a:lnSpc>
              <a:buChar char="•"/>
              <a:tabLst>
                <a:tab pos="1155065" algn="l"/>
                <a:tab pos="1155700" algn="l"/>
              </a:tabLst>
            </a:pPr>
            <a:r>
              <a:rPr sz="1600" spc="-50" dirty="0">
                <a:latin typeface="Lucida Sans Unicode"/>
                <a:cs typeface="Lucida Sans Unicode"/>
              </a:rPr>
              <a:t>Fully</a:t>
            </a:r>
            <a:r>
              <a:rPr sz="1600" spc="-75" dirty="0">
                <a:latin typeface="Lucida Sans Unicode"/>
                <a:cs typeface="Lucida Sans Unicode"/>
              </a:rPr>
              <a:t> </a:t>
            </a:r>
            <a:r>
              <a:rPr sz="1600" spc="-55" dirty="0">
                <a:latin typeface="Lucida Sans Unicode"/>
                <a:cs typeface="Lucida Sans Unicode"/>
              </a:rPr>
              <a:t>associative</a:t>
            </a:r>
            <a:endParaRPr sz="1600">
              <a:latin typeface="Lucida Sans Unicode"/>
              <a:cs typeface="Lucida Sans Unicode"/>
            </a:endParaRPr>
          </a:p>
          <a:p>
            <a:pPr marL="1155065" lvl="1" indent="-228600">
              <a:lnSpc>
                <a:spcPts val="1825"/>
              </a:lnSpc>
              <a:buChar char="•"/>
              <a:tabLst>
                <a:tab pos="1155065" algn="l"/>
                <a:tab pos="1155700" algn="l"/>
              </a:tabLst>
            </a:pPr>
            <a:r>
              <a:rPr sz="1600" spc="10" dirty="0">
                <a:latin typeface="Lucida Sans Unicode"/>
                <a:cs typeface="Lucida Sans Unicode"/>
              </a:rPr>
              <a:t>Set</a:t>
            </a:r>
            <a:r>
              <a:rPr sz="1600" spc="-70" dirty="0">
                <a:latin typeface="Lucida Sans Unicode"/>
                <a:cs typeface="Lucida Sans Unicode"/>
              </a:rPr>
              <a:t> </a:t>
            </a:r>
            <a:r>
              <a:rPr sz="1600" spc="-55" dirty="0">
                <a:latin typeface="Lucida Sans Unicode"/>
                <a:cs typeface="Lucida Sans Unicode"/>
              </a:rPr>
              <a:t>associative</a:t>
            </a:r>
            <a:endParaRPr sz="1600">
              <a:latin typeface="Lucida Sans Unicode"/>
              <a:cs typeface="Lucida Sans Unicode"/>
            </a:endParaRPr>
          </a:p>
          <a:p>
            <a:pPr marL="383540" indent="-342900">
              <a:lnSpc>
                <a:spcPts val="1895"/>
              </a:lnSpc>
              <a:spcBef>
                <a:spcPts val="830"/>
              </a:spcBef>
              <a:buChar char="•"/>
              <a:tabLst>
                <a:tab pos="383540" algn="l"/>
                <a:tab pos="384175" algn="l"/>
              </a:tabLst>
            </a:pPr>
            <a:r>
              <a:rPr sz="1600" spc="-114" dirty="0">
                <a:latin typeface="Lucida Sans Unicode"/>
                <a:cs typeface="Lucida Sans Unicode"/>
              </a:rPr>
              <a:t>Algoritmo </a:t>
            </a:r>
            <a:r>
              <a:rPr sz="1600" spc="-120" dirty="0">
                <a:latin typeface="Lucida Sans Unicode"/>
                <a:cs typeface="Lucida Sans Unicode"/>
              </a:rPr>
              <a:t>di</a:t>
            </a:r>
            <a:r>
              <a:rPr sz="1600" spc="-15" dirty="0">
                <a:latin typeface="Lucida Sans Unicode"/>
                <a:cs typeface="Lucida Sans Unicode"/>
              </a:rPr>
              <a:t> </a:t>
            </a:r>
            <a:r>
              <a:rPr sz="1600" spc="-105" dirty="0">
                <a:latin typeface="Lucida Sans Unicode"/>
                <a:cs typeface="Lucida Sans Unicode"/>
              </a:rPr>
              <a:t>rimpiazzo:</a:t>
            </a:r>
            <a:endParaRPr sz="1600">
              <a:latin typeface="Lucida Sans Unicode"/>
              <a:cs typeface="Lucida Sans Unicode"/>
            </a:endParaRPr>
          </a:p>
          <a:p>
            <a:pPr marL="1184275" lvl="1" indent="-228600">
              <a:lnSpc>
                <a:spcPts val="1895"/>
              </a:lnSpc>
              <a:buChar char="•"/>
              <a:tabLst>
                <a:tab pos="1184275" algn="l"/>
                <a:tab pos="1184910" algn="l"/>
              </a:tabLst>
            </a:pPr>
            <a:r>
              <a:rPr sz="1600" spc="-55" dirty="0">
                <a:latin typeface="Lucida Sans Unicode"/>
                <a:cs typeface="Lucida Sans Unicode"/>
              </a:rPr>
              <a:t>sceglie </a:t>
            </a:r>
            <a:r>
              <a:rPr sz="1600" spc="-70" dirty="0">
                <a:latin typeface="Lucida Sans Unicode"/>
                <a:cs typeface="Lucida Sans Unicode"/>
              </a:rPr>
              <a:t>quale </a:t>
            </a:r>
            <a:r>
              <a:rPr sz="1600" spc="-80" dirty="0">
                <a:latin typeface="Lucida Sans Unicode"/>
                <a:cs typeface="Lucida Sans Unicode"/>
              </a:rPr>
              <a:t>blocco</a:t>
            </a:r>
            <a:r>
              <a:rPr sz="1600" spc="-125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rimpiazzare</a:t>
            </a:r>
            <a:endParaRPr sz="1600">
              <a:latin typeface="Lucida Sans Unicode"/>
              <a:cs typeface="Lucida Sans Unicode"/>
            </a:endParaRPr>
          </a:p>
          <a:p>
            <a:pPr marL="1184275" lvl="1" indent="-228600">
              <a:lnSpc>
                <a:spcPts val="1730"/>
              </a:lnSpc>
              <a:spcBef>
                <a:spcPts val="5"/>
              </a:spcBef>
              <a:buChar char="•"/>
              <a:tabLst>
                <a:tab pos="1184275" algn="l"/>
                <a:tab pos="1184910" algn="l"/>
              </a:tabLst>
            </a:pPr>
            <a:r>
              <a:rPr sz="1600" spc="-60" dirty="0">
                <a:latin typeface="Lucida Sans Unicode"/>
                <a:cs typeface="Lucida Sans Unicode"/>
              </a:rPr>
              <a:t>sarebbe </a:t>
            </a:r>
            <a:r>
              <a:rPr sz="1600" spc="-95" dirty="0">
                <a:latin typeface="Lucida Sans Unicode"/>
                <a:cs typeface="Lucida Sans Unicode"/>
              </a:rPr>
              <a:t>preferibile </a:t>
            </a:r>
            <a:r>
              <a:rPr sz="1600" spc="-90" dirty="0">
                <a:latin typeface="Lucida Sans Unicode"/>
                <a:cs typeface="Lucida Sans Unicode"/>
              </a:rPr>
              <a:t>rimpiazzare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80" dirty="0">
                <a:latin typeface="Lucida Sans Unicode"/>
                <a:cs typeface="Lucida Sans Unicode"/>
              </a:rPr>
              <a:t>blocco </a:t>
            </a:r>
            <a:r>
              <a:rPr sz="1600" spc="-95" dirty="0">
                <a:latin typeface="Lucida Sans Unicode"/>
                <a:cs typeface="Lucida Sans Unicode"/>
              </a:rPr>
              <a:t>meno </a:t>
            </a:r>
            <a:r>
              <a:rPr sz="1600" spc="-55" dirty="0">
                <a:latin typeface="Lucida Sans Unicode"/>
                <a:cs typeface="Lucida Sans Unicode"/>
              </a:rPr>
              <a:t>necessario </a:t>
            </a:r>
            <a:r>
              <a:rPr sz="1600" spc="-75" dirty="0">
                <a:latin typeface="Lucida Sans Unicode"/>
                <a:cs typeface="Lucida Sans Unicode"/>
              </a:rPr>
              <a:t>nel</a:t>
            </a:r>
            <a:r>
              <a:rPr sz="1600" spc="100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prossimo</a:t>
            </a:r>
            <a:endParaRPr sz="1600">
              <a:latin typeface="Lucida Sans Unicode"/>
              <a:cs typeface="Lucida Sans Unicode"/>
            </a:endParaRPr>
          </a:p>
          <a:p>
            <a:pPr marL="1184275">
              <a:lnSpc>
                <a:spcPts val="1730"/>
              </a:lnSpc>
            </a:pPr>
            <a:r>
              <a:rPr sz="1600" spc="-125" dirty="0">
                <a:latin typeface="Lucida Sans Unicode"/>
                <a:cs typeface="Lucida Sans Unicode"/>
              </a:rPr>
              <a:t>futuro </a:t>
            </a:r>
            <a:r>
              <a:rPr sz="1600" spc="-45" dirty="0">
                <a:latin typeface="Lucida Sans Unicode"/>
                <a:cs typeface="Lucida Sans Unicode"/>
              </a:rPr>
              <a:t>(Politica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25" dirty="0">
                <a:latin typeface="Lucida Sans Unicode"/>
                <a:cs typeface="Lucida Sans Unicode"/>
              </a:rPr>
              <a:t>Belady </a:t>
            </a:r>
            <a:r>
              <a:rPr sz="1600" spc="-100" dirty="0">
                <a:latin typeface="Lucida Sans Unicode"/>
                <a:cs typeface="Lucida Sans Unicode"/>
              </a:rPr>
              <a:t>o</a:t>
            </a:r>
            <a:r>
              <a:rPr sz="1600" spc="-10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ottima)</a:t>
            </a:r>
            <a:endParaRPr sz="1600">
              <a:latin typeface="Lucida Sans Unicode"/>
              <a:cs typeface="Lucida Sans Unicode"/>
            </a:endParaRPr>
          </a:p>
          <a:p>
            <a:pPr marL="1184275" lvl="1" indent="-228600">
              <a:lnSpc>
                <a:spcPct val="100000"/>
              </a:lnSpc>
              <a:buChar char="•"/>
              <a:tabLst>
                <a:tab pos="1184275" algn="l"/>
                <a:tab pos="1184910" algn="l"/>
              </a:tabLst>
            </a:pPr>
            <a:r>
              <a:rPr sz="1600" spc="-55" dirty="0">
                <a:latin typeface="Lucida Sans Unicode"/>
                <a:cs typeface="Lucida Sans Unicode"/>
              </a:rPr>
              <a:t>Politica </a:t>
            </a:r>
            <a:r>
              <a:rPr sz="1600" spc="65" dirty="0">
                <a:latin typeface="Lucida Sans Unicode"/>
                <a:cs typeface="Lucida Sans Unicode"/>
              </a:rPr>
              <a:t>LRU </a:t>
            </a:r>
            <a:r>
              <a:rPr sz="1600" spc="-30" dirty="0">
                <a:latin typeface="Lucida Sans Unicode"/>
                <a:cs typeface="Lucida Sans Unicode"/>
              </a:rPr>
              <a:t>(Last </a:t>
            </a:r>
            <a:r>
              <a:rPr sz="1600" spc="-40" dirty="0">
                <a:latin typeface="Lucida Sans Unicode"/>
                <a:cs typeface="Lucida Sans Unicode"/>
              </a:rPr>
              <a:t>Recently</a:t>
            </a:r>
            <a:r>
              <a:rPr sz="1600" spc="-265" dirty="0">
                <a:latin typeface="Lucida Sans Unicode"/>
                <a:cs typeface="Lucida Sans Unicode"/>
              </a:rPr>
              <a:t> </a:t>
            </a:r>
            <a:r>
              <a:rPr sz="1600" spc="-20" dirty="0">
                <a:latin typeface="Lucida Sans Unicode"/>
                <a:cs typeface="Lucida Sans Unicode"/>
              </a:rPr>
              <a:t>Used)</a:t>
            </a:r>
            <a:endParaRPr sz="1600">
              <a:latin typeface="Lucida Sans Unicode"/>
              <a:cs typeface="Lucida Sans Unicode"/>
            </a:endParaRPr>
          </a:p>
          <a:p>
            <a:pPr marL="398145" indent="-342900">
              <a:lnSpc>
                <a:spcPct val="100000"/>
              </a:lnSpc>
              <a:spcBef>
                <a:spcPts val="395"/>
              </a:spcBef>
              <a:buChar char="•"/>
              <a:tabLst>
                <a:tab pos="398145" algn="l"/>
                <a:tab pos="398780" algn="l"/>
              </a:tabLst>
            </a:pPr>
            <a:r>
              <a:rPr sz="1600" spc="-55" dirty="0">
                <a:latin typeface="Lucida Sans Unicode"/>
                <a:cs typeface="Lucida Sans Unicode"/>
              </a:rPr>
              <a:t>Politica </a:t>
            </a:r>
            <a:r>
              <a:rPr sz="1600" spc="-120" dirty="0">
                <a:latin typeface="Lucida Sans Unicode"/>
                <a:cs typeface="Lucida Sans Unicode"/>
              </a:rPr>
              <a:t>di</a:t>
            </a:r>
            <a:r>
              <a:rPr sz="1600" spc="-114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scrittura:</a:t>
            </a:r>
            <a:endParaRPr sz="1600">
              <a:latin typeface="Lucida Sans Unicode"/>
              <a:cs typeface="Lucida Sans Unicode"/>
            </a:endParaRPr>
          </a:p>
          <a:p>
            <a:pPr marL="1198245" marR="215265" lvl="1" indent="-228600">
              <a:lnSpc>
                <a:spcPts val="1730"/>
              </a:lnSpc>
              <a:spcBef>
                <a:spcPts val="409"/>
              </a:spcBef>
              <a:buChar char="•"/>
              <a:tabLst>
                <a:tab pos="1198245" algn="l"/>
                <a:tab pos="1198880" algn="l"/>
              </a:tabLst>
            </a:pPr>
            <a:r>
              <a:rPr sz="1600" spc="-85" dirty="0">
                <a:latin typeface="Lucida Sans Unicode"/>
                <a:cs typeface="Lucida Sans Unicode"/>
              </a:rPr>
              <a:t>qualora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100" dirty="0">
                <a:latin typeface="Lucida Sans Unicode"/>
                <a:cs typeface="Lucida Sans Unicode"/>
              </a:rPr>
              <a:t>contenuti </a:t>
            </a:r>
            <a:r>
              <a:rPr sz="1600" spc="-85" dirty="0">
                <a:latin typeface="Lucida Sans Unicode"/>
                <a:cs typeface="Lucida Sans Unicode"/>
              </a:rPr>
              <a:t>del </a:t>
            </a:r>
            <a:r>
              <a:rPr sz="1600" spc="-80" dirty="0">
                <a:latin typeface="Lucida Sans Unicode"/>
                <a:cs typeface="Lucida Sans Unicode"/>
              </a:rPr>
              <a:t>blocco </a:t>
            </a:r>
            <a:r>
              <a:rPr sz="1600" spc="-85" dirty="0">
                <a:latin typeface="Lucida Sans Unicode"/>
                <a:cs typeface="Lucida Sans Unicode"/>
              </a:rPr>
              <a:t>sono </a:t>
            </a:r>
            <a:r>
              <a:rPr sz="1600" spc="-90" dirty="0">
                <a:latin typeface="Lucida Sans Unicode"/>
                <a:cs typeface="Lucida Sans Unicode"/>
              </a:rPr>
              <a:t>stati </a:t>
            </a:r>
            <a:r>
              <a:rPr sz="1600" spc="-105" dirty="0">
                <a:latin typeface="Lucida Sans Unicode"/>
                <a:cs typeface="Lucida Sans Unicode"/>
              </a:rPr>
              <a:t>modificati </a:t>
            </a:r>
            <a:r>
              <a:rPr sz="1600" spc="-85" dirty="0">
                <a:latin typeface="Lucida Sans Unicode"/>
                <a:cs typeface="Lucida Sans Unicode"/>
              </a:rPr>
              <a:t>bisogna </a:t>
            </a:r>
            <a:r>
              <a:rPr sz="1600" spc="-80" dirty="0">
                <a:latin typeface="Lucida Sans Unicode"/>
                <a:cs typeface="Lucida Sans Unicode"/>
              </a:rPr>
              <a:t>riscriverlo  </a:t>
            </a:r>
            <a:r>
              <a:rPr sz="1600" spc="-110" dirty="0">
                <a:latin typeface="Lucida Sans Unicode"/>
                <a:cs typeface="Lucida Sans Unicode"/>
              </a:rPr>
              <a:t>in </a:t>
            </a:r>
            <a:r>
              <a:rPr sz="1600" spc="-100" dirty="0">
                <a:latin typeface="Lucida Sans Unicode"/>
                <a:cs typeface="Lucida Sans Unicode"/>
              </a:rPr>
              <a:t>memoria </a:t>
            </a:r>
            <a:r>
              <a:rPr sz="1600" spc="-70" dirty="0">
                <a:latin typeface="Lucida Sans Unicode"/>
                <a:cs typeface="Lucida Sans Unicode"/>
              </a:rPr>
              <a:t>centrale </a:t>
            </a:r>
            <a:r>
              <a:rPr sz="1600" spc="-110" dirty="0">
                <a:latin typeface="Lucida Sans Unicode"/>
                <a:cs typeface="Lucida Sans Unicode"/>
              </a:rPr>
              <a:t>prima </a:t>
            </a:r>
            <a:r>
              <a:rPr sz="1600" spc="-120" dirty="0">
                <a:latin typeface="Lucida Sans Unicode"/>
                <a:cs typeface="Lucida Sans Unicode"/>
              </a:rPr>
              <a:t>di</a:t>
            </a:r>
            <a:r>
              <a:rPr sz="1600" spc="100" dirty="0">
                <a:latin typeface="Lucida Sans Unicode"/>
                <a:cs typeface="Lucida Sans Unicode"/>
              </a:rPr>
              <a:t> </a:t>
            </a:r>
            <a:r>
              <a:rPr sz="1600" spc="-105" dirty="0">
                <a:latin typeface="Lucida Sans Unicode"/>
                <a:cs typeface="Lucida Sans Unicode"/>
              </a:rPr>
              <a:t>rimpiazzarlo</a:t>
            </a:r>
            <a:endParaRPr sz="1600">
              <a:latin typeface="Lucida Sans Unicode"/>
              <a:cs typeface="Lucida Sans Unicode"/>
            </a:endParaRPr>
          </a:p>
          <a:p>
            <a:pPr marL="1198245" lvl="1" indent="-228600">
              <a:lnSpc>
                <a:spcPct val="100000"/>
              </a:lnSpc>
              <a:spcBef>
                <a:spcPts val="165"/>
              </a:spcBef>
              <a:buChar char="•"/>
              <a:tabLst>
                <a:tab pos="1198245" algn="l"/>
                <a:tab pos="1198880" algn="l"/>
              </a:tabLst>
            </a:pPr>
            <a:r>
              <a:rPr sz="1600" spc="-85" dirty="0">
                <a:latin typeface="Lucida Sans Unicode"/>
                <a:cs typeface="Lucida Sans Unicode"/>
              </a:rPr>
              <a:t>sono </a:t>
            </a:r>
            <a:r>
              <a:rPr sz="1600" spc="-95" dirty="0">
                <a:latin typeface="Lucida Sans Unicode"/>
                <a:cs typeface="Lucida Sans Unicode"/>
              </a:rPr>
              <a:t>possibili </a:t>
            </a:r>
            <a:r>
              <a:rPr sz="1600" spc="-65" dirty="0">
                <a:latin typeface="Lucida Sans Unicode"/>
                <a:cs typeface="Lucida Sans Unicode"/>
              </a:rPr>
              <a:t>diverse</a:t>
            </a:r>
            <a:r>
              <a:rPr sz="1600" spc="-55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politiche:</a:t>
            </a:r>
            <a:endParaRPr sz="1600">
              <a:latin typeface="Lucida Sans Unicode"/>
              <a:cs typeface="Lucida Sans Unicode"/>
            </a:endParaRPr>
          </a:p>
          <a:p>
            <a:pPr marL="1655445" lvl="2" indent="-228600">
              <a:lnSpc>
                <a:spcPct val="100000"/>
              </a:lnSpc>
              <a:spcBef>
                <a:spcPts val="380"/>
              </a:spcBef>
              <a:buChar char="–"/>
              <a:tabLst>
                <a:tab pos="1655445" algn="l"/>
                <a:tab pos="1656080" algn="l"/>
              </a:tabLst>
            </a:pPr>
            <a:r>
              <a:rPr sz="1600" spc="-55" dirty="0">
                <a:latin typeface="Lucida Sans Unicode"/>
                <a:cs typeface="Lucida Sans Unicode"/>
              </a:rPr>
              <a:t>scrivere </a:t>
            </a:r>
            <a:r>
              <a:rPr sz="1600" spc="-110" dirty="0">
                <a:latin typeface="Lucida Sans Unicode"/>
                <a:cs typeface="Lucida Sans Unicode"/>
              </a:rPr>
              <a:t>ogni </a:t>
            </a:r>
            <a:r>
              <a:rPr sz="1600" spc="-80" dirty="0">
                <a:latin typeface="Lucida Sans Unicode"/>
                <a:cs typeface="Lucida Sans Unicode"/>
              </a:rPr>
              <a:t>volta </a:t>
            </a:r>
            <a:r>
              <a:rPr sz="1600" spc="-50" dirty="0">
                <a:latin typeface="Lucida Sans Unicode"/>
                <a:cs typeface="Lucida Sans Unicode"/>
              </a:rPr>
              <a:t>che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80" dirty="0">
                <a:latin typeface="Lucida Sans Unicode"/>
                <a:cs typeface="Lucida Sans Unicode"/>
              </a:rPr>
              <a:t>blocco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95" dirty="0">
                <a:latin typeface="Lucida Sans Unicode"/>
                <a:cs typeface="Lucida Sans Unicode"/>
              </a:rPr>
              <a:t>aggiornato </a:t>
            </a:r>
            <a:r>
              <a:rPr sz="1600" spc="-80" dirty="0">
                <a:latin typeface="Lucida Sans Unicode"/>
                <a:cs typeface="Lucida Sans Unicode"/>
              </a:rPr>
              <a:t>(</a:t>
            </a:r>
            <a:r>
              <a:rPr sz="1600" u="sng" spc="-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write</a:t>
            </a:r>
            <a:r>
              <a:rPr sz="1600" u="sng" spc="1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1600" u="sng" spc="-10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through</a:t>
            </a:r>
            <a:r>
              <a:rPr sz="1600" spc="-100" dirty="0">
                <a:latin typeface="Lucida Sans Unicode"/>
                <a:cs typeface="Lucida Sans Unicode"/>
              </a:rPr>
              <a:t>)</a:t>
            </a:r>
            <a:endParaRPr sz="1600">
              <a:latin typeface="Lucida Sans Unicode"/>
              <a:cs typeface="Lucida Sans Unicode"/>
            </a:endParaRPr>
          </a:p>
          <a:p>
            <a:pPr marL="1884045">
              <a:lnSpc>
                <a:spcPct val="100000"/>
              </a:lnSpc>
              <a:spcBef>
                <a:spcPts val="390"/>
              </a:spcBef>
            </a:pPr>
            <a:r>
              <a:rPr sz="1600" spc="50" dirty="0">
                <a:latin typeface="Lucida Sans Unicode"/>
                <a:cs typeface="Lucida Sans Unicode"/>
              </a:rPr>
              <a:t>» </a:t>
            </a:r>
            <a:r>
              <a:rPr sz="1600" spc="-90" dirty="0">
                <a:latin typeface="Lucida Sans Unicode"/>
                <a:cs typeface="Lucida Sans Unicode"/>
              </a:rPr>
              <a:t>politica </a:t>
            </a:r>
            <a:r>
              <a:rPr sz="1600" spc="-125" dirty="0">
                <a:latin typeface="Lucida Sans Unicode"/>
                <a:cs typeface="Lucida Sans Unicode"/>
              </a:rPr>
              <a:t>molto </a:t>
            </a:r>
            <a:r>
              <a:rPr sz="1600" spc="-70" dirty="0">
                <a:latin typeface="Lucida Sans Unicode"/>
                <a:cs typeface="Lucida Sans Unicode"/>
              </a:rPr>
              <a:t>onerosa, </a:t>
            </a:r>
            <a:r>
              <a:rPr sz="1600" spc="-80" dirty="0">
                <a:latin typeface="Lucida Sans Unicode"/>
                <a:cs typeface="Lucida Sans Unicode"/>
              </a:rPr>
              <a:t>ma mantiene </a:t>
            </a:r>
            <a:r>
              <a:rPr sz="1600" spc="-55" dirty="0">
                <a:latin typeface="Lucida Sans Unicode"/>
                <a:cs typeface="Lucida Sans Unicode"/>
              </a:rPr>
              <a:t>la</a:t>
            </a:r>
            <a:r>
              <a:rPr sz="1600" spc="-150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memoria</a:t>
            </a:r>
            <a:endParaRPr sz="1600">
              <a:latin typeface="Lucida Sans Unicode"/>
              <a:cs typeface="Lucida Sans Unicode"/>
            </a:endParaRPr>
          </a:p>
          <a:p>
            <a:pPr marL="2112645">
              <a:lnSpc>
                <a:spcPct val="100000"/>
              </a:lnSpc>
            </a:pPr>
            <a:r>
              <a:rPr sz="1600" spc="-80" dirty="0">
                <a:latin typeface="Lucida Sans Unicode"/>
                <a:cs typeface="Lucida Sans Unicode"/>
              </a:rPr>
              <a:t>costantemente</a:t>
            </a:r>
            <a:r>
              <a:rPr sz="1600" spc="-60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aggiornata</a:t>
            </a:r>
            <a:endParaRPr sz="1600">
              <a:latin typeface="Lucida Sans Unicode"/>
              <a:cs typeface="Lucida Sans Unicode"/>
            </a:endParaRPr>
          </a:p>
          <a:p>
            <a:pPr marL="1655445" lvl="2" indent="-228600">
              <a:lnSpc>
                <a:spcPct val="100000"/>
              </a:lnSpc>
              <a:spcBef>
                <a:spcPts val="380"/>
              </a:spcBef>
              <a:buChar char="–"/>
              <a:tabLst>
                <a:tab pos="1655445" algn="l"/>
                <a:tab pos="1656080" algn="l"/>
              </a:tabLst>
            </a:pPr>
            <a:r>
              <a:rPr sz="1600" spc="-55" dirty="0">
                <a:latin typeface="Lucida Sans Unicode"/>
                <a:cs typeface="Lucida Sans Unicode"/>
              </a:rPr>
              <a:t>scrivere </a:t>
            </a:r>
            <a:r>
              <a:rPr sz="1600" spc="-95" dirty="0">
                <a:latin typeface="Lucida Sans Unicode"/>
                <a:cs typeface="Lucida Sans Unicode"/>
              </a:rPr>
              <a:t>quando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80" dirty="0">
                <a:latin typeface="Lucida Sans Unicode"/>
                <a:cs typeface="Lucida Sans Unicode"/>
              </a:rPr>
              <a:t>blocco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105" dirty="0">
                <a:latin typeface="Lucida Sans Unicode"/>
                <a:cs typeface="Lucida Sans Unicode"/>
              </a:rPr>
              <a:t>rimpiazzato </a:t>
            </a:r>
            <a:r>
              <a:rPr sz="1600" spc="-80" dirty="0">
                <a:latin typeface="Lucida Sans Unicode"/>
                <a:cs typeface="Lucida Sans Unicode"/>
              </a:rPr>
              <a:t>(</a:t>
            </a:r>
            <a:r>
              <a:rPr sz="1600" u="sng" spc="-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write</a:t>
            </a:r>
            <a:r>
              <a:rPr sz="1600" u="sng" spc="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back</a:t>
            </a:r>
            <a:r>
              <a:rPr sz="1600" spc="-55" dirty="0">
                <a:latin typeface="Lucida Sans Unicode"/>
                <a:cs typeface="Lucida Sans Unicode"/>
              </a:rPr>
              <a:t>)</a:t>
            </a:r>
            <a:endParaRPr sz="1600">
              <a:latin typeface="Lucida Sans Unicode"/>
              <a:cs typeface="Lucida Sans Unicode"/>
            </a:endParaRPr>
          </a:p>
          <a:p>
            <a:pPr marL="2112645" marR="842010" indent="-228600">
              <a:lnSpc>
                <a:spcPct val="100000"/>
              </a:lnSpc>
              <a:spcBef>
                <a:spcPts val="385"/>
              </a:spcBef>
            </a:pPr>
            <a:r>
              <a:rPr sz="1600" spc="45" dirty="0">
                <a:latin typeface="Lucida Sans Unicode"/>
                <a:cs typeface="Lucida Sans Unicode"/>
              </a:rPr>
              <a:t>» </a:t>
            </a:r>
            <a:r>
              <a:rPr sz="1600" spc="-114" dirty="0">
                <a:latin typeface="Lucida Sans Unicode"/>
                <a:cs typeface="Lucida Sans Unicode"/>
              </a:rPr>
              <a:t>ottimizza </a:t>
            </a:r>
            <a:r>
              <a:rPr sz="1600" spc="-60" dirty="0">
                <a:latin typeface="Lucida Sans Unicode"/>
                <a:cs typeface="Lucida Sans Unicode"/>
              </a:rPr>
              <a:t>le </a:t>
            </a:r>
            <a:r>
              <a:rPr sz="1600" spc="-95" dirty="0">
                <a:latin typeface="Lucida Sans Unicode"/>
                <a:cs typeface="Lucida Sans Unicode"/>
              </a:rPr>
              <a:t>scritture </a:t>
            </a:r>
            <a:r>
              <a:rPr sz="1600" spc="-110" dirty="0">
                <a:latin typeface="Lucida Sans Unicode"/>
                <a:cs typeface="Lucida Sans Unicode"/>
              </a:rPr>
              <a:t>in </a:t>
            </a:r>
            <a:r>
              <a:rPr sz="1600" spc="-95" dirty="0">
                <a:latin typeface="Lucida Sans Unicode"/>
                <a:cs typeface="Lucida Sans Unicode"/>
              </a:rPr>
              <a:t>memoria, </a:t>
            </a:r>
            <a:r>
              <a:rPr sz="1600" spc="-85" dirty="0">
                <a:latin typeface="Lucida Sans Unicode"/>
                <a:cs typeface="Lucida Sans Unicode"/>
              </a:rPr>
              <a:t>ma </a:t>
            </a:r>
            <a:r>
              <a:rPr sz="1600" spc="-110" dirty="0">
                <a:latin typeface="Lucida Sans Unicode"/>
                <a:cs typeface="Lucida Sans Unicode"/>
              </a:rPr>
              <a:t>può </a:t>
            </a:r>
            <a:r>
              <a:rPr sz="1600" spc="-50" dirty="0">
                <a:latin typeface="Lucida Sans Unicode"/>
                <a:cs typeface="Lucida Sans Unicode"/>
              </a:rPr>
              <a:t>lasciare </a:t>
            </a:r>
            <a:r>
              <a:rPr sz="1600" spc="-55" dirty="0">
                <a:latin typeface="Lucida Sans Unicode"/>
                <a:cs typeface="Lucida Sans Unicode"/>
              </a:rPr>
              <a:t>la  </a:t>
            </a:r>
            <a:r>
              <a:rPr sz="1600" spc="-100" dirty="0">
                <a:latin typeface="Lucida Sans Unicode"/>
                <a:cs typeface="Lucida Sans Unicode"/>
              </a:rPr>
              <a:t>memoria </a:t>
            </a:r>
            <a:r>
              <a:rPr sz="1600" spc="-70" dirty="0">
                <a:latin typeface="Lucida Sans Unicode"/>
                <a:cs typeface="Lucida Sans Unicode"/>
              </a:rPr>
              <a:t>centrale </a:t>
            </a:r>
            <a:r>
              <a:rPr sz="1600" spc="-110" dirty="0">
                <a:latin typeface="Lucida Sans Unicode"/>
                <a:cs typeface="Lucida Sans Unicode"/>
              </a:rPr>
              <a:t>non </a:t>
            </a:r>
            <a:r>
              <a:rPr sz="1600" spc="-85" dirty="0">
                <a:latin typeface="Lucida Sans Unicode"/>
                <a:cs typeface="Lucida Sans Unicode"/>
              </a:rPr>
              <a:t>aggiornata </a:t>
            </a:r>
            <a:r>
              <a:rPr sz="1600" spc="-90" dirty="0">
                <a:latin typeface="Lucida Sans Unicode"/>
                <a:cs typeface="Lucida Sans Unicode"/>
              </a:rPr>
              <a:t>per </a:t>
            </a:r>
            <a:r>
              <a:rPr sz="1600" spc="-114" dirty="0">
                <a:latin typeface="Lucida Sans Unicode"/>
                <a:cs typeface="Lucida Sans Unicode"/>
              </a:rPr>
              <a:t>lunghi</a:t>
            </a:r>
            <a:r>
              <a:rPr sz="1600" spc="140" dirty="0">
                <a:latin typeface="Lucida Sans Unicode"/>
                <a:cs typeface="Lucida Sans Unicode"/>
              </a:rPr>
              <a:t> </a:t>
            </a:r>
            <a:r>
              <a:rPr sz="1600" spc="-105" dirty="0">
                <a:latin typeface="Lucida Sans Unicode"/>
                <a:cs typeface="Lucida Sans Unicode"/>
              </a:rPr>
              <a:t>periodi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7240" y="6303390"/>
            <a:ext cx="1981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latin typeface="Arial"/>
                <a:cs typeface="Arial"/>
              </a:rPr>
              <a:t>56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98806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Posizionamento di </a:t>
            </a:r>
            <a:r>
              <a:rPr dirty="0"/>
              <a:t>un blocco </a:t>
            </a:r>
            <a:r>
              <a:rPr spc="-5" dirty="0"/>
              <a:t>in  cache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18794" y="1516507"/>
            <a:ext cx="7264400" cy="684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1835"/>
              </a:lnSpc>
              <a:spcBef>
                <a:spcPts val="100"/>
              </a:spcBef>
              <a:buFont typeface="Lucida Sans Unicode"/>
              <a:buChar char="•"/>
              <a:tabLst>
                <a:tab pos="354965" algn="l"/>
                <a:tab pos="355600" algn="l"/>
              </a:tabLst>
            </a:pPr>
            <a:r>
              <a:rPr sz="1800" b="1" spc="-35" dirty="0">
                <a:latin typeface="Yu Gothic UI"/>
                <a:cs typeface="Yu Gothic UI"/>
              </a:rPr>
              <a:t>Indirizzamento </a:t>
            </a:r>
            <a:r>
              <a:rPr sz="1800" b="1" spc="-80" dirty="0">
                <a:latin typeface="Yu Gothic UI"/>
                <a:cs typeface="Yu Gothic UI"/>
              </a:rPr>
              <a:t>diretto</a:t>
            </a:r>
            <a:r>
              <a:rPr sz="1800" spc="-80" dirty="0">
                <a:latin typeface="Lucida Sans Unicode"/>
                <a:cs typeface="Lucida Sans Unicode"/>
              </a:rPr>
              <a:t>: </a:t>
            </a:r>
            <a:r>
              <a:rPr sz="1800" spc="-120" dirty="0">
                <a:latin typeface="Lucida Sans Unicode"/>
                <a:cs typeface="Lucida Sans Unicode"/>
              </a:rPr>
              <a:t>un </a:t>
            </a:r>
            <a:r>
              <a:rPr sz="1800" spc="-90" dirty="0">
                <a:latin typeface="Lucida Sans Unicode"/>
                <a:cs typeface="Lucida Sans Unicode"/>
              </a:rPr>
              <a:t>blocco </a:t>
            </a:r>
            <a:r>
              <a:rPr sz="1800" spc="-125" dirty="0">
                <a:latin typeface="Lucida Sans Unicode"/>
                <a:cs typeface="Lucida Sans Unicode"/>
              </a:rPr>
              <a:t>può </a:t>
            </a:r>
            <a:r>
              <a:rPr sz="1800" spc="-35" dirty="0">
                <a:latin typeface="Lucida Sans Unicode"/>
                <a:cs typeface="Lucida Sans Unicode"/>
              </a:rPr>
              <a:t>essere </a:t>
            </a:r>
            <a:r>
              <a:rPr sz="1800" spc="-65" dirty="0">
                <a:latin typeface="Lucida Sans Unicode"/>
                <a:cs typeface="Lucida Sans Unicode"/>
              </a:rPr>
              <a:t>messo </a:t>
            </a:r>
            <a:r>
              <a:rPr sz="1800" spc="-125" dirty="0">
                <a:latin typeface="Lucida Sans Unicode"/>
                <a:cs typeface="Lucida Sans Unicode"/>
              </a:rPr>
              <a:t>in </a:t>
            </a:r>
            <a:r>
              <a:rPr sz="1800" spc="-120" dirty="0">
                <a:latin typeface="Lucida Sans Unicode"/>
                <a:cs typeface="Lucida Sans Unicode"/>
              </a:rPr>
              <a:t>un </a:t>
            </a:r>
            <a:r>
              <a:rPr sz="1800" spc="-90" dirty="0">
                <a:latin typeface="Lucida Sans Unicode"/>
                <a:cs typeface="Lucida Sans Unicode"/>
              </a:rPr>
              <a:t>solo</a:t>
            </a:r>
            <a:r>
              <a:rPr sz="1800" spc="90" dirty="0">
                <a:latin typeface="Lucida Sans Unicode"/>
                <a:cs typeface="Lucida Sans Unicode"/>
              </a:rPr>
              <a:t> </a:t>
            </a:r>
            <a:r>
              <a:rPr sz="1800" spc="-135" dirty="0">
                <a:latin typeface="Lucida Sans Unicode"/>
                <a:cs typeface="Lucida Sans Unicode"/>
              </a:rPr>
              <a:t>punto</a:t>
            </a:r>
            <a:endParaRPr sz="1800">
              <a:latin typeface="Lucida Sans Unicode"/>
              <a:cs typeface="Lucida Sans Unicode"/>
            </a:endParaRPr>
          </a:p>
          <a:p>
            <a:pPr marL="355600" marR="137160">
              <a:lnSpc>
                <a:spcPct val="70000"/>
              </a:lnSpc>
              <a:spcBef>
                <a:spcPts val="325"/>
              </a:spcBef>
            </a:pPr>
            <a:r>
              <a:rPr sz="1800" spc="-80" dirty="0">
                <a:latin typeface="Lucida Sans Unicode"/>
                <a:cs typeface="Lucida Sans Unicode"/>
              </a:rPr>
              <a:t>della </a:t>
            </a:r>
            <a:r>
              <a:rPr sz="1800" spc="-40" dirty="0">
                <a:latin typeface="Lucida Sans Unicode"/>
                <a:cs typeface="Lucida Sans Unicode"/>
              </a:rPr>
              <a:t>cache. </a:t>
            </a:r>
            <a:r>
              <a:rPr sz="1800" spc="-120" dirty="0">
                <a:latin typeface="Lucida Sans Unicode"/>
                <a:cs typeface="Lucida Sans Unicode"/>
              </a:rPr>
              <a:t>L’indirizzo </a:t>
            </a:r>
            <a:r>
              <a:rPr sz="1800" spc="-90" dirty="0">
                <a:latin typeface="Lucida Sans Unicode"/>
                <a:cs typeface="Lucida Sans Unicode"/>
              </a:rPr>
              <a:t>del blocco </a:t>
            </a:r>
            <a:r>
              <a:rPr sz="1800" spc="-5" dirty="0">
                <a:latin typeface="Lucida Sans Unicode"/>
                <a:cs typeface="Lucida Sans Unicode"/>
              </a:rPr>
              <a:t>è </a:t>
            </a:r>
            <a:r>
              <a:rPr sz="1800" spc="-125" dirty="0">
                <a:latin typeface="Lucida Sans Unicode"/>
                <a:cs typeface="Lucida Sans Unicode"/>
              </a:rPr>
              <a:t>ottenuto </a:t>
            </a:r>
            <a:r>
              <a:rPr sz="1800" spc="-95" dirty="0">
                <a:latin typeface="Lucida Sans Unicode"/>
                <a:cs typeface="Lucida Sans Unicode"/>
              </a:rPr>
              <a:t>mediante </a:t>
            </a:r>
            <a:r>
              <a:rPr sz="1800" spc="-105" dirty="0">
                <a:latin typeface="Lucida Sans Unicode"/>
                <a:cs typeface="Lucida Sans Unicode"/>
              </a:rPr>
              <a:t>l’operazione  </a:t>
            </a:r>
            <a:r>
              <a:rPr sz="1800" spc="-114" dirty="0">
                <a:latin typeface="Lucida Sans Unicode"/>
                <a:cs typeface="Lucida Sans Unicode"/>
              </a:rPr>
              <a:t>(indirizzo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75" dirty="0">
                <a:latin typeface="Lucida Sans Unicode"/>
                <a:cs typeface="Lucida Sans Unicode"/>
              </a:rPr>
              <a:t>blocco) </a:t>
            </a:r>
            <a:r>
              <a:rPr sz="1800" spc="395" dirty="0">
                <a:latin typeface="Lucida Sans Unicode"/>
                <a:cs typeface="Lucida Sans Unicode"/>
              </a:rPr>
              <a:t>% </a:t>
            </a:r>
            <a:r>
              <a:rPr sz="1800" spc="-95" dirty="0">
                <a:latin typeface="Lucida Sans Unicode"/>
                <a:cs typeface="Lucida Sans Unicode"/>
              </a:rPr>
              <a:t>(numero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95" dirty="0">
                <a:latin typeface="Lucida Sans Unicode"/>
                <a:cs typeface="Lucida Sans Unicode"/>
              </a:rPr>
              <a:t>blocchi </a:t>
            </a:r>
            <a:r>
              <a:rPr sz="1800" spc="-80" dirty="0">
                <a:latin typeface="Lucida Sans Unicode"/>
                <a:cs typeface="Lucida Sans Unicode"/>
              </a:rPr>
              <a:t>nella</a:t>
            </a:r>
            <a:r>
              <a:rPr sz="1800" spc="-295" dirty="0">
                <a:latin typeface="Lucida Sans Unicode"/>
                <a:cs typeface="Lucida Sans Unicode"/>
              </a:rPr>
              <a:t> </a:t>
            </a:r>
            <a:r>
              <a:rPr sz="1800" spc="-35" dirty="0">
                <a:latin typeface="Lucida Sans Unicode"/>
                <a:cs typeface="Lucida Sans Unicode"/>
              </a:rPr>
              <a:t>cache).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1662" y="2565400"/>
            <a:ext cx="7688199" cy="4292597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32426" y="2565336"/>
            <a:ext cx="3879850" cy="403097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619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5"/>
              </a:spcBef>
            </a:pPr>
            <a:r>
              <a:rPr sz="1650" i="1" spc="-45" dirty="0">
                <a:latin typeface="Malgun Gothic"/>
                <a:cs typeface="Malgun Gothic"/>
              </a:rPr>
              <a:t>Valid: </a:t>
            </a:r>
            <a:r>
              <a:rPr sz="1650" i="1" spc="-30" dirty="0">
                <a:latin typeface="Malgun Gothic"/>
                <a:cs typeface="Malgun Gothic"/>
              </a:rPr>
              <a:t>indica se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5" dirty="0">
                <a:latin typeface="Malgun Gothic"/>
                <a:cs typeface="Malgun Gothic"/>
              </a:rPr>
              <a:t>dato </a:t>
            </a:r>
            <a:r>
              <a:rPr sz="1650" i="1" spc="-30" dirty="0">
                <a:latin typeface="Malgun Gothic"/>
                <a:cs typeface="Malgun Gothic"/>
              </a:rPr>
              <a:t>è</a:t>
            </a:r>
            <a:r>
              <a:rPr sz="1650" i="1" spc="7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valido</a:t>
            </a:r>
            <a:endParaRPr sz="1650">
              <a:latin typeface="Malgun Gothic"/>
              <a:cs typeface="Malgun Gothic"/>
            </a:endParaRPr>
          </a:p>
          <a:p>
            <a:pPr marL="92075">
              <a:lnSpc>
                <a:spcPts val="1950"/>
              </a:lnSpc>
              <a:spcBef>
                <a:spcPts val="1860"/>
              </a:spcBef>
            </a:pPr>
            <a:r>
              <a:rPr sz="1650" i="1" spc="-75" dirty="0">
                <a:latin typeface="Malgun Gothic"/>
                <a:cs typeface="Malgun Gothic"/>
              </a:rPr>
              <a:t>Tag: </a:t>
            </a:r>
            <a:r>
              <a:rPr sz="1650" i="1" spc="-30" dirty="0">
                <a:latin typeface="Malgun Gothic"/>
                <a:cs typeface="Malgun Gothic"/>
              </a:rPr>
              <a:t>fa riferimento </a:t>
            </a:r>
            <a:r>
              <a:rPr sz="1650" i="1" spc="-25" dirty="0">
                <a:latin typeface="Malgun Gothic"/>
                <a:cs typeface="Malgun Gothic"/>
              </a:rPr>
              <a:t>alla </a:t>
            </a:r>
            <a:r>
              <a:rPr sz="1650" i="1" spc="-30" dirty="0">
                <a:latin typeface="Malgun Gothic"/>
                <a:cs typeface="Malgun Gothic"/>
              </a:rPr>
              <a:t>linea</a:t>
            </a:r>
            <a:r>
              <a:rPr sz="1650" i="1" spc="18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di</a:t>
            </a:r>
            <a:endParaRPr sz="1650">
              <a:latin typeface="Malgun Gothic"/>
              <a:cs typeface="Malgun Gothic"/>
            </a:endParaRPr>
          </a:p>
          <a:p>
            <a:pPr marR="519430" algn="ctr">
              <a:lnSpc>
                <a:spcPts val="1950"/>
              </a:lnSpc>
            </a:pPr>
            <a:r>
              <a:rPr sz="1650" i="1" spc="-35" dirty="0">
                <a:latin typeface="Malgun Gothic"/>
                <a:cs typeface="Malgun Gothic"/>
              </a:rPr>
              <a:t>memoria da </a:t>
            </a:r>
            <a:r>
              <a:rPr sz="1650" i="1" spc="-25" dirty="0">
                <a:latin typeface="Malgun Gothic"/>
                <a:cs typeface="Malgun Gothic"/>
              </a:rPr>
              <a:t>cui </a:t>
            </a:r>
            <a:r>
              <a:rPr sz="1650" i="1" spc="-30" dirty="0">
                <a:latin typeface="Malgun Gothic"/>
                <a:cs typeface="Malgun Gothic"/>
              </a:rPr>
              <a:t>arrivano </a:t>
            </a:r>
            <a:r>
              <a:rPr sz="1650" i="1" spc="-15" dirty="0">
                <a:latin typeface="Malgun Gothic"/>
                <a:cs typeface="Malgun Gothic"/>
              </a:rPr>
              <a:t>i</a:t>
            </a:r>
            <a:r>
              <a:rPr sz="1650" i="1" spc="8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dati</a:t>
            </a:r>
            <a:endParaRPr sz="1650">
              <a:latin typeface="Malgun Gothic"/>
              <a:cs typeface="Malgun Gothic"/>
            </a:endParaRPr>
          </a:p>
          <a:p>
            <a:pPr marL="92075">
              <a:lnSpc>
                <a:spcPct val="100000"/>
              </a:lnSpc>
              <a:spcBef>
                <a:spcPts val="1860"/>
              </a:spcBef>
            </a:pPr>
            <a:r>
              <a:rPr sz="1650" i="1" spc="-30" dirty="0">
                <a:latin typeface="Malgun Gothic"/>
                <a:cs typeface="Malgun Gothic"/>
              </a:rPr>
              <a:t>Data: contiene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5" dirty="0">
                <a:latin typeface="Malgun Gothic"/>
                <a:cs typeface="Malgun Gothic"/>
              </a:rPr>
              <a:t>dato </a:t>
            </a:r>
            <a:r>
              <a:rPr sz="1650" i="1" spc="-30" dirty="0">
                <a:latin typeface="Malgun Gothic"/>
                <a:cs typeface="Malgun Gothic"/>
              </a:rPr>
              <a:t>di</a:t>
            </a:r>
            <a:r>
              <a:rPr sz="1650" i="1" spc="90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memoria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57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98806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Posizionamento di </a:t>
            </a:r>
            <a:r>
              <a:rPr dirty="0"/>
              <a:t>un blocco </a:t>
            </a:r>
            <a:r>
              <a:rPr spc="-5" dirty="0"/>
              <a:t>in  cache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18794" y="1511630"/>
            <a:ext cx="729995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Lucida Sans Unicode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Yu Gothic UI"/>
                <a:cs typeface="Yu Gothic UI"/>
              </a:rPr>
              <a:t>Fully </a:t>
            </a:r>
            <a:r>
              <a:rPr sz="2000" b="1" spc="5" dirty="0">
                <a:latin typeface="Yu Gothic UI"/>
                <a:cs typeface="Yu Gothic UI"/>
              </a:rPr>
              <a:t>Associative </a:t>
            </a:r>
            <a:r>
              <a:rPr sz="2000" b="1" spc="-45" dirty="0">
                <a:latin typeface="Yu Gothic UI"/>
                <a:cs typeface="Yu Gothic UI"/>
              </a:rPr>
              <a:t>(completamente </a:t>
            </a:r>
            <a:r>
              <a:rPr sz="2000" b="1" spc="15" dirty="0">
                <a:latin typeface="Yu Gothic UI"/>
                <a:cs typeface="Yu Gothic UI"/>
              </a:rPr>
              <a:t>associativa): </a:t>
            </a:r>
            <a:r>
              <a:rPr sz="2000" spc="-130" dirty="0">
                <a:latin typeface="Lucida Sans Unicode"/>
                <a:cs typeface="Lucida Sans Unicode"/>
              </a:rPr>
              <a:t>un </a:t>
            </a:r>
            <a:r>
              <a:rPr sz="2000" spc="-95" dirty="0">
                <a:latin typeface="Lucida Sans Unicode"/>
                <a:cs typeface="Lucida Sans Unicode"/>
              </a:rPr>
              <a:t>blocco</a:t>
            </a:r>
            <a:r>
              <a:rPr sz="2000" spc="-70" dirty="0">
                <a:latin typeface="Lucida Sans Unicode"/>
                <a:cs typeface="Lucida Sans Unicode"/>
              </a:rPr>
              <a:t> </a:t>
            </a:r>
            <a:r>
              <a:rPr sz="2000" spc="-135" dirty="0">
                <a:latin typeface="Lucida Sans Unicode"/>
                <a:cs typeface="Lucida Sans Unicode"/>
              </a:rPr>
              <a:t>può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8794" y="1725549"/>
            <a:ext cx="7141845" cy="1428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05"/>
              </a:spcBef>
            </a:pPr>
            <a:r>
              <a:rPr sz="2000" spc="-30" dirty="0">
                <a:latin typeface="Lucida Sans Unicode"/>
                <a:cs typeface="Lucida Sans Unicode"/>
              </a:rPr>
              <a:t>essere </a:t>
            </a:r>
            <a:r>
              <a:rPr sz="2000" spc="-120" dirty="0">
                <a:latin typeface="Lucida Sans Unicode"/>
                <a:cs typeface="Lucida Sans Unicode"/>
              </a:rPr>
              <a:t>posto </a:t>
            </a:r>
            <a:r>
              <a:rPr sz="2000" spc="-100" dirty="0">
                <a:latin typeface="Lucida Sans Unicode"/>
                <a:cs typeface="Lucida Sans Unicode"/>
              </a:rPr>
              <a:t>ovunque </a:t>
            </a:r>
            <a:r>
              <a:rPr sz="2000" spc="-85" dirty="0">
                <a:latin typeface="Lucida Sans Unicode"/>
                <a:cs typeface="Lucida Sans Unicode"/>
              </a:rPr>
              <a:t>nella</a:t>
            </a:r>
            <a:r>
              <a:rPr sz="2000" spc="-180" dirty="0">
                <a:latin typeface="Lucida Sans Unicode"/>
                <a:cs typeface="Lucida Sans Unicode"/>
              </a:rPr>
              <a:t> </a:t>
            </a:r>
            <a:r>
              <a:rPr sz="2000" spc="-45" dirty="0">
                <a:latin typeface="Lucida Sans Unicode"/>
                <a:cs typeface="Lucida Sans Unicode"/>
              </a:rPr>
              <a:t>cache.</a:t>
            </a:r>
            <a:endParaRPr sz="20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914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85" dirty="0">
                <a:latin typeface="Lucida Sans Unicode"/>
                <a:cs typeface="Lucida Sans Unicode"/>
              </a:rPr>
              <a:t>PRO: </a:t>
            </a:r>
            <a:r>
              <a:rPr sz="2000" spc="-150" dirty="0">
                <a:latin typeface="Lucida Sans Unicode"/>
                <a:cs typeface="Lucida Sans Unicode"/>
              </a:rPr>
              <a:t>molto </a:t>
            </a:r>
            <a:r>
              <a:rPr sz="2000" spc="-80" dirty="0">
                <a:latin typeface="Lucida Sans Unicode"/>
                <a:cs typeface="Lucida Sans Unicode"/>
              </a:rPr>
              <a:t>facile </a:t>
            </a:r>
            <a:r>
              <a:rPr sz="2000" spc="-70" dirty="0">
                <a:latin typeface="Lucida Sans Unicode"/>
                <a:cs typeface="Lucida Sans Unicode"/>
              </a:rPr>
              <a:t>da</a:t>
            </a:r>
            <a:r>
              <a:rPr sz="2000" spc="-229" dirty="0">
                <a:latin typeface="Lucida Sans Unicode"/>
                <a:cs typeface="Lucida Sans Unicode"/>
              </a:rPr>
              <a:t> </a:t>
            </a:r>
            <a:r>
              <a:rPr sz="2000" spc="-90" dirty="0">
                <a:latin typeface="Lucida Sans Unicode"/>
                <a:cs typeface="Lucida Sans Unicode"/>
              </a:rPr>
              <a:t>realizzare</a:t>
            </a:r>
            <a:endParaRPr sz="20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92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15" dirty="0">
                <a:latin typeface="Lucida Sans Unicode"/>
                <a:cs typeface="Lucida Sans Unicode"/>
              </a:rPr>
              <a:t>CONTRO: </a:t>
            </a:r>
            <a:r>
              <a:rPr sz="2000" spc="-10" dirty="0">
                <a:latin typeface="Lucida Sans Unicode"/>
                <a:cs typeface="Lucida Sans Unicode"/>
              </a:rPr>
              <a:t>se </a:t>
            </a:r>
            <a:r>
              <a:rPr sz="2000" spc="-135" dirty="0">
                <a:latin typeface="Lucida Sans Unicode"/>
                <a:cs typeface="Lucida Sans Unicode"/>
              </a:rPr>
              <a:t>i </a:t>
            </a:r>
            <a:r>
              <a:rPr sz="2000" spc="-100" dirty="0">
                <a:latin typeface="Lucida Sans Unicode"/>
                <a:cs typeface="Lucida Sans Unicode"/>
              </a:rPr>
              <a:t>blocchi </a:t>
            </a:r>
            <a:r>
              <a:rPr sz="2000" spc="-95" dirty="0">
                <a:latin typeface="Lucida Sans Unicode"/>
                <a:cs typeface="Lucida Sans Unicode"/>
              </a:rPr>
              <a:t>possono </a:t>
            </a:r>
            <a:r>
              <a:rPr sz="2000" spc="-35" dirty="0">
                <a:latin typeface="Lucida Sans Unicode"/>
                <a:cs typeface="Lucida Sans Unicode"/>
              </a:rPr>
              <a:t>essere </a:t>
            </a:r>
            <a:r>
              <a:rPr sz="2000" spc="-75" dirty="0">
                <a:latin typeface="Lucida Sans Unicode"/>
                <a:cs typeface="Lucida Sans Unicode"/>
              </a:rPr>
              <a:t>messi </a:t>
            </a:r>
            <a:r>
              <a:rPr sz="2000" spc="-100" dirty="0">
                <a:latin typeface="Lucida Sans Unicode"/>
                <a:cs typeface="Lucida Sans Unicode"/>
              </a:rPr>
              <a:t>ovunque,</a:t>
            </a:r>
            <a:r>
              <a:rPr sz="2000" spc="-434" dirty="0">
                <a:latin typeface="Lucida Sans Unicode"/>
                <a:cs typeface="Lucida Sans Unicode"/>
              </a:rPr>
              <a:t> </a:t>
            </a:r>
            <a:r>
              <a:rPr sz="2000" spc="-75" dirty="0">
                <a:latin typeface="Lucida Sans Unicode"/>
                <a:cs typeface="Lucida Sans Unicode"/>
              </a:rPr>
              <a:t>avrò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1694" y="3036570"/>
            <a:ext cx="64287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30" dirty="0">
                <a:latin typeface="Lucida Sans Unicode"/>
                <a:cs typeface="Lucida Sans Unicode"/>
              </a:rPr>
              <a:t>difficoltà </a:t>
            </a:r>
            <a:r>
              <a:rPr sz="2000" spc="-95" dirty="0">
                <a:latin typeface="Lucida Sans Unicode"/>
                <a:cs typeface="Lucida Sans Unicode"/>
              </a:rPr>
              <a:t>nell’andare </a:t>
            </a:r>
            <a:r>
              <a:rPr sz="2000" spc="10" dirty="0">
                <a:latin typeface="Lucida Sans Unicode"/>
                <a:cs typeface="Lucida Sans Unicode"/>
              </a:rPr>
              <a:t>a </a:t>
            </a:r>
            <a:r>
              <a:rPr sz="2000" spc="-120" dirty="0">
                <a:latin typeface="Lucida Sans Unicode"/>
                <a:cs typeface="Lucida Sans Unicode"/>
              </a:rPr>
              <a:t>ritrovarli </a:t>
            </a:r>
            <a:r>
              <a:rPr sz="2000" spc="-114" dirty="0">
                <a:latin typeface="Lucida Sans Unicode"/>
                <a:cs typeface="Lucida Sans Unicode"/>
              </a:rPr>
              <a:t>o dovrò </a:t>
            </a:r>
            <a:r>
              <a:rPr sz="2000" spc="-135" dirty="0">
                <a:latin typeface="Lucida Sans Unicode"/>
                <a:cs typeface="Lucida Sans Unicode"/>
              </a:rPr>
              <a:t>introdurre </a:t>
            </a:r>
            <a:r>
              <a:rPr sz="2000" spc="-130" dirty="0">
                <a:latin typeface="Lucida Sans Unicode"/>
                <a:cs typeface="Lucida Sans Unicode"/>
              </a:rPr>
              <a:t>ulteriori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1694" y="3249930"/>
            <a:ext cx="6955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85" dirty="0">
                <a:latin typeface="Lucida Sans Unicode"/>
                <a:cs typeface="Lucida Sans Unicode"/>
              </a:rPr>
              <a:t>meccanismi </a:t>
            </a:r>
            <a:r>
              <a:rPr sz="2000" spc="-50" dirty="0">
                <a:latin typeface="Lucida Sans Unicode"/>
                <a:cs typeface="Lucida Sans Unicode"/>
              </a:rPr>
              <a:t>che </a:t>
            </a:r>
            <a:r>
              <a:rPr sz="2000" spc="-170" dirty="0">
                <a:latin typeface="Lucida Sans Unicode"/>
                <a:cs typeface="Lucida Sans Unicode"/>
              </a:rPr>
              <a:t>mi </a:t>
            </a:r>
            <a:r>
              <a:rPr sz="2000" spc="-120" dirty="0">
                <a:latin typeface="Lucida Sans Unicode"/>
                <a:cs typeface="Lucida Sans Unicode"/>
              </a:rPr>
              <a:t>ridurrebbero </a:t>
            </a:r>
            <a:r>
              <a:rPr sz="2000" spc="-65" dirty="0">
                <a:latin typeface="Lucida Sans Unicode"/>
                <a:cs typeface="Lucida Sans Unicode"/>
              </a:rPr>
              <a:t>la </a:t>
            </a:r>
            <a:r>
              <a:rPr sz="2000" spc="-105" dirty="0">
                <a:latin typeface="Lucida Sans Unicode"/>
                <a:cs typeface="Lucida Sans Unicode"/>
              </a:rPr>
              <a:t>facilità </a:t>
            </a:r>
            <a:r>
              <a:rPr sz="2000" spc="-145" dirty="0">
                <a:latin typeface="Lucida Sans Unicode"/>
                <a:cs typeface="Lucida Sans Unicode"/>
              </a:rPr>
              <a:t>di</a:t>
            </a:r>
            <a:r>
              <a:rPr sz="2000" spc="-90" dirty="0">
                <a:latin typeface="Lucida Sans Unicode"/>
                <a:cs typeface="Lucida Sans Unicode"/>
              </a:rPr>
              <a:t> </a:t>
            </a:r>
            <a:r>
              <a:rPr sz="2000" spc="-114" dirty="0">
                <a:latin typeface="Lucida Sans Unicode"/>
                <a:cs typeface="Lucida Sans Unicode"/>
              </a:rPr>
              <a:t>implementazione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278371"/>
            <a:ext cx="1699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Architettura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dei calcolatori</a:t>
            </a:r>
            <a:r>
              <a:rPr sz="9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©  2013 Pearson 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Italia</a:t>
            </a:r>
            <a:r>
              <a:rPr sz="9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S.p.A.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86147" y="6278371"/>
            <a:ext cx="1720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58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98806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Posizionamento di </a:t>
            </a:r>
            <a:r>
              <a:rPr dirty="0"/>
              <a:t>un blocco </a:t>
            </a:r>
            <a:r>
              <a:rPr spc="-5" dirty="0"/>
              <a:t>in  cache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18794" y="1511630"/>
            <a:ext cx="69234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Lucida Sans Unicode"/>
              <a:buChar char="•"/>
              <a:tabLst>
                <a:tab pos="354965" algn="l"/>
                <a:tab pos="355600" algn="l"/>
              </a:tabLst>
            </a:pPr>
            <a:r>
              <a:rPr sz="2000" b="1" spc="50" dirty="0">
                <a:latin typeface="Yu Gothic UI"/>
                <a:cs typeface="Yu Gothic UI"/>
              </a:rPr>
              <a:t>Set </a:t>
            </a:r>
            <a:r>
              <a:rPr sz="2000" b="1" spc="10" dirty="0">
                <a:latin typeface="Yu Gothic UI"/>
                <a:cs typeface="Yu Gothic UI"/>
              </a:rPr>
              <a:t>Associative: </a:t>
            </a:r>
            <a:r>
              <a:rPr sz="2000" spc="-130" dirty="0">
                <a:latin typeface="Lucida Sans Unicode"/>
                <a:cs typeface="Lucida Sans Unicode"/>
              </a:rPr>
              <a:t>un </a:t>
            </a:r>
            <a:r>
              <a:rPr sz="2000" spc="-95" dirty="0">
                <a:latin typeface="Lucida Sans Unicode"/>
                <a:cs typeface="Lucida Sans Unicode"/>
              </a:rPr>
              <a:t>blocco </a:t>
            </a:r>
            <a:r>
              <a:rPr sz="2000" spc="-135" dirty="0">
                <a:latin typeface="Lucida Sans Unicode"/>
                <a:cs typeface="Lucida Sans Unicode"/>
              </a:rPr>
              <a:t>può </a:t>
            </a:r>
            <a:r>
              <a:rPr sz="2000" spc="-35" dirty="0">
                <a:latin typeface="Lucida Sans Unicode"/>
                <a:cs typeface="Lucida Sans Unicode"/>
              </a:rPr>
              <a:t>essere </a:t>
            </a:r>
            <a:r>
              <a:rPr sz="2000" spc="-120" dirty="0">
                <a:latin typeface="Lucida Sans Unicode"/>
                <a:cs typeface="Lucida Sans Unicode"/>
              </a:rPr>
              <a:t>posto </a:t>
            </a:r>
            <a:r>
              <a:rPr sz="2000" spc="-135" dirty="0">
                <a:latin typeface="Lucida Sans Unicode"/>
                <a:cs typeface="Lucida Sans Unicode"/>
              </a:rPr>
              <a:t>in </a:t>
            </a:r>
            <a:r>
              <a:rPr sz="2000" spc="-130" dirty="0">
                <a:latin typeface="Lucida Sans Unicode"/>
                <a:cs typeface="Lucida Sans Unicode"/>
              </a:rPr>
              <a:t>un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-95" dirty="0">
                <a:latin typeface="Lucida Sans Unicode"/>
                <a:cs typeface="Lucida Sans Unicode"/>
              </a:rPr>
              <a:t>insieme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1694" y="1725549"/>
            <a:ext cx="34163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0" dirty="0">
                <a:latin typeface="Lucida Sans Unicode"/>
                <a:cs typeface="Lucida Sans Unicode"/>
              </a:rPr>
              <a:t>ridotto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125" dirty="0">
                <a:latin typeface="Lucida Sans Unicode"/>
                <a:cs typeface="Lucida Sans Unicode"/>
              </a:rPr>
              <a:t>posizioni </a:t>
            </a:r>
            <a:r>
              <a:rPr sz="2000" spc="-85" dirty="0">
                <a:latin typeface="Lucida Sans Unicode"/>
                <a:cs typeface="Lucida Sans Unicode"/>
              </a:rPr>
              <a:t>nella</a:t>
            </a:r>
            <a:r>
              <a:rPr sz="2000" spc="50" dirty="0">
                <a:latin typeface="Lucida Sans Unicode"/>
                <a:cs typeface="Lucida Sans Unicode"/>
              </a:rPr>
              <a:t> </a:t>
            </a:r>
            <a:r>
              <a:rPr sz="2000" spc="-35" dirty="0">
                <a:latin typeface="Lucida Sans Unicode"/>
                <a:cs typeface="Lucida Sans Unicode"/>
              </a:rPr>
              <a:t>cache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75969" y="2274188"/>
            <a:ext cx="64331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2000" dirty="0">
                <a:latin typeface="Lucida Sans Unicode"/>
                <a:cs typeface="Lucida Sans Unicode"/>
              </a:rPr>
              <a:t>–	</a:t>
            </a:r>
            <a:r>
              <a:rPr sz="2000" spc="-40" dirty="0">
                <a:latin typeface="Lucida Sans Unicode"/>
                <a:cs typeface="Lucida Sans Unicode"/>
              </a:rPr>
              <a:t>Un </a:t>
            </a:r>
            <a:r>
              <a:rPr sz="2000" spc="-95" dirty="0">
                <a:latin typeface="Lucida Sans Unicode"/>
                <a:cs typeface="Lucida Sans Unicode"/>
              </a:rPr>
              <a:t>insieme </a:t>
            </a:r>
            <a:r>
              <a:rPr sz="2000" spc="-40" dirty="0">
                <a:latin typeface="Lucida Sans Unicode"/>
                <a:cs typeface="Lucida Sans Unicode"/>
              </a:rPr>
              <a:t>(set) </a:t>
            </a:r>
            <a:r>
              <a:rPr sz="2000" dirty="0">
                <a:latin typeface="Lucida Sans Unicode"/>
                <a:cs typeface="Lucida Sans Unicode"/>
              </a:rPr>
              <a:t>è </a:t>
            </a:r>
            <a:r>
              <a:rPr sz="2000" spc="-130" dirty="0">
                <a:latin typeface="Lucida Sans Unicode"/>
                <a:cs typeface="Lucida Sans Unicode"/>
              </a:rPr>
              <a:t>un </a:t>
            </a:r>
            <a:r>
              <a:rPr sz="2000" spc="-140" dirty="0">
                <a:latin typeface="Lucida Sans Unicode"/>
                <a:cs typeface="Lucida Sans Unicode"/>
              </a:rPr>
              <a:t>gruppo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95" dirty="0">
                <a:latin typeface="Lucida Sans Unicode"/>
                <a:cs typeface="Lucida Sans Unicode"/>
              </a:rPr>
              <a:t>due </a:t>
            </a:r>
            <a:r>
              <a:rPr sz="2000" spc="-114" dirty="0">
                <a:latin typeface="Lucida Sans Unicode"/>
                <a:cs typeface="Lucida Sans Unicode"/>
              </a:rPr>
              <a:t>o </a:t>
            </a:r>
            <a:r>
              <a:rPr sz="2000" spc="-140" dirty="0">
                <a:latin typeface="Lucida Sans Unicode"/>
                <a:cs typeface="Lucida Sans Unicode"/>
              </a:rPr>
              <a:t>più </a:t>
            </a:r>
            <a:r>
              <a:rPr sz="2000" spc="-105" dirty="0">
                <a:latin typeface="Lucida Sans Unicode"/>
                <a:cs typeface="Lucida Sans Unicode"/>
              </a:rPr>
              <a:t>blocchi</a:t>
            </a:r>
            <a:r>
              <a:rPr sz="2000" spc="-75" dirty="0">
                <a:latin typeface="Lucida Sans Unicode"/>
                <a:cs typeface="Lucida Sans Unicode"/>
              </a:rPr>
              <a:t> </a:t>
            </a:r>
            <a:r>
              <a:rPr sz="2000" spc="-85" dirty="0">
                <a:latin typeface="Lucida Sans Unicode"/>
                <a:cs typeface="Lucida Sans Unicode"/>
              </a:rPr>
              <a:t>della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62480" y="2487549"/>
            <a:ext cx="7061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Lucida Sans Unicode"/>
                <a:cs typeface="Lucida Sans Unicode"/>
              </a:rPr>
              <a:t>c</a:t>
            </a:r>
            <a:r>
              <a:rPr sz="2000" spc="-5" dirty="0">
                <a:latin typeface="Lucida Sans Unicode"/>
                <a:cs typeface="Lucida Sans Unicode"/>
              </a:rPr>
              <a:t>a</a:t>
            </a:r>
            <a:r>
              <a:rPr sz="2000" spc="-70" dirty="0">
                <a:latin typeface="Lucida Sans Unicode"/>
                <a:cs typeface="Lucida Sans Unicode"/>
              </a:rPr>
              <a:t>c</a:t>
            </a:r>
            <a:r>
              <a:rPr sz="2000" spc="-80" dirty="0">
                <a:latin typeface="Lucida Sans Unicode"/>
                <a:cs typeface="Lucida Sans Unicode"/>
              </a:rPr>
              <a:t>h</a:t>
            </a:r>
            <a:r>
              <a:rPr sz="2000" dirty="0">
                <a:latin typeface="Lucida Sans Unicode"/>
                <a:cs typeface="Lucida Sans Unicode"/>
              </a:rPr>
              <a:t>e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75969" y="3036570"/>
            <a:ext cx="63360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2000" dirty="0">
                <a:latin typeface="Lucida Sans Unicode"/>
                <a:cs typeface="Lucida Sans Unicode"/>
              </a:rPr>
              <a:t>–	</a:t>
            </a:r>
            <a:r>
              <a:rPr sz="2000" spc="-40" dirty="0">
                <a:latin typeface="Lucida Sans Unicode"/>
                <a:cs typeface="Lucida Sans Unicode"/>
              </a:rPr>
              <a:t>Un </a:t>
            </a:r>
            <a:r>
              <a:rPr sz="2000" spc="-95" dirty="0">
                <a:latin typeface="Lucida Sans Unicode"/>
                <a:cs typeface="Lucida Sans Unicode"/>
              </a:rPr>
              <a:t>blocco </a:t>
            </a:r>
            <a:r>
              <a:rPr sz="2000" spc="-60" dirty="0">
                <a:latin typeface="Lucida Sans Unicode"/>
                <a:cs typeface="Lucida Sans Unicode"/>
              </a:rPr>
              <a:t>viene </a:t>
            </a:r>
            <a:r>
              <a:rPr sz="2000" spc="-130" dirty="0">
                <a:latin typeface="Lucida Sans Unicode"/>
                <a:cs typeface="Lucida Sans Unicode"/>
              </a:rPr>
              <a:t>prima </a:t>
            </a:r>
            <a:r>
              <a:rPr sz="2000" spc="-70" dirty="0">
                <a:latin typeface="Lucida Sans Unicode"/>
                <a:cs typeface="Lucida Sans Unicode"/>
              </a:rPr>
              <a:t>messo </a:t>
            </a:r>
            <a:r>
              <a:rPr sz="2000" spc="-135" dirty="0">
                <a:latin typeface="Lucida Sans Unicode"/>
                <a:cs typeface="Lucida Sans Unicode"/>
              </a:rPr>
              <a:t>in </a:t>
            </a:r>
            <a:r>
              <a:rPr sz="2000" spc="-105" dirty="0">
                <a:latin typeface="Lucida Sans Unicode"/>
                <a:cs typeface="Lucida Sans Unicode"/>
              </a:rPr>
              <a:t>corrispondenza </a:t>
            </a:r>
            <a:r>
              <a:rPr sz="2000" spc="-145" dirty="0">
                <a:latin typeface="Lucida Sans Unicode"/>
                <a:cs typeface="Lucida Sans Unicode"/>
              </a:rPr>
              <a:t>di</a:t>
            </a:r>
            <a:r>
              <a:rPr sz="2000" spc="-125" dirty="0">
                <a:latin typeface="Lucida Sans Unicode"/>
                <a:cs typeface="Lucida Sans Unicode"/>
              </a:rPr>
              <a:t> </a:t>
            </a:r>
            <a:r>
              <a:rPr sz="2000" spc="-135" dirty="0">
                <a:latin typeface="Lucida Sans Unicode"/>
                <a:cs typeface="Lucida Sans Unicode"/>
              </a:rPr>
              <a:t>un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62480" y="3249930"/>
            <a:ext cx="61372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95" dirty="0">
                <a:latin typeface="Lucida Sans Unicode"/>
                <a:cs typeface="Lucida Sans Unicode"/>
              </a:rPr>
              <a:t>insieme </a:t>
            </a:r>
            <a:r>
              <a:rPr sz="2000" dirty="0">
                <a:latin typeface="Lucida Sans Unicode"/>
                <a:cs typeface="Lucida Sans Unicode"/>
              </a:rPr>
              <a:t>e </a:t>
            </a:r>
            <a:r>
              <a:rPr sz="2000" spc="-135" dirty="0">
                <a:latin typeface="Lucida Sans Unicode"/>
                <a:cs typeface="Lucida Sans Unicode"/>
              </a:rPr>
              <a:t>poi può </a:t>
            </a:r>
            <a:r>
              <a:rPr sz="2000" spc="-30" dirty="0">
                <a:latin typeface="Lucida Sans Unicode"/>
                <a:cs typeface="Lucida Sans Unicode"/>
              </a:rPr>
              <a:t>essere </a:t>
            </a:r>
            <a:r>
              <a:rPr sz="2000" spc="-70" dirty="0">
                <a:latin typeface="Lucida Sans Unicode"/>
                <a:cs typeface="Lucida Sans Unicode"/>
              </a:rPr>
              <a:t>messo </a:t>
            </a:r>
            <a:r>
              <a:rPr sz="2000" spc="-135" dirty="0">
                <a:latin typeface="Lucida Sans Unicode"/>
                <a:cs typeface="Lucida Sans Unicode"/>
              </a:rPr>
              <a:t>in </a:t>
            </a:r>
            <a:r>
              <a:rPr sz="2000" spc="-80" dirty="0">
                <a:latin typeface="Lucida Sans Unicode"/>
                <a:cs typeface="Lucida Sans Unicode"/>
              </a:rPr>
              <a:t>qualsiasi</a:t>
            </a:r>
            <a:r>
              <a:rPr sz="2000" spc="-170" dirty="0">
                <a:latin typeface="Lucida Sans Unicode"/>
                <a:cs typeface="Lucida Sans Unicode"/>
              </a:rPr>
              <a:t> </a:t>
            </a:r>
            <a:r>
              <a:rPr sz="2000" spc="-110" dirty="0">
                <a:latin typeface="Lucida Sans Unicode"/>
                <a:cs typeface="Lucida Sans Unicode"/>
              </a:rPr>
              <a:t>posizione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62480" y="3463290"/>
            <a:ext cx="13557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5" dirty="0">
                <a:latin typeface="Lucida Sans Unicode"/>
                <a:cs typeface="Lucida Sans Unicode"/>
              </a:rPr>
              <a:t>dell’insieme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75969" y="4011625"/>
            <a:ext cx="67945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2000" dirty="0">
                <a:latin typeface="Lucida Sans Unicode"/>
                <a:cs typeface="Lucida Sans Unicode"/>
              </a:rPr>
              <a:t>–	</a:t>
            </a:r>
            <a:r>
              <a:rPr sz="2000" spc="-90" dirty="0">
                <a:latin typeface="Lucida Sans Unicode"/>
                <a:cs typeface="Lucida Sans Unicode"/>
              </a:rPr>
              <a:t>L’insieme </a:t>
            </a:r>
            <a:r>
              <a:rPr sz="2000" spc="-60" dirty="0">
                <a:latin typeface="Lucida Sans Unicode"/>
                <a:cs typeface="Lucida Sans Unicode"/>
              </a:rPr>
              <a:t>viene </a:t>
            </a:r>
            <a:r>
              <a:rPr sz="2000" spc="-85" dirty="0">
                <a:latin typeface="Lucida Sans Unicode"/>
                <a:cs typeface="Lucida Sans Unicode"/>
              </a:rPr>
              <a:t>scelto </a:t>
            </a:r>
            <a:r>
              <a:rPr sz="2000" spc="-90" dirty="0">
                <a:latin typeface="Lucida Sans Unicode"/>
                <a:cs typeface="Lucida Sans Unicode"/>
              </a:rPr>
              <a:t>con </a:t>
            </a:r>
            <a:r>
              <a:rPr sz="2000" spc="-65" dirty="0">
                <a:latin typeface="Lucida Sans Unicode"/>
                <a:cs typeface="Lucida Sans Unicode"/>
              </a:rPr>
              <a:t>la </a:t>
            </a:r>
            <a:r>
              <a:rPr sz="2000" spc="-90" dirty="0">
                <a:latin typeface="Lucida Sans Unicode"/>
                <a:cs typeface="Lucida Sans Unicode"/>
              </a:rPr>
              <a:t>regola </a:t>
            </a:r>
            <a:r>
              <a:rPr sz="2000" spc="-95" dirty="0">
                <a:latin typeface="Lucida Sans Unicode"/>
                <a:cs typeface="Lucida Sans Unicode"/>
              </a:rPr>
              <a:t>del </a:t>
            </a:r>
            <a:r>
              <a:rPr sz="2000" spc="-130" dirty="0">
                <a:latin typeface="Lucida Sans Unicode"/>
                <a:cs typeface="Lucida Sans Unicode"/>
              </a:rPr>
              <a:t>modulo:</a:t>
            </a:r>
            <a:r>
              <a:rPr sz="2000" spc="-170" dirty="0">
                <a:latin typeface="Lucida Sans Unicode"/>
                <a:cs typeface="Lucida Sans Unicode"/>
              </a:rPr>
              <a:t> </a:t>
            </a:r>
            <a:r>
              <a:rPr sz="2000" spc="-120" dirty="0">
                <a:latin typeface="Lucida Sans Unicode"/>
                <a:cs typeface="Lucida Sans Unicode"/>
              </a:rPr>
              <a:t>(indirizzo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62480" y="4225544"/>
            <a:ext cx="53340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0" dirty="0">
                <a:latin typeface="Lucida Sans Unicode"/>
                <a:cs typeface="Lucida Sans Unicode"/>
              </a:rPr>
              <a:t>blocco) </a:t>
            </a:r>
            <a:r>
              <a:rPr sz="2000" spc="-140" dirty="0">
                <a:latin typeface="Lucida Sans Unicode"/>
                <a:cs typeface="Lucida Sans Unicode"/>
              </a:rPr>
              <a:t>modulo </a:t>
            </a:r>
            <a:r>
              <a:rPr sz="2000" spc="-105" dirty="0">
                <a:latin typeface="Lucida Sans Unicode"/>
                <a:cs typeface="Lucida Sans Unicode"/>
              </a:rPr>
              <a:t>(numero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114" dirty="0">
                <a:latin typeface="Lucida Sans Unicode"/>
                <a:cs typeface="Lucida Sans Unicode"/>
              </a:rPr>
              <a:t>insiemi </a:t>
            </a:r>
            <a:r>
              <a:rPr sz="2000" spc="-85" dirty="0">
                <a:latin typeface="Lucida Sans Unicode"/>
                <a:cs typeface="Lucida Sans Unicode"/>
              </a:rPr>
              <a:t>della</a:t>
            </a:r>
            <a:r>
              <a:rPr sz="2000" spc="5" dirty="0">
                <a:latin typeface="Lucida Sans Unicode"/>
                <a:cs typeface="Lucida Sans Unicode"/>
              </a:rPr>
              <a:t> </a:t>
            </a:r>
            <a:r>
              <a:rPr sz="2000" spc="-25" dirty="0">
                <a:latin typeface="Lucida Sans Unicode"/>
                <a:cs typeface="Lucida Sans Unicode"/>
              </a:rPr>
              <a:t>cache)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75969" y="4774184"/>
            <a:ext cx="69869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  <a:tab pos="4333240" algn="l"/>
              </a:tabLst>
            </a:pPr>
            <a:r>
              <a:rPr sz="2000" dirty="0">
                <a:latin typeface="Lucida Sans Unicode"/>
                <a:cs typeface="Lucida Sans Unicode"/>
              </a:rPr>
              <a:t>–	</a:t>
            </a:r>
            <a:r>
              <a:rPr sz="2000" spc="125" dirty="0">
                <a:latin typeface="Lucida Sans Unicode"/>
                <a:cs typeface="Lucida Sans Unicode"/>
              </a:rPr>
              <a:t>Se </a:t>
            </a:r>
            <a:r>
              <a:rPr sz="2000" spc="-80" dirty="0">
                <a:latin typeface="Lucida Sans Unicode"/>
                <a:cs typeface="Lucida Sans Unicode"/>
              </a:rPr>
              <a:t>ci </a:t>
            </a:r>
            <a:r>
              <a:rPr sz="2000" spc="-95" dirty="0">
                <a:latin typeface="Lucida Sans Unicode"/>
                <a:cs typeface="Lucida Sans Unicode"/>
              </a:rPr>
              <a:t>sono </a:t>
            </a:r>
            <a:r>
              <a:rPr sz="2000" spc="-130" dirty="0">
                <a:latin typeface="Lucida Sans Unicode"/>
                <a:cs typeface="Lucida Sans Unicode"/>
              </a:rPr>
              <a:t>n </a:t>
            </a:r>
            <a:r>
              <a:rPr sz="2000" spc="-105" dirty="0">
                <a:latin typeface="Lucida Sans Unicode"/>
                <a:cs typeface="Lucida Sans Unicode"/>
              </a:rPr>
              <a:t>blocchi </a:t>
            </a:r>
            <a:r>
              <a:rPr sz="2000" spc="-135" dirty="0">
                <a:latin typeface="Lucida Sans Unicode"/>
                <a:cs typeface="Lucida Sans Unicode"/>
              </a:rPr>
              <a:t>in</a:t>
            </a:r>
            <a:r>
              <a:rPr sz="2000" spc="-210" dirty="0">
                <a:latin typeface="Lucida Sans Unicode"/>
                <a:cs typeface="Lucida Sans Unicode"/>
              </a:rPr>
              <a:t> </a:t>
            </a:r>
            <a:r>
              <a:rPr sz="2000" spc="-130" dirty="0">
                <a:latin typeface="Lucida Sans Unicode"/>
                <a:cs typeface="Lucida Sans Unicode"/>
              </a:rPr>
              <a:t>un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-90" dirty="0">
                <a:latin typeface="Lucida Sans Unicode"/>
                <a:cs typeface="Lucida Sans Unicode"/>
              </a:rPr>
              <a:t>insieme,	</a:t>
            </a:r>
            <a:r>
              <a:rPr sz="2000" spc="-140" dirty="0">
                <a:latin typeface="Lucida Sans Unicode"/>
                <a:cs typeface="Lucida Sans Unicode"/>
              </a:rPr>
              <a:t>il </a:t>
            </a:r>
            <a:r>
              <a:rPr sz="2000" spc="-114" dirty="0">
                <a:latin typeface="Lucida Sans Unicode"/>
                <a:cs typeface="Lucida Sans Unicode"/>
              </a:rPr>
              <a:t>posizionamento</a:t>
            </a:r>
            <a:r>
              <a:rPr sz="2000" spc="-120" dirty="0">
                <a:latin typeface="Lucida Sans Unicode"/>
                <a:cs typeface="Lucida Sans Unicode"/>
              </a:rPr>
              <a:t> </a:t>
            </a:r>
            <a:r>
              <a:rPr sz="2000" spc="-65" dirty="0">
                <a:latin typeface="Lucida Sans Unicode"/>
                <a:cs typeface="Lucida Sans Unicode"/>
              </a:rPr>
              <a:t>viene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62480" y="4973779"/>
            <a:ext cx="410146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00" spc="-135" dirty="0">
                <a:latin typeface="Lucida Sans Unicode"/>
                <a:cs typeface="Lucida Sans Unicode"/>
              </a:rPr>
              <a:t>definito </a:t>
            </a:r>
            <a:r>
              <a:rPr sz="2000" spc="-85" dirty="0">
                <a:latin typeface="Lucida Sans Unicode"/>
                <a:cs typeface="Lucida Sans Unicode"/>
              </a:rPr>
              <a:t>come </a:t>
            </a:r>
            <a:r>
              <a:rPr sz="2100" u="sng" spc="-15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set-associativo </a:t>
            </a:r>
            <a:r>
              <a:rPr sz="2100" u="sng" spc="-5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a </a:t>
            </a:r>
            <a:r>
              <a:rPr sz="2100" u="sng" spc="-19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n </a:t>
            </a:r>
            <a:r>
              <a:rPr sz="2100" u="sng" spc="-10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vie</a:t>
            </a:r>
            <a:endParaRPr sz="2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278371"/>
            <a:ext cx="1699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Architettura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dei calcolatori</a:t>
            </a:r>
            <a:r>
              <a:rPr sz="9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©  2013 Pearson 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Italia</a:t>
            </a:r>
            <a:r>
              <a:rPr sz="9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S.p.A.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86147" y="6278371"/>
            <a:ext cx="1720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59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98806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Posizionamento di </a:t>
            </a:r>
            <a:r>
              <a:rPr dirty="0"/>
              <a:t>un blocco </a:t>
            </a:r>
            <a:r>
              <a:rPr spc="-5" dirty="0"/>
              <a:t>in  Cache: </a:t>
            </a:r>
            <a:r>
              <a:rPr dirty="0"/>
              <a:t>un</a:t>
            </a:r>
            <a:r>
              <a:rPr spc="-25" dirty="0"/>
              <a:t> </a:t>
            </a:r>
            <a:r>
              <a:rPr dirty="0"/>
              <a:t>esempio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6012" y="2492375"/>
            <a:ext cx="7416800" cy="3578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8392" y="1591183"/>
            <a:ext cx="76923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Lucida Sans Unicode"/>
                <a:cs typeface="Lucida Sans Unicode"/>
              </a:rPr>
              <a:t>Esempio. </a:t>
            </a:r>
            <a:r>
              <a:rPr sz="1800" spc="-90" dirty="0">
                <a:latin typeface="Lucida Sans Unicode"/>
                <a:cs typeface="Lucida Sans Unicode"/>
              </a:rPr>
              <a:t>Consideriamo </a:t>
            </a:r>
            <a:r>
              <a:rPr sz="1800" spc="-125" dirty="0">
                <a:latin typeface="Lucida Sans Unicode"/>
                <a:cs typeface="Lucida Sans Unicode"/>
              </a:rPr>
              <a:t>il </a:t>
            </a:r>
            <a:r>
              <a:rPr sz="1800" spc="-90" dirty="0">
                <a:latin typeface="Lucida Sans Unicode"/>
                <a:cs typeface="Lucida Sans Unicode"/>
              </a:rPr>
              <a:t>blocco </a:t>
            </a:r>
            <a:r>
              <a:rPr sz="1800" spc="-130" dirty="0">
                <a:latin typeface="Lucida Sans Unicode"/>
                <a:cs typeface="Lucida Sans Unicode"/>
              </a:rPr>
              <a:t>di indirizzo </a:t>
            </a:r>
            <a:r>
              <a:rPr sz="1800" spc="-140" dirty="0">
                <a:latin typeface="Lucida Sans Unicode"/>
                <a:cs typeface="Lucida Sans Unicode"/>
              </a:rPr>
              <a:t>12 </a:t>
            </a:r>
            <a:r>
              <a:rPr sz="1800" spc="-70" dirty="0">
                <a:latin typeface="Lucida Sans Unicode"/>
                <a:cs typeface="Lucida Sans Unicode"/>
              </a:rPr>
              <a:t>ed </a:t>
            </a:r>
            <a:r>
              <a:rPr sz="1800" spc="-125" dirty="0">
                <a:latin typeface="Lucida Sans Unicode"/>
                <a:cs typeface="Lucida Sans Unicode"/>
              </a:rPr>
              <a:t>i </a:t>
            </a:r>
            <a:r>
              <a:rPr sz="1800" spc="-105" dirty="0">
                <a:latin typeface="Lucida Sans Unicode"/>
                <a:cs typeface="Lucida Sans Unicode"/>
              </a:rPr>
              <a:t>tre </a:t>
            </a:r>
            <a:r>
              <a:rPr sz="1800" spc="-140" dirty="0">
                <a:latin typeface="Lucida Sans Unicode"/>
                <a:cs typeface="Lucida Sans Unicode"/>
              </a:rPr>
              <a:t>tipi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120" dirty="0">
                <a:latin typeface="Lucida Sans Unicode"/>
                <a:cs typeface="Lucida Sans Unicode"/>
              </a:rPr>
              <a:t>indirizzamento  </a:t>
            </a:r>
            <a:r>
              <a:rPr sz="1800" spc="-125" dirty="0">
                <a:latin typeface="Lucida Sans Unicode"/>
                <a:cs typeface="Lucida Sans Unicode"/>
              </a:rPr>
              <a:t>in </a:t>
            </a:r>
            <a:r>
              <a:rPr sz="1800" spc="-80" dirty="0">
                <a:latin typeface="Lucida Sans Unicode"/>
                <a:cs typeface="Lucida Sans Unicode"/>
              </a:rPr>
              <a:t>una </a:t>
            </a:r>
            <a:r>
              <a:rPr sz="1800" spc="-105" dirty="0">
                <a:latin typeface="Lucida Sans Unicode"/>
                <a:cs typeface="Lucida Sans Unicode"/>
              </a:rPr>
              <a:t>memoria </a:t>
            </a:r>
            <a:r>
              <a:rPr sz="1800" spc="-50" dirty="0">
                <a:latin typeface="Lucida Sans Unicode"/>
                <a:cs typeface="Lucida Sans Unicode"/>
              </a:rPr>
              <a:t>che </a:t>
            </a:r>
            <a:r>
              <a:rPr sz="1800" spc="-125" dirty="0">
                <a:latin typeface="Lucida Sans Unicode"/>
                <a:cs typeface="Lucida Sans Unicode"/>
              </a:rPr>
              <a:t>può </a:t>
            </a:r>
            <a:r>
              <a:rPr sz="1800" spc="-80" dirty="0">
                <a:latin typeface="Lucida Sans Unicode"/>
                <a:cs typeface="Lucida Sans Unicode"/>
              </a:rPr>
              <a:t>contenere </a:t>
            </a:r>
            <a:r>
              <a:rPr sz="1800" spc="-140" dirty="0">
                <a:latin typeface="Lucida Sans Unicode"/>
                <a:cs typeface="Lucida Sans Unicode"/>
              </a:rPr>
              <a:t>8</a:t>
            </a:r>
            <a:r>
              <a:rPr sz="1800" spc="70" dirty="0">
                <a:latin typeface="Lucida Sans Unicode"/>
                <a:cs typeface="Lucida Sans Unicode"/>
              </a:rPr>
              <a:t> </a:t>
            </a:r>
            <a:r>
              <a:rPr sz="1800" spc="-95" dirty="0">
                <a:latin typeface="Lucida Sans Unicode"/>
                <a:cs typeface="Lucida Sans Unicode"/>
              </a:rPr>
              <a:t>blocchi.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0168" y="1454833"/>
            <a:ext cx="7725409" cy="113855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4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Si sostituiscono i blocchi meno recentemente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utilizzati</a:t>
            </a:r>
            <a:endParaRPr sz="1800">
              <a:latin typeface="Arial"/>
              <a:cs typeface="Arial"/>
            </a:endParaRPr>
          </a:p>
          <a:p>
            <a:pPr marL="756285" marR="5080" indent="-287020">
              <a:lnSpc>
                <a:spcPct val="100000"/>
              </a:lnSpc>
              <a:spcBef>
                <a:spcPts val="390"/>
              </a:spcBef>
              <a:tabLst>
                <a:tab pos="756285" algn="l"/>
              </a:tabLst>
            </a:pPr>
            <a:r>
              <a:rPr sz="1600" spc="-5" dirty="0">
                <a:latin typeface="Arial"/>
                <a:cs typeface="Arial"/>
              </a:rPr>
              <a:t>–	Ipotesi: il blocco meno utilizzato recentemente è quello che ha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minore  probabilità di essere referenziato in futuro. Si approssima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futuro prossimo al  passato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recente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0168" y="3279724"/>
            <a:ext cx="51568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  <a:tab pos="2221230" algn="l"/>
              </a:tabLst>
            </a:pPr>
            <a:r>
              <a:rPr sz="1800" spc="-5" dirty="0">
                <a:latin typeface="Arial"/>
                <a:cs typeface="Arial"/>
              </a:rPr>
              <a:t>Reference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string:	</a:t>
            </a:r>
            <a:r>
              <a:rPr sz="1800" dirty="0">
                <a:latin typeface="Arial"/>
                <a:cs typeface="Arial"/>
              </a:rPr>
              <a:t>1, 2, </a:t>
            </a:r>
            <a:r>
              <a:rPr sz="1800" spc="-5" dirty="0">
                <a:latin typeface="Arial"/>
                <a:cs typeface="Arial"/>
              </a:rPr>
              <a:t>3, 4, 1, 2,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r>
              <a:rPr sz="1800" spc="-5" dirty="0">
                <a:latin typeface="Arial"/>
                <a:cs typeface="Arial"/>
              </a:rPr>
              <a:t>, 1, 2, </a:t>
            </a:r>
            <a:r>
              <a:rPr sz="1800" b="1" spc="-5" dirty="0">
                <a:solidFill>
                  <a:srgbClr val="0000CC"/>
                </a:solidFill>
                <a:latin typeface="Arial"/>
                <a:cs typeface="Arial"/>
              </a:rPr>
              <a:t>3</a:t>
            </a:r>
            <a:r>
              <a:rPr sz="1800" spc="-5" dirty="0">
                <a:latin typeface="Arial"/>
                <a:cs typeface="Arial"/>
              </a:rPr>
              <a:t>, </a:t>
            </a:r>
            <a:r>
              <a:rPr sz="1800" b="1" spc="-5" dirty="0">
                <a:solidFill>
                  <a:srgbClr val="FFC000"/>
                </a:solidFill>
                <a:latin typeface="Arial"/>
                <a:cs typeface="Arial"/>
              </a:rPr>
              <a:t>4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9900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633912" y="4037012"/>
          <a:ext cx="395605" cy="1838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b="1" i="1" dirty="0">
                          <a:solidFill>
                            <a:srgbClr val="009900"/>
                          </a:solidFill>
                          <a:latin typeface="Malgun Gothic"/>
                          <a:cs typeface="Malgun Gothic"/>
                        </a:rPr>
                        <a:t>5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2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4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3</a:t>
                      </a:r>
                      <a:endParaRPr sz="1650" dirty="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616263" y="4035488"/>
          <a:ext cx="395605" cy="1838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1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2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68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3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68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4</a:t>
                      </a:r>
                      <a:endParaRPr sz="1650" dirty="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119437" y="4043362"/>
          <a:ext cx="395605" cy="1838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1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2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b="1" i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5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4</a:t>
                      </a:r>
                      <a:endParaRPr sz="1650" dirty="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638613" y="4022788"/>
          <a:ext cx="395605" cy="1838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1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2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6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5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6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b="1" i="1" dirty="0">
                          <a:solidFill>
                            <a:srgbClr val="0000CC"/>
                          </a:solidFill>
                          <a:latin typeface="Malgun Gothic"/>
                          <a:cs typeface="Malgun Gothic"/>
                        </a:rPr>
                        <a:t>3</a:t>
                      </a:r>
                      <a:endParaRPr sz="1650" dirty="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141787" y="4030662"/>
          <a:ext cx="395605" cy="1838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1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2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b="1" i="1" dirty="0">
                          <a:solidFill>
                            <a:srgbClr val="FFC000"/>
                          </a:solidFill>
                          <a:latin typeface="Malgun Gothic"/>
                          <a:cs typeface="Malgun Gothic"/>
                        </a:rPr>
                        <a:t>4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3</a:t>
                      </a:r>
                      <a:endParaRPr sz="1650" dirty="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9304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Algoritmi di replacement:  </a:t>
            </a:r>
            <a:r>
              <a:rPr dirty="0"/>
              <a:t>Least Recently Used</a:t>
            </a:r>
            <a:r>
              <a:rPr spc="-140" dirty="0"/>
              <a:t> </a:t>
            </a:r>
            <a:r>
              <a:rPr dirty="0"/>
              <a:t>(LRU)</a:t>
            </a:r>
          </a:p>
        </p:txBody>
      </p:sp>
      <p:sp>
        <p:nvSpPr>
          <p:cNvPr id="11" name="object 11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678804" y="4693753"/>
            <a:ext cx="61468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8</a:t>
            </a:r>
            <a:r>
              <a:rPr sz="1650" i="1" spc="-8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miss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0168" y="1454833"/>
            <a:ext cx="8112125" cy="118681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4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I </a:t>
            </a:r>
            <a:r>
              <a:rPr sz="1800" spc="-5" dirty="0">
                <a:latin typeface="Arial"/>
                <a:cs typeface="Arial"/>
              </a:rPr>
              <a:t>blocchi candidati per la sostituzione sono scelti in modo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casuale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Facilità di realizzazione rispetto a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LRU</a:t>
            </a:r>
            <a:endParaRPr sz="1600">
              <a:latin typeface="Arial"/>
              <a:cs typeface="Arial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3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È possibile verificare empiricamente che al crescere della dimensione della cache  lo scarto di performance in termini di miss rate è minimo o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nullo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11836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Algoritmi di replacement:  Random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893762" y="3062351"/>
          <a:ext cx="7763509" cy="2125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2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61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8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42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342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Associatività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 2</a:t>
                      </a:r>
                      <a:r>
                        <a:rPr sz="18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vie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 4</a:t>
                      </a:r>
                      <a:r>
                        <a:rPr sz="18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vie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 8</a:t>
                      </a:r>
                      <a:r>
                        <a:rPr sz="18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vie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72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Dimensione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LRU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Casuale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LRU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Casuale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LRU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Casuale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16KB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5,18%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5,69%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4,67%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5,29%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4,39%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4,96%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1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64KB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1,88%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2,01%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1,54%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1,66%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1,39%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1,53%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256KB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1,15%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1,17%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1,13%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1,13%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1,12%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1,12%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050442" y="5465481"/>
            <a:ext cx="7204709" cy="7702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algn="just">
              <a:lnSpc>
                <a:spcPct val="97000"/>
              </a:lnSpc>
              <a:spcBef>
                <a:spcPts val="190"/>
              </a:spcBef>
            </a:pPr>
            <a:r>
              <a:rPr sz="1650" i="1" spc="-30" dirty="0">
                <a:latin typeface="Malgun Gothic"/>
                <a:cs typeface="Malgun Gothic"/>
              </a:rPr>
              <a:t>Fonte: </a:t>
            </a:r>
            <a:r>
              <a:rPr sz="1650" i="1" spc="-35" dirty="0">
                <a:latin typeface="Malgun Gothic"/>
                <a:cs typeface="Malgun Gothic"/>
              </a:rPr>
              <a:t>Hennessy-Patterson, </a:t>
            </a:r>
            <a:r>
              <a:rPr sz="1650" i="1" spc="-15" dirty="0">
                <a:latin typeface="Malgun Gothic"/>
                <a:cs typeface="Malgun Gothic"/>
              </a:rPr>
              <a:t>i </a:t>
            </a:r>
            <a:r>
              <a:rPr sz="1650" i="1" spc="-20" dirty="0">
                <a:latin typeface="Malgun Gothic"/>
                <a:cs typeface="Malgun Gothic"/>
              </a:rPr>
              <a:t>risultati si </a:t>
            </a:r>
            <a:r>
              <a:rPr sz="1650" i="1" spc="-25" dirty="0">
                <a:latin typeface="Malgun Gothic"/>
                <a:cs typeface="Malgun Gothic"/>
              </a:rPr>
              <a:t>riferiscono </a:t>
            </a:r>
            <a:r>
              <a:rPr sz="1650" i="1" spc="-35" dirty="0">
                <a:latin typeface="Malgun Gothic"/>
                <a:cs typeface="Malgun Gothic"/>
              </a:rPr>
              <a:t>ad una </a:t>
            </a:r>
            <a:r>
              <a:rPr sz="1650" i="1" spc="-30" dirty="0">
                <a:latin typeface="Malgun Gothic"/>
                <a:cs typeface="Malgun Gothic"/>
              </a:rPr>
              <a:t>macchina </a:t>
            </a:r>
            <a:r>
              <a:rPr sz="1650" i="1" spc="-70" dirty="0">
                <a:latin typeface="Malgun Gothic"/>
                <a:cs typeface="Malgun Gothic"/>
              </a:rPr>
              <a:t>VAX </a:t>
            </a:r>
            <a:r>
              <a:rPr sz="1650" i="1" spc="-30" dirty="0">
                <a:latin typeface="Malgun Gothic"/>
                <a:cs typeface="Malgun Gothic"/>
              </a:rPr>
              <a:t>con  cache a </a:t>
            </a:r>
            <a:r>
              <a:rPr sz="1650" i="1" spc="-25" dirty="0">
                <a:latin typeface="Malgun Gothic"/>
                <a:cs typeface="Malgun Gothic"/>
              </a:rPr>
              <a:t>blocchi </a:t>
            </a:r>
            <a:r>
              <a:rPr sz="1650" i="1" spc="-30" dirty="0">
                <a:latin typeface="Malgun Gothic"/>
                <a:cs typeface="Malgun Gothic"/>
              </a:rPr>
              <a:t>di </a:t>
            </a:r>
            <a:r>
              <a:rPr sz="1650" i="1" spc="-25" dirty="0">
                <a:latin typeface="Malgun Gothic"/>
                <a:cs typeface="Malgun Gothic"/>
              </a:rPr>
              <a:t>16bit. </a:t>
            </a:r>
            <a:r>
              <a:rPr sz="1650" i="1" spc="-15" dirty="0">
                <a:latin typeface="Malgun Gothic"/>
                <a:cs typeface="Malgun Gothic"/>
              </a:rPr>
              <a:t>I </a:t>
            </a:r>
            <a:r>
              <a:rPr sz="1650" i="1" spc="-30" dirty="0">
                <a:latin typeface="Malgun Gothic"/>
                <a:cs typeface="Malgun Gothic"/>
              </a:rPr>
              <a:t>dati </a:t>
            </a:r>
            <a:r>
              <a:rPr sz="1650" i="1" spc="-25" dirty="0">
                <a:latin typeface="Malgun Gothic"/>
                <a:cs typeface="Malgun Gothic"/>
              </a:rPr>
              <a:t>osservati </a:t>
            </a:r>
            <a:r>
              <a:rPr sz="1650" i="1" spc="-20" dirty="0">
                <a:latin typeface="Malgun Gothic"/>
                <a:cs typeface="Malgun Gothic"/>
              </a:rPr>
              <a:t>si </a:t>
            </a:r>
            <a:r>
              <a:rPr sz="1650" i="1" spc="-25" dirty="0">
                <a:latin typeface="Malgun Gothic"/>
                <a:cs typeface="Malgun Gothic"/>
              </a:rPr>
              <a:t>riferiscono sia </a:t>
            </a:r>
            <a:r>
              <a:rPr sz="1650" i="1" spc="-30" dirty="0">
                <a:latin typeface="Malgun Gothic"/>
                <a:cs typeface="Malgun Gothic"/>
              </a:rPr>
              <a:t>a </a:t>
            </a:r>
            <a:r>
              <a:rPr sz="1650" i="1" spc="-40" dirty="0">
                <a:latin typeface="Malgun Gothic"/>
                <a:cs typeface="Malgun Gothic"/>
              </a:rPr>
              <a:t>programmi </a:t>
            </a:r>
            <a:r>
              <a:rPr sz="1650" i="1" spc="-35" dirty="0">
                <a:latin typeface="Malgun Gothic"/>
                <a:cs typeface="Malgun Gothic"/>
              </a:rPr>
              <a:t>utente  </a:t>
            </a:r>
            <a:r>
              <a:rPr sz="1650" i="1" spc="-30" dirty="0">
                <a:latin typeface="Malgun Gothic"/>
                <a:cs typeface="Malgun Gothic"/>
              </a:rPr>
              <a:t>che</a:t>
            </a:r>
            <a:r>
              <a:rPr sz="1650" i="1" spc="-15" dirty="0">
                <a:latin typeface="Malgun Gothic"/>
                <a:cs typeface="Malgun Gothic"/>
              </a:rPr>
              <a:t> </a:t>
            </a:r>
            <a:r>
              <a:rPr sz="1650" i="1" spc="-40" dirty="0">
                <a:latin typeface="Malgun Gothic"/>
                <a:cs typeface="Malgun Gothic"/>
              </a:rPr>
              <a:t>OS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72100" y="2129027"/>
            <a:ext cx="1360931" cy="56997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91655" y="2129027"/>
            <a:ext cx="411479" cy="56997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61759" y="2129027"/>
            <a:ext cx="539495" cy="569976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59880" y="2129027"/>
            <a:ext cx="411479" cy="56997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29983" y="2129027"/>
            <a:ext cx="751331" cy="569976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9940" y="2129027"/>
            <a:ext cx="411479" cy="56997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10043" y="2129027"/>
            <a:ext cx="978407" cy="569976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47076" y="2129027"/>
            <a:ext cx="411479" cy="56997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8241" y="1580133"/>
            <a:ext cx="7936865" cy="2282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</a:tabLst>
            </a:pPr>
            <a:r>
              <a:rPr sz="2000" spc="-100" dirty="0">
                <a:latin typeface="Lucida Sans Unicode"/>
                <a:cs typeface="Lucida Sans Unicode"/>
              </a:rPr>
              <a:t>Oggi </a:t>
            </a:r>
            <a:r>
              <a:rPr sz="2000" spc="-75" dirty="0">
                <a:latin typeface="Lucida Sans Unicode"/>
                <a:cs typeface="Lucida Sans Unicode"/>
              </a:rPr>
              <a:t>si </a:t>
            </a:r>
            <a:r>
              <a:rPr sz="2000" spc="-130" dirty="0">
                <a:latin typeface="Lucida Sans Unicode"/>
                <a:cs typeface="Lucida Sans Unicode"/>
              </a:rPr>
              <a:t>utilizza </a:t>
            </a:r>
            <a:r>
              <a:rPr sz="2000" spc="-95" dirty="0">
                <a:latin typeface="Lucida Sans Unicode"/>
                <a:cs typeface="Lucida Sans Unicode"/>
              </a:rPr>
              <a:t>l’assembly solo </a:t>
            </a:r>
            <a:r>
              <a:rPr sz="2000" spc="-10" dirty="0">
                <a:latin typeface="Lucida Sans Unicode"/>
                <a:cs typeface="Lucida Sans Unicode"/>
              </a:rPr>
              <a:t>se </a:t>
            </a:r>
            <a:r>
              <a:rPr sz="2000" spc="-95" dirty="0">
                <a:latin typeface="Lucida Sans Unicode"/>
                <a:cs typeface="Lucida Sans Unicode"/>
              </a:rPr>
              <a:t>esistono </a:t>
            </a:r>
            <a:r>
              <a:rPr sz="2000" spc="-100" dirty="0">
                <a:latin typeface="Lucida Sans Unicode"/>
                <a:cs typeface="Lucida Sans Unicode"/>
              </a:rPr>
              <a:t>vincoli </a:t>
            </a:r>
            <a:r>
              <a:rPr sz="2000" spc="-125" dirty="0">
                <a:latin typeface="Lucida Sans Unicode"/>
                <a:cs typeface="Lucida Sans Unicode"/>
              </a:rPr>
              <a:t>stringenti </a:t>
            </a:r>
            <a:r>
              <a:rPr sz="2000" spc="-100" dirty="0">
                <a:latin typeface="Lucida Sans Unicode"/>
                <a:cs typeface="Lucida Sans Unicode"/>
              </a:rPr>
              <a:t>sui  </a:t>
            </a:r>
            <a:r>
              <a:rPr sz="2000" spc="-135" dirty="0">
                <a:latin typeface="Lucida Sans Unicode"/>
                <a:cs typeface="Lucida Sans Unicode"/>
              </a:rPr>
              <a:t>tempi </a:t>
            </a:r>
            <a:r>
              <a:rPr sz="2000" spc="-140" dirty="0">
                <a:latin typeface="Lucida Sans Unicode"/>
                <a:cs typeface="Lucida Sans Unicode"/>
              </a:rPr>
              <a:t>di </a:t>
            </a:r>
            <a:r>
              <a:rPr sz="2000" spc="-75" dirty="0">
                <a:latin typeface="Lucida Sans Unicode"/>
                <a:cs typeface="Lucida Sans Unicode"/>
              </a:rPr>
              <a:t>esecuzione </a:t>
            </a:r>
            <a:r>
              <a:rPr sz="2000" dirty="0">
                <a:latin typeface="Lucida Sans Unicode"/>
                <a:cs typeface="Lucida Sans Unicode"/>
              </a:rPr>
              <a:t>e </a:t>
            </a:r>
            <a:r>
              <a:rPr sz="2000" spc="-85" dirty="0">
                <a:latin typeface="Lucida Sans Unicode"/>
                <a:cs typeface="Lucida Sans Unicode"/>
              </a:rPr>
              <a:t>sulla </a:t>
            </a:r>
            <a:r>
              <a:rPr sz="2000" spc="-110" dirty="0">
                <a:latin typeface="Lucida Sans Unicode"/>
                <a:cs typeface="Lucida Sans Unicode"/>
              </a:rPr>
              <a:t>architettura; </a:t>
            </a:r>
            <a:r>
              <a:rPr sz="2000" spc="-45" dirty="0">
                <a:latin typeface="Lucida Sans Unicode"/>
                <a:cs typeface="Lucida Sans Unicode"/>
              </a:rPr>
              <a:t>viceversa </a:t>
            </a:r>
            <a:r>
              <a:rPr sz="2000" spc="-75" dirty="0">
                <a:latin typeface="Lucida Sans Unicode"/>
                <a:cs typeface="Lucida Sans Unicode"/>
              </a:rPr>
              <a:t>si </a:t>
            </a:r>
            <a:r>
              <a:rPr sz="2000" spc="-80" dirty="0">
                <a:latin typeface="Lucida Sans Unicode"/>
                <a:cs typeface="Lucida Sans Unicode"/>
              </a:rPr>
              <a:t>usano  </a:t>
            </a:r>
            <a:r>
              <a:rPr sz="2000" spc="-120" dirty="0">
                <a:latin typeface="Lucida Sans Unicode"/>
                <a:cs typeface="Lucida Sans Unicode"/>
              </a:rPr>
              <a:t>linguaggi </a:t>
            </a:r>
            <a:r>
              <a:rPr sz="2000" spc="-140" dirty="0">
                <a:latin typeface="Lucida Sans Unicode"/>
                <a:cs typeface="Lucida Sans Unicode"/>
              </a:rPr>
              <a:t>più </a:t>
            </a:r>
            <a:r>
              <a:rPr sz="2000" spc="-100" dirty="0">
                <a:latin typeface="Lucida Sans Unicode"/>
                <a:cs typeface="Lucida Sans Unicode"/>
              </a:rPr>
              <a:t>vicini </a:t>
            </a:r>
            <a:r>
              <a:rPr sz="2000" spc="-65" dirty="0">
                <a:latin typeface="Lucida Sans Unicode"/>
                <a:cs typeface="Lucida Sans Unicode"/>
              </a:rPr>
              <a:t>al </a:t>
            </a:r>
            <a:r>
              <a:rPr sz="2000" spc="-120" dirty="0">
                <a:latin typeface="Lucida Sans Unicode"/>
                <a:cs typeface="Lucida Sans Unicode"/>
              </a:rPr>
              <a:t>linguaggio </a:t>
            </a:r>
            <a:r>
              <a:rPr sz="2000" spc="-95" dirty="0">
                <a:latin typeface="Lucida Sans Unicode"/>
                <a:cs typeface="Lucida Sans Unicode"/>
              </a:rPr>
              <a:t>naturale, </a:t>
            </a:r>
            <a:r>
              <a:rPr sz="2000" spc="-135" dirty="0">
                <a:latin typeface="Lucida Sans Unicode"/>
                <a:cs typeface="Lucida Sans Unicode"/>
              </a:rPr>
              <a:t>i </a:t>
            </a:r>
            <a:r>
              <a:rPr sz="2000" spc="-120" dirty="0">
                <a:solidFill>
                  <a:srgbClr val="9900CC"/>
                </a:solidFill>
                <a:latin typeface="Lucida Sans Unicode"/>
                <a:cs typeface="Lucida Sans Unicode"/>
              </a:rPr>
              <a:t>linguaggi </a:t>
            </a:r>
            <a:r>
              <a:rPr sz="2000" spc="-140" dirty="0">
                <a:solidFill>
                  <a:srgbClr val="9900CC"/>
                </a:solidFill>
                <a:latin typeface="Lucida Sans Unicode"/>
                <a:cs typeface="Lucida Sans Unicode"/>
              </a:rPr>
              <a:t>di </a:t>
            </a:r>
            <a:r>
              <a:rPr sz="2000" spc="-114" dirty="0">
                <a:solidFill>
                  <a:srgbClr val="9900CC"/>
                </a:solidFill>
                <a:latin typeface="Lucida Sans Unicode"/>
                <a:cs typeface="Lucida Sans Unicode"/>
              </a:rPr>
              <a:t>alto</a:t>
            </a:r>
            <a:r>
              <a:rPr sz="2000" spc="190" dirty="0">
                <a:solidFill>
                  <a:srgbClr val="9900CC"/>
                </a:solidFill>
                <a:latin typeface="Lucida Sans Unicode"/>
                <a:cs typeface="Lucida Sans Unicode"/>
              </a:rPr>
              <a:t> </a:t>
            </a:r>
            <a:r>
              <a:rPr sz="2000" spc="-105" dirty="0">
                <a:solidFill>
                  <a:srgbClr val="9900CC"/>
                </a:solidFill>
                <a:latin typeface="Lucida Sans Unicode"/>
                <a:cs typeface="Lucida Sans Unicode"/>
              </a:rPr>
              <a:t>livello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Lucida Sans Unicode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marR="6350" indent="-342900" algn="just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000" spc="-20" dirty="0">
                <a:latin typeface="Lucida Sans Unicode"/>
                <a:cs typeface="Lucida Sans Unicode"/>
              </a:rPr>
              <a:t>I </a:t>
            </a:r>
            <a:r>
              <a:rPr sz="2000" spc="-120" dirty="0">
                <a:latin typeface="Lucida Sans Unicode"/>
                <a:cs typeface="Lucida Sans Unicode"/>
              </a:rPr>
              <a:t>linguaggi </a:t>
            </a:r>
            <a:r>
              <a:rPr sz="2000" spc="-140" dirty="0">
                <a:latin typeface="Lucida Sans Unicode"/>
                <a:cs typeface="Lucida Sans Unicode"/>
              </a:rPr>
              <a:t>di </a:t>
            </a:r>
            <a:r>
              <a:rPr sz="2000" spc="-114" dirty="0">
                <a:latin typeface="Lucida Sans Unicode"/>
                <a:cs typeface="Lucida Sans Unicode"/>
              </a:rPr>
              <a:t>alto </a:t>
            </a:r>
            <a:r>
              <a:rPr sz="2000" spc="-105" dirty="0">
                <a:latin typeface="Lucida Sans Unicode"/>
                <a:cs typeface="Lucida Sans Unicode"/>
              </a:rPr>
              <a:t>livello </a:t>
            </a:r>
            <a:r>
              <a:rPr sz="2000" spc="-95" dirty="0">
                <a:latin typeface="Lucida Sans Unicode"/>
                <a:cs typeface="Lucida Sans Unicode"/>
              </a:rPr>
              <a:t>sono </a:t>
            </a:r>
            <a:r>
              <a:rPr sz="2000" spc="-105" dirty="0">
                <a:latin typeface="Lucida Sans Unicode"/>
                <a:cs typeface="Lucida Sans Unicode"/>
              </a:rPr>
              <a:t>elementi </a:t>
            </a:r>
            <a:r>
              <a:rPr sz="2000" spc="-130" dirty="0">
                <a:latin typeface="Lucida Sans Unicode"/>
                <a:cs typeface="Lucida Sans Unicode"/>
              </a:rPr>
              <a:t>intermedi </a:t>
            </a:r>
            <a:r>
              <a:rPr sz="2000" spc="-140" dirty="0">
                <a:latin typeface="Lucida Sans Unicode"/>
                <a:cs typeface="Lucida Sans Unicode"/>
              </a:rPr>
              <a:t>di </a:t>
            </a:r>
            <a:r>
              <a:rPr sz="2000" spc="-85" dirty="0">
                <a:latin typeface="Lucida Sans Unicode"/>
                <a:cs typeface="Lucida Sans Unicode"/>
              </a:rPr>
              <a:t>una </a:t>
            </a:r>
            <a:r>
              <a:rPr sz="2000" spc="-75" dirty="0">
                <a:latin typeface="Lucida Sans Unicode"/>
                <a:cs typeface="Lucida Sans Unicode"/>
              </a:rPr>
              <a:t>varietà </a:t>
            </a:r>
            <a:r>
              <a:rPr sz="2000" spc="-155" dirty="0">
                <a:latin typeface="Lucida Sans Unicode"/>
                <a:cs typeface="Lucida Sans Unicode"/>
              </a:rPr>
              <a:t>di  </a:t>
            </a:r>
            <a:r>
              <a:rPr sz="2000" spc="-120" dirty="0">
                <a:latin typeface="Lucida Sans Unicode"/>
                <a:cs typeface="Lucida Sans Unicode"/>
              </a:rPr>
              <a:t>linguaggi </a:t>
            </a:r>
            <a:r>
              <a:rPr sz="2000" spc="-65" dirty="0">
                <a:latin typeface="Lucida Sans Unicode"/>
                <a:cs typeface="Lucida Sans Unicode"/>
              </a:rPr>
              <a:t>ai </a:t>
            </a:r>
            <a:r>
              <a:rPr sz="2000" spc="-95" dirty="0">
                <a:latin typeface="Lucida Sans Unicode"/>
                <a:cs typeface="Lucida Sans Unicode"/>
              </a:rPr>
              <a:t>cui </a:t>
            </a:r>
            <a:r>
              <a:rPr sz="2000" spc="-105" dirty="0">
                <a:latin typeface="Lucida Sans Unicode"/>
                <a:cs typeface="Lucida Sans Unicode"/>
              </a:rPr>
              <a:t>estremi </a:t>
            </a:r>
            <a:r>
              <a:rPr sz="2000" spc="-75" dirty="0">
                <a:latin typeface="Lucida Sans Unicode"/>
                <a:cs typeface="Lucida Sans Unicode"/>
              </a:rPr>
              <a:t>si </a:t>
            </a:r>
            <a:r>
              <a:rPr sz="2000" spc="-110" dirty="0">
                <a:latin typeface="Lucida Sans Unicode"/>
                <a:cs typeface="Lucida Sans Unicode"/>
              </a:rPr>
              <a:t>trovano </a:t>
            </a:r>
            <a:r>
              <a:rPr sz="2000" spc="-140" dirty="0">
                <a:latin typeface="Lucida Sans Unicode"/>
                <a:cs typeface="Lucida Sans Unicode"/>
              </a:rPr>
              <a:t>il </a:t>
            </a:r>
            <a:r>
              <a:rPr sz="2000" spc="-120" dirty="0">
                <a:latin typeface="Lucida Sans Unicode"/>
                <a:cs typeface="Lucida Sans Unicode"/>
              </a:rPr>
              <a:t>linguaggio </a:t>
            </a:r>
            <a:r>
              <a:rPr sz="2000" spc="-80" dirty="0">
                <a:latin typeface="Lucida Sans Unicode"/>
                <a:cs typeface="Lucida Sans Unicode"/>
              </a:rPr>
              <a:t>macchina </a:t>
            </a:r>
            <a:r>
              <a:rPr sz="2000" spc="-75" dirty="0">
                <a:latin typeface="Lucida Sans Unicode"/>
                <a:cs typeface="Lucida Sans Unicode"/>
              </a:rPr>
              <a:t>ed </a:t>
            </a:r>
            <a:r>
              <a:rPr sz="2000" spc="-135" dirty="0">
                <a:latin typeface="Lucida Sans Unicode"/>
                <a:cs typeface="Lucida Sans Unicode"/>
              </a:rPr>
              <a:t>i  </a:t>
            </a:r>
            <a:r>
              <a:rPr sz="2000" spc="-120" dirty="0">
                <a:latin typeface="Lucida Sans Unicode"/>
                <a:cs typeface="Lucida Sans Unicode"/>
              </a:rPr>
              <a:t>linguaggi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-110" dirty="0">
                <a:latin typeface="Lucida Sans Unicode"/>
                <a:cs typeface="Lucida Sans Unicode"/>
              </a:rPr>
              <a:t>naturali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55925" y="4044950"/>
            <a:ext cx="3632200" cy="2552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Linguaggi di</a:t>
            </a:r>
            <a:r>
              <a:rPr spc="5" dirty="0"/>
              <a:t> </a:t>
            </a:r>
            <a:r>
              <a:rPr dirty="0"/>
              <a:t>programmazione</a:t>
            </a:r>
          </a:p>
        </p:txBody>
      </p:sp>
      <p:sp>
        <p:nvSpPr>
          <p:cNvPr id="15" name="object 1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529841"/>
            <a:ext cx="7866380" cy="490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56360">
              <a:lnSpc>
                <a:spcPct val="12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PROBLEMA: </a:t>
            </a:r>
            <a:r>
              <a:rPr sz="1800" dirty="0">
                <a:latin typeface="Arial"/>
                <a:cs typeface="Arial"/>
              </a:rPr>
              <a:t>scrittura </a:t>
            </a:r>
            <a:r>
              <a:rPr sz="1800" spc="-10" dirty="0">
                <a:latin typeface="Arial"/>
                <a:cs typeface="Arial"/>
              </a:rPr>
              <a:t>da </a:t>
            </a:r>
            <a:r>
              <a:rPr sz="1800" spc="-5" dirty="0">
                <a:latin typeface="Arial"/>
                <a:cs typeface="Arial"/>
              </a:rPr>
              <a:t>CPU in </a:t>
            </a:r>
            <a:r>
              <a:rPr sz="1800" dirty="0">
                <a:latin typeface="Arial"/>
                <a:cs typeface="Arial"/>
              </a:rPr>
              <a:t>$, </a:t>
            </a:r>
            <a:r>
              <a:rPr sz="1800" spc="-5" dirty="0">
                <a:latin typeface="Arial"/>
                <a:cs typeface="Arial"/>
              </a:rPr>
              <a:t>quando aggiornare la RAM?  </a:t>
            </a:r>
            <a:r>
              <a:rPr sz="1800" dirty="0">
                <a:latin typeface="Arial"/>
                <a:cs typeface="Arial"/>
              </a:rPr>
              <a:t>POLITICHE: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WRITE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THROUGH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All </a:t>
            </a:r>
            <a:r>
              <a:rPr sz="1800" spc="-10" dirty="0">
                <a:latin typeface="Arial"/>
                <a:cs typeface="Arial"/>
              </a:rPr>
              <a:t>writes </a:t>
            </a:r>
            <a:r>
              <a:rPr sz="1800" spc="-5" dirty="0">
                <a:latin typeface="Arial"/>
                <a:cs typeface="Arial"/>
              </a:rPr>
              <a:t>go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main memory as </a:t>
            </a:r>
            <a:r>
              <a:rPr sz="1800" spc="-15" dirty="0">
                <a:latin typeface="Arial"/>
                <a:cs typeface="Arial"/>
              </a:rPr>
              <a:t>well </a:t>
            </a:r>
            <a:r>
              <a:rPr sz="1800" spc="-5" dirty="0">
                <a:latin typeface="Arial"/>
                <a:cs typeface="Arial"/>
              </a:rPr>
              <a:t>as</a:t>
            </a:r>
            <a:r>
              <a:rPr sz="1800" spc="1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cache</a:t>
            </a:r>
            <a:endParaRPr sz="1800">
              <a:latin typeface="Arial"/>
              <a:cs typeface="Arial"/>
            </a:endParaRPr>
          </a:p>
          <a:p>
            <a:pPr marL="756285" marR="29209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Multiple CPUs can monitor main memory </a:t>
            </a:r>
            <a:r>
              <a:rPr sz="1800" dirty="0">
                <a:latin typeface="Arial"/>
                <a:cs typeface="Arial"/>
              </a:rPr>
              <a:t>traffic to </a:t>
            </a:r>
            <a:r>
              <a:rPr sz="1800" spc="-5" dirty="0">
                <a:latin typeface="Arial"/>
                <a:cs typeface="Arial"/>
              </a:rPr>
              <a:t>keep local </a:t>
            </a:r>
            <a:r>
              <a:rPr sz="1800" dirty="0">
                <a:latin typeface="Arial"/>
                <a:cs typeface="Arial"/>
              </a:rPr>
              <a:t>(to </a:t>
            </a:r>
            <a:r>
              <a:rPr sz="1800" spc="-5" dirty="0">
                <a:latin typeface="Arial"/>
                <a:cs typeface="Arial"/>
              </a:rPr>
              <a:t>CPU)  cache up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date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Lots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traffic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15" dirty="0">
                <a:latin typeface="Arial"/>
                <a:cs typeface="Arial"/>
              </a:rPr>
              <a:t>Slows </a:t>
            </a:r>
            <a:r>
              <a:rPr sz="1800" spc="-20" dirty="0">
                <a:latin typeface="Arial"/>
                <a:cs typeface="Arial"/>
              </a:rPr>
              <a:t>down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writes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WRITE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BACK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Updates initially made in cache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only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Update bit </a:t>
            </a:r>
            <a:r>
              <a:rPr sz="1800" dirty="0">
                <a:latin typeface="Arial"/>
                <a:cs typeface="Arial"/>
              </a:rPr>
              <a:t>for </a:t>
            </a:r>
            <a:r>
              <a:rPr sz="1800" spc="-5" dirty="0">
                <a:latin typeface="Arial"/>
                <a:cs typeface="Arial"/>
              </a:rPr>
              <a:t>cache slot is </a:t>
            </a:r>
            <a:r>
              <a:rPr sz="1800" dirty="0">
                <a:latin typeface="Arial"/>
                <a:cs typeface="Arial"/>
              </a:rPr>
              <a:t>set </a:t>
            </a:r>
            <a:r>
              <a:rPr sz="1800" spc="-15" dirty="0">
                <a:latin typeface="Arial"/>
                <a:cs typeface="Arial"/>
              </a:rPr>
              <a:t>when </a:t>
            </a:r>
            <a:r>
              <a:rPr sz="1800" spc="-5" dirty="0">
                <a:latin typeface="Arial"/>
                <a:cs typeface="Arial"/>
              </a:rPr>
              <a:t>update</a:t>
            </a:r>
            <a:r>
              <a:rPr sz="1800" spc="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occurs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Arial"/>
                <a:cs typeface="Arial"/>
              </a:rPr>
              <a:t>If </a:t>
            </a:r>
            <a:r>
              <a:rPr sz="1800" spc="-5" dirty="0">
                <a:latin typeface="Arial"/>
                <a:cs typeface="Arial"/>
              </a:rPr>
              <a:t>block is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be replaced, </a:t>
            </a:r>
            <a:r>
              <a:rPr sz="1800" spc="-10" dirty="0">
                <a:latin typeface="Arial"/>
                <a:cs typeface="Arial"/>
              </a:rPr>
              <a:t>write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main memory only </a:t>
            </a:r>
            <a:r>
              <a:rPr sz="1800" dirty="0">
                <a:latin typeface="Arial"/>
                <a:cs typeface="Arial"/>
              </a:rPr>
              <a:t>if </a:t>
            </a:r>
            <a:r>
              <a:rPr sz="1800" spc="-5" dirty="0">
                <a:latin typeface="Arial"/>
                <a:cs typeface="Arial"/>
              </a:rPr>
              <a:t>update bit is</a:t>
            </a:r>
            <a:r>
              <a:rPr sz="1800" spc="1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Other caches get out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sync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Arial"/>
                <a:cs typeface="Arial"/>
              </a:rPr>
              <a:t>I/O </a:t>
            </a:r>
            <a:r>
              <a:rPr sz="1800" spc="-5" dirty="0">
                <a:latin typeface="Arial"/>
                <a:cs typeface="Arial"/>
              </a:rPr>
              <a:t>must access main memory through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cache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Arial"/>
                <a:cs typeface="Arial"/>
              </a:rPr>
              <a:t>N.B. </a:t>
            </a:r>
            <a:r>
              <a:rPr sz="1800" spc="-5" dirty="0">
                <a:latin typeface="Arial"/>
                <a:cs typeface="Arial"/>
              </a:rPr>
              <a:t>15% </a:t>
            </a:r>
            <a:r>
              <a:rPr sz="1800" dirty="0">
                <a:latin typeface="Arial"/>
                <a:cs typeface="Arial"/>
              </a:rPr>
              <a:t>of </a:t>
            </a:r>
            <a:r>
              <a:rPr sz="1800" spc="-5" dirty="0">
                <a:latin typeface="Arial"/>
                <a:cs typeface="Arial"/>
              </a:rPr>
              <a:t>memory references are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writes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WRITE</a:t>
            </a:r>
            <a:r>
              <a:rPr spc="-35" dirty="0"/>
              <a:t> </a:t>
            </a:r>
            <a:r>
              <a:rPr spc="-5" dirty="0"/>
              <a:t>POLICY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63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Memoria </a:t>
            </a:r>
            <a:r>
              <a:rPr dirty="0"/>
              <a:t>CACHE -</a:t>
            </a:r>
            <a:r>
              <a:rPr spc="-25" dirty="0"/>
              <a:t> </a:t>
            </a:r>
            <a:r>
              <a:rPr dirty="0"/>
              <a:t>$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0662" y="1628648"/>
            <a:ext cx="6511925" cy="28083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12406" y="2572258"/>
            <a:ext cx="2787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L1  L2  L3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11261" y="2572258"/>
            <a:ext cx="10160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 </a:t>
            </a:r>
            <a:r>
              <a:rPr sz="1800" dirty="0">
                <a:latin typeface="Arial"/>
                <a:cs typeface="Arial"/>
              </a:rPr>
              <a:t>x </a:t>
            </a:r>
            <a:r>
              <a:rPr sz="1800" spc="-5" dirty="0">
                <a:latin typeface="Arial"/>
                <a:cs typeface="Arial"/>
              </a:rPr>
              <a:t>64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KB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1-2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MB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4-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3016" y="4900040"/>
            <a:ext cx="7979409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spc="-90" dirty="0">
                <a:latin typeface="Lucida Sans Unicode"/>
                <a:cs typeface="Lucida Sans Unicode"/>
              </a:rPr>
              <a:t>Dapprima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80" dirty="0">
                <a:latin typeface="Lucida Sans Unicode"/>
                <a:cs typeface="Lucida Sans Unicode"/>
              </a:rPr>
              <a:t>CPU </a:t>
            </a:r>
            <a:r>
              <a:rPr sz="1600" spc="-40" dirty="0">
                <a:latin typeface="Lucida Sans Unicode"/>
                <a:cs typeface="Lucida Sans Unicode"/>
              </a:rPr>
              <a:t>cerca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95" dirty="0">
                <a:latin typeface="Lucida Sans Unicode"/>
                <a:cs typeface="Lucida Sans Unicode"/>
              </a:rPr>
              <a:t>dato </a:t>
            </a:r>
            <a:r>
              <a:rPr sz="1600" spc="-70" dirty="0">
                <a:latin typeface="Lucida Sans Unicode"/>
                <a:cs typeface="Lucida Sans Unicode"/>
              </a:rPr>
              <a:t>nella </a:t>
            </a:r>
            <a:r>
              <a:rPr sz="1600" spc="-35" dirty="0">
                <a:latin typeface="Lucida Sans Unicode"/>
                <a:cs typeface="Lucida Sans Unicode"/>
              </a:rPr>
              <a:t>cache </a:t>
            </a:r>
            <a:r>
              <a:rPr sz="1600" spc="-125" dirty="0">
                <a:latin typeface="Lucida Sans Unicode"/>
                <a:cs typeface="Lucida Sans Unicode"/>
              </a:rPr>
              <a:t>di </a:t>
            </a:r>
            <a:r>
              <a:rPr sz="1600" spc="-90" dirty="0">
                <a:latin typeface="Lucida Sans Unicode"/>
                <a:cs typeface="Lucida Sans Unicode"/>
              </a:rPr>
              <a:t>livello </a:t>
            </a:r>
            <a:r>
              <a:rPr sz="1600" spc="-95" dirty="0">
                <a:latin typeface="Lucida Sans Unicode"/>
                <a:cs typeface="Lucida Sans Unicode"/>
              </a:rPr>
              <a:t>1; </a:t>
            </a:r>
            <a:r>
              <a:rPr sz="1600" spc="-10" dirty="0">
                <a:latin typeface="Lucida Sans Unicode"/>
                <a:cs typeface="Lucida Sans Unicode"/>
              </a:rPr>
              <a:t>se </a:t>
            </a:r>
            <a:r>
              <a:rPr sz="1600" spc="-45" dirty="0">
                <a:latin typeface="Lucida Sans Unicode"/>
                <a:cs typeface="Lucida Sans Unicode"/>
              </a:rPr>
              <a:t>avviene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b="1" spc="-75" dirty="0">
                <a:latin typeface="Yu Gothic UI"/>
                <a:cs typeface="Yu Gothic UI"/>
              </a:rPr>
              <a:t>hit</a:t>
            </a:r>
            <a:r>
              <a:rPr sz="1600" spc="-75" dirty="0">
                <a:latin typeface="Lucida Sans Unicode"/>
                <a:cs typeface="Lucida Sans Unicode"/>
              </a:rPr>
              <a:t>, </a:t>
            </a:r>
            <a:r>
              <a:rPr sz="1600" spc="-114" dirty="0">
                <a:latin typeface="Lucida Sans Unicode"/>
                <a:cs typeface="Lucida Sans Unicode"/>
              </a:rPr>
              <a:t>il </a:t>
            </a:r>
            <a:r>
              <a:rPr sz="1600" spc="-70" dirty="0">
                <a:latin typeface="Lucida Sans Unicode"/>
                <a:cs typeface="Lucida Sans Unicode"/>
              </a:rPr>
              <a:t>processore  </a:t>
            </a:r>
            <a:r>
              <a:rPr sz="1600" spc="-75" dirty="0">
                <a:latin typeface="Lucida Sans Unicode"/>
                <a:cs typeface="Lucida Sans Unicode"/>
              </a:rPr>
              <a:t>procede </a:t>
            </a:r>
            <a:r>
              <a:rPr sz="1600" spc="-60" dirty="0">
                <a:latin typeface="Lucida Sans Unicode"/>
                <a:cs typeface="Lucida Sans Unicode"/>
              </a:rPr>
              <a:t>ad </a:t>
            </a:r>
            <a:r>
              <a:rPr sz="1600" spc="-65" dirty="0">
                <a:latin typeface="Lucida Sans Unicode"/>
                <a:cs typeface="Lucida Sans Unicode"/>
              </a:rPr>
              <a:t>alta </a:t>
            </a:r>
            <a:r>
              <a:rPr sz="1600" spc="-70" dirty="0">
                <a:latin typeface="Lucida Sans Unicode"/>
                <a:cs typeface="Lucida Sans Unicode"/>
              </a:rPr>
              <a:t>velocità. </a:t>
            </a:r>
            <a:r>
              <a:rPr sz="1600" spc="95" dirty="0">
                <a:latin typeface="Lucida Sans Unicode"/>
                <a:cs typeface="Lucida Sans Unicode"/>
              </a:rPr>
              <a:t>Se </a:t>
            </a:r>
            <a:r>
              <a:rPr sz="1600" spc="-65" dirty="0">
                <a:latin typeface="Lucida Sans Unicode"/>
                <a:cs typeface="Lucida Sans Unicode"/>
              </a:rPr>
              <a:t>si </a:t>
            </a:r>
            <a:r>
              <a:rPr sz="1600" spc="-70" dirty="0">
                <a:latin typeface="Lucida Sans Unicode"/>
                <a:cs typeface="Lucida Sans Unicode"/>
              </a:rPr>
              <a:t>verifica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b="1" spc="5" dirty="0">
                <a:latin typeface="Yu Gothic UI"/>
                <a:cs typeface="Yu Gothic UI"/>
              </a:rPr>
              <a:t>miss</a:t>
            </a:r>
            <a:r>
              <a:rPr sz="1600" spc="5" dirty="0">
                <a:latin typeface="Lucida Sans Unicode"/>
                <a:cs typeface="Lucida Sans Unicode"/>
              </a:rPr>
              <a:t>, </a:t>
            </a:r>
            <a:r>
              <a:rPr sz="1600" spc="-80" dirty="0">
                <a:latin typeface="Lucida Sans Unicode"/>
                <a:cs typeface="Lucida Sans Unicode"/>
              </a:rPr>
              <a:t>allora </a:t>
            </a:r>
            <a:r>
              <a:rPr sz="1600" spc="-55" dirty="0">
                <a:latin typeface="Lucida Sans Unicode"/>
                <a:cs typeface="Lucida Sans Unicode"/>
              </a:rPr>
              <a:t>viene </a:t>
            </a:r>
            <a:r>
              <a:rPr sz="1600" spc="-95" dirty="0">
                <a:latin typeface="Lucida Sans Unicode"/>
                <a:cs typeface="Lucida Sans Unicode"/>
              </a:rPr>
              <a:t>controllata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125" dirty="0">
                <a:latin typeface="Lucida Sans Unicode"/>
                <a:cs typeface="Lucida Sans Unicode"/>
              </a:rPr>
              <a:t>$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85" dirty="0">
                <a:latin typeface="Lucida Sans Unicode"/>
                <a:cs typeface="Lucida Sans Unicode"/>
              </a:rPr>
              <a:t>livello </a:t>
            </a:r>
            <a:r>
              <a:rPr sz="1600" spc="-125" dirty="0">
                <a:latin typeface="Lucida Sans Unicode"/>
                <a:cs typeface="Lucida Sans Unicode"/>
              </a:rPr>
              <a:t>2 </a:t>
            </a:r>
            <a:r>
              <a:rPr sz="1600" spc="-5" dirty="0">
                <a:latin typeface="Lucida Sans Unicode"/>
                <a:cs typeface="Lucida Sans Unicode"/>
              </a:rPr>
              <a:t>e  </a:t>
            </a:r>
            <a:r>
              <a:rPr sz="1600" spc="-40" dirty="0">
                <a:latin typeface="Lucida Sans Unicode"/>
                <a:cs typeface="Lucida Sans Unicode"/>
              </a:rPr>
              <a:t>così </a:t>
            </a:r>
            <a:r>
              <a:rPr sz="1600" spc="-55" dirty="0">
                <a:latin typeface="Lucida Sans Unicode"/>
                <a:cs typeface="Lucida Sans Unicode"/>
              </a:rPr>
              <a:t>via, </a:t>
            </a:r>
            <a:r>
              <a:rPr sz="1600" spc="-114" dirty="0">
                <a:latin typeface="Lucida Sans Unicode"/>
                <a:cs typeface="Lucida Sans Unicode"/>
              </a:rPr>
              <a:t>fino </a:t>
            </a:r>
            <a:r>
              <a:rPr sz="1600" spc="-60" dirty="0">
                <a:latin typeface="Lucida Sans Unicode"/>
                <a:cs typeface="Lucida Sans Unicode"/>
              </a:rPr>
              <a:t>ad </a:t>
            </a:r>
            <a:r>
              <a:rPr sz="1600" spc="-40" dirty="0">
                <a:latin typeface="Lucida Sans Unicode"/>
                <a:cs typeface="Lucida Sans Unicode"/>
              </a:rPr>
              <a:t>accedere </a:t>
            </a:r>
            <a:r>
              <a:rPr sz="1600" spc="-55" dirty="0">
                <a:latin typeface="Lucida Sans Unicode"/>
                <a:cs typeface="Lucida Sans Unicode"/>
              </a:rPr>
              <a:t>alla </a:t>
            </a:r>
            <a:r>
              <a:rPr sz="1600" spc="-100" dirty="0">
                <a:latin typeface="Lucida Sans Unicode"/>
                <a:cs typeface="Lucida Sans Unicode"/>
              </a:rPr>
              <a:t>memoria</a:t>
            </a:r>
            <a:r>
              <a:rPr sz="1600" spc="-50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principale.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700212"/>
            <a:ext cx="9144000" cy="4857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33692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Memoria CACHE </a:t>
            </a:r>
            <a:r>
              <a:rPr dirty="0"/>
              <a:t>-</a:t>
            </a:r>
            <a:r>
              <a:rPr spc="-50" dirty="0"/>
              <a:t> </a:t>
            </a:r>
            <a:r>
              <a:rPr dirty="0"/>
              <a:t>$  </a:t>
            </a:r>
            <a:r>
              <a:rPr spc="-5" dirty="0"/>
              <a:t>Pentium </a:t>
            </a:r>
            <a:r>
              <a:rPr dirty="0"/>
              <a:t>4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33692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Memoria CACHE </a:t>
            </a:r>
            <a:r>
              <a:rPr dirty="0"/>
              <a:t>-</a:t>
            </a:r>
            <a:r>
              <a:rPr spc="-50" dirty="0"/>
              <a:t> </a:t>
            </a:r>
            <a:r>
              <a:rPr dirty="0"/>
              <a:t>$  Intel </a:t>
            </a:r>
            <a:r>
              <a:rPr spc="-5" dirty="0"/>
              <a:t>Core</a:t>
            </a:r>
            <a:r>
              <a:rPr spc="-35" dirty="0"/>
              <a:t> </a:t>
            </a:r>
            <a:r>
              <a:rPr dirty="0"/>
              <a:t>i7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39" y="1503640"/>
            <a:ext cx="3741420" cy="46723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950"/>
              </a:lnSpc>
              <a:spcBef>
                <a:spcPts val="130"/>
              </a:spcBef>
            </a:pPr>
            <a:r>
              <a:rPr sz="1650" i="1" spc="-35" dirty="0">
                <a:latin typeface="Malgun Gothic"/>
                <a:cs typeface="Malgun Gothic"/>
              </a:rPr>
              <a:t>Ogni core</a:t>
            </a:r>
            <a:r>
              <a:rPr sz="1650" i="1" spc="1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contiene:</a:t>
            </a:r>
            <a:endParaRPr sz="1650">
              <a:latin typeface="Malgun Gothic"/>
              <a:cs typeface="Malgun Gothic"/>
            </a:endParaRPr>
          </a:p>
          <a:p>
            <a:pPr marL="187960" indent="-175260">
              <a:lnSpc>
                <a:spcPts val="1920"/>
              </a:lnSpc>
              <a:buSzPct val="96969"/>
              <a:buFont typeface="Arial"/>
              <a:buChar char="•"/>
              <a:tabLst>
                <a:tab pos="187960" algn="l"/>
              </a:tabLst>
            </a:pPr>
            <a:r>
              <a:rPr sz="1650" i="1" spc="-25" dirty="0">
                <a:latin typeface="Malgun Gothic"/>
                <a:cs typeface="Malgun Gothic"/>
              </a:rPr>
              <a:t>L2, </a:t>
            </a:r>
            <a:r>
              <a:rPr sz="1650" i="1" spc="-30" dirty="0">
                <a:latin typeface="Malgun Gothic"/>
                <a:cs typeface="Malgun Gothic"/>
              </a:rPr>
              <a:t>L1 e </a:t>
            </a:r>
            <a:r>
              <a:rPr sz="1650" i="1" spc="-25" dirty="0">
                <a:latin typeface="Malgun Gothic"/>
                <a:cs typeface="Malgun Gothic"/>
              </a:rPr>
              <a:t>la </a:t>
            </a:r>
            <a:r>
              <a:rPr sz="1650" i="1" spc="-30" dirty="0">
                <a:latin typeface="Malgun Gothic"/>
                <a:cs typeface="Malgun Gothic"/>
              </a:rPr>
              <a:t>logica per </a:t>
            </a:r>
            <a:r>
              <a:rPr sz="1650" i="1" spc="-35" dirty="0">
                <a:latin typeface="Malgun Gothic"/>
                <a:cs typeface="Malgun Gothic"/>
              </a:rPr>
              <a:t>accedere </a:t>
            </a:r>
            <a:r>
              <a:rPr sz="1650" i="1" spc="-30" dirty="0">
                <a:latin typeface="Malgun Gothic"/>
                <a:cs typeface="Malgun Gothic"/>
              </a:rPr>
              <a:t>a</a:t>
            </a:r>
            <a:r>
              <a:rPr sz="1650" i="1" spc="15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L3</a:t>
            </a:r>
            <a:endParaRPr sz="1650">
              <a:latin typeface="Malgun Gothic"/>
              <a:cs typeface="Malgun Gothic"/>
            </a:endParaRPr>
          </a:p>
          <a:p>
            <a:pPr marL="187960">
              <a:lnSpc>
                <a:spcPts val="1920"/>
              </a:lnSpc>
            </a:pPr>
            <a:r>
              <a:rPr sz="1650" i="1" spc="-25" dirty="0">
                <a:latin typeface="Malgun Gothic"/>
                <a:cs typeface="Malgun Gothic"/>
              </a:rPr>
              <a:t>condivisa</a:t>
            </a:r>
            <a:endParaRPr sz="1650">
              <a:latin typeface="Malgun Gothic"/>
              <a:cs typeface="Malgun Gothic"/>
            </a:endParaRPr>
          </a:p>
          <a:p>
            <a:pPr marL="187960" marR="20955" indent="-175260">
              <a:lnSpc>
                <a:spcPts val="1920"/>
              </a:lnSpc>
              <a:spcBef>
                <a:spcPts val="85"/>
              </a:spcBef>
              <a:buSzPct val="96969"/>
              <a:buFont typeface="Arial"/>
              <a:buChar char="•"/>
              <a:tabLst>
                <a:tab pos="187960" algn="l"/>
              </a:tabLst>
            </a:pPr>
            <a:r>
              <a:rPr sz="1650" i="1" spc="-30" dirty="0">
                <a:latin typeface="Malgun Gothic"/>
                <a:cs typeface="Malgun Gothic"/>
              </a:rPr>
              <a:t>$ di </a:t>
            </a:r>
            <a:r>
              <a:rPr sz="1650" i="1" spc="-35" dirty="0">
                <a:latin typeface="Malgun Gothic"/>
                <a:cs typeface="Malgun Gothic"/>
              </a:rPr>
              <a:t>pre-fetch </a:t>
            </a:r>
            <a:r>
              <a:rPr sz="1650" i="1" spc="-30" dirty="0">
                <a:latin typeface="Malgun Gothic"/>
                <a:cs typeface="Malgun Gothic"/>
              </a:rPr>
              <a:t>che </a:t>
            </a:r>
            <a:r>
              <a:rPr sz="1650" i="1" spc="-35" dirty="0">
                <a:latin typeface="Malgun Gothic"/>
                <a:cs typeface="Malgun Gothic"/>
              </a:rPr>
              <a:t>cercano </a:t>
            </a:r>
            <a:r>
              <a:rPr sz="1650" i="1" spc="-30" dirty="0">
                <a:latin typeface="Malgun Gothic"/>
                <a:cs typeface="Malgun Gothic"/>
              </a:rPr>
              <a:t>di caricare  </a:t>
            </a:r>
            <a:r>
              <a:rPr sz="1650" i="1" spc="-25" dirty="0">
                <a:latin typeface="Malgun Gothic"/>
                <a:cs typeface="Malgun Gothic"/>
              </a:rPr>
              <a:t>istruzioni </a:t>
            </a:r>
            <a:r>
              <a:rPr sz="1650" i="1" spc="-30" dirty="0">
                <a:latin typeface="Malgun Gothic"/>
                <a:cs typeface="Malgun Gothic"/>
              </a:rPr>
              <a:t>prima che siano</a:t>
            </a:r>
            <a:r>
              <a:rPr sz="1650" i="1" spc="3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referenziate</a:t>
            </a:r>
            <a:endParaRPr sz="1650">
              <a:latin typeface="Malgun Gothic"/>
              <a:cs typeface="Malgun Gothic"/>
            </a:endParaRPr>
          </a:p>
          <a:p>
            <a:pPr marL="187960" indent="-175260">
              <a:lnSpc>
                <a:spcPts val="1835"/>
              </a:lnSpc>
              <a:buSzPct val="96969"/>
              <a:buFont typeface="Arial"/>
              <a:buChar char="•"/>
              <a:tabLst>
                <a:tab pos="187960" algn="l"/>
              </a:tabLst>
            </a:pPr>
            <a:r>
              <a:rPr sz="1650" i="1" spc="-40" dirty="0">
                <a:latin typeface="Malgun Gothic"/>
                <a:cs typeface="Malgun Gothic"/>
              </a:rPr>
              <a:t>Front-end:</a:t>
            </a:r>
            <a:endParaRPr sz="1650">
              <a:latin typeface="Malgun Gothic"/>
              <a:cs typeface="Malgun Gothic"/>
            </a:endParaRPr>
          </a:p>
          <a:p>
            <a:pPr marL="376555" lvl="1" indent="-188595">
              <a:lnSpc>
                <a:spcPts val="1920"/>
              </a:lnSpc>
              <a:buSzPct val="96969"/>
              <a:buFont typeface="Arial"/>
              <a:buChar char="•"/>
              <a:tabLst>
                <a:tab pos="377190" algn="l"/>
              </a:tabLst>
            </a:pPr>
            <a:r>
              <a:rPr sz="1650" i="1" spc="-30" dirty="0">
                <a:latin typeface="Malgun Gothic"/>
                <a:cs typeface="Malgun Gothic"/>
              </a:rPr>
              <a:t>Prelievo, decodifica </a:t>
            </a:r>
            <a:r>
              <a:rPr sz="1650" i="1" spc="-25" dirty="0">
                <a:latin typeface="Malgun Gothic"/>
                <a:cs typeface="Malgun Gothic"/>
              </a:rPr>
              <a:t>in </a:t>
            </a:r>
            <a:r>
              <a:rPr sz="1650" i="1" spc="-35" dirty="0">
                <a:latin typeface="Malgun Gothic"/>
                <a:cs typeface="Malgun Gothic"/>
              </a:rPr>
              <a:t>formato</a:t>
            </a:r>
            <a:r>
              <a:rPr sz="1650" i="1" spc="8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RISC</a:t>
            </a:r>
            <a:endParaRPr sz="1650">
              <a:latin typeface="Malgun Gothic"/>
              <a:cs typeface="Malgun Gothic"/>
            </a:endParaRPr>
          </a:p>
          <a:p>
            <a:pPr marL="376555">
              <a:lnSpc>
                <a:spcPts val="1920"/>
              </a:lnSpc>
              <a:tabLst>
                <a:tab pos="2161540" algn="l"/>
              </a:tabLst>
            </a:pPr>
            <a:r>
              <a:rPr sz="1650" i="1" spc="-30" dirty="0">
                <a:latin typeface="Malgun Gothic"/>
                <a:cs typeface="Malgun Gothic"/>
              </a:rPr>
              <a:t>e </a:t>
            </a:r>
            <a:r>
              <a:rPr sz="1650" i="1" spc="-35" dirty="0">
                <a:latin typeface="Malgun Gothic"/>
                <a:cs typeface="Malgun Gothic"/>
              </a:rPr>
              <a:t>salvataggio</a:t>
            </a:r>
            <a:r>
              <a:rPr sz="1650" i="1" spc="4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in</a:t>
            </a:r>
            <a:r>
              <a:rPr sz="1650" i="1" spc="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$	delle</a:t>
            </a:r>
            <a:r>
              <a:rPr sz="1650" i="1" spc="-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istruzioni</a:t>
            </a:r>
            <a:endParaRPr sz="1650">
              <a:latin typeface="Malgun Gothic"/>
              <a:cs typeface="Malgun Gothic"/>
            </a:endParaRPr>
          </a:p>
          <a:p>
            <a:pPr marL="376555" marR="219710" lvl="1" indent="-188595">
              <a:lnSpc>
                <a:spcPts val="1920"/>
              </a:lnSpc>
              <a:spcBef>
                <a:spcPts val="85"/>
              </a:spcBef>
              <a:buSzPct val="96969"/>
              <a:buFont typeface="Arial"/>
              <a:buChar char="•"/>
              <a:tabLst>
                <a:tab pos="377190" algn="l"/>
              </a:tabLst>
            </a:pPr>
            <a:r>
              <a:rPr sz="1650" i="1" spc="-30" dirty="0">
                <a:latin typeface="Malgun Gothic"/>
                <a:cs typeface="Malgun Gothic"/>
              </a:rPr>
              <a:t>Le </a:t>
            </a:r>
            <a:r>
              <a:rPr sz="1650" i="1" spc="-25" dirty="0">
                <a:latin typeface="Malgun Gothic"/>
                <a:cs typeface="Malgun Gothic"/>
              </a:rPr>
              <a:t>istruzioni </a:t>
            </a:r>
            <a:r>
              <a:rPr sz="1650" i="1" spc="-35" dirty="0">
                <a:latin typeface="Malgun Gothic"/>
                <a:cs typeface="Malgun Gothic"/>
              </a:rPr>
              <a:t>prelevate da </a:t>
            </a:r>
            <a:r>
              <a:rPr sz="1650" i="1" spc="-30" dirty="0">
                <a:latin typeface="Malgun Gothic"/>
                <a:cs typeface="Malgun Gothic"/>
              </a:rPr>
              <a:t>$ L1  </a:t>
            </a:r>
            <a:r>
              <a:rPr sz="1650" i="1" spc="-40" dirty="0">
                <a:latin typeface="Malgun Gothic"/>
                <a:cs typeface="Malgun Gothic"/>
              </a:rPr>
              <a:t>vengono </a:t>
            </a:r>
            <a:r>
              <a:rPr sz="1650" i="1" spc="-35" dirty="0">
                <a:latin typeface="Malgun Gothic"/>
                <a:cs typeface="Malgun Gothic"/>
              </a:rPr>
              <a:t>passate </a:t>
            </a:r>
            <a:r>
              <a:rPr sz="1650" i="1" spc="-25" dirty="0">
                <a:latin typeface="Malgun Gothic"/>
                <a:cs typeface="Malgun Gothic"/>
              </a:rPr>
              <a:t>ai </a:t>
            </a:r>
            <a:r>
              <a:rPr sz="1650" i="1" spc="-30" dirty="0">
                <a:latin typeface="Malgun Gothic"/>
                <a:cs typeface="Malgun Gothic"/>
              </a:rPr>
              <a:t>decodificatori  che </a:t>
            </a:r>
            <a:r>
              <a:rPr sz="1650" i="1" spc="-35" dirty="0">
                <a:latin typeface="Malgun Gothic"/>
                <a:cs typeface="Malgun Gothic"/>
              </a:rPr>
              <a:t>determinano </a:t>
            </a:r>
            <a:r>
              <a:rPr sz="1650" i="1" spc="-25" dirty="0">
                <a:latin typeface="Malgun Gothic"/>
                <a:cs typeface="Malgun Gothic"/>
              </a:rPr>
              <a:t>le </a:t>
            </a:r>
            <a:r>
              <a:rPr sz="1650" i="1" spc="-30" dirty="0">
                <a:latin typeface="Malgun Gothic"/>
                <a:cs typeface="Malgun Gothic"/>
              </a:rPr>
              <a:t>operazioni </a:t>
            </a:r>
            <a:r>
              <a:rPr sz="1650" i="1" spc="-40" dirty="0">
                <a:latin typeface="Malgun Gothic"/>
                <a:cs typeface="Malgun Gothic"/>
              </a:rPr>
              <a:t>da  </a:t>
            </a:r>
            <a:r>
              <a:rPr sz="1650" i="1" spc="-35" dirty="0">
                <a:latin typeface="Malgun Gothic"/>
                <a:cs typeface="Malgun Gothic"/>
              </a:rPr>
              <a:t>svolgere </a:t>
            </a:r>
            <a:r>
              <a:rPr sz="1650" i="1" spc="-30" dirty="0">
                <a:latin typeface="Malgun Gothic"/>
                <a:cs typeface="Malgun Gothic"/>
              </a:rPr>
              <a:t>nella</a:t>
            </a:r>
            <a:r>
              <a:rPr sz="1650" i="1" spc="3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pipeline</a:t>
            </a:r>
            <a:endParaRPr sz="1650">
              <a:latin typeface="Malgun Gothic"/>
              <a:cs typeface="Malgun Gothic"/>
            </a:endParaRPr>
          </a:p>
          <a:p>
            <a:pPr marL="187960" indent="-175260">
              <a:lnSpc>
                <a:spcPts val="1839"/>
              </a:lnSpc>
              <a:buSzPct val="96969"/>
              <a:buFont typeface="Arial"/>
              <a:buChar char="•"/>
              <a:tabLst>
                <a:tab pos="187960" algn="l"/>
              </a:tabLst>
            </a:pPr>
            <a:r>
              <a:rPr sz="1650" i="1" spc="-30" dirty="0">
                <a:latin typeface="Malgun Gothic"/>
                <a:cs typeface="Malgun Gothic"/>
              </a:rPr>
              <a:t>Unità </a:t>
            </a:r>
            <a:r>
              <a:rPr sz="1650" i="1" spc="-25" dirty="0">
                <a:latin typeface="Malgun Gothic"/>
                <a:cs typeface="Malgun Gothic"/>
              </a:rPr>
              <a:t>di </a:t>
            </a:r>
            <a:r>
              <a:rPr sz="1650" i="1" spc="-30" dirty="0">
                <a:latin typeface="Malgun Gothic"/>
                <a:cs typeface="Malgun Gothic"/>
              </a:rPr>
              <a:t>controllo fuori</a:t>
            </a:r>
            <a:r>
              <a:rPr sz="1650" i="1" spc="6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sequenza:</a:t>
            </a:r>
            <a:endParaRPr sz="1650">
              <a:latin typeface="Malgun Gothic"/>
              <a:cs typeface="Malgun Gothic"/>
            </a:endParaRPr>
          </a:p>
          <a:p>
            <a:pPr marL="370840" marR="5080" lvl="1" indent="-175260">
              <a:lnSpc>
                <a:spcPts val="1920"/>
              </a:lnSpc>
              <a:spcBef>
                <a:spcPts val="85"/>
              </a:spcBef>
              <a:buSzPct val="96969"/>
              <a:buFont typeface="Arial"/>
              <a:buChar char="•"/>
              <a:tabLst>
                <a:tab pos="370840" algn="l"/>
              </a:tabLst>
            </a:pPr>
            <a:r>
              <a:rPr sz="1650" i="1" spc="-30" dirty="0">
                <a:latin typeface="Malgun Gothic"/>
                <a:cs typeface="Malgun Gothic"/>
              </a:rPr>
              <a:t>Tiene </a:t>
            </a:r>
            <a:r>
              <a:rPr sz="1650" i="1" spc="-25" dirty="0">
                <a:latin typeface="Malgun Gothic"/>
                <a:cs typeface="Malgun Gothic"/>
              </a:rPr>
              <a:t>traccia </a:t>
            </a:r>
            <a:r>
              <a:rPr sz="1650" i="1" spc="-30" dirty="0">
                <a:latin typeface="Malgun Gothic"/>
                <a:cs typeface="Malgun Gothic"/>
              </a:rPr>
              <a:t>delle micro-operazioni,  se </a:t>
            </a:r>
            <a:r>
              <a:rPr sz="1650" i="1" spc="-25" dirty="0">
                <a:latin typeface="Malgun Gothic"/>
                <a:cs typeface="Malgun Gothic"/>
              </a:rPr>
              <a:t>le risorse </a:t>
            </a:r>
            <a:r>
              <a:rPr sz="1650" i="1" spc="-35" dirty="0">
                <a:latin typeface="Malgun Gothic"/>
                <a:cs typeface="Malgun Gothic"/>
              </a:rPr>
              <a:t>sono </a:t>
            </a:r>
            <a:r>
              <a:rPr sz="1650" i="1" spc="-25" dirty="0">
                <a:latin typeface="Malgun Gothic"/>
                <a:cs typeface="Malgun Gothic"/>
              </a:rPr>
              <a:t>disponibili </a:t>
            </a:r>
            <a:r>
              <a:rPr sz="1650" i="1" spc="-30" dirty="0">
                <a:latin typeface="Malgun Gothic"/>
                <a:cs typeface="Malgun Gothic"/>
              </a:rPr>
              <a:t>viene  inserita </a:t>
            </a:r>
            <a:r>
              <a:rPr sz="1650" i="1" spc="-25" dirty="0">
                <a:latin typeface="Malgun Gothic"/>
                <a:cs typeface="Malgun Gothic"/>
              </a:rPr>
              <a:t>in </a:t>
            </a:r>
            <a:r>
              <a:rPr sz="1650" i="1" spc="-35" dirty="0">
                <a:latin typeface="Malgun Gothic"/>
                <a:cs typeface="Malgun Gothic"/>
              </a:rPr>
              <a:t>una </a:t>
            </a:r>
            <a:r>
              <a:rPr sz="1650" i="1" spc="-30" dirty="0">
                <a:latin typeface="Malgun Gothic"/>
                <a:cs typeface="Malgun Gothic"/>
              </a:rPr>
              <a:t>delle </a:t>
            </a:r>
            <a:r>
              <a:rPr sz="1650" i="1" spc="-35" dirty="0">
                <a:latin typeface="Malgun Gothic"/>
                <a:cs typeface="Malgun Gothic"/>
              </a:rPr>
              <a:t>due code  </a:t>
            </a:r>
            <a:r>
              <a:rPr sz="1650" i="1" spc="-25" dirty="0">
                <a:latin typeface="Malgun Gothic"/>
                <a:cs typeface="Malgun Gothic"/>
              </a:rPr>
              <a:t>altrimenti</a:t>
            </a:r>
            <a:r>
              <a:rPr sz="1650" i="1" spc="1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ritardata</a:t>
            </a:r>
            <a:endParaRPr sz="1650">
              <a:latin typeface="Malgun Gothic"/>
              <a:cs typeface="Malgun Gothic"/>
            </a:endParaRPr>
          </a:p>
          <a:p>
            <a:pPr marL="370840" lvl="1" indent="-175260">
              <a:lnSpc>
                <a:spcPts val="1839"/>
              </a:lnSpc>
              <a:buSzPct val="96969"/>
              <a:buFont typeface="Arial"/>
              <a:buChar char="•"/>
              <a:tabLst>
                <a:tab pos="370840" algn="l"/>
              </a:tabLst>
            </a:pP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0" dirty="0">
                <a:latin typeface="Malgun Gothic"/>
                <a:cs typeface="Malgun Gothic"/>
              </a:rPr>
              <a:t>fuori </a:t>
            </a:r>
            <a:r>
              <a:rPr sz="1650" i="1" spc="-35" dirty="0">
                <a:latin typeface="Malgun Gothic"/>
                <a:cs typeface="Malgun Gothic"/>
              </a:rPr>
              <a:t>sequenza </a:t>
            </a:r>
            <a:r>
              <a:rPr sz="1650" i="1" spc="-30" dirty="0">
                <a:latin typeface="Malgun Gothic"/>
                <a:cs typeface="Malgun Gothic"/>
              </a:rPr>
              <a:t>è </a:t>
            </a:r>
            <a:r>
              <a:rPr sz="1650" i="1" spc="-35" dirty="0">
                <a:latin typeface="Malgun Gothic"/>
                <a:cs typeface="Malgun Gothic"/>
              </a:rPr>
              <a:t>dovuto</a:t>
            </a:r>
            <a:r>
              <a:rPr sz="1650" i="1" spc="35" dirty="0">
                <a:latin typeface="Malgun Gothic"/>
                <a:cs typeface="Malgun Gothic"/>
              </a:rPr>
              <a:t> </a:t>
            </a:r>
            <a:r>
              <a:rPr sz="1650" i="1" spc="-20" dirty="0">
                <a:latin typeface="Malgun Gothic"/>
                <a:cs typeface="Malgun Gothic"/>
              </a:rPr>
              <a:t>alla</a:t>
            </a:r>
            <a:endParaRPr sz="1650">
              <a:latin typeface="Malgun Gothic"/>
              <a:cs typeface="Malgun Gothic"/>
            </a:endParaRPr>
          </a:p>
          <a:p>
            <a:pPr marL="370840">
              <a:lnSpc>
                <a:spcPts val="1950"/>
              </a:lnSpc>
            </a:pPr>
            <a:r>
              <a:rPr sz="1650" i="1" spc="-30" dirty="0">
                <a:latin typeface="Malgun Gothic"/>
                <a:cs typeface="Malgun Gothic"/>
              </a:rPr>
              <a:t>pipeline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24300" y="1497074"/>
            <a:ext cx="5219699" cy="536092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66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Interruzioni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508753" y="3750945"/>
            <a:ext cx="4480560" cy="2512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Programma</a:t>
            </a:r>
            <a:endParaRPr sz="1600">
              <a:latin typeface="Arial"/>
              <a:cs typeface="Arial"/>
            </a:endParaRPr>
          </a:p>
          <a:p>
            <a:pPr marL="1612900" marR="95885" lvl="1" indent="-228600">
              <a:lnSpc>
                <a:spcPct val="80100"/>
              </a:lnSpc>
              <a:spcBef>
                <a:spcPts val="380"/>
              </a:spcBef>
              <a:buChar char="–"/>
              <a:tabLst>
                <a:tab pos="1613535" algn="l"/>
              </a:tabLst>
            </a:pPr>
            <a:r>
              <a:rPr sz="1600" spc="-5" dirty="0">
                <a:latin typeface="Arial"/>
                <a:cs typeface="Arial"/>
              </a:rPr>
              <a:t>errore di esecuzione </a:t>
            </a:r>
            <a:r>
              <a:rPr sz="1600" spc="-15" dirty="0">
                <a:latin typeface="Arial"/>
                <a:cs typeface="Arial"/>
              </a:rPr>
              <a:t>(overflow,  </a:t>
            </a:r>
            <a:r>
              <a:rPr sz="1600" spc="-5" dirty="0">
                <a:latin typeface="Arial"/>
                <a:cs typeface="Arial"/>
              </a:rPr>
              <a:t>divisione per zero, violazione  spazio di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memoria)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20" dirty="0">
                <a:latin typeface="Arial"/>
                <a:cs typeface="Arial"/>
              </a:rPr>
              <a:t>Timer</a:t>
            </a:r>
            <a:endParaRPr sz="1600">
              <a:latin typeface="Arial"/>
              <a:cs typeface="Arial"/>
            </a:endParaRPr>
          </a:p>
          <a:p>
            <a:pPr marL="1612900" lvl="1" indent="-228600">
              <a:lnSpc>
                <a:spcPct val="100000"/>
              </a:lnSpc>
              <a:buChar char="–"/>
              <a:tabLst>
                <a:tab pos="1613535" algn="l"/>
              </a:tabLst>
            </a:pPr>
            <a:r>
              <a:rPr sz="1600" spc="-5" dirty="0">
                <a:latin typeface="Arial"/>
                <a:cs typeface="Arial"/>
              </a:rPr>
              <a:t>operazioni pianificate (time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slot)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I/O</a:t>
            </a:r>
            <a:endParaRPr sz="1600">
              <a:latin typeface="Arial"/>
              <a:cs typeface="Arial"/>
            </a:endParaRPr>
          </a:p>
          <a:p>
            <a:pPr marL="1612900" lvl="1" indent="-228600">
              <a:lnSpc>
                <a:spcPct val="100000"/>
              </a:lnSpc>
              <a:buChar char="–"/>
              <a:tabLst>
                <a:tab pos="1613535" algn="l"/>
              </a:tabLst>
            </a:pPr>
            <a:r>
              <a:rPr sz="1600" spc="-5" dirty="0">
                <a:latin typeface="Arial"/>
                <a:cs typeface="Arial"/>
              </a:rPr>
              <a:t>operazioni di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I/O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Errore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hardware</a:t>
            </a:r>
            <a:endParaRPr sz="1600">
              <a:latin typeface="Arial"/>
              <a:cs typeface="Arial"/>
            </a:endParaRPr>
          </a:p>
          <a:p>
            <a:pPr marL="1612900" lvl="1" indent="-228600">
              <a:lnSpc>
                <a:spcPct val="100000"/>
              </a:lnSpc>
              <a:buChar char="–"/>
              <a:tabLst>
                <a:tab pos="1613535" algn="l"/>
              </a:tabLst>
            </a:pPr>
            <a:r>
              <a:rPr sz="1600" spc="-5" dirty="0">
                <a:latin typeface="Arial"/>
                <a:cs typeface="Arial"/>
              </a:rPr>
              <a:t>problemi fisici (caduta di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09208" y="6189979"/>
            <a:ext cx="861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tensione)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1463700"/>
            <a:ext cx="7857490" cy="226377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Consentono </a:t>
            </a:r>
            <a:r>
              <a:rPr sz="1600" spc="-5" dirty="0">
                <a:latin typeface="Arial"/>
                <a:cs typeface="Arial"/>
              </a:rPr>
              <a:t>di </a:t>
            </a:r>
            <a:r>
              <a:rPr sz="1600" spc="-10" dirty="0">
                <a:latin typeface="Arial"/>
                <a:cs typeface="Arial"/>
              </a:rPr>
              <a:t>interrompere l’elaborazione normale del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processore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La funzione principale è migliorare l’efficienza della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elaborazione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(dispositivi periferici molto più lenti del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processore)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Es. stampa su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stampante</a:t>
            </a:r>
            <a:endParaRPr sz="16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3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Permettono al modulo di I/O, al termine </a:t>
            </a:r>
            <a:r>
              <a:rPr sz="1600" spc="-10" dirty="0">
                <a:latin typeface="Arial"/>
                <a:cs typeface="Arial"/>
              </a:rPr>
              <a:t>del comando </a:t>
            </a:r>
            <a:r>
              <a:rPr sz="1600" spc="-5" dirty="0">
                <a:latin typeface="Arial"/>
                <a:cs typeface="Arial"/>
              </a:rPr>
              <a:t>di I/O, di segnalare l’evento </a:t>
            </a:r>
            <a:r>
              <a:rPr sz="1600" spc="-10" dirty="0">
                <a:latin typeface="Arial"/>
                <a:cs typeface="Arial"/>
              </a:rPr>
              <a:t>al  </a:t>
            </a:r>
            <a:r>
              <a:rPr sz="1600" spc="-5" dirty="0">
                <a:latin typeface="Arial"/>
                <a:cs typeface="Arial"/>
              </a:rPr>
              <a:t>processore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Times New Roman"/>
              <a:cs typeface="Times New Roman"/>
            </a:endParaRPr>
          </a:p>
          <a:p>
            <a:pPr marL="239395">
              <a:lnSpc>
                <a:spcPct val="100000"/>
              </a:lnSpc>
              <a:spcBef>
                <a:spcPts val="5"/>
              </a:spcBef>
              <a:tabLst>
                <a:tab pos="3985260" algn="l"/>
              </a:tabLst>
            </a:pPr>
            <a:r>
              <a:rPr sz="1600" b="1" spc="-10" dirty="0">
                <a:latin typeface="Arial"/>
                <a:cs typeface="Arial"/>
              </a:rPr>
              <a:t>Tipologie</a:t>
            </a:r>
            <a:r>
              <a:rPr sz="1600" b="1" spc="4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di</a:t>
            </a:r>
            <a:r>
              <a:rPr sz="1600" b="1" spc="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interruzioni:	Classi di</a:t>
            </a:r>
            <a:r>
              <a:rPr sz="1600" b="1" spc="2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interruzione</a:t>
            </a:r>
            <a:r>
              <a:rPr sz="1600" spc="-5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3016" y="3750945"/>
            <a:ext cx="3614420" cy="1049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Interrupt</a:t>
            </a:r>
            <a:r>
              <a:rPr sz="1600" spc="-5" dirty="0">
                <a:latin typeface="Arial"/>
                <a:cs typeface="Arial"/>
              </a:rPr>
              <a:t>: generate da un dispositivo  hardware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Trap</a:t>
            </a:r>
            <a:r>
              <a:rPr sz="1600" spc="-15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generate da un programma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esecuzione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3016" y="4814784"/>
            <a:ext cx="139827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Linee</a:t>
            </a:r>
            <a:r>
              <a:rPr sz="1650" i="1" spc="-6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controllo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67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5650" y="1557400"/>
            <a:ext cx="7632700" cy="4535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10705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Flusso di </a:t>
            </a:r>
            <a:r>
              <a:rPr dirty="0"/>
              <a:t>controllo  </a:t>
            </a:r>
            <a:r>
              <a:rPr spc="-5" dirty="0"/>
              <a:t>con </a:t>
            </a:r>
            <a:r>
              <a:rPr dirty="0"/>
              <a:t>e senza</a:t>
            </a:r>
            <a:r>
              <a:rPr spc="-70" dirty="0"/>
              <a:t> </a:t>
            </a:r>
            <a:r>
              <a:rPr dirty="0"/>
              <a:t>interrupt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26870" y="6189053"/>
            <a:ext cx="5625465" cy="5848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ts val="1470"/>
              </a:lnSpc>
              <a:spcBef>
                <a:spcPts val="115"/>
              </a:spcBef>
            </a:pPr>
            <a:r>
              <a:rPr sz="1250" i="1" spc="-35" dirty="0">
                <a:latin typeface="Malgun Gothic"/>
                <a:cs typeface="Malgun Gothic"/>
              </a:rPr>
              <a:t>WRITE </a:t>
            </a:r>
            <a:r>
              <a:rPr sz="1250" i="1" spc="-30" dirty="0">
                <a:latin typeface="Malgun Gothic"/>
                <a:cs typeface="Malgun Gothic"/>
              </a:rPr>
              <a:t>– chiamata </a:t>
            </a:r>
            <a:r>
              <a:rPr sz="1250" i="1" spc="-25" dirty="0">
                <a:latin typeface="Malgun Gothic"/>
                <a:cs typeface="Malgun Gothic"/>
              </a:rPr>
              <a:t>di</a:t>
            </a:r>
            <a:r>
              <a:rPr sz="1250" i="1" spc="50" dirty="0">
                <a:latin typeface="Malgun Gothic"/>
                <a:cs typeface="Malgun Gothic"/>
              </a:rPr>
              <a:t> </a:t>
            </a:r>
            <a:r>
              <a:rPr sz="1250" i="1" spc="-30" dirty="0">
                <a:latin typeface="Malgun Gothic"/>
                <a:cs typeface="Malgun Gothic"/>
              </a:rPr>
              <a:t>sistema</a:t>
            </a:r>
            <a:endParaRPr sz="1250">
              <a:latin typeface="Malgun Gothic"/>
              <a:cs typeface="Malgun Gothic"/>
            </a:endParaRPr>
          </a:p>
          <a:p>
            <a:pPr marL="151130" indent="-138430">
              <a:lnSpc>
                <a:spcPts val="1440"/>
              </a:lnSpc>
              <a:buAutoNum type="arabicPlain" startAt="4"/>
              <a:tabLst>
                <a:tab pos="151765" algn="l"/>
              </a:tabLst>
            </a:pPr>
            <a:r>
              <a:rPr sz="1250" i="1" spc="-30" dirty="0">
                <a:latin typeface="Malgun Gothic"/>
                <a:cs typeface="Malgun Gothic"/>
              </a:rPr>
              <a:t>– Preparazione </a:t>
            </a:r>
            <a:r>
              <a:rPr sz="1250" i="1" spc="-20" dirty="0">
                <a:latin typeface="Malgun Gothic"/>
                <a:cs typeface="Malgun Gothic"/>
              </a:rPr>
              <a:t>alle </a:t>
            </a:r>
            <a:r>
              <a:rPr sz="1250" i="1" spc="-30" dirty="0">
                <a:latin typeface="Malgun Gothic"/>
                <a:cs typeface="Malgun Gothic"/>
              </a:rPr>
              <a:t>op. </a:t>
            </a:r>
            <a:r>
              <a:rPr sz="1250" i="1" spc="-25" dirty="0">
                <a:latin typeface="Malgun Gothic"/>
                <a:cs typeface="Malgun Gothic"/>
              </a:rPr>
              <a:t>di </a:t>
            </a:r>
            <a:r>
              <a:rPr sz="1250" i="1" spc="-40" dirty="0">
                <a:latin typeface="Malgun Gothic"/>
                <a:cs typeface="Malgun Gothic"/>
              </a:rPr>
              <a:t>I/O, </a:t>
            </a:r>
            <a:r>
              <a:rPr sz="1250" i="1" spc="-25" dirty="0">
                <a:latin typeface="Malgun Gothic"/>
                <a:cs typeface="Malgun Gothic"/>
              </a:rPr>
              <a:t>es. </a:t>
            </a:r>
            <a:r>
              <a:rPr sz="1250" i="1" spc="-30" dirty="0">
                <a:latin typeface="Malgun Gothic"/>
                <a:cs typeface="Malgun Gothic"/>
              </a:rPr>
              <a:t>copiatura dati </a:t>
            </a:r>
            <a:r>
              <a:rPr sz="1250" i="1" spc="-35" dirty="0">
                <a:latin typeface="Malgun Gothic"/>
                <a:cs typeface="Malgun Gothic"/>
              </a:rPr>
              <a:t>da </a:t>
            </a:r>
            <a:r>
              <a:rPr sz="1250" i="1" spc="-25" dirty="0">
                <a:latin typeface="Malgun Gothic"/>
                <a:cs typeface="Malgun Gothic"/>
              </a:rPr>
              <a:t>inviare </a:t>
            </a:r>
            <a:r>
              <a:rPr sz="1250" i="1" spc="-20" dirty="0">
                <a:latin typeface="Malgun Gothic"/>
                <a:cs typeface="Malgun Gothic"/>
              </a:rPr>
              <a:t>alla</a:t>
            </a:r>
            <a:r>
              <a:rPr sz="1250" i="1" spc="180" dirty="0">
                <a:latin typeface="Malgun Gothic"/>
                <a:cs typeface="Malgun Gothic"/>
              </a:rPr>
              <a:t> </a:t>
            </a:r>
            <a:r>
              <a:rPr sz="1250" i="1" spc="-35" dirty="0">
                <a:latin typeface="Malgun Gothic"/>
                <a:cs typeface="Malgun Gothic"/>
              </a:rPr>
              <a:t>stampante</a:t>
            </a:r>
            <a:endParaRPr sz="1250">
              <a:latin typeface="Malgun Gothic"/>
              <a:cs typeface="Malgun Gothic"/>
            </a:endParaRPr>
          </a:p>
          <a:p>
            <a:pPr marL="151130" indent="-138430">
              <a:lnSpc>
                <a:spcPts val="1470"/>
              </a:lnSpc>
              <a:buAutoNum type="arabicPlain" startAt="4"/>
              <a:tabLst>
                <a:tab pos="151765" algn="l"/>
              </a:tabLst>
            </a:pPr>
            <a:r>
              <a:rPr sz="1250" i="1" spc="-25" dirty="0">
                <a:latin typeface="Malgun Gothic"/>
                <a:cs typeface="Malgun Gothic"/>
              </a:rPr>
              <a:t>– </a:t>
            </a:r>
            <a:r>
              <a:rPr sz="1250" i="1" spc="-35" dirty="0">
                <a:latin typeface="Malgun Gothic"/>
                <a:cs typeface="Malgun Gothic"/>
              </a:rPr>
              <a:t>Completamento </a:t>
            </a:r>
            <a:r>
              <a:rPr sz="1250" i="1" spc="-30" dirty="0">
                <a:latin typeface="Malgun Gothic"/>
                <a:cs typeface="Malgun Gothic"/>
              </a:rPr>
              <a:t>op. </a:t>
            </a:r>
            <a:r>
              <a:rPr sz="1250" i="1" spc="-40" dirty="0">
                <a:latin typeface="Malgun Gothic"/>
                <a:cs typeface="Malgun Gothic"/>
              </a:rPr>
              <a:t>I/O, </a:t>
            </a:r>
            <a:r>
              <a:rPr sz="1250" i="1" spc="-25" dirty="0">
                <a:latin typeface="Malgun Gothic"/>
                <a:cs typeface="Malgun Gothic"/>
              </a:rPr>
              <a:t>es. </a:t>
            </a:r>
            <a:r>
              <a:rPr sz="1250" i="1" spc="-30" dirty="0">
                <a:latin typeface="Malgun Gothic"/>
                <a:cs typeface="Malgun Gothic"/>
              </a:rPr>
              <a:t>settaggio </a:t>
            </a:r>
            <a:r>
              <a:rPr sz="1250" i="1" spc="-20" dirty="0">
                <a:latin typeface="Malgun Gothic"/>
                <a:cs typeface="Malgun Gothic"/>
              </a:rPr>
              <a:t>flag </a:t>
            </a:r>
            <a:r>
              <a:rPr sz="1250" i="1" spc="-30" dirty="0">
                <a:latin typeface="Malgun Gothic"/>
                <a:cs typeface="Malgun Gothic"/>
              </a:rPr>
              <a:t>che indica </a:t>
            </a:r>
            <a:r>
              <a:rPr sz="1250" i="1" spc="-40" dirty="0">
                <a:latin typeface="Malgun Gothic"/>
                <a:cs typeface="Malgun Gothic"/>
              </a:rPr>
              <a:t>l’esito </a:t>
            </a:r>
            <a:r>
              <a:rPr sz="1250" i="1" spc="-25" dirty="0">
                <a:latin typeface="Malgun Gothic"/>
                <a:cs typeface="Malgun Gothic"/>
              </a:rPr>
              <a:t>della</a:t>
            </a:r>
            <a:r>
              <a:rPr sz="1250" i="1" spc="245" dirty="0">
                <a:latin typeface="Malgun Gothic"/>
                <a:cs typeface="Malgun Gothic"/>
              </a:rPr>
              <a:t> </a:t>
            </a:r>
            <a:r>
              <a:rPr sz="1250" i="1" spc="-30" dirty="0">
                <a:latin typeface="Malgun Gothic"/>
                <a:cs typeface="Malgun Gothic"/>
              </a:rPr>
              <a:t>operazione</a:t>
            </a:r>
            <a:endParaRPr sz="125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64001" y="3355975"/>
            <a:ext cx="287655" cy="288925"/>
          </a:xfrm>
          <a:custGeom>
            <a:avLst/>
            <a:gdLst/>
            <a:ahLst/>
            <a:cxnLst/>
            <a:rect l="l" t="t" r="r" b="b"/>
            <a:pathLst>
              <a:path w="287654" h="288925">
                <a:moveTo>
                  <a:pt x="0" y="144399"/>
                </a:moveTo>
                <a:lnTo>
                  <a:pt x="7318" y="98755"/>
                </a:lnTo>
                <a:lnTo>
                  <a:pt x="27700" y="59115"/>
                </a:lnTo>
                <a:lnTo>
                  <a:pt x="58786" y="27858"/>
                </a:lnTo>
                <a:lnTo>
                  <a:pt x="98218" y="7360"/>
                </a:lnTo>
                <a:lnTo>
                  <a:pt x="143637" y="0"/>
                </a:lnTo>
                <a:lnTo>
                  <a:pt x="189055" y="7360"/>
                </a:lnTo>
                <a:lnTo>
                  <a:pt x="228487" y="27858"/>
                </a:lnTo>
                <a:lnTo>
                  <a:pt x="259573" y="59115"/>
                </a:lnTo>
                <a:lnTo>
                  <a:pt x="279955" y="98755"/>
                </a:lnTo>
                <a:lnTo>
                  <a:pt x="287274" y="144399"/>
                </a:lnTo>
                <a:lnTo>
                  <a:pt x="279955" y="190104"/>
                </a:lnTo>
                <a:lnTo>
                  <a:pt x="259573" y="229781"/>
                </a:lnTo>
                <a:lnTo>
                  <a:pt x="228487" y="261058"/>
                </a:lnTo>
                <a:lnTo>
                  <a:pt x="189055" y="281563"/>
                </a:lnTo>
                <a:lnTo>
                  <a:pt x="143637" y="288925"/>
                </a:lnTo>
                <a:lnTo>
                  <a:pt x="98218" y="281563"/>
                </a:lnTo>
                <a:lnTo>
                  <a:pt x="58786" y="261058"/>
                </a:lnTo>
                <a:lnTo>
                  <a:pt x="27700" y="229781"/>
                </a:lnTo>
                <a:lnTo>
                  <a:pt x="7318" y="190104"/>
                </a:lnTo>
                <a:lnTo>
                  <a:pt x="0" y="144399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64001" y="4868798"/>
            <a:ext cx="288925" cy="287655"/>
          </a:xfrm>
          <a:custGeom>
            <a:avLst/>
            <a:gdLst/>
            <a:ahLst/>
            <a:cxnLst/>
            <a:rect l="l" t="t" r="r" b="b"/>
            <a:pathLst>
              <a:path w="288925" h="287654">
                <a:moveTo>
                  <a:pt x="0" y="143763"/>
                </a:moveTo>
                <a:lnTo>
                  <a:pt x="7360" y="98332"/>
                </a:lnTo>
                <a:lnTo>
                  <a:pt x="27858" y="58869"/>
                </a:lnTo>
                <a:lnTo>
                  <a:pt x="59115" y="27744"/>
                </a:lnTo>
                <a:lnTo>
                  <a:pt x="98755" y="7331"/>
                </a:lnTo>
                <a:lnTo>
                  <a:pt x="144399" y="0"/>
                </a:lnTo>
                <a:lnTo>
                  <a:pt x="190056" y="7331"/>
                </a:lnTo>
                <a:lnTo>
                  <a:pt x="229726" y="27744"/>
                </a:lnTo>
                <a:lnTo>
                  <a:pt x="261021" y="58869"/>
                </a:lnTo>
                <a:lnTo>
                  <a:pt x="281550" y="98332"/>
                </a:lnTo>
                <a:lnTo>
                  <a:pt x="288925" y="143763"/>
                </a:lnTo>
                <a:lnTo>
                  <a:pt x="281550" y="189182"/>
                </a:lnTo>
                <a:lnTo>
                  <a:pt x="261021" y="228614"/>
                </a:lnTo>
                <a:lnTo>
                  <a:pt x="229726" y="259700"/>
                </a:lnTo>
                <a:lnTo>
                  <a:pt x="190056" y="280082"/>
                </a:lnTo>
                <a:lnTo>
                  <a:pt x="144399" y="287400"/>
                </a:lnTo>
                <a:lnTo>
                  <a:pt x="98755" y="280082"/>
                </a:lnTo>
                <a:lnTo>
                  <a:pt x="59115" y="259700"/>
                </a:lnTo>
                <a:lnTo>
                  <a:pt x="27858" y="228614"/>
                </a:lnTo>
                <a:lnTo>
                  <a:pt x="7360" y="189182"/>
                </a:lnTo>
                <a:lnTo>
                  <a:pt x="0" y="143763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7240" y="6303390"/>
            <a:ext cx="1981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latin typeface="Arial"/>
                <a:cs typeface="Arial"/>
              </a:rPr>
              <a:t>68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Gestione</a:t>
            </a:r>
            <a:r>
              <a:rPr spc="-30" dirty="0"/>
              <a:t> </a:t>
            </a:r>
            <a:r>
              <a:rPr spc="-5" dirty="0"/>
              <a:t>dell’interrupt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16301" y="1628711"/>
            <a:ext cx="6073775" cy="491972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9590" y="1719793"/>
            <a:ext cx="2434590" cy="314769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69850">
              <a:lnSpc>
                <a:spcPts val="1920"/>
              </a:lnSpc>
              <a:spcBef>
                <a:spcPts val="245"/>
              </a:spcBef>
            </a:pP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40" dirty="0">
                <a:latin typeface="Malgun Gothic"/>
                <a:cs typeface="Malgun Gothic"/>
              </a:rPr>
              <a:t>programma </a:t>
            </a:r>
            <a:r>
              <a:rPr sz="1650" i="1" spc="-35" dirty="0">
                <a:latin typeface="Malgun Gothic"/>
                <a:cs typeface="Malgun Gothic"/>
              </a:rPr>
              <a:t>utente non  </a:t>
            </a:r>
            <a:r>
              <a:rPr sz="1650" i="1" spc="-30" dirty="0">
                <a:latin typeface="Malgun Gothic"/>
                <a:cs typeface="Malgun Gothic"/>
              </a:rPr>
              <a:t>contiene alcun </a:t>
            </a:r>
            <a:r>
              <a:rPr sz="1650" i="1" spc="-35" dirty="0">
                <a:latin typeface="Malgun Gothic"/>
                <a:cs typeface="Malgun Gothic"/>
              </a:rPr>
              <a:t>comando  </a:t>
            </a:r>
            <a:r>
              <a:rPr sz="1650" i="1" spc="-25" dirty="0">
                <a:latin typeface="Malgun Gothic"/>
                <a:cs typeface="Malgun Gothic"/>
              </a:rPr>
              <a:t>speciale </a:t>
            </a:r>
            <a:r>
              <a:rPr sz="1650" i="1" spc="-30" dirty="0">
                <a:latin typeface="Malgun Gothic"/>
                <a:cs typeface="Malgun Gothic"/>
              </a:rPr>
              <a:t>per </a:t>
            </a:r>
            <a:r>
              <a:rPr sz="1650" i="1" spc="-25" dirty="0">
                <a:latin typeface="Malgun Gothic"/>
                <a:cs typeface="Malgun Gothic"/>
              </a:rPr>
              <a:t>la </a:t>
            </a:r>
            <a:r>
              <a:rPr sz="1650" i="1" spc="-30" dirty="0">
                <a:latin typeface="Malgun Gothic"/>
                <a:cs typeface="Malgun Gothic"/>
              </a:rPr>
              <a:t>gestione  della </a:t>
            </a:r>
            <a:r>
              <a:rPr sz="1650" i="1" spc="-35" dirty="0">
                <a:latin typeface="Malgun Gothic"/>
                <a:cs typeface="Malgun Gothic"/>
              </a:rPr>
              <a:t>operazione </a:t>
            </a:r>
            <a:r>
              <a:rPr sz="1650" i="1" spc="-30" dirty="0">
                <a:latin typeface="Malgun Gothic"/>
                <a:cs typeface="Malgun Gothic"/>
              </a:rPr>
              <a:t>di</a:t>
            </a:r>
            <a:r>
              <a:rPr sz="1650" i="1" spc="7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I/O</a:t>
            </a:r>
            <a:endParaRPr sz="16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64769" marR="5080">
              <a:lnSpc>
                <a:spcPts val="1920"/>
              </a:lnSpc>
            </a:pP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40" dirty="0">
                <a:latin typeface="Malgun Gothic"/>
                <a:cs typeface="Malgun Gothic"/>
              </a:rPr>
              <a:t>programma </a:t>
            </a:r>
            <a:r>
              <a:rPr sz="1650" i="1" spc="-30" dirty="0">
                <a:latin typeface="Malgun Gothic"/>
                <a:cs typeface="Malgun Gothic"/>
              </a:rPr>
              <a:t>di gestione  dell’interrupt è parte del  SO:</a:t>
            </a:r>
            <a:endParaRPr sz="1650">
              <a:latin typeface="Malgun Gothic"/>
              <a:cs typeface="Malgun Gothic"/>
            </a:endParaRPr>
          </a:p>
          <a:p>
            <a:pPr marL="64769">
              <a:lnSpc>
                <a:spcPts val="1835"/>
              </a:lnSpc>
            </a:pPr>
            <a:r>
              <a:rPr sz="1600" spc="-35" dirty="0">
                <a:latin typeface="Malgun Gothic"/>
                <a:cs typeface="Malgun Gothic"/>
              </a:rPr>
              <a:t>-</a:t>
            </a:r>
            <a:r>
              <a:rPr sz="1650" i="1" spc="-35" dirty="0">
                <a:latin typeface="Malgun Gothic"/>
                <a:cs typeface="Malgun Gothic"/>
              </a:rPr>
              <a:t>Determina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25" dirty="0">
                <a:latin typeface="Malgun Gothic"/>
                <a:cs typeface="Malgun Gothic"/>
              </a:rPr>
              <a:t>tipo</a:t>
            </a:r>
            <a:r>
              <a:rPr sz="1650" i="1" spc="4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di</a:t>
            </a:r>
            <a:endParaRPr sz="1650">
              <a:latin typeface="Malgun Gothic"/>
              <a:cs typeface="Malgun Gothic"/>
            </a:endParaRPr>
          </a:p>
          <a:p>
            <a:pPr marL="64769">
              <a:lnSpc>
                <a:spcPts val="1920"/>
              </a:lnSpc>
            </a:pPr>
            <a:r>
              <a:rPr sz="1650" i="1" spc="-30" dirty="0">
                <a:latin typeface="Malgun Gothic"/>
                <a:cs typeface="Malgun Gothic"/>
              </a:rPr>
              <a:t>interruzione</a:t>
            </a:r>
            <a:endParaRPr sz="1650">
              <a:latin typeface="Malgun Gothic"/>
              <a:cs typeface="Malgun Gothic"/>
            </a:endParaRPr>
          </a:p>
          <a:p>
            <a:pPr marL="64769" marR="132080">
              <a:lnSpc>
                <a:spcPts val="1920"/>
              </a:lnSpc>
              <a:spcBef>
                <a:spcPts val="85"/>
              </a:spcBef>
            </a:pPr>
            <a:r>
              <a:rPr sz="1600" spc="-30" dirty="0">
                <a:latin typeface="Malgun Gothic"/>
                <a:cs typeface="Malgun Gothic"/>
              </a:rPr>
              <a:t>-</a:t>
            </a:r>
            <a:r>
              <a:rPr sz="1650" i="1" spc="-30" dirty="0">
                <a:latin typeface="Malgun Gothic"/>
                <a:cs typeface="Malgun Gothic"/>
              </a:rPr>
              <a:t>Chiama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40" dirty="0">
                <a:latin typeface="Malgun Gothic"/>
                <a:cs typeface="Malgun Gothic"/>
              </a:rPr>
              <a:t>programma  </a:t>
            </a:r>
            <a:r>
              <a:rPr sz="1650" i="1" spc="-30" dirty="0">
                <a:latin typeface="Malgun Gothic"/>
                <a:cs typeface="Malgun Gothic"/>
              </a:rPr>
              <a:t>che gestisce </a:t>
            </a:r>
            <a:r>
              <a:rPr sz="1650" i="1" spc="-25" dirty="0">
                <a:latin typeface="Malgun Gothic"/>
                <a:cs typeface="Malgun Gothic"/>
              </a:rPr>
              <a:t>tale</a:t>
            </a:r>
            <a:r>
              <a:rPr sz="1650" i="1" spc="15" dirty="0">
                <a:latin typeface="Malgun Gothic"/>
                <a:cs typeface="Malgun Gothic"/>
              </a:rPr>
              <a:t> </a:t>
            </a:r>
            <a:r>
              <a:rPr sz="1650" i="1" spc="-40" dirty="0">
                <a:latin typeface="Malgun Gothic"/>
                <a:cs typeface="Malgun Gothic"/>
              </a:rPr>
              <a:t>evento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4212" y="1628775"/>
            <a:ext cx="7772400" cy="399097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568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Ciclo di</a:t>
            </a:r>
            <a:r>
              <a:rPr spc="-70" dirty="0"/>
              <a:t> </a:t>
            </a:r>
            <a:r>
              <a:rPr dirty="0"/>
              <a:t>esecuzione  </a:t>
            </a:r>
            <a:r>
              <a:rPr spc="-5" dirty="0"/>
              <a:t>con</a:t>
            </a:r>
            <a:r>
              <a:rPr spc="-20" dirty="0"/>
              <a:t> </a:t>
            </a:r>
            <a:r>
              <a:rPr dirty="0"/>
              <a:t>interruzione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9590" y="5714807"/>
            <a:ext cx="8383905" cy="79883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920"/>
              </a:lnSpc>
              <a:spcBef>
                <a:spcPts val="245"/>
              </a:spcBef>
            </a:pPr>
            <a:r>
              <a:rPr sz="1650" i="1" spc="-30" dirty="0">
                <a:latin typeface="Malgun Gothic"/>
                <a:cs typeface="Malgun Gothic"/>
              </a:rPr>
              <a:t>NB: </a:t>
            </a:r>
            <a:r>
              <a:rPr sz="1650" i="1" spc="-25" dirty="0">
                <a:latin typeface="Malgun Gothic"/>
                <a:cs typeface="Malgun Gothic"/>
              </a:rPr>
              <a:t>in </a:t>
            </a:r>
            <a:r>
              <a:rPr sz="1650" i="1" spc="-35" dirty="0">
                <a:latin typeface="Malgun Gothic"/>
                <a:cs typeface="Malgun Gothic"/>
              </a:rPr>
              <a:t>questo schema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0" dirty="0">
                <a:latin typeface="Malgun Gothic"/>
                <a:cs typeface="Malgun Gothic"/>
              </a:rPr>
              <a:t>sistema controlla se </a:t>
            </a:r>
            <a:r>
              <a:rPr sz="1650" i="1" spc="-20" dirty="0">
                <a:latin typeface="Malgun Gothic"/>
                <a:cs typeface="Malgun Gothic"/>
              </a:rPr>
              <a:t>ci </a:t>
            </a:r>
            <a:r>
              <a:rPr sz="1650" i="1" spc="-35" dirty="0">
                <a:latin typeface="Malgun Gothic"/>
                <a:cs typeface="Malgun Gothic"/>
              </a:rPr>
              <a:t>sono </a:t>
            </a:r>
            <a:r>
              <a:rPr sz="1650" i="1" spc="-30" dirty="0">
                <a:latin typeface="Malgun Gothic"/>
                <a:cs typeface="Malgun Gothic"/>
              </a:rPr>
              <a:t>interruzioni solo </a:t>
            </a:r>
            <a:r>
              <a:rPr sz="1650" i="1" spc="-25" dirty="0">
                <a:latin typeface="Malgun Gothic"/>
                <a:cs typeface="Malgun Gothic"/>
              </a:rPr>
              <a:t>al </a:t>
            </a:r>
            <a:r>
              <a:rPr sz="1650" i="1" spc="-35" dirty="0">
                <a:latin typeface="Malgun Gothic"/>
                <a:cs typeface="Malgun Gothic"/>
              </a:rPr>
              <a:t>termine </a:t>
            </a:r>
            <a:r>
              <a:rPr sz="1650" i="1" spc="-30" dirty="0">
                <a:latin typeface="Malgun Gothic"/>
                <a:cs typeface="Malgun Gothic"/>
              </a:rPr>
              <a:t>della fase  di</a:t>
            </a:r>
            <a:r>
              <a:rPr sz="1650" i="1" spc="-2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exe</a:t>
            </a:r>
            <a:endParaRPr sz="1650">
              <a:latin typeface="Malgun Gothic"/>
              <a:cs typeface="Malgun Gothic"/>
            </a:endParaRPr>
          </a:p>
          <a:p>
            <a:pPr marR="109855" algn="r">
              <a:lnSpc>
                <a:spcPct val="100000"/>
              </a:lnSpc>
              <a:spcBef>
                <a:spcPts val="420"/>
              </a:spcBef>
            </a:pPr>
            <a:r>
              <a:rPr sz="1400" spc="-5" dirty="0">
                <a:latin typeface="Arial"/>
                <a:cs typeface="Arial"/>
              </a:rPr>
              <a:t>69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70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68601" y="1447800"/>
            <a:ext cx="4638675" cy="525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Elaborazione delle</a:t>
            </a:r>
            <a:r>
              <a:rPr spc="-25" dirty="0"/>
              <a:t> </a:t>
            </a:r>
            <a:r>
              <a:rPr spc="-5" dirty="0"/>
              <a:t>interruzioni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19250" y="3716273"/>
            <a:ext cx="867410" cy="438150"/>
          </a:xfrm>
          <a:custGeom>
            <a:avLst/>
            <a:gdLst/>
            <a:ahLst/>
            <a:cxnLst/>
            <a:rect l="l" t="t" r="r" b="b"/>
            <a:pathLst>
              <a:path w="867410" h="438150">
                <a:moveTo>
                  <a:pt x="70258" y="29932"/>
                </a:moveTo>
                <a:lnTo>
                  <a:pt x="65978" y="38460"/>
                </a:lnTo>
                <a:lnTo>
                  <a:pt x="863092" y="437769"/>
                </a:lnTo>
                <a:lnTo>
                  <a:pt x="867282" y="429132"/>
                </a:lnTo>
                <a:lnTo>
                  <a:pt x="70258" y="29932"/>
                </a:lnTo>
                <a:close/>
              </a:path>
              <a:path w="867410" h="438150">
                <a:moveTo>
                  <a:pt x="0" y="0"/>
                </a:moveTo>
                <a:lnTo>
                  <a:pt x="51054" y="68199"/>
                </a:lnTo>
                <a:lnTo>
                  <a:pt x="65978" y="38460"/>
                </a:lnTo>
                <a:lnTo>
                  <a:pt x="54610" y="32765"/>
                </a:lnTo>
                <a:lnTo>
                  <a:pt x="58927" y="24256"/>
                </a:lnTo>
                <a:lnTo>
                  <a:pt x="73106" y="24256"/>
                </a:lnTo>
                <a:lnTo>
                  <a:pt x="85217" y="126"/>
                </a:lnTo>
                <a:lnTo>
                  <a:pt x="0" y="0"/>
                </a:lnTo>
                <a:close/>
              </a:path>
              <a:path w="867410" h="438150">
                <a:moveTo>
                  <a:pt x="58927" y="24256"/>
                </a:moveTo>
                <a:lnTo>
                  <a:pt x="54610" y="32765"/>
                </a:lnTo>
                <a:lnTo>
                  <a:pt x="65978" y="38460"/>
                </a:lnTo>
                <a:lnTo>
                  <a:pt x="70258" y="29932"/>
                </a:lnTo>
                <a:lnTo>
                  <a:pt x="58927" y="24256"/>
                </a:lnTo>
                <a:close/>
              </a:path>
              <a:path w="867410" h="438150">
                <a:moveTo>
                  <a:pt x="73106" y="24256"/>
                </a:moveTo>
                <a:lnTo>
                  <a:pt x="58927" y="24256"/>
                </a:lnTo>
                <a:lnTo>
                  <a:pt x="70258" y="29932"/>
                </a:lnTo>
                <a:lnTo>
                  <a:pt x="73106" y="242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7540" y="3385261"/>
            <a:ext cx="114998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Arial"/>
                <a:cs typeface="Arial"/>
              </a:rPr>
              <a:t>Il processore  invia un ack</a:t>
            </a:r>
            <a:r>
              <a:rPr sz="1400" i="1" spc="-1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al  dispositivo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39533" y="3424173"/>
            <a:ext cx="2109470" cy="43180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 indent="1270">
              <a:lnSpc>
                <a:spcPts val="1510"/>
              </a:lnSpc>
              <a:spcBef>
                <a:spcPts val="295"/>
              </a:spcBef>
            </a:pPr>
            <a:r>
              <a:rPr sz="1400" dirty="0">
                <a:latin typeface="Arial"/>
                <a:cs typeface="Arial"/>
              </a:rPr>
              <a:t>Il </a:t>
            </a:r>
            <a:r>
              <a:rPr sz="1400" spc="-5" dirty="0">
                <a:latin typeface="Arial"/>
                <a:cs typeface="Arial"/>
              </a:rPr>
              <a:t>programma </a:t>
            </a:r>
            <a:r>
              <a:rPr sz="1400" dirty="0">
                <a:latin typeface="Arial"/>
                <a:cs typeface="Arial"/>
              </a:rPr>
              <a:t>che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gestisce  </a:t>
            </a:r>
            <a:r>
              <a:rPr sz="1400" spc="-5" dirty="0">
                <a:latin typeface="Arial"/>
                <a:cs typeface="Arial"/>
              </a:rPr>
              <a:t>l’interrupt </a:t>
            </a:r>
            <a:r>
              <a:rPr sz="1400" dirty="0">
                <a:latin typeface="Arial"/>
                <a:cs typeface="Arial"/>
              </a:rPr>
              <a:t>è </a:t>
            </a:r>
            <a:r>
              <a:rPr sz="1400" spc="-5" dirty="0">
                <a:latin typeface="Arial"/>
                <a:cs typeface="Arial"/>
              </a:rPr>
              <a:t>parte del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SO: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53833" y="3851275"/>
            <a:ext cx="2018664" cy="858519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99085" marR="151130" indent="-286385">
              <a:lnSpc>
                <a:spcPts val="1510"/>
              </a:lnSpc>
              <a:spcBef>
                <a:spcPts val="295"/>
              </a:spcBef>
              <a:buChar char="–"/>
              <a:tabLst>
                <a:tab pos="299085" algn="l"/>
                <a:tab pos="299720" algn="l"/>
              </a:tabLst>
            </a:pPr>
            <a:r>
              <a:rPr sz="1400" spc="-5" dirty="0">
                <a:latin typeface="Arial"/>
                <a:cs typeface="Arial"/>
              </a:rPr>
              <a:t>Determina </a:t>
            </a:r>
            <a:r>
              <a:rPr sz="1400" dirty="0">
                <a:latin typeface="Arial"/>
                <a:cs typeface="Arial"/>
              </a:rPr>
              <a:t>la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natura  </a:t>
            </a:r>
            <a:r>
              <a:rPr sz="1400" spc="-5" dirty="0">
                <a:latin typeface="Arial"/>
                <a:cs typeface="Arial"/>
              </a:rPr>
              <a:t>dell’interruzione</a:t>
            </a:r>
            <a:endParaRPr sz="1400">
              <a:latin typeface="Arial"/>
              <a:cs typeface="Arial"/>
            </a:endParaRPr>
          </a:p>
          <a:p>
            <a:pPr marL="299085" marR="5080" indent="-286385">
              <a:lnSpc>
                <a:spcPts val="1510"/>
              </a:lnSpc>
              <a:spcBef>
                <a:spcPts val="340"/>
              </a:spcBef>
              <a:buChar char="–"/>
              <a:tabLst>
                <a:tab pos="299085" algn="l"/>
                <a:tab pos="299720" algn="l"/>
              </a:tabLst>
            </a:pPr>
            <a:r>
              <a:rPr sz="1400" spc="-5" dirty="0">
                <a:latin typeface="Arial"/>
                <a:cs typeface="Arial"/>
              </a:rPr>
              <a:t>Chiama </a:t>
            </a:r>
            <a:r>
              <a:rPr sz="1400" dirty="0">
                <a:latin typeface="Arial"/>
                <a:cs typeface="Arial"/>
              </a:rPr>
              <a:t>il modulo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che  la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gestisce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92275" y="4365625"/>
            <a:ext cx="795655" cy="722630"/>
          </a:xfrm>
          <a:custGeom>
            <a:avLst/>
            <a:gdLst/>
            <a:ahLst/>
            <a:cxnLst/>
            <a:rect l="l" t="t" r="r" b="b"/>
            <a:pathLst>
              <a:path w="795655" h="722629">
                <a:moveTo>
                  <a:pt x="59615" y="47695"/>
                </a:moveTo>
                <a:lnTo>
                  <a:pt x="53207" y="54754"/>
                </a:lnTo>
                <a:lnTo>
                  <a:pt x="788924" y="722630"/>
                </a:lnTo>
                <a:lnTo>
                  <a:pt x="795401" y="715644"/>
                </a:lnTo>
                <a:lnTo>
                  <a:pt x="59615" y="47695"/>
                </a:lnTo>
                <a:close/>
              </a:path>
              <a:path w="795655" h="722629">
                <a:moveTo>
                  <a:pt x="0" y="0"/>
                </a:moveTo>
                <a:lnTo>
                  <a:pt x="30861" y="79375"/>
                </a:lnTo>
                <a:lnTo>
                  <a:pt x="53207" y="54754"/>
                </a:lnTo>
                <a:lnTo>
                  <a:pt x="43814" y="46227"/>
                </a:lnTo>
                <a:lnTo>
                  <a:pt x="50164" y="39116"/>
                </a:lnTo>
                <a:lnTo>
                  <a:pt x="67402" y="39116"/>
                </a:lnTo>
                <a:lnTo>
                  <a:pt x="82042" y="22987"/>
                </a:lnTo>
                <a:lnTo>
                  <a:pt x="0" y="0"/>
                </a:lnTo>
                <a:close/>
              </a:path>
              <a:path w="795655" h="722629">
                <a:moveTo>
                  <a:pt x="50164" y="39116"/>
                </a:moveTo>
                <a:lnTo>
                  <a:pt x="43814" y="46227"/>
                </a:lnTo>
                <a:lnTo>
                  <a:pt x="53207" y="54754"/>
                </a:lnTo>
                <a:lnTo>
                  <a:pt x="59615" y="47695"/>
                </a:lnTo>
                <a:lnTo>
                  <a:pt x="50164" y="39116"/>
                </a:lnTo>
                <a:close/>
              </a:path>
              <a:path w="795655" h="722629">
                <a:moveTo>
                  <a:pt x="67402" y="39116"/>
                </a:moveTo>
                <a:lnTo>
                  <a:pt x="50164" y="39116"/>
                </a:lnTo>
                <a:lnTo>
                  <a:pt x="59615" y="47695"/>
                </a:lnTo>
                <a:lnTo>
                  <a:pt x="67402" y="39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58267" y="4248988"/>
            <a:ext cx="1360170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Arial"/>
                <a:cs typeface="Arial"/>
              </a:rPr>
              <a:t>Dati salvati</a:t>
            </a:r>
            <a:r>
              <a:rPr sz="1400" i="1" spc="-8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sullo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i="1" dirty="0">
                <a:latin typeface="Arial"/>
                <a:cs typeface="Arial"/>
              </a:rPr>
              <a:t>stack: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-</a:t>
            </a:r>
            <a:r>
              <a:rPr sz="1400" i="1" spc="-5" dirty="0">
                <a:latin typeface="Arial"/>
                <a:cs typeface="Arial"/>
              </a:rPr>
              <a:t>PC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-</a:t>
            </a:r>
            <a:r>
              <a:rPr sz="1400" i="1" spc="-5" dirty="0">
                <a:latin typeface="Arial"/>
                <a:cs typeface="Arial"/>
              </a:rPr>
              <a:t>PSW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-</a:t>
            </a:r>
            <a:r>
              <a:rPr sz="1400" i="1" dirty="0">
                <a:latin typeface="Arial"/>
                <a:cs typeface="Arial"/>
              </a:rPr>
              <a:t>Registri che  potrebbero  essere</a:t>
            </a:r>
            <a:r>
              <a:rPr sz="1400" i="1" spc="-11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modificati  dal </a:t>
            </a:r>
            <a:r>
              <a:rPr sz="1400" i="1" spc="-5" dirty="0">
                <a:latin typeface="Arial"/>
                <a:cs typeface="Arial"/>
              </a:rPr>
              <a:t>programma  </a:t>
            </a:r>
            <a:r>
              <a:rPr sz="1400" i="1" dirty="0">
                <a:latin typeface="Arial"/>
                <a:cs typeface="Arial"/>
              </a:rPr>
              <a:t>di gestione  </a:t>
            </a:r>
            <a:r>
              <a:rPr sz="1400" i="1" spc="-5" dirty="0">
                <a:latin typeface="Arial"/>
                <a:cs typeface="Arial"/>
              </a:rPr>
              <a:t>dell’interrupt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31849" y="2632964"/>
            <a:ext cx="3674745" cy="2596515"/>
          </a:xfrm>
          <a:custGeom>
            <a:avLst/>
            <a:gdLst/>
            <a:ahLst/>
            <a:cxnLst/>
            <a:rect l="l" t="t" r="r" b="b"/>
            <a:pathLst>
              <a:path w="3674745" h="2596515">
                <a:moveTo>
                  <a:pt x="3669156" y="0"/>
                </a:moveTo>
                <a:lnTo>
                  <a:pt x="3661410" y="5461"/>
                </a:lnTo>
                <a:lnTo>
                  <a:pt x="3666871" y="13208"/>
                </a:lnTo>
                <a:lnTo>
                  <a:pt x="3674745" y="7747"/>
                </a:lnTo>
                <a:lnTo>
                  <a:pt x="3669156" y="0"/>
                </a:lnTo>
                <a:close/>
              </a:path>
              <a:path w="3674745" h="2596515">
                <a:moveTo>
                  <a:pt x="3653663" y="10922"/>
                </a:moveTo>
                <a:lnTo>
                  <a:pt x="3645916" y="16510"/>
                </a:lnTo>
                <a:lnTo>
                  <a:pt x="3651377" y="24257"/>
                </a:lnTo>
                <a:lnTo>
                  <a:pt x="3659124" y="18796"/>
                </a:lnTo>
                <a:lnTo>
                  <a:pt x="3653663" y="10922"/>
                </a:lnTo>
                <a:close/>
              </a:path>
              <a:path w="3674745" h="2596515">
                <a:moveTo>
                  <a:pt x="3638041" y="21971"/>
                </a:moveTo>
                <a:lnTo>
                  <a:pt x="3630295" y="27432"/>
                </a:lnTo>
                <a:lnTo>
                  <a:pt x="3635755" y="35178"/>
                </a:lnTo>
                <a:lnTo>
                  <a:pt x="3643629" y="29718"/>
                </a:lnTo>
                <a:lnTo>
                  <a:pt x="3638041" y="21971"/>
                </a:lnTo>
                <a:close/>
              </a:path>
              <a:path w="3674745" h="2596515">
                <a:moveTo>
                  <a:pt x="3622548" y="32893"/>
                </a:moveTo>
                <a:lnTo>
                  <a:pt x="3614674" y="38481"/>
                </a:lnTo>
                <a:lnTo>
                  <a:pt x="3620262" y="46227"/>
                </a:lnTo>
                <a:lnTo>
                  <a:pt x="3628009" y="40766"/>
                </a:lnTo>
                <a:lnTo>
                  <a:pt x="3622548" y="32893"/>
                </a:lnTo>
                <a:close/>
              </a:path>
              <a:path w="3674745" h="2596515">
                <a:moveTo>
                  <a:pt x="3606927" y="43941"/>
                </a:moveTo>
                <a:lnTo>
                  <a:pt x="3599179" y="49402"/>
                </a:lnTo>
                <a:lnTo>
                  <a:pt x="3604641" y="57150"/>
                </a:lnTo>
                <a:lnTo>
                  <a:pt x="3612388" y="51688"/>
                </a:lnTo>
                <a:lnTo>
                  <a:pt x="3606927" y="43941"/>
                </a:lnTo>
                <a:close/>
              </a:path>
              <a:path w="3674745" h="2596515">
                <a:moveTo>
                  <a:pt x="3591433" y="54863"/>
                </a:moveTo>
                <a:lnTo>
                  <a:pt x="3583559" y="60451"/>
                </a:lnTo>
                <a:lnTo>
                  <a:pt x="3589147" y="68199"/>
                </a:lnTo>
                <a:lnTo>
                  <a:pt x="3596893" y="62737"/>
                </a:lnTo>
                <a:lnTo>
                  <a:pt x="3591433" y="54863"/>
                </a:lnTo>
                <a:close/>
              </a:path>
              <a:path w="3674745" h="2596515">
                <a:moveTo>
                  <a:pt x="3575812" y="65912"/>
                </a:moveTo>
                <a:lnTo>
                  <a:pt x="3568065" y="71374"/>
                </a:lnTo>
                <a:lnTo>
                  <a:pt x="3573526" y="79121"/>
                </a:lnTo>
                <a:lnTo>
                  <a:pt x="3581273" y="73660"/>
                </a:lnTo>
                <a:lnTo>
                  <a:pt x="3575812" y="65912"/>
                </a:lnTo>
                <a:close/>
              </a:path>
              <a:path w="3674745" h="2596515">
                <a:moveTo>
                  <a:pt x="3560317" y="76835"/>
                </a:moveTo>
                <a:lnTo>
                  <a:pt x="3552443" y="82423"/>
                </a:lnTo>
                <a:lnTo>
                  <a:pt x="3558031" y="90170"/>
                </a:lnTo>
                <a:lnTo>
                  <a:pt x="3565779" y="84709"/>
                </a:lnTo>
                <a:lnTo>
                  <a:pt x="3560317" y="76835"/>
                </a:lnTo>
                <a:close/>
              </a:path>
              <a:path w="3674745" h="2596515">
                <a:moveTo>
                  <a:pt x="3544697" y="87884"/>
                </a:moveTo>
                <a:lnTo>
                  <a:pt x="3536950" y="93345"/>
                </a:lnTo>
                <a:lnTo>
                  <a:pt x="3542411" y="101091"/>
                </a:lnTo>
                <a:lnTo>
                  <a:pt x="3550158" y="95631"/>
                </a:lnTo>
                <a:lnTo>
                  <a:pt x="3544697" y="87884"/>
                </a:lnTo>
                <a:close/>
              </a:path>
              <a:path w="3674745" h="2596515">
                <a:moveTo>
                  <a:pt x="3529203" y="98806"/>
                </a:moveTo>
                <a:lnTo>
                  <a:pt x="3521329" y="104394"/>
                </a:lnTo>
                <a:lnTo>
                  <a:pt x="3526916" y="112140"/>
                </a:lnTo>
                <a:lnTo>
                  <a:pt x="3534664" y="106680"/>
                </a:lnTo>
                <a:lnTo>
                  <a:pt x="3529203" y="98806"/>
                </a:lnTo>
                <a:close/>
              </a:path>
              <a:path w="3674745" h="2596515">
                <a:moveTo>
                  <a:pt x="3513581" y="109855"/>
                </a:moveTo>
                <a:lnTo>
                  <a:pt x="3505835" y="115315"/>
                </a:lnTo>
                <a:lnTo>
                  <a:pt x="3511296" y="123189"/>
                </a:lnTo>
                <a:lnTo>
                  <a:pt x="3519042" y="117601"/>
                </a:lnTo>
                <a:lnTo>
                  <a:pt x="3513581" y="109855"/>
                </a:lnTo>
                <a:close/>
              </a:path>
              <a:path w="3674745" h="2596515">
                <a:moveTo>
                  <a:pt x="3497961" y="120903"/>
                </a:moveTo>
                <a:lnTo>
                  <a:pt x="3490214" y="126364"/>
                </a:lnTo>
                <a:lnTo>
                  <a:pt x="3495675" y="134112"/>
                </a:lnTo>
                <a:lnTo>
                  <a:pt x="3503549" y="128650"/>
                </a:lnTo>
                <a:lnTo>
                  <a:pt x="3497961" y="120903"/>
                </a:lnTo>
                <a:close/>
              </a:path>
              <a:path w="3674745" h="2596515">
                <a:moveTo>
                  <a:pt x="3482466" y="131825"/>
                </a:moveTo>
                <a:lnTo>
                  <a:pt x="3474720" y="137287"/>
                </a:lnTo>
                <a:lnTo>
                  <a:pt x="3480180" y="145161"/>
                </a:lnTo>
                <a:lnTo>
                  <a:pt x="3487928" y="139573"/>
                </a:lnTo>
                <a:lnTo>
                  <a:pt x="3482466" y="131825"/>
                </a:lnTo>
                <a:close/>
              </a:path>
              <a:path w="3674745" h="2596515">
                <a:moveTo>
                  <a:pt x="3466846" y="142875"/>
                </a:moveTo>
                <a:lnTo>
                  <a:pt x="3459099" y="148336"/>
                </a:lnTo>
                <a:lnTo>
                  <a:pt x="3464560" y="156083"/>
                </a:lnTo>
                <a:lnTo>
                  <a:pt x="3472434" y="150622"/>
                </a:lnTo>
                <a:lnTo>
                  <a:pt x="3466846" y="142875"/>
                </a:lnTo>
                <a:close/>
              </a:path>
              <a:path w="3674745" h="2596515">
                <a:moveTo>
                  <a:pt x="3451352" y="153797"/>
                </a:moveTo>
                <a:lnTo>
                  <a:pt x="3443604" y="159258"/>
                </a:lnTo>
                <a:lnTo>
                  <a:pt x="3449066" y="167132"/>
                </a:lnTo>
                <a:lnTo>
                  <a:pt x="3456813" y="161544"/>
                </a:lnTo>
                <a:lnTo>
                  <a:pt x="3451352" y="153797"/>
                </a:lnTo>
                <a:close/>
              </a:path>
              <a:path w="3674745" h="2596515">
                <a:moveTo>
                  <a:pt x="3435730" y="164846"/>
                </a:moveTo>
                <a:lnTo>
                  <a:pt x="3427984" y="170307"/>
                </a:lnTo>
                <a:lnTo>
                  <a:pt x="3433445" y="178053"/>
                </a:lnTo>
                <a:lnTo>
                  <a:pt x="3441318" y="172593"/>
                </a:lnTo>
                <a:lnTo>
                  <a:pt x="3435730" y="164846"/>
                </a:lnTo>
                <a:close/>
              </a:path>
              <a:path w="3674745" h="2596515">
                <a:moveTo>
                  <a:pt x="3420237" y="175768"/>
                </a:moveTo>
                <a:lnTo>
                  <a:pt x="3412490" y="181228"/>
                </a:lnTo>
                <a:lnTo>
                  <a:pt x="3417951" y="189102"/>
                </a:lnTo>
                <a:lnTo>
                  <a:pt x="3425698" y="183514"/>
                </a:lnTo>
                <a:lnTo>
                  <a:pt x="3420237" y="175768"/>
                </a:lnTo>
                <a:close/>
              </a:path>
              <a:path w="3674745" h="2596515">
                <a:moveTo>
                  <a:pt x="3404616" y="186816"/>
                </a:moveTo>
                <a:lnTo>
                  <a:pt x="3396868" y="192277"/>
                </a:lnTo>
                <a:lnTo>
                  <a:pt x="3402329" y="200025"/>
                </a:lnTo>
                <a:lnTo>
                  <a:pt x="3410077" y="194563"/>
                </a:lnTo>
                <a:lnTo>
                  <a:pt x="3404616" y="186816"/>
                </a:lnTo>
                <a:close/>
              </a:path>
              <a:path w="3674745" h="2596515">
                <a:moveTo>
                  <a:pt x="3389122" y="197738"/>
                </a:moveTo>
                <a:lnTo>
                  <a:pt x="3381248" y="203200"/>
                </a:lnTo>
                <a:lnTo>
                  <a:pt x="3386836" y="211074"/>
                </a:lnTo>
                <a:lnTo>
                  <a:pt x="3394583" y="205486"/>
                </a:lnTo>
                <a:lnTo>
                  <a:pt x="3389122" y="197738"/>
                </a:lnTo>
                <a:close/>
              </a:path>
              <a:path w="3674745" h="2596515">
                <a:moveTo>
                  <a:pt x="3373501" y="208787"/>
                </a:moveTo>
                <a:lnTo>
                  <a:pt x="3365754" y="214249"/>
                </a:lnTo>
                <a:lnTo>
                  <a:pt x="3371215" y="221996"/>
                </a:lnTo>
                <a:lnTo>
                  <a:pt x="3378962" y="216535"/>
                </a:lnTo>
                <a:lnTo>
                  <a:pt x="3373501" y="208787"/>
                </a:lnTo>
                <a:close/>
              </a:path>
              <a:path w="3674745" h="2596515">
                <a:moveTo>
                  <a:pt x="3358006" y="219710"/>
                </a:moveTo>
                <a:lnTo>
                  <a:pt x="3350133" y="225171"/>
                </a:lnTo>
                <a:lnTo>
                  <a:pt x="3355721" y="233045"/>
                </a:lnTo>
                <a:lnTo>
                  <a:pt x="3363467" y="227457"/>
                </a:lnTo>
                <a:lnTo>
                  <a:pt x="3358006" y="219710"/>
                </a:lnTo>
                <a:close/>
              </a:path>
              <a:path w="3674745" h="2596515">
                <a:moveTo>
                  <a:pt x="3342386" y="230759"/>
                </a:moveTo>
                <a:lnTo>
                  <a:pt x="3334639" y="236220"/>
                </a:lnTo>
                <a:lnTo>
                  <a:pt x="3340100" y="243966"/>
                </a:lnTo>
                <a:lnTo>
                  <a:pt x="3347847" y="238506"/>
                </a:lnTo>
                <a:lnTo>
                  <a:pt x="3342386" y="230759"/>
                </a:lnTo>
                <a:close/>
              </a:path>
              <a:path w="3674745" h="2596515">
                <a:moveTo>
                  <a:pt x="3326891" y="241681"/>
                </a:moveTo>
                <a:lnTo>
                  <a:pt x="3319017" y="247141"/>
                </a:lnTo>
                <a:lnTo>
                  <a:pt x="3324605" y="255015"/>
                </a:lnTo>
                <a:lnTo>
                  <a:pt x="3332353" y="249427"/>
                </a:lnTo>
                <a:lnTo>
                  <a:pt x="3326891" y="241681"/>
                </a:lnTo>
                <a:close/>
              </a:path>
              <a:path w="3674745" h="2596515">
                <a:moveTo>
                  <a:pt x="3311271" y="252730"/>
                </a:moveTo>
                <a:lnTo>
                  <a:pt x="3303524" y="258190"/>
                </a:lnTo>
                <a:lnTo>
                  <a:pt x="3308985" y="265938"/>
                </a:lnTo>
                <a:lnTo>
                  <a:pt x="3316731" y="260476"/>
                </a:lnTo>
                <a:lnTo>
                  <a:pt x="3311271" y="252730"/>
                </a:lnTo>
                <a:close/>
              </a:path>
              <a:path w="3674745" h="2596515">
                <a:moveTo>
                  <a:pt x="3295650" y="263651"/>
                </a:moveTo>
                <a:lnTo>
                  <a:pt x="3287903" y="269113"/>
                </a:lnTo>
                <a:lnTo>
                  <a:pt x="3293364" y="276987"/>
                </a:lnTo>
                <a:lnTo>
                  <a:pt x="3301238" y="271399"/>
                </a:lnTo>
                <a:lnTo>
                  <a:pt x="3295650" y="263651"/>
                </a:lnTo>
                <a:close/>
              </a:path>
              <a:path w="3674745" h="2596515">
                <a:moveTo>
                  <a:pt x="3280155" y="274700"/>
                </a:moveTo>
                <a:lnTo>
                  <a:pt x="3272409" y="280162"/>
                </a:lnTo>
                <a:lnTo>
                  <a:pt x="3277870" y="287909"/>
                </a:lnTo>
                <a:lnTo>
                  <a:pt x="3285616" y="282448"/>
                </a:lnTo>
                <a:lnTo>
                  <a:pt x="3280155" y="274700"/>
                </a:lnTo>
                <a:close/>
              </a:path>
              <a:path w="3674745" h="2596515">
                <a:moveTo>
                  <a:pt x="3264535" y="285623"/>
                </a:moveTo>
                <a:lnTo>
                  <a:pt x="3256788" y="291084"/>
                </a:lnTo>
                <a:lnTo>
                  <a:pt x="3262249" y="298958"/>
                </a:lnTo>
                <a:lnTo>
                  <a:pt x="3270123" y="293370"/>
                </a:lnTo>
                <a:lnTo>
                  <a:pt x="3264535" y="285623"/>
                </a:lnTo>
                <a:close/>
              </a:path>
              <a:path w="3674745" h="2596515">
                <a:moveTo>
                  <a:pt x="3249041" y="296672"/>
                </a:moveTo>
                <a:lnTo>
                  <a:pt x="3241293" y="302133"/>
                </a:lnTo>
                <a:lnTo>
                  <a:pt x="3246754" y="309880"/>
                </a:lnTo>
                <a:lnTo>
                  <a:pt x="3254502" y="304419"/>
                </a:lnTo>
                <a:lnTo>
                  <a:pt x="3249041" y="296672"/>
                </a:lnTo>
                <a:close/>
              </a:path>
              <a:path w="3674745" h="2596515">
                <a:moveTo>
                  <a:pt x="3233420" y="307594"/>
                </a:moveTo>
                <a:lnTo>
                  <a:pt x="3225673" y="313055"/>
                </a:lnTo>
                <a:lnTo>
                  <a:pt x="3231134" y="320928"/>
                </a:lnTo>
                <a:lnTo>
                  <a:pt x="3239008" y="315340"/>
                </a:lnTo>
                <a:lnTo>
                  <a:pt x="3233420" y="307594"/>
                </a:lnTo>
                <a:close/>
              </a:path>
              <a:path w="3674745" h="2596515">
                <a:moveTo>
                  <a:pt x="3217926" y="318643"/>
                </a:moveTo>
                <a:lnTo>
                  <a:pt x="3210179" y="324103"/>
                </a:lnTo>
                <a:lnTo>
                  <a:pt x="3215640" y="331850"/>
                </a:lnTo>
                <a:lnTo>
                  <a:pt x="3223387" y="326389"/>
                </a:lnTo>
                <a:lnTo>
                  <a:pt x="3217926" y="318643"/>
                </a:lnTo>
                <a:close/>
              </a:path>
              <a:path w="3674745" h="2596515">
                <a:moveTo>
                  <a:pt x="3202304" y="329564"/>
                </a:moveTo>
                <a:lnTo>
                  <a:pt x="3194558" y="335152"/>
                </a:lnTo>
                <a:lnTo>
                  <a:pt x="3200018" y="342900"/>
                </a:lnTo>
                <a:lnTo>
                  <a:pt x="3207892" y="337438"/>
                </a:lnTo>
                <a:lnTo>
                  <a:pt x="3202304" y="329564"/>
                </a:lnTo>
                <a:close/>
              </a:path>
              <a:path w="3674745" h="2596515">
                <a:moveTo>
                  <a:pt x="3186811" y="340613"/>
                </a:moveTo>
                <a:lnTo>
                  <a:pt x="3178937" y="346075"/>
                </a:lnTo>
                <a:lnTo>
                  <a:pt x="3184525" y="353822"/>
                </a:lnTo>
                <a:lnTo>
                  <a:pt x="3192272" y="348361"/>
                </a:lnTo>
                <a:lnTo>
                  <a:pt x="3186811" y="340613"/>
                </a:lnTo>
                <a:close/>
              </a:path>
              <a:path w="3674745" h="2596515">
                <a:moveTo>
                  <a:pt x="3171190" y="351536"/>
                </a:moveTo>
                <a:lnTo>
                  <a:pt x="3163442" y="357124"/>
                </a:lnTo>
                <a:lnTo>
                  <a:pt x="3168904" y="364871"/>
                </a:lnTo>
                <a:lnTo>
                  <a:pt x="3176651" y="359410"/>
                </a:lnTo>
                <a:lnTo>
                  <a:pt x="3171190" y="351536"/>
                </a:lnTo>
                <a:close/>
              </a:path>
              <a:path w="3674745" h="2596515">
                <a:moveTo>
                  <a:pt x="3155696" y="362585"/>
                </a:moveTo>
                <a:lnTo>
                  <a:pt x="3147822" y="368046"/>
                </a:lnTo>
                <a:lnTo>
                  <a:pt x="3153410" y="375793"/>
                </a:lnTo>
                <a:lnTo>
                  <a:pt x="3161156" y="370332"/>
                </a:lnTo>
                <a:lnTo>
                  <a:pt x="3155696" y="362585"/>
                </a:lnTo>
                <a:close/>
              </a:path>
              <a:path w="3674745" h="2596515">
                <a:moveTo>
                  <a:pt x="3140075" y="373507"/>
                </a:moveTo>
                <a:lnTo>
                  <a:pt x="3132328" y="379095"/>
                </a:lnTo>
                <a:lnTo>
                  <a:pt x="3137789" y="386841"/>
                </a:lnTo>
                <a:lnTo>
                  <a:pt x="3145536" y="381381"/>
                </a:lnTo>
                <a:lnTo>
                  <a:pt x="3140075" y="373507"/>
                </a:lnTo>
                <a:close/>
              </a:path>
              <a:path w="3674745" h="2596515">
                <a:moveTo>
                  <a:pt x="3124580" y="384556"/>
                </a:moveTo>
                <a:lnTo>
                  <a:pt x="3116706" y="390016"/>
                </a:lnTo>
                <a:lnTo>
                  <a:pt x="3122295" y="397763"/>
                </a:lnTo>
                <a:lnTo>
                  <a:pt x="3130041" y="392302"/>
                </a:lnTo>
                <a:lnTo>
                  <a:pt x="3124580" y="384556"/>
                </a:lnTo>
                <a:close/>
              </a:path>
              <a:path w="3674745" h="2596515">
                <a:moveTo>
                  <a:pt x="3108960" y="395477"/>
                </a:moveTo>
                <a:lnTo>
                  <a:pt x="3101213" y="401065"/>
                </a:lnTo>
                <a:lnTo>
                  <a:pt x="3106674" y="408813"/>
                </a:lnTo>
                <a:lnTo>
                  <a:pt x="3114421" y="403351"/>
                </a:lnTo>
                <a:lnTo>
                  <a:pt x="3108960" y="395477"/>
                </a:lnTo>
                <a:close/>
              </a:path>
              <a:path w="3674745" h="2596515">
                <a:moveTo>
                  <a:pt x="3093339" y="406526"/>
                </a:moveTo>
                <a:lnTo>
                  <a:pt x="3085591" y="411988"/>
                </a:lnTo>
                <a:lnTo>
                  <a:pt x="3091053" y="419735"/>
                </a:lnTo>
                <a:lnTo>
                  <a:pt x="3098927" y="414274"/>
                </a:lnTo>
                <a:lnTo>
                  <a:pt x="3093339" y="406526"/>
                </a:lnTo>
                <a:close/>
              </a:path>
              <a:path w="3674745" h="2596515">
                <a:moveTo>
                  <a:pt x="3077845" y="417449"/>
                </a:moveTo>
                <a:lnTo>
                  <a:pt x="3070098" y="423037"/>
                </a:lnTo>
                <a:lnTo>
                  <a:pt x="3075559" y="430784"/>
                </a:lnTo>
                <a:lnTo>
                  <a:pt x="3083305" y="425323"/>
                </a:lnTo>
                <a:lnTo>
                  <a:pt x="3077845" y="417449"/>
                </a:lnTo>
                <a:close/>
              </a:path>
              <a:path w="3674745" h="2596515">
                <a:moveTo>
                  <a:pt x="3062224" y="428498"/>
                </a:moveTo>
                <a:lnTo>
                  <a:pt x="3054477" y="433959"/>
                </a:lnTo>
                <a:lnTo>
                  <a:pt x="3059938" y="441706"/>
                </a:lnTo>
                <a:lnTo>
                  <a:pt x="3067812" y="436245"/>
                </a:lnTo>
                <a:lnTo>
                  <a:pt x="3062224" y="428498"/>
                </a:lnTo>
                <a:close/>
              </a:path>
              <a:path w="3674745" h="2596515">
                <a:moveTo>
                  <a:pt x="3046729" y="439420"/>
                </a:moveTo>
                <a:lnTo>
                  <a:pt x="3038983" y="445008"/>
                </a:lnTo>
                <a:lnTo>
                  <a:pt x="3044443" y="452755"/>
                </a:lnTo>
                <a:lnTo>
                  <a:pt x="3052191" y="447294"/>
                </a:lnTo>
                <a:lnTo>
                  <a:pt x="3046729" y="439420"/>
                </a:lnTo>
                <a:close/>
              </a:path>
              <a:path w="3674745" h="2596515">
                <a:moveTo>
                  <a:pt x="3031109" y="450469"/>
                </a:moveTo>
                <a:lnTo>
                  <a:pt x="3023362" y="455930"/>
                </a:lnTo>
                <a:lnTo>
                  <a:pt x="3028823" y="463676"/>
                </a:lnTo>
                <a:lnTo>
                  <a:pt x="3036697" y="458215"/>
                </a:lnTo>
                <a:lnTo>
                  <a:pt x="3031109" y="450469"/>
                </a:lnTo>
                <a:close/>
              </a:path>
              <a:path w="3674745" h="2596515">
                <a:moveTo>
                  <a:pt x="3015615" y="461390"/>
                </a:moveTo>
                <a:lnTo>
                  <a:pt x="3007867" y="466978"/>
                </a:lnTo>
                <a:lnTo>
                  <a:pt x="3013329" y="474725"/>
                </a:lnTo>
                <a:lnTo>
                  <a:pt x="3021076" y="469264"/>
                </a:lnTo>
                <a:lnTo>
                  <a:pt x="3015615" y="461390"/>
                </a:lnTo>
                <a:close/>
              </a:path>
              <a:path w="3674745" h="2596515">
                <a:moveTo>
                  <a:pt x="2999993" y="472439"/>
                </a:moveTo>
                <a:lnTo>
                  <a:pt x="2992247" y="477900"/>
                </a:lnTo>
                <a:lnTo>
                  <a:pt x="2997708" y="485648"/>
                </a:lnTo>
                <a:lnTo>
                  <a:pt x="3005581" y="480187"/>
                </a:lnTo>
                <a:lnTo>
                  <a:pt x="2999993" y="472439"/>
                </a:lnTo>
                <a:close/>
              </a:path>
              <a:path w="3674745" h="2596515">
                <a:moveTo>
                  <a:pt x="2984500" y="483362"/>
                </a:moveTo>
                <a:lnTo>
                  <a:pt x="2976626" y="488950"/>
                </a:lnTo>
                <a:lnTo>
                  <a:pt x="2982214" y="496697"/>
                </a:lnTo>
                <a:lnTo>
                  <a:pt x="2989961" y="491236"/>
                </a:lnTo>
                <a:lnTo>
                  <a:pt x="2984500" y="483362"/>
                </a:lnTo>
                <a:close/>
              </a:path>
              <a:path w="3674745" h="2596515">
                <a:moveTo>
                  <a:pt x="2968879" y="494411"/>
                </a:moveTo>
                <a:lnTo>
                  <a:pt x="2961131" y="499872"/>
                </a:lnTo>
                <a:lnTo>
                  <a:pt x="2966592" y="507619"/>
                </a:lnTo>
                <a:lnTo>
                  <a:pt x="2974340" y="502158"/>
                </a:lnTo>
                <a:lnTo>
                  <a:pt x="2968879" y="494411"/>
                </a:lnTo>
                <a:close/>
              </a:path>
              <a:path w="3674745" h="2596515">
                <a:moveTo>
                  <a:pt x="2953385" y="505333"/>
                </a:moveTo>
                <a:lnTo>
                  <a:pt x="2945511" y="510921"/>
                </a:lnTo>
                <a:lnTo>
                  <a:pt x="2951099" y="518668"/>
                </a:lnTo>
                <a:lnTo>
                  <a:pt x="2958846" y="513207"/>
                </a:lnTo>
                <a:lnTo>
                  <a:pt x="2953385" y="505333"/>
                </a:lnTo>
                <a:close/>
              </a:path>
              <a:path w="3674745" h="2596515">
                <a:moveTo>
                  <a:pt x="2937764" y="516382"/>
                </a:moveTo>
                <a:lnTo>
                  <a:pt x="2930016" y="521843"/>
                </a:lnTo>
                <a:lnTo>
                  <a:pt x="2935478" y="529589"/>
                </a:lnTo>
                <a:lnTo>
                  <a:pt x="2943225" y="524128"/>
                </a:lnTo>
                <a:lnTo>
                  <a:pt x="2937764" y="516382"/>
                </a:lnTo>
                <a:close/>
              </a:path>
              <a:path w="3674745" h="2596515">
                <a:moveTo>
                  <a:pt x="2922270" y="527303"/>
                </a:moveTo>
                <a:lnTo>
                  <a:pt x="2914396" y="532891"/>
                </a:lnTo>
                <a:lnTo>
                  <a:pt x="2919984" y="540638"/>
                </a:lnTo>
                <a:lnTo>
                  <a:pt x="2927730" y="535177"/>
                </a:lnTo>
                <a:lnTo>
                  <a:pt x="2922270" y="527303"/>
                </a:lnTo>
                <a:close/>
              </a:path>
              <a:path w="3674745" h="2596515">
                <a:moveTo>
                  <a:pt x="2906649" y="538352"/>
                </a:moveTo>
                <a:lnTo>
                  <a:pt x="2898902" y="543813"/>
                </a:lnTo>
                <a:lnTo>
                  <a:pt x="2904363" y="551688"/>
                </a:lnTo>
                <a:lnTo>
                  <a:pt x="2912110" y="546100"/>
                </a:lnTo>
                <a:lnTo>
                  <a:pt x="2906649" y="538352"/>
                </a:lnTo>
                <a:close/>
              </a:path>
              <a:path w="3674745" h="2596515">
                <a:moveTo>
                  <a:pt x="2891028" y="549275"/>
                </a:moveTo>
                <a:lnTo>
                  <a:pt x="2883280" y="554863"/>
                </a:lnTo>
                <a:lnTo>
                  <a:pt x="2888741" y="562610"/>
                </a:lnTo>
                <a:lnTo>
                  <a:pt x="2896616" y="557149"/>
                </a:lnTo>
                <a:lnTo>
                  <a:pt x="2891028" y="549275"/>
                </a:lnTo>
                <a:close/>
              </a:path>
              <a:path w="3674745" h="2596515">
                <a:moveTo>
                  <a:pt x="2875534" y="560324"/>
                </a:moveTo>
                <a:lnTo>
                  <a:pt x="2867787" y="565785"/>
                </a:lnTo>
                <a:lnTo>
                  <a:pt x="2873248" y="573659"/>
                </a:lnTo>
                <a:lnTo>
                  <a:pt x="2880995" y="568071"/>
                </a:lnTo>
                <a:lnTo>
                  <a:pt x="2875534" y="560324"/>
                </a:lnTo>
                <a:close/>
              </a:path>
              <a:path w="3674745" h="2596515">
                <a:moveTo>
                  <a:pt x="2859913" y="571373"/>
                </a:moveTo>
                <a:lnTo>
                  <a:pt x="2852166" y="576834"/>
                </a:lnTo>
                <a:lnTo>
                  <a:pt x="2857627" y="584581"/>
                </a:lnTo>
                <a:lnTo>
                  <a:pt x="2865501" y="579120"/>
                </a:lnTo>
                <a:lnTo>
                  <a:pt x="2859913" y="571373"/>
                </a:lnTo>
                <a:close/>
              </a:path>
              <a:path w="3674745" h="2596515">
                <a:moveTo>
                  <a:pt x="2844418" y="582295"/>
                </a:moveTo>
                <a:lnTo>
                  <a:pt x="2836672" y="587756"/>
                </a:lnTo>
                <a:lnTo>
                  <a:pt x="2842133" y="595630"/>
                </a:lnTo>
                <a:lnTo>
                  <a:pt x="2849879" y="590041"/>
                </a:lnTo>
                <a:lnTo>
                  <a:pt x="2844418" y="582295"/>
                </a:lnTo>
                <a:close/>
              </a:path>
              <a:path w="3674745" h="2596515">
                <a:moveTo>
                  <a:pt x="2828798" y="593344"/>
                </a:moveTo>
                <a:lnTo>
                  <a:pt x="2821051" y="598805"/>
                </a:lnTo>
                <a:lnTo>
                  <a:pt x="2826512" y="606551"/>
                </a:lnTo>
                <a:lnTo>
                  <a:pt x="2834386" y="601090"/>
                </a:lnTo>
                <a:lnTo>
                  <a:pt x="2828798" y="593344"/>
                </a:lnTo>
                <a:close/>
              </a:path>
              <a:path w="3674745" h="2596515">
                <a:moveTo>
                  <a:pt x="2813304" y="604265"/>
                </a:moveTo>
                <a:lnTo>
                  <a:pt x="2805556" y="609726"/>
                </a:lnTo>
                <a:lnTo>
                  <a:pt x="2811017" y="617601"/>
                </a:lnTo>
                <a:lnTo>
                  <a:pt x="2818765" y="612013"/>
                </a:lnTo>
                <a:lnTo>
                  <a:pt x="2813304" y="604265"/>
                </a:lnTo>
                <a:close/>
              </a:path>
              <a:path w="3674745" h="2596515">
                <a:moveTo>
                  <a:pt x="2797683" y="615314"/>
                </a:moveTo>
                <a:lnTo>
                  <a:pt x="2789936" y="620776"/>
                </a:lnTo>
                <a:lnTo>
                  <a:pt x="2795397" y="628523"/>
                </a:lnTo>
                <a:lnTo>
                  <a:pt x="2803271" y="623062"/>
                </a:lnTo>
                <a:lnTo>
                  <a:pt x="2797683" y="615314"/>
                </a:lnTo>
                <a:close/>
              </a:path>
              <a:path w="3674745" h="2596515">
                <a:moveTo>
                  <a:pt x="2782189" y="626237"/>
                </a:moveTo>
                <a:lnTo>
                  <a:pt x="2774315" y="631698"/>
                </a:lnTo>
                <a:lnTo>
                  <a:pt x="2779903" y="639572"/>
                </a:lnTo>
                <a:lnTo>
                  <a:pt x="2787650" y="633984"/>
                </a:lnTo>
                <a:lnTo>
                  <a:pt x="2782189" y="626237"/>
                </a:lnTo>
                <a:close/>
              </a:path>
              <a:path w="3674745" h="2596515">
                <a:moveTo>
                  <a:pt x="2766567" y="637286"/>
                </a:moveTo>
                <a:lnTo>
                  <a:pt x="2758821" y="642747"/>
                </a:lnTo>
                <a:lnTo>
                  <a:pt x="2764281" y="650494"/>
                </a:lnTo>
                <a:lnTo>
                  <a:pt x="2772029" y="645033"/>
                </a:lnTo>
                <a:lnTo>
                  <a:pt x="2766567" y="637286"/>
                </a:lnTo>
                <a:close/>
              </a:path>
              <a:path w="3674745" h="2596515">
                <a:moveTo>
                  <a:pt x="2751074" y="648208"/>
                </a:moveTo>
                <a:lnTo>
                  <a:pt x="2743200" y="653669"/>
                </a:lnTo>
                <a:lnTo>
                  <a:pt x="2748788" y="661543"/>
                </a:lnTo>
                <a:lnTo>
                  <a:pt x="2756535" y="655955"/>
                </a:lnTo>
                <a:lnTo>
                  <a:pt x="2751074" y="648208"/>
                </a:lnTo>
                <a:close/>
              </a:path>
              <a:path w="3674745" h="2596515">
                <a:moveTo>
                  <a:pt x="2735453" y="659257"/>
                </a:moveTo>
                <a:lnTo>
                  <a:pt x="2727705" y="664718"/>
                </a:lnTo>
                <a:lnTo>
                  <a:pt x="2733166" y="672464"/>
                </a:lnTo>
                <a:lnTo>
                  <a:pt x="2740914" y="667003"/>
                </a:lnTo>
                <a:lnTo>
                  <a:pt x="2735453" y="659257"/>
                </a:lnTo>
                <a:close/>
              </a:path>
              <a:path w="3674745" h="2596515">
                <a:moveTo>
                  <a:pt x="2719959" y="670178"/>
                </a:moveTo>
                <a:lnTo>
                  <a:pt x="2712085" y="675639"/>
                </a:lnTo>
                <a:lnTo>
                  <a:pt x="2717673" y="683513"/>
                </a:lnTo>
                <a:lnTo>
                  <a:pt x="2725420" y="677926"/>
                </a:lnTo>
                <a:lnTo>
                  <a:pt x="2719959" y="670178"/>
                </a:lnTo>
                <a:close/>
              </a:path>
              <a:path w="3674745" h="2596515">
                <a:moveTo>
                  <a:pt x="2704338" y="681227"/>
                </a:moveTo>
                <a:lnTo>
                  <a:pt x="2696591" y="686688"/>
                </a:lnTo>
                <a:lnTo>
                  <a:pt x="2702052" y="694436"/>
                </a:lnTo>
                <a:lnTo>
                  <a:pt x="2709799" y="688975"/>
                </a:lnTo>
                <a:lnTo>
                  <a:pt x="2704338" y="681227"/>
                </a:lnTo>
                <a:close/>
              </a:path>
              <a:path w="3674745" h="2596515">
                <a:moveTo>
                  <a:pt x="2688843" y="692150"/>
                </a:moveTo>
                <a:lnTo>
                  <a:pt x="2680970" y="697611"/>
                </a:lnTo>
                <a:lnTo>
                  <a:pt x="2686430" y="705485"/>
                </a:lnTo>
                <a:lnTo>
                  <a:pt x="2694304" y="699897"/>
                </a:lnTo>
                <a:lnTo>
                  <a:pt x="2688843" y="692150"/>
                </a:lnTo>
                <a:close/>
              </a:path>
              <a:path w="3674745" h="2596515">
                <a:moveTo>
                  <a:pt x="2673223" y="703199"/>
                </a:moveTo>
                <a:lnTo>
                  <a:pt x="2665476" y="708660"/>
                </a:lnTo>
                <a:lnTo>
                  <a:pt x="2670937" y="716407"/>
                </a:lnTo>
                <a:lnTo>
                  <a:pt x="2678684" y="710946"/>
                </a:lnTo>
                <a:lnTo>
                  <a:pt x="2673223" y="703199"/>
                </a:lnTo>
                <a:close/>
              </a:path>
              <a:path w="3674745" h="2596515">
                <a:moveTo>
                  <a:pt x="2657602" y="714121"/>
                </a:moveTo>
                <a:lnTo>
                  <a:pt x="2649854" y="719582"/>
                </a:lnTo>
                <a:lnTo>
                  <a:pt x="2655316" y="727456"/>
                </a:lnTo>
                <a:lnTo>
                  <a:pt x="2663190" y="721868"/>
                </a:lnTo>
                <a:lnTo>
                  <a:pt x="2657602" y="714121"/>
                </a:lnTo>
                <a:close/>
              </a:path>
              <a:path w="3674745" h="2596515">
                <a:moveTo>
                  <a:pt x="2642108" y="725170"/>
                </a:moveTo>
                <a:lnTo>
                  <a:pt x="2634361" y="730631"/>
                </a:lnTo>
                <a:lnTo>
                  <a:pt x="2639822" y="738377"/>
                </a:lnTo>
                <a:lnTo>
                  <a:pt x="2647568" y="732916"/>
                </a:lnTo>
                <a:lnTo>
                  <a:pt x="2642108" y="725170"/>
                </a:lnTo>
                <a:close/>
              </a:path>
              <a:path w="3674745" h="2596515">
                <a:moveTo>
                  <a:pt x="2626487" y="736091"/>
                </a:moveTo>
                <a:lnTo>
                  <a:pt x="2618740" y="741552"/>
                </a:lnTo>
                <a:lnTo>
                  <a:pt x="2624201" y="749426"/>
                </a:lnTo>
                <a:lnTo>
                  <a:pt x="2632075" y="743838"/>
                </a:lnTo>
                <a:lnTo>
                  <a:pt x="2626487" y="736091"/>
                </a:lnTo>
                <a:close/>
              </a:path>
              <a:path w="3674745" h="2596515">
                <a:moveTo>
                  <a:pt x="2610992" y="747140"/>
                </a:moveTo>
                <a:lnTo>
                  <a:pt x="2603246" y="752601"/>
                </a:lnTo>
                <a:lnTo>
                  <a:pt x="2608706" y="760349"/>
                </a:lnTo>
                <a:lnTo>
                  <a:pt x="2616454" y="754888"/>
                </a:lnTo>
                <a:lnTo>
                  <a:pt x="2610992" y="747140"/>
                </a:lnTo>
                <a:close/>
              </a:path>
              <a:path w="3674745" h="2596515">
                <a:moveTo>
                  <a:pt x="2595372" y="758063"/>
                </a:moveTo>
                <a:lnTo>
                  <a:pt x="2587625" y="763524"/>
                </a:lnTo>
                <a:lnTo>
                  <a:pt x="2593086" y="771398"/>
                </a:lnTo>
                <a:lnTo>
                  <a:pt x="2600960" y="765937"/>
                </a:lnTo>
                <a:lnTo>
                  <a:pt x="2595372" y="758063"/>
                </a:lnTo>
                <a:close/>
              </a:path>
              <a:path w="3674745" h="2596515">
                <a:moveTo>
                  <a:pt x="2579878" y="769112"/>
                </a:moveTo>
                <a:lnTo>
                  <a:pt x="2572004" y="774573"/>
                </a:lnTo>
                <a:lnTo>
                  <a:pt x="2577591" y="782320"/>
                </a:lnTo>
                <a:lnTo>
                  <a:pt x="2585339" y="776859"/>
                </a:lnTo>
                <a:lnTo>
                  <a:pt x="2579878" y="769112"/>
                </a:lnTo>
                <a:close/>
              </a:path>
              <a:path w="3674745" h="2596515">
                <a:moveTo>
                  <a:pt x="2564256" y="780034"/>
                </a:moveTo>
                <a:lnTo>
                  <a:pt x="2556510" y="785622"/>
                </a:lnTo>
                <a:lnTo>
                  <a:pt x="2561971" y="793369"/>
                </a:lnTo>
                <a:lnTo>
                  <a:pt x="2569717" y="787908"/>
                </a:lnTo>
                <a:lnTo>
                  <a:pt x="2564256" y="780034"/>
                </a:lnTo>
                <a:close/>
              </a:path>
              <a:path w="3674745" h="2596515">
                <a:moveTo>
                  <a:pt x="2548763" y="791083"/>
                </a:moveTo>
                <a:lnTo>
                  <a:pt x="2540889" y="796544"/>
                </a:lnTo>
                <a:lnTo>
                  <a:pt x="2546477" y="804290"/>
                </a:lnTo>
                <a:lnTo>
                  <a:pt x="2554224" y="798830"/>
                </a:lnTo>
                <a:lnTo>
                  <a:pt x="2548763" y="791083"/>
                </a:lnTo>
                <a:close/>
              </a:path>
              <a:path w="3674745" h="2596515">
                <a:moveTo>
                  <a:pt x="2533141" y="802005"/>
                </a:moveTo>
                <a:lnTo>
                  <a:pt x="2525395" y="807593"/>
                </a:lnTo>
                <a:lnTo>
                  <a:pt x="2530855" y="815339"/>
                </a:lnTo>
                <a:lnTo>
                  <a:pt x="2538603" y="809878"/>
                </a:lnTo>
                <a:lnTo>
                  <a:pt x="2533141" y="802005"/>
                </a:lnTo>
                <a:close/>
              </a:path>
              <a:path w="3674745" h="2596515">
                <a:moveTo>
                  <a:pt x="2517648" y="813053"/>
                </a:moveTo>
                <a:lnTo>
                  <a:pt x="2509774" y="818514"/>
                </a:lnTo>
                <a:lnTo>
                  <a:pt x="2515362" y="826262"/>
                </a:lnTo>
                <a:lnTo>
                  <a:pt x="2523109" y="820801"/>
                </a:lnTo>
                <a:lnTo>
                  <a:pt x="2517648" y="813053"/>
                </a:lnTo>
                <a:close/>
              </a:path>
              <a:path w="3674745" h="2596515">
                <a:moveTo>
                  <a:pt x="2502027" y="823976"/>
                </a:moveTo>
                <a:lnTo>
                  <a:pt x="2494279" y="829563"/>
                </a:lnTo>
                <a:lnTo>
                  <a:pt x="2499741" y="837311"/>
                </a:lnTo>
                <a:lnTo>
                  <a:pt x="2507488" y="831850"/>
                </a:lnTo>
                <a:lnTo>
                  <a:pt x="2502027" y="823976"/>
                </a:lnTo>
                <a:close/>
              </a:path>
              <a:path w="3674745" h="2596515">
                <a:moveTo>
                  <a:pt x="2486533" y="835025"/>
                </a:moveTo>
                <a:lnTo>
                  <a:pt x="2478659" y="840486"/>
                </a:lnTo>
                <a:lnTo>
                  <a:pt x="2484247" y="848233"/>
                </a:lnTo>
                <a:lnTo>
                  <a:pt x="2491993" y="842772"/>
                </a:lnTo>
                <a:lnTo>
                  <a:pt x="2486533" y="835025"/>
                </a:lnTo>
                <a:close/>
              </a:path>
              <a:path w="3674745" h="2596515">
                <a:moveTo>
                  <a:pt x="2470912" y="845947"/>
                </a:moveTo>
                <a:lnTo>
                  <a:pt x="2463165" y="851535"/>
                </a:lnTo>
                <a:lnTo>
                  <a:pt x="2468626" y="859282"/>
                </a:lnTo>
                <a:lnTo>
                  <a:pt x="2476373" y="853821"/>
                </a:lnTo>
                <a:lnTo>
                  <a:pt x="2470912" y="845947"/>
                </a:lnTo>
                <a:close/>
              </a:path>
              <a:path w="3674745" h="2596515">
                <a:moveTo>
                  <a:pt x="2455291" y="856996"/>
                </a:moveTo>
                <a:lnTo>
                  <a:pt x="2447543" y="862457"/>
                </a:lnTo>
                <a:lnTo>
                  <a:pt x="2453004" y="870203"/>
                </a:lnTo>
                <a:lnTo>
                  <a:pt x="2460879" y="864743"/>
                </a:lnTo>
                <a:lnTo>
                  <a:pt x="2455291" y="856996"/>
                </a:lnTo>
                <a:close/>
              </a:path>
              <a:path w="3674745" h="2596515">
                <a:moveTo>
                  <a:pt x="2439797" y="867918"/>
                </a:moveTo>
                <a:lnTo>
                  <a:pt x="2432050" y="873506"/>
                </a:lnTo>
                <a:lnTo>
                  <a:pt x="2437511" y="881252"/>
                </a:lnTo>
                <a:lnTo>
                  <a:pt x="2445258" y="875791"/>
                </a:lnTo>
                <a:lnTo>
                  <a:pt x="2439797" y="867918"/>
                </a:lnTo>
                <a:close/>
              </a:path>
              <a:path w="3674745" h="2596515">
                <a:moveTo>
                  <a:pt x="2424176" y="878966"/>
                </a:moveTo>
                <a:lnTo>
                  <a:pt x="2416429" y="884427"/>
                </a:lnTo>
                <a:lnTo>
                  <a:pt x="2421890" y="892175"/>
                </a:lnTo>
                <a:lnTo>
                  <a:pt x="2429764" y="886713"/>
                </a:lnTo>
                <a:lnTo>
                  <a:pt x="2424176" y="878966"/>
                </a:lnTo>
                <a:close/>
              </a:path>
              <a:path w="3674745" h="2596515">
                <a:moveTo>
                  <a:pt x="2408681" y="889888"/>
                </a:moveTo>
                <a:lnTo>
                  <a:pt x="2400935" y="895476"/>
                </a:lnTo>
                <a:lnTo>
                  <a:pt x="2406396" y="903224"/>
                </a:lnTo>
                <a:lnTo>
                  <a:pt x="2414142" y="897763"/>
                </a:lnTo>
                <a:lnTo>
                  <a:pt x="2408681" y="889888"/>
                </a:lnTo>
                <a:close/>
              </a:path>
              <a:path w="3674745" h="2596515">
                <a:moveTo>
                  <a:pt x="2393061" y="900938"/>
                </a:moveTo>
                <a:lnTo>
                  <a:pt x="2385314" y="906399"/>
                </a:lnTo>
                <a:lnTo>
                  <a:pt x="2390775" y="914146"/>
                </a:lnTo>
                <a:lnTo>
                  <a:pt x="2398649" y="908685"/>
                </a:lnTo>
                <a:lnTo>
                  <a:pt x="2393061" y="900938"/>
                </a:lnTo>
                <a:close/>
              </a:path>
              <a:path w="3674745" h="2596515">
                <a:moveTo>
                  <a:pt x="2377566" y="911860"/>
                </a:moveTo>
                <a:lnTo>
                  <a:pt x="2369692" y="917448"/>
                </a:lnTo>
                <a:lnTo>
                  <a:pt x="2375280" y="925195"/>
                </a:lnTo>
                <a:lnTo>
                  <a:pt x="2383028" y="919734"/>
                </a:lnTo>
                <a:lnTo>
                  <a:pt x="2377566" y="911860"/>
                </a:lnTo>
                <a:close/>
              </a:path>
              <a:path w="3674745" h="2596515">
                <a:moveTo>
                  <a:pt x="2361946" y="922909"/>
                </a:moveTo>
                <a:lnTo>
                  <a:pt x="2354199" y="928370"/>
                </a:lnTo>
                <a:lnTo>
                  <a:pt x="2359660" y="936116"/>
                </a:lnTo>
                <a:lnTo>
                  <a:pt x="2367406" y="930656"/>
                </a:lnTo>
                <a:lnTo>
                  <a:pt x="2361946" y="922909"/>
                </a:lnTo>
                <a:close/>
              </a:path>
              <a:path w="3674745" h="2596515">
                <a:moveTo>
                  <a:pt x="2346452" y="933831"/>
                </a:moveTo>
                <a:lnTo>
                  <a:pt x="2338578" y="939419"/>
                </a:lnTo>
                <a:lnTo>
                  <a:pt x="2344166" y="947165"/>
                </a:lnTo>
                <a:lnTo>
                  <a:pt x="2351913" y="941705"/>
                </a:lnTo>
                <a:lnTo>
                  <a:pt x="2346452" y="933831"/>
                </a:lnTo>
                <a:close/>
              </a:path>
              <a:path w="3674745" h="2596515">
                <a:moveTo>
                  <a:pt x="2330830" y="944880"/>
                </a:moveTo>
                <a:lnTo>
                  <a:pt x="2323084" y="950340"/>
                </a:lnTo>
                <a:lnTo>
                  <a:pt x="2328545" y="958088"/>
                </a:lnTo>
                <a:lnTo>
                  <a:pt x="2336291" y="952626"/>
                </a:lnTo>
                <a:lnTo>
                  <a:pt x="2330830" y="944880"/>
                </a:lnTo>
                <a:close/>
              </a:path>
              <a:path w="3674745" h="2596515">
                <a:moveTo>
                  <a:pt x="2315337" y="955801"/>
                </a:moveTo>
                <a:lnTo>
                  <a:pt x="2307463" y="961389"/>
                </a:lnTo>
                <a:lnTo>
                  <a:pt x="2313051" y="969137"/>
                </a:lnTo>
                <a:lnTo>
                  <a:pt x="2320798" y="963676"/>
                </a:lnTo>
                <a:lnTo>
                  <a:pt x="2315337" y="955801"/>
                </a:lnTo>
                <a:close/>
              </a:path>
              <a:path w="3674745" h="2596515">
                <a:moveTo>
                  <a:pt x="2299716" y="966851"/>
                </a:moveTo>
                <a:lnTo>
                  <a:pt x="2291968" y="972312"/>
                </a:lnTo>
                <a:lnTo>
                  <a:pt x="2297429" y="980186"/>
                </a:lnTo>
                <a:lnTo>
                  <a:pt x="2305177" y="974598"/>
                </a:lnTo>
                <a:lnTo>
                  <a:pt x="2299716" y="966851"/>
                </a:lnTo>
                <a:close/>
              </a:path>
              <a:path w="3674745" h="2596515">
                <a:moveTo>
                  <a:pt x="2284222" y="977773"/>
                </a:moveTo>
                <a:lnTo>
                  <a:pt x="2276348" y="983361"/>
                </a:lnTo>
                <a:lnTo>
                  <a:pt x="2281936" y="991108"/>
                </a:lnTo>
                <a:lnTo>
                  <a:pt x="2289683" y="985647"/>
                </a:lnTo>
                <a:lnTo>
                  <a:pt x="2284222" y="977773"/>
                </a:lnTo>
                <a:close/>
              </a:path>
              <a:path w="3674745" h="2596515">
                <a:moveTo>
                  <a:pt x="2268601" y="988822"/>
                </a:moveTo>
                <a:lnTo>
                  <a:pt x="2260854" y="994283"/>
                </a:lnTo>
                <a:lnTo>
                  <a:pt x="2266315" y="1002157"/>
                </a:lnTo>
                <a:lnTo>
                  <a:pt x="2274062" y="996569"/>
                </a:lnTo>
                <a:lnTo>
                  <a:pt x="2268601" y="988822"/>
                </a:lnTo>
                <a:close/>
              </a:path>
              <a:path w="3674745" h="2596515">
                <a:moveTo>
                  <a:pt x="2252979" y="999871"/>
                </a:moveTo>
                <a:lnTo>
                  <a:pt x="2245233" y="1005332"/>
                </a:lnTo>
                <a:lnTo>
                  <a:pt x="2250693" y="1013079"/>
                </a:lnTo>
                <a:lnTo>
                  <a:pt x="2258567" y="1007618"/>
                </a:lnTo>
                <a:lnTo>
                  <a:pt x="2252979" y="999871"/>
                </a:lnTo>
                <a:close/>
              </a:path>
              <a:path w="3674745" h="2596515">
                <a:moveTo>
                  <a:pt x="2237486" y="1010793"/>
                </a:moveTo>
                <a:lnTo>
                  <a:pt x="2229739" y="1016254"/>
                </a:lnTo>
                <a:lnTo>
                  <a:pt x="2235200" y="1024128"/>
                </a:lnTo>
                <a:lnTo>
                  <a:pt x="2242947" y="1018540"/>
                </a:lnTo>
                <a:lnTo>
                  <a:pt x="2237486" y="1010793"/>
                </a:lnTo>
                <a:close/>
              </a:path>
              <a:path w="3674745" h="2596515">
                <a:moveTo>
                  <a:pt x="2221865" y="1021842"/>
                </a:moveTo>
                <a:lnTo>
                  <a:pt x="2214117" y="1027303"/>
                </a:lnTo>
                <a:lnTo>
                  <a:pt x="2219579" y="1035050"/>
                </a:lnTo>
                <a:lnTo>
                  <a:pt x="2227453" y="1029588"/>
                </a:lnTo>
                <a:lnTo>
                  <a:pt x="2221865" y="1021842"/>
                </a:lnTo>
                <a:close/>
              </a:path>
              <a:path w="3674745" h="2596515">
                <a:moveTo>
                  <a:pt x="2206371" y="1032763"/>
                </a:moveTo>
                <a:lnTo>
                  <a:pt x="2198624" y="1038225"/>
                </a:lnTo>
                <a:lnTo>
                  <a:pt x="2204085" y="1046099"/>
                </a:lnTo>
                <a:lnTo>
                  <a:pt x="2211831" y="1040511"/>
                </a:lnTo>
                <a:lnTo>
                  <a:pt x="2206371" y="1032763"/>
                </a:lnTo>
                <a:close/>
              </a:path>
              <a:path w="3674745" h="2596515">
                <a:moveTo>
                  <a:pt x="2190750" y="1043813"/>
                </a:moveTo>
                <a:lnTo>
                  <a:pt x="2183003" y="1049274"/>
                </a:lnTo>
                <a:lnTo>
                  <a:pt x="2188464" y="1057021"/>
                </a:lnTo>
                <a:lnTo>
                  <a:pt x="2196338" y="1051560"/>
                </a:lnTo>
                <a:lnTo>
                  <a:pt x="2190750" y="1043813"/>
                </a:lnTo>
                <a:close/>
              </a:path>
              <a:path w="3674745" h="2596515">
                <a:moveTo>
                  <a:pt x="2175255" y="1054735"/>
                </a:moveTo>
                <a:lnTo>
                  <a:pt x="2167509" y="1060196"/>
                </a:lnTo>
                <a:lnTo>
                  <a:pt x="2172970" y="1068070"/>
                </a:lnTo>
                <a:lnTo>
                  <a:pt x="2180716" y="1062482"/>
                </a:lnTo>
                <a:lnTo>
                  <a:pt x="2175255" y="1054735"/>
                </a:lnTo>
                <a:close/>
              </a:path>
              <a:path w="3674745" h="2596515">
                <a:moveTo>
                  <a:pt x="2159635" y="1065784"/>
                </a:moveTo>
                <a:lnTo>
                  <a:pt x="2151888" y="1071245"/>
                </a:lnTo>
                <a:lnTo>
                  <a:pt x="2157349" y="1078992"/>
                </a:lnTo>
                <a:lnTo>
                  <a:pt x="2165096" y="1073531"/>
                </a:lnTo>
                <a:lnTo>
                  <a:pt x="2159635" y="1065784"/>
                </a:lnTo>
                <a:close/>
              </a:path>
              <a:path w="3674745" h="2596515">
                <a:moveTo>
                  <a:pt x="2144141" y="1076706"/>
                </a:moveTo>
                <a:lnTo>
                  <a:pt x="2136266" y="1082167"/>
                </a:lnTo>
                <a:lnTo>
                  <a:pt x="2141854" y="1090041"/>
                </a:lnTo>
                <a:lnTo>
                  <a:pt x="2149602" y="1084453"/>
                </a:lnTo>
                <a:lnTo>
                  <a:pt x="2144141" y="1076706"/>
                </a:lnTo>
                <a:close/>
              </a:path>
              <a:path w="3674745" h="2596515">
                <a:moveTo>
                  <a:pt x="2128520" y="1087755"/>
                </a:moveTo>
                <a:lnTo>
                  <a:pt x="2120773" y="1093216"/>
                </a:lnTo>
                <a:lnTo>
                  <a:pt x="2126234" y="1100963"/>
                </a:lnTo>
                <a:lnTo>
                  <a:pt x="2133980" y="1095502"/>
                </a:lnTo>
                <a:lnTo>
                  <a:pt x="2128520" y="1087755"/>
                </a:lnTo>
                <a:close/>
              </a:path>
              <a:path w="3674745" h="2596515">
                <a:moveTo>
                  <a:pt x="2113026" y="1098677"/>
                </a:moveTo>
                <a:lnTo>
                  <a:pt x="2105152" y="1104138"/>
                </a:lnTo>
                <a:lnTo>
                  <a:pt x="2110740" y="1112012"/>
                </a:lnTo>
                <a:lnTo>
                  <a:pt x="2118487" y="1106424"/>
                </a:lnTo>
                <a:lnTo>
                  <a:pt x="2113026" y="1098677"/>
                </a:lnTo>
                <a:close/>
              </a:path>
              <a:path w="3674745" h="2596515">
                <a:moveTo>
                  <a:pt x="2097404" y="1109726"/>
                </a:moveTo>
                <a:lnTo>
                  <a:pt x="2089658" y="1115187"/>
                </a:lnTo>
                <a:lnTo>
                  <a:pt x="2095118" y="1122934"/>
                </a:lnTo>
                <a:lnTo>
                  <a:pt x="2102866" y="1117473"/>
                </a:lnTo>
                <a:lnTo>
                  <a:pt x="2097404" y="1109726"/>
                </a:lnTo>
                <a:close/>
              </a:path>
              <a:path w="3674745" h="2596515">
                <a:moveTo>
                  <a:pt x="2081911" y="1120648"/>
                </a:moveTo>
                <a:lnTo>
                  <a:pt x="2074037" y="1126109"/>
                </a:lnTo>
                <a:lnTo>
                  <a:pt x="2079625" y="1133983"/>
                </a:lnTo>
                <a:lnTo>
                  <a:pt x="2087372" y="1128395"/>
                </a:lnTo>
                <a:lnTo>
                  <a:pt x="2081911" y="1120648"/>
                </a:lnTo>
                <a:close/>
              </a:path>
              <a:path w="3674745" h="2596515">
                <a:moveTo>
                  <a:pt x="2066289" y="1131697"/>
                </a:moveTo>
                <a:lnTo>
                  <a:pt x="2058542" y="1137158"/>
                </a:lnTo>
                <a:lnTo>
                  <a:pt x="2064003" y="1144905"/>
                </a:lnTo>
                <a:lnTo>
                  <a:pt x="2071751" y="1139444"/>
                </a:lnTo>
                <a:lnTo>
                  <a:pt x="2066289" y="1131697"/>
                </a:lnTo>
                <a:close/>
              </a:path>
              <a:path w="3674745" h="2596515">
                <a:moveTo>
                  <a:pt x="2050668" y="1142619"/>
                </a:moveTo>
                <a:lnTo>
                  <a:pt x="2042922" y="1148080"/>
                </a:lnTo>
                <a:lnTo>
                  <a:pt x="2048383" y="1155954"/>
                </a:lnTo>
                <a:lnTo>
                  <a:pt x="2056256" y="1150366"/>
                </a:lnTo>
                <a:lnTo>
                  <a:pt x="2050668" y="1142619"/>
                </a:lnTo>
                <a:close/>
              </a:path>
              <a:path w="3674745" h="2596515">
                <a:moveTo>
                  <a:pt x="2035175" y="1153668"/>
                </a:moveTo>
                <a:lnTo>
                  <a:pt x="2027427" y="1159129"/>
                </a:lnTo>
                <a:lnTo>
                  <a:pt x="2032889" y="1166876"/>
                </a:lnTo>
                <a:lnTo>
                  <a:pt x="2040636" y="1161415"/>
                </a:lnTo>
                <a:lnTo>
                  <a:pt x="2035175" y="1153668"/>
                </a:lnTo>
                <a:close/>
              </a:path>
              <a:path w="3674745" h="2596515">
                <a:moveTo>
                  <a:pt x="2019553" y="1164590"/>
                </a:moveTo>
                <a:lnTo>
                  <a:pt x="2011806" y="1170051"/>
                </a:lnTo>
                <a:lnTo>
                  <a:pt x="2017267" y="1177925"/>
                </a:lnTo>
                <a:lnTo>
                  <a:pt x="2025141" y="1172337"/>
                </a:lnTo>
                <a:lnTo>
                  <a:pt x="2019553" y="1164590"/>
                </a:lnTo>
                <a:close/>
              </a:path>
              <a:path w="3674745" h="2596515">
                <a:moveTo>
                  <a:pt x="2004060" y="1175639"/>
                </a:moveTo>
                <a:lnTo>
                  <a:pt x="1996313" y="1181100"/>
                </a:lnTo>
                <a:lnTo>
                  <a:pt x="2001774" y="1188847"/>
                </a:lnTo>
                <a:lnTo>
                  <a:pt x="2009521" y="1183386"/>
                </a:lnTo>
                <a:lnTo>
                  <a:pt x="2004060" y="1175639"/>
                </a:lnTo>
                <a:close/>
              </a:path>
              <a:path w="3674745" h="2596515">
                <a:moveTo>
                  <a:pt x="1988439" y="1186561"/>
                </a:moveTo>
                <a:lnTo>
                  <a:pt x="1980691" y="1192022"/>
                </a:lnTo>
                <a:lnTo>
                  <a:pt x="1986152" y="1199896"/>
                </a:lnTo>
                <a:lnTo>
                  <a:pt x="1994027" y="1194308"/>
                </a:lnTo>
                <a:lnTo>
                  <a:pt x="1988439" y="1186561"/>
                </a:lnTo>
                <a:close/>
              </a:path>
              <a:path w="3674745" h="2596515">
                <a:moveTo>
                  <a:pt x="1972945" y="1197610"/>
                </a:moveTo>
                <a:lnTo>
                  <a:pt x="1965198" y="1203071"/>
                </a:lnTo>
                <a:lnTo>
                  <a:pt x="1970659" y="1210818"/>
                </a:lnTo>
                <a:lnTo>
                  <a:pt x="1978405" y="1205357"/>
                </a:lnTo>
                <a:lnTo>
                  <a:pt x="1972945" y="1197610"/>
                </a:lnTo>
                <a:close/>
              </a:path>
              <a:path w="3674745" h="2596515">
                <a:moveTo>
                  <a:pt x="1957324" y="1208532"/>
                </a:moveTo>
                <a:lnTo>
                  <a:pt x="1949577" y="1214120"/>
                </a:lnTo>
                <a:lnTo>
                  <a:pt x="1955038" y="1221867"/>
                </a:lnTo>
                <a:lnTo>
                  <a:pt x="1962912" y="1216406"/>
                </a:lnTo>
                <a:lnTo>
                  <a:pt x="1957324" y="1208532"/>
                </a:lnTo>
                <a:close/>
              </a:path>
              <a:path w="3674745" h="2596515">
                <a:moveTo>
                  <a:pt x="1941829" y="1219581"/>
                </a:moveTo>
                <a:lnTo>
                  <a:pt x="1933955" y="1225042"/>
                </a:lnTo>
                <a:lnTo>
                  <a:pt x="1939543" y="1232789"/>
                </a:lnTo>
                <a:lnTo>
                  <a:pt x="1947290" y="1227328"/>
                </a:lnTo>
                <a:lnTo>
                  <a:pt x="1941829" y="1219581"/>
                </a:lnTo>
                <a:close/>
              </a:path>
              <a:path w="3674745" h="2596515">
                <a:moveTo>
                  <a:pt x="1926209" y="1230503"/>
                </a:moveTo>
                <a:lnTo>
                  <a:pt x="1918462" y="1236091"/>
                </a:lnTo>
                <a:lnTo>
                  <a:pt x="1923923" y="1243838"/>
                </a:lnTo>
                <a:lnTo>
                  <a:pt x="1931670" y="1238377"/>
                </a:lnTo>
                <a:lnTo>
                  <a:pt x="1926209" y="1230503"/>
                </a:lnTo>
                <a:close/>
              </a:path>
              <a:path w="3674745" h="2596515">
                <a:moveTo>
                  <a:pt x="1910714" y="1241552"/>
                </a:moveTo>
                <a:lnTo>
                  <a:pt x="1902840" y="1247013"/>
                </a:lnTo>
                <a:lnTo>
                  <a:pt x="1908428" y="1254760"/>
                </a:lnTo>
                <a:lnTo>
                  <a:pt x="1916176" y="1249299"/>
                </a:lnTo>
                <a:lnTo>
                  <a:pt x="1910714" y="1241552"/>
                </a:lnTo>
                <a:close/>
              </a:path>
              <a:path w="3674745" h="2596515">
                <a:moveTo>
                  <a:pt x="1895094" y="1252474"/>
                </a:moveTo>
                <a:lnTo>
                  <a:pt x="1887346" y="1258062"/>
                </a:lnTo>
                <a:lnTo>
                  <a:pt x="1892808" y="1265809"/>
                </a:lnTo>
                <a:lnTo>
                  <a:pt x="1900555" y="1260348"/>
                </a:lnTo>
                <a:lnTo>
                  <a:pt x="1895094" y="1252474"/>
                </a:lnTo>
                <a:close/>
              </a:path>
              <a:path w="3674745" h="2596515">
                <a:moveTo>
                  <a:pt x="1879600" y="1263523"/>
                </a:moveTo>
                <a:lnTo>
                  <a:pt x="1871726" y="1268984"/>
                </a:lnTo>
                <a:lnTo>
                  <a:pt x="1877314" y="1276731"/>
                </a:lnTo>
                <a:lnTo>
                  <a:pt x="1885061" y="1271270"/>
                </a:lnTo>
                <a:lnTo>
                  <a:pt x="1879600" y="1263523"/>
                </a:lnTo>
                <a:close/>
              </a:path>
              <a:path w="3674745" h="2596515">
                <a:moveTo>
                  <a:pt x="1863978" y="1274445"/>
                </a:moveTo>
                <a:lnTo>
                  <a:pt x="1856232" y="1280033"/>
                </a:lnTo>
                <a:lnTo>
                  <a:pt x="1861693" y="1287780"/>
                </a:lnTo>
                <a:lnTo>
                  <a:pt x="1869439" y="1282319"/>
                </a:lnTo>
                <a:lnTo>
                  <a:pt x="1863978" y="1274445"/>
                </a:lnTo>
                <a:close/>
              </a:path>
              <a:path w="3674745" h="2596515">
                <a:moveTo>
                  <a:pt x="1848358" y="1285494"/>
                </a:moveTo>
                <a:lnTo>
                  <a:pt x="1840611" y="1290955"/>
                </a:lnTo>
                <a:lnTo>
                  <a:pt x="1846071" y="1298702"/>
                </a:lnTo>
                <a:lnTo>
                  <a:pt x="1853945" y="1293241"/>
                </a:lnTo>
                <a:lnTo>
                  <a:pt x="1848358" y="1285494"/>
                </a:lnTo>
                <a:close/>
              </a:path>
              <a:path w="3674745" h="2596515">
                <a:moveTo>
                  <a:pt x="1832864" y="1296416"/>
                </a:moveTo>
                <a:lnTo>
                  <a:pt x="1825117" y="1302004"/>
                </a:lnTo>
                <a:lnTo>
                  <a:pt x="1830577" y="1309751"/>
                </a:lnTo>
                <a:lnTo>
                  <a:pt x="1838325" y="1304290"/>
                </a:lnTo>
                <a:lnTo>
                  <a:pt x="1832864" y="1296416"/>
                </a:lnTo>
                <a:close/>
              </a:path>
              <a:path w="3674745" h="2596515">
                <a:moveTo>
                  <a:pt x="1817243" y="1307465"/>
                </a:moveTo>
                <a:lnTo>
                  <a:pt x="1809495" y="1312926"/>
                </a:lnTo>
                <a:lnTo>
                  <a:pt x="1814957" y="1320673"/>
                </a:lnTo>
                <a:lnTo>
                  <a:pt x="1822831" y="1315212"/>
                </a:lnTo>
                <a:lnTo>
                  <a:pt x="1817243" y="1307465"/>
                </a:lnTo>
                <a:close/>
              </a:path>
              <a:path w="3674745" h="2596515">
                <a:moveTo>
                  <a:pt x="1801749" y="1318387"/>
                </a:moveTo>
                <a:lnTo>
                  <a:pt x="1794002" y="1323975"/>
                </a:lnTo>
                <a:lnTo>
                  <a:pt x="1799463" y="1331722"/>
                </a:lnTo>
                <a:lnTo>
                  <a:pt x="1807209" y="1326261"/>
                </a:lnTo>
                <a:lnTo>
                  <a:pt x="1801749" y="1318387"/>
                </a:lnTo>
                <a:close/>
              </a:path>
              <a:path w="3674745" h="2596515">
                <a:moveTo>
                  <a:pt x="1786127" y="1329436"/>
                </a:moveTo>
                <a:lnTo>
                  <a:pt x="1778381" y="1334897"/>
                </a:lnTo>
                <a:lnTo>
                  <a:pt x="1783842" y="1342644"/>
                </a:lnTo>
                <a:lnTo>
                  <a:pt x="1791715" y="1337183"/>
                </a:lnTo>
                <a:lnTo>
                  <a:pt x="1786127" y="1329436"/>
                </a:lnTo>
                <a:close/>
              </a:path>
              <a:path w="3674745" h="2596515">
                <a:moveTo>
                  <a:pt x="1770633" y="1340358"/>
                </a:moveTo>
                <a:lnTo>
                  <a:pt x="1762887" y="1345946"/>
                </a:lnTo>
                <a:lnTo>
                  <a:pt x="1768348" y="1353693"/>
                </a:lnTo>
                <a:lnTo>
                  <a:pt x="1776095" y="1348232"/>
                </a:lnTo>
                <a:lnTo>
                  <a:pt x="1770633" y="1340358"/>
                </a:lnTo>
                <a:close/>
              </a:path>
              <a:path w="3674745" h="2596515">
                <a:moveTo>
                  <a:pt x="1755013" y="1351407"/>
                </a:moveTo>
                <a:lnTo>
                  <a:pt x="1747265" y="1356868"/>
                </a:lnTo>
                <a:lnTo>
                  <a:pt x="1752727" y="1364615"/>
                </a:lnTo>
                <a:lnTo>
                  <a:pt x="1760601" y="1359154"/>
                </a:lnTo>
                <a:lnTo>
                  <a:pt x="1755013" y="1351407"/>
                </a:lnTo>
                <a:close/>
              </a:path>
              <a:path w="3674745" h="2596515">
                <a:moveTo>
                  <a:pt x="1739519" y="1362329"/>
                </a:moveTo>
                <a:lnTo>
                  <a:pt x="1731645" y="1367917"/>
                </a:lnTo>
                <a:lnTo>
                  <a:pt x="1737233" y="1375664"/>
                </a:lnTo>
                <a:lnTo>
                  <a:pt x="1744980" y="1370203"/>
                </a:lnTo>
                <a:lnTo>
                  <a:pt x="1739519" y="1362329"/>
                </a:lnTo>
                <a:close/>
              </a:path>
              <a:path w="3674745" h="2596515">
                <a:moveTo>
                  <a:pt x="1723898" y="1373378"/>
                </a:moveTo>
                <a:lnTo>
                  <a:pt x="1716151" y="1378839"/>
                </a:lnTo>
                <a:lnTo>
                  <a:pt x="1721612" y="1386586"/>
                </a:lnTo>
                <a:lnTo>
                  <a:pt x="1729358" y="1381125"/>
                </a:lnTo>
                <a:lnTo>
                  <a:pt x="1723898" y="1373378"/>
                </a:lnTo>
                <a:close/>
              </a:path>
              <a:path w="3674745" h="2596515">
                <a:moveTo>
                  <a:pt x="1708403" y="1384300"/>
                </a:moveTo>
                <a:lnTo>
                  <a:pt x="1700530" y="1389888"/>
                </a:lnTo>
                <a:lnTo>
                  <a:pt x="1706118" y="1397635"/>
                </a:lnTo>
                <a:lnTo>
                  <a:pt x="1713864" y="1392174"/>
                </a:lnTo>
                <a:lnTo>
                  <a:pt x="1708403" y="1384300"/>
                </a:lnTo>
                <a:close/>
              </a:path>
              <a:path w="3674745" h="2596515">
                <a:moveTo>
                  <a:pt x="1692783" y="1395349"/>
                </a:moveTo>
                <a:lnTo>
                  <a:pt x="1685036" y="1400810"/>
                </a:lnTo>
                <a:lnTo>
                  <a:pt x="1690496" y="1408557"/>
                </a:lnTo>
                <a:lnTo>
                  <a:pt x="1698244" y="1403096"/>
                </a:lnTo>
                <a:lnTo>
                  <a:pt x="1692783" y="1395349"/>
                </a:lnTo>
                <a:close/>
              </a:path>
              <a:path w="3674745" h="2596515">
                <a:moveTo>
                  <a:pt x="1677289" y="1406271"/>
                </a:moveTo>
                <a:lnTo>
                  <a:pt x="1669414" y="1411859"/>
                </a:lnTo>
                <a:lnTo>
                  <a:pt x="1675002" y="1419606"/>
                </a:lnTo>
                <a:lnTo>
                  <a:pt x="1682750" y="1414145"/>
                </a:lnTo>
                <a:lnTo>
                  <a:pt x="1677289" y="1406271"/>
                </a:lnTo>
                <a:close/>
              </a:path>
              <a:path w="3674745" h="2596515">
                <a:moveTo>
                  <a:pt x="1661668" y="1417320"/>
                </a:moveTo>
                <a:lnTo>
                  <a:pt x="1653920" y="1422781"/>
                </a:lnTo>
                <a:lnTo>
                  <a:pt x="1659382" y="1430528"/>
                </a:lnTo>
                <a:lnTo>
                  <a:pt x="1667128" y="1425067"/>
                </a:lnTo>
                <a:lnTo>
                  <a:pt x="1661668" y="1417320"/>
                </a:lnTo>
                <a:close/>
              </a:path>
              <a:path w="3674745" h="2596515">
                <a:moveTo>
                  <a:pt x="1646174" y="1428242"/>
                </a:moveTo>
                <a:lnTo>
                  <a:pt x="1638300" y="1433830"/>
                </a:lnTo>
                <a:lnTo>
                  <a:pt x="1643761" y="1441577"/>
                </a:lnTo>
                <a:lnTo>
                  <a:pt x="1651634" y="1436116"/>
                </a:lnTo>
                <a:lnTo>
                  <a:pt x="1646174" y="1428242"/>
                </a:lnTo>
                <a:close/>
              </a:path>
              <a:path w="3674745" h="2596515">
                <a:moveTo>
                  <a:pt x="1630552" y="1439291"/>
                </a:moveTo>
                <a:lnTo>
                  <a:pt x="1622806" y="1444752"/>
                </a:lnTo>
                <a:lnTo>
                  <a:pt x="1628267" y="1452626"/>
                </a:lnTo>
                <a:lnTo>
                  <a:pt x="1636014" y="1447038"/>
                </a:lnTo>
                <a:lnTo>
                  <a:pt x="1630552" y="1439291"/>
                </a:lnTo>
                <a:close/>
              </a:path>
              <a:path w="3674745" h="2596515">
                <a:moveTo>
                  <a:pt x="1614932" y="1450340"/>
                </a:moveTo>
                <a:lnTo>
                  <a:pt x="1607184" y="1455801"/>
                </a:lnTo>
                <a:lnTo>
                  <a:pt x="1612645" y="1463548"/>
                </a:lnTo>
                <a:lnTo>
                  <a:pt x="1620520" y="1458087"/>
                </a:lnTo>
                <a:lnTo>
                  <a:pt x="1614932" y="1450340"/>
                </a:lnTo>
                <a:close/>
              </a:path>
              <a:path w="3674745" h="2596515">
                <a:moveTo>
                  <a:pt x="1599438" y="1461262"/>
                </a:moveTo>
                <a:lnTo>
                  <a:pt x="1591690" y="1466723"/>
                </a:lnTo>
                <a:lnTo>
                  <a:pt x="1597152" y="1474597"/>
                </a:lnTo>
                <a:lnTo>
                  <a:pt x="1604899" y="1469009"/>
                </a:lnTo>
                <a:lnTo>
                  <a:pt x="1599438" y="1461262"/>
                </a:lnTo>
                <a:close/>
              </a:path>
              <a:path w="3674745" h="2596515">
                <a:moveTo>
                  <a:pt x="1583817" y="1472311"/>
                </a:moveTo>
                <a:lnTo>
                  <a:pt x="1576070" y="1477772"/>
                </a:lnTo>
                <a:lnTo>
                  <a:pt x="1581531" y="1485519"/>
                </a:lnTo>
                <a:lnTo>
                  <a:pt x="1589405" y="1480058"/>
                </a:lnTo>
                <a:lnTo>
                  <a:pt x="1583817" y="1472311"/>
                </a:lnTo>
                <a:close/>
              </a:path>
              <a:path w="3674745" h="2596515">
                <a:moveTo>
                  <a:pt x="1568323" y="1483233"/>
                </a:moveTo>
                <a:lnTo>
                  <a:pt x="1560576" y="1488694"/>
                </a:lnTo>
                <a:lnTo>
                  <a:pt x="1566037" y="1496568"/>
                </a:lnTo>
                <a:lnTo>
                  <a:pt x="1573783" y="1490980"/>
                </a:lnTo>
                <a:lnTo>
                  <a:pt x="1568323" y="1483233"/>
                </a:lnTo>
                <a:close/>
              </a:path>
              <a:path w="3674745" h="2596515">
                <a:moveTo>
                  <a:pt x="1552702" y="1494282"/>
                </a:moveTo>
                <a:lnTo>
                  <a:pt x="1544955" y="1499743"/>
                </a:lnTo>
                <a:lnTo>
                  <a:pt x="1550415" y="1507490"/>
                </a:lnTo>
                <a:lnTo>
                  <a:pt x="1558289" y="1502029"/>
                </a:lnTo>
                <a:lnTo>
                  <a:pt x="1552702" y="1494282"/>
                </a:lnTo>
                <a:close/>
              </a:path>
              <a:path w="3674745" h="2596515">
                <a:moveTo>
                  <a:pt x="1537208" y="1505204"/>
                </a:moveTo>
                <a:lnTo>
                  <a:pt x="1529333" y="1510665"/>
                </a:lnTo>
                <a:lnTo>
                  <a:pt x="1534921" y="1518539"/>
                </a:lnTo>
                <a:lnTo>
                  <a:pt x="1542669" y="1512951"/>
                </a:lnTo>
                <a:lnTo>
                  <a:pt x="1537208" y="1505204"/>
                </a:lnTo>
                <a:close/>
              </a:path>
              <a:path w="3674745" h="2596515">
                <a:moveTo>
                  <a:pt x="1521587" y="1516253"/>
                </a:moveTo>
                <a:lnTo>
                  <a:pt x="1513839" y="1521714"/>
                </a:lnTo>
                <a:lnTo>
                  <a:pt x="1519301" y="1529461"/>
                </a:lnTo>
                <a:lnTo>
                  <a:pt x="1527048" y="1524000"/>
                </a:lnTo>
                <a:lnTo>
                  <a:pt x="1521587" y="1516253"/>
                </a:lnTo>
                <a:close/>
              </a:path>
              <a:path w="3674745" h="2596515">
                <a:moveTo>
                  <a:pt x="1506093" y="1527175"/>
                </a:moveTo>
                <a:lnTo>
                  <a:pt x="1498219" y="1532636"/>
                </a:lnTo>
                <a:lnTo>
                  <a:pt x="1503807" y="1540510"/>
                </a:lnTo>
                <a:lnTo>
                  <a:pt x="1511553" y="1534922"/>
                </a:lnTo>
                <a:lnTo>
                  <a:pt x="1506093" y="1527175"/>
                </a:lnTo>
                <a:close/>
              </a:path>
              <a:path w="3674745" h="2596515">
                <a:moveTo>
                  <a:pt x="1490471" y="1538224"/>
                </a:moveTo>
                <a:lnTo>
                  <a:pt x="1482725" y="1543685"/>
                </a:lnTo>
                <a:lnTo>
                  <a:pt x="1488186" y="1551432"/>
                </a:lnTo>
                <a:lnTo>
                  <a:pt x="1495933" y="1545971"/>
                </a:lnTo>
                <a:lnTo>
                  <a:pt x="1490471" y="1538224"/>
                </a:lnTo>
                <a:close/>
              </a:path>
              <a:path w="3674745" h="2596515">
                <a:moveTo>
                  <a:pt x="1474977" y="1549146"/>
                </a:moveTo>
                <a:lnTo>
                  <a:pt x="1467103" y="1554607"/>
                </a:lnTo>
                <a:lnTo>
                  <a:pt x="1472692" y="1562481"/>
                </a:lnTo>
                <a:lnTo>
                  <a:pt x="1480439" y="1556893"/>
                </a:lnTo>
                <a:lnTo>
                  <a:pt x="1474977" y="1549146"/>
                </a:lnTo>
                <a:close/>
              </a:path>
              <a:path w="3674745" h="2596515">
                <a:moveTo>
                  <a:pt x="1459357" y="1560195"/>
                </a:moveTo>
                <a:lnTo>
                  <a:pt x="1451609" y="1565656"/>
                </a:lnTo>
                <a:lnTo>
                  <a:pt x="1457070" y="1573403"/>
                </a:lnTo>
                <a:lnTo>
                  <a:pt x="1464818" y="1567942"/>
                </a:lnTo>
                <a:lnTo>
                  <a:pt x="1459357" y="1560195"/>
                </a:lnTo>
                <a:close/>
              </a:path>
              <a:path w="3674745" h="2596515">
                <a:moveTo>
                  <a:pt x="1443863" y="1571117"/>
                </a:moveTo>
                <a:lnTo>
                  <a:pt x="1435989" y="1576578"/>
                </a:lnTo>
                <a:lnTo>
                  <a:pt x="1441577" y="1584452"/>
                </a:lnTo>
                <a:lnTo>
                  <a:pt x="1449324" y="1578864"/>
                </a:lnTo>
                <a:lnTo>
                  <a:pt x="1443863" y="1571117"/>
                </a:lnTo>
                <a:close/>
              </a:path>
              <a:path w="3674745" h="2596515">
                <a:moveTo>
                  <a:pt x="1428242" y="1582166"/>
                </a:moveTo>
                <a:lnTo>
                  <a:pt x="1420495" y="1587627"/>
                </a:lnTo>
                <a:lnTo>
                  <a:pt x="1425956" y="1595374"/>
                </a:lnTo>
                <a:lnTo>
                  <a:pt x="1433702" y="1589913"/>
                </a:lnTo>
                <a:lnTo>
                  <a:pt x="1428242" y="1582166"/>
                </a:lnTo>
                <a:close/>
              </a:path>
              <a:path w="3674745" h="2596515">
                <a:moveTo>
                  <a:pt x="1412620" y="1593088"/>
                </a:moveTo>
                <a:lnTo>
                  <a:pt x="1404874" y="1598549"/>
                </a:lnTo>
                <a:lnTo>
                  <a:pt x="1410334" y="1606423"/>
                </a:lnTo>
                <a:lnTo>
                  <a:pt x="1418208" y="1600835"/>
                </a:lnTo>
                <a:lnTo>
                  <a:pt x="1412620" y="1593088"/>
                </a:lnTo>
                <a:close/>
              </a:path>
              <a:path w="3674745" h="2596515">
                <a:moveTo>
                  <a:pt x="1397127" y="1604137"/>
                </a:moveTo>
                <a:lnTo>
                  <a:pt x="1389380" y="1609598"/>
                </a:lnTo>
                <a:lnTo>
                  <a:pt x="1394840" y="1617345"/>
                </a:lnTo>
                <a:lnTo>
                  <a:pt x="1402588" y="1611884"/>
                </a:lnTo>
                <a:lnTo>
                  <a:pt x="1397127" y="1604137"/>
                </a:lnTo>
                <a:close/>
              </a:path>
              <a:path w="3674745" h="2596515">
                <a:moveTo>
                  <a:pt x="1381506" y="1615059"/>
                </a:moveTo>
                <a:lnTo>
                  <a:pt x="1373758" y="1620520"/>
                </a:lnTo>
                <a:lnTo>
                  <a:pt x="1379220" y="1628394"/>
                </a:lnTo>
                <a:lnTo>
                  <a:pt x="1387094" y="1622806"/>
                </a:lnTo>
                <a:lnTo>
                  <a:pt x="1381506" y="1615059"/>
                </a:lnTo>
                <a:close/>
              </a:path>
              <a:path w="3674745" h="2596515">
                <a:moveTo>
                  <a:pt x="1366012" y="1626108"/>
                </a:moveTo>
                <a:lnTo>
                  <a:pt x="1358264" y="1631569"/>
                </a:lnTo>
                <a:lnTo>
                  <a:pt x="1363726" y="1639316"/>
                </a:lnTo>
                <a:lnTo>
                  <a:pt x="1371473" y="1633855"/>
                </a:lnTo>
                <a:lnTo>
                  <a:pt x="1366012" y="1626108"/>
                </a:lnTo>
                <a:close/>
              </a:path>
              <a:path w="3674745" h="2596515">
                <a:moveTo>
                  <a:pt x="1350390" y="1637030"/>
                </a:moveTo>
                <a:lnTo>
                  <a:pt x="1342644" y="1642491"/>
                </a:lnTo>
                <a:lnTo>
                  <a:pt x="1348105" y="1650365"/>
                </a:lnTo>
                <a:lnTo>
                  <a:pt x="1355978" y="1644777"/>
                </a:lnTo>
                <a:lnTo>
                  <a:pt x="1350390" y="1637030"/>
                </a:lnTo>
                <a:close/>
              </a:path>
              <a:path w="3674745" h="2596515">
                <a:moveTo>
                  <a:pt x="1334896" y="1648079"/>
                </a:moveTo>
                <a:lnTo>
                  <a:pt x="1327150" y="1653540"/>
                </a:lnTo>
                <a:lnTo>
                  <a:pt x="1332611" y="1661287"/>
                </a:lnTo>
                <a:lnTo>
                  <a:pt x="1340358" y="1655826"/>
                </a:lnTo>
                <a:lnTo>
                  <a:pt x="1334896" y="1648079"/>
                </a:lnTo>
                <a:close/>
              </a:path>
              <a:path w="3674745" h="2596515">
                <a:moveTo>
                  <a:pt x="1319276" y="1659001"/>
                </a:moveTo>
                <a:lnTo>
                  <a:pt x="1311528" y="1664462"/>
                </a:lnTo>
                <a:lnTo>
                  <a:pt x="1316989" y="1672336"/>
                </a:lnTo>
                <a:lnTo>
                  <a:pt x="1324864" y="1666875"/>
                </a:lnTo>
                <a:lnTo>
                  <a:pt x="1319276" y="1659001"/>
                </a:lnTo>
                <a:close/>
              </a:path>
              <a:path w="3674745" h="2596515">
                <a:moveTo>
                  <a:pt x="1303782" y="1670050"/>
                </a:moveTo>
                <a:lnTo>
                  <a:pt x="1295908" y="1675511"/>
                </a:lnTo>
                <a:lnTo>
                  <a:pt x="1301495" y="1683258"/>
                </a:lnTo>
                <a:lnTo>
                  <a:pt x="1309243" y="1677797"/>
                </a:lnTo>
                <a:lnTo>
                  <a:pt x="1303782" y="1670050"/>
                </a:lnTo>
                <a:close/>
              </a:path>
              <a:path w="3674745" h="2596515">
                <a:moveTo>
                  <a:pt x="1288161" y="1680972"/>
                </a:moveTo>
                <a:lnTo>
                  <a:pt x="1280414" y="1686560"/>
                </a:lnTo>
                <a:lnTo>
                  <a:pt x="1285875" y="1694307"/>
                </a:lnTo>
                <a:lnTo>
                  <a:pt x="1293621" y="1688846"/>
                </a:lnTo>
                <a:lnTo>
                  <a:pt x="1288161" y="1680972"/>
                </a:lnTo>
                <a:close/>
              </a:path>
              <a:path w="3674745" h="2596515">
                <a:moveTo>
                  <a:pt x="1272667" y="1692021"/>
                </a:moveTo>
                <a:lnTo>
                  <a:pt x="1264793" y="1697482"/>
                </a:lnTo>
                <a:lnTo>
                  <a:pt x="1270381" y="1705229"/>
                </a:lnTo>
                <a:lnTo>
                  <a:pt x="1278127" y="1699768"/>
                </a:lnTo>
                <a:lnTo>
                  <a:pt x="1272667" y="1692021"/>
                </a:lnTo>
                <a:close/>
              </a:path>
              <a:path w="3674745" h="2596515">
                <a:moveTo>
                  <a:pt x="1257045" y="1702943"/>
                </a:moveTo>
                <a:lnTo>
                  <a:pt x="1249299" y="1708531"/>
                </a:lnTo>
                <a:lnTo>
                  <a:pt x="1254759" y="1716278"/>
                </a:lnTo>
                <a:lnTo>
                  <a:pt x="1262507" y="1710817"/>
                </a:lnTo>
                <a:lnTo>
                  <a:pt x="1257045" y="1702943"/>
                </a:lnTo>
                <a:close/>
              </a:path>
              <a:path w="3674745" h="2596515">
                <a:moveTo>
                  <a:pt x="1241552" y="1713992"/>
                </a:moveTo>
                <a:lnTo>
                  <a:pt x="1233677" y="1719453"/>
                </a:lnTo>
                <a:lnTo>
                  <a:pt x="1239265" y="1727200"/>
                </a:lnTo>
                <a:lnTo>
                  <a:pt x="1247013" y="1721739"/>
                </a:lnTo>
                <a:lnTo>
                  <a:pt x="1241552" y="1713992"/>
                </a:lnTo>
                <a:close/>
              </a:path>
              <a:path w="3674745" h="2596515">
                <a:moveTo>
                  <a:pt x="1225931" y="1724914"/>
                </a:moveTo>
                <a:lnTo>
                  <a:pt x="1218183" y="1730502"/>
                </a:lnTo>
                <a:lnTo>
                  <a:pt x="1223645" y="1738249"/>
                </a:lnTo>
                <a:lnTo>
                  <a:pt x="1231392" y="1732788"/>
                </a:lnTo>
                <a:lnTo>
                  <a:pt x="1225931" y="1724914"/>
                </a:lnTo>
                <a:close/>
              </a:path>
              <a:path w="3674745" h="2596515">
                <a:moveTo>
                  <a:pt x="1210437" y="1735963"/>
                </a:moveTo>
                <a:lnTo>
                  <a:pt x="1202563" y="1741424"/>
                </a:lnTo>
                <a:lnTo>
                  <a:pt x="1208024" y="1749171"/>
                </a:lnTo>
                <a:lnTo>
                  <a:pt x="1215898" y="1743710"/>
                </a:lnTo>
                <a:lnTo>
                  <a:pt x="1210437" y="1735963"/>
                </a:lnTo>
                <a:close/>
              </a:path>
              <a:path w="3674745" h="2596515">
                <a:moveTo>
                  <a:pt x="1194815" y="1746885"/>
                </a:moveTo>
                <a:lnTo>
                  <a:pt x="1187069" y="1752473"/>
                </a:lnTo>
                <a:lnTo>
                  <a:pt x="1192530" y="1760220"/>
                </a:lnTo>
                <a:lnTo>
                  <a:pt x="1200277" y="1754759"/>
                </a:lnTo>
                <a:lnTo>
                  <a:pt x="1194815" y="1746885"/>
                </a:lnTo>
                <a:close/>
              </a:path>
              <a:path w="3674745" h="2596515">
                <a:moveTo>
                  <a:pt x="1179195" y="1757934"/>
                </a:moveTo>
                <a:lnTo>
                  <a:pt x="1171448" y="1763395"/>
                </a:lnTo>
                <a:lnTo>
                  <a:pt x="1176908" y="1771142"/>
                </a:lnTo>
                <a:lnTo>
                  <a:pt x="1184783" y="1765681"/>
                </a:lnTo>
                <a:lnTo>
                  <a:pt x="1179195" y="1757934"/>
                </a:lnTo>
                <a:close/>
              </a:path>
              <a:path w="3674745" h="2596515">
                <a:moveTo>
                  <a:pt x="1163701" y="1768856"/>
                </a:moveTo>
                <a:lnTo>
                  <a:pt x="1155953" y="1774444"/>
                </a:lnTo>
                <a:lnTo>
                  <a:pt x="1161414" y="1782191"/>
                </a:lnTo>
                <a:lnTo>
                  <a:pt x="1169162" y="1776730"/>
                </a:lnTo>
                <a:lnTo>
                  <a:pt x="1163701" y="1768856"/>
                </a:lnTo>
                <a:close/>
              </a:path>
              <a:path w="3674745" h="2596515">
                <a:moveTo>
                  <a:pt x="1148080" y="1779905"/>
                </a:moveTo>
                <a:lnTo>
                  <a:pt x="1140333" y="1785366"/>
                </a:lnTo>
                <a:lnTo>
                  <a:pt x="1145794" y="1793113"/>
                </a:lnTo>
                <a:lnTo>
                  <a:pt x="1153668" y="1787652"/>
                </a:lnTo>
                <a:lnTo>
                  <a:pt x="1148080" y="1779905"/>
                </a:lnTo>
                <a:close/>
              </a:path>
              <a:path w="3674745" h="2596515">
                <a:moveTo>
                  <a:pt x="1132586" y="1790827"/>
                </a:moveTo>
                <a:lnTo>
                  <a:pt x="1124839" y="1796415"/>
                </a:lnTo>
                <a:lnTo>
                  <a:pt x="1130300" y="1804162"/>
                </a:lnTo>
                <a:lnTo>
                  <a:pt x="1138046" y="1798701"/>
                </a:lnTo>
                <a:lnTo>
                  <a:pt x="1132586" y="1790827"/>
                </a:lnTo>
                <a:close/>
              </a:path>
              <a:path w="3674745" h="2596515">
                <a:moveTo>
                  <a:pt x="1116964" y="1801876"/>
                </a:moveTo>
                <a:lnTo>
                  <a:pt x="1109218" y="1807337"/>
                </a:lnTo>
                <a:lnTo>
                  <a:pt x="1114678" y="1815084"/>
                </a:lnTo>
                <a:lnTo>
                  <a:pt x="1122552" y="1809623"/>
                </a:lnTo>
                <a:lnTo>
                  <a:pt x="1116964" y="1801876"/>
                </a:lnTo>
                <a:close/>
              </a:path>
              <a:path w="3674745" h="2596515">
                <a:moveTo>
                  <a:pt x="1101470" y="1812798"/>
                </a:moveTo>
                <a:lnTo>
                  <a:pt x="1093596" y="1818386"/>
                </a:lnTo>
                <a:lnTo>
                  <a:pt x="1099184" y="1826133"/>
                </a:lnTo>
                <a:lnTo>
                  <a:pt x="1106932" y="1820672"/>
                </a:lnTo>
                <a:lnTo>
                  <a:pt x="1101470" y="1812798"/>
                </a:lnTo>
                <a:close/>
              </a:path>
              <a:path w="3674745" h="2596515">
                <a:moveTo>
                  <a:pt x="1085850" y="1823847"/>
                </a:moveTo>
                <a:lnTo>
                  <a:pt x="1078102" y="1829308"/>
                </a:lnTo>
                <a:lnTo>
                  <a:pt x="1083564" y="1837055"/>
                </a:lnTo>
                <a:lnTo>
                  <a:pt x="1091311" y="1831594"/>
                </a:lnTo>
                <a:lnTo>
                  <a:pt x="1085850" y="1823847"/>
                </a:lnTo>
                <a:close/>
              </a:path>
              <a:path w="3674745" h="2596515">
                <a:moveTo>
                  <a:pt x="1070356" y="1834769"/>
                </a:moveTo>
                <a:lnTo>
                  <a:pt x="1062482" y="1840357"/>
                </a:lnTo>
                <a:lnTo>
                  <a:pt x="1068070" y="1848104"/>
                </a:lnTo>
                <a:lnTo>
                  <a:pt x="1075817" y="1842643"/>
                </a:lnTo>
                <a:lnTo>
                  <a:pt x="1070356" y="1834769"/>
                </a:lnTo>
                <a:close/>
              </a:path>
              <a:path w="3674745" h="2596515">
                <a:moveTo>
                  <a:pt x="1054734" y="1845818"/>
                </a:moveTo>
                <a:lnTo>
                  <a:pt x="1046988" y="1851279"/>
                </a:lnTo>
                <a:lnTo>
                  <a:pt x="1052449" y="1859026"/>
                </a:lnTo>
                <a:lnTo>
                  <a:pt x="1060195" y="1853565"/>
                </a:lnTo>
                <a:lnTo>
                  <a:pt x="1054734" y="1845818"/>
                </a:lnTo>
                <a:close/>
              </a:path>
              <a:path w="3674745" h="2596515">
                <a:moveTo>
                  <a:pt x="1039240" y="1856740"/>
                </a:moveTo>
                <a:lnTo>
                  <a:pt x="1031367" y="1862328"/>
                </a:lnTo>
                <a:lnTo>
                  <a:pt x="1036955" y="1870075"/>
                </a:lnTo>
                <a:lnTo>
                  <a:pt x="1044701" y="1864614"/>
                </a:lnTo>
                <a:lnTo>
                  <a:pt x="1039240" y="1856740"/>
                </a:lnTo>
                <a:close/>
              </a:path>
              <a:path w="3674745" h="2596515">
                <a:moveTo>
                  <a:pt x="1023619" y="1867789"/>
                </a:moveTo>
                <a:lnTo>
                  <a:pt x="1015873" y="1873250"/>
                </a:lnTo>
                <a:lnTo>
                  <a:pt x="1021333" y="1881124"/>
                </a:lnTo>
                <a:lnTo>
                  <a:pt x="1029081" y="1875536"/>
                </a:lnTo>
                <a:lnTo>
                  <a:pt x="1023619" y="1867789"/>
                </a:lnTo>
                <a:close/>
              </a:path>
              <a:path w="3674745" h="2596515">
                <a:moveTo>
                  <a:pt x="1007999" y="1878711"/>
                </a:moveTo>
                <a:lnTo>
                  <a:pt x="1000251" y="1884299"/>
                </a:lnTo>
                <a:lnTo>
                  <a:pt x="1005713" y="1892046"/>
                </a:lnTo>
                <a:lnTo>
                  <a:pt x="1013587" y="1886585"/>
                </a:lnTo>
                <a:lnTo>
                  <a:pt x="1007999" y="1878711"/>
                </a:lnTo>
                <a:close/>
              </a:path>
              <a:path w="3674745" h="2596515">
                <a:moveTo>
                  <a:pt x="992505" y="1889760"/>
                </a:moveTo>
                <a:lnTo>
                  <a:pt x="984757" y="1895221"/>
                </a:lnTo>
                <a:lnTo>
                  <a:pt x="990219" y="1903095"/>
                </a:lnTo>
                <a:lnTo>
                  <a:pt x="997965" y="1897507"/>
                </a:lnTo>
                <a:lnTo>
                  <a:pt x="992505" y="1889760"/>
                </a:lnTo>
                <a:close/>
              </a:path>
              <a:path w="3674745" h="2596515">
                <a:moveTo>
                  <a:pt x="976883" y="1900809"/>
                </a:moveTo>
                <a:lnTo>
                  <a:pt x="969137" y="1906270"/>
                </a:lnTo>
                <a:lnTo>
                  <a:pt x="974598" y="1914017"/>
                </a:lnTo>
                <a:lnTo>
                  <a:pt x="982471" y="1908556"/>
                </a:lnTo>
                <a:lnTo>
                  <a:pt x="976883" y="1900809"/>
                </a:lnTo>
                <a:close/>
              </a:path>
              <a:path w="3674745" h="2596515">
                <a:moveTo>
                  <a:pt x="961389" y="1911731"/>
                </a:moveTo>
                <a:lnTo>
                  <a:pt x="953643" y="1917192"/>
                </a:lnTo>
                <a:lnTo>
                  <a:pt x="959103" y="1925066"/>
                </a:lnTo>
                <a:lnTo>
                  <a:pt x="966851" y="1919478"/>
                </a:lnTo>
                <a:lnTo>
                  <a:pt x="961389" y="1911731"/>
                </a:lnTo>
                <a:close/>
              </a:path>
              <a:path w="3674745" h="2596515">
                <a:moveTo>
                  <a:pt x="945769" y="1922780"/>
                </a:moveTo>
                <a:lnTo>
                  <a:pt x="938021" y="1928241"/>
                </a:lnTo>
                <a:lnTo>
                  <a:pt x="943482" y="1935988"/>
                </a:lnTo>
                <a:lnTo>
                  <a:pt x="951357" y="1930527"/>
                </a:lnTo>
                <a:lnTo>
                  <a:pt x="945769" y="1922780"/>
                </a:lnTo>
                <a:close/>
              </a:path>
              <a:path w="3674745" h="2596515">
                <a:moveTo>
                  <a:pt x="930275" y="1933702"/>
                </a:moveTo>
                <a:lnTo>
                  <a:pt x="922527" y="1939163"/>
                </a:lnTo>
                <a:lnTo>
                  <a:pt x="927988" y="1947037"/>
                </a:lnTo>
                <a:lnTo>
                  <a:pt x="935736" y="1941449"/>
                </a:lnTo>
                <a:lnTo>
                  <a:pt x="930275" y="1933702"/>
                </a:lnTo>
                <a:close/>
              </a:path>
              <a:path w="3674745" h="2596515">
                <a:moveTo>
                  <a:pt x="914653" y="1944751"/>
                </a:moveTo>
                <a:lnTo>
                  <a:pt x="906907" y="1950212"/>
                </a:lnTo>
                <a:lnTo>
                  <a:pt x="912368" y="1957959"/>
                </a:lnTo>
                <a:lnTo>
                  <a:pt x="920242" y="1952498"/>
                </a:lnTo>
                <a:lnTo>
                  <a:pt x="914653" y="1944751"/>
                </a:lnTo>
                <a:close/>
              </a:path>
              <a:path w="3674745" h="2596515">
                <a:moveTo>
                  <a:pt x="899159" y="1955673"/>
                </a:moveTo>
                <a:lnTo>
                  <a:pt x="891286" y="1961134"/>
                </a:lnTo>
                <a:lnTo>
                  <a:pt x="896874" y="1969008"/>
                </a:lnTo>
                <a:lnTo>
                  <a:pt x="904620" y="1963420"/>
                </a:lnTo>
                <a:lnTo>
                  <a:pt x="899159" y="1955673"/>
                </a:lnTo>
                <a:close/>
              </a:path>
              <a:path w="3674745" h="2596515">
                <a:moveTo>
                  <a:pt x="883538" y="1966722"/>
                </a:moveTo>
                <a:lnTo>
                  <a:pt x="875792" y="1972183"/>
                </a:lnTo>
                <a:lnTo>
                  <a:pt x="881252" y="1979930"/>
                </a:lnTo>
                <a:lnTo>
                  <a:pt x="889000" y="1974469"/>
                </a:lnTo>
                <a:lnTo>
                  <a:pt x="883538" y="1966722"/>
                </a:lnTo>
                <a:close/>
              </a:path>
              <a:path w="3674745" h="2596515">
                <a:moveTo>
                  <a:pt x="868044" y="1977644"/>
                </a:moveTo>
                <a:lnTo>
                  <a:pt x="860170" y="1983105"/>
                </a:lnTo>
                <a:lnTo>
                  <a:pt x="865758" y="1990979"/>
                </a:lnTo>
                <a:lnTo>
                  <a:pt x="873506" y="1985391"/>
                </a:lnTo>
                <a:lnTo>
                  <a:pt x="868044" y="1977644"/>
                </a:lnTo>
                <a:close/>
              </a:path>
              <a:path w="3674745" h="2596515">
                <a:moveTo>
                  <a:pt x="852424" y="1988693"/>
                </a:moveTo>
                <a:lnTo>
                  <a:pt x="844676" y="1994154"/>
                </a:lnTo>
                <a:lnTo>
                  <a:pt x="850138" y="2001901"/>
                </a:lnTo>
                <a:lnTo>
                  <a:pt x="857884" y="1996440"/>
                </a:lnTo>
                <a:lnTo>
                  <a:pt x="852424" y="1988693"/>
                </a:lnTo>
                <a:close/>
              </a:path>
              <a:path w="3674745" h="2596515">
                <a:moveTo>
                  <a:pt x="836930" y="1999615"/>
                </a:moveTo>
                <a:lnTo>
                  <a:pt x="829056" y="2005076"/>
                </a:lnTo>
                <a:lnTo>
                  <a:pt x="834644" y="2012950"/>
                </a:lnTo>
                <a:lnTo>
                  <a:pt x="842390" y="2007362"/>
                </a:lnTo>
                <a:lnTo>
                  <a:pt x="836930" y="1999615"/>
                </a:lnTo>
                <a:close/>
              </a:path>
              <a:path w="3674745" h="2596515">
                <a:moveTo>
                  <a:pt x="821308" y="2010664"/>
                </a:moveTo>
                <a:lnTo>
                  <a:pt x="813562" y="2016125"/>
                </a:lnTo>
                <a:lnTo>
                  <a:pt x="819023" y="2023872"/>
                </a:lnTo>
                <a:lnTo>
                  <a:pt x="826769" y="2018411"/>
                </a:lnTo>
                <a:lnTo>
                  <a:pt x="821308" y="2010664"/>
                </a:lnTo>
                <a:close/>
              </a:path>
              <a:path w="3674745" h="2596515">
                <a:moveTo>
                  <a:pt x="805688" y="2021586"/>
                </a:moveTo>
                <a:lnTo>
                  <a:pt x="797940" y="2027047"/>
                </a:lnTo>
                <a:lnTo>
                  <a:pt x="803401" y="2034921"/>
                </a:lnTo>
                <a:lnTo>
                  <a:pt x="811276" y="2029333"/>
                </a:lnTo>
                <a:lnTo>
                  <a:pt x="805688" y="2021586"/>
                </a:lnTo>
                <a:close/>
              </a:path>
              <a:path w="3674745" h="2596515">
                <a:moveTo>
                  <a:pt x="790194" y="2032635"/>
                </a:moveTo>
                <a:lnTo>
                  <a:pt x="782446" y="2038096"/>
                </a:lnTo>
                <a:lnTo>
                  <a:pt x="787907" y="2045843"/>
                </a:lnTo>
                <a:lnTo>
                  <a:pt x="795655" y="2040382"/>
                </a:lnTo>
                <a:lnTo>
                  <a:pt x="790194" y="2032635"/>
                </a:lnTo>
                <a:close/>
              </a:path>
              <a:path w="3674745" h="2596515">
                <a:moveTo>
                  <a:pt x="774573" y="2043557"/>
                </a:moveTo>
                <a:lnTo>
                  <a:pt x="766826" y="2049018"/>
                </a:lnTo>
                <a:lnTo>
                  <a:pt x="772287" y="2056892"/>
                </a:lnTo>
                <a:lnTo>
                  <a:pt x="780161" y="2051304"/>
                </a:lnTo>
                <a:lnTo>
                  <a:pt x="774573" y="2043557"/>
                </a:lnTo>
                <a:close/>
              </a:path>
              <a:path w="3674745" h="2596515">
                <a:moveTo>
                  <a:pt x="759078" y="2054606"/>
                </a:moveTo>
                <a:lnTo>
                  <a:pt x="751332" y="2060067"/>
                </a:lnTo>
                <a:lnTo>
                  <a:pt x="756793" y="2067814"/>
                </a:lnTo>
                <a:lnTo>
                  <a:pt x="764539" y="2062353"/>
                </a:lnTo>
                <a:lnTo>
                  <a:pt x="759078" y="2054606"/>
                </a:lnTo>
                <a:close/>
              </a:path>
              <a:path w="3674745" h="2596515">
                <a:moveTo>
                  <a:pt x="743457" y="2065528"/>
                </a:moveTo>
                <a:lnTo>
                  <a:pt x="735711" y="2070989"/>
                </a:lnTo>
                <a:lnTo>
                  <a:pt x="741171" y="2078863"/>
                </a:lnTo>
                <a:lnTo>
                  <a:pt x="749045" y="2073402"/>
                </a:lnTo>
                <a:lnTo>
                  <a:pt x="743457" y="2065528"/>
                </a:lnTo>
                <a:close/>
              </a:path>
              <a:path w="3674745" h="2596515">
                <a:moveTo>
                  <a:pt x="727963" y="2076577"/>
                </a:moveTo>
                <a:lnTo>
                  <a:pt x="720217" y="2082038"/>
                </a:lnTo>
                <a:lnTo>
                  <a:pt x="725677" y="2089785"/>
                </a:lnTo>
                <a:lnTo>
                  <a:pt x="733425" y="2084324"/>
                </a:lnTo>
                <a:lnTo>
                  <a:pt x="727963" y="2076577"/>
                </a:lnTo>
                <a:close/>
              </a:path>
              <a:path w="3674745" h="2596515">
                <a:moveTo>
                  <a:pt x="712343" y="2087499"/>
                </a:moveTo>
                <a:lnTo>
                  <a:pt x="704595" y="2093087"/>
                </a:lnTo>
                <a:lnTo>
                  <a:pt x="710057" y="2100834"/>
                </a:lnTo>
                <a:lnTo>
                  <a:pt x="717931" y="2095373"/>
                </a:lnTo>
                <a:lnTo>
                  <a:pt x="712343" y="2087499"/>
                </a:lnTo>
                <a:close/>
              </a:path>
              <a:path w="3674745" h="2596515">
                <a:moveTo>
                  <a:pt x="696849" y="2098548"/>
                </a:moveTo>
                <a:lnTo>
                  <a:pt x="688975" y="2104009"/>
                </a:lnTo>
                <a:lnTo>
                  <a:pt x="694563" y="2111756"/>
                </a:lnTo>
                <a:lnTo>
                  <a:pt x="702309" y="2106295"/>
                </a:lnTo>
                <a:lnTo>
                  <a:pt x="696849" y="2098548"/>
                </a:lnTo>
                <a:close/>
              </a:path>
              <a:path w="3674745" h="2596515">
                <a:moveTo>
                  <a:pt x="681227" y="2109470"/>
                </a:moveTo>
                <a:lnTo>
                  <a:pt x="673481" y="2115058"/>
                </a:lnTo>
                <a:lnTo>
                  <a:pt x="678942" y="2122805"/>
                </a:lnTo>
                <a:lnTo>
                  <a:pt x="686688" y="2117344"/>
                </a:lnTo>
                <a:lnTo>
                  <a:pt x="681227" y="2109470"/>
                </a:lnTo>
                <a:close/>
              </a:path>
              <a:path w="3674745" h="2596515">
                <a:moveTo>
                  <a:pt x="665733" y="2120519"/>
                </a:moveTo>
                <a:lnTo>
                  <a:pt x="657859" y="2125980"/>
                </a:lnTo>
                <a:lnTo>
                  <a:pt x="663448" y="2133727"/>
                </a:lnTo>
                <a:lnTo>
                  <a:pt x="671194" y="2128266"/>
                </a:lnTo>
                <a:lnTo>
                  <a:pt x="665733" y="2120519"/>
                </a:lnTo>
                <a:close/>
              </a:path>
              <a:path w="3674745" h="2596515">
                <a:moveTo>
                  <a:pt x="650113" y="2131441"/>
                </a:moveTo>
                <a:lnTo>
                  <a:pt x="642365" y="2137029"/>
                </a:lnTo>
                <a:lnTo>
                  <a:pt x="647826" y="2144776"/>
                </a:lnTo>
                <a:lnTo>
                  <a:pt x="655574" y="2139315"/>
                </a:lnTo>
                <a:lnTo>
                  <a:pt x="650113" y="2131441"/>
                </a:lnTo>
                <a:close/>
              </a:path>
              <a:path w="3674745" h="2596515">
                <a:moveTo>
                  <a:pt x="634619" y="2142490"/>
                </a:moveTo>
                <a:lnTo>
                  <a:pt x="626744" y="2147951"/>
                </a:lnTo>
                <a:lnTo>
                  <a:pt x="632332" y="2155698"/>
                </a:lnTo>
                <a:lnTo>
                  <a:pt x="640080" y="2150237"/>
                </a:lnTo>
                <a:lnTo>
                  <a:pt x="634619" y="2142490"/>
                </a:lnTo>
                <a:close/>
              </a:path>
              <a:path w="3674745" h="2596515">
                <a:moveTo>
                  <a:pt x="618998" y="2153412"/>
                </a:moveTo>
                <a:lnTo>
                  <a:pt x="611251" y="2159000"/>
                </a:lnTo>
                <a:lnTo>
                  <a:pt x="616712" y="2166747"/>
                </a:lnTo>
                <a:lnTo>
                  <a:pt x="624458" y="2161286"/>
                </a:lnTo>
                <a:lnTo>
                  <a:pt x="618998" y="2153412"/>
                </a:lnTo>
                <a:close/>
              </a:path>
              <a:path w="3674745" h="2596515">
                <a:moveTo>
                  <a:pt x="603376" y="2164461"/>
                </a:moveTo>
                <a:lnTo>
                  <a:pt x="595630" y="2169922"/>
                </a:lnTo>
                <a:lnTo>
                  <a:pt x="601090" y="2177669"/>
                </a:lnTo>
                <a:lnTo>
                  <a:pt x="608964" y="2172208"/>
                </a:lnTo>
                <a:lnTo>
                  <a:pt x="603376" y="2164461"/>
                </a:lnTo>
                <a:close/>
              </a:path>
              <a:path w="3674745" h="2596515">
                <a:moveTo>
                  <a:pt x="587882" y="2175383"/>
                </a:moveTo>
                <a:lnTo>
                  <a:pt x="580136" y="2180971"/>
                </a:lnTo>
                <a:lnTo>
                  <a:pt x="585596" y="2188718"/>
                </a:lnTo>
                <a:lnTo>
                  <a:pt x="593344" y="2183257"/>
                </a:lnTo>
                <a:lnTo>
                  <a:pt x="587882" y="2175383"/>
                </a:lnTo>
                <a:close/>
              </a:path>
              <a:path w="3674745" h="2596515">
                <a:moveTo>
                  <a:pt x="572262" y="2186432"/>
                </a:moveTo>
                <a:lnTo>
                  <a:pt x="564514" y="2191893"/>
                </a:lnTo>
                <a:lnTo>
                  <a:pt x="569976" y="2199640"/>
                </a:lnTo>
                <a:lnTo>
                  <a:pt x="577850" y="2194179"/>
                </a:lnTo>
                <a:lnTo>
                  <a:pt x="572262" y="2186432"/>
                </a:lnTo>
                <a:close/>
              </a:path>
              <a:path w="3674745" h="2596515">
                <a:moveTo>
                  <a:pt x="556768" y="2197354"/>
                </a:moveTo>
                <a:lnTo>
                  <a:pt x="549020" y="2202942"/>
                </a:lnTo>
                <a:lnTo>
                  <a:pt x="554482" y="2210689"/>
                </a:lnTo>
                <a:lnTo>
                  <a:pt x="562228" y="2205228"/>
                </a:lnTo>
                <a:lnTo>
                  <a:pt x="556768" y="2197354"/>
                </a:lnTo>
                <a:close/>
              </a:path>
              <a:path w="3674745" h="2596515">
                <a:moveTo>
                  <a:pt x="541146" y="2208403"/>
                </a:moveTo>
                <a:lnTo>
                  <a:pt x="533400" y="2213864"/>
                </a:lnTo>
                <a:lnTo>
                  <a:pt x="538861" y="2221611"/>
                </a:lnTo>
                <a:lnTo>
                  <a:pt x="546734" y="2216150"/>
                </a:lnTo>
                <a:lnTo>
                  <a:pt x="541146" y="2208403"/>
                </a:lnTo>
                <a:close/>
              </a:path>
              <a:path w="3674745" h="2596515">
                <a:moveTo>
                  <a:pt x="525652" y="2219325"/>
                </a:moveTo>
                <a:lnTo>
                  <a:pt x="517906" y="2224913"/>
                </a:lnTo>
                <a:lnTo>
                  <a:pt x="523367" y="2232660"/>
                </a:lnTo>
                <a:lnTo>
                  <a:pt x="531113" y="2227199"/>
                </a:lnTo>
                <a:lnTo>
                  <a:pt x="525652" y="2219325"/>
                </a:lnTo>
                <a:close/>
              </a:path>
              <a:path w="3674745" h="2596515">
                <a:moveTo>
                  <a:pt x="510031" y="2230374"/>
                </a:moveTo>
                <a:lnTo>
                  <a:pt x="502284" y="2235835"/>
                </a:lnTo>
                <a:lnTo>
                  <a:pt x="507745" y="2243582"/>
                </a:lnTo>
                <a:lnTo>
                  <a:pt x="515493" y="2238121"/>
                </a:lnTo>
                <a:lnTo>
                  <a:pt x="510031" y="2230374"/>
                </a:lnTo>
                <a:close/>
              </a:path>
              <a:path w="3674745" h="2596515">
                <a:moveTo>
                  <a:pt x="494538" y="2241296"/>
                </a:moveTo>
                <a:lnTo>
                  <a:pt x="486663" y="2246884"/>
                </a:lnTo>
                <a:lnTo>
                  <a:pt x="492251" y="2254631"/>
                </a:lnTo>
                <a:lnTo>
                  <a:pt x="499999" y="2249170"/>
                </a:lnTo>
                <a:lnTo>
                  <a:pt x="494538" y="2241296"/>
                </a:lnTo>
                <a:close/>
              </a:path>
              <a:path w="3674745" h="2596515">
                <a:moveTo>
                  <a:pt x="478917" y="2252345"/>
                </a:moveTo>
                <a:lnTo>
                  <a:pt x="471169" y="2257806"/>
                </a:lnTo>
                <a:lnTo>
                  <a:pt x="476631" y="2265553"/>
                </a:lnTo>
                <a:lnTo>
                  <a:pt x="484377" y="2260092"/>
                </a:lnTo>
                <a:lnTo>
                  <a:pt x="478917" y="2252345"/>
                </a:lnTo>
                <a:close/>
              </a:path>
              <a:path w="3674745" h="2596515">
                <a:moveTo>
                  <a:pt x="463423" y="2263267"/>
                </a:moveTo>
                <a:lnTo>
                  <a:pt x="455549" y="2268855"/>
                </a:lnTo>
                <a:lnTo>
                  <a:pt x="461137" y="2276602"/>
                </a:lnTo>
                <a:lnTo>
                  <a:pt x="468883" y="2271141"/>
                </a:lnTo>
                <a:lnTo>
                  <a:pt x="463423" y="2263267"/>
                </a:lnTo>
                <a:close/>
              </a:path>
              <a:path w="3674745" h="2596515">
                <a:moveTo>
                  <a:pt x="447801" y="2274316"/>
                </a:moveTo>
                <a:lnTo>
                  <a:pt x="440055" y="2279777"/>
                </a:lnTo>
                <a:lnTo>
                  <a:pt x="445515" y="2287524"/>
                </a:lnTo>
                <a:lnTo>
                  <a:pt x="453263" y="2282063"/>
                </a:lnTo>
                <a:lnTo>
                  <a:pt x="447801" y="2274316"/>
                </a:lnTo>
                <a:close/>
              </a:path>
              <a:path w="3674745" h="2596515">
                <a:moveTo>
                  <a:pt x="432307" y="2285238"/>
                </a:moveTo>
                <a:lnTo>
                  <a:pt x="424433" y="2290826"/>
                </a:lnTo>
                <a:lnTo>
                  <a:pt x="430021" y="2298573"/>
                </a:lnTo>
                <a:lnTo>
                  <a:pt x="437769" y="2293112"/>
                </a:lnTo>
                <a:lnTo>
                  <a:pt x="432307" y="2285238"/>
                </a:lnTo>
                <a:close/>
              </a:path>
              <a:path w="3674745" h="2596515">
                <a:moveTo>
                  <a:pt x="416687" y="2296287"/>
                </a:moveTo>
                <a:lnTo>
                  <a:pt x="408939" y="2301748"/>
                </a:lnTo>
                <a:lnTo>
                  <a:pt x="414400" y="2309622"/>
                </a:lnTo>
                <a:lnTo>
                  <a:pt x="422148" y="2304034"/>
                </a:lnTo>
                <a:lnTo>
                  <a:pt x="416687" y="2296287"/>
                </a:lnTo>
                <a:close/>
              </a:path>
              <a:path w="3674745" h="2596515">
                <a:moveTo>
                  <a:pt x="401065" y="2307209"/>
                </a:moveTo>
                <a:lnTo>
                  <a:pt x="393319" y="2312797"/>
                </a:lnTo>
                <a:lnTo>
                  <a:pt x="398780" y="2320544"/>
                </a:lnTo>
                <a:lnTo>
                  <a:pt x="406653" y="2315083"/>
                </a:lnTo>
                <a:lnTo>
                  <a:pt x="401065" y="2307209"/>
                </a:lnTo>
                <a:close/>
              </a:path>
              <a:path w="3674745" h="2596515">
                <a:moveTo>
                  <a:pt x="385571" y="2318258"/>
                </a:moveTo>
                <a:lnTo>
                  <a:pt x="377825" y="2323719"/>
                </a:lnTo>
                <a:lnTo>
                  <a:pt x="383286" y="2331593"/>
                </a:lnTo>
                <a:lnTo>
                  <a:pt x="391032" y="2326005"/>
                </a:lnTo>
                <a:lnTo>
                  <a:pt x="385571" y="2318258"/>
                </a:lnTo>
                <a:close/>
              </a:path>
              <a:path w="3674745" h="2596515">
                <a:moveTo>
                  <a:pt x="369950" y="2329307"/>
                </a:moveTo>
                <a:lnTo>
                  <a:pt x="362203" y="2334768"/>
                </a:lnTo>
                <a:lnTo>
                  <a:pt x="367664" y="2342515"/>
                </a:lnTo>
                <a:lnTo>
                  <a:pt x="375538" y="2337054"/>
                </a:lnTo>
                <a:lnTo>
                  <a:pt x="369950" y="2329307"/>
                </a:lnTo>
                <a:close/>
              </a:path>
              <a:path w="3674745" h="2596515">
                <a:moveTo>
                  <a:pt x="354456" y="2340229"/>
                </a:moveTo>
                <a:lnTo>
                  <a:pt x="346709" y="2345690"/>
                </a:lnTo>
                <a:lnTo>
                  <a:pt x="352170" y="2353564"/>
                </a:lnTo>
                <a:lnTo>
                  <a:pt x="359918" y="2347976"/>
                </a:lnTo>
                <a:lnTo>
                  <a:pt x="354456" y="2340229"/>
                </a:lnTo>
                <a:close/>
              </a:path>
              <a:path w="3674745" h="2596515">
                <a:moveTo>
                  <a:pt x="338836" y="2351278"/>
                </a:moveTo>
                <a:lnTo>
                  <a:pt x="331088" y="2356739"/>
                </a:lnTo>
                <a:lnTo>
                  <a:pt x="336550" y="2364486"/>
                </a:lnTo>
                <a:lnTo>
                  <a:pt x="344424" y="2359025"/>
                </a:lnTo>
                <a:lnTo>
                  <a:pt x="338836" y="2351278"/>
                </a:lnTo>
                <a:close/>
              </a:path>
              <a:path w="3674745" h="2596515">
                <a:moveTo>
                  <a:pt x="323342" y="2362200"/>
                </a:moveTo>
                <a:lnTo>
                  <a:pt x="315468" y="2367661"/>
                </a:lnTo>
                <a:lnTo>
                  <a:pt x="321056" y="2375535"/>
                </a:lnTo>
                <a:lnTo>
                  <a:pt x="328802" y="2369947"/>
                </a:lnTo>
                <a:lnTo>
                  <a:pt x="323342" y="2362200"/>
                </a:lnTo>
                <a:close/>
              </a:path>
              <a:path w="3674745" h="2596515">
                <a:moveTo>
                  <a:pt x="307720" y="2373249"/>
                </a:moveTo>
                <a:lnTo>
                  <a:pt x="299974" y="2378710"/>
                </a:lnTo>
                <a:lnTo>
                  <a:pt x="305434" y="2386457"/>
                </a:lnTo>
                <a:lnTo>
                  <a:pt x="313181" y="2380996"/>
                </a:lnTo>
                <a:lnTo>
                  <a:pt x="307720" y="2373249"/>
                </a:lnTo>
                <a:close/>
              </a:path>
              <a:path w="3674745" h="2596515">
                <a:moveTo>
                  <a:pt x="292226" y="2384171"/>
                </a:moveTo>
                <a:lnTo>
                  <a:pt x="284353" y="2389632"/>
                </a:lnTo>
                <a:lnTo>
                  <a:pt x="289941" y="2397506"/>
                </a:lnTo>
                <a:lnTo>
                  <a:pt x="297688" y="2391918"/>
                </a:lnTo>
                <a:lnTo>
                  <a:pt x="292226" y="2384171"/>
                </a:lnTo>
                <a:close/>
              </a:path>
              <a:path w="3674745" h="2596515">
                <a:moveTo>
                  <a:pt x="276606" y="2395220"/>
                </a:moveTo>
                <a:lnTo>
                  <a:pt x="268859" y="2400681"/>
                </a:lnTo>
                <a:lnTo>
                  <a:pt x="274319" y="2408428"/>
                </a:lnTo>
                <a:lnTo>
                  <a:pt x="282066" y="2402967"/>
                </a:lnTo>
                <a:lnTo>
                  <a:pt x="276606" y="2395220"/>
                </a:lnTo>
                <a:close/>
              </a:path>
              <a:path w="3674745" h="2596515">
                <a:moveTo>
                  <a:pt x="261112" y="2406142"/>
                </a:moveTo>
                <a:lnTo>
                  <a:pt x="253237" y="2411603"/>
                </a:lnTo>
                <a:lnTo>
                  <a:pt x="258825" y="2419477"/>
                </a:lnTo>
                <a:lnTo>
                  <a:pt x="266572" y="2413889"/>
                </a:lnTo>
                <a:lnTo>
                  <a:pt x="261112" y="2406142"/>
                </a:lnTo>
                <a:close/>
              </a:path>
              <a:path w="3674745" h="2596515">
                <a:moveTo>
                  <a:pt x="245490" y="2417191"/>
                </a:moveTo>
                <a:lnTo>
                  <a:pt x="237744" y="2422652"/>
                </a:lnTo>
                <a:lnTo>
                  <a:pt x="243204" y="2430399"/>
                </a:lnTo>
                <a:lnTo>
                  <a:pt x="250951" y="2424938"/>
                </a:lnTo>
                <a:lnTo>
                  <a:pt x="245490" y="2417191"/>
                </a:lnTo>
                <a:close/>
              </a:path>
              <a:path w="3674745" h="2596515">
                <a:moveTo>
                  <a:pt x="229997" y="2428113"/>
                </a:moveTo>
                <a:lnTo>
                  <a:pt x="222122" y="2433574"/>
                </a:lnTo>
                <a:lnTo>
                  <a:pt x="227710" y="2441448"/>
                </a:lnTo>
                <a:lnTo>
                  <a:pt x="235457" y="2435860"/>
                </a:lnTo>
                <a:lnTo>
                  <a:pt x="229997" y="2428113"/>
                </a:lnTo>
                <a:close/>
              </a:path>
              <a:path w="3674745" h="2596515">
                <a:moveTo>
                  <a:pt x="214375" y="2439162"/>
                </a:moveTo>
                <a:lnTo>
                  <a:pt x="206628" y="2444623"/>
                </a:lnTo>
                <a:lnTo>
                  <a:pt x="212089" y="2452370"/>
                </a:lnTo>
                <a:lnTo>
                  <a:pt x="219837" y="2446909"/>
                </a:lnTo>
                <a:lnTo>
                  <a:pt x="214375" y="2439162"/>
                </a:lnTo>
                <a:close/>
              </a:path>
              <a:path w="3674745" h="2596515">
                <a:moveTo>
                  <a:pt x="198754" y="2450084"/>
                </a:moveTo>
                <a:lnTo>
                  <a:pt x="191007" y="2455545"/>
                </a:lnTo>
                <a:lnTo>
                  <a:pt x="196469" y="2463419"/>
                </a:lnTo>
                <a:lnTo>
                  <a:pt x="204342" y="2457831"/>
                </a:lnTo>
                <a:lnTo>
                  <a:pt x="198754" y="2450084"/>
                </a:lnTo>
                <a:close/>
              </a:path>
              <a:path w="3674745" h="2596515">
                <a:moveTo>
                  <a:pt x="183260" y="2461133"/>
                </a:moveTo>
                <a:lnTo>
                  <a:pt x="175513" y="2466594"/>
                </a:lnTo>
                <a:lnTo>
                  <a:pt x="180975" y="2474341"/>
                </a:lnTo>
                <a:lnTo>
                  <a:pt x="188722" y="2468880"/>
                </a:lnTo>
                <a:lnTo>
                  <a:pt x="183260" y="2461133"/>
                </a:lnTo>
                <a:close/>
              </a:path>
              <a:path w="3674745" h="2596515">
                <a:moveTo>
                  <a:pt x="167639" y="2472055"/>
                </a:moveTo>
                <a:lnTo>
                  <a:pt x="159892" y="2477516"/>
                </a:lnTo>
                <a:lnTo>
                  <a:pt x="165353" y="2485390"/>
                </a:lnTo>
                <a:lnTo>
                  <a:pt x="173228" y="2479802"/>
                </a:lnTo>
                <a:lnTo>
                  <a:pt x="167639" y="2472055"/>
                </a:lnTo>
                <a:close/>
              </a:path>
              <a:path w="3674745" h="2596515">
                <a:moveTo>
                  <a:pt x="152145" y="2483104"/>
                </a:moveTo>
                <a:lnTo>
                  <a:pt x="144398" y="2488565"/>
                </a:lnTo>
                <a:lnTo>
                  <a:pt x="149859" y="2496312"/>
                </a:lnTo>
                <a:lnTo>
                  <a:pt x="157606" y="2490851"/>
                </a:lnTo>
                <a:lnTo>
                  <a:pt x="152145" y="2483104"/>
                </a:lnTo>
                <a:close/>
              </a:path>
              <a:path w="3674745" h="2596515">
                <a:moveTo>
                  <a:pt x="136525" y="2494026"/>
                </a:moveTo>
                <a:lnTo>
                  <a:pt x="128778" y="2499614"/>
                </a:lnTo>
                <a:lnTo>
                  <a:pt x="134238" y="2507361"/>
                </a:lnTo>
                <a:lnTo>
                  <a:pt x="142112" y="2501900"/>
                </a:lnTo>
                <a:lnTo>
                  <a:pt x="136525" y="2494026"/>
                </a:lnTo>
                <a:close/>
              </a:path>
              <a:path w="3674745" h="2596515">
                <a:moveTo>
                  <a:pt x="121031" y="2505075"/>
                </a:moveTo>
                <a:lnTo>
                  <a:pt x="113156" y="2510536"/>
                </a:lnTo>
                <a:lnTo>
                  <a:pt x="118744" y="2518283"/>
                </a:lnTo>
                <a:lnTo>
                  <a:pt x="126491" y="2512822"/>
                </a:lnTo>
                <a:lnTo>
                  <a:pt x="121031" y="2505075"/>
                </a:lnTo>
                <a:close/>
              </a:path>
              <a:path w="3674745" h="2596515">
                <a:moveTo>
                  <a:pt x="105409" y="2515997"/>
                </a:moveTo>
                <a:lnTo>
                  <a:pt x="97662" y="2521585"/>
                </a:lnTo>
                <a:lnTo>
                  <a:pt x="103123" y="2529332"/>
                </a:lnTo>
                <a:lnTo>
                  <a:pt x="110870" y="2523871"/>
                </a:lnTo>
                <a:lnTo>
                  <a:pt x="105409" y="2515997"/>
                </a:lnTo>
                <a:close/>
              </a:path>
              <a:path w="3674745" h="2596515">
                <a:moveTo>
                  <a:pt x="40385" y="2521204"/>
                </a:moveTo>
                <a:lnTo>
                  <a:pt x="0" y="2596261"/>
                </a:lnTo>
                <a:lnTo>
                  <a:pt x="84328" y="2583434"/>
                </a:lnTo>
                <a:lnTo>
                  <a:pt x="69351" y="2562225"/>
                </a:lnTo>
                <a:lnTo>
                  <a:pt x="56514" y="2562225"/>
                </a:lnTo>
                <a:lnTo>
                  <a:pt x="50926" y="2554478"/>
                </a:lnTo>
                <a:lnTo>
                  <a:pt x="58800" y="2549017"/>
                </a:lnTo>
                <a:lnTo>
                  <a:pt x="60025" y="2549017"/>
                </a:lnTo>
                <a:lnTo>
                  <a:pt x="40385" y="2521204"/>
                </a:lnTo>
                <a:close/>
              </a:path>
              <a:path w="3674745" h="2596515">
                <a:moveTo>
                  <a:pt x="58800" y="2549017"/>
                </a:moveTo>
                <a:lnTo>
                  <a:pt x="50926" y="2554478"/>
                </a:lnTo>
                <a:lnTo>
                  <a:pt x="56514" y="2562225"/>
                </a:lnTo>
                <a:lnTo>
                  <a:pt x="64262" y="2556764"/>
                </a:lnTo>
                <a:lnTo>
                  <a:pt x="58800" y="2549017"/>
                </a:lnTo>
                <a:close/>
              </a:path>
              <a:path w="3674745" h="2596515">
                <a:moveTo>
                  <a:pt x="60025" y="2549017"/>
                </a:moveTo>
                <a:lnTo>
                  <a:pt x="58800" y="2549017"/>
                </a:lnTo>
                <a:lnTo>
                  <a:pt x="64262" y="2556764"/>
                </a:lnTo>
                <a:lnTo>
                  <a:pt x="56514" y="2562225"/>
                </a:lnTo>
                <a:lnTo>
                  <a:pt x="69351" y="2562225"/>
                </a:lnTo>
                <a:lnTo>
                  <a:pt x="60025" y="2549017"/>
                </a:lnTo>
                <a:close/>
              </a:path>
              <a:path w="3674745" h="2596515">
                <a:moveTo>
                  <a:pt x="74294" y="2537968"/>
                </a:moveTo>
                <a:lnTo>
                  <a:pt x="66547" y="2543556"/>
                </a:lnTo>
                <a:lnTo>
                  <a:pt x="72009" y="2551303"/>
                </a:lnTo>
                <a:lnTo>
                  <a:pt x="79756" y="2545842"/>
                </a:lnTo>
                <a:lnTo>
                  <a:pt x="74294" y="2537968"/>
                </a:lnTo>
                <a:close/>
              </a:path>
              <a:path w="3674745" h="2596515">
                <a:moveTo>
                  <a:pt x="89915" y="2527046"/>
                </a:moveTo>
                <a:lnTo>
                  <a:pt x="82041" y="2532507"/>
                </a:lnTo>
                <a:lnTo>
                  <a:pt x="87629" y="2540254"/>
                </a:lnTo>
                <a:lnTo>
                  <a:pt x="95376" y="2534793"/>
                </a:lnTo>
                <a:lnTo>
                  <a:pt x="89915" y="25270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71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99199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Macchina di </a:t>
            </a:r>
            <a:r>
              <a:rPr dirty="0"/>
              <a:t>Von </a:t>
            </a:r>
            <a:r>
              <a:rPr spc="-5" dirty="0"/>
              <a:t>Neuman:  </a:t>
            </a:r>
            <a:r>
              <a:rPr dirty="0"/>
              <a:t>Dispositivi </a:t>
            </a:r>
            <a:r>
              <a:rPr spc="-5" dirty="0"/>
              <a:t>di</a:t>
            </a:r>
            <a:r>
              <a:rPr spc="-10" dirty="0"/>
              <a:t> </a:t>
            </a:r>
            <a:r>
              <a:rPr dirty="0"/>
              <a:t>I/O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1550" y="1916112"/>
            <a:ext cx="7040626" cy="381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80126" y="2854325"/>
            <a:ext cx="1224280" cy="1295400"/>
          </a:xfrm>
          <a:custGeom>
            <a:avLst/>
            <a:gdLst/>
            <a:ahLst/>
            <a:cxnLst/>
            <a:rect l="l" t="t" r="r" b="b"/>
            <a:pathLst>
              <a:path w="1224279" h="1295400">
                <a:moveTo>
                  <a:pt x="0" y="647700"/>
                </a:moveTo>
                <a:lnTo>
                  <a:pt x="1678" y="599355"/>
                </a:lnTo>
                <a:lnTo>
                  <a:pt x="6634" y="551977"/>
                </a:lnTo>
                <a:lnTo>
                  <a:pt x="14749" y="505690"/>
                </a:lnTo>
                <a:lnTo>
                  <a:pt x="25905" y="460619"/>
                </a:lnTo>
                <a:lnTo>
                  <a:pt x="39984" y="416889"/>
                </a:lnTo>
                <a:lnTo>
                  <a:pt x="56868" y="374626"/>
                </a:lnTo>
                <a:lnTo>
                  <a:pt x="76438" y="333955"/>
                </a:lnTo>
                <a:lnTo>
                  <a:pt x="98575" y="295001"/>
                </a:lnTo>
                <a:lnTo>
                  <a:pt x="123162" y="257888"/>
                </a:lnTo>
                <a:lnTo>
                  <a:pt x="150081" y="222743"/>
                </a:lnTo>
                <a:lnTo>
                  <a:pt x="179212" y="189690"/>
                </a:lnTo>
                <a:lnTo>
                  <a:pt x="210439" y="158854"/>
                </a:lnTo>
                <a:lnTo>
                  <a:pt x="243641" y="130362"/>
                </a:lnTo>
                <a:lnTo>
                  <a:pt x="278702" y="104337"/>
                </a:lnTo>
                <a:lnTo>
                  <a:pt x="315503" y="80905"/>
                </a:lnTo>
                <a:lnTo>
                  <a:pt x="353925" y="60191"/>
                </a:lnTo>
                <a:lnTo>
                  <a:pt x="393850" y="42321"/>
                </a:lnTo>
                <a:lnTo>
                  <a:pt x="435160" y="27419"/>
                </a:lnTo>
                <a:lnTo>
                  <a:pt x="477737" y="15611"/>
                </a:lnTo>
                <a:lnTo>
                  <a:pt x="521463" y="7021"/>
                </a:lnTo>
                <a:lnTo>
                  <a:pt x="566218" y="1776"/>
                </a:lnTo>
                <a:lnTo>
                  <a:pt x="611886" y="0"/>
                </a:lnTo>
                <a:lnTo>
                  <a:pt x="657569" y="1776"/>
                </a:lnTo>
                <a:lnTo>
                  <a:pt x="702340" y="7021"/>
                </a:lnTo>
                <a:lnTo>
                  <a:pt x="746079" y="15611"/>
                </a:lnTo>
                <a:lnTo>
                  <a:pt x="788668" y="27419"/>
                </a:lnTo>
                <a:lnTo>
                  <a:pt x="829989" y="42321"/>
                </a:lnTo>
                <a:lnTo>
                  <a:pt x="869924" y="60191"/>
                </a:lnTo>
                <a:lnTo>
                  <a:pt x="908355" y="80905"/>
                </a:lnTo>
                <a:lnTo>
                  <a:pt x="945163" y="104337"/>
                </a:lnTo>
                <a:lnTo>
                  <a:pt x="980231" y="130362"/>
                </a:lnTo>
                <a:lnTo>
                  <a:pt x="1013439" y="158854"/>
                </a:lnTo>
                <a:lnTo>
                  <a:pt x="1044670" y="189690"/>
                </a:lnTo>
                <a:lnTo>
                  <a:pt x="1073805" y="222743"/>
                </a:lnTo>
                <a:lnTo>
                  <a:pt x="1100727" y="257888"/>
                </a:lnTo>
                <a:lnTo>
                  <a:pt x="1125317" y="295001"/>
                </a:lnTo>
                <a:lnTo>
                  <a:pt x="1147456" y="333955"/>
                </a:lnTo>
                <a:lnTo>
                  <a:pt x="1167028" y="374626"/>
                </a:lnTo>
                <a:lnTo>
                  <a:pt x="1183912" y="416889"/>
                </a:lnTo>
                <a:lnTo>
                  <a:pt x="1197992" y="460619"/>
                </a:lnTo>
                <a:lnTo>
                  <a:pt x="1209149" y="505690"/>
                </a:lnTo>
                <a:lnTo>
                  <a:pt x="1217264" y="551977"/>
                </a:lnTo>
                <a:lnTo>
                  <a:pt x="1222220" y="599355"/>
                </a:lnTo>
                <a:lnTo>
                  <a:pt x="1223899" y="647700"/>
                </a:lnTo>
                <a:lnTo>
                  <a:pt x="1222220" y="696044"/>
                </a:lnTo>
                <a:lnTo>
                  <a:pt x="1217264" y="743422"/>
                </a:lnTo>
                <a:lnTo>
                  <a:pt x="1209149" y="789709"/>
                </a:lnTo>
                <a:lnTo>
                  <a:pt x="1197992" y="834780"/>
                </a:lnTo>
                <a:lnTo>
                  <a:pt x="1183912" y="878510"/>
                </a:lnTo>
                <a:lnTo>
                  <a:pt x="1167028" y="920773"/>
                </a:lnTo>
                <a:lnTo>
                  <a:pt x="1147456" y="961444"/>
                </a:lnTo>
                <a:lnTo>
                  <a:pt x="1125317" y="1000398"/>
                </a:lnTo>
                <a:lnTo>
                  <a:pt x="1100727" y="1037511"/>
                </a:lnTo>
                <a:lnTo>
                  <a:pt x="1073805" y="1072656"/>
                </a:lnTo>
                <a:lnTo>
                  <a:pt x="1044670" y="1105709"/>
                </a:lnTo>
                <a:lnTo>
                  <a:pt x="1013439" y="1136545"/>
                </a:lnTo>
                <a:lnTo>
                  <a:pt x="980231" y="1165037"/>
                </a:lnTo>
                <a:lnTo>
                  <a:pt x="945163" y="1191062"/>
                </a:lnTo>
                <a:lnTo>
                  <a:pt x="908355" y="1214494"/>
                </a:lnTo>
                <a:lnTo>
                  <a:pt x="869924" y="1235208"/>
                </a:lnTo>
                <a:lnTo>
                  <a:pt x="829989" y="1253078"/>
                </a:lnTo>
                <a:lnTo>
                  <a:pt x="788668" y="1267980"/>
                </a:lnTo>
                <a:lnTo>
                  <a:pt x="746079" y="1279788"/>
                </a:lnTo>
                <a:lnTo>
                  <a:pt x="702340" y="1288378"/>
                </a:lnTo>
                <a:lnTo>
                  <a:pt x="657569" y="1293623"/>
                </a:lnTo>
                <a:lnTo>
                  <a:pt x="611886" y="1295400"/>
                </a:lnTo>
                <a:lnTo>
                  <a:pt x="566218" y="1293623"/>
                </a:lnTo>
                <a:lnTo>
                  <a:pt x="521463" y="1288378"/>
                </a:lnTo>
                <a:lnTo>
                  <a:pt x="477737" y="1279788"/>
                </a:lnTo>
                <a:lnTo>
                  <a:pt x="435160" y="1267980"/>
                </a:lnTo>
                <a:lnTo>
                  <a:pt x="393850" y="1253078"/>
                </a:lnTo>
                <a:lnTo>
                  <a:pt x="353925" y="1235208"/>
                </a:lnTo>
                <a:lnTo>
                  <a:pt x="315503" y="1214494"/>
                </a:lnTo>
                <a:lnTo>
                  <a:pt x="278702" y="1191062"/>
                </a:lnTo>
                <a:lnTo>
                  <a:pt x="243641" y="1165037"/>
                </a:lnTo>
                <a:lnTo>
                  <a:pt x="210439" y="1136545"/>
                </a:lnTo>
                <a:lnTo>
                  <a:pt x="179212" y="1105709"/>
                </a:lnTo>
                <a:lnTo>
                  <a:pt x="150081" y="1072656"/>
                </a:lnTo>
                <a:lnTo>
                  <a:pt x="123162" y="1037511"/>
                </a:lnTo>
                <a:lnTo>
                  <a:pt x="98575" y="1000398"/>
                </a:lnTo>
                <a:lnTo>
                  <a:pt x="76438" y="961444"/>
                </a:lnTo>
                <a:lnTo>
                  <a:pt x="56868" y="920773"/>
                </a:lnTo>
                <a:lnTo>
                  <a:pt x="39984" y="878510"/>
                </a:lnTo>
                <a:lnTo>
                  <a:pt x="25905" y="834780"/>
                </a:lnTo>
                <a:lnTo>
                  <a:pt x="14749" y="789709"/>
                </a:lnTo>
                <a:lnTo>
                  <a:pt x="6634" y="743422"/>
                </a:lnTo>
                <a:lnTo>
                  <a:pt x="1678" y="696044"/>
                </a:lnTo>
                <a:lnTo>
                  <a:pt x="0" y="64770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54579" y="4725923"/>
            <a:ext cx="1725168" cy="67970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46576" y="4725923"/>
            <a:ext cx="1673352" cy="67970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89803" y="4725923"/>
            <a:ext cx="2113788" cy="679704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98207" y="4725923"/>
            <a:ext cx="490727" cy="679704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1539" y="3109722"/>
            <a:ext cx="178308" cy="1783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1539" y="4146041"/>
            <a:ext cx="178308" cy="1783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1640" y="1983486"/>
            <a:ext cx="8053070" cy="32080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Lucida Sans Unicode"/>
                <a:cs typeface="Lucida Sans Unicode"/>
              </a:rPr>
              <a:t>I </a:t>
            </a:r>
            <a:r>
              <a:rPr sz="2000" spc="-120" dirty="0">
                <a:latin typeface="Lucida Sans Unicode"/>
                <a:cs typeface="Lucida Sans Unicode"/>
              </a:rPr>
              <a:t>linguaggi </a:t>
            </a:r>
            <a:r>
              <a:rPr sz="2000" spc="-60" dirty="0">
                <a:latin typeface="Lucida Sans Unicode"/>
                <a:cs typeface="Lucida Sans Unicode"/>
              </a:rPr>
              <a:t>che </a:t>
            </a:r>
            <a:r>
              <a:rPr sz="2000" spc="-125" dirty="0">
                <a:latin typeface="Lucida Sans Unicode"/>
                <a:cs typeface="Lucida Sans Unicode"/>
              </a:rPr>
              <a:t>non dipendono </a:t>
            </a:r>
            <a:r>
              <a:rPr sz="2000" spc="-114" dirty="0">
                <a:latin typeface="Lucida Sans Unicode"/>
                <a:cs typeface="Lucida Sans Unicode"/>
              </a:rPr>
              <a:t>dall’architettura </a:t>
            </a:r>
            <a:r>
              <a:rPr sz="2000" spc="-85" dirty="0">
                <a:latin typeface="Lucida Sans Unicode"/>
                <a:cs typeface="Lucida Sans Unicode"/>
              </a:rPr>
              <a:t>della </a:t>
            </a:r>
            <a:r>
              <a:rPr sz="2000" spc="-80" dirty="0">
                <a:latin typeface="Lucida Sans Unicode"/>
                <a:cs typeface="Lucida Sans Unicode"/>
              </a:rPr>
              <a:t>macchina </a:t>
            </a:r>
            <a:r>
              <a:rPr sz="2000" spc="-150" dirty="0">
                <a:latin typeface="Lucida Sans Unicode"/>
                <a:cs typeface="Lucida Sans Unicode"/>
              </a:rPr>
              <a:t>offrono  </a:t>
            </a:r>
            <a:r>
              <a:rPr sz="2000" spc="-95" dirty="0">
                <a:latin typeface="Lucida Sans Unicode"/>
                <a:cs typeface="Lucida Sans Unicode"/>
              </a:rPr>
              <a:t>due vantaggi</a:t>
            </a:r>
            <a:r>
              <a:rPr sz="2000" spc="-105" dirty="0">
                <a:latin typeface="Lucida Sans Unicode"/>
                <a:cs typeface="Lucida Sans Unicode"/>
              </a:rPr>
              <a:t> </a:t>
            </a:r>
            <a:r>
              <a:rPr sz="2000" spc="-110" dirty="0">
                <a:latin typeface="Lucida Sans Unicode"/>
                <a:cs typeface="Lucida Sans Unicode"/>
              </a:rPr>
              <a:t>fondamentali: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756285" marR="5080">
              <a:lnSpc>
                <a:spcPct val="100000"/>
              </a:lnSpc>
              <a:tabLst>
                <a:tab pos="955675" algn="l"/>
                <a:tab pos="2750185" algn="l"/>
                <a:tab pos="3851910" algn="l"/>
                <a:tab pos="4868545" algn="l"/>
                <a:tab pos="5351780" algn="l"/>
                <a:tab pos="6313805" algn="l"/>
                <a:tab pos="7840980" algn="l"/>
              </a:tabLst>
            </a:pPr>
            <a:r>
              <a:rPr sz="2000" spc="-135" dirty="0">
                <a:latin typeface="Lucida Sans Unicode"/>
                <a:cs typeface="Lucida Sans Unicode"/>
              </a:rPr>
              <a:t>i	</a:t>
            </a:r>
            <a:r>
              <a:rPr sz="2000" spc="-185" dirty="0">
                <a:latin typeface="Lucida Sans Unicode"/>
                <a:cs typeface="Lucida Sans Unicode"/>
              </a:rPr>
              <a:t>p</a:t>
            </a:r>
            <a:r>
              <a:rPr sz="2000" spc="-120" dirty="0">
                <a:latin typeface="Lucida Sans Unicode"/>
                <a:cs typeface="Lucida Sans Unicode"/>
              </a:rPr>
              <a:t>r</a:t>
            </a:r>
            <a:r>
              <a:rPr sz="2000" spc="-130" dirty="0">
                <a:latin typeface="Lucida Sans Unicode"/>
                <a:cs typeface="Lucida Sans Unicode"/>
              </a:rPr>
              <a:t>o</a:t>
            </a:r>
            <a:r>
              <a:rPr sz="2000" spc="-135" dirty="0">
                <a:latin typeface="Lucida Sans Unicode"/>
                <a:cs typeface="Lucida Sans Unicode"/>
              </a:rPr>
              <a:t>g</a:t>
            </a:r>
            <a:r>
              <a:rPr sz="2000" spc="-90" dirty="0">
                <a:latin typeface="Lucida Sans Unicode"/>
                <a:cs typeface="Lucida Sans Unicode"/>
              </a:rPr>
              <a:t>ra</a:t>
            </a:r>
            <a:r>
              <a:rPr sz="2000" spc="-180" dirty="0">
                <a:latin typeface="Lucida Sans Unicode"/>
                <a:cs typeface="Lucida Sans Unicode"/>
              </a:rPr>
              <a:t>m</a:t>
            </a:r>
            <a:r>
              <a:rPr sz="2000" spc="-215" dirty="0">
                <a:latin typeface="Lucida Sans Unicode"/>
                <a:cs typeface="Lucida Sans Unicode"/>
              </a:rPr>
              <a:t>m</a:t>
            </a:r>
            <a:r>
              <a:rPr sz="2000" spc="-5" dirty="0">
                <a:latin typeface="Lucida Sans Unicode"/>
                <a:cs typeface="Lucida Sans Unicode"/>
              </a:rPr>
              <a:t>a</a:t>
            </a:r>
            <a:r>
              <a:rPr sz="2000" spc="-150" dirty="0">
                <a:latin typeface="Lucida Sans Unicode"/>
                <a:cs typeface="Lucida Sans Unicode"/>
              </a:rPr>
              <a:t>tori</a:t>
            </a:r>
            <a:r>
              <a:rPr sz="2000" dirty="0">
                <a:latin typeface="Lucida Sans Unicode"/>
                <a:cs typeface="Lucida Sans Unicode"/>
              </a:rPr>
              <a:t>	</a:t>
            </a:r>
            <a:r>
              <a:rPr sz="2000" spc="-140" dirty="0">
                <a:latin typeface="Lucida Sans Unicode"/>
                <a:cs typeface="Lucida Sans Unicode"/>
              </a:rPr>
              <a:t>po</a:t>
            </a:r>
            <a:r>
              <a:rPr sz="2000" spc="-70" dirty="0">
                <a:latin typeface="Lucida Sans Unicode"/>
                <a:cs typeface="Lucida Sans Unicode"/>
              </a:rPr>
              <a:t>sso</a:t>
            </a:r>
            <a:r>
              <a:rPr sz="2000" spc="-90" dirty="0">
                <a:latin typeface="Lucida Sans Unicode"/>
                <a:cs typeface="Lucida Sans Unicode"/>
              </a:rPr>
              <a:t>n</a:t>
            </a:r>
            <a:r>
              <a:rPr sz="2000" spc="-114" dirty="0">
                <a:latin typeface="Lucida Sans Unicode"/>
                <a:cs typeface="Lucida Sans Unicode"/>
              </a:rPr>
              <a:t>o</a:t>
            </a:r>
            <a:r>
              <a:rPr sz="2000" dirty="0">
                <a:latin typeface="Lucida Sans Unicode"/>
                <a:cs typeface="Lucida Sans Unicode"/>
              </a:rPr>
              <a:t>	</a:t>
            </a:r>
            <a:r>
              <a:rPr sz="2000" spc="-10" dirty="0">
                <a:latin typeface="Lucida Sans Unicode"/>
                <a:cs typeface="Lucida Sans Unicode"/>
              </a:rPr>
              <a:t>a</a:t>
            </a:r>
            <a:r>
              <a:rPr sz="2000" dirty="0">
                <a:latin typeface="Lucida Sans Unicode"/>
                <a:cs typeface="Lucida Sans Unicode"/>
              </a:rPr>
              <a:t>s</a:t>
            </a:r>
            <a:r>
              <a:rPr sz="2000" spc="-215" dirty="0">
                <a:latin typeface="Lucida Sans Unicode"/>
                <a:cs typeface="Lucida Sans Unicode"/>
              </a:rPr>
              <a:t>t</a:t>
            </a:r>
            <a:r>
              <a:rPr sz="2000" spc="-105" dirty="0">
                <a:latin typeface="Lucida Sans Unicode"/>
                <a:cs typeface="Lucida Sans Unicode"/>
              </a:rPr>
              <a:t>rar</a:t>
            </a:r>
            <a:r>
              <a:rPr sz="2000" spc="-80" dirty="0">
                <a:latin typeface="Lucida Sans Unicode"/>
                <a:cs typeface="Lucida Sans Unicode"/>
              </a:rPr>
              <a:t>re</a:t>
            </a:r>
            <a:r>
              <a:rPr sz="2000" dirty="0">
                <a:latin typeface="Lucida Sans Unicode"/>
                <a:cs typeface="Lucida Sans Unicode"/>
              </a:rPr>
              <a:t>	</a:t>
            </a:r>
            <a:r>
              <a:rPr sz="2000" spc="-90" dirty="0">
                <a:latin typeface="Lucida Sans Unicode"/>
                <a:cs typeface="Lucida Sans Unicode"/>
              </a:rPr>
              <a:t>dai</a:t>
            </a:r>
            <a:r>
              <a:rPr sz="2000" dirty="0">
                <a:latin typeface="Lucida Sans Unicode"/>
                <a:cs typeface="Lucida Sans Unicode"/>
              </a:rPr>
              <a:t>	</a:t>
            </a:r>
            <a:r>
              <a:rPr sz="2000" spc="-150" dirty="0">
                <a:latin typeface="Lucida Sans Unicode"/>
                <a:cs typeface="Lucida Sans Unicode"/>
              </a:rPr>
              <a:t>det</a:t>
            </a:r>
            <a:r>
              <a:rPr sz="2000" spc="-114" dirty="0">
                <a:latin typeface="Lucida Sans Unicode"/>
                <a:cs typeface="Lucida Sans Unicode"/>
              </a:rPr>
              <a:t>t</a:t>
            </a:r>
            <a:r>
              <a:rPr sz="2000" spc="-5" dirty="0">
                <a:latin typeface="Lucida Sans Unicode"/>
                <a:cs typeface="Lucida Sans Unicode"/>
              </a:rPr>
              <a:t>a</a:t>
            </a:r>
            <a:r>
              <a:rPr sz="2000" spc="-160" dirty="0">
                <a:latin typeface="Lucida Sans Unicode"/>
                <a:cs typeface="Lucida Sans Unicode"/>
              </a:rPr>
              <a:t>gl</a:t>
            </a:r>
            <a:r>
              <a:rPr sz="2000" spc="-100" dirty="0">
                <a:latin typeface="Lucida Sans Unicode"/>
                <a:cs typeface="Lucida Sans Unicode"/>
              </a:rPr>
              <a:t>i</a:t>
            </a:r>
            <a:r>
              <a:rPr sz="2000" dirty="0">
                <a:latin typeface="Lucida Sans Unicode"/>
                <a:cs typeface="Lucida Sans Unicode"/>
              </a:rPr>
              <a:t>	</a:t>
            </a:r>
            <a:r>
              <a:rPr sz="2000" spc="-90" dirty="0">
                <a:latin typeface="Lucida Sans Unicode"/>
                <a:cs typeface="Lucida Sans Unicode"/>
              </a:rPr>
              <a:t>a</a:t>
            </a:r>
            <a:r>
              <a:rPr sz="2000" spc="-60" dirty="0">
                <a:latin typeface="Lucida Sans Unicode"/>
                <a:cs typeface="Lucida Sans Unicode"/>
              </a:rPr>
              <a:t>r</a:t>
            </a:r>
            <a:r>
              <a:rPr sz="2000" spc="-125" dirty="0">
                <a:latin typeface="Lucida Sans Unicode"/>
                <a:cs typeface="Lucida Sans Unicode"/>
              </a:rPr>
              <a:t>chi</a:t>
            </a:r>
            <a:r>
              <a:rPr sz="2000" spc="-110" dirty="0">
                <a:latin typeface="Lucida Sans Unicode"/>
                <a:cs typeface="Lucida Sans Unicode"/>
              </a:rPr>
              <a:t>t</a:t>
            </a:r>
            <a:r>
              <a:rPr sz="2000" spc="-145" dirty="0">
                <a:latin typeface="Lucida Sans Unicode"/>
                <a:cs typeface="Lucida Sans Unicode"/>
              </a:rPr>
              <a:t>et</a:t>
            </a:r>
            <a:r>
              <a:rPr sz="2000" spc="-120" dirty="0">
                <a:latin typeface="Lucida Sans Unicode"/>
                <a:cs typeface="Lucida Sans Unicode"/>
              </a:rPr>
              <a:t>t</a:t>
            </a:r>
            <a:r>
              <a:rPr sz="2000" spc="-145" dirty="0">
                <a:latin typeface="Lucida Sans Unicode"/>
                <a:cs typeface="Lucida Sans Unicode"/>
              </a:rPr>
              <a:t>u</a:t>
            </a:r>
            <a:r>
              <a:rPr sz="2000" spc="-75" dirty="0">
                <a:latin typeface="Lucida Sans Unicode"/>
                <a:cs typeface="Lucida Sans Unicode"/>
              </a:rPr>
              <a:t>ra</a:t>
            </a:r>
            <a:r>
              <a:rPr sz="2000" spc="-140" dirty="0">
                <a:latin typeface="Lucida Sans Unicode"/>
                <a:cs typeface="Lucida Sans Unicode"/>
              </a:rPr>
              <a:t>l</a:t>
            </a:r>
            <a:r>
              <a:rPr sz="2000" spc="-135" dirty="0">
                <a:latin typeface="Lucida Sans Unicode"/>
                <a:cs typeface="Lucida Sans Unicode"/>
              </a:rPr>
              <a:t>i</a:t>
            </a:r>
            <a:r>
              <a:rPr sz="2000" dirty="0">
                <a:latin typeface="Lucida Sans Unicode"/>
                <a:cs typeface="Lucida Sans Unicode"/>
              </a:rPr>
              <a:t>	</a:t>
            </a:r>
            <a:r>
              <a:rPr sz="2000" spc="-120" dirty="0">
                <a:latin typeface="Lucida Sans Unicode"/>
                <a:cs typeface="Lucida Sans Unicode"/>
              </a:rPr>
              <a:t>di  </a:t>
            </a:r>
            <a:r>
              <a:rPr sz="2000" spc="-130" dirty="0">
                <a:latin typeface="Lucida Sans Unicode"/>
                <a:cs typeface="Lucida Sans Unicode"/>
              </a:rPr>
              <a:t>ogni</a:t>
            </a:r>
            <a:r>
              <a:rPr sz="2000" spc="-100" dirty="0">
                <a:latin typeface="Lucida Sans Unicode"/>
                <a:cs typeface="Lucida Sans Unicode"/>
              </a:rPr>
              <a:t> </a:t>
            </a:r>
            <a:r>
              <a:rPr sz="2000" spc="-85" dirty="0">
                <a:latin typeface="Lucida Sans Unicode"/>
                <a:cs typeface="Lucida Sans Unicode"/>
              </a:rPr>
              <a:t>calcolatore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2000" spc="-135" dirty="0">
                <a:latin typeface="Lucida Sans Unicode"/>
                <a:cs typeface="Lucida Sans Unicode"/>
              </a:rPr>
              <a:t>i </a:t>
            </a:r>
            <a:r>
              <a:rPr sz="2000" spc="-140" dirty="0">
                <a:latin typeface="Lucida Sans Unicode"/>
                <a:cs typeface="Lucida Sans Unicode"/>
              </a:rPr>
              <a:t>programmi </a:t>
            </a:r>
            <a:r>
              <a:rPr sz="2000" spc="-114" dirty="0">
                <a:latin typeface="Lucida Sans Unicode"/>
                <a:cs typeface="Lucida Sans Unicode"/>
              </a:rPr>
              <a:t>risultano </a:t>
            </a:r>
            <a:r>
              <a:rPr sz="2000" spc="-140" dirty="0">
                <a:latin typeface="Lucida Sans Unicode"/>
                <a:cs typeface="Lucida Sans Unicode"/>
              </a:rPr>
              <a:t>più </a:t>
            </a:r>
            <a:r>
              <a:rPr sz="2000" spc="-100" dirty="0">
                <a:latin typeface="Lucida Sans Unicode"/>
                <a:cs typeface="Lucida Sans Unicode"/>
              </a:rPr>
              <a:t>semplici </a:t>
            </a:r>
            <a:r>
              <a:rPr sz="2000" spc="-70" dirty="0">
                <a:latin typeface="Lucida Sans Unicode"/>
                <a:cs typeface="Lucida Sans Unicode"/>
              </a:rPr>
              <a:t>da </a:t>
            </a:r>
            <a:r>
              <a:rPr sz="2000" spc="-85" dirty="0">
                <a:latin typeface="Lucida Sans Unicode"/>
                <a:cs typeface="Lucida Sans Unicode"/>
              </a:rPr>
              <a:t>leggere </a:t>
            </a:r>
            <a:r>
              <a:rPr sz="2000" dirty="0">
                <a:latin typeface="Lucida Sans Unicode"/>
                <a:cs typeface="Lucida Sans Unicode"/>
              </a:rPr>
              <a:t>e </a:t>
            </a:r>
            <a:r>
              <a:rPr sz="2000" spc="-70" dirty="0">
                <a:latin typeface="Lucida Sans Unicode"/>
                <a:cs typeface="Lucida Sans Unicode"/>
              </a:rPr>
              <a:t>da</a:t>
            </a:r>
            <a:r>
              <a:rPr sz="2000" spc="-20" dirty="0">
                <a:latin typeface="Lucida Sans Unicode"/>
                <a:cs typeface="Lucida Sans Unicode"/>
              </a:rPr>
              <a:t> </a:t>
            </a:r>
            <a:r>
              <a:rPr sz="2000" spc="-110" dirty="0">
                <a:latin typeface="Lucida Sans Unicode"/>
                <a:cs typeface="Lucida Sans Unicode"/>
              </a:rPr>
              <a:t>modificare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00">
              <a:latin typeface="Times New Roman"/>
              <a:cs typeface="Times New Roman"/>
            </a:endParaRPr>
          </a:p>
          <a:p>
            <a:pPr marL="1739264">
              <a:lnSpc>
                <a:spcPct val="100000"/>
              </a:lnSpc>
            </a:pPr>
            <a:r>
              <a:rPr sz="2400" dirty="0">
                <a:latin typeface="Symbol"/>
                <a:cs typeface="Symbol"/>
              </a:rPr>
              <a:t>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50" dirty="0">
                <a:solidFill>
                  <a:srgbClr val="3333FF"/>
                </a:solidFill>
                <a:latin typeface="Lucida Sans Unicode"/>
                <a:cs typeface="Lucida Sans Unicode"/>
              </a:rPr>
              <a:t>portabilità</a:t>
            </a:r>
            <a:r>
              <a:rPr sz="2400" spc="-150" dirty="0">
                <a:latin typeface="Lucida Sans Unicode"/>
                <a:cs typeface="Lucida Sans Unicode"/>
              </a:rPr>
              <a:t>, </a:t>
            </a:r>
            <a:r>
              <a:rPr sz="2400" spc="-145" dirty="0">
                <a:solidFill>
                  <a:srgbClr val="3333FF"/>
                </a:solidFill>
                <a:latin typeface="Lucida Sans Unicode"/>
                <a:cs typeface="Lucida Sans Unicode"/>
              </a:rPr>
              <a:t>leggibilità</a:t>
            </a:r>
            <a:r>
              <a:rPr sz="2400" spc="-145" dirty="0">
                <a:latin typeface="Lucida Sans Unicode"/>
                <a:cs typeface="Lucida Sans Unicode"/>
              </a:rPr>
              <a:t>,</a:t>
            </a:r>
            <a:r>
              <a:rPr sz="2400" spc="85" dirty="0">
                <a:latin typeface="Lucida Sans Unicode"/>
                <a:cs typeface="Lucida Sans Unicode"/>
              </a:rPr>
              <a:t> </a:t>
            </a:r>
            <a:r>
              <a:rPr sz="2400" spc="-145" dirty="0">
                <a:solidFill>
                  <a:srgbClr val="3333FF"/>
                </a:solidFill>
                <a:latin typeface="Lucida Sans Unicode"/>
                <a:cs typeface="Lucida Sans Unicode"/>
              </a:rPr>
              <a:t>mantenibilità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Linguaggi di</a:t>
            </a:r>
            <a:r>
              <a:rPr spc="5" dirty="0"/>
              <a:t> </a:t>
            </a:r>
            <a:r>
              <a:rPr dirty="0"/>
              <a:t>programmazione</a:t>
            </a:r>
          </a:p>
        </p:txBody>
      </p:sp>
      <p:sp>
        <p:nvSpPr>
          <p:cNvPr id="12" name="object 12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Dispositivi di I/O</a:t>
            </a:r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8667" y="1688592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75917" y="1932432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5917" y="2176526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8667" y="2664205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75917" y="2908045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75917" y="3151885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5917" y="3396107"/>
            <a:ext cx="112775" cy="22707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8667" y="4093717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33372" y="4825238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33372" y="5069154"/>
            <a:ext cx="112775" cy="22738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48867" y="1654555"/>
            <a:ext cx="7359650" cy="4859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marR="4817110" indent="-172720">
              <a:lnSpc>
                <a:spcPct val="100000"/>
              </a:lnSpc>
              <a:spcBef>
                <a:spcPts val="95"/>
              </a:spcBef>
            </a:pPr>
            <a:r>
              <a:rPr sz="1600" spc="-65" dirty="0">
                <a:latin typeface="Lucida Sans Unicode"/>
                <a:cs typeface="Lucida Sans Unicode"/>
              </a:rPr>
              <a:t>Principali </a:t>
            </a:r>
            <a:r>
              <a:rPr sz="1600" spc="-95" dirty="0">
                <a:latin typeface="Lucida Sans Unicode"/>
                <a:cs typeface="Lucida Sans Unicode"/>
              </a:rPr>
              <a:t>dispositivi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114" dirty="0">
                <a:latin typeface="Lucida Sans Unicode"/>
                <a:cs typeface="Lucida Sans Unicode"/>
              </a:rPr>
              <a:t>input:  </a:t>
            </a:r>
            <a:r>
              <a:rPr sz="1600" spc="-70" dirty="0">
                <a:latin typeface="Lucida Sans Unicode"/>
                <a:cs typeface="Lucida Sans Unicode"/>
              </a:rPr>
              <a:t>tastiera</a:t>
            </a:r>
            <a:endParaRPr sz="1600">
              <a:latin typeface="Lucida Sans Unicode"/>
              <a:cs typeface="Lucida Sans Unicode"/>
            </a:endParaRPr>
          </a:p>
          <a:p>
            <a:pPr marL="184785">
              <a:lnSpc>
                <a:spcPct val="100000"/>
              </a:lnSpc>
            </a:pPr>
            <a:r>
              <a:rPr sz="1600" spc="-80" dirty="0">
                <a:latin typeface="Lucida Sans Unicode"/>
                <a:cs typeface="Lucida Sans Unicode"/>
              </a:rPr>
              <a:t>mouse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84785" marR="4693920" indent="-172720">
              <a:lnSpc>
                <a:spcPct val="100000"/>
              </a:lnSpc>
            </a:pPr>
            <a:r>
              <a:rPr sz="1600" spc="-65" dirty="0">
                <a:latin typeface="Lucida Sans Unicode"/>
                <a:cs typeface="Lucida Sans Unicode"/>
              </a:rPr>
              <a:t>Principali </a:t>
            </a:r>
            <a:r>
              <a:rPr sz="1600" spc="-95" dirty="0">
                <a:latin typeface="Lucida Sans Unicode"/>
                <a:cs typeface="Lucida Sans Unicode"/>
              </a:rPr>
              <a:t>dispositivi </a:t>
            </a:r>
            <a:r>
              <a:rPr sz="1600" spc="-120" dirty="0">
                <a:latin typeface="Lucida Sans Unicode"/>
                <a:cs typeface="Lucida Sans Unicode"/>
              </a:rPr>
              <a:t>di output:  </a:t>
            </a:r>
            <a:r>
              <a:rPr sz="1600" spc="-125" dirty="0">
                <a:latin typeface="Lucida Sans Unicode"/>
                <a:cs typeface="Lucida Sans Unicode"/>
              </a:rPr>
              <a:t>monitor</a:t>
            </a:r>
            <a:endParaRPr sz="1600">
              <a:latin typeface="Lucida Sans Unicode"/>
              <a:cs typeface="Lucida Sans Unicode"/>
            </a:endParaRPr>
          </a:p>
          <a:p>
            <a:pPr marL="184785" marR="5721350">
              <a:lnSpc>
                <a:spcPct val="100000"/>
              </a:lnSpc>
            </a:pPr>
            <a:r>
              <a:rPr sz="1600" spc="-80" dirty="0">
                <a:latin typeface="Lucida Sans Unicode"/>
                <a:cs typeface="Lucida Sans Unicode"/>
              </a:rPr>
              <a:t>stampante  </a:t>
            </a:r>
            <a:r>
              <a:rPr sz="1600" spc="-15" dirty="0">
                <a:latin typeface="Lucida Sans Unicode"/>
                <a:cs typeface="Lucida Sans Unicode"/>
              </a:rPr>
              <a:t>casse</a:t>
            </a:r>
            <a:r>
              <a:rPr sz="1600" spc="-120" dirty="0">
                <a:latin typeface="Lucida Sans Unicode"/>
                <a:cs typeface="Lucida Sans Unicode"/>
              </a:rPr>
              <a:t> </a:t>
            </a:r>
            <a:r>
              <a:rPr sz="1600" spc="-65" dirty="0">
                <a:latin typeface="Lucida Sans Unicode"/>
                <a:cs typeface="Lucida Sans Unicode"/>
              </a:rPr>
              <a:t>acustiche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80" dirty="0">
                <a:latin typeface="Lucida Sans Unicode"/>
                <a:cs typeface="Lucida Sans Unicode"/>
              </a:rPr>
              <a:t>Collegamenti</a:t>
            </a:r>
            <a:r>
              <a:rPr sz="1600" spc="-75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tramite:</a:t>
            </a:r>
            <a:endParaRPr sz="1600">
              <a:latin typeface="Lucida Sans Unicode"/>
              <a:cs typeface="Lucida Sans Unicode"/>
            </a:endParaRPr>
          </a:p>
          <a:p>
            <a:pPr marL="469900" indent="-342900">
              <a:lnSpc>
                <a:spcPct val="100000"/>
              </a:lnSpc>
              <a:buClr>
                <a:srgbClr val="009999"/>
              </a:buClr>
              <a:buAutoNum type="arabicPeriod"/>
              <a:tabLst>
                <a:tab pos="469265" algn="l"/>
                <a:tab pos="470534" algn="l"/>
              </a:tabLst>
            </a:pPr>
            <a:r>
              <a:rPr sz="1600" spc="-105" dirty="0">
                <a:latin typeface="Lucida Sans Unicode"/>
                <a:cs typeface="Lucida Sans Unicode"/>
              </a:rPr>
              <a:t>porte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85" dirty="0">
                <a:latin typeface="Lucida Sans Unicode"/>
                <a:cs typeface="Lucida Sans Unicode"/>
              </a:rPr>
              <a:t>comunicazione </a:t>
            </a:r>
            <a:r>
              <a:rPr sz="1600" spc="-65" dirty="0">
                <a:latin typeface="Lucida Sans Unicode"/>
                <a:cs typeface="Lucida Sans Unicode"/>
              </a:rPr>
              <a:t>(tastiera </a:t>
            </a:r>
            <a:r>
              <a:rPr sz="1600" spc="-5" dirty="0">
                <a:latin typeface="Lucida Sans Unicode"/>
                <a:cs typeface="Lucida Sans Unicode"/>
              </a:rPr>
              <a:t>e</a:t>
            </a:r>
            <a:r>
              <a:rPr sz="1600" spc="65" dirty="0">
                <a:latin typeface="Lucida Sans Unicode"/>
                <a:cs typeface="Lucida Sans Unicode"/>
              </a:rPr>
              <a:t> </a:t>
            </a:r>
            <a:r>
              <a:rPr sz="1600" spc="-65" dirty="0">
                <a:latin typeface="Lucida Sans Unicode"/>
                <a:cs typeface="Lucida Sans Unicode"/>
              </a:rPr>
              <a:t>mouse),</a:t>
            </a:r>
            <a:endParaRPr sz="1600">
              <a:latin typeface="Lucida Sans Unicode"/>
              <a:cs typeface="Lucida Sans Unicode"/>
            </a:endParaRPr>
          </a:p>
          <a:p>
            <a:pPr marL="469265" marR="3700779" indent="-469265">
              <a:lnSpc>
                <a:spcPct val="100000"/>
              </a:lnSpc>
              <a:buClr>
                <a:srgbClr val="009999"/>
              </a:buClr>
              <a:buAutoNum type="arabicPeriod"/>
              <a:tabLst>
                <a:tab pos="469265" algn="l"/>
                <a:tab pos="470534" algn="l"/>
              </a:tabLst>
            </a:pPr>
            <a:r>
              <a:rPr sz="1600" spc="-50" dirty="0">
                <a:latin typeface="Lucida Sans Unicode"/>
                <a:cs typeface="Lucida Sans Unicode"/>
              </a:rPr>
              <a:t>schede </a:t>
            </a:r>
            <a:r>
              <a:rPr sz="1600" spc="-100" dirty="0">
                <a:latin typeface="Lucida Sans Unicode"/>
                <a:cs typeface="Lucida Sans Unicode"/>
              </a:rPr>
              <a:t>montate </a:t>
            </a:r>
            <a:r>
              <a:rPr sz="1600" spc="-70" dirty="0">
                <a:latin typeface="Lucida Sans Unicode"/>
                <a:cs typeface="Lucida Sans Unicode"/>
              </a:rPr>
              <a:t>sulla </a:t>
            </a:r>
            <a:r>
              <a:rPr sz="1600" spc="-100" dirty="0">
                <a:latin typeface="Lucida Sans Unicode"/>
                <a:cs typeface="Lucida Sans Unicode"/>
              </a:rPr>
              <a:t>motherboard.  </a:t>
            </a:r>
            <a:r>
              <a:rPr sz="1600" spc="-105" dirty="0">
                <a:latin typeface="Lucida Sans Unicode"/>
                <a:cs typeface="Lucida Sans Unicode"/>
              </a:rPr>
              <a:t>Monitor </a:t>
            </a:r>
            <a:r>
              <a:rPr sz="1600" spc="-395" dirty="0">
                <a:latin typeface="Lucida Sans Unicode"/>
                <a:cs typeface="Lucida Sans Unicode"/>
              </a:rPr>
              <a:t>- </a:t>
            </a:r>
            <a:r>
              <a:rPr sz="1600" spc="-50" dirty="0">
                <a:latin typeface="Lucida Sans Unicode"/>
                <a:cs typeface="Lucida Sans Unicode"/>
              </a:rPr>
              <a:t>scheda </a:t>
            </a:r>
            <a:r>
              <a:rPr sz="1600" spc="-75" dirty="0">
                <a:latin typeface="Lucida Sans Unicode"/>
                <a:cs typeface="Lucida Sans Unicode"/>
              </a:rPr>
              <a:t>video,  </a:t>
            </a:r>
            <a:r>
              <a:rPr sz="1600" dirty="0">
                <a:latin typeface="Lucida Sans Unicode"/>
                <a:cs typeface="Lucida Sans Unicode"/>
              </a:rPr>
              <a:t>Casse </a:t>
            </a:r>
            <a:r>
              <a:rPr sz="1600" spc="-395" dirty="0">
                <a:latin typeface="Lucida Sans Unicode"/>
                <a:cs typeface="Lucida Sans Unicode"/>
              </a:rPr>
              <a:t>- </a:t>
            </a:r>
            <a:r>
              <a:rPr sz="1600" spc="-50" dirty="0">
                <a:latin typeface="Lucida Sans Unicode"/>
                <a:cs typeface="Lucida Sans Unicode"/>
              </a:rPr>
              <a:t>scheda</a:t>
            </a:r>
            <a:r>
              <a:rPr sz="1600" spc="-140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audio.</a:t>
            </a:r>
            <a:endParaRPr sz="1600">
              <a:latin typeface="Lucida Sans Unicode"/>
              <a:cs typeface="Lucida Sans Unicode"/>
            </a:endParaRPr>
          </a:p>
          <a:p>
            <a:pPr marL="927100" marR="172720">
              <a:lnSpc>
                <a:spcPct val="100000"/>
              </a:lnSpc>
              <a:spcBef>
                <a:spcPts val="5"/>
              </a:spcBef>
            </a:pPr>
            <a:r>
              <a:rPr sz="1600" spc="10" dirty="0">
                <a:latin typeface="Lucida Sans Unicode"/>
                <a:cs typeface="Lucida Sans Unicode"/>
              </a:rPr>
              <a:t>NB: </a:t>
            </a:r>
            <a:r>
              <a:rPr sz="1600" spc="-70" dirty="0">
                <a:latin typeface="Lucida Sans Unicode"/>
                <a:cs typeface="Lucida Sans Unicode"/>
              </a:rPr>
              <a:t>queste </a:t>
            </a:r>
            <a:r>
              <a:rPr sz="1600" spc="-80" dirty="0">
                <a:latin typeface="Lucida Sans Unicode"/>
                <a:cs typeface="Lucida Sans Unicode"/>
              </a:rPr>
              <a:t>due </a:t>
            </a:r>
            <a:r>
              <a:rPr sz="1600" spc="-50" dirty="0">
                <a:latin typeface="Lucida Sans Unicode"/>
                <a:cs typeface="Lucida Sans Unicode"/>
              </a:rPr>
              <a:t>schede </a:t>
            </a:r>
            <a:r>
              <a:rPr sz="1600" spc="-85" dirty="0">
                <a:latin typeface="Lucida Sans Unicode"/>
                <a:cs typeface="Lucida Sans Unicode"/>
              </a:rPr>
              <a:t>possono </a:t>
            </a:r>
            <a:r>
              <a:rPr sz="1600" spc="-50" dirty="0">
                <a:latin typeface="Lucida Sans Unicode"/>
                <a:cs typeface="Lucida Sans Unicode"/>
              </a:rPr>
              <a:t>anche </a:t>
            </a:r>
            <a:r>
              <a:rPr sz="1600" spc="-30" dirty="0">
                <a:latin typeface="Lucida Sans Unicode"/>
                <a:cs typeface="Lucida Sans Unicode"/>
              </a:rPr>
              <a:t>essere </a:t>
            </a:r>
            <a:r>
              <a:rPr sz="1600" spc="-90" dirty="0">
                <a:latin typeface="Lucida Sans Unicode"/>
                <a:cs typeface="Lucida Sans Unicode"/>
              </a:rPr>
              <a:t>integrate </a:t>
            </a:r>
            <a:r>
              <a:rPr sz="1600" spc="-70" dirty="0">
                <a:latin typeface="Lucida Sans Unicode"/>
                <a:cs typeface="Lucida Sans Unicode"/>
              </a:rPr>
              <a:t>nella </a:t>
            </a:r>
            <a:r>
              <a:rPr sz="1600" spc="-50" dirty="0">
                <a:latin typeface="Lucida Sans Unicode"/>
                <a:cs typeface="Lucida Sans Unicode"/>
              </a:rPr>
              <a:t>scheda  </a:t>
            </a:r>
            <a:r>
              <a:rPr sz="1600" spc="-80" dirty="0">
                <a:latin typeface="Lucida Sans Unicode"/>
                <a:cs typeface="Lucida Sans Unicode"/>
              </a:rPr>
              <a:t>madre.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585"/>
              </a:spcBef>
            </a:pPr>
            <a:r>
              <a:rPr sz="1400" spc="-5" dirty="0">
                <a:latin typeface="Arial"/>
                <a:cs typeface="Arial"/>
              </a:rPr>
              <a:t>72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1050" y="1700212"/>
            <a:ext cx="4560951" cy="436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72732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Modello di </a:t>
            </a:r>
            <a:r>
              <a:rPr dirty="0"/>
              <a:t>un generico  modulo </a:t>
            </a:r>
            <a:r>
              <a:rPr spc="-5" dirty="0"/>
              <a:t>di</a:t>
            </a:r>
            <a:r>
              <a:rPr spc="-25" dirty="0"/>
              <a:t> </a:t>
            </a:r>
            <a:r>
              <a:rPr dirty="0"/>
              <a:t>I/O</a:t>
            </a:r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6518" y="1524420"/>
            <a:ext cx="5718810" cy="1781810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Programmato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Interrupt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driven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Direct </a:t>
            </a:r>
            <a:r>
              <a:rPr sz="3200" spc="-5" dirty="0">
                <a:latin typeface="Arial"/>
                <a:cs typeface="Arial"/>
              </a:rPr>
              <a:t>Memory </a:t>
            </a:r>
            <a:r>
              <a:rPr sz="3200" dirty="0">
                <a:latin typeface="Arial"/>
                <a:cs typeface="Arial"/>
              </a:rPr>
              <a:t>Access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(DMA)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Tecniche </a:t>
            </a:r>
            <a:r>
              <a:rPr dirty="0"/>
              <a:t>di</a:t>
            </a:r>
            <a:r>
              <a:rPr spc="-20" dirty="0"/>
              <a:t> </a:t>
            </a:r>
            <a:r>
              <a:rPr dirty="0"/>
              <a:t>I/O</a:t>
            </a:r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8225" y="1531936"/>
            <a:ext cx="7278751" cy="521017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Tecniche </a:t>
            </a:r>
            <a:r>
              <a:rPr dirty="0"/>
              <a:t>di</a:t>
            </a:r>
            <a:r>
              <a:rPr spc="-20" dirty="0"/>
              <a:t> </a:t>
            </a:r>
            <a:r>
              <a:rPr dirty="0"/>
              <a:t>I/O</a:t>
            </a:r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5240" y="1454833"/>
            <a:ext cx="5900420" cy="189357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4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CPU ha controllo diretto sul dispositivo di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I/O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Sensing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status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Read/write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commands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4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Transferring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2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CPU attende </a:t>
            </a:r>
            <a:r>
              <a:rPr sz="1800" dirty="0">
                <a:latin typeface="Arial"/>
                <a:cs typeface="Arial"/>
              </a:rPr>
              <a:t>che </a:t>
            </a:r>
            <a:r>
              <a:rPr sz="1800" spc="-5" dirty="0">
                <a:latin typeface="Arial"/>
                <a:cs typeface="Arial"/>
              </a:rPr>
              <a:t>il modulo di </a:t>
            </a:r>
            <a:r>
              <a:rPr sz="1800" dirty="0">
                <a:latin typeface="Arial"/>
                <a:cs typeface="Arial"/>
              </a:rPr>
              <a:t>I/O </a:t>
            </a:r>
            <a:r>
              <a:rPr sz="1800" spc="-5" dirty="0">
                <a:latin typeface="Arial"/>
                <a:cs typeface="Arial"/>
              </a:rPr>
              <a:t>completi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l’operazione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Wastes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CPU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I/O</a:t>
            </a:r>
            <a:r>
              <a:rPr spc="-20" dirty="0"/>
              <a:t> </a:t>
            </a:r>
            <a:r>
              <a:rPr spc="-5" dirty="0"/>
              <a:t>Programmato</a:t>
            </a:r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573462"/>
            <a:ext cx="719455" cy="1008380"/>
          </a:xfrm>
          <a:custGeom>
            <a:avLst/>
            <a:gdLst/>
            <a:ahLst/>
            <a:cxnLst/>
            <a:rect l="l" t="t" r="r" b="b"/>
            <a:pathLst>
              <a:path w="719455" h="1008379">
                <a:moveTo>
                  <a:pt x="0" y="1008062"/>
                </a:moveTo>
                <a:lnTo>
                  <a:pt x="719137" y="1008062"/>
                </a:lnTo>
                <a:lnTo>
                  <a:pt x="719137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3600" y="3571811"/>
            <a:ext cx="8280400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42543" y="3806697"/>
            <a:ext cx="42887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I/O Interrupt</a:t>
            </a:r>
            <a:r>
              <a:rPr sz="3200" b="1" spc="-10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driven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5240" y="4626039"/>
            <a:ext cx="4113529" cy="101346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Overcomes CPU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waiting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No repeated CPU checking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device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I/O </a:t>
            </a:r>
            <a:r>
              <a:rPr sz="1800" spc="-5" dirty="0">
                <a:latin typeface="Arial"/>
                <a:cs typeface="Arial"/>
              </a:rPr>
              <a:t>module interrupts </a:t>
            </a:r>
            <a:r>
              <a:rPr sz="1800" spc="-15" dirty="0">
                <a:latin typeface="Arial"/>
                <a:cs typeface="Arial"/>
              </a:rPr>
              <a:t>when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ready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572133"/>
            <a:ext cx="7873365" cy="405130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I/O </a:t>
            </a:r>
            <a:r>
              <a:rPr sz="1800" spc="-5" dirty="0">
                <a:latin typeface="Arial"/>
                <a:cs typeface="Arial"/>
              </a:rPr>
              <a:t>Interrupt driven </a:t>
            </a:r>
            <a:r>
              <a:rPr sz="1800" dirty="0">
                <a:latin typeface="Arial"/>
                <a:cs typeface="Arial"/>
              </a:rPr>
              <a:t>e </a:t>
            </a:r>
            <a:r>
              <a:rPr sz="1800" spc="-5" dirty="0">
                <a:latin typeface="Arial"/>
                <a:cs typeface="Arial"/>
              </a:rPr>
              <a:t>programmato richiedono l’intervento attivo </a:t>
            </a:r>
            <a:r>
              <a:rPr sz="1800" spc="-10" dirty="0">
                <a:latin typeface="Arial"/>
                <a:cs typeface="Arial"/>
              </a:rPr>
              <a:t>della</a:t>
            </a:r>
            <a:r>
              <a:rPr sz="1800" spc="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CPU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DMA </a:t>
            </a:r>
            <a:r>
              <a:rPr sz="1800" spc="-5" dirty="0">
                <a:latin typeface="Arial"/>
                <a:cs typeface="Arial"/>
              </a:rPr>
              <a:t>is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answer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Il DMA </a:t>
            </a:r>
            <a:r>
              <a:rPr sz="1800" spc="-5" dirty="0">
                <a:latin typeface="Arial"/>
                <a:cs typeface="Arial"/>
              </a:rPr>
              <a:t>è un modulo aggiuntivo </a:t>
            </a:r>
            <a:r>
              <a:rPr sz="1800" spc="-10" dirty="0">
                <a:latin typeface="Arial"/>
                <a:cs typeface="Arial"/>
              </a:rPr>
              <a:t>(hardware) </a:t>
            </a:r>
            <a:r>
              <a:rPr sz="1800" spc="-5" dirty="0">
                <a:latin typeface="Arial"/>
                <a:cs typeface="Arial"/>
              </a:rPr>
              <a:t>montato sul</a:t>
            </a:r>
            <a:r>
              <a:rPr sz="1800" spc="11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bus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OPERAZIONI SVOLTE </a:t>
            </a:r>
            <a:r>
              <a:rPr sz="1800" spc="-5" dirty="0">
                <a:latin typeface="Arial"/>
                <a:cs typeface="Arial"/>
              </a:rPr>
              <a:t>DAL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DMA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4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5" dirty="0">
                <a:latin typeface="Arial"/>
                <a:cs typeface="Arial"/>
              </a:rPr>
              <a:t>CPU comunica al </a:t>
            </a:r>
            <a:r>
              <a:rPr sz="1400" dirty="0">
                <a:latin typeface="Arial"/>
                <a:cs typeface="Arial"/>
              </a:rPr>
              <a:t>controller </a:t>
            </a:r>
            <a:r>
              <a:rPr sz="1400" spc="-5" dirty="0">
                <a:latin typeface="Arial"/>
                <a:cs typeface="Arial"/>
              </a:rPr>
              <a:t>di DMA l’oiperazione da</a:t>
            </a:r>
            <a:r>
              <a:rPr sz="1400" spc="-1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svolgere</a:t>
            </a:r>
            <a:endParaRPr sz="14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33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400" dirty="0">
                <a:latin typeface="Arial"/>
                <a:cs typeface="Arial"/>
              </a:rPr>
              <a:t>Read/Write</a:t>
            </a:r>
            <a:endParaRPr sz="14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33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400" spc="-5" dirty="0">
                <a:latin typeface="Arial"/>
                <a:cs typeface="Arial"/>
              </a:rPr>
              <a:t>Device</a:t>
            </a:r>
            <a:r>
              <a:rPr sz="1400" dirty="0">
                <a:latin typeface="Arial"/>
                <a:cs typeface="Arial"/>
              </a:rPr>
              <a:t> address</a:t>
            </a:r>
            <a:endParaRPr sz="14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34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400" dirty="0">
                <a:latin typeface="Arial"/>
                <a:cs typeface="Arial"/>
              </a:rPr>
              <a:t>Starting address of </a:t>
            </a:r>
            <a:r>
              <a:rPr sz="1400" spc="-5" dirty="0">
                <a:latin typeface="Arial"/>
                <a:cs typeface="Arial"/>
              </a:rPr>
              <a:t>memory </a:t>
            </a:r>
            <a:r>
              <a:rPr sz="1400" dirty="0">
                <a:latin typeface="Arial"/>
                <a:cs typeface="Arial"/>
              </a:rPr>
              <a:t>block for</a:t>
            </a:r>
            <a:r>
              <a:rPr sz="1400" spc="-1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33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400" dirty="0">
                <a:latin typeface="Arial"/>
                <a:cs typeface="Arial"/>
              </a:rPr>
              <a:t>Amount of data to be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transferred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3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5" dirty="0">
                <a:latin typeface="Arial"/>
                <a:cs typeface="Arial"/>
              </a:rPr>
              <a:t>CPU svolge </a:t>
            </a:r>
            <a:r>
              <a:rPr sz="1400" dirty="0">
                <a:latin typeface="Arial"/>
                <a:cs typeface="Arial"/>
              </a:rPr>
              <a:t>altri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lavori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4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dirty="0">
                <a:latin typeface="Arial"/>
                <a:cs typeface="Arial"/>
              </a:rPr>
              <a:t>Il controller </a:t>
            </a:r>
            <a:r>
              <a:rPr sz="1400" spc="-5" dirty="0">
                <a:latin typeface="Arial"/>
                <a:cs typeface="Arial"/>
              </a:rPr>
              <a:t>DMA </a:t>
            </a:r>
            <a:r>
              <a:rPr sz="1400" dirty="0">
                <a:latin typeface="Arial"/>
                <a:cs typeface="Arial"/>
              </a:rPr>
              <a:t>si occupa del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trasferimento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3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dirty="0">
                <a:latin typeface="Arial"/>
                <a:cs typeface="Arial"/>
              </a:rPr>
              <a:t>Il controller </a:t>
            </a:r>
            <a:r>
              <a:rPr sz="1400" spc="-5" dirty="0">
                <a:latin typeface="Arial"/>
                <a:cs typeface="Arial"/>
              </a:rPr>
              <a:t>DMA invia </a:t>
            </a:r>
            <a:r>
              <a:rPr sz="1400" dirty="0">
                <a:latin typeface="Arial"/>
                <a:cs typeface="Arial"/>
              </a:rPr>
              <a:t>un interrupt quando ha concluso il</a:t>
            </a:r>
            <a:r>
              <a:rPr sz="1400" spc="-1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trasferimento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DMA</a:t>
            </a:r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1050" y="1557400"/>
            <a:ext cx="4743450" cy="4764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DMA </a:t>
            </a:r>
            <a:r>
              <a:rPr dirty="0"/>
              <a:t>Module</a:t>
            </a:r>
            <a:r>
              <a:rPr spc="-45" dirty="0"/>
              <a:t> </a:t>
            </a:r>
            <a:r>
              <a:rPr dirty="0"/>
              <a:t>Diagram</a:t>
            </a:r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3201390"/>
            <a:ext cx="7022465" cy="2198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Single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Bus,</a:t>
            </a:r>
            <a:endParaRPr sz="32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Ogni </a:t>
            </a:r>
            <a:r>
              <a:rPr sz="3200" spc="-5" dirty="0">
                <a:latin typeface="Arial"/>
                <a:cs typeface="Arial"/>
              </a:rPr>
              <a:t>trasgerimento utilizza </a:t>
            </a:r>
            <a:r>
              <a:rPr sz="3200" dirty="0">
                <a:latin typeface="Arial"/>
                <a:cs typeface="Arial"/>
              </a:rPr>
              <a:t>il bus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due  volte:</a:t>
            </a:r>
            <a:endParaRPr sz="3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690"/>
              </a:spcBef>
            </a:pPr>
            <a:r>
              <a:rPr sz="2800" spc="-5" dirty="0">
                <a:latin typeface="Arial"/>
                <a:cs typeface="Arial"/>
              </a:rPr>
              <a:t>– I/O to </a:t>
            </a:r>
            <a:r>
              <a:rPr sz="2800" spc="-10" dirty="0">
                <a:latin typeface="Arial"/>
                <a:cs typeface="Arial"/>
              </a:rPr>
              <a:t>DMA </a:t>
            </a:r>
            <a:r>
              <a:rPr sz="2800" dirty="0">
                <a:latin typeface="Arial"/>
                <a:cs typeface="Arial"/>
              </a:rPr>
              <a:t>then </a:t>
            </a:r>
            <a:r>
              <a:rPr sz="2800" spc="-5" dirty="0">
                <a:latin typeface="Arial"/>
                <a:cs typeface="Arial"/>
              </a:rPr>
              <a:t>DMA to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memory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1557400"/>
            <a:ext cx="8153400" cy="1544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Configurazioni</a:t>
            </a:r>
            <a:r>
              <a:rPr spc="10" dirty="0"/>
              <a:t> </a:t>
            </a:r>
            <a:r>
              <a:rPr spc="5" dirty="0"/>
              <a:t>DMA</a:t>
            </a:r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4198404"/>
            <a:ext cx="7882255" cy="2296160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Single </a:t>
            </a:r>
            <a:r>
              <a:rPr sz="3200" dirty="0">
                <a:latin typeface="Arial"/>
                <a:cs typeface="Arial"/>
              </a:rPr>
              <a:t>Bus,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Controller may support </a:t>
            </a:r>
            <a:r>
              <a:rPr sz="3200" dirty="0">
                <a:latin typeface="Arial"/>
                <a:cs typeface="Arial"/>
              </a:rPr>
              <a:t>&gt;1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device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Ogni trasferimento utilizza </a:t>
            </a:r>
            <a:r>
              <a:rPr sz="3200" dirty="0">
                <a:latin typeface="Arial"/>
                <a:cs typeface="Arial"/>
              </a:rPr>
              <a:t>il </a:t>
            </a:r>
            <a:r>
              <a:rPr sz="3200" spc="-5" dirty="0">
                <a:latin typeface="Arial"/>
                <a:cs typeface="Arial"/>
              </a:rPr>
              <a:t>bus una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volta</a:t>
            </a:r>
            <a:endParaRPr sz="3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690"/>
              </a:spcBef>
            </a:pPr>
            <a:r>
              <a:rPr sz="2800" spc="-5" dirty="0">
                <a:latin typeface="Arial"/>
                <a:cs typeface="Arial"/>
              </a:rPr>
              <a:t>– DMA to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memory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0600" y="1484375"/>
            <a:ext cx="7010400" cy="2776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Configurazioni</a:t>
            </a:r>
            <a:r>
              <a:rPr spc="10" dirty="0"/>
              <a:t> </a:t>
            </a:r>
            <a:r>
              <a:rPr spc="5" dirty="0"/>
              <a:t>DMA</a:t>
            </a:r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6841" y="4295114"/>
            <a:ext cx="7224395" cy="2198370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Bus </a:t>
            </a:r>
            <a:r>
              <a:rPr sz="3200" spc="-5" dirty="0">
                <a:latin typeface="Arial"/>
                <a:cs typeface="Arial"/>
              </a:rPr>
              <a:t>dedicato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all’I/O</a:t>
            </a:r>
            <a:endParaRPr sz="32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Ogni </a:t>
            </a:r>
            <a:r>
              <a:rPr sz="3200" spc="-5" dirty="0">
                <a:latin typeface="Arial"/>
                <a:cs typeface="Arial"/>
              </a:rPr>
              <a:t>trasferimento impegna </a:t>
            </a:r>
            <a:r>
              <a:rPr sz="3200" dirty="0">
                <a:latin typeface="Arial"/>
                <a:cs typeface="Arial"/>
              </a:rPr>
              <a:t>il bus</a:t>
            </a:r>
            <a:r>
              <a:rPr sz="3200" spc="-8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una  </a:t>
            </a:r>
            <a:r>
              <a:rPr sz="3200" dirty="0">
                <a:latin typeface="Arial"/>
                <a:cs typeface="Arial"/>
              </a:rPr>
              <a:t>sola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volta</a:t>
            </a:r>
            <a:endParaRPr sz="3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690"/>
              </a:spcBef>
            </a:pPr>
            <a:r>
              <a:rPr sz="2800" spc="-5" dirty="0">
                <a:latin typeface="Arial"/>
                <a:cs typeface="Arial"/>
              </a:rPr>
              <a:t>– DMA to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memory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19200" y="1469897"/>
            <a:ext cx="6553200" cy="2967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Configurazioni</a:t>
            </a:r>
            <a:r>
              <a:rPr spc="10" dirty="0"/>
              <a:t> </a:t>
            </a:r>
            <a:r>
              <a:rPr spc="5" dirty="0"/>
              <a:t>DMA</a:t>
            </a:r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Programma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7028" y="44271"/>
            <a:ext cx="2537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Georgia"/>
                <a:cs typeface="Georgia"/>
              </a:rPr>
              <a:t>Prof.Ing. </a:t>
            </a:r>
            <a:r>
              <a:rPr sz="1600" i="1" spc="-10" dirty="0">
                <a:latin typeface="Georgia"/>
                <a:cs typeface="Georgia"/>
              </a:rPr>
              <a:t>Donato</a:t>
            </a:r>
            <a:r>
              <a:rPr sz="1600" i="1" spc="35" dirty="0">
                <a:latin typeface="Georgia"/>
                <a:cs typeface="Georgia"/>
              </a:rPr>
              <a:t> </a:t>
            </a:r>
            <a:r>
              <a:rPr sz="1600" i="1" spc="-5" dirty="0">
                <a:latin typeface="Georgia"/>
                <a:cs typeface="Georgia"/>
              </a:rPr>
              <a:t>Impedovo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9119" y="1524126"/>
            <a:ext cx="7629525" cy="4989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14" dirty="0">
                <a:latin typeface="Lucida Sans Unicode"/>
                <a:cs typeface="Lucida Sans Unicode"/>
              </a:rPr>
              <a:t>Architettura</a:t>
            </a:r>
            <a:endParaRPr sz="2000">
              <a:latin typeface="Lucida Sans Unicode"/>
              <a:cs typeface="Lucida Sans Unicode"/>
            </a:endParaRPr>
          </a:p>
          <a:p>
            <a:pPr marL="413384" marR="2941955">
              <a:lnSpc>
                <a:spcPct val="100000"/>
              </a:lnSpc>
            </a:pPr>
            <a:r>
              <a:rPr sz="2000" spc="-120" dirty="0">
                <a:latin typeface="Lucida Sans Unicode"/>
                <a:cs typeface="Lucida Sans Unicode"/>
              </a:rPr>
              <a:t>Introduzione </a:t>
            </a:r>
            <a:r>
              <a:rPr sz="2000" spc="-105" dirty="0">
                <a:latin typeface="Lucida Sans Unicode"/>
                <a:cs typeface="Lucida Sans Unicode"/>
              </a:rPr>
              <a:t>agli </a:t>
            </a:r>
            <a:r>
              <a:rPr sz="2000" spc="-80" dirty="0">
                <a:latin typeface="Lucida Sans Unicode"/>
                <a:cs typeface="Lucida Sans Unicode"/>
              </a:rPr>
              <a:t>Elaboratori  </a:t>
            </a:r>
            <a:r>
              <a:rPr sz="2000" spc="-75" dirty="0">
                <a:latin typeface="Lucida Sans Unicode"/>
                <a:cs typeface="Lucida Sans Unicode"/>
              </a:rPr>
              <a:t>Rappresentazione </a:t>
            </a:r>
            <a:r>
              <a:rPr sz="2000" spc="-120" dirty="0">
                <a:latin typeface="Lucida Sans Unicode"/>
                <a:cs typeface="Lucida Sans Unicode"/>
              </a:rPr>
              <a:t>dell’Informazione  </a:t>
            </a:r>
            <a:r>
              <a:rPr sz="2000" spc="-75" dirty="0">
                <a:latin typeface="Lucida Sans Unicode"/>
                <a:cs typeface="Lucida Sans Unicode"/>
              </a:rPr>
              <a:t>Livello </a:t>
            </a:r>
            <a:r>
              <a:rPr sz="2000" spc="-120" dirty="0">
                <a:latin typeface="Lucida Sans Unicode"/>
                <a:cs typeface="Lucida Sans Unicode"/>
              </a:rPr>
              <a:t>Logico-Digitale  </a:t>
            </a:r>
            <a:r>
              <a:rPr sz="2000" spc="-95" dirty="0">
                <a:latin typeface="Lucida Sans Unicode"/>
                <a:cs typeface="Lucida Sans Unicode"/>
              </a:rPr>
              <a:t>Organizzazione </a:t>
            </a:r>
            <a:r>
              <a:rPr sz="2000" spc="-100" dirty="0">
                <a:latin typeface="Lucida Sans Unicode"/>
                <a:cs typeface="Lucida Sans Unicode"/>
              </a:rPr>
              <a:t>dei </a:t>
            </a:r>
            <a:r>
              <a:rPr sz="2000" spc="-65" dirty="0">
                <a:latin typeface="Lucida Sans Unicode"/>
                <a:cs typeface="Lucida Sans Unicode"/>
              </a:rPr>
              <a:t>Sistemi </a:t>
            </a:r>
            <a:r>
              <a:rPr sz="2000" spc="-145" dirty="0">
                <a:latin typeface="Lucida Sans Unicode"/>
                <a:cs typeface="Lucida Sans Unicode"/>
              </a:rPr>
              <a:t>di</a:t>
            </a:r>
            <a:r>
              <a:rPr sz="2000" spc="-165" dirty="0">
                <a:latin typeface="Lucida Sans Unicode"/>
                <a:cs typeface="Lucida Sans Unicode"/>
              </a:rPr>
              <a:t> </a:t>
            </a:r>
            <a:r>
              <a:rPr sz="2000" spc="-70" dirty="0">
                <a:latin typeface="Lucida Sans Unicode"/>
                <a:cs typeface="Lucida Sans Unicode"/>
              </a:rPr>
              <a:t>Calcolo</a:t>
            </a: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000" spc="130" dirty="0">
                <a:latin typeface="Lucida Sans Unicode"/>
                <a:cs typeface="Lucida Sans Unicode"/>
              </a:rPr>
              <a:t>OS</a:t>
            </a:r>
            <a:endParaRPr sz="2000">
              <a:latin typeface="Lucida Sans Unicode"/>
              <a:cs typeface="Lucida Sans Unicode"/>
            </a:endParaRPr>
          </a:p>
          <a:p>
            <a:pPr marL="413384">
              <a:lnSpc>
                <a:spcPct val="100000"/>
              </a:lnSpc>
            </a:pPr>
            <a:r>
              <a:rPr sz="2000" spc="-120" dirty="0">
                <a:latin typeface="Lucida Sans Unicode"/>
                <a:cs typeface="Lucida Sans Unicode"/>
              </a:rPr>
              <a:t>Introduzione </a:t>
            </a:r>
            <a:r>
              <a:rPr sz="2000" spc="-105" dirty="0">
                <a:latin typeface="Lucida Sans Unicode"/>
                <a:cs typeface="Lucida Sans Unicode"/>
              </a:rPr>
              <a:t>agli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130" dirty="0">
                <a:latin typeface="Lucida Sans Unicode"/>
                <a:cs typeface="Lucida Sans Unicode"/>
              </a:rPr>
              <a:t>OS</a:t>
            </a:r>
            <a:endParaRPr sz="2000">
              <a:latin typeface="Lucida Sans Unicode"/>
              <a:cs typeface="Lucida Sans Unicode"/>
            </a:endParaRPr>
          </a:p>
          <a:p>
            <a:pPr marL="413384" marR="3124200">
              <a:lnSpc>
                <a:spcPct val="100000"/>
              </a:lnSpc>
              <a:spcBef>
                <a:spcPts val="5"/>
              </a:spcBef>
            </a:pPr>
            <a:r>
              <a:rPr sz="2000" spc="-85" dirty="0">
                <a:latin typeface="Lucida Sans Unicode"/>
                <a:cs typeface="Lucida Sans Unicode"/>
              </a:rPr>
              <a:t>Descrizione </a:t>
            </a:r>
            <a:r>
              <a:rPr sz="2000" dirty="0">
                <a:latin typeface="Lucida Sans Unicode"/>
                <a:cs typeface="Lucida Sans Unicode"/>
              </a:rPr>
              <a:t>e </a:t>
            </a:r>
            <a:r>
              <a:rPr sz="2000" spc="-120" dirty="0">
                <a:latin typeface="Lucida Sans Unicode"/>
                <a:cs typeface="Lucida Sans Unicode"/>
              </a:rPr>
              <a:t>Controllo </a:t>
            </a:r>
            <a:r>
              <a:rPr sz="2000" spc="-100" dirty="0">
                <a:latin typeface="Lucida Sans Unicode"/>
                <a:cs typeface="Lucida Sans Unicode"/>
              </a:rPr>
              <a:t>dei </a:t>
            </a:r>
            <a:r>
              <a:rPr sz="2000" spc="-30" dirty="0">
                <a:latin typeface="Lucida Sans Unicode"/>
                <a:cs typeface="Lucida Sans Unicode"/>
              </a:rPr>
              <a:t>Processi  </a:t>
            </a:r>
            <a:r>
              <a:rPr sz="2000" spc="-80" dirty="0">
                <a:latin typeface="Lucida Sans Unicode"/>
                <a:cs typeface="Lucida Sans Unicode"/>
              </a:rPr>
              <a:t>Thread, </a:t>
            </a:r>
            <a:r>
              <a:rPr sz="2000" spc="145" dirty="0">
                <a:latin typeface="Lucida Sans Unicode"/>
                <a:cs typeface="Lucida Sans Unicode"/>
              </a:rPr>
              <a:t>SMP </a:t>
            </a:r>
            <a:r>
              <a:rPr sz="2000" dirty="0">
                <a:latin typeface="Lucida Sans Unicode"/>
                <a:cs typeface="Lucida Sans Unicode"/>
              </a:rPr>
              <a:t>e</a:t>
            </a:r>
            <a:r>
              <a:rPr sz="2000" spc="-360" dirty="0">
                <a:latin typeface="Lucida Sans Unicode"/>
                <a:cs typeface="Lucida Sans Unicode"/>
              </a:rPr>
              <a:t> </a:t>
            </a:r>
            <a:r>
              <a:rPr sz="2000" spc="-100" dirty="0">
                <a:latin typeface="Lucida Sans Unicode"/>
                <a:cs typeface="Lucida Sans Unicode"/>
              </a:rPr>
              <a:t>Microkernel</a:t>
            </a:r>
            <a:endParaRPr sz="2000">
              <a:latin typeface="Lucida Sans Unicode"/>
              <a:cs typeface="Lucida Sans Unicode"/>
            </a:endParaRPr>
          </a:p>
          <a:p>
            <a:pPr marL="413384" marR="1431925">
              <a:lnSpc>
                <a:spcPct val="100000"/>
              </a:lnSpc>
            </a:pPr>
            <a:r>
              <a:rPr sz="2000" spc="-85" dirty="0">
                <a:latin typeface="Lucida Sans Unicode"/>
                <a:cs typeface="Lucida Sans Unicode"/>
              </a:rPr>
              <a:t>Concorrenza: </a:t>
            </a:r>
            <a:r>
              <a:rPr sz="2000" spc="-130" dirty="0">
                <a:latin typeface="Lucida Sans Unicode"/>
                <a:cs typeface="Lucida Sans Unicode"/>
              </a:rPr>
              <a:t>mutua </a:t>
            </a:r>
            <a:r>
              <a:rPr sz="2000" spc="-70" dirty="0">
                <a:latin typeface="Lucida Sans Unicode"/>
                <a:cs typeface="Lucida Sans Unicode"/>
              </a:rPr>
              <a:t>esclusione </a:t>
            </a:r>
            <a:r>
              <a:rPr sz="2000" dirty="0">
                <a:latin typeface="Lucida Sans Unicode"/>
                <a:cs typeface="Lucida Sans Unicode"/>
              </a:rPr>
              <a:t>e</a:t>
            </a:r>
            <a:r>
              <a:rPr sz="2000" spc="-185" dirty="0">
                <a:latin typeface="Lucida Sans Unicode"/>
                <a:cs typeface="Lucida Sans Unicode"/>
              </a:rPr>
              <a:t> </a:t>
            </a:r>
            <a:r>
              <a:rPr sz="2000" spc="-85" dirty="0">
                <a:latin typeface="Lucida Sans Unicode"/>
                <a:cs typeface="Lucida Sans Unicode"/>
              </a:rPr>
              <a:t>Sincronizzazione  </a:t>
            </a:r>
            <a:r>
              <a:rPr sz="2000" spc="-60" dirty="0">
                <a:latin typeface="Lucida Sans Unicode"/>
                <a:cs typeface="Lucida Sans Unicode"/>
              </a:rPr>
              <a:t>Gestione </a:t>
            </a:r>
            <a:r>
              <a:rPr sz="2000" spc="-85" dirty="0">
                <a:latin typeface="Lucida Sans Unicode"/>
                <a:cs typeface="Lucida Sans Unicode"/>
              </a:rPr>
              <a:t>della</a:t>
            </a:r>
            <a:r>
              <a:rPr sz="2000" spc="-145" dirty="0">
                <a:latin typeface="Lucida Sans Unicode"/>
                <a:cs typeface="Lucida Sans Unicode"/>
              </a:rPr>
              <a:t> </a:t>
            </a:r>
            <a:r>
              <a:rPr sz="2000" spc="-114" dirty="0">
                <a:latin typeface="Lucida Sans Unicode"/>
                <a:cs typeface="Lucida Sans Unicode"/>
              </a:rPr>
              <a:t>memoria</a:t>
            </a: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ts val="1950"/>
              </a:lnSpc>
              <a:spcBef>
                <a:spcPts val="670"/>
              </a:spcBef>
            </a:pPr>
            <a:r>
              <a:rPr sz="1650" b="1" spc="60" dirty="0">
                <a:latin typeface="Yu Gothic UI"/>
                <a:cs typeface="Yu Gothic UI"/>
              </a:rPr>
              <a:t>PRE-REQUISITI</a:t>
            </a:r>
            <a:endParaRPr sz="1650">
              <a:latin typeface="Yu Gothic UI"/>
              <a:cs typeface="Yu Gothic UI"/>
            </a:endParaRPr>
          </a:p>
          <a:p>
            <a:pPr marL="195580" indent="-182880">
              <a:lnSpc>
                <a:spcPts val="1920"/>
              </a:lnSpc>
              <a:buSzPct val="96969"/>
              <a:buFont typeface="Arial"/>
              <a:buChar char="•"/>
              <a:tabLst>
                <a:tab pos="195580" algn="l"/>
              </a:tabLst>
            </a:pPr>
            <a:r>
              <a:rPr sz="1650" spc="-125" dirty="0">
                <a:latin typeface="Lucida Sans Unicode"/>
                <a:cs typeface="Lucida Sans Unicode"/>
              </a:rPr>
              <a:t>Nozioni </a:t>
            </a:r>
            <a:r>
              <a:rPr sz="1650" spc="-140" dirty="0">
                <a:latin typeface="Lucida Sans Unicode"/>
                <a:cs typeface="Lucida Sans Unicode"/>
              </a:rPr>
              <a:t>di </a:t>
            </a:r>
            <a:r>
              <a:rPr sz="1650" spc="-90" dirty="0">
                <a:latin typeface="Lucida Sans Unicode"/>
                <a:cs typeface="Lucida Sans Unicode"/>
              </a:rPr>
              <a:t>analisi: </a:t>
            </a:r>
            <a:r>
              <a:rPr sz="1650" spc="-135" dirty="0">
                <a:latin typeface="Lucida Sans Unicode"/>
                <a:cs typeface="Lucida Sans Unicode"/>
              </a:rPr>
              <a:t>funzioni, </a:t>
            </a:r>
            <a:r>
              <a:rPr sz="1650" spc="-140" dirty="0">
                <a:latin typeface="Lucida Sans Unicode"/>
                <a:cs typeface="Lucida Sans Unicode"/>
              </a:rPr>
              <a:t>funzioni </a:t>
            </a:r>
            <a:r>
              <a:rPr sz="1650" spc="-95" dirty="0">
                <a:latin typeface="Lucida Sans Unicode"/>
                <a:cs typeface="Lucida Sans Unicode"/>
              </a:rPr>
              <a:t>ricorsive, </a:t>
            </a:r>
            <a:r>
              <a:rPr sz="1650" spc="-80" dirty="0">
                <a:latin typeface="Lucida Sans Unicode"/>
                <a:cs typeface="Lucida Sans Unicode"/>
              </a:rPr>
              <a:t>serie </a:t>
            </a:r>
            <a:r>
              <a:rPr sz="1650" spc="-114" dirty="0">
                <a:latin typeface="Lucida Sans Unicode"/>
                <a:cs typeface="Lucida Sans Unicode"/>
              </a:rPr>
              <a:t>numeriche </a:t>
            </a:r>
            <a:r>
              <a:rPr sz="1650" spc="-35" dirty="0">
                <a:latin typeface="Lucida Sans Unicode"/>
                <a:cs typeface="Lucida Sans Unicode"/>
              </a:rPr>
              <a:t>e</a:t>
            </a:r>
            <a:r>
              <a:rPr sz="1650" spc="200" dirty="0">
                <a:latin typeface="Lucida Sans Unicode"/>
                <a:cs typeface="Lucida Sans Unicode"/>
              </a:rPr>
              <a:t> </a:t>
            </a:r>
            <a:r>
              <a:rPr sz="1650" spc="-110" dirty="0">
                <a:latin typeface="Lucida Sans Unicode"/>
                <a:cs typeface="Lucida Sans Unicode"/>
              </a:rPr>
              <a:t>geometriche.</a:t>
            </a:r>
            <a:endParaRPr sz="1650">
              <a:latin typeface="Lucida Sans Unicode"/>
              <a:cs typeface="Lucida Sans Unicode"/>
            </a:endParaRPr>
          </a:p>
          <a:p>
            <a:pPr marL="195580" indent="-182880">
              <a:lnSpc>
                <a:spcPts val="1920"/>
              </a:lnSpc>
              <a:buSzPct val="96969"/>
              <a:buFont typeface="Arial"/>
              <a:buChar char="•"/>
              <a:tabLst>
                <a:tab pos="195580" algn="l"/>
              </a:tabLst>
            </a:pPr>
            <a:r>
              <a:rPr sz="1650" spc="-85" dirty="0">
                <a:latin typeface="Lucida Sans Unicode"/>
                <a:cs typeface="Lucida Sans Unicode"/>
              </a:rPr>
              <a:t>Elementi </a:t>
            </a:r>
            <a:r>
              <a:rPr sz="1650" spc="-140" dirty="0">
                <a:latin typeface="Lucida Sans Unicode"/>
                <a:cs typeface="Lucida Sans Unicode"/>
              </a:rPr>
              <a:t>di </a:t>
            </a:r>
            <a:r>
              <a:rPr sz="1650" spc="-95" dirty="0">
                <a:latin typeface="Lucida Sans Unicode"/>
                <a:cs typeface="Lucida Sans Unicode"/>
              </a:rPr>
              <a:t>algebra </a:t>
            </a:r>
            <a:r>
              <a:rPr sz="1650" spc="-35" dirty="0">
                <a:latin typeface="Lucida Sans Unicode"/>
                <a:cs typeface="Lucida Sans Unicode"/>
              </a:rPr>
              <a:t>e </a:t>
            </a:r>
            <a:r>
              <a:rPr sz="1650" spc="-114" dirty="0">
                <a:latin typeface="Lucida Sans Unicode"/>
                <a:cs typeface="Lucida Sans Unicode"/>
              </a:rPr>
              <a:t>geometria: </a:t>
            </a:r>
            <a:r>
              <a:rPr sz="1650" spc="-110" dirty="0">
                <a:latin typeface="Lucida Sans Unicode"/>
                <a:cs typeface="Lucida Sans Unicode"/>
              </a:rPr>
              <a:t>insiemi, </a:t>
            </a:r>
            <a:r>
              <a:rPr sz="1650" spc="-120" dirty="0">
                <a:latin typeface="Lucida Sans Unicode"/>
                <a:cs typeface="Lucida Sans Unicode"/>
              </a:rPr>
              <a:t>vettori, </a:t>
            </a:r>
            <a:r>
              <a:rPr sz="1650" spc="-114" dirty="0">
                <a:latin typeface="Lucida Sans Unicode"/>
                <a:cs typeface="Lucida Sans Unicode"/>
              </a:rPr>
              <a:t>matrici, </a:t>
            </a:r>
            <a:r>
              <a:rPr sz="1650" spc="-125" dirty="0">
                <a:latin typeface="Lucida Sans Unicode"/>
                <a:cs typeface="Lucida Sans Unicode"/>
              </a:rPr>
              <a:t>grafi </a:t>
            </a:r>
            <a:r>
              <a:rPr sz="1650" spc="-95" dirty="0">
                <a:latin typeface="Lucida Sans Unicode"/>
                <a:cs typeface="Lucida Sans Unicode"/>
              </a:rPr>
              <a:t>ed</a:t>
            </a:r>
            <a:r>
              <a:rPr sz="1650" spc="210" dirty="0">
                <a:latin typeface="Lucida Sans Unicode"/>
                <a:cs typeface="Lucida Sans Unicode"/>
              </a:rPr>
              <a:t> </a:t>
            </a:r>
            <a:r>
              <a:rPr sz="1650" spc="-100" dirty="0">
                <a:latin typeface="Lucida Sans Unicode"/>
                <a:cs typeface="Lucida Sans Unicode"/>
              </a:rPr>
              <a:t>alberi.</a:t>
            </a:r>
            <a:endParaRPr sz="1650">
              <a:latin typeface="Lucida Sans Unicode"/>
              <a:cs typeface="Lucida Sans Unicode"/>
            </a:endParaRPr>
          </a:p>
          <a:p>
            <a:pPr marL="195580" indent="-182880">
              <a:lnSpc>
                <a:spcPts val="1950"/>
              </a:lnSpc>
              <a:buSzPct val="96969"/>
              <a:buFont typeface="Arial"/>
              <a:buChar char="•"/>
              <a:tabLst>
                <a:tab pos="195580" algn="l"/>
              </a:tabLst>
            </a:pPr>
            <a:r>
              <a:rPr sz="1650" spc="-85" dirty="0">
                <a:latin typeface="Lucida Sans Unicode"/>
                <a:cs typeface="Lucida Sans Unicode"/>
              </a:rPr>
              <a:t>Elementi </a:t>
            </a:r>
            <a:r>
              <a:rPr sz="1650" spc="-140" dirty="0">
                <a:latin typeface="Lucida Sans Unicode"/>
                <a:cs typeface="Lucida Sans Unicode"/>
              </a:rPr>
              <a:t>di </a:t>
            </a:r>
            <a:r>
              <a:rPr sz="1650" spc="-85" dirty="0">
                <a:latin typeface="Lucida Sans Unicode"/>
                <a:cs typeface="Lucida Sans Unicode"/>
              </a:rPr>
              <a:t>fisica:</a:t>
            </a:r>
            <a:r>
              <a:rPr sz="1650" spc="-30" dirty="0">
                <a:latin typeface="Lucida Sans Unicode"/>
                <a:cs typeface="Lucida Sans Unicode"/>
              </a:rPr>
              <a:t> </a:t>
            </a:r>
            <a:r>
              <a:rPr sz="1650" spc="-120" dirty="0">
                <a:latin typeface="Lucida Sans Unicode"/>
                <a:cs typeface="Lucida Sans Unicode"/>
              </a:rPr>
              <a:t>elettromagnetismo.</a:t>
            </a:r>
            <a:endParaRPr sz="16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0403" y="2159635"/>
            <a:ext cx="34410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i="1" spc="-5" dirty="0">
                <a:latin typeface="Arial"/>
                <a:cs typeface="Arial"/>
              </a:rPr>
              <a:t>Prof. Ing. Donato</a:t>
            </a:r>
            <a:r>
              <a:rPr sz="2200" i="1" spc="-15" dirty="0">
                <a:latin typeface="Arial"/>
                <a:cs typeface="Arial"/>
              </a:rPr>
              <a:t> </a:t>
            </a:r>
            <a:r>
              <a:rPr sz="2200" i="1" spc="-5" dirty="0">
                <a:latin typeface="Arial"/>
                <a:cs typeface="Arial"/>
              </a:rPr>
              <a:t>Impedovo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620776"/>
            <a:ext cx="8243824" cy="143662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0112" y="825245"/>
            <a:ext cx="7633334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62255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RAPPRESENTAZIONE  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DELL’INFOR</a:t>
            </a:r>
            <a:r>
              <a:rPr sz="3200" b="1" spc="-10" dirty="0">
                <a:solidFill>
                  <a:srgbClr val="FFFFFF"/>
                </a:solidFill>
                <a:latin typeface="Georgia"/>
                <a:cs typeface="Georgia"/>
              </a:rPr>
              <a:t>M</a:t>
            </a: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AZ</a:t>
            </a:r>
            <a:r>
              <a:rPr sz="3200" b="1" spc="-15" dirty="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sz="3200" b="1" spc="5" dirty="0">
                <a:solidFill>
                  <a:srgbClr val="FFFFFF"/>
                </a:solidFill>
                <a:latin typeface="Georgia"/>
                <a:cs typeface="Georgia"/>
              </a:rPr>
              <a:t>ONE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75751" y="2639250"/>
            <a:ext cx="473075" cy="0"/>
          </a:xfrm>
          <a:custGeom>
            <a:avLst/>
            <a:gdLst/>
            <a:ahLst/>
            <a:cxnLst/>
            <a:rect l="l" t="t" r="r" b="b"/>
            <a:pathLst>
              <a:path w="473075">
                <a:moveTo>
                  <a:pt x="0" y="0"/>
                </a:moveTo>
                <a:lnTo>
                  <a:pt x="473011" y="0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54638" y="2639250"/>
            <a:ext cx="3678554" cy="0"/>
          </a:xfrm>
          <a:custGeom>
            <a:avLst/>
            <a:gdLst/>
            <a:ahLst/>
            <a:cxnLst/>
            <a:rect l="l" t="t" r="r" b="b"/>
            <a:pathLst>
              <a:path w="3678554">
                <a:moveTo>
                  <a:pt x="0" y="0"/>
                </a:moveTo>
                <a:lnTo>
                  <a:pt x="3678237" y="0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620776"/>
            <a:ext cx="755650" cy="1437005"/>
          </a:xfrm>
          <a:custGeom>
            <a:avLst/>
            <a:gdLst/>
            <a:ahLst/>
            <a:cxnLst/>
            <a:rect l="l" t="t" r="r" b="b"/>
            <a:pathLst>
              <a:path w="755650" h="1437005">
                <a:moveTo>
                  <a:pt x="0" y="1436624"/>
                </a:moveTo>
                <a:lnTo>
                  <a:pt x="755650" y="1436624"/>
                </a:lnTo>
                <a:lnTo>
                  <a:pt x="755650" y="0"/>
                </a:lnTo>
                <a:lnTo>
                  <a:pt x="0" y="0"/>
                </a:lnTo>
                <a:lnTo>
                  <a:pt x="0" y="1436624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3357879"/>
          </a:xfrm>
          <a:custGeom>
            <a:avLst/>
            <a:gdLst/>
            <a:ahLst/>
            <a:cxnLst/>
            <a:rect l="l" t="t" r="r" b="b"/>
            <a:pathLst>
              <a:path w="142875" h="3357879">
                <a:moveTo>
                  <a:pt x="0" y="3357626"/>
                </a:moveTo>
                <a:lnTo>
                  <a:pt x="142875" y="3357626"/>
                </a:lnTo>
                <a:lnTo>
                  <a:pt x="142875" y="0"/>
                </a:lnTo>
                <a:lnTo>
                  <a:pt x="0" y="0"/>
                </a:lnTo>
                <a:lnTo>
                  <a:pt x="0" y="3357626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82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HARD</a:t>
            </a:r>
            <a:r>
              <a:rPr spc="-20" dirty="0"/>
              <a:t> </a:t>
            </a:r>
            <a:r>
              <a:rPr dirty="0"/>
              <a:t>DISK</a:t>
            </a:r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1240" y="1617217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1240" y="1909826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1240" y="2446654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1240" y="2739263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88440" y="3031870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8440" y="3324478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61440" y="1533804"/>
            <a:ext cx="7562850" cy="202565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spc="-80" dirty="0">
                <a:latin typeface="Lucida Sans Unicode"/>
                <a:cs typeface="Lucida Sans Unicode"/>
              </a:rPr>
              <a:t>Memoria</a:t>
            </a:r>
            <a:r>
              <a:rPr sz="1600" spc="-50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permanente.</a:t>
            </a:r>
            <a:endParaRPr sz="1600">
              <a:latin typeface="Lucida Sans Unicode"/>
              <a:cs typeface="Lucida Sans Unicode"/>
            </a:endParaRPr>
          </a:p>
          <a:p>
            <a:pPr marL="12700" marR="5080">
              <a:lnSpc>
                <a:spcPct val="100000"/>
              </a:lnSpc>
              <a:spcBef>
                <a:spcPts val="380"/>
              </a:spcBef>
            </a:pPr>
            <a:r>
              <a:rPr sz="1600" spc="-95" dirty="0">
                <a:latin typeface="Lucida Sans Unicode"/>
                <a:cs typeface="Lucida Sans Unicode"/>
              </a:rPr>
              <a:t>Costituito </a:t>
            </a:r>
            <a:r>
              <a:rPr sz="1600" spc="-60" dirty="0">
                <a:latin typeface="Lucida Sans Unicode"/>
                <a:cs typeface="Lucida Sans Unicode"/>
              </a:rPr>
              <a:t>da </a:t>
            </a:r>
            <a:r>
              <a:rPr sz="1600" spc="-105" dirty="0">
                <a:latin typeface="Lucida Sans Unicode"/>
                <a:cs typeface="Lucida Sans Unicode"/>
              </a:rPr>
              <a:t>uno </a:t>
            </a:r>
            <a:r>
              <a:rPr sz="1600" spc="-100" dirty="0">
                <a:latin typeface="Lucida Sans Unicode"/>
                <a:cs typeface="Lucida Sans Unicode"/>
              </a:rPr>
              <a:t>o </a:t>
            </a:r>
            <a:r>
              <a:rPr sz="1600" spc="-114" dirty="0">
                <a:latin typeface="Lucida Sans Unicode"/>
                <a:cs typeface="Lucida Sans Unicode"/>
              </a:rPr>
              <a:t>più </a:t>
            </a:r>
            <a:r>
              <a:rPr sz="1600" spc="-85" dirty="0">
                <a:latin typeface="Lucida Sans Unicode"/>
                <a:cs typeface="Lucida Sans Unicode"/>
              </a:rPr>
              <a:t>dischi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80" dirty="0">
                <a:latin typeface="Lucida Sans Unicode"/>
                <a:cs typeface="Lucida Sans Unicode"/>
              </a:rPr>
              <a:t>rapida </a:t>
            </a:r>
            <a:r>
              <a:rPr sz="1600" spc="-90" dirty="0">
                <a:latin typeface="Lucida Sans Unicode"/>
                <a:cs typeface="Lucida Sans Unicode"/>
              </a:rPr>
              <a:t>rotazione, realizzati </a:t>
            </a:r>
            <a:r>
              <a:rPr sz="1600" spc="-105" dirty="0">
                <a:latin typeface="Lucida Sans Unicode"/>
                <a:cs typeface="Lucida Sans Unicode"/>
              </a:rPr>
              <a:t>in alluminio </a:t>
            </a:r>
            <a:r>
              <a:rPr sz="1600" spc="-100" dirty="0">
                <a:latin typeface="Lucida Sans Unicode"/>
                <a:cs typeface="Lucida Sans Unicode"/>
              </a:rPr>
              <a:t>o </a:t>
            </a:r>
            <a:r>
              <a:rPr sz="1600" spc="-85" dirty="0">
                <a:latin typeface="Lucida Sans Unicode"/>
                <a:cs typeface="Lucida Sans Unicode"/>
              </a:rPr>
              <a:t>vetro,  </a:t>
            </a:r>
            <a:r>
              <a:rPr sz="1600" spc="-90" dirty="0">
                <a:latin typeface="Lucida Sans Unicode"/>
                <a:cs typeface="Lucida Sans Unicode"/>
              </a:rPr>
              <a:t>rivestiti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75" dirty="0">
                <a:latin typeface="Lucida Sans Unicode"/>
                <a:cs typeface="Lucida Sans Unicode"/>
              </a:rPr>
              <a:t>materiale </a:t>
            </a:r>
            <a:r>
              <a:rPr sz="1600" spc="-95" dirty="0">
                <a:latin typeface="Lucida Sans Unicode"/>
                <a:cs typeface="Lucida Sans Unicode"/>
              </a:rPr>
              <a:t>ferromagnetico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60" dirty="0">
                <a:latin typeface="Lucida Sans Unicode"/>
                <a:cs typeface="Lucida Sans Unicode"/>
              </a:rPr>
              <a:t>da </a:t>
            </a:r>
            <a:r>
              <a:rPr sz="1600" spc="-80" dirty="0">
                <a:latin typeface="Lucida Sans Unicode"/>
                <a:cs typeface="Lucida Sans Unicode"/>
              </a:rPr>
              <a:t>due testine </a:t>
            </a:r>
            <a:r>
              <a:rPr sz="1600" spc="-85" dirty="0">
                <a:latin typeface="Lucida Sans Unicode"/>
                <a:cs typeface="Lucida Sans Unicode"/>
              </a:rPr>
              <a:t>per </a:t>
            </a:r>
            <a:r>
              <a:rPr sz="1600" spc="-105" dirty="0">
                <a:latin typeface="Lucida Sans Unicode"/>
                <a:cs typeface="Lucida Sans Unicode"/>
              </a:rPr>
              <a:t>ogni </a:t>
            </a:r>
            <a:r>
              <a:rPr sz="1600" spc="-75" dirty="0">
                <a:latin typeface="Lucida Sans Unicode"/>
                <a:cs typeface="Lucida Sans Unicode"/>
              </a:rPr>
              <a:t>disco </a:t>
            </a:r>
            <a:r>
              <a:rPr sz="1600" spc="-50" dirty="0">
                <a:latin typeface="Lucida Sans Unicode"/>
                <a:cs typeface="Lucida Sans Unicode"/>
              </a:rPr>
              <a:t>(una </a:t>
            </a:r>
            <a:r>
              <a:rPr sz="1600" spc="-85" dirty="0">
                <a:latin typeface="Lucida Sans Unicode"/>
                <a:cs typeface="Lucida Sans Unicode"/>
              </a:rPr>
              <a:t>per</a:t>
            </a:r>
            <a:r>
              <a:rPr sz="1600" spc="210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lato).</a:t>
            </a:r>
            <a:endParaRPr sz="1600">
              <a:latin typeface="Lucida Sans Unicode"/>
              <a:cs typeface="Lucida Sans Unicode"/>
            </a:endParaRPr>
          </a:p>
          <a:p>
            <a:pPr marL="12700" marR="3411220">
              <a:lnSpc>
                <a:spcPct val="120000"/>
              </a:lnSpc>
              <a:spcBef>
                <a:spcPts val="5"/>
              </a:spcBef>
            </a:pPr>
            <a:r>
              <a:rPr sz="1600" spc="-85" dirty="0">
                <a:latin typeface="Lucida Sans Unicode"/>
                <a:cs typeface="Lucida Sans Unicode"/>
              </a:rPr>
              <a:t>Dimensioni: </a:t>
            </a:r>
            <a:r>
              <a:rPr sz="1600" spc="-105" dirty="0">
                <a:latin typeface="Lucida Sans Unicode"/>
                <a:cs typeface="Lucida Sans Unicode"/>
              </a:rPr>
              <a:t>2.5 </a:t>
            </a:r>
            <a:r>
              <a:rPr sz="1600" spc="-55" dirty="0">
                <a:latin typeface="Lucida Sans Unicode"/>
                <a:cs typeface="Lucida Sans Unicode"/>
              </a:rPr>
              <a:t>(Laptop), </a:t>
            </a:r>
            <a:r>
              <a:rPr sz="1600" spc="-105" dirty="0">
                <a:latin typeface="Lucida Sans Unicode"/>
                <a:cs typeface="Lucida Sans Unicode"/>
              </a:rPr>
              <a:t>3.5 </a:t>
            </a:r>
            <a:r>
              <a:rPr sz="1600" spc="-55" dirty="0">
                <a:latin typeface="Lucida Sans Unicode"/>
                <a:cs typeface="Lucida Sans Unicode"/>
              </a:rPr>
              <a:t>Pollici </a:t>
            </a:r>
            <a:r>
              <a:rPr sz="1600" spc="-65" dirty="0">
                <a:latin typeface="Lucida Sans Unicode"/>
                <a:cs typeface="Lucida Sans Unicode"/>
              </a:rPr>
              <a:t>(Desktop)  </a:t>
            </a:r>
            <a:r>
              <a:rPr sz="1600" spc="-60" dirty="0">
                <a:latin typeface="Lucida Sans Unicode"/>
                <a:cs typeface="Lucida Sans Unicode"/>
              </a:rPr>
              <a:t>Prestazioni:</a:t>
            </a:r>
            <a:endParaRPr sz="1600">
              <a:latin typeface="Lucida Sans Unicode"/>
              <a:cs typeface="Lucida Sans Unicode"/>
            </a:endParaRPr>
          </a:p>
          <a:p>
            <a:pPr marL="413384">
              <a:lnSpc>
                <a:spcPct val="100000"/>
              </a:lnSpc>
              <a:spcBef>
                <a:spcPts val="385"/>
              </a:spcBef>
            </a:pPr>
            <a:r>
              <a:rPr sz="1600" spc="-50" dirty="0">
                <a:latin typeface="Lucida Sans Unicode"/>
                <a:cs typeface="Lucida Sans Unicode"/>
              </a:rPr>
              <a:t>Capacità</a:t>
            </a:r>
            <a:r>
              <a:rPr sz="1600" spc="-80" dirty="0">
                <a:latin typeface="Lucida Sans Unicode"/>
                <a:cs typeface="Lucida Sans Unicode"/>
              </a:rPr>
              <a:t> </a:t>
            </a:r>
            <a:r>
              <a:rPr sz="1600" spc="60" dirty="0">
                <a:latin typeface="Lucida Sans Unicode"/>
                <a:cs typeface="Lucida Sans Unicode"/>
              </a:rPr>
              <a:t>(GB)</a:t>
            </a:r>
            <a:endParaRPr sz="1600">
              <a:latin typeface="Lucida Sans Unicode"/>
              <a:cs typeface="Lucida Sans Unicode"/>
            </a:endParaRPr>
          </a:p>
          <a:p>
            <a:pPr marL="413384">
              <a:lnSpc>
                <a:spcPct val="100000"/>
              </a:lnSpc>
              <a:spcBef>
                <a:spcPts val="384"/>
              </a:spcBef>
            </a:pPr>
            <a:r>
              <a:rPr sz="1600" spc="-60" dirty="0">
                <a:latin typeface="Lucida Sans Unicode"/>
                <a:cs typeface="Lucida Sans Unicode"/>
              </a:rPr>
              <a:t>Velocità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90" dirty="0">
                <a:latin typeface="Lucida Sans Unicode"/>
                <a:cs typeface="Lucida Sans Unicode"/>
              </a:rPr>
              <a:t>rotazione </a:t>
            </a:r>
            <a:r>
              <a:rPr sz="1600" spc="-80" dirty="0">
                <a:latin typeface="Lucida Sans Unicode"/>
                <a:cs typeface="Lucida Sans Unicode"/>
              </a:rPr>
              <a:t>(rpm): </a:t>
            </a:r>
            <a:r>
              <a:rPr sz="1600" spc="-105" dirty="0">
                <a:latin typeface="Lucida Sans Unicode"/>
                <a:cs typeface="Lucida Sans Unicode"/>
              </a:rPr>
              <a:t>5.200, 5.400, 7.200, </a:t>
            </a:r>
            <a:r>
              <a:rPr sz="1600" spc="-114" dirty="0">
                <a:latin typeface="Lucida Sans Unicode"/>
                <a:cs typeface="Lucida Sans Unicode"/>
              </a:rPr>
              <a:t>10.000 </a:t>
            </a:r>
            <a:r>
              <a:rPr sz="1600" spc="-5" dirty="0">
                <a:latin typeface="Lucida Sans Unicode"/>
                <a:cs typeface="Lucida Sans Unicode"/>
              </a:rPr>
              <a:t>e</a:t>
            </a:r>
            <a:r>
              <a:rPr sz="1600" spc="300" dirty="0">
                <a:latin typeface="Lucida Sans Unicode"/>
                <a:cs typeface="Lucida Sans Unicode"/>
              </a:rPr>
              <a:t> </a:t>
            </a:r>
            <a:r>
              <a:rPr sz="1600" spc="-114" dirty="0">
                <a:latin typeface="Lucida Sans Unicode"/>
                <a:cs typeface="Lucida Sans Unicode"/>
              </a:rPr>
              <a:t>15.000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0112" y="3860800"/>
            <a:ext cx="2857500" cy="2733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11701" y="3860800"/>
            <a:ext cx="4038600" cy="2689225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456689"/>
            <a:ext cx="8045450" cy="213677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Durante le operazioni di lettura e </a:t>
            </a:r>
            <a:r>
              <a:rPr sz="1800" dirty="0">
                <a:latin typeface="Arial"/>
                <a:cs typeface="Arial"/>
              </a:rPr>
              <a:t>scrittura </a:t>
            </a:r>
            <a:r>
              <a:rPr sz="1800" spc="-5" dirty="0">
                <a:latin typeface="Arial"/>
                <a:cs typeface="Arial"/>
              </a:rPr>
              <a:t>la testina è </a:t>
            </a:r>
            <a:r>
              <a:rPr sz="1800" dirty="0">
                <a:latin typeface="Arial"/>
                <a:cs typeface="Arial"/>
              </a:rPr>
              <a:t>fissa </a:t>
            </a:r>
            <a:r>
              <a:rPr sz="1800" spc="-5" dirty="0">
                <a:latin typeface="Arial"/>
                <a:cs typeface="Arial"/>
              </a:rPr>
              <a:t>e </a:t>
            </a:r>
            <a:r>
              <a:rPr sz="1800" dirty="0">
                <a:latin typeface="Arial"/>
                <a:cs typeface="Arial"/>
              </a:rPr>
              <a:t>I </a:t>
            </a:r>
            <a:r>
              <a:rPr sz="1800" spc="-5" dirty="0">
                <a:latin typeface="Arial"/>
                <a:cs typeface="Arial"/>
              </a:rPr>
              <a:t>piatti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ruotano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Scrittura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La corrente attraverso i fili produce un campo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magnetico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L’informazione magnetica viene memorizzata sulla superficie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sottostante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Lettura</a:t>
            </a:r>
            <a:endParaRPr sz="1800">
              <a:latin typeface="Arial"/>
              <a:cs typeface="Arial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3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Rilevazione del campo magnetico: il campo magnetico in movimento produce nel  filo una corrente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elettrica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Meccanismi </a:t>
            </a:r>
            <a:r>
              <a:rPr dirty="0"/>
              <a:t>di </a:t>
            </a:r>
            <a:r>
              <a:rPr spc="-5" dirty="0"/>
              <a:t>scrittura </a:t>
            </a:r>
            <a:r>
              <a:rPr dirty="0"/>
              <a:t>e</a:t>
            </a:r>
            <a:r>
              <a:rPr spc="-15" dirty="0"/>
              <a:t> </a:t>
            </a:r>
            <a:r>
              <a:rPr spc="-5" dirty="0"/>
              <a:t>lettura</a:t>
            </a:r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79676" y="3576701"/>
            <a:ext cx="5832475" cy="3281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267" y="1572133"/>
            <a:ext cx="2959735" cy="21666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Anelli concentrici 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tracce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34"/>
              </a:spcBef>
              <a:tabLst>
                <a:tab pos="756285" algn="l"/>
              </a:tabLst>
            </a:pPr>
            <a:r>
              <a:rPr sz="1800" dirty="0">
                <a:latin typeface="Arial"/>
                <a:cs typeface="Arial"/>
              </a:rPr>
              <a:t>–	</a:t>
            </a:r>
            <a:r>
              <a:rPr sz="1800" spc="-5" dirty="0">
                <a:latin typeface="Arial"/>
                <a:cs typeface="Arial"/>
              </a:rPr>
              <a:t>Gaps </a:t>
            </a:r>
            <a:r>
              <a:rPr sz="1800" dirty="0">
                <a:latin typeface="Arial"/>
                <a:cs typeface="Arial"/>
              </a:rPr>
              <a:t>tra </a:t>
            </a:r>
            <a:r>
              <a:rPr sz="1800" spc="-5" dirty="0">
                <a:latin typeface="Arial"/>
                <a:cs typeface="Arial"/>
              </a:rPr>
              <a:t>le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traccie</a:t>
            </a:r>
            <a:endParaRPr sz="1800">
              <a:latin typeface="Arial"/>
              <a:cs typeface="Arial"/>
            </a:endParaRPr>
          </a:p>
          <a:p>
            <a:pPr marL="355600" marR="208915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Le </a:t>
            </a:r>
            <a:r>
              <a:rPr sz="1800" dirty="0">
                <a:latin typeface="Arial"/>
                <a:cs typeface="Arial"/>
              </a:rPr>
              <a:t>tracce </a:t>
            </a:r>
            <a:r>
              <a:rPr sz="1800" spc="-5" dirty="0">
                <a:latin typeface="Arial"/>
                <a:cs typeface="Arial"/>
              </a:rPr>
              <a:t>sono divise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  </a:t>
            </a:r>
            <a:r>
              <a:rPr sz="1800" dirty="0">
                <a:latin typeface="Arial"/>
                <a:cs typeface="Arial"/>
              </a:rPr>
              <a:t>settori</a:t>
            </a:r>
            <a:endParaRPr sz="1800">
              <a:latin typeface="Arial"/>
              <a:cs typeface="Arial"/>
            </a:endParaRPr>
          </a:p>
          <a:p>
            <a:pPr marL="355600" marR="463550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10" dirty="0">
                <a:latin typeface="Arial"/>
                <a:cs typeface="Arial"/>
              </a:rPr>
              <a:t>L’unità </a:t>
            </a:r>
            <a:r>
              <a:rPr sz="1800" spc="-5" dirty="0">
                <a:latin typeface="Arial"/>
                <a:cs typeface="Arial"/>
              </a:rPr>
              <a:t>minima  scrivibile/leggibile è il  </a:t>
            </a:r>
            <a:r>
              <a:rPr sz="1800" dirty="0">
                <a:latin typeface="Arial"/>
                <a:cs typeface="Arial"/>
              </a:rPr>
              <a:t>settore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Organizzazione </a:t>
            </a:r>
            <a:r>
              <a:rPr dirty="0"/>
              <a:t>dei</a:t>
            </a:r>
            <a:r>
              <a:rPr spc="35" dirty="0"/>
              <a:t> </a:t>
            </a:r>
            <a:r>
              <a:rPr spc="-5" dirty="0"/>
              <a:t>dati</a:t>
            </a:r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48126" y="1412811"/>
            <a:ext cx="5595873" cy="482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628901"/>
            <a:ext cx="4185920" cy="2220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473075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Una testina per lato (=due testine per  piatto)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Le testine sono tutte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allineate</a:t>
            </a:r>
            <a:endParaRPr sz="1600">
              <a:latin typeface="Arial"/>
              <a:cs typeface="Arial"/>
            </a:endParaRPr>
          </a:p>
          <a:p>
            <a:pPr marL="355600" marR="6985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Le tracce allineate su più piatti individuano  un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cilindro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 dati </a:t>
            </a:r>
            <a:r>
              <a:rPr sz="1600" dirty="0">
                <a:latin typeface="Arial"/>
                <a:cs typeface="Arial"/>
              </a:rPr>
              <a:t>sono </a:t>
            </a:r>
            <a:r>
              <a:rPr sz="1600" spc="-5" dirty="0">
                <a:latin typeface="Arial"/>
                <a:cs typeface="Arial"/>
              </a:rPr>
              <a:t>distribuiti tra i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cilindri: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Riduzione del movimento delle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testine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Aumento della velocità (transfer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rate)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HARD DISK – piatti</a:t>
            </a:r>
            <a:r>
              <a:rPr spc="-50" dirty="0"/>
              <a:t> </a:t>
            </a:r>
            <a:r>
              <a:rPr dirty="0"/>
              <a:t>multipli</a:t>
            </a:r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19650" y="1557336"/>
            <a:ext cx="4144899" cy="5184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19250" y="3933888"/>
            <a:ext cx="2149475" cy="2779649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750" y="3284601"/>
            <a:ext cx="8229600" cy="21668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62521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Velocità di</a:t>
            </a:r>
            <a:r>
              <a:rPr spc="-55" dirty="0"/>
              <a:t> </a:t>
            </a:r>
            <a:r>
              <a:rPr dirty="0"/>
              <a:t>accesso  all’ </a:t>
            </a:r>
            <a:r>
              <a:rPr spc="-5" dirty="0"/>
              <a:t>HARD</a:t>
            </a:r>
            <a:r>
              <a:rPr spc="-30" dirty="0"/>
              <a:t> </a:t>
            </a:r>
            <a:r>
              <a:rPr dirty="0"/>
              <a:t>DISK</a:t>
            </a:r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5716" y="1544066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5716" y="1836673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5716" y="2373502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5716" y="2666110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05916" y="1460652"/>
            <a:ext cx="7635875" cy="168402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290"/>
              </a:spcBef>
            </a:pPr>
            <a:r>
              <a:rPr sz="1600" b="1" spc="60" dirty="0">
                <a:latin typeface="Yu Gothic UI"/>
                <a:cs typeface="Yu Gothic UI"/>
              </a:rPr>
              <a:t>Seek </a:t>
            </a:r>
            <a:r>
              <a:rPr sz="1600" b="1" spc="-30" dirty="0">
                <a:latin typeface="Yu Gothic UI"/>
                <a:cs typeface="Yu Gothic UI"/>
              </a:rPr>
              <a:t>time: </a:t>
            </a:r>
            <a:r>
              <a:rPr sz="1600" spc="-110" dirty="0">
                <a:latin typeface="Lucida Sans Unicode"/>
                <a:cs typeface="Lucida Sans Unicode"/>
              </a:rPr>
              <a:t>tempo </a:t>
            </a:r>
            <a:r>
              <a:rPr sz="1600" spc="-55" dirty="0">
                <a:latin typeface="Lucida Sans Unicode"/>
                <a:cs typeface="Lucida Sans Unicode"/>
              </a:rPr>
              <a:t>necessario alla </a:t>
            </a:r>
            <a:r>
              <a:rPr sz="1600" spc="-80" dirty="0">
                <a:latin typeface="Lucida Sans Unicode"/>
                <a:cs typeface="Lucida Sans Unicode"/>
              </a:rPr>
              <a:t>testina </a:t>
            </a:r>
            <a:r>
              <a:rPr sz="1600" spc="-85" dirty="0">
                <a:latin typeface="Lucida Sans Unicode"/>
                <a:cs typeface="Lucida Sans Unicode"/>
              </a:rPr>
              <a:t>per </a:t>
            </a:r>
            <a:r>
              <a:rPr sz="1600" spc="-90" dirty="0">
                <a:latin typeface="Lucida Sans Unicode"/>
                <a:cs typeface="Lucida Sans Unicode"/>
              </a:rPr>
              <a:t>posizionarsi </a:t>
            </a:r>
            <a:r>
              <a:rPr sz="1600" spc="-70" dirty="0">
                <a:latin typeface="Lucida Sans Unicode"/>
                <a:cs typeface="Lucida Sans Unicode"/>
              </a:rPr>
              <a:t>sulla </a:t>
            </a:r>
            <a:r>
              <a:rPr sz="1600" spc="-60" dirty="0">
                <a:latin typeface="Lucida Sans Unicode"/>
                <a:cs typeface="Lucida Sans Unicode"/>
              </a:rPr>
              <a:t>traccia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65" dirty="0">
                <a:latin typeface="Lucida Sans Unicode"/>
                <a:cs typeface="Lucida Sans Unicode"/>
              </a:rPr>
              <a:t>interesse.  </a:t>
            </a:r>
            <a:r>
              <a:rPr sz="1600" b="1" spc="-35" dirty="0">
                <a:latin typeface="Yu Gothic UI"/>
                <a:cs typeface="Yu Gothic UI"/>
              </a:rPr>
              <a:t>Rotational </a:t>
            </a:r>
            <a:r>
              <a:rPr sz="1600" b="1" spc="-5" dirty="0">
                <a:latin typeface="Yu Gothic UI"/>
                <a:cs typeface="Yu Gothic UI"/>
              </a:rPr>
              <a:t>delay: </a:t>
            </a:r>
            <a:r>
              <a:rPr sz="1600" spc="-110" dirty="0">
                <a:latin typeface="Lucida Sans Unicode"/>
                <a:cs typeface="Lucida Sans Unicode"/>
              </a:rPr>
              <a:t>tempo </a:t>
            </a:r>
            <a:r>
              <a:rPr sz="1600" spc="-55" dirty="0">
                <a:latin typeface="Lucida Sans Unicode"/>
                <a:cs typeface="Lucida Sans Unicode"/>
              </a:rPr>
              <a:t>necessario </a:t>
            </a:r>
            <a:r>
              <a:rPr sz="1600" spc="-85" dirty="0">
                <a:latin typeface="Lucida Sans Unicode"/>
                <a:cs typeface="Lucida Sans Unicode"/>
              </a:rPr>
              <a:t>affinchè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80" dirty="0">
                <a:latin typeface="Lucida Sans Unicode"/>
                <a:cs typeface="Lucida Sans Unicode"/>
              </a:rPr>
              <a:t>testina </a:t>
            </a:r>
            <a:r>
              <a:rPr sz="1600" spc="-65" dirty="0">
                <a:latin typeface="Lucida Sans Unicode"/>
                <a:cs typeface="Lucida Sans Unicode"/>
              </a:rPr>
              <a:t>si </a:t>
            </a:r>
            <a:r>
              <a:rPr sz="1600" spc="-105" dirty="0">
                <a:latin typeface="Lucida Sans Unicode"/>
                <a:cs typeface="Lucida Sans Unicode"/>
              </a:rPr>
              <a:t>posizioni </a:t>
            </a:r>
            <a:r>
              <a:rPr sz="1600" spc="-85" dirty="0">
                <a:latin typeface="Lucida Sans Unicode"/>
                <a:cs typeface="Lucida Sans Unicode"/>
              </a:rPr>
              <a:t>sul settore </a:t>
            </a:r>
            <a:r>
              <a:rPr sz="1600" spc="-114" dirty="0">
                <a:latin typeface="Lucida Sans Unicode"/>
                <a:cs typeface="Lucida Sans Unicode"/>
              </a:rPr>
              <a:t>di  </a:t>
            </a:r>
            <a:r>
              <a:rPr sz="1600" spc="-65" dirty="0">
                <a:latin typeface="Lucida Sans Unicode"/>
                <a:cs typeface="Lucida Sans Unicode"/>
              </a:rPr>
              <a:t>interesse.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5" dirty="0">
                <a:latin typeface="Yu Gothic UI"/>
                <a:cs typeface="Yu Gothic UI"/>
              </a:rPr>
              <a:t>Transfer </a:t>
            </a:r>
            <a:r>
              <a:rPr sz="1600" b="1" spc="-30" dirty="0">
                <a:latin typeface="Yu Gothic UI"/>
                <a:cs typeface="Yu Gothic UI"/>
              </a:rPr>
              <a:t>time: </a:t>
            </a:r>
            <a:r>
              <a:rPr sz="1600" spc="-110" dirty="0">
                <a:latin typeface="Lucida Sans Unicode"/>
                <a:cs typeface="Lucida Sans Unicode"/>
              </a:rPr>
              <a:t>tempo </a:t>
            </a:r>
            <a:r>
              <a:rPr sz="1600" spc="-55" dirty="0">
                <a:latin typeface="Lucida Sans Unicode"/>
                <a:cs typeface="Lucida Sans Unicode"/>
              </a:rPr>
              <a:t>necessario al </a:t>
            </a:r>
            <a:r>
              <a:rPr sz="1600" spc="-95" dirty="0">
                <a:latin typeface="Lucida Sans Unicode"/>
                <a:cs typeface="Lucida Sans Unicode"/>
              </a:rPr>
              <a:t>trasferimento </a:t>
            </a:r>
            <a:r>
              <a:rPr sz="1600" spc="-80" dirty="0">
                <a:latin typeface="Lucida Sans Unicode"/>
                <a:cs typeface="Lucida Sans Unicode"/>
              </a:rPr>
              <a:t>dei</a:t>
            </a:r>
            <a:r>
              <a:rPr sz="1600" spc="45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dati</a:t>
            </a:r>
            <a:endParaRPr sz="1600">
              <a:latin typeface="Lucida Sans Unicode"/>
              <a:cs typeface="Lucida Sans Unicode"/>
            </a:endParaRPr>
          </a:p>
          <a:p>
            <a:pPr marL="12700" marR="5080">
              <a:lnSpc>
                <a:spcPct val="100000"/>
              </a:lnSpc>
              <a:spcBef>
                <a:spcPts val="380"/>
              </a:spcBef>
            </a:pPr>
            <a:r>
              <a:rPr sz="1600" b="1" spc="50" dirty="0">
                <a:latin typeface="Yu Gothic UI"/>
                <a:cs typeface="Yu Gothic UI"/>
              </a:rPr>
              <a:t>Access </a:t>
            </a:r>
            <a:r>
              <a:rPr sz="1600" b="1" spc="-40" dirty="0">
                <a:latin typeface="Yu Gothic UI"/>
                <a:cs typeface="Yu Gothic UI"/>
              </a:rPr>
              <a:t>time: </a:t>
            </a:r>
            <a:r>
              <a:rPr sz="1600" spc="-110" dirty="0">
                <a:latin typeface="Lucida Sans Unicode"/>
                <a:cs typeface="Lucida Sans Unicode"/>
              </a:rPr>
              <a:t>tempo </a:t>
            </a:r>
            <a:r>
              <a:rPr sz="1600" spc="-50" dirty="0">
                <a:latin typeface="Lucida Sans Unicode"/>
                <a:cs typeface="Lucida Sans Unicode"/>
              </a:rPr>
              <a:t>che </a:t>
            </a:r>
            <a:r>
              <a:rPr sz="1600" spc="-90" dirty="0">
                <a:latin typeface="Lucida Sans Unicode"/>
                <a:cs typeface="Lucida Sans Unicode"/>
              </a:rPr>
              <a:t>intercorre tra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75" dirty="0">
                <a:latin typeface="Lucida Sans Unicode"/>
                <a:cs typeface="Lucida Sans Unicode"/>
              </a:rPr>
              <a:t>richiesta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30" dirty="0">
                <a:latin typeface="Lucida Sans Unicode"/>
                <a:cs typeface="Lucida Sans Unicode"/>
              </a:rPr>
              <a:t>accesso </a:t>
            </a:r>
            <a:r>
              <a:rPr sz="1600" spc="-55" dirty="0">
                <a:latin typeface="Lucida Sans Unicode"/>
                <a:cs typeface="Lucida Sans Unicode"/>
              </a:rPr>
              <a:t>ai </a:t>
            </a:r>
            <a:r>
              <a:rPr sz="1600" spc="-95" dirty="0">
                <a:latin typeface="Lucida Sans Unicode"/>
                <a:cs typeface="Lucida Sans Unicode"/>
              </a:rPr>
              <a:t>dati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90" dirty="0">
                <a:latin typeface="Lucida Sans Unicode"/>
                <a:cs typeface="Lucida Sans Unicode"/>
              </a:rPr>
              <a:t>l’istante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80" dirty="0">
                <a:latin typeface="Lucida Sans Unicode"/>
                <a:cs typeface="Lucida Sans Unicode"/>
              </a:rPr>
              <a:t>cui </a:t>
            </a:r>
            <a:r>
              <a:rPr sz="1600" spc="-110" dirty="0">
                <a:latin typeface="Lucida Sans Unicode"/>
                <a:cs typeface="Lucida Sans Unicode"/>
              </a:rPr>
              <a:t>i  </a:t>
            </a:r>
            <a:r>
              <a:rPr sz="1600" spc="-95" dirty="0">
                <a:latin typeface="Lucida Sans Unicode"/>
                <a:cs typeface="Lucida Sans Unicode"/>
              </a:rPr>
              <a:t>dati </a:t>
            </a:r>
            <a:r>
              <a:rPr sz="1600" spc="-85" dirty="0">
                <a:latin typeface="Lucida Sans Unicode"/>
                <a:cs typeface="Lucida Sans Unicode"/>
              </a:rPr>
              <a:t>sono</a:t>
            </a:r>
            <a:r>
              <a:rPr sz="1600" spc="-25" dirty="0">
                <a:latin typeface="Lucida Sans Unicode"/>
                <a:cs typeface="Lucida Sans Unicode"/>
              </a:rPr>
              <a:t> </a:t>
            </a:r>
            <a:r>
              <a:rPr sz="1600" spc="-105" dirty="0">
                <a:latin typeface="Lucida Sans Unicode"/>
                <a:cs typeface="Lucida Sans Unicode"/>
              </a:rPr>
              <a:t>disponibili.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3016" y="5460667"/>
            <a:ext cx="6610350" cy="90360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spc="-80" dirty="0">
                <a:latin typeface="Lucida Sans Unicode"/>
                <a:cs typeface="Lucida Sans Unicode"/>
              </a:rPr>
              <a:t>Domande:</a:t>
            </a:r>
            <a:endParaRPr sz="16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lr>
                <a:srgbClr val="009999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600" spc="50" dirty="0">
                <a:latin typeface="Lucida Sans Unicode"/>
                <a:cs typeface="Lucida Sans Unicode"/>
              </a:rPr>
              <a:t>Su </a:t>
            </a:r>
            <a:r>
              <a:rPr sz="1600" spc="-70" dirty="0">
                <a:latin typeface="Lucida Sans Unicode"/>
                <a:cs typeface="Lucida Sans Unicode"/>
              </a:rPr>
              <a:t>quale </a:t>
            </a:r>
            <a:r>
              <a:rPr sz="1600" spc="-90" dirty="0">
                <a:latin typeface="Lucida Sans Unicode"/>
                <a:cs typeface="Lucida Sans Unicode"/>
              </a:rPr>
              <a:t>parametro </a:t>
            </a:r>
            <a:r>
              <a:rPr sz="1600" spc="-85" dirty="0">
                <a:latin typeface="Lucida Sans Unicode"/>
                <a:cs typeface="Lucida Sans Unicode"/>
              </a:rPr>
              <a:t>influisce </a:t>
            </a:r>
            <a:r>
              <a:rPr sz="1600" spc="-55" dirty="0">
                <a:latin typeface="Lucida Sans Unicode"/>
                <a:cs typeface="Lucida Sans Unicode"/>
              </a:rPr>
              <a:t>la </a:t>
            </a:r>
            <a:r>
              <a:rPr sz="1600" spc="-90" dirty="0">
                <a:latin typeface="Lucida Sans Unicode"/>
                <a:cs typeface="Lucida Sans Unicode"/>
              </a:rPr>
              <a:t>disposizione </a:t>
            </a:r>
            <a:r>
              <a:rPr sz="1600" spc="-80" dirty="0">
                <a:latin typeface="Lucida Sans Unicode"/>
                <a:cs typeface="Lucida Sans Unicode"/>
              </a:rPr>
              <a:t>dei </a:t>
            </a:r>
            <a:r>
              <a:rPr sz="1600" spc="-100" dirty="0">
                <a:latin typeface="Lucida Sans Unicode"/>
                <a:cs typeface="Lucida Sans Unicode"/>
              </a:rPr>
              <a:t>dati </a:t>
            </a:r>
            <a:r>
              <a:rPr sz="1600" spc="-70" dirty="0">
                <a:latin typeface="Lucida Sans Unicode"/>
                <a:cs typeface="Lucida Sans Unicode"/>
              </a:rPr>
              <a:t>secondo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70" dirty="0">
                <a:latin typeface="Lucida Sans Unicode"/>
                <a:cs typeface="Lucida Sans Unicode"/>
              </a:rPr>
              <a:t>cilindri?</a:t>
            </a:r>
            <a:endParaRPr sz="16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384"/>
              </a:spcBef>
              <a:buClr>
                <a:srgbClr val="009999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600" spc="45" dirty="0">
                <a:latin typeface="Lucida Sans Unicode"/>
                <a:cs typeface="Lucida Sans Unicode"/>
              </a:rPr>
              <a:t>Su </a:t>
            </a:r>
            <a:r>
              <a:rPr sz="1600" spc="-70" dirty="0">
                <a:latin typeface="Lucida Sans Unicode"/>
                <a:cs typeface="Lucida Sans Unicode"/>
              </a:rPr>
              <a:t>quale </a:t>
            </a:r>
            <a:r>
              <a:rPr sz="1600" spc="-95" dirty="0">
                <a:latin typeface="Lucida Sans Unicode"/>
                <a:cs typeface="Lucida Sans Unicode"/>
              </a:rPr>
              <a:t>parametro </a:t>
            </a:r>
            <a:r>
              <a:rPr sz="1600" spc="-85" dirty="0">
                <a:latin typeface="Lucida Sans Unicode"/>
                <a:cs typeface="Lucida Sans Unicode"/>
              </a:rPr>
              <a:t>influisce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70" dirty="0">
                <a:latin typeface="Lucida Sans Unicode"/>
                <a:cs typeface="Lucida Sans Unicode"/>
              </a:rPr>
              <a:t>velocità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90" dirty="0">
                <a:latin typeface="Lucida Sans Unicode"/>
                <a:cs typeface="Lucida Sans Unicode"/>
              </a:rPr>
              <a:t>rotazione </a:t>
            </a:r>
            <a:r>
              <a:rPr sz="1600" spc="-80" dirty="0">
                <a:latin typeface="Lucida Sans Unicode"/>
                <a:cs typeface="Lucida Sans Unicode"/>
              </a:rPr>
              <a:t>del</a:t>
            </a:r>
            <a:r>
              <a:rPr sz="1600" spc="-20" dirty="0">
                <a:latin typeface="Lucida Sans Unicode"/>
                <a:cs typeface="Lucida Sans Unicode"/>
              </a:rPr>
              <a:t> </a:t>
            </a:r>
            <a:r>
              <a:rPr sz="1600" spc="-30" dirty="0">
                <a:latin typeface="Lucida Sans Unicode"/>
                <a:cs typeface="Lucida Sans Unicode"/>
              </a:rPr>
              <a:t>disco?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HARD</a:t>
            </a:r>
            <a:r>
              <a:rPr spc="-20" dirty="0"/>
              <a:t> </a:t>
            </a:r>
            <a:r>
              <a:rPr dirty="0"/>
              <a:t>DISK</a:t>
            </a:r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7117" y="2254250"/>
            <a:ext cx="97536" cy="19964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77441" y="2700273"/>
            <a:ext cx="97535" cy="19964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7441" y="2913633"/>
            <a:ext cx="97535" cy="19964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77441" y="3126943"/>
            <a:ext cx="97535" cy="19994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77441" y="3340608"/>
            <a:ext cx="97535" cy="199644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77441" y="3553967"/>
            <a:ext cx="97535" cy="19964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7441" y="3767328"/>
            <a:ext cx="97535" cy="19964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77441" y="4194047"/>
            <a:ext cx="97535" cy="19964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7117" y="4910582"/>
            <a:ext cx="97536" cy="19964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24525" y="4799012"/>
            <a:ext cx="3095625" cy="1438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77441" y="5158485"/>
            <a:ext cx="97535" cy="199644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77441" y="5371846"/>
            <a:ext cx="97535" cy="19964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77441" y="5585155"/>
            <a:ext cx="97535" cy="19964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47217" y="1583182"/>
            <a:ext cx="8061325" cy="49301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93065">
              <a:lnSpc>
                <a:spcPct val="100000"/>
              </a:lnSpc>
              <a:spcBef>
                <a:spcPts val="105"/>
              </a:spcBef>
            </a:pPr>
            <a:r>
              <a:rPr sz="1400" spc="40" dirty="0">
                <a:latin typeface="Lucida Sans Unicode"/>
                <a:cs typeface="Lucida Sans Unicode"/>
              </a:rPr>
              <a:t>Si </a:t>
            </a:r>
            <a:r>
              <a:rPr sz="1400" spc="-85" dirty="0">
                <a:latin typeface="Lucida Sans Unicode"/>
                <a:cs typeface="Lucida Sans Unicode"/>
              </a:rPr>
              <a:t>differenziano </a:t>
            </a:r>
            <a:r>
              <a:rPr sz="1400" spc="-60" dirty="0">
                <a:latin typeface="Lucida Sans Unicode"/>
                <a:cs typeface="Lucida Sans Unicode"/>
              </a:rPr>
              <a:t>sulla </a:t>
            </a:r>
            <a:r>
              <a:rPr sz="1400" spc="-30" dirty="0">
                <a:latin typeface="Lucida Sans Unicode"/>
                <a:cs typeface="Lucida Sans Unicode"/>
              </a:rPr>
              <a:t>base </a:t>
            </a:r>
            <a:r>
              <a:rPr sz="1400" spc="-75" dirty="0">
                <a:latin typeface="Lucida Sans Unicode"/>
                <a:cs typeface="Lucida Sans Unicode"/>
              </a:rPr>
              <a:t>dell’interfaccia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85" dirty="0">
                <a:latin typeface="Lucida Sans Unicode"/>
                <a:cs typeface="Lucida Sans Unicode"/>
              </a:rPr>
              <a:t>trasferimento </a:t>
            </a:r>
            <a:r>
              <a:rPr sz="1400" spc="-70" dirty="0">
                <a:latin typeface="Lucida Sans Unicode"/>
                <a:cs typeface="Lucida Sans Unicode"/>
              </a:rPr>
              <a:t>dei </a:t>
            </a:r>
            <a:r>
              <a:rPr sz="1400" spc="-85" dirty="0">
                <a:latin typeface="Lucida Sans Unicode"/>
                <a:cs typeface="Lucida Sans Unicode"/>
              </a:rPr>
              <a:t>dati </a:t>
            </a:r>
            <a:r>
              <a:rPr sz="1400" spc="-20" dirty="0">
                <a:latin typeface="Lucida Sans Unicode"/>
                <a:cs typeface="Lucida Sans Unicode"/>
              </a:rPr>
              <a:t>(vale </a:t>
            </a:r>
            <a:r>
              <a:rPr sz="1400" spc="-40" dirty="0">
                <a:latin typeface="Lucida Sans Unicode"/>
                <a:cs typeface="Lucida Sans Unicode"/>
              </a:rPr>
              <a:t>anche </a:t>
            </a:r>
            <a:r>
              <a:rPr sz="1400" spc="-75" dirty="0">
                <a:latin typeface="Lucida Sans Unicode"/>
                <a:cs typeface="Lucida Sans Unicode"/>
              </a:rPr>
              <a:t>per </a:t>
            </a:r>
            <a:r>
              <a:rPr sz="1400" spc="-120" dirty="0">
                <a:latin typeface="Lucida Sans Unicode"/>
                <a:cs typeface="Lucida Sans Unicode"/>
              </a:rPr>
              <a:t>tutti </a:t>
            </a:r>
            <a:r>
              <a:rPr sz="1400" spc="-95" dirty="0">
                <a:latin typeface="Lucida Sans Unicode"/>
                <a:cs typeface="Lucida Sans Unicode"/>
              </a:rPr>
              <a:t>i </a:t>
            </a:r>
            <a:r>
              <a:rPr sz="1400" spc="-80" dirty="0">
                <a:latin typeface="Lucida Sans Unicode"/>
                <a:cs typeface="Lucida Sans Unicode"/>
              </a:rPr>
              <a:t>dispositivi  periferici quali </a:t>
            </a:r>
            <a:r>
              <a:rPr sz="1400" spc="-25" dirty="0">
                <a:latin typeface="Lucida Sans Unicode"/>
                <a:cs typeface="Lucida Sans Unicode"/>
              </a:rPr>
              <a:t>CD, </a:t>
            </a:r>
            <a:r>
              <a:rPr sz="1400" spc="-35" dirty="0">
                <a:latin typeface="Lucida Sans Unicode"/>
                <a:cs typeface="Lucida Sans Unicode"/>
              </a:rPr>
              <a:t>DVD,</a:t>
            </a:r>
            <a:r>
              <a:rPr sz="1400" spc="-90" dirty="0">
                <a:latin typeface="Lucida Sans Unicode"/>
                <a:cs typeface="Lucida Sans Unicode"/>
              </a:rPr>
              <a:t> </a:t>
            </a:r>
            <a:r>
              <a:rPr sz="1400" spc="-45" dirty="0">
                <a:latin typeface="Lucida Sans Unicode"/>
                <a:cs typeface="Lucida Sans Unicode"/>
              </a:rPr>
              <a:t>etc.):</a:t>
            </a:r>
            <a:endParaRPr sz="1400">
              <a:latin typeface="Lucida Sans Unicode"/>
              <a:cs typeface="Lucida Sans Unicode"/>
            </a:endParaRPr>
          </a:p>
          <a:p>
            <a:pPr marL="568960">
              <a:lnSpc>
                <a:spcPct val="100000"/>
              </a:lnSpc>
              <a:spcBef>
                <a:spcPts val="1675"/>
              </a:spcBef>
            </a:pPr>
            <a:r>
              <a:rPr sz="1400" spc="70" dirty="0">
                <a:latin typeface="Lucida Sans Unicode"/>
                <a:cs typeface="Lucida Sans Unicode"/>
              </a:rPr>
              <a:t>EIDE </a:t>
            </a:r>
            <a:r>
              <a:rPr sz="1400" spc="-30" dirty="0">
                <a:latin typeface="Lucida Sans Unicode"/>
                <a:cs typeface="Lucida Sans Unicode"/>
              </a:rPr>
              <a:t>(Enhanced </a:t>
            </a:r>
            <a:r>
              <a:rPr sz="1400" spc="-70" dirty="0">
                <a:latin typeface="Lucida Sans Unicode"/>
                <a:cs typeface="Lucida Sans Unicode"/>
              </a:rPr>
              <a:t>Integerated </a:t>
            </a:r>
            <a:r>
              <a:rPr sz="1400" spc="-60" dirty="0">
                <a:latin typeface="Lucida Sans Unicode"/>
                <a:cs typeface="Lucida Sans Unicode"/>
              </a:rPr>
              <a:t>Drive </a:t>
            </a:r>
            <a:r>
              <a:rPr sz="1400" spc="-45" dirty="0">
                <a:latin typeface="Lucida Sans Unicode"/>
                <a:cs typeface="Lucida Sans Unicode"/>
              </a:rPr>
              <a:t>Electronics) </a:t>
            </a:r>
            <a:r>
              <a:rPr sz="1400" spc="-80" dirty="0">
                <a:latin typeface="Lucida Sans Unicode"/>
                <a:cs typeface="Lucida Sans Unicode"/>
              </a:rPr>
              <a:t>o </a:t>
            </a:r>
            <a:r>
              <a:rPr sz="1400" spc="15" dirty="0">
                <a:latin typeface="Lucida Sans Unicode"/>
                <a:cs typeface="Lucida Sans Unicode"/>
              </a:rPr>
              <a:t>PATA </a:t>
            </a:r>
            <a:r>
              <a:rPr sz="1400" spc="-30" dirty="0">
                <a:latin typeface="Lucida Sans Unicode"/>
                <a:cs typeface="Lucida Sans Unicode"/>
              </a:rPr>
              <a:t>(Parallel </a:t>
            </a:r>
            <a:r>
              <a:rPr sz="1400" spc="-55" dirty="0">
                <a:latin typeface="Lucida Sans Unicode"/>
                <a:cs typeface="Lucida Sans Unicode"/>
              </a:rPr>
              <a:t>Advanced</a:t>
            </a:r>
            <a:r>
              <a:rPr sz="1400" spc="-125" dirty="0">
                <a:latin typeface="Lucida Sans Unicode"/>
                <a:cs typeface="Lucida Sans Unicode"/>
              </a:rPr>
              <a:t> </a:t>
            </a:r>
            <a:r>
              <a:rPr sz="1400" spc="-70" dirty="0">
                <a:latin typeface="Lucida Sans Unicode"/>
                <a:cs typeface="Lucida Sans Unicode"/>
              </a:rPr>
              <a:t>Technology</a:t>
            </a:r>
            <a:endParaRPr sz="1400">
              <a:latin typeface="Lucida Sans Unicode"/>
              <a:cs typeface="Lucida Sans Unicode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</a:pPr>
            <a:r>
              <a:rPr sz="1400" spc="-70" dirty="0">
                <a:latin typeface="Lucida Sans Unicode"/>
                <a:cs typeface="Lucida Sans Unicode"/>
              </a:rPr>
              <a:t>Attachment):</a:t>
            </a:r>
            <a:endParaRPr sz="1400">
              <a:latin typeface="Lucida Sans Unicode"/>
              <a:cs typeface="Lucida Sans Unicode"/>
            </a:endParaRPr>
          </a:p>
          <a:p>
            <a:pPr marL="927735" marR="2540635">
              <a:lnSpc>
                <a:spcPct val="100000"/>
              </a:lnSpc>
              <a:spcBef>
                <a:spcPts val="150"/>
              </a:spcBef>
            </a:pPr>
            <a:r>
              <a:rPr sz="1400" spc="-70" dirty="0">
                <a:latin typeface="Lucida Sans Unicode"/>
                <a:cs typeface="Lucida Sans Unicode"/>
              </a:rPr>
              <a:t>drive </a:t>
            </a:r>
            <a:r>
              <a:rPr sz="1400" spc="-55" dirty="0">
                <a:latin typeface="Lucida Sans Unicode"/>
                <a:cs typeface="Lucida Sans Unicode"/>
              </a:rPr>
              <a:t>(apparato hardware) </a:t>
            </a:r>
            <a:r>
              <a:rPr sz="1400" spc="-75" dirty="0">
                <a:latin typeface="Lucida Sans Unicode"/>
                <a:cs typeface="Lucida Sans Unicode"/>
              </a:rPr>
              <a:t>per </a:t>
            </a:r>
            <a:r>
              <a:rPr sz="1400" spc="-45" dirty="0">
                <a:latin typeface="Lucida Sans Unicode"/>
                <a:cs typeface="Lucida Sans Unicode"/>
              </a:rPr>
              <a:t>la </a:t>
            </a:r>
            <a:r>
              <a:rPr sz="1400" spc="-55" dirty="0">
                <a:latin typeface="Lucida Sans Unicode"/>
                <a:cs typeface="Lucida Sans Unicode"/>
              </a:rPr>
              <a:t>connessione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80" dirty="0">
                <a:latin typeface="Lucida Sans Unicode"/>
                <a:cs typeface="Lucida Sans Unicode"/>
              </a:rPr>
              <a:t>dispositivi  </a:t>
            </a:r>
            <a:r>
              <a:rPr sz="1400" spc="-85" dirty="0">
                <a:latin typeface="Lucida Sans Unicode"/>
                <a:cs typeface="Lucida Sans Unicode"/>
              </a:rPr>
              <a:t>integrati </a:t>
            </a:r>
            <a:r>
              <a:rPr sz="1400" spc="-60" dirty="0">
                <a:latin typeface="Lucida Sans Unicode"/>
                <a:cs typeface="Lucida Sans Unicode"/>
              </a:rPr>
              <a:t>nella </a:t>
            </a:r>
            <a:r>
              <a:rPr sz="1400" spc="-40" dirty="0">
                <a:latin typeface="Lucida Sans Unicode"/>
                <a:cs typeface="Lucida Sans Unicode"/>
              </a:rPr>
              <a:t>scheda</a:t>
            </a:r>
            <a:r>
              <a:rPr sz="1400" spc="-110" dirty="0">
                <a:latin typeface="Lucida Sans Unicode"/>
                <a:cs typeface="Lucida Sans Unicode"/>
              </a:rPr>
              <a:t> </a:t>
            </a:r>
            <a:r>
              <a:rPr sz="1400" spc="-75" dirty="0">
                <a:latin typeface="Lucida Sans Unicode"/>
                <a:cs typeface="Lucida Sans Unicode"/>
              </a:rPr>
              <a:t>madre</a:t>
            </a:r>
            <a:endParaRPr sz="1400">
              <a:latin typeface="Lucida Sans Unicode"/>
              <a:cs typeface="Lucida Sans Unicode"/>
            </a:endParaRPr>
          </a:p>
          <a:p>
            <a:pPr marL="927735">
              <a:lnSpc>
                <a:spcPct val="100000"/>
              </a:lnSpc>
            </a:pPr>
            <a:r>
              <a:rPr sz="1400" spc="-70" dirty="0">
                <a:latin typeface="Lucida Sans Unicode"/>
                <a:cs typeface="Lucida Sans Unicode"/>
              </a:rPr>
              <a:t>generalmente collocati </a:t>
            </a:r>
            <a:r>
              <a:rPr sz="1400" spc="-65" dirty="0">
                <a:latin typeface="Lucida Sans Unicode"/>
                <a:cs typeface="Lucida Sans Unicode"/>
              </a:rPr>
              <a:t>sui personal </a:t>
            </a:r>
            <a:r>
              <a:rPr sz="1400" spc="-90" dirty="0">
                <a:latin typeface="Lucida Sans Unicode"/>
                <a:cs typeface="Lucida Sans Unicode"/>
              </a:rPr>
              <a:t>computer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80" dirty="0">
                <a:latin typeface="Lucida Sans Unicode"/>
                <a:cs typeface="Lucida Sans Unicode"/>
              </a:rPr>
              <a:t>medie/basse</a:t>
            </a:r>
            <a:r>
              <a:rPr sz="1400" spc="-130" dirty="0">
                <a:latin typeface="Lucida Sans Unicode"/>
                <a:cs typeface="Lucida Sans Unicode"/>
              </a:rPr>
              <a:t> </a:t>
            </a:r>
            <a:r>
              <a:rPr sz="1400" spc="-80" dirty="0">
                <a:latin typeface="Lucida Sans Unicode"/>
                <a:cs typeface="Lucida Sans Unicode"/>
              </a:rPr>
              <a:t>prestazioni</a:t>
            </a:r>
            <a:endParaRPr sz="1400">
              <a:latin typeface="Lucida Sans Unicode"/>
              <a:cs typeface="Lucida Sans Unicode"/>
            </a:endParaRPr>
          </a:p>
          <a:p>
            <a:pPr marL="927735" marR="1691005">
              <a:lnSpc>
                <a:spcPct val="100000"/>
              </a:lnSpc>
            </a:pPr>
            <a:r>
              <a:rPr sz="1400" spc="-50" dirty="0">
                <a:latin typeface="Lucida Sans Unicode"/>
                <a:cs typeface="Lucida Sans Unicode"/>
              </a:rPr>
              <a:t>Velocità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80" dirty="0">
                <a:latin typeface="Lucida Sans Unicode"/>
                <a:cs typeface="Lucida Sans Unicode"/>
              </a:rPr>
              <a:t>trasferimento: </a:t>
            </a:r>
            <a:r>
              <a:rPr sz="1400" spc="-95" dirty="0">
                <a:latin typeface="Lucida Sans Unicode"/>
                <a:cs typeface="Lucida Sans Unicode"/>
              </a:rPr>
              <a:t>16.6 </a:t>
            </a:r>
            <a:r>
              <a:rPr sz="1400" spc="-70" dirty="0">
                <a:latin typeface="Lucida Sans Unicode"/>
                <a:cs typeface="Lucida Sans Unicode"/>
              </a:rPr>
              <a:t>MB/s </a:t>
            </a:r>
            <a:r>
              <a:rPr sz="1400" dirty="0">
                <a:latin typeface="Lucida Sans Unicode"/>
                <a:cs typeface="Lucida Sans Unicode"/>
              </a:rPr>
              <a:t>– </a:t>
            </a:r>
            <a:r>
              <a:rPr sz="1400" spc="-85" dirty="0">
                <a:latin typeface="Lucida Sans Unicode"/>
                <a:cs typeface="Lucida Sans Unicode"/>
              </a:rPr>
              <a:t>33MB/s </a:t>
            </a:r>
            <a:r>
              <a:rPr sz="1400" spc="-90" dirty="0">
                <a:latin typeface="Lucida Sans Unicode"/>
                <a:cs typeface="Lucida Sans Unicode"/>
              </a:rPr>
              <a:t>(ATA-3 </a:t>
            </a:r>
            <a:r>
              <a:rPr sz="1400" spc="-80" dirty="0">
                <a:latin typeface="Lucida Sans Unicode"/>
                <a:cs typeface="Lucida Sans Unicode"/>
              </a:rPr>
              <a:t>o </a:t>
            </a:r>
            <a:r>
              <a:rPr sz="1400" spc="20" dirty="0">
                <a:latin typeface="Lucida Sans Unicode"/>
                <a:cs typeface="Lucida Sans Unicode"/>
              </a:rPr>
              <a:t>ULTRA </a:t>
            </a:r>
            <a:r>
              <a:rPr sz="1400" spc="-25" dirty="0">
                <a:latin typeface="Lucida Sans Unicode"/>
                <a:cs typeface="Lucida Sans Unicode"/>
              </a:rPr>
              <a:t>ATA)  </a:t>
            </a:r>
            <a:r>
              <a:rPr sz="1400" spc="-50" dirty="0">
                <a:latin typeface="Lucida Sans Unicode"/>
                <a:cs typeface="Lucida Sans Unicode"/>
              </a:rPr>
              <a:t>le </a:t>
            </a:r>
            <a:r>
              <a:rPr sz="1400" spc="-80" dirty="0">
                <a:latin typeface="Lucida Sans Unicode"/>
                <a:cs typeface="Lucida Sans Unicode"/>
              </a:rPr>
              <a:t>operazioni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85" dirty="0">
                <a:latin typeface="Lucida Sans Unicode"/>
                <a:cs typeface="Lucida Sans Unicode"/>
              </a:rPr>
              <a:t>trasferimento dati impegnando </a:t>
            </a:r>
            <a:r>
              <a:rPr sz="1400" spc="-45" dirty="0">
                <a:latin typeface="Lucida Sans Unicode"/>
                <a:cs typeface="Lucida Sans Unicode"/>
              </a:rPr>
              <a:t>la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spc="80" dirty="0">
                <a:latin typeface="Lucida Sans Unicode"/>
                <a:cs typeface="Lucida Sans Unicode"/>
              </a:rPr>
              <a:t>CPU</a:t>
            </a:r>
            <a:endParaRPr sz="1400">
              <a:latin typeface="Lucida Sans Unicode"/>
              <a:cs typeface="Lucida Sans Unicode"/>
            </a:endParaRPr>
          </a:p>
          <a:p>
            <a:pPr marL="829944" marR="83185" indent="99060">
              <a:lnSpc>
                <a:spcPct val="100000"/>
              </a:lnSpc>
            </a:pPr>
            <a:r>
              <a:rPr sz="1400" spc="-95" dirty="0">
                <a:latin typeface="Lucida Sans Unicode"/>
                <a:cs typeface="Lucida Sans Unicode"/>
              </a:rPr>
              <a:t>non </a:t>
            </a:r>
            <a:r>
              <a:rPr sz="1400" spc="-100" dirty="0">
                <a:latin typeface="Lucida Sans Unicode"/>
                <a:cs typeface="Lucida Sans Unicode"/>
              </a:rPr>
              <a:t>può </a:t>
            </a:r>
            <a:r>
              <a:rPr sz="1400" spc="-65" dirty="0">
                <a:latin typeface="Lucida Sans Unicode"/>
                <a:cs typeface="Lucida Sans Unicode"/>
              </a:rPr>
              <a:t>operare </a:t>
            </a:r>
            <a:r>
              <a:rPr sz="1400" spc="-70" dirty="0">
                <a:latin typeface="Lucida Sans Unicode"/>
                <a:cs typeface="Lucida Sans Unicode"/>
              </a:rPr>
              <a:t>sui due </a:t>
            </a:r>
            <a:r>
              <a:rPr sz="1400" spc="-55" dirty="0">
                <a:latin typeface="Lucida Sans Unicode"/>
                <a:cs typeface="Lucida Sans Unicode"/>
              </a:rPr>
              <a:t>canali </a:t>
            </a:r>
            <a:r>
              <a:rPr sz="1400" spc="-75" dirty="0">
                <a:latin typeface="Lucida Sans Unicode"/>
                <a:cs typeface="Lucida Sans Unicode"/>
              </a:rPr>
              <a:t>contemporaneamente, </a:t>
            </a:r>
            <a:r>
              <a:rPr sz="1400" spc="-40" dirty="0">
                <a:latin typeface="Lucida Sans Unicode"/>
                <a:cs typeface="Lucida Sans Unicode"/>
              </a:rPr>
              <a:t>esegue </a:t>
            </a:r>
            <a:r>
              <a:rPr sz="1400" spc="-65" dirty="0">
                <a:latin typeface="Lucida Sans Unicode"/>
                <a:cs typeface="Lucida Sans Unicode"/>
              </a:rPr>
              <a:t>una </a:t>
            </a:r>
            <a:r>
              <a:rPr sz="1400" spc="-75" dirty="0">
                <a:latin typeface="Lucida Sans Unicode"/>
                <a:cs typeface="Lucida Sans Unicode"/>
              </a:rPr>
              <a:t>operazione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125" dirty="0">
                <a:latin typeface="Lucida Sans Unicode"/>
                <a:cs typeface="Lucida Sans Unicode"/>
              </a:rPr>
              <a:t>I/O </a:t>
            </a:r>
            <a:r>
              <a:rPr sz="1400" spc="-50" dirty="0">
                <a:latin typeface="Lucida Sans Unicode"/>
                <a:cs typeface="Lucida Sans Unicode"/>
              </a:rPr>
              <a:t>alla  </a:t>
            </a:r>
            <a:r>
              <a:rPr sz="1400" spc="-65" dirty="0">
                <a:latin typeface="Lucida Sans Unicode"/>
                <a:cs typeface="Lucida Sans Unicode"/>
              </a:rPr>
              <a:t>volta.</a:t>
            </a:r>
            <a:endParaRPr sz="1400">
              <a:latin typeface="Lucida Sans Unicode"/>
              <a:cs typeface="Lucida Sans Unicode"/>
            </a:endParaRPr>
          </a:p>
          <a:p>
            <a:pPr marL="878840">
              <a:lnSpc>
                <a:spcPts val="1689"/>
              </a:lnSpc>
            </a:pPr>
            <a:r>
              <a:rPr sz="1450" spc="-95" dirty="0">
                <a:latin typeface="Lucida Sans Unicode"/>
                <a:cs typeface="Lucida Sans Unicode"/>
              </a:rPr>
              <a:t>Sostituito </a:t>
            </a:r>
            <a:r>
              <a:rPr sz="1450" spc="-80" dirty="0">
                <a:latin typeface="Lucida Sans Unicode"/>
                <a:cs typeface="Lucida Sans Unicode"/>
              </a:rPr>
              <a:t>da </a:t>
            </a:r>
            <a:r>
              <a:rPr sz="1450" spc="-15" dirty="0">
                <a:latin typeface="Lucida Sans Unicode"/>
                <a:cs typeface="Lucida Sans Unicode"/>
              </a:rPr>
              <a:t>SATA </a:t>
            </a:r>
            <a:r>
              <a:rPr sz="1450" spc="-35" dirty="0">
                <a:latin typeface="Lucida Sans Unicode"/>
                <a:cs typeface="Lucida Sans Unicode"/>
              </a:rPr>
              <a:t>(Serial </a:t>
            </a:r>
            <a:r>
              <a:rPr sz="1450" spc="-55" dirty="0">
                <a:latin typeface="Lucida Sans Unicode"/>
                <a:cs typeface="Lucida Sans Unicode"/>
              </a:rPr>
              <a:t>ATA) </a:t>
            </a:r>
            <a:r>
              <a:rPr sz="1450" spc="-80" dirty="0">
                <a:latin typeface="Lucida Sans Unicode"/>
                <a:cs typeface="Lucida Sans Unicode"/>
              </a:rPr>
              <a:t>velocità </a:t>
            </a:r>
            <a:r>
              <a:rPr sz="1450" spc="-125" dirty="0">
                <a:latin typeface="Lucida Sans Unicode"/>
                <a:cs typeface="Lucida Sans Unicode"/>
              </a:rPr>
              <a:t>fino </a:t>
            </a:r>
            <a:r>
              <a:rPr sz="1450" spc="-20" dirty="0">
                <a:latin typeface="Lucida Sans Unicode"/>
                <a:cs typeface="Lucida Sans Unicode"/>
              </a:rPr>
              <a:t>a </a:t>
            </a:r>
            <a:r>
              <a:rPr sz="1450" spc="-120" dirty="0">
                <a:latin typeface="Lucida Sans Unicode"/>
                <a:cs typeface="Lucida Sans Unicode"/>
              </a:rPr>
              <a:t>250MB/s </a:t>
            </a:r>
            <a:r>
              <a:rPr sz="1450" spc="-95" dirty="0">
                <a:latin typeface="Lucida Sans Unicode"/>
                <a:cs typeface="Lucida Sans Unicode"/>
              </a:rPr>
              <a:t>(potenzialità:</a:t>
            </a:r>
            <a:r>
              <a:rPr sz="1450" spc="-285" dirty="0">
                <a:latin typeface="Lucida Sans Unicode"/>
                <a:cs typeface="Lucida Sans Unicode"/>
              </a:rPr>
              <a:t> </a:t>
            </a:r>
            <a:r>
              <a:rPr sz="1450" spc="-105" dirty="0">
                <a:latin typeface="Lucida Sans Unicode"/>
                <a:cs typeface="Lucida Sans Unicode"/>
              </a:rPr>
              <a:t>500MB/s)</a:t>
            </a:r>
            <a:endParaRPr sz="1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927735" marR="3829050" indent="-409575">
              <a:lnSpc>
                <a:spcPct val="116199"/>
              </a:lnSpc>
              <a:spcBef>
                <a:spcPts val="1380"/>
              </a:spcBef>
            </a:pPr>
            <a:r>
              <a:rPr sz="1400" spc="95" dirty="0">
                <a:latin typeface="Lucida Sans Unicode"/>
                <a:cs typeface="Lucida Sans Unicode"/>
              </a:rPr>
              <a:t>SCSI </a:t>
            </a:r>
            <a:r>
              <a:rPr sz="1400" spc="-25" dirty="0">
                <a:latin typeface="Lucida Sans Unicode"/>
                <a:cs typeface="Lucida Sans Unicode"/>
              </a:rPr>
              <a:t>(Small </a:t>
            </a:r>
            <a:r>
              <a:rPr sz="1400" spc="-80" dirty="0">
                <a:latin typeface="Lucida Sans Unicode"/>
                <a:cs typeface="Lucida Sans Unicode"/>
              </a:rPr>
              <a:t>Computer </a:t>
            </a:r>
            <a:r>
              <a:rPr sz="1400" spc="-25" dirty="0">
                <a:latin typeface="Lucida Sans Unicode"/>
                <a:cs typeface="Lucida Sans Unicode"/>
              </a:rPr>
              <a:t>Systems </a:t>
            </a:r>
            <a:r>
              <a:rPr sz="1400" spc="-55" dirty="0">
                <a:latin typeface="Lucida Sans Unicode"/>
                <a:cs typeface="Lucida Sans Unicode"/>
              </a:rPr>
              <a:t>Interface):  </a:t>
            </a:r>
            <a:r>
              <a:rPr sz="1400" spc="-30" dirty="0">
                <a:latin typeface="Lucida Sans Unicode"/>
                <a:cs typeface="Lucida Sans Unicode"/>
              </a:rPr>
              <a:t>Sistema </a:t>
            </a:r>
            <a:r>
              <a:rPr sz="1400" spc="-95" dirty="0">
                <a:latin typeface="Lucida Sans Unicode"/>
                <a:cs typeface="Lucida Sans Unicode"/>
              </a:rPr>
              <a:t>definito </a:t>
            </a:r>
            <a:r>
              <a:rPr sz="1400" spc="-50" dirty="0">
                <a:latin typeface="Lucida Sans Unicode"/>
                <a:cs typeface="Lucida Sans Unicode"/>
              </a:rPr>
              <a:t>da </a:t>
            </a:r>
            <a:r>
              <a:rPr sz="1400" spc="-65" dirty="0">
                <a:latin typeface="Lucida Sans Unicode"/>
                <a:cs typeface="Lucida Sans Unicode"/>
              </a:rPr>
              <a:t>interfaccia </a:t>
            </a:r>
            <a:r>
              <a:rPr sz="1400" dirty="0">
                <a:latin typeface="Lucida Sans Unicode"/>
                <a:cs typeface="Lucida Sans Unicode"/>
              </a:rPr>
              <a:t>e</a:t>
            </a:r>
            <a:r>
              <a:rPr sz="1400" spc="-175" dirty="0">
                <a:latin typeface="Lucida Sans Unicode"/>
                <a:cs typeface="Lucida Sans Unicode"/>
              </a:rPr>
              <a:t> </a:t>
            </a:r>
            <a:r>
              <a:rPr sz="1400" spc="-85" dirty="0">
                <a:latin typeface="Lucida Sans Unicode"/>
                <a:cs typeface="Lucida Sans Unicode"/>
              </a:rPr>
              <a:t>controller</a:t>
            </a:r>
            <a:endParaRPr sz="1400">
              <a:latin typeface="Lucida Sans Unicode"/>
              <a:cs typeface="Lucida Sans Unicode"/>
            </a:endParaRPr>
          </a:p>
          <a:p>
            <a:pPr marL="829944" marR="3112135" indent="97790">
              <a:lnSpc>
                <a:spcPct val="100000"/>
              </a:lnSpc>
            </a:pPr>
            <a:r>
              <a:rPr sz="1400" spc="-50" dirty="0">
                <a:latin typeface="Lucida Sans Unicode"/>
                <a:cs typeface="Lucida Sans Unicode"/>
              </a:rPr>
              <a:t>Velocità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85" dirty="0">
                <a:latin typeface="Lucida Sans Unicode"/>
                <a:cs typeface="Lucida Sans Unicode"/>
              </a:rPr>
              <a:t>trasferimento </a:t>
            </a:r>
            <a:r>
              <a:rPr sz="1400" spc="-40" dirty="0">
                <a:latin typeface="Lucida Sans Unicode"/>
                <a:cs typeface="Lucida Sans Unicode"/>
              </a:rPr>
              <a:t>elevata </a:t>
            </a:r>
            <a:r>
              <a:rPr sz="1400" spc="-80" dirty="0">
                <a:latin typeface="Lucida Sans Unicode"/>
                <a:cs typeface="Lucida Sans Unicode"/>
              </a:rPr>
              <a:t>(fino </a:t>
            </a:r>
            <a:r>
              <a:rPr sz="1400" spc="5" dirty="0">
                <a:latin typeface="Lucida Sans Unicode"/>
                <a:cs typeface="Lucida Sans Unicode"/>
              </a:rPr>
              <a:t>a </a:t>
            </a:r>
            <a:r>
              <a:rPr sz="1400" spc="-110" dirty="0">
                <a:latin typeface="Lucida Sans Unicode"/>
                <a:cs typeface="Lucida Sans Unicode"/>
              </a:rPr>
              <a:t>640 </a:t>
            </a:r>
            <a:r>
              <a:rPr sz="1400" spc="-55" dirty="0">
                <a:latin typeface="Lucida Sans Unicode"/>
                <a:cs typeface="Lucida Sans Unicode"/>
              </a:rPr>
              <a:t>MB/s)  Il </a:t>
            </a:r>
            <a:r>
              <a:rPr sz="1400" spc="-85" dirty="0">
                <a:latin typeface="Lucida Sans Unicode"/>
                <a:cs typeface="Lucida Sans Unicode"/>
              </a:rPr>
              <a:t>trasferimento </a:t>
            </a:r>
            <a:r>
              <a:rPr sz="1400" spc="-75" dirty="0">
                <a:latin typeface="Lucida Sans Unicode"/>
                <a:cs typeface="Lucida Sans Unicode"/>
              </a:rPr>
              <a:t>dei </a:t>
            </a:r>
            <a:r>
              <a:rPr sz="1400" spc="-85" dirty="0">
                <a:latin typeface="Lucida Sans Unicode"/>
                <a:cs typeface="Lucida Sans Unicode"/>
              </a:rPr>
              <a:t>dati </a:t>
            </a:r>
            <a:r>
              <a:rPr sz="1400" spc="-50" dirty="0">
                <a:latin typeface="Lucida Sans Unicode"/>
                <a:cs typeface="Lucida Sans Unicode"/>
              </a:rPr>
              <a:t>viene </a:t>
            </a:r>
            <a:r>
              <a:rPr sz="1400" spc="-85" dirty="0">
                <a:latin typeface="Lucida Sans Unicode"/>
                <a:cs typeface="Lucida Sans Unicode"/>
              </a:rPr>
              <a:t>gestito </a:t>
            </a:r>
            <a:r>
              <a:rPr sz="1400" spc="-70" dirty="0">
                <a:latin typeface="Lucida Sans Unicode"/>
                <a:cs typeface="Lucida Sans Unicode"/>
              </a:rPr>
              <a:t>dal </a:t>
            </a:r>
            <a:r>
              <a:rPr sz="1400" spc="-85" dirty="0">
                <a:latin typeface="Lucida Sans Unicode"/>
                <a:cs typeface="Lucida Sans Unicode"/>
              </a:rPr>
              <a:t>controller  </a:t>
            </a:r>
            <a:r>
              <a:rPr sz="1400" spc="-75" dirty="0">
                <a:latin typeface="Lucida Sans Unicode"/>
                <a:cs typeface="Lucida Sans Unicode"/>
              </a:rPr>
              <a:t>(integrato </a:t>
            </a:r>
            <a:r>
              <a:rPr sz="1400" spc="-65" dirty="0">
                <a:latin typeface="Lucida Sans Unicode"/>
                <a:cs typeface="Lucida Sans Unicode"/>
              </a:rPr>
              <a:t>nel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75" dirty="0">
                <a:latin typeface="Lucida Sans Unicode"/>
                <a:cs typeface="Lucida Sans Unicode"/>
              </a:rPr>
              <a:t>dispositivo)</a:t>
            </a:r>
            <a:endParaRPr sz="1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87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244" y="1643633"/>
            <a:ext cx="7917180" cy="4751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60985">
              <a:lnSpc>
                <a:spcPct val="100000"/>
              </a:lnSpc>
              <a:spcBef>
                <a:spcPts val="105"/>
              </a:spcBef>
            </a:pPr>
            <a:r>
              <a:rPr sz="2000" spc="-40" dirty="0">
                <a:latin typeface="Lucida Sans Unicode"/>
                <a:cs typeface="Lucida Sans Unicode"/>
              </a:rPr>
              <a:t>Scopo: </a:t>
            </a:r>
            <a:r>
              <a:rPr sz="2000" spc="-114" dirty="0">
                <a:latin typeface="Lucida Sans Unicode"/>
                <a:cs typeface="Lucida Sans Unicode"/>
              </a:rPr>
              <a:t>migliorare </a:t>
            </a:r>
            <a:r>
              <a:rPr sz="2000" spc="-110" dirty="0">
                <a:latin typeface="Lucida Sans Unicode"/>
                <a:cs typeface="Lucida Sans Unicode"/>
              </a:rPr>
              <a:t>prestazioni </a:t>
            </a:r>
            <a:r>
              <a:rPr sz="2000" spc="-75" dirty="0">
                <a:latin typeface="Lucida Sans Unicode"/>
                <a:cs typeface="Lucida Sans Unicode"/>
              </a:rPr>
              <a:t>ed </a:t>
            </a:r>
            <a:r>
              <a:rPr sz="2000" spc="-120" dirty="0">
                <a:latin typeface="Lucida Sans Unicode"/>
                <a:cs typeface="Lucida Sans Unicode"/>
              </a:rPr>
              <a:t>affidabilità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130" dirty="0">
                <a:latin typeface="Lucida Sans Unicode"/>
                <a:cs typeface="Lucida Sans Unicode"/>
              </a:rPr>
              <a:t>un </a:t>
            </a:r>
            <a:r>
              <a:rPr sz="2000" spc="-80" dirty="0">
                <a:latin typeface="Lucida Sans Unicode"/>
                <a:cs typeface="Lucida Sans Unicode"/>
              </a:rPr>
              <a:t>sistema </a:t>
            </a:r>
            <a:r>
              <a:rPr sz="2000" spc="-145" dirty="0">
                <a:latin typeface="Lucida Sans Unicode"/>
                <a:cs typeface="Lucida Sans Unicode"/>
              </a:rPr>
              <a:t>di  </a:t>
            </a:r>
            <a:r>
              <a:rPr sz="2000" spc="-114" dirty="0">
                <a:latin typeface="Lucida Sans Unicode"/>
                <a:cs typeface="Lucida Sans Unicode"/>
              </a:rPr>
              <a:t>memorizzazione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45" dirty="0">
                <a:latin typeface="Lucida Sans Unicode"/>
                <a:cs typeface="Lucida Sans Unicode"/>
              </a:rPr>
              <a:t>massa </a:t>
            </a:r>
            <a:r>
              <a:rPr sz="2000" spc="-130" dirty="0">
                <a:latin typeface="Lucida Sans Unicode"/>
                <a:cs typeface="Lucida Sans Unicode"/>
              </a:rPr>
              <a:t>utilizzando </a:t>
            </a:r>
            <a:r>
              <a:rPr sz="2000" spc="-85" dirty="0">
                <a:latin typeface="Lucida Sans Unicode"/>
                <a:cs typeface="Lucida Sans Unicode"/>
              </a:rPr>
              <a:t>una </a:t>
            </a:r>
            <a:r>
              <a:rPr sz="2000" spc="-105" dirty="0">
                <a:latin typeface="Lucida Sans Unicode"/>
                <a:cs typeface="Lucida Sans Unicode"/>
              </a:rPr>
              <a:t>batteria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100" dirty="0">
                <a:latin typeface="Lucida Sans Unicode"/>
                <a:cs typeface="Lucida Sans Unicode"/>
              </a:rPr>
              <a:t>dischi </a:t>
            </a:r>
            <a:r>
              <a:rPr sz="2000" spc="-140" dirty="0">
                <a:latin typeface="Lucida Sans Unicode"/>
                <a:cs typeface="Lucida Sans Unicode"/>
              </a:rPr>
              <a:t>piuttosto  </a:t>
            </a:r>
            <a:r>
              <a:rPr sz="2000" spc="-50" dirty="0">
                <a:latin typeface="Lucida Sans Unicode"/>
                <a:cs typeface="Lucida Sans Unicode"/>
              </a:rPr>
              <a:t>che </a:t>
            </a:r>
            <a:r>
              <a:rPr sz="2000" spc="-130" dirty="0">
                <a:latin typeface="Lucida Sans Unicode"/>
                <a:cs typeface="Lucida Sans Unicode"/>
              </a:rPr>
              <a:t>un </a:t>
            </a:r>
            <a:r>
              <a:rPr sz="2000" spc="-110" dirty="0">
                <a:latin typeface="Lucida Sans Unicode"/>
                <a:cs typeface="Lucida Sans Unicode"/>
              </a:rPr>
              <a:t>unico </a:t>
            </a:r>
            <a:r>
              <a:rPr sz="2000" spc="-90" dirty="0">
                <a:latin typeface="Lucida Sans Unicode"/>
                <a:cs typeface="Lucida Sans Unicode"/>
              </a:rPr>
              <a:t>disco </a:t>
            </a:r>
            <a:r>
              <a:rPr sz="2000" spc="-55" dirty="0">
                <a:latin typeface="Lucida Sans Unicode"/>
                <a:cs typeface="Lucida Sans Unicode"/>
              </a:rPr>
              <a:t>(Petterson </a:t>
            </a:r>
            <a:r>
              <a:rPr sz="2000" spc="-95" dirty="0">
                <a:latin typeface="Lucida Sans Unicode"/>
                <a:cs typeface="Lucida Sans Unicode"/>
              </a:rPr>
              <a:t>et. </a:t>
            </a:r>
            <a:r>
              <a:rPr sz="2000" spc="-85" dirty="0">
                <a:latin typeface="Lucida Sans Unicode"/>
                <a:cs typeface="Lucida Sans Unicode"/>
              </a:rPr>
              <a:t>Al.</a:t>
            </a:r>
            <a:r>
              <a:rPr sz="2000" spc="-170" dirty="0">
                <a:latin typeface="Lucida Sans Unicode"/>
                <a:cs typeface="Lucida Sans Unicode"/>
              </a:rPr>
              <a:t> </a:t>
            </a:r>
            <a:r>
              <a:rPr sz="2000" spc="-114" dirty="0">
                <a:latin typeface="Lucida Sans Unicode"/>
                <a:cs typeface="Lucida Sans Unicode"/>
              </a:rPr>
              <a:t>1988).</a:t>
            </a:r>
            <a:endParaRPr sz="2000">
              <a:latin typeface="Lucida Sans Unicode"/>
              <a:cs typeface="Lucida Sans Unicode"/>
            </a:endParaRPr>
          </a:p>
          <a:p>
            <a:pPr marL="12700" marR="37465">
              <a:lnSpc>
                <a:spcPct val="100000"/>
              </a:lnSpc>
              <a:spcBef>
                <a:spcPts val="1200"/>
              </a:spcBef>
            </a:pPr>
            <a:r>
              <a:rPr sz="2000" b="1" u="sng" spc="-4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Al </a:t>
            </a:r>
            <a:r>
              <a:rPr sz="2000" b="1" u="sng" spc="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sistema </a:t>
            </a:r>
            <a:r>
              <a:rPr sz="2000" b="1" u="sng" spc="-5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operativo </a:t>
            </a:r>
            <a:r>
              <a:rPr sz="2000" b="1" u="sng" spc="-5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un </a:t>
            </a:r>
            <a:r>
              <a:rPr sz="2000" b="1" u="sng" spc="-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disco </a:t>
            </a:r>
            <a:r>
              <a:rPr sz="2000" b="1" u="sng" spc="5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RAID </a:t>
            </a:r>
            <a:r>
              <a:rPr sz="2000" b="1" u="sng" spc="-1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appare </a:t>
            </a:r>
            <a:r>
              <a:rPr sz="2000" b="1" u="sng" spc="-1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come </a:t>
            </a:r>
            <a:r>
              <a:rPr sz="2000" b="1" u="sng" spc="-5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un </a:t>
            </a:r>
            <a:r>
              <a:rPr sz="2000" b="1" u="sng" spc="-4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unico </a:t>
            </a:r>
            <a:r>
              <a:rPr sz="2000" b="1" u="sng" spc="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disco, </a:t>
            </a:r>
            <a:r>
              <a:rPr sz="2000" b="1" spc="5" dirty="0">
                <a:latin typeface="Yu Gothic UI"/>
                <a:cs typeface="Yu Gothic UI"/>
              </a:rPr>
              <a:t> </a:t>
            </a:r>
            <a:r>
              <a:rPr sz="2000" spc="-114" dirty="0">
                <a:latin typeface="Lucida Sans Unicode"/>
                <a:cs typeface="Lucida Sans Unicode"/>
              </a:rPr>
              <a:t>potenzialmente </a:t>
            </a:r>
            <a:r>
              <a:rPr sz="2000" spc="-90" dirty="0">
                <a:latin typeface="Lucida Sans Unicode"/>
                <a:cs typeface="Lucida Sans Unicode"/>
              </a:rPr>
              <a:t>con </a:t>
            </a:r>
            <a:r>
              <a:rPr sz="2000" spc="-110" dirty="0">
                <a:latin typeface="Lucida Sans Unicode"/>
                <a:cs typeface="Lucida Sans Unicode"/>
              </a:rPr>
              <a:t>prestazioni </a:t>
            </a:r>
            <a:r>
              <a:rPr sz="2000" dirty="0">
                <a:latin typeface="Lucida Sans Unicode"/>
                <a:cs typeface="Lucida Sans Unicode"/>
              </a:rPr>
              <a:t>e </a:t>
            </a:r>
            <a:r>
              <a:rPr sz="2000" spc="-120" dirty="0">
                <a:latin typeface="Lucida Sans Unicode"/>
                <a:cs typeface="Lucida Sans Unicode"/>
              </a:rPr>
              <a:t>affidabilità </a:t>
            </a:r>
            <a:r>
              <a:rPr sz="2000" spc="-125" dirty="0">
                <a:latin typeface="Lucida Sans Unicode"/>
                <a:cs typeface="Lucida Sans Unicode"/>
              </a:rPr>
              <a:t>maggiori rispetto </a:t>
            </a:r>
            <a:r>
              <a:rPr sz="2000" spc="-65" dirty="0">
                <a:latin typeface="Lucida Sans Unicode"/>
                <a:cs typeface="Lucida Sans Unicode"/>
              </a:rPr>
              <a:t>ai </a:t>
            </a:r>
            <a:r>
              <a:rPr sz="2000" spc="-100" dirty="0">
                <a:latin typeface="Lucida Sans Unicode"/>
                <a:cs typeface="Lucida Sans Unicode"/>
              </a:rPr>
              <a:t>dischi  </a:t>
            </a:r>
            <a:r>
              <a:rPr sz="2000" spc="-95" dirty="0">
                <a:latin typeface="Lucida Sans Unicode"/>
                <a:cs typeface="Lucida Sans Unicode"/>
              </a:rPr>
              <a:t>precedenti.</a:t>
            </a: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105" dirty="0">
                <a:latin typeface="Lucida Sans Unicode"/>
                <a:cs typeface="Lucida Sans Unicode"/>
              </a:rPr>
              <a:t>Implementazione:</a:t>
            </a:r>
            <a:endParaRPr sz="20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Char char="-"/>
              <a:tabLst>
                <a:tab pos="354965" algn="l"/>
                <a:tab pos="355600" algn="l"/>
              </a:tabLst>
            </a:pPr>
            <a:r>
              <a:rPr sz="2000" spc="-100" dirty="0">
                <a:latin typeface="Lucida Sans Unicode"/>
                <a:cs typeface="Lucida Sans Unicode"/>
              </a:rPr>
              <a:t>tecnologia </a:t>
            </a:r>
            <a:r>
              <a:rPr sz="2000" spc="140" dirty="0">
                <a:latin typeface="Lucida Sans Unicode"/>
                <a:cs typeface="Lucida Sans Unicode"/>
              </a:rPr>
              <a:t>SCSI </a:t>
            </a:r>
            <a:r>
              <a:rPr sz="2000" spc="-50" dirty="0">
                <a:latin typeface="Lucida Sans Unicode"/>
                <a:cs typeface="Lucida Sans Unicode"/>
              </a:rPr>
              <a:t>che </a:t>
            </a:r>
            <a:r>
              <a:rPr sz="2000" spc="-80" dirty="0">
                <a:latin typeface="Lucida Sans Unicode"/>
                <a:cs typeface="Lucida Sans Unicode"/>
              </a:rPr>
              <a:t>consente </a:t>
            </a:r>
            <a:r>
              <a:rPr sz="2000" spc="-150" dirty="0">
                <a:latin typeface="Lucida Sans Unicode"/>
                <a:cs typeface="Lucida Sans Unicode"/>
              </a:rPr>
              <a:t>l’utilizzo </a:t>
            </a:r>
            <a:r>
              <a:rPr sz="2000" spc="-105" dirty="0">
                <a:latin typeface="Lucida Sans Unicode"/>
                <a:cs typeface="Lucida Sans Unicode"/>
              </a:rPr>
              <a:t>simultaneo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140" dirty="0">
                <a:latin typeface="Lucida Sans Unicode"/>
                <a:cs typeface="Lucida Sans Unicode"/>
              </a:rPr>
              <a:t>più </a:t>
            </a:r>
            <a:r>
              <a:rPr sz="2000" spc="-100" dirty="0">
                <a:latin typeface="Lucida Sans Unicode"/>
                <a:cs typeface="Lucida Sans Unicode"/>
              </a:rPr>
              <a:t>dischi</a:t>
            </a:r>
            <a:r>
              <a:rPr sz="2000" spc="-190" dirty="0">
                <a:latin typeface="Lucida Sans Unicode"/>
                <a:cs typeface="Lucida Sans Unicode"/>
              </a:rPr>
              <a:t> </a:t>
            </a:r>
            <a:r>
              <a:rPr sz="2000" spc="-90" dirty="0">
                <a:latin typeface="Lucida Sans Unicode"/>
                <a:cs typeface="Lucida Sans Unicode"/>
              </a:rPr>
              <a:t>con</a:t>
            </a:r>
            <a:endParaRPr sz="2000">
              <a:latin typeface="Lucida Sans Unicode"/>
              <a:cs typeface="Lucida Sans Unicode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spc="-105" dirty="0">
                <a:latin typeface="Lucida Sans Unicode"/>
                <a:cs typeface="Lucida Sans Unicode"/>
              </a:rPr>
              <a:t>buone</a:t>
            </a:r>
            <a:r>
              <a:rPr sz="2000" spc="-110" dirty="0">
                <a:latin typeface="Lucida Sans Unicode"/>
                <a:cs typeface="Lucida Sans Unicode"/>
              </a:rPr>
              <a:t> </a:t>
            </a:r>
            <a:r>
              <a:rPr sz="2000" spc="-105" dirty="0">
                <a:latin typeface="Lucida Sans Unicode"/>
                <a:cs typeface="Lucida Sans Unicode"/>
              </a:rPr>
              <a:t>prestazioni</a:t>
            </a:r>
            <a:endParaRPr sz="200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ct val="100000"/>
              </a:lnSpc>
              <a:spcBef>
                <a:spcPts val="1200"/>
              </a:spcBef>
              <a:buChar char="-"/>
              <a:tabLst>
                <a:tab pos="354965" algn="l"/>
                <a:tab pos="355600" algn="l"/>
              </a:tabLst>
            </a:pPr>
            <a:r>
              <a:rPr sz="2000" spc="-130" dirty="0">
                <a:latin typeface="Lucida Sans Unicode"/>
                <a:cs typeface="Lucida Sans Unicode"/>
              </a:rPr>
              <a:t>un </a:t>
            </a:r>
            <a:r>
              <a:rPr sz="2000" spc="-90" dirty="0">
                <a:latin typeface="Lucida Sans Unicode"/>
                <a:cs typeface="Lucida Sans Unicode"/>
              </a:rPr>
              <a:t>disco </a:t>
            </a:r>
            <a:r>
              <a:rPr sz="2000" spc="10" dirty="0">
                <a:latin typeface="Lucida Sans Unicode"/>
                <a:cs typeface="Lucida Sans Unicode"/>
              </a:rPr>
              <a:t>RAID </a:t>
            </a:r>
            <a:r>
              <a:rPr sz="2000" spc="-80" dirty="0">
                <a:latin typeface="Lucida Sans Unicode"/>
                <a:cs typeface="Lucida Sans Unicode"/>
              </a:rPr>
              <a:t>consiste </a:t>
            </a:r>
            <a:r>
              <a:rPr sz="2000" spc="-135" dirty="0">
                <a:latin typeface="Lucida Sans Unicode"/>
                <a:cs typeface="Lucida Sans Unicode"/>
              </a:rPr>
              <a:t>in </a:t>
            </a:r>
            <a:r>
              <a:rPr sz="2000" spc="-130" dirty="0">
                <a:latin typeface="Lucida Sans Unicode"/>
                <a:cs typeface="Lucida Sans Unicode"/>
              </a:rPr>
              <a:t>un </a:t>
            </a:r>
            <a:r>
              <a:rPr sz="2000" spc="-120" dirty="0">
                <a:latin typeface="Lucida Sans Unicode"/>
                <a:cs typeface="Lucida Sans Unicode"/>
              </a:rPr>
              <a:t>controllore </a:t>
            </a:r>
            <a:r>
              <a:rPr sz="2000" spc="10" dirty="0">
                <a:latin typeface="Lucida Sans Unicode"/>
                <a:cs typeface="Lucida Sans Unicode"/>
              </a:rPr>
              <a:t>RAID </a:t>
            </a:r>
            <a:r>
              <a:rPr sz="2000" spc="135" dirty="0">
                <a:latin typeface="Lucida Sans Unicode"/>
                <a:cs typeface="Lucida Sans Unicode"/>
              </a:rPr>
              <a:t>SCSI </a:t>
            </a:r>
            <a:r>
              <a:rPr sz="2000" spc="-140" dirty="0">
                <a:latin typeface="Lucida Sans Unicode"/>
                <a:cs typeface="Lucida Sans Unicode"/>
              </a:rPr>
              <a:t>più </a:t>
            </a:r>
            <a:r>
              <a:rPr sz="2000" spc="-130" dirty="0">
                <a:latin typeface="Lucida Sans Unicode"/>
                <a:cs typeface="Lucida Sans Unicode"/>
              </a:rPr>
              <a:t>un </a:t>
            </a:r>
            <a:r>
              <a:rPr sz="2000" spc="-95" dirty="0">
                <a:latin typeface="Lucida Sans Unicode"/>
                <a:cs typeface="Lucida Sans Unicode"/>
              </a:rPr>
              <a:t>insieme 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100" dirty="0">
                <a:latin typeface="Lucida Sans Unicode"/>
                <a:cs typeface="Lucida Sans Unicode"/>
              </a:rPr>
              <a:t>dischi</a:t>
            </a:r>
            <a:r>
              <a:rPr sz="2000" spc="-35" dirty="0">
                <a:latin typeface="Lucida Sans Unicode"/>
                <a:cs typeface="Lucida Sans Unicode"/>
              </a:rPr>
              <a:t> </a:t>
            </a:r>
            <a:r>
              <a:rPr sz="2000" spc="95" dirty="0">
                <a:latin typeface="Lucida Sans Unicode"/>
                <a:cs typeface="Lucida Sans Unicode"/>
              </a:rPr>
              <a:t>SCSI.</a:t>
            </a:r>
            <a:endParaRPr sz="2000">
              <a:latin typeface="Lucida Sans Unicode"/>
              <a:cs typeface="Lucida Sans Unicode"/>
            </a:endParaRPr>
          </a:p>
          <a:p>
            <a:pPr marL="12700" marR="884555">
              <a:lnSpc>
                <a:spcPct val="100000"/>
              </a:lnSpc>
              <a:spcBef>
                <a:spcPts val="1200"/>
              </a:spcBef>
            </a:pPr>
            <a:r>
              <a:rPr sz="2000" spc="-20" dirty="0">
                <a:latin typeface="Lucida Sans Unicode"/>
                <a:cs typeface="Lucida Sans Unicode"/>
              </a:rPr>
              <a:t>I </a:t>
            </a:r>
            <a:r>
              <a:rPr sz="2000" spc="10" dirty="0">
                <a:latin typeface="Lucida Sans Unicode"/>
                <a:cs typeface="Lucida Sans Unicode"/>
              </a:rPr>
              <a:t>RAID </a:t>
            </a:r>
            <a:r>
              <a:rPr sz="2000" spc="-100" dirty="0">
                <a:latin typeface="Lucida Sans Unicode"/>
                <a:cs typeface="Lucida Sans Unicode"/>
              </a:rPr>
              <a:t>hanno </a:t>
            </a:r>
            <a:r>
              <a:rPr sz="2000" spc="-65" dirty="0">
                <a:latin typeface="Lucida Sans Unicode"/>
                <a:cs typeface="Lucida Sans Unicode"/>
              </a:rPr>
              <a:t>la </a:t>
            </a:r>
            <a:r>
              <a:rPr sz="2000" spc="-120" dirty="0">
                <a:latin typeface="Lucida Sans Unicode"/>
                <a:cs typeface="Lucida Sans Unicode"/>
              </a:rPr>
              <a:t>proprietà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125" dirty="0">
                <a:latin typeface="Lucida Sans Unicode"/>
                <a:cs typeface="Lucida Sans Unicode"/>
              </a:rPr>
              <a:t>distribuire </a:t>
            </a:r>
            <a:r>
              <a:rPr sz="2000" spc="-135" dirty="0">
                <a:latin typeface="Lucida Sans Unicode"/>
                <a:cs typeface="Lucida Sans Unicode"/>
              </a:rPr>
              <a:t>i </a:t>
            </a:r>
            <a:r>
              <a:rPr sz="2000" spc="-120" dirty="0">
                <a:latin typeface="Lucida Sans Unicode"/>
                <a:cs typeface="Lucida Sans Unicode"/>
              </a:rPr>
              <a:t>dati </a:t>
            </a:r>
            <a:r>
              <a:rPr sz="2000" spc="-85" dirty="0">
                <a:latin typeface="Lucida Sans Unicode"/>
                <a:cs typeface="Lucida Sans Unicode"/>
              </a:rPr>
              <a:t>sulle </a:t>
            </a:r>
            <a:r>
              <a:rPr sz="2000" spc="-75" dirty="0">
                <a:latin typeface="Lucida Sans Unicode"/>
                <a:cs typeface="Lucida Sans Unicode"/>
              </a:rPr>
              <a:t>diverse </a:t>
            </a:r>
            <a:r>
              <a:rPr sz="2000" spc="-120" dirty="0">
                <a:latin typeface="Lucida Sans Unicode"/>
                <a:cs typeface="Lucida Sans Unicode"/>
              </a:rPr>
              <a:t>unità  </a:t>
            </a:r>
            <a:r>
              <a:rPr sz="2000" spc="-95" dirty="0">
                <a:latin typeface="Lucida Sans Unicode"/>
                <a:cs typeface="Lucida Sans Unicode"/>
              </a:rPr>
              <a:t>consentendo </a:t>
            </a:r>
            <a:r>
              <a:rPr sz="2000" spc="-100" dirty="0">
                <a:latin typeface="Lucida Sans Unicode"/>
                <a:cs typeface="Lucida Sans Unicode"/>
              </a:rPr>
              <a:t>elaborazioni</a:t>
            </a:r>
            <a:r>
              <a:rPr sz="2000" spc="-135" dirty="0">
                <a:latin typeface="Lucida Sans Unicode"/>
                <a:cs typeface="Lucida Sans Unicode"/>
              </a:rPr>
              <a:t> </a:t>
            </a:r>
            <a:r>
              <a:rPr sz="2000" spc="-80" dirty="0">
                <a:latin typeface="Lucida Sans Unicode"/>
                <a:cs typeface="Lucida Sans Unicode"/>
              </a:rPr>
              <a:t>parallele.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26564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RAID </a:t>
            </a:r>
            <a:r>
              <a:rPr dirty="0"/>
              <a:t>– </a:t>
            </a:r>
            <a:r>
              <a:rPr spc="-5" dirty="0"/>
              <a:t>Redundant Array </a:t>
            </a:r>
            <a:r>
              <a:rPr dirty="0"/>
              <a:t>of  Independent</a:t>
            </a:r>
            <a:r>
              <a:rPr spc="-35" dirty="0"/>
              <a:t> </a:t>
            </a:r>
            <a:r>
              <a:rPr dirty="0"/>
              <a:t>Disks</a:t>
            </a:r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425" y="1949450"/>
            <a:ext cx="4430776" cy="301307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76875" y="1741551"/>
            <a:ext cx="3235325" cy="311302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0544" y="5232370"/>
            <a:ext cx="7854315" cy="119634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865"/>
              </a:spcBef>
            </a:pPr>
            <a:r>
              <a:rPr sz="3200" dirty="0">
                <a:latin typeface="Arial"/>
                <a:cs typeface="Arial"/>
              </a:rPr>
              <a:t>RAID </a:t>
            </a:r>
            <a:r>
              <a:rPr sz="3200" spc="-5" dirty="0">
                <a:latin typeface="Arial"/>
                <a:cs typeface="Arial"/>
              </a:rPr>
              <a:t>levels </a:t>
            </a:r>
            <a:r>
              <a:rPr sz="3200" dirty="0">
                <a:latin typeface="Arial"/>
                <a:cs typeface="Arial"/>
              </a:rPr>
              <a:t>0 </a:t>
            </a:r>
            <a:r>
              <a:rPr sz="3200" spc="-5" dirty="0">
                <a:latin typeface="Arial"/>
                <a:cs typeface="Arial"/>
              </a:rPr>
              <a:t>through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5.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770"/>
              </a:spcBef>
            </a:pPr>
            <a:r>
              <a:rPr sz="3200" dirty="0">
                <a:latin typeface="Arial"/>
                <a:cs typeface="Arial"/>
              </a:rPr>
              <a:t>Backup </a:t>
            </a:r>
            <a:r>
              <a:rPr sz="3200" spc="-5" dirty="0">
                <a:latin typeface="Arial"/>
                <a:cs typeface="Arial"/>
              </a:rPr>
              <a:t>and parity </a:t>
            </a:r>
            <a:r>
              <a:rPr sz="3200" dirty="0">
                <a:latin typeface="Arial"/>
                <a:cs typeface="Arial"/>
              </a:rPr>
              <a:t>disks are shown</a:t>
            </a:r>
            <a:r>
              <a:rPr sz="3200" spc="-1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shaded.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26564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RAID </a:t>
            </a:r>
            <a:r>
              <a:rPr dirty="0"/>
              <a:t>– </a:t>
            </a:r>
            <a:r>
              <a:rPr spc="-5" dirty="0"/>
              <a:t>Redundant Array </a:t>
            </a:r>
            <a:r>
              <a:rPr dirty="0"/>
              <a:t>of  Independent</a:t>
            </a:r>
            <a:r>
              <a:rPr spc="-35" dirty="0"/>
              <a:t> </a:t>
            </a:r>
            <a:r>
              <a:rPr dirty="0"/>
              <a:t>Disks</a:t>
            </a:r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32125" y="1620837"/>
            <a:ext cx="3167126" cy="9445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0667" y="2909061"/>
            <a:ext cx="8126095" cy="3729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7945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Lucida Sans Unicode"/>
                <a:cs typeface="Lucida Sans Unicode"/>
              </a:rPr>
              <a:t>In </a:t>
            </a:r>
            <a:r>
              <a:rPr sz="1800" spc="-100" dirty="0">
                <a:latin typeface="Lucida Sans Unicode"/>
                <a:cs typeface="Lucida Sans Unicode"/>
              </a:rPr>
              <a:t>questo </a:t>
            </a:r>
            <a:r>
              <a:rPr sz="1800" spc="-35" dirty="0">
                <a:latin typeface="Lucida Sans Unicode"/>
                <a:cs typeface="Lucida Sans Unicode"/>
              </a:rPr>
              <a:t>caso </a:t>
            </a:r>
            <a:r>
              <a:rPr sz="1800" spc="-70" dirty="0">
                <a:latin typeface="Lucida Sans Unicode"/>
                <a:cs typeface="Lucida Sans Unicode"/>
              </a:rPr>
              <a:t>si </a:t>
            </a:r>
            <a:r>
              <a:rPr sz="1800" spc="-50" dirty="0">
                <a:latin typeface="Lucida Sans Unicode"/>
                <a:cs typeface="Lucida Sans Unicode"/>
              </a:rPr>
              <a:t>usa </a:t>
            </a:r>
            <a:r>
              <a:rPr sz="1800" spc="-80" dirty="0">
                <a:latin typeface="Lucida Sans Unicode"/>
                <a:cs typeface="Lucida Sans Unicode"/>
              </a:rPr>
              <a:t>una </a:t>
            </a:r>
            <a:r>
              <a:rPr sz="1800" spc="-70" dirty="0">
                <a:latin typeface="Lucida Sans Unicode"/>
                <a:cs typeface="Lucida Sans Unicode"/>
              </a:rPr>
              <a:t>tecnica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120" dirty="0">
                <a:latin typeface="Lucida Sans Unicode"/>
                <a:cs typeface="Lucida Sans Unicode"/>
              </a:rPr>
              <a:t>striping </a:t>
            </a:r>
            <a:r>
              <a:rPr sz="1800" spc="-70" dirty="0">
                <a:latin typeface="Lucida Sans Unicode"/>
                <a:cs typeface="Lucida Sans Unicode"/>
              </a:rPr>
              <a:t>: </a:t>
            </a:r>
            <a:r>
              <a:rPr sz="1800" spc="-130" dirty="0">
                <a:latin typeface="Lucida Sans Unicode"/>
                <a:cs typeface="Lucida Sans Unicode"/>
              </a:rPr>
              <a:t>il </a:t>
            </a:r>
            <a:r>
              <a:rPr sz="1800" spc="-85" dirty="0">
                <a:latin typeface="Lucida Sans Unicode"/>
                <a:cs typeface="Lucida Sans Unicode"/>
              </a:rPr>
              <a:t>disco </a:t>
            </a:r>
            <a:r>
              <a:rPr sz="1800" spc="-110" dirty="0">
                <a:latin typeface="Lucida Sans Unicode"/>
                <a:cs typeface="Lucida Sans Unicode"/>
              </a:rPr>
              <a:t>simulato </a:t>
            </a:r>
            <a:r>
              <a:rPr sz="1800" spc="5" dirty="0">
                <a:latin typeface="Lucida Sans Unicode"/>
                <a:cs typeface="Lucida Sans Unicode"/>
              </a:rPr>
              <a:t>RAID </a:t>
            </a:r>
            <a:r>
              <a:rPr sz="1800" spc="-5" dirty="0">
                <a:latin typeface="Lucida Sans Unicode"/>
                <a:cs typeface="Lucida Sans Unicode"/>
              </a:rPr>
              <a:t>è </a:t>
            </a:r>
            <a:r>
              <a:rPr sz="1800" spc="-90" dirty="0">
                <a:latin typeface="Lucida Sans Unicode"/>
                <a:cs typeface="Lucida Sans Unicode"/>
              </a:rPr>
              <a:t>visto  </a:t>
            </a:r>
            <a:r>
              <a:rPr sz="1800" spc="-80" dirty="0">
                <a:latin typeface="Lucida Sans Unicode"/>
                <a:cs typeface="Lucida Sans Unicode"/>
              </a:rPr>
              <a:t>come </a:t>
            </a:r>
            <a:r>
              <a:rPr sz="1800" spc="-10" dirty="0">
                <a:latin typeface="Lucida Sans Unicode"/>
                <a:cs typeface="Lucida Sans Unicode"/>
              </a:rPr>
              <a:t>se </a:t>
            </a:r>
            <a:r>
              <a:rPr sz="1800" spc="-120" dirty="0">
                <a:latin typeface="Lucida Sans Unicode"/>
                <a:cs typeface="Lucida Sans Unicode"/>
              </a:rPr>
              <a:t>ognuno </a:t>
            </a:r>
            <a:r>
              <a:rPr sz="1800" spc="-90" dirty="0">
                <a:latin typeface="Lucida Sans Unicode"/>
                <a:cs typeface="Lucida Sans Unicode"/>
              </a:rPr>
              <a:t>dei </a:t>
            </a:r>
            <a:r>
              <a:rPr sz="1800" spc="-95" dirty="0">
                <a:latin typeface="Lucida Sans Unicode"/>
                <a:cs typeface="Lucida Sans Unicode"/>
              </a:rPr>
              <a:t>suoi </a:t>
            </a:r>
            <a:r>
              <a:rPr sz="1800" spc="-155" dirty="0">
                <a:latin typeface="Lucida Sans Unicode"/>
                <a:cs typeface="Lucida Sans Unicode"/>
              </a:rPr>
              <a:t>k </a:t>
            </a:r>
            <a:r>
              <a:rPr sz="1800" spc="-110" dirty="0">
                <a:latin typeface="Lucida Sans Unicode"/>
                <a:cs typeface="Lucida Sans Unicode"/>
              </a:rPr>
              <a:t>settori </a:t>
            </a:r>
            <a:r>
              <a:rPr sz="1800" spc="-65" dirty="0">
                <a:latin typeface="Lucida Sans Unicode"/>
                <a:cs typeface="Lucida Sans Unicode"/>
              </a:rPr>
              <a:t>fosse </a:t>
            </a:r>
            <a:r>
              <a:rPr sz="1800" spc="-95" dirty="0">
                <a:latin typeface="Lucida Sans Unicode"/>
                <a:cs typeface="Lucida Sans Unicode"/>
              </a:rPr>
              <a:t>diviso </a:t>
            </a:r>
            <a:r>
              <a:rPr sz="1800" spc="-125" dirty="0">
                <a:latin typeface="Lucida Sans Unicode"/>
                <a:cs typeface="Lucida Sans Unicode"/>
              </a:rPr>
              <a:t>in </a:t>
            </a:r>
            <a:r>
              <a:rPr sz="1800" spc="-114" dirty="0">
                <a:latin typeface="Lucida Sans Unicode"/>
                <a:cs typeface="Lucida Sans Unicode"/>
              </a:rPr>
              <a:t>strip </a:t>
            </a:r>
            <a:r>
              <a:rPr sz="1800" spc="-60" dirty="0">
                <a:latin typeface="Lucida Sans Unicode"/>
                <a:cs typeface="Lucida Sans Unicode"/>
              </a:rPr>
              <a:t>(“strisce”), </a:t>
            </a:r>
            <a:r>
              <a:rPr sz="1800" spc="-85" dirty="0">
                <a:latin typeface="Lucida Sans Unicode"/>
                <a:cs typeface="Lucida Sans Unicode"/>
              </a:rPr>
              <a:t>con </a:t>
            </a:r>
            <a:r>
              <a:rPr sz="1800" spc="-5" dirty="0">
                <a:latin typeface="Lucida Sans Unicode"/>
                <a:cs typeface="Lucida Sans Unicode"/>
              </a:rPr>
              <a:t>(se </a:t>
            </a:r>
            <a:r>
              <a:rPr sz="1800" spc="-155" dirty="0">
                <a:latin typeface="Lucida Sans Unicode"/>
                <a:cs typeface="Lucida Sans Unicode"/>
              </a:rPr>
              <a:t>k </a:t>
            </a:r>
            <a:r>
              <a:rPr sz="1800" spc="-90" dirty="0">
                <a:latin typeface="Lucida Sans Unicode"/>
                <a:cs typeface="Lucida Sans Unicode"/>
              </a:rPr>
              <a:t>sono  </a:t>
            </a:r>
            <a:r>
              <a:rPr sz="1800" spc="-120" dirty="0">
                <a:latin typeface="Lucida Sans Unicode"/>
                <a:cs typeface="Lucida Sans Unicode"/>
              </a:rPr>
              <a:t>i </a:t>
            </a:r>
            <a:r>
              <a:rPr sz="1800" spc="-95" dirty="0">
                <a:latin typeface="Lucida Sans Unicode"/>
                <a:cs typeface="Lucida Sans Unicode"/>
              </a:rPr>
              <a:t>dischi del </a:t>
            </a:r>
            <a:r>
              <a:rPr sz="1800" spc="10" dirty="0">
                <a:latin typeface="Lucida Sans Unicode"/>
                <a:cs typeface="Lucida Sans Unicode"/>
              </a:rPr>
              <a:t>RAID)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spc="-70" dirty="0">
                <a:latin typeface="Lucida Sans Unicode"/>
                <a:cs typeface="Lucida Sans Unicode"/>
              </a:rPr>
              <a:t>:</a:t>
            </a:r>
            <a:endParaRPr sz="1800">
              <a:latin typeface="Lucida Sans Unicode"/>
              <a:cs typeface="Lucida Sans Unicode"/>
            </a:endParaRPr>
          </a:p>
          <a:p>
            <a:pPr marL="12700" marR="5438775">
              <a:lnSpc>
                <a:spcPct val="150000"/>
              </a:lnSpc>
            </a:pPr>
            <a:r>
              <a:rPr sz="1800" spc="-70" dirty="0">
                <a:latin typeface="Lucida Sans Unicode"/>
                <a:cs typeface="Lucida Sans Unicode"/>
              </a:rPr>
              <a:t>Strip </a:t>
            </a:r>
            <a:r>
              <a:rPr sz="1800" spc="-110" dirty="0">
                <a:latin typeface="Lucida Sans Unicode"/>
                <a:cs typeface="Lucida Sans Unicode"/>
              </a:rPr>
              <a:t>0: </a:t>
            </a:r>
            <a:r>
              <a:rPr sz="1800" spc="-105" dirty="0">
                <a:latin typeface="Lucida Sans Unicode"/>
                <a:cs typeface="Lucida Sans Unicode"/>
              </a:rPr>
              <a:t>settori </a:t>
            </a:r>
            <a:r>
              <a:rPr sz="1800" spc="-65" dirty="0">
                <a:latin typeface="Lucida Sans Unicode"/>
                <a:cs typeface="Lucida Sans Unicode"/>
              </a:rPr>
              <a:t>da </a:t>
            </a:r>
            <a:r>
              <a:rPr sz="1800" spc="-140" dirty="0">
                <a:latin typeface="Lucida Sans Unicode"/>
                <a:cs typeface="Lucida Sans Unicode"/>
              </a:rPr>
              <a:t>0 </a:t>
            </a:r>
            <a:r>
              <a:rPr sz="1800" spc="5" dirty="0">
                <a:latin typeface="Lucida Sans Unicode"/>
                <a:cs typeface="Lucida Sans Unicode"/>
              </a:rPr>
              <a:t>a </a:t>
            </a:r>
            <a:r>
              <a:rPr sz="1800" spc="-245" dirty="0">
                <a:latin typeface="Lucida Sans Unicode"/>
                <a:cs typeface="Lucida Sans Unicode"/>
              </a:rPr>
              <a:t>k-1 </a:t>
            </a:r>
            <a:r>
              <a:rPr sz="1800" spc="-70" dirty="0">
                <a:latin typeface="Lucida Sans Unicode"/>
                <a:cs typeface="Lucida Sans Unicode"/>
              </a:rPr>
              <a:t>;  Strip </a:t>
            </a:r>
            <a:r>
              <a:rPr sz="1800" spc="-110" dirty="0">
                <a:latin typeface="Lucida Sans Unicode"/>
                <a:cs typeface="Lucida Sans Unicode"/>
              </a:rPr>
              <a:t>1: </a:t>
            </a:r>
            <a:r>
              <a:rPr sz="1800" spc="-105" dirty="0">
                <a:latin typeface="Lucida Sans Unicode"/>
                <a:cs typeface="Lucida Sans Unicode"/>
              </a:rPr>
              <a:t>settori </a:t>
            </a:r>
            <a:r>
              <a:rPr sz="1800" spc="-65" dirty="0">
                <a:latin typeface="Lucida Sans Unicode"/>
                <a:cs typeface="Lucida Sans Unicode"/>
              </a:rPr>
              <a:t>da </a:t>
            </a:r>
            <a:r>
              <a:rPr sz="1800" spc="-155" dirty="0">
                <a:latin typeface="Lucida Sans Unicode"/>
                <a:cs typeface="Lucida Sans Unicode"/>
              </a:rPr>
              <a:t>k </a:t>
            </a:r>
            <a:r>
              <a:rPr sz="1800" spc="5" dirty="0">
                <a:latin typeface="Lucida Sans Unicode"/>
                <a:cs typeface="Lucida Sans Unicode"/>
              </a:rPr>
              <a:t>a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spc="-195" dirty="0">
                <a:latin typeface="Lucida Sans Unicode"/>
                <a:cs typeface="Lucida Sans Unicode"/>
              </a:rPr>
              <a:t>2k-1;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800" dirty="0">
                <a:latin typeface="Lucida Sans Unicode"/>
                <a:cs typeface="Lucida Sans Unicode"/>
              </a:rPr>
              <a:t>…</a:t>
            </a:r>
            <a:endParaRPr sz="1800">
              <a:latin typeface="Lucida Sans Unicode"/>
              <a:cs typeface="Lucida Sans Unicode"/>
            </a:endParaRPr>
          </a:p>
          <a:p>
            <a:pPr marL="12700" marR="5080">
              <a:lnSpc>
                <a:spcPct val="100000"/>
              </a:lnSpc>
              <a:spcBef>
                <a:spcPts val="1080"/>
              </a:spcBef>
            </a:pPr>
            <a:r>
              <a:rPr sz="1800" spc="15" dirty="0">
                <a:latin typeface="Lucida Sans Unicode"/>
                <a:cs typeface="Lucida Sans Unicode"/>
              </a:rPr>
              <a:t>Per </a:t>
            </a:r>
            <a:r>
              <a:rPr sz="1800" spc="-60" dirty="0">
                <a:latin typeface="Lucida Sans Unicode"/>
                <a:cs typeface="Lucida Sans Unicode"/>
              </a:rPr>
              <a:t>la </a:t>
            </a:r>
            <a:r>
              <a:rPr sz="1800" spc="-125" dirty="0">
                <a:latin typeface="Lucida Sans Unicode"/>
                <a:cs typeface="Lucida Sans Unicode"/>
              </a:rPr>
              <a:t>lettura/scrittura </a:t>
            </a:r>
            <a:r>
              <a:rPr sz="1800" spc="-110" dirty="0">
                <a:latin typeface="Lucida Sans Unicode"/>
                <a:cs typeface="Lucida Sans Unicode"/>
              </a:rPr>
              <a:t>dati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140" dirty="0">
                <a:latin typeface="Lucida Sans Unicode"/>
                <a:cs typeface="Lucida Sans Unicode"/>
              </a:rPr>
              <a:t>4 </a:t>
            </a:r>
            <a:r>
              <a:rPr sz="1800" spc="-110" dirty="0">
                <a:latin typeface="Lucida Sans Unicode"/>
                <a:cs typeface="Lucida Sans Unicode"/>
              </a:rPr>
              <a:t>settori </a:t>
            </a:r>
            <a:r>
              <a:rPr sz="1800" spc="-50" dirty="0">
                <a:latin typeface="Lucida Sans Unicode"/>
                <a:cs typeface="Lucida Sans Unicode"/>
              </a:rPr>
              <a:t>successivi </a:t>
            </a:r>
            <a:r>
              <a:rPr sz="1800" spc="-125" dirty="0">
                <a:latin typeface="Lucida Sans Unicode"/>
                <a:cs typeface="Lucida Sans Unicode"/>
              </a:rPr>
              <a:t>il </a:t>
            </a:r>
            <a:r>
              <a:rPr sz="1800" spc="-110" dirty="0">
                <a:latin typeface="Lucida Sans Unicode"/>
                <a:cs typeface="Lucida Sans Unicode"/>
              </a:rPr>
              <a:t>controllore </a:t>
            </a:r>
            <a:r>
              <a:rPr sz="1800" spc="5" dirty="0">
                <a:latin typeface="Lucida Sans Unicode"/>
                <a:cs typeface="Lucida Sans Unicode"/>
              </a:rPr>
              <a:t>RAID </a:t>
            </a:r>
            <a:r>
              <a:rPr sz="1800" spc="-75" dirty="0">
                <a:latin typeface="Lucida Sans Unicode"/>
                <a:cs typeface="Lucida Sans Unicode"/>
              </a:rPr>
              <a:t>spezzerà  </a:t>
            </a:r>
            <a:r>
              <a:rPr sz="1800" spc="-100" dirty="0">
                <a:latin typeface="Lucida Sans Unicode"/>
                <a:cs typeface="Lucida Sans Unicode"/>
              </a:rPr>
              <a:t>questo comando </a:t>
            </a:r>
            <a:r>
              <a:rPr sz="1800" spc="-125" dirty="0">
                <a:latin typeface="Lucida Sans Unicode"/>
                <a:cs typeface="Lucida Sans Unicode"/>
              </a:rPr>
              <a:t>in </a:t>
            </a:r>
            <a:r>
              <a:rPr sz="1800" spc="-140" dirty="0">
                <a:latin typeface="Lucida Sans Unicode"/>
                <a:cs typeface="Lucida Sans Unicode"/>
              </a:rPr>
              <a:t>4 </a:t>
            </a:r>
            <a:r>
              <a:rPr sz="1800" spc="-100" dirty="0">
                <a:latin typeface="Lucida Sans Unicode"/>
                <a:cs typeface="Lucida Sans Unicode"/>
              </a:rPr>
              <a:t>comandi </a:t>
            </a:r>
            <a:r>
              <a:rPr sz="1800" spc="-75" dirty="0">
                <a:latin typeface="Lucida Sans Unicode"/>
                <a:cs typeface="Lucida Sans Unicode"/>
              </a:rPr>
              <a:t>separati </a:t>
            </a:r>
            <a:r>
              <a:rPr sz="1800" spc="-85" dirty="0">
                <a:latin typeface="Lucida Sans Unicode"/>
                <a:cs typeface="Lucida Sans Unicode"/>
              </a:rPr>
              <a:t>(uno </a:t>
            </a:r>
            <a:r>
              <a:rPr sz="1800" spc="-100" dirty="0">
                <a:latin typeface="Lucida Sans Unicode"/>
                <a:cs typeface="Lucida Sans Unicode"/>
              </a:rPr>
              <a:t>per </a:t>
            </a:r>
            <a:r>
              <a:rPr sz="1800" spc="-60" dirty="0">
                <a:latin typeface="Lucida Sans Unicode"/>
                <a:cs typeface="Lucida Sans Unicode"/>
              </a:rPr>
              <a:t>ciascun </a:t>
            </a:r>
            <a:r>
              <a:rPr sz="1800" spc="-70" dirty="0">
                <a:latin typeface="Lucida Sans Unicode"/>
                <a:cs typeface="Lucida Sans Unicode"/>
              </a:rPr>
              <a:t>disco) </a:t>
            </a:r>
            <a:r>
              <a:rPr sz="1800" spc="-5" dirty="0">
                <a:latin typeface="Lucida Sans Unicode"/>
                <a:cs typeface="Lucida Sans Unicode"/>
              </a:rPr>
              <a:t>e </a:t>
            </a:r>
            <a:r>
              <a:rPr sz="1800" spc="-130" dirty="0">
                <a:latin typeface="Lucida Sans Unicode"/>
                <a:cs typeface="Lucida Sans Unicode"/>
              </a:rPr>
              <a:t>li </a:t>
            </a:r>
            <a:r>
              <a:rPr sz="1800" spc="-75" dirty="0">
                <a:latin typeface="Lucida Sans Unicode"/>
                <a:cs typeface="Lucida Sans Unicode"/>
              </a:rPr>
              <a:t>farà eseguire  </a:t>
            </a:r>
            <a:r>
              <a:rPr sz="1800" spc="-125" dirty="0">
                <a:latin typeface="Lucida Sans Unicode"/>
                <a:cs typeface="Lucida Sans Unicode"/>
              </a:rPr>
              <a:t>in</a:t>
            </a:r>
            <a:r>
              <a:rPr sz="1800" spc="-85" dirty="0">
                <a:latin typeface="Lucida Sans Unicode"/>
                <a:cs typeface="Lucida Sans Unicode"/>
              </a:rPr>
              <a:t> </a:t>
            </a:r>
            <a:r>
              <a:rPr sz="1800" spc="-80" dirty="0">
                <a:latin typeface="Lucida Sans Unicode"/>
                <a:cs typeface="Lucida Sans Unicode"/>
              </a:rPr>
              <a:t>parallelo).</a:t>
            </a:r>
            <a:endParaRPr sz="1800">
              <a:latin typeface="Lucida Sans Unicode"/>
              <a:cs typeface="Lucida Sans Unicode"/>
            </a:endParaRPr>
          </a:p>
          <a:p>
            <a:pPr marL="12700" marR="5080">
              <a:lnSpc>
                <a:spcPct val="100000"/>
              </a:lnSpc>
              <a:spcBef>
                <a:spcPts val="1080"/>
              </a:spcBef>
            </a:pPr>
            <a:r>
              <a:rPr sz="1800" spc="5" dirty="0">
                <a:latin typeface="Lucida Sans Unicode"/>
                <a:cs typeface="Lucida Sans Unicode"/>
              </a:rPr>
              <a:t>RAID </a:t>
            </a:r>
            <a:r>
              <a:rPr sz="1800" spc="-140" dirty="0">
                <a:latin typeface="Lucida Sans Unicode"/>
                <a:cs typeface="Lucida Sans Unicode"/>
              </a:rPr>
              <a:t>0 </a:t>
            </a:r>
            <a:r>
              <a:rPr sz="1800" spc="-70" dirty="0">
                <a:latin typeface="Lucida Sans Unicode"/>
                <a:cs typeface="Lucida Sans Unicode"/>
              </a:rPr>
              <a:t>lavora </a:t>
            </a:r>
            <a:r>
              <a:rPr sz="1800" spc="-114" dirty="0">
                <a:latin typeface="Lucida Sans Unicode"/>
                <a:cs typeface="Lucida Sans Unicode"/>
              </a:rPr>
              <a:t>meglio </a:t>
            </a:r>
            <a:r>
              <a:rPr sz="1800" spc="-105" dirty="0">
                <a:latin typeface="Lucida Sans Unicode"/>
                <a:cs typeface="Lucida Sans Unicode"/>
              </a:rPr>
              <a:t>quando </a:t>
            </a:r>
            <a:r>
              <a:rPr sz="1800" spc="-65" dirty="0">
                <a:latin typeface="Lucida Sans Unicode"/>
                <a:cs typeface="Lucida Sans Unicode"/>
              </a:rPr>
              <a:t>le </a:t>
            </a:r>
            <a:r>
              <a:rPr sz="1800" spc="-85" dirty="0">
                <a:latin typeface="Lucida Sans Unicode"/>
                <a:cs typeface="Lucida Sans Unicode"/>
              </a:rPr>
              <a:t>richieste </a:t>
            </a:r>
            <a:r>
              <a:rPr sz="1800" spc="-90" dirty="0">
                <a:latin typeface="Lucida Sans Unicode"/>
                <a:cs typeface="Lucida Sans Unicode"/>
              </a:rPr>
              <a:t>sono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110" dirty="0">
                <a:latin typeface="Lucida Sans Unicode"/>
                <a:cs typeface="Lucida Sans Unicode"/>
              </a:rPr>
              <a:t>grandi </a:t>
            </a:r>
            <a:r>
              <a:rPr sz="1800" spc="-105" dirty="0">
                <a:latin typeface="Lucida Sans Unicode"/>
                <a:cs typeface="Lucida Sans Unicode"/>
              </a:rPr>
              <a:t>dimensioni. </a:t>
            </a:r>
            <a:r>
              <a:rPr sz="1800" spc="5" dirty="0">
                <a:latin typeface="Lucida Sans Unicode"/>
                <a:cs typeface="Lucida Sans Unicode"/>
              </a:rPr>
              <a:t>RAID </a:t>
            </a:r>
            <a:r>
              <a:rPr sz="1800" spc="-140" dirty="0">
                <a:latin typeface="Lucida Sans Unicode"/>
                <a:cs typeface="Lucida Sans Unicode"/>
              </a:rPr>
              <a:t>0 </a:t>
            </a:r>
            <a:r>
              <a:rPr sz="1800" spc="-120" dirty="0">
                <a:latin typeface="Lucida Sans Unicode"/>
                <a:cs typeface="Lucida Sans Unicode"/>
              </a:rPr>
              <a:t>non  </a:t>
            </a:r>
            <a:r>
              <a:rPr sz="1800" spc="-5" dirty="0">
                <a:latin typeface="Lucida Sans Unicode"/>
                <a:cs typeface="Lucida Sans Unicode"/>
              </a:rPr>
              <a:t>è </a:t>
            </a:r>
            <a:r>
              <a:rPr sz="1800" spc="-110" dirty="0">
                <a:latin typeface="Lucida Sans Unicode"/>
                <a:cs typeface="Lucida Sans Unicode"/>
              </a:rPr>
              <a:t>ridondante </a:t>
            </a:r>
            <a:r>
              <a:rPr sz="1800" spc="-70" dirty="0">
                <a:latin typeface="Lucida Sans Unicode"/>
                <a:cs typeface="Lucida Sans Unicode"/>
              </a:rPr>
              <a:t>(per </a:t>
            </a:r>
            <a:r>
              <a:rPr sz="1800" spc="-100" dirty="0">
                <a:latin typeface="Lucida Sans Unicode"/>
                <a:cs typeface="Lucida Sans Unicode"/>
              </a:rPr>
              <a:t>questo </a:t>
            </a:r>
            <a:r>
              <a:rPr sz="1800" spc="-120" dirty="0">
                <a:latin typeface="Lucida Sans Unicode"/>
                <a:cs typeface="Lucida Sans Unicode"/>
              </a:rPr>
              <a:t>non </a:t>
            </a:r>
            <a:r>
              <a:rPr sz="1800" spc="-5" dirty="0">
                <a:latin typeface="Lucida Sans Unicode"/>
                <a:cs typeface="Lucida Sans Unicode"/>
              </a:rPr>
              <a:t>è </a:t>
            </a:r>
            <a:r>
              <a:rPr sz="1800" spc="-90" dirty="0">
                <a:latin typeface="Lucida Sans Unicode"/>
                <a:cs typeface="Lucida Sans Unicode"/>
              </a:rPr>
              <a:t>considerato </a:t>
            </a:r>
            <a:r>
              <a:rPr sz="1800" spc="-120" dirty="0">
                <a:latin typeface="Lucida Sans Unicode"/>
                <a:cs typeface="Lucida Sans Unicode"/>
              </a:rPr>
              <a:t>un </a:t>
            </a:r>
            <a:r>
              <a:rPr sz="1800" spc="-70" dirty="0">
                <a:latin typeface="Lucida Sans Unicode"/>
                <a:cs typeface="Lucida Sans Unicode"/>
              </a:rPr>
              <a:t>vero </a:t>
            </a:r>
            <a:r>
              <a:rPr sz="1800" spc="-5" dirty="0">
                <a:latin typeface="Lucida Sans Unicode"/>
                <a:cs typeface="Lucida Sans Unicode"/>
              </a:rPr>
              <a:t>e </a:t>
            </a:r>
            <a:r>
              <a:rPr sz="1800" spc="-130" dirty="0">
                <a:latin typeface="Lucida Sans Unicode"/>
                <a:cs typeface="Lucida Sans Unicode"/>
              </a:rPr>
              <a:t>proprio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“RAID”).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RAID</a:t>
            </a:r>
            <a:r>
              <a:rPr spc="-25" dirty="0"/>
              <a:t> </a:t>
            </a:r>
            <a:r>
              <a:rPr dirty="0"/>
              <a:t>0</a:t>
            </a:r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8226" y="1346200"/>
            <a:ext cx="5748274" cy="113982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0667" y="2697606"/>
            <a:ext cx="7809865" cy="33197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Malgun Gothic"/>
                <a:cs typeface="Malgun Gothic"/>
              </a:rPr>
              <a:t>In </a:t>
            </a:r>
            <a:r>
              <a:rPr sz="1600" spc="-10" dirty="0">
                <a:latin typeface="Malgun Gothic"/>
                <a:cs typeface="Malgun Gothic"/>
              </a:rPr>
              <a:t>questo </a:t>
            </a:r>
            <a:r>
              <a:rPr sz="1600" spc="-5" dirty="0">
                <a:latin typeface="Malgun Gothic"/>
                <a:cs typeface="Malgun Gothic"/>
              </a:rPr>
              <a:t>caso si usa </a:t>
            </a:r>
            <a:r>
              <a:rPr sz="1600" spc="-10" dirty="0">
                <a:latin typeface="Malgun Gothic"/>
                <a:cs typeface="Malgun Gothic"/>
              </a:rPr>
              <a:t>una tecnica </a:t>
            </a:r>
            <a:r>
              <a:rPr sz="1600" spc="-5" dirty="0">
                <a:latin typeface="Malgun Gothic"/>
                <a:cs typeface="Malgun Gothic"/>
              </a:rPr>
              <a:t>di </a:t>
            </a:r>
            <a:r>
              <a:rPr sz="1600" spc="-10" dirty="0">
                <a:latin typeface="Malgun Gothic"/>
                <a:cs typeface="Malgun Gothic"/>
              </a:rPr>
              <a:t>striping+mirroring. Come nel </a:t>
            </a:r>
            <a:r>
              <a:rPr sz="1600" spc="-5" dirty="0">
                <a:latin typeface="Malgun Gothic"/>
                <a:cs typeface="Malgun Gothic"/>
              </a:rPr>
              <a:t>RAID 0 </a:t>
            </a:r>
            <a:r>
              <a:rPr sz="1600" spc="-10" dirty="0">
                <a:latin typeface="Malgun Gothic"/>
                <a:cs typeface="Malgun Gothic"/>
              </a:rPr>
              <a:t>ogni</a:t>
            </a:r>
            <a:r>
              <a:rPr sz="1600" spc="385" dirty="0">
                <a:latin typeface="Malgun Gothic"/>
                <a:cs typeface="Malgun Gothic"/>
              </a:rPr>
              <a:t> </a:t>
            </a:r>
            <a:r>
              <a:rPr sz="1600" spc="-5" dirty="0">
                <a:latin typeface="Malgun Gothic"/>
                <a:cs typeface="Malgun Gothic"/>
              </a:rPr>
              <a:t>strip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Malgun Gothic"/>
                <a:cs typeface="Malgun Gothic"/>
              </a:rPr>
              <a:t>viene </a:t>
            </a:r>
            <a:r>
              <a:rPr sz="1600" spc="-10" dirty="0">
                <a:latin typeface="Malgun Gothic"/>
                <a:cs typeface="Malgun Gothic"/>
              </a:rPr>
              <a:t>mappata </a:t>
            </a:r>
            <a:r>
              <a:rPr sz="1600" spc="-5" dirty="0">
                <a:latin typeface="Malgun Gothic"/>
                <a:cs typeface="Malgun Gothic"/>
              </a:rPr>
              <a:t>su due diversi</a:t>
            </a:r>
            <a:r>
              <a:rPr sz="1600" spc="75" dirty="0">
                <a:latin typeface="Malgun Gothic"/>
                <a:cs typeface="Malgun Gothic"/>
              </a:rPr>
              <a:t> </a:t>
            </a:r>
            <a:r>
              <a:rPr sz="1600" spc="-5" dirty="0">
                <a:latin typeface="Malgun Gothic"/>
                <a:cs typeface="Malgun Gothic"/>
              </a:rPr>
              <a:t>dischi.</a:t>
            </a:r>
            <a:endParaRPr sz="1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1650" b="1" i="1" spc="-45" dirty="0">
                <a:latin typeface="Malgun Gothic"/>
                <a:cs typeface="Malgun Gothic"/>
              </a:rPr>
              <a:t>Vantaggi:</a:t>
            </a:r>
            <a:endParaRPr sz="1650">
              <a:latin typeface="Malgun Gothic"/>
              <a:cs typeface="Malgun Gothic"/>
            </a:endParaRPr>
          </a:p>
          <a:p>
            <a:pPr marL="97790" indent="-85090">
              <a:lnSpc>
                <a:spcPct val="100000"/>
              </a:lnSpc>
              <a:spcBef>
                <a:spcPts val="900"/>
              </a:spcBef>
              <a:buSzPct val="90909"/>
              <a:buFont typeface="Malgun Gothic"/>
              <a:buChar char="•"/>
              <a:tabLst>
                <a:tab pos="98425" algn="l"/>
              </a:tabLst>
            </a:pPr>
            <a:r>
              <a:rPr sz="1650" i="1" spc="-40" dirty="0">
                <a:latin typeface="Malgun Gothic"/>
                <a:cs typeface="Malgun Gothic"/>
              </a:rPr>
              <a:t>Una </a:t>
            </a:r>
            <a:r>
              <a:rPr sz="1650" i="1" spc="-25" dirty="0">
                <a:latin typeface="Malgun Gothic"/>
                <a:cs typeface="Malgun Gothic"/>
              </a:rPr>
              <a:t>richiesta </a:t>
            </a:r>
            <a:r>
              <a:rPr sz="1650" i="1" spc="-30" dirty="0">
                <a:latin typeface="Malgun Gothic"/>
                <a:cs typeface="Malgun Gothic"/>
              </a:rPr>
              <a:t>di lettura </a:t>
            </a:r>
            <a:r>
              <a:rPr sz="1650" i="1" spc="-35" dirty="0">
                <a:latin typeface="Malgun Gothic"/>
                <a:cs typeface="Malgun Gothic"/>
              </a:rPr>
              <a:t>può essere </a:t>
            </a:r>
            <a:r>
              <a:rPr sz="1650" i="1" spc="-30" dirty="0">
                <a:latin typeface="Malgun Gothic"/>
                <a:cs typeface="Malgun Gothic"/>
              </a:rPr>
              <a:t>eseguita dal disco più</a:t>
            </a:r>
            <a:r>
              <a:rPr sz="1650" i="1" spc="245" dirty="0">
                <a:latin typeface="Malgun Gothic"/>
                <a:cs typeface="Malgun Gothic"/>
              </a:rPr>
              <a:t> </a:t>
            </a:r>
            <a:r>
              <a:rPr sz="1650" i="1" spc="-45" dirty="0">
                <a:latin typeface="Malgun Gothic"/>
                <a:cs typeface="Malgun Gothic"/>
              </a:rPr>
              <a:t>“scarico”</a:t>
            </a:r>
            <a:endParaRPr sz="1650">
              <a:latin typeface="Malgun Gothic"/>
              <a:cs typeface="Malgun Gothic"/>
            </a:endParaRPr>
          </a:p>
          <a:p>
            <a:pPr marL="97790" indent="-85090">
              <a:lnSpc>
                <a:spcPts val="1950"/>
              </a:lnSpc>
              <a:spcBef>
                <a:spcPts val="905"/>
              </a:spcBef>
              <a:buSzPct val="90909"/>
              <a:buFont typeface="Malgun Gothic"/>
              <a:buChar char="•"/>
              <a:tabLst>
                <a:tab pos="98425" algn="l"/>
              </a:tabLst>
            </a:pPr>
            <a:r>
              <a:rPr sz="1650" i="1" spc="-40" dirty="0">
                <a:latin typeface="Malgun Gothic"/>
                <a:cs typeface="Malgun Gothic"/>
              </a:rPr>
              <a:t>Una </a:t>
            </a:r>
            <a:r>
              <a:rPr sz="1650" i="1" spc="-25" dirty="0">
                <a:latin typeface="Malgun Gothic"/>
                <a:cs typeface="Malgun Gothic"/>
              </a:rPr>
              <a:t>richiesta di scrittura </a:t>
            </a:r>
            <a:r>
              <a:rPr sz="1650" i="1" spc="-40" dirty="0">
                <a:latin typeface="Malgun Gothic"/>
                <a:cs typeface="Malgun Gothic"/>
              </a:rPr>
              <a:t>deve </a:t>
            </a:r>
            <a:r>
              <a:rPr sz="1650" i="1" spc="-35" dirty="0">
                <a:latin typeface="Malgun Gothic"/>
                <a:cs typeface="Malgun Gothic"/>
              </a:rPr>
              <a:t>essere </a:t>
            </a:r>
            <a:r>
              <a:rPr sz="1650" i="1" spc="-30" dirty="0">
                <a:latin typeface="Malgun Gothic"/>
                <a:cs typeface="Malgun Gothic"/>
              </a:rPr>
              <a:t>eseguita su </a:t>
            </a:r>
            <a:r>
              <a:rPr sz="1650" i="1" spc="-35" dirty="0">
                <a:latin typeface="Malgun Gothic"/>
                <a:cs typeface="Malgun Gothic"/>
              </a:rPr>
              <a:t>due </a:t>
            </a:r>
            <a:r>
              <a:rPr sz="1650" i="1" spc="-30" dirty="0">
                <a:latin typeface="Malgun Gothic"/>
                <a:cs typeface="Malgun Gothic"/>
              </a:rPr>
              <a:t>dischi (ma </a:t>
            </a:r>
            <a:r>
              <a:rPr sz="1650" i="1" spc="-35" dirty="0">
                <a:latin typeface="Malgun Gothic"/>
                <a:cs typeface="Malgun Gothic"/>
              </a:rPr>
              <a:t>potenzialmente</a:t>
            </a:r>
            <a:r>
              <a:rPr sz="1650" i="1" spc="38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in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ts val="1950"/>
              </a:lnSpc>
            </a:pPr>
            <a:r>
              <a:rPr sz="1650" i="1" spc="-30" dirty="0">
                <a:latin typeface="Malgun Gothic"/>
                <a:cs typeface="Malgun Gothic"/>
              </a:rPr>
              <a:t>parallelo)</a:t>
            </a:r>
            <a:endParaRPr sz="1650">
              <a:latin typeface="Malgun Gothic"/>
              <a:cs typeface="Malgun Gothic"/>
            </a:endParaRPr>
          </a:p>
          <a:p>
            <a:pPr marL="97790" indent="-85090">
              <a:lnSpc>
                <a:spcPct val="100000"/>
              </a:lnSpc>
              <a:spcBef>
                <a:spcPts val="900"/>
              </a:spcBef>
              <a:buSzPct val="90909"/>
              <a:buFont typeface="Malgun Gothic"/>
              <a:buChar char="•"/>
              <a:tabLst>
                <a:tab pos="98425" algn="l"/>
              </a:tabLst>
            </a:pP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5" dirty="0">
                <a:latin typeface="Malgun Gothic"/>
                <a:cs typeface="Malgun Gothic"/>
              </a:rPr>
              <a:t>malfunzionamento </a:t>
            </a:r>
            <a:r>
              <a:rPr sz="1650" i="1" spc="-30" dirty="0">
                <a:latin typeface="Malgun Gothic"/>
                <a:cs typeface="Malgun Gothic"/>
              </a:rPr>
              <a:t>di </a:t>
            </a:r>
            <a:r>
              <a:rPr sz="1650" i="1" spc="-35" dirty="0">
                <a:latin typeface="Malgun Gothic"/>
                <a:cs typeface="Malgun Gothic"/>
              </a:rPr>
              <a:t>un </a:t>
            </a:r>
            <a:r>
              <a:rPr sz="1650" i="1" spc="-30" dirty="0">
                <a:latin typeface="Malgun Gothic"/>
                <a:cs typeface="Malgun Gothic"/>
              </a:rPr>
              <a:t>disco è facilmente</a:t>
            </a:r>
            <a:r>
              <a:rPr sz="1650" i="1" spc="210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recuperabile.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650" b="1" i="1" spc="-40" dirty="0">
                <a:latin typeface="Malgun Gothic"/>
                <a:cs typeface="Malgun Gothic"/>
              </a:rPr>
              <a:t>Svantaggi:</a:t>
            </a:r>
            <a:endParaRPr sz="1650">
              <a:latin typeface="Malgun Gothic"/>
              <a:cs typeface="Malgun Gothic"/>
            </a:endParaRPr>
          </a:p>
          <a:p>
            <a:pPr marL="97790" indent="-85090">
              <a:lnSpc>
                <a:spcPct val="100000"/>
              </a:lnSpc>
              <a:spcBef>
                <a:spcPts val="900"/>
              </a:spcBef>
              <a:buSzPct val="90909"/>
              <a:buFont typeface="Malgun Gothic"/>
              <a:buChar char="•"/>
              <a:tabLst>
                <a:tab pos="98425" algn="l"/>
              </a:tabLst>
            </a:pPr>
            <a:r>
              <a:rPr sz="1650" i="1" spc="-30" dirty="0">
                <a:latin typeface="Malgun Gothic"/>
                <a:cs typeface="Malgun Gothic"/>
              </a:rPr>
              <a:t>Costi</a:t>
            </a:r>
            <a:r>
              <a:rPr sz="1650" i="1" spc="-2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elevati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RAID</a:t>
            </a:r>
            <a:r>
              <a:rPr spc="-25" dirty="0"/>
              <a:t> </a:t>
            </a:r>
            <a:r>
              <a:rPr dirty="0"/>
              <a:t>1</a:t>
            </a:r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29000" y="2225675"/>
            <a:ext cx="1752600" cy="228600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1314450" y="0"/>
                </a:moveTo>
                <a:lnTo>
                  <a:pt x="1314450" y="57150"/>
                </a:lnTo>
                <a:lnTo>
                  <a:pt x="0" y="57150"/>
                </a:lnTo>
                <a:lnTo>
                  <a:pt x="0" y="171450"/>
                </a:lnTo>
                <a:lnTo>
                  <a:pt x="1314450" y="171450"/>
                </a:lnTo>
                <a:lnTo>
                  <a:pt x="1314450" y="228600"/>
                </a:lnTo>
                <a:lnTo>
                  <a:pt x="1752600" y="114300"/>
                </a:lnTo>
                <a:lnTo>
                  <a:pt x="131445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29000" y="2225675"/>
            <a:ext cx="1752600" cy="228600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0" y="57150"/>
                </a:moveTo>
                <a:lnTo>
                  <a:pt x="1314450" y="57150"/>
                </a:lnTo>
                <a:lnTo>
                  <a:pt x="1314450" y="0"/>
                </a:lnTo>
                <a:lnTo>
                  <a:pt x="1752600" y="114300"/>
                </a:lnTo>
                <a:lnTo>
                  <a:pt x="1314450" y="228600"/>
                </a:lnTo>
                <a:lnTo>
                  <a:pt x="1314450" y="171450"/>
                </a:lnTo>
                <a:lnTo>
                  <a:pt x="0" y="171450"/>
                </a:lnTo>
                <a:lnTo>
                  <a:pt x="0" y="5715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29000" y="2606675"/>
            <a:ext cx="1752600" cy="228600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438150" y="0"/>
                </a:moveTo>
                <a:lnTo>
                  <a:pt x="0" y="114300"/>
                </a:lnTo>
                <a:lnTo>
                  <a:pt x="438150" y="228600"/>
                </a:lnTo>
                <a:lnTo>
                  <a:pt x="438150" y="171450"/>
                </a:lnTo>
                <a:lnTo>
                  <a:pt x="1752600" y="171450"/>
                </a:lnTo>
                <a:lnTo>
                  <a:pt x="1752600" y="57150"/>
                </a:lnTo>
                <a:lnTo>
                  <a:pt x="438150" y="57150"/>
                </a:lnTo>
                <a:lnTo>
                  <a:pt x="43815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29000" y="2606675"/>
            <a:ext cx="1752600" cy="228600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1752600" y="57150"/>
                </a:moveTo>
                <a:lnTo>
                  <a:pt x="438150" y="57150"/>
                </a:lnTo>
                <a:lnTo>
                  <a:pt x="438150" y="0"/>
                </a:lnTo>
                <a:lnTo>
                  <a:pt x="0" y="114300"/>
                </a:lnTo>
                <a:lnTo>
                  <a:pt x="438150" y="228600"/>
                </a:lnTo>
                <a:lnTo>
                  <a:pt x="438150" y="171450"/>
                </a:lnTo>
                <a:lnTo>
                  <a:pt x="1752600" y="171450"/>
                </a:lnTo>
                <a:lnTo>
                  <a:pt x="1752600" y="5715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90600" y="1989137"/>
            <a:ext cx="2286000" cy="922655"/>
          </a:xfrm>
          <a:prstGeom prst="rect">
            <a:avLst/>
          </a:prstGeom>
          <a:solidFill>
            <a:srgbClr val="EBEBEB"/>
          </a:solidFill>
          <a:ln w="9525">
            <a:solidFill>
              <a:srgbClr val="000000"/>
            </a:solidFill>
          </a:ln>
        </p:spPr>
        <p:txBody>
          <a:bodyPr vert="horz" wrap="square" lIns="0" tIns="116205" rIns="0" bIns="0" rtlCol="0">
            <a:spAutoFit/>
          </a:bodyPr>
          <a:lstStyle/>
          <a:p>
            <a:pPr marL="243840">
              <a:lnSpc>
                <a:spcPct val="100000"/>
              </a:lnSpc>
              <a:spcBef>
                <a:spcPts val="915"/>
              </a:spcBef>
            </a:pPr>
            <a:r>
              <a:rPr sz="2400" spc="-5" dirty="0">
                <a:latin typeface="Tahoma"/>
                <a:cs typeface="Tahoma"/>
              </a:rPr>
              <a:t>Informazione</a:t>
            </a:r>
            <a:endParaRPr sz="2400">
              <a:latin typeface="Tahoma"/>
              <a:cs typeface="Tahoma"/>
            </a:endParaRPr>
          </a:p>
          <a:p>
            <a:pPr marL="243840">
              <a:lnSpc>
                <a:spcPct val="100000"/>
              </a:lnSpc>
            </a:pPr>
            <a:r>
              <a:rPr sz="2400" spc="-5" dirty="0">
                <a:latin typeface="Tahoma"/>
                <a:cs typeface="Tahoma"/>
              </a:rPr>
              <a:t>/dati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34000" y="2225675"/>
            <a:ext cx="2590800" cy="762000"/>
          </a:xfrm>
          <a:prstGeom prst="rect">
            <a:avLst/>
          </a:prstGeom>
          <a:solidFill>
            <a:srgbClr val="EBEBEB"/>
          </a:solidFill>
          <a:ln w="9525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 marL="152400" marR="127635">
              <a:lnSpc>
                <a:spcPct val="100000"/>
              </a:lnSpc>
              <a:spcBef>
                <a:spcPts val="15"/>
              </a:spcBef>
            </a:pPr>
            <a:r>
              <a:rPr sz="2400" spc="-40" dirty="0">
                <a:latin typeface="Tahoma"/>
                <a:cs typeface="Tahoma"/>
              </a:rPr>
              <a:t>r</a:t>
            </a:r>
            <a:r>
              <a:rPr sz="2400" dirty="0">
                <a:latin typeface="Tahoma"/>
                <a:cs typeface="Tahoma"/>
              </a:rPr>
              <a:t>ap</a:t>
            </a:r>
            <a:r>
              <a:rPr sz="2400" spc="5" dirty="0">
                <a:latin typeface="Tahoma"/>
                <a:cs typeface="Tahoma"/>
              </a:rPr>
              <a:t>p</a:t>
            </a:r>
            <a:r>
              <a:rPr sz="2400" spc="-15" dirty="0">
                <a:latin typeface="Tahoma"/>
                <a:cs typeface="Tahoma"/>
              </a:rPr>
              <a:t>r</a:t>
            </a:r>
            <a:r>
              <a:rPr sz="2400" spc="-5" dirty="0">
                <a:latin typeface="Tahoma"/>
                <a:cs typeface="Tahoma"/>
              </a:rPr>
              <a:t>es</a:t>
            </a:r>
            <a:r>
              <a:rPr sz="2400" spc="-10" dirty="0">
                <a:latin typeface="Tahoma"/>
                <a:cs typeface="Tahoma"/>
              </a:rPr>
              <a:t>e</a:t>
            </a:r>
            <a:r>
              <a:rPr sz="2400" dirty="0">
                <a:latin typeface="Tahoma"/>
                <a:cs typeface="Tahoma"/>
              </a:rPr>
              <a:t>nta</a:t>
            </a:r>
            <a:r>
              <a:rPr sz="2400" spc="5" dirty="0">
                <a:latin typeface="Tahoma"/>
                <a:cs typeface="Tahoma"/>
              </a:rPr>
              <a:t>z</a:t>
            </a:r>
            <a:r>
              <a:rPr sz="2400" dirty="0">
                <a:latin typeface="Tahoma"/>
                <a:cs typeface="Tahoma"/>
              </a:rPr>
              <a:t>i</a:t>
            </a:r>
            <a:r>
              <a:rPr sz="2400" spc="5" dirty="0">
                <a:latin typeface="Tahoma"/>
                <a:cs typeface="Tahoma"/>
              </a:rPr>
              <a:t>o</a:t>
            </a:r>
            <a:r>
              <a:rPr sz="2400" dirty="0">
                <a:latin typeface="Tahoma"/>
                <a:cs typeface="Tahoma"/>
              </a:rPr>
              <a:t>ne  </a:t>
            </a:r>
            <a:r>
              <a:rPr sz="2400" spc="-5" dirty="0">
                <a:latin typeface="Tahoma"/>
                <a:cs typeface="Tahoma"/>
              </a:rPr>
              <a:t>digitale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97300" y="1605153"/>
            <a:ext cx="1038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ahoma"/>
                <a:cs typeface="Tahoma"/>
              </a:rPr>
              <a:t>codifica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68700" y="3129534"/>
            <a:ext cx="1369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ahoma"/>
                <a:cs typeface="Tahoma"/>
              </a:rPr>
              <a:t>deco</a:t>
            </a:r>
            <a:r>
              <a:rPr sz="2400" spc="5" dirty="0">
                <a:latin typeface="Tahoma"/>
                <a:cs typeface="Tahoma"/>
              </a:rPr>
              <a:t>d</a:t>
            </a:r>
            <a:r>
              <a:rPr sz="2400" dirty="0">
                <a:latin typeface="Tahoma"/>
                <a:cs typeface="Tahoma"/>
              </a:rPr>
              <a:t>i</a:t>
            </a:r>
            <a:r>
              <a:rPr sz="2400" spc="5" dirty="0">
                <a:latin typeface="Tahoma"/>
                <a:cs typeface="Tahoma"/>
              </a:rPr>
              <a:t>f</a:t>
            </a:r>
            <a:r>
              <a:rPr sz="2400" dirty="0">
                <a:latin typeface="Tahoma"/>
                <a:cs typeface="Tahoma"/>
              </a:rPr>
              <a:t>ica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81200" y="3063875"/>
            <a:ext cx="152400" cy="1219200"/>
          </a:xfrm>
          <a:custGeom>
            <a:avLst/>
            <a:gdLst/>
            <a:ahLst/>
            <a:cxnLst/>
            <a:rect l="l" t="t" r="r" b="b"/>
            <a:pathLst>
              <a:path w="152400" h="1219200">
                <a:moveTo>
                  <a:pt x="114300" y="304800"/>
                </a:moveTo>
                <a:lnTo>
                  <a:pt x="38100" y="304800"/>
                </a:lnTo>
                <a:lnTo>
                  <a:pt x="38100" y="1219200"/>
                </a:lnTo>
                <a:lnTo>
                  <a:pt x="114300" y="1219200"/>
                </a:lnTo>
                <a:lnTo>
                  <a:pt x="114300" y="304800"/>
                </a:lnTo>
                <a:close/>
              </a:path>
              <a:path w="152400" h="1219200">
                <a:moveTo>
                  <a:pt x="76200" y="0"/>
                </a:moveTo>
                <a:lnTo>
                  <a:pt x="0" y="304800"/>
                </a:lnTo>
                <a:lnTo>
                  <a:pt x="152400" y="304800"/>
                </a:lnTo>
                <a:lnTo>
                  <a:pt x="76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81200" y="3063875"/>
            <a:ext cx="152400" cy="1219200"/>
          </a:xfrm>
          <a:custGeom>
            <a:avLst/>
            <a:gdLst/>
            <a:ahLst/>
            <a:cxnLst/>
            <a:rect l="l" t="t" r="r" b="b"/>
            <a:pathLst>
              <a:path w="152400" h="1219200">
                <a:moveTo>
                  <a:pt x="0" y="304800"/>
                </a:moveTo>
                <a:lnTo>
                  <a:pt x="76200" y="0"/>
                </a:lnTo>
                <a:lnTo>
                  <a:pt x="152400" y="304800"/>
                </a:lnTo>
                <a:lnTo>
                  <a:pt x="114300" y="304800"/>
                </a:lnTo>
                <a:lnTo>
                  <a:pt x="114300" y="1219200"/>
                </a:lnTo>
                <a:lnTo>
                  <a:pt x="38100" y="1219200"/>
                </a:lnTo>
                <a:lnTo>
                  <a:pt x="38100" y="304800"/>
                </a:lnTo>
                <a:lnTo>
                  <a:pt x="0" y="304800"/>
                </a:lnTo>
                <a:close/>
              </a:path>
            </a:pathLst>
          </a:custGeom>
          <a:ln w="9525">
            <a:solidFill>
              <a:srgbClr val="00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897628" y="4391914"/>
            <a:ext cx="37852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ahoma"/>
                <a:cs typeface="Tahoma"/>
              </a:rPr>
              <a:t>Computer:</a:t>
            </a:r>
            <a:r>
              <a:rPr sz="2400" spc="-5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memorizzazione,  elaborazione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24600" y="3063875"/>
            <a:ext cx="152400" cy="1219200"/>
          </a:xfrm>
          <a:custGeom>
            <a:avLst/>
            <a:gdLst/>
            <a:ahLst/>
            <a:cxnLst/>
            <a:rect l="l" t="t" r="r" b="b"/>
            <a:pathLst>
              <a:path w="152400" h="1219200">
                <a:moveTo>
                  <a:pt x="114300" y="304800"/>
                </a:moveTo>
                <a:lnTo>
                  <a:pt x="38100" y="304800"/>
                </a:lnTo>
                <a:lnTo>
                  <a:pt x="38100" y="1219200"/>
                </a:lnTo>
                <a:lnTo>
                  <a:pt x="114300" y="1219200"/>
                </a:lnTo>
                <a:lnTo>
                  <a:pt x="114300" y="304800"/>
                </a:lnTo>
                <a:close/>
              </a:path>
              <a:path w="152400" h="1219200">
                <a:moveTo>
                  <a:pt x="76200" y="0"/>
                </a:moveTo>
                <a:lnTo>
                  <a:pt x="0" y="304800"/>
                </a:lnTo>
                <a:lnTo>
                  <a:pt x="152400" y="304800"/>
                </a:lnTo>
                <a:lnTo>
                  <a:pt x="76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24600" y="3063875"/>
            <a:ext cx="152400" cy="1219200"/>
          </a:xfrm>
          <a:custGeom>
            <a:avLst/>
            <a:gdLst/>
            <a:ahLst/>
            <a:cxnLst/>
            <a:rect l="l" t="t" r="r" b="b"/>
            <a:pathLst>
              <a:path w="152400" h="1219200">
                <a:moveTo>
                  <a:pt x="0" y="304800"/>
                </a:moveTo>
                <a:lnTo>
                  <a:pt x="76200" y="0"/>
                </a:lnTo>
                <a:lnTo>
                  <a:pt x="152400" y="304800"/>
                </a:lnTo>
                <a:lnTo>
                  <a:pt x="114300" y="304800"/>
                </a:lnTo>
                <a:lnTo>
                  <a:pt x="114300" y="1219200"/>
                </a:lnTo>
                <a:lnTo>
                  <a:pt x="38100" y="1219200"/>
                </a:lnTo>
                <a:lnTo>
                  <a:pt x="38100" y="304800"/>
                </a:lnTo>
                <a:lnTo>
                  <a:pt x="0" y="304800"/>
                </a:lnTo>
                <a:close/>
              </a:path>
            </a:pathLst>
          </a:custGeom>
          <a:ln w="9525">
            <a:solidFill>
              <a:srgbClr val="00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72914" y="4969183"/>
            <a:ext cx="1785971" cy="1561167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65748" y="5274607"/>
            <a:ext cx="1513736" cy="126591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06692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Rappresentazione digitale  </a:t>
            </a:r>
            <a:r>
              <a:rPr dirty="0"/>
              <a:t>Dell’informazione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20267" y="4242942"/>
            <a:ext cx="2059939" cy="601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1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Mondo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esterno</a:t>
            </a:r>
            <a:endParaRPr sz="2400">
              <a:latin typeface="Arial"/>
              <a:cs typeface="Arial"/>
            </a:endParaRPr>
          </a:p>
          <a:p>
            <a:pPr marR="27940" algn="ctr">
              <a:lnSpc>
                <a:spcPts val="1810"/>
              </a:lnSpc>
            </a:pPr>
            <a:r>
              <a:rPr sz="1650" i="1" spc="-40" dirty="0">
                <a:latin typeface="Malgun Gothic"/>
                <a:cs typeface="Malgun Gothic"/>
              </a:rPr>
              <a:t>“Reale”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28876" y="1284224"/>
            <a:ext cx="5748274" cy="113665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0667" y="2456179"/>
            <a:ext cx="7967980" cy="41738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Usa una tecnica </a:t>
            </a:r>
            <a:r>
              <a:rPr sz="1600" spc="-5" dirty="0">
                <a:latin typeface="Malgun Gothic"/>
                <a:cs typeface="Malgun Gothic"/>
              </a:rPr>
              <a:t>di accesso </a:t>
            </a:r>
            <a:r>
              <a:rPr sz="1600" spc="-10" dirty="0">
                <a:latin typeface="Malgun Gothic"/>
                <a:cs typeface="Malgun Gothic"/>
              </a:rPr>
              <a:t>parallelo. </a:t>
            </a:r>
            <a:r>
              <a:rPr sz="1600" spc="-35" dirty="0">
                <a:latin typeface="Malgun Gothic"/>
                <a:cs typeface="Malgun Gothic"/>
              </a:rPr>
              <a:t>Tutti </a:t>
            </a:r>
            <a:r>
              <a:rPr sz="1600" spc="-5" dirty="0">
                <a:latin typeface="Malgun Gothic"/>
                <a:cs typeface="Malgun Gothic"/>
              </a:rPr>
              <a:t>i dischi </a:t>
            </a:r>
            <a:r>
              <a:rPr sz="1600" spc="-10" dirty="0">
                <a:latin typeface="Malgun Gothic"/>
                <a:cs typeface="Malgun Gothic"/>
              </a:rPr>
              <a:t>del </a:t>
            </a:r>
            <a:r>
              <a:rPr sz="1600" spc="-5" dirty="0">
                <a:latin typeface="Malgun Gothic"/>
                <a:cs typeface="Malgun Gothic"/>
              </a:rPr>
              <a:t>RAID </a:t>
            </a:r>
            <a:r>
              <a:rPr sz="1600" spc="-10" dirty="0">
                <a:latin typeface="Malgun Gothic"/>
                <a:cs typeface="Malgun Gothic"/>
              </a:rPr>
              <a:t>partecipano </a:t>
            </a:r>
            <a:r>
              <a:rPr sz="1600" spc="-15" dirty="0">
                <a:latin typeface="Malgun Gothic"/>
                <a:cs typeface="Malgun Gothic"/>
              </a:rPr>
              <a:t>all’esecuzione  </a:t>
            </a:r>
            <a:r>
              <a:rPr sz="1600" spc="-10" dirty="0">
                <a:latin typeface="Malgun Gothic"/>
                <a:cs typeface="Malgun Gothic"/>
              </a:rPr>
              <a:t>delle </a:t>
            </a:r>
            <a:r>
              <a:rPr sz="1600" spc="-5" dirty="0">
                <a:latin typeface="Malgun Gothic"/>
                <a:cs typeface="Malgun Gothic"/>
              </a:rPr>
              <a:t>richieste di I/O </a:t>
            </a:r>
            <a:r>
              <a:rPr sz="1600" dirty="0">
                <a:latin typeface="Malgun Gothic"/>
                <a:cs typeface="Malgun Gothic"/>
              </a:rPr>
              <a:t>in </a:t>
            </a:r>
            <a:r>
              <a:rPr sz="1600" spc="-5" dirty="0">
                <a:latin typeface="Malgun Gothic"/>
                <a:cs typeface="Malgun Gothic"/>
              </a:rPr>
              <a:t>maniera </a:t>
            </a:r>
            <a:r>
              <a:rPr sz="1600" spc="-10" dirty="0">
                <a:latin typeface="Malgun Gothic"/>
                <a:cs typeface="Malgun Gothic"/>
              </a:rPr>
              <a:t>sincrona </a:t>
            </a:r>
            <a:r>
              <a:rPr sz="1600" spc="-5" dirty="0">
                <a:latin typeface="Malgun Gothic"/>
                <a:cs typeface="Malgun Gothic"/>
              </a:rPr>
              <a:t>(tutte le </a:t>
            </a:r>
            <a:r>
              <a:rPr sz="1600" spc="-10" dirty="0">
                <a:latin typeface="Malgun Gothic"/>
                <a:cs typeface="Malgun Gothic"/>
              </a:rPr>
              <a:t>testine </a:t>
            </a:r>
            <a:r>
              <a:rPr sz="1600" spc="-5" dirty="0">
                <a:latin typeface="Malgun Gothic"/>
                <a:cs typeface="Malgun Gothic"/>
              </a:rPr>
              <a:t>di tutti i dischi assumono  posizioni analoghe in ogni</a:t>
            </a:r>
            <a:r>
              <a:rPr sz="1600" spc="85" dirty="0">
                <a:latin typeface="Malgun Gothic"/>
                <a:cs typeface="Malgun Gothic"/>
              </a:rPr>
              <a:t> </a:t>
            </a:r>
            <a:r>
              <a:rPr sz="1600" spc="-5" dirty="0">
                <a:latin typeface="Malgun Gothic"/>
                <a:cs typeface="Malgun Gothic"/>
              </a:rPr>
              <a:t>momento).</a:t>
            </a:r>
            <a:endParaRPr sz="1600">
              <a:latin typeface="Malgun Gothic"/>
              <a:cs typeface="Malgun Gothic"/>
            </a:endParaRPr>
          </a:p>
          <a:p>
            <a:pPr marL="12700" marR="22987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Malgun Gothic"/>
                <a:cs typeface="Malgun Gothic"/>
              </a:rPr>
              <a:t>RAID 2 </a:t>
            </a:r>
            <a:r>
              <a:rPr sz="1600" spc="-10" dirty="0">
                <a:latin typeface="Malgun Gothic"/>
                <a:cs typeface="Malgun Gothic"/>
              </a:rPr>
              <a:t>adotta </a:t>
            </a:r>
            <a:r>
              <a:rPr sz="1600" spc="-5" dirty="0">
                <a:latin typeface="Malgun Gothic"/>
                <a:cs typeface="Malgun Gothic"/>
              </a:rPr>
              <a:t>lo striping </a:t>
            </a:r>
            <a:r>
              <a:rPr sz="1600" spc="-10" dirty="0">
                <a:latin typeface="Malgun Gothic"/>
                <a:cs typeface="Malgun Gothic"/>
              </a:rPr>
              <a:t>dei dati, </a:t>
            </a:r>
            <a:r>
              <a:rPr sz="1600" spc="-5" dirty="0">
                <a:latin typeface="Malgun Gothic"/>
                <a:cs typeface="Malgun Gothic"/>
              </a:rPr>
              <a:t>ma </a:t>
            </a:r>
            <a:r>
              <a:rPr sz="1600" spc="-10" dirty="0">
                <a:latin typeface="Malgun Gothic"/>
                <a:cs typeface="Malgun Gothic"/>
              </a:rPr>
              <a:t>questa </a:t>
            </a:r>
            <a:r>
              <a:rPr sz="1600" spc="-5" dirty="0">
                <a:latin typeface="Malgun Gothic"/>
                <a:cs typeface="Malgun Gothic"/>
              </a:rPr>
              <a:t>volta le strisce sono di </a:t>
            </a:r>
            <a:r>
              <a:rPr sz="1600" spc="-10" dirty="0">
                <a:latin typeface="Malgun Gothic"/>
                <a:cs typeface="Malgun Gothic"/>
              </a:rPr>
              <a:t>dimensione di  </a:t>
            </a:r>
            <a:r>
              <a:rPr sz="1600" u="sng" spc="-1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mezzo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byte</a:t>
            </a:r>
            <a:r>
              <a:rPr sz="1600" spc="-5" dirty="0">
                <a:latin typeface="Malgun Gothic"/>
                <a:cs typeface="Malgun Gothic"/>
              </a:rPr>
              <a:t>, un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byte </a:t>
            </a:r>
            <a:r>
              <a:rPr sz="1600" spc="-5" dirty="0">
                <a:latin typeface="Malgun Gothic"/>
                <a:cs typeface="Malgun Gothic"/>
              </a:rPr>
              <a:t>o </a:t>
            </a:r>
            <a:r>
              <a:rPr sz="1600" spc="-10" dirty="0">
                <a:latin typeface="Malgun Gothic"/>
                <a:cs typeface="Malgun Gothic"/>
              </a:rPr>
              <a:t>una</a:t>
            </a:r>
            <a:r>
              <a:rPr sz="1600" spc="90" dirty="0">
                <a:latin typeface="Malgun Gothic"/>
                <a:cs typeface="Malgun Gothic"/>
              </a:rPr>
              <a:t> </a:t>
            </a:r>
            <a:r>
              <a:rPr sz="1600" u="sng" spc="-1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parola</a:t>
            </a:r>
            <a:r>
              <a:rPr sz="1600" spc="-10" dirty="0">
                <a:latin typeface="Malgun Gothic"/>
                <a:cs typeface="Malgun Gothic"/>
              </a:rPr>
              <a:t>.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600" spc="-10" dirty="0">
                <a:latin typeface="Malgun Gothic"/>
                <a:cs typeface="Malgun Gothic"/>
              </a:rPr>
              <a:t>Lavorando </a:t>
            </a:r>
            <a:r>
              <a:rPr sz="1600" spc="-5" dirty="0">
                <a:latin typeface="Malgun Gothic"/>
                <a:cs typeface="Malgun Gothic"/>
              </a:rPr>
              <a:t>con </a:t>
            </a:r>
            <a:r>
              <a:rPr sz="1600" u="sng" spc="-1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mezzo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byte </a:t>
            </a:r>
            <a:r>
              <a:rPr sz="1600" spc="-5" dirty="0">
                <a:latin typeface="Malgun Gothic"/>
                <a:cs typeface="Malgun Gothic"/>
              </a:rPr>
              <a:t>(+ </a:t>
            </a:r>
            <a:r>
              <a:rPr sz="1600" spc="-15" dirty="0">
                <a:latin typeface="Malgun Gothic"/>
                <a:cs typeface="Malgun Gothic"/>
              </a:rPr>
              <a:t>tre </a:t>
            </a:r>
            <a:r>
              <a:rPr sz="1600" spc="-5" dirty="0">
                <a:latin typeface="Malgun Gothic"/>
                <a:cs typeface="Malgun Gothic"/>
              </a:rPr>
              <a:t>bit di controllo dati) si </a:t>
            </a:r>
            <a:r>
              <a:rPr sz="1600" spc="-10" dirty="0">
                <a:latin typeface="Malgun Gothic"/>
                <a:cs typeface="Malgun Gothic"/>
              </a:rPr>
              <a:t>ottengono </a:t>
            </a:r>
            <a:r>
              <a:rPr sz="1600" spc="-5" dirty="0">
                <a:latin typeface="Malgun Gothic"/>
                <a:cs typeface="Malgun Gothic"/>
              </a:rPr>
              <a:t>i sette</a:t>
            </a:r>
            <a:r>
              <a:rPr sz="1600" spc="245" dirty="0">
                <a:latin typeface="Malgun Gothic"/>
                <a:cs typeface="Malgun Gothic"/>
              </a:rPr>
              <a:t> </a:t>
            </a:r>
            <a:r>
              <a:rPr sz="1600" spc="-5" dirty="0">
                <a:latin typeface="Malgun Gothic"/>
                <a:cs typeface="Malgun Gothic"/>
              </a:rPr>
              <a:t>bit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Malgun Gothic"/>
                <a:cs typeface="Malgun Gothic"/>
              </a:rPr>
              <a:t>memorizzati tutti su dischi diversi (come mostrato in</a:t>
            </a:r>
            <a:r>
              <a:rPr sz="1600" spc="120" dirty="0">
                <a:latin typeface="Malgun Gothic"/>
                <a:cs typeface="Malgun Gothic"/>
              </a:rPr>
              <a:t> </a:t>
            </a:r>
            <a:r>
              <a:rPr sz="1600" spc="-10" dirty="0">
                <a:latin typeface="Malgun Gothic"/>
                <a:cs typeface="Malgun Gothic"/>
              </a:rPr>
              <a:t>figura).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650" b="1" i="1" spc="-45" dirty="0">
                <a:latin typeface="Malgun Gothic"/>
                <a:cs typeface="Malgun Gothic"/>
              </a:rPr>
              <a:t>Vantaggi:</a:t>
            </a:r>
            <a:endParaRPr sz="1650">
              <a:latin typeface="Malgun Gothic"/>
              <a:cs typeface="Malgun Gothic"/>
            </a:endParaRPr>
          </a:p>
          <a:p>
            <a:pPr marL="97790" indent="-85090">
              <a:lnSpc>
                <a:spcPct val="100000"/>
              </a:lnSpc>
              <a:spcBef>
                <a:spcPts val="900"/>
              </a:spcBef>
              <a:buSzPct val="90909"/>
              <a:buFont typeface="Malgun Gothic"/>
              <a:buChar char="•"/>
              <a:tabLst>
                <a:tab pos="98425" algn="l"/>
                <a:tab pos="4994275" algn="l"/>
              </a:tabLst>
            </a:pPr>
            <a:r>
              <a:rPr sz="1650" i="1" spc="-25" dirty="0">
                <a:latin typeface="Malgun Gothic"/>
                <a:cs typeface="Malgun Gothic"/>
              </a:rPr>
              <a:t>Lettura/scrittura in </a:t>
            </a:r>
            <a:r>
              <a:rPr sz="1650" i="1" spc="-30" dirty="0">
                <a:latin typeface="Malgun Gothic"/>
                <a:cs typeface="Malgun Gothic"/>
              </a:rPr>
              <a:t>parallelo </a:t>
            </a:r>
            <a:r>
              <a:rPr sz="1650" i="1" spc="-25" dirty="0">
                <a:latin typeface="Malgun Gothic"/>
                <a:cs typeface="Malgun Gothic"/>
              </a:rPr>
              <a:t>(di ciascun</a:t>
            </a:r>
            <a:r>
              <a:rPr sz="1650" i="1" spc="170" dirty="0">
                <a:latin typeface="Malgun Gothic"/>
                <a:cs typeface="Malgun Gothic"/>
              </a:rPr>
              <a:t> </a:t>
            </a:r>
            <a:r>
              <a:rPr sz="1650" i="1" u="sng" spc="-3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mezzo</a:t>
            </a:r>
            <a:r>
              <a:rPr sz="1650" i="1" u="sng" spc="3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 </a:t>
            </a:r>
            <a:r>
              <a:rPr sz="1650" i="1" u="sng" spc="-3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byte	</a:t>
            </a:r>
            <a:r>
              <a:rPr sz="1650" i="1" spc="-40" dirty="0">
                <a:latin typeface="Malgun Gothic"/>
                <a:cs typeface="Malgun Gothic"/>
              </a:rPr>
              <a:t>+ </a:t>
            </a:r>
            <a:r>
              <a:rPr sz="1650" i="1" spc="-35" dirty="0">
                <a:latin typeface="Malgun Gothic"/>
                <a:cs typeface="Malgun Gothic"/>
              </a:rPr>
              <a:t>tre </a:t>
            </a:r>
            <a:r>
              <a:rPr sz="1650" i="1" spc="-25" dirty="0">
                <a:latin typeface="Malgun Gothic"/>
                <a:cs typeface="Malgun Gothic"/>
              </a:rPr>
              <a:t>bit </a:t>
            </a:r>
            <a:r>
              <a:rPr sz="1650" i="1" spc="-30" dirty="0">
                <a:latin typeface="Malgun Gothic"/>
                <a:cs typeface="Malgun Gothic"/>
              </a:rPr>
              <a:t>di controllo dati</a:t>
            </a:r>
            <a:r>
              <a:rPr sz="1650" i="1" spc="95" dirty="0">
                <a:latin typeface="Malgun Gothic"/>
                <a:cs typeface="Malgun Gothic"/>
              </a:rPr>
              <a:t> </a:t>
            </a:r>
            <a:r>
              <a:rPr sz="1650" i="1" spc="-20" dirty="0">
                <a:latin typeface="Malgun Gothic"/>
                <a:cs typeface="Malgun Gothic"/>
              </a:rPr>
              <a:t>)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650" b="1" i="1" spc="-40" dirty="0">
                <a:latin typeface="Malgun Gothic"/>
                <a:cs typeface="Malgun Gothic"/>
              </a:rPr>
              <a:t>Svantaggi:</a:t>
            </a:r>
            <a:endParaRPr sz="1650">
              <a:latin typeface="Malgun Gothic"/>
              <a:cs typeface="Malgun Gothic"/>
            </a:endParaRPr>
          </a:p>
          <a:p>
            <a:pPr marL="97790" indent="-85090">
              <a:lnSpc>
                <a:spcPct val="100000"/>
              </a:lnSpc>
              <a:spcBef>
                <a:spcPts val="900"/>
              </a:spcBef>
              <a:buSzPct val="90909"/>
              <a:buFont typeface="Malgun Gothic"/>
              <a:buChar char="•"/>
              <a:tabLst>
                <a:tab pos="98425" algn="l"/>
              </a:tabLst>
            </a:pPr>
            <a:r>
              <a:rPr sz="1650" i="1" spc="-35" dirty="0">
                <a:latin typeface="Malgun Gothic"/>
                <a:cs typeface="Malgun Gothic"/>
              </a:rPr>
              <a:t>Dispendioso (meno </a:t>
            </a:r>
            <a:r>
              <a:rPr sz="1650" i="1" spc="-30" dirty="0">
                <a:latin typeface="Malgun Gothic"/>
                <a:cs typeface="Malgun Gothic"/>
              </a:rPr>
              <a:t>che </a:t>
            </a:r>
            <a:r>
              <a:rPr sz="1650" i="1" spc="-35" dirty="0">
                <a:latin typeface="Malgun Gothic"/>
                <a:cs typeface="Malgun Gothic"/>
              </a:rPr>
              <a:t>RAID</a:t>
            </a:r>
            <a:r>
              <a:rPr sz="1650" i="1" spc="8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1)</a:t>
            </a:r>
            <a:endParaRPr sz="1650">
              <a:latin typeface="Malgun Gothic"/>
              <a:cs typeface="Malgun Gothic"/>
            </a:endParaRPr>
          </a:p>
          <a:p>
            <a:pPr marL="97790" indent="-85090">
              <a:lnSpc>
                <a:spcPct val="100000"/>
              </a:lnSpc>
              <a:spcBef>
                <a:spcPts val="900"/>
              </a:spcBef>
              <a:buSzPct val="90909"/>
              <a:buFont typeface="Malgun Gothic"/>
              <a:buChar char="•"/>
              <a:tabLst>
                <a:tab pos="98425" algn="l"/>
              </a:tabLst>
            </a:pPr>
            <a:r>
              <a:rPr sz="1650" i="1" spc="-35" dirty="0">
                <a:latin typeface="Malgun Gothic"/>
                <a:cs typeface="Malgun Gothic"/>
              </a:rPr>
              <a:t>Rotazione </a:t>
            </a:r>
            <a:r>
              <a:rPr sz="1650" i="1" spc="-30" dirty="0">
                <a:latin typeface="Malgun Gothic"/>
                <a:cs typeface="Malgun Gothic"/>
              </a:rPr>
              <a:t>sincronizzata dei</a:t>
            </a:r>
            <a:r>
              <a:rPr sz="1650" i="1" spc="80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dischi</a:t>
            </a:r>
            <a:endParaRPr sz="1650">
              <a:latin typeface="Malgun Gothic"/>
              <a:cs typeface="Malgun Gothic"/>
            </a:endParaRPr>
          </a:p>
          <a:p>
            <a:pPr marL="97790" indent="-85090">
              <a:lnSpc>
                <a:spcPct val="100000"/>
              </a:lnSpc>
              <a:spcBef>
                <a:spcPts val="905"/>
              </a:spcBef>
              <a:buSzPct val="90909"/>
              <a:buFont typeface="Malgun Gothic"/>
              <a:buChar char="•"/>
              <a:tabLst>
                <a:tab pos="98425" algn="l"/>
                <a:tab pos="2724785" algn="l"/>
              </a:tabLst>
            </a:pPr>
            <a:r>
              <a:rPr sz="1650" i="1" spc="-30" dirty="0">
                <a:latin typeface="Malgun Gothic"/>
                <a:cs typeface="Malgun Gothic"/>
              </a:rPr>
              <a:t>Molto </a:t>
            </a:r>
            <a:r>
              <a:rPr sz="1650" i="1" spc="-35" dirty="0">
                <a:latin typeface="Malgun Gothic"/>
                <a:cs typeface="Malgun Gothic"/>
              </a:rPr>
              <a:t>lavoro</a:t>
            </a:r>
            <a:r>
              <a:rPr sz="1650" i="1" spc="20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al</a:t>
            </a:r>
            <a:r>
              <a:rPr sz="1650" i="1" spc="-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controllore	che </a:t>
            </a:r>
            <a:r>
              <a:rPr sz="1650" i="1" spc="-35" dirty="0">
                <a:latin typeface="Malgun Gothic"/>
                <a:cs typeface="Malgun Gothic"/>
              </a:rPr>
              <a:t>deve </a:t>
            </a:r>
            <a:r>
              <a:rPr sz="1650" i="1" spc="-30" dirty="0">
                <a:latin typeface="Malgun Gothic"/>
                <a:cs typeface="Malgun Gothic"/>
              </a:rPr>
              <a:t>controllare </a:t>
            </a:r>
            <a:r>
              <a:rPr sz="1650" i="1" spc="-35" dirty="0">
                <a:latin typeface="Malgun Gothic"/>
                <a:cs typeface="Malgun Gothic"/>
              </a:rPr>
              <a:t>rapidamente </a:t>
            </a:r>
            <a:r>
              <a:rPr sz="1650" i="1" spc="-15" dirty="0">
                <a:latin typeface="Malgun Gothic"/>
                <a:cs typeface="Malgun Gothic"/>
              </a:rPr>
              <a:t>i </a:t>
            </a:r>
            <a:r>
              <a:rPr sz="1650" i="1" spc="-20" dirty="0">
                <a:latin typeface="Malgun Gothic"/>
                <a:cs typeface="Malgun Gothic"/>
              </a:rPr>
              <a:t>bit </a:t>
            </a:r>
            <a:r>
              <a:rPr sz="1650" i="1" spc="-25" dirty="0">
                <a:latin typeface="Malgun Gothic"/>
                <a:cs typeface="Malgun Gothic"/>
              </a:rPr>
              <a:t>di</a:t>
            </a:r>
            <a:r>
              <a:rPr sz="1650" i="1" spc="14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controllo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RAID</a:t>
            </a:r>
            <a:r>
              <a:rPr spc="-25" dirty="0"/>
              <a:t> </a:t>
            </a:r>
            <a:r>
              <a:rPr dirty="0"/>
              <a:t>2</a:t>
            </a:r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667" y="2580258"/>
            <a:ext cx="7901305" cy="3197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Usa una tecnica </a:t>
            </a:r>
            <a:r>
              <a:rPr sz="1600" spc="-5" dirty="0">
                <a:latin typeface="Malgun Gothic"/>
                <a:cs typeface="Malgun Gothic"/>
              </a:rPr>
              <a:t>di accesso </a:t>
            </a:r>
            <a:r>
              <a:rPr sz="1600" spc="-10" dirty="0">
                <a:latin typeface="Malgun Gothic"/>
                <a:cs typeface="Malgun Gothic"/>
              </a:rPr>
              <a:t>parallelo. </a:t>
            </a:r>
            <a:r>
              <a:rPr sz="1600" spc="-5" dirty="0">
                <a:latin typeface="Malgun Gothic"/>
                <a:cs typeface="Malgun Gothic"/>
              </a:rPr>
              <a:t>E’ una versione </a:t>
            </a:r>
            <a:r>
              <a:rPr sz="1600" spc="-10" dirty="0">
                <a:latin typeface="Malgun Gothic"/>
                <a:cs typeface="Malgun Gothic"/>
              </a:rPr>
              <a:t>semplificata del </a:t>
            </a:r>
            <a:r>
              <a:rPr sz="1600" spc="-5" dirty="0">
                <a:latin typeface="Malgun Gothic"/>
                <a:cs typeface="Malgun Gothic"/>
              </a:rPr>
              <a:t>RAID 2. Il bit </a:t>
            </a:r>
            <a:r>
              <a:rPr sz="1600" spc="-10" dirty="0">
                <a:latin typeface="Malgun Gothic"/>
                <a:cs typeface="Malgun Gothic"/>
              </a:rPr>
              <a:t>di  parità </a:t>
            </a:r>
            <a:r>
              <a:rPr sz="1600" spc="-5" dirty="0">
                <a:latin typeface="Malgun Gothic"/>
                <a:cs typeface="Malgun Gothic"/>
              </a:rPr>
              <a:t>viene calcolato per </a:t>
            </a:r>
            <a:r>
              <a:rPr sz="1600" spc="-10" dirty="0">
                <a:latin typeface="Malgun Gothic"/>
                <a:cs typeface="Malgun Gothic"/>
              </a:rPr>
              <a:t>ogni </a:t>
            </a:r>
            <a:r>
              <a:rPr sz="1600" spc="-15" dirty="0">
                <a:latin typeface="Malgun Gothic"/>
                <a:cs typeface="Malgun Gothic"/>
              </a:rPr>
              <a:t>parola </a:t>
            </a:r>
            <a:r>
              <a:rPr sz="1600" spc="-5" dirty="0">
                <a:latin typeface="Malgun Gothic"/>
                <a:cs typeface="Malgun Gothic"/>
              </a:rPr>
              <a:t>di </a:t>
            </a:r>
            <a:r>
              <a:rPr sz="1600" spc="-10" dirty="0">
                <a:latin typeface="Malgun Gothic"/>
                <a:cs typeface="Malgun Gothic"/>
              </a:rPr>
              <a:t>dati </a:t>
            </a:r>
            <a:r>
              <a:rPr sz="1600" spc="-5" dirty="0">
                <a:latin typeface="Malgun Gothic"/>
                <a:cs typeface="Malgun Gothic"/>
              </a:rPr>
              <a:t>e poi scritto su un apposito</a:t>
            </a:r>
            <a:r>
              <a:rPr sz="1600" spc="265" dirty="0">
                <a:latin typeface="Malgun Gothic"/>
                <a:cs typeface="Malgun Gothic"/>
              </a:rPr>
              <a:t> </a:t>
            </a:r>
            <a:r>
              <a:rPr sz="1600" spc="-5" dirty="0">
                <a:latin typeface="Malgun Gothic"/>
                <a:cs typeface="Malgun Gothic"/>
              </a:rPr>
              <a:t>disco.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10" dirty="0">
                <a:latin typeface="Malgun Gothic"/>
                <a:cs typeface="Malgun Gothic"/>
              </a:rPr>
              <a:t>Dato </a:t>
            </a:r>
            <a:r>
              <a:rPr sz="1600" spc="-5" dirty="0">
                <a:latin typeface="Malgun Gothic"/>
                <a:cs typeface="Malgun Gothic"/>
              </a:rPr>
              <a:t>che le </a:t>
            </a:r>
            <a:r>
              <a:rPr sz="1600" spc="-15" dirty="0">
                <a:latin typeface="Malgun Gothic"/>
                <a:cs typeface="Malgun Gothic"/>
              </a:rPr>
              <a:t>parole </a:t>
            </a:r>
            <a:r>
              <a:rPr sz="1600" spc="-5" dirty="0">
                <a:latin typeface="Malgun Gothic"/>
                <a:cs typeface="Malgun Gothic"/>
              </a:rPr>
              <a:t>di </a:t>
            </a:r>
            <a:r>
              <a:rPr sz="1600" spc="-10" dirty="0">
                <a:latin typeface="Malgun Gothic"/>
                <a:cs typeface="Malgun Gothic"/>
              </a:rPr>
              <a:t>dati </a:t>
            </a:r>
            <a:r>
              <a:rPr sz="1600" spc="-5" dirty="0">
                <a:latin typeface="Malgun Gothic"/>
                <a:cs typeface="Malgun Gothic"/>
              </a:rPr>
              <a:t>sono distribuite su più unità, </a:t>
            </a:r>
            <a:r>
              <a:rPr sz="1600" spc="-10" dirty="0">
                <a:latin typeface="Malgun Gothic"/>
                <a:cs typeface="Malgun Gothic"/>
              </a:rPr>
              <a:t>anche </a:t>
            </a:r>
            <a:r>
              <a:rPr sz="1600" spc="-5" dirty="0">
                <a:latin typeface="Malgun Gothic"/>
                <a:cs typeface="Malgun Gothic"/>
              </a:rPr>
              <a:t>in </a:t>
            </a:r>
            <a:r>
              <a:rPr sz="1600" spc="-10" dirty="0">
                <a:latin typeface="Malgun Gothic"/>
                <a:cs typeface="Malgun Gothic"/>
              </a:rPr>
              <a:t>questo </a:t>
            </a:r>
            <a:r>
              <a:rPr sz="1600" spc="-5" dirty="0">
                <a:latin typeface="Malgun Gothic"/>
                <a:cs typeface="Malgun Gothic"/>
              </a:rPr>
              <a:t>caso i</a:t>
            </a:r>
            <a:r>
              <a:rPr sz="1600" spc="315" dirty="0">
                <a:latin typeface="Malgun Gothic"/>
                <a:cs typeface="Malgun Gothic"/>
              </a:rPr>
              <a:t> </a:t>
            </a:r>
            <a:r>
              <a:rPr sz="1600" spc="-5" dirty="0">
                <a:latin typeface="Malgun Gothic"/>
                <a:cs typeface="Malgun Gothic"/>
              </a:rPr>
              <a:t>dischi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Malgun Gothic"/>
                <a:cs typeface="Malgun Gothic"/>
              </a:rPr>
              <a:t>devono essere</a:t>
            </a:r>
            <a:r>
              <a:rPr sz="1600" spc="20" dirty="0">
                <a:latin typeface="Malgun Gothic"/>
                <a:cs typeface="Malgun Gothic"/>
              </a:rPr>
              <a:t> </a:t>
            </a:r>
            <a:r>
              <a:rPr sz="1600" spc="-10" dirty="0">
                <a:latin typeface="Malgun Gothic"/>
                <a:cs typeface="Malgun Gothic"/>
              </a:rPr>
              <a:t>sincronizzati.</a:t>
            </a:r>
            <a:endParaRPr sz="1600">
              <a:latin typeface="Malgun Gothic"/>
              <a:cs typeface="Malgun Gothic"/>
            </a:endParaRPr>
          </a:p>
          <a:p>
            <a:pPr marL="12700" marR="114935">
              <a:lnSpc>
                <a:spcPct val="100000"/>
              </a:lnSpc>
              <a:spcBef>
                <a:spcPts val="960"/>
              </a:spcBef>
            </a:pPr>
            <a:r>
              <a:rPr sz="1600" spc="-10" dirty="0">
                <a:latin typeface="Malgun Gothic"/>
                <a:cs typeface="Malgun Gothic"/>
              </a:rPr>
              <a:t>Nel </a:t>
            </a:r>
            <a:r>
              <a:rPr sz="1600" spc="-5" dirty="0">
                <a:latin typeface="Malgun Gothic"/>
                <a:cs typeface="Malgun Gothic"/>
              </a:rPr>
              <a:t>caso di </a:t>
            </a:r>
            <a:r>
              <a:rPr sz="1600" spc="-10" dirty="0">
                <a:latin typeface="Malgun Gothic"/>
                <a:cs typeface="Malgun Gothic"/>
              </a:rPr>
              <a:t>una rottura </a:t>
            </a:r>
            <a:r>
              <a:rPr sz="1600" spc="-5" dirty="0">
                <a:latin typeface="Malgun Gothic"/>
                <a:cs typeface="Malgun Gothic"/>
              </a:rPr>
              <a:t>di un disco, attraverso il </a:t>
            </a:r>
            <a:r>
              <a:rPr sz="1600" dirty="0">
                <a:latin typeface="Malgun Gothic"/>
                <a:cs typeface="Malgun Gothic"/>
              </a:rPr>
              <a:t>bit </a:t>
            </a:r>
            <a:r>
              <a:rPr sz="1600" spc="-5" dirty="0">
                <a:latin typeface="Malgun Gothic"/>
                <a:cs typeface="Malgun Gothic"/>
              </a:rPr>
              <a:t>di </a:t>
            </a:r>
            <a:r>
              <a:rPr sz="1600" spc="-10" dirty="0">
                <a:latin typeface="Malgun Gothic"/>
                <a:cs typeface="Malgun Gothic"/>
              </a:rPr>
              <a:t>parità </a:t>
            </a:r>
            <a:r>
              <a:rPr sz="1600" spc="-5" dirty="0">
                <a:latin typeface="Malgun Gothic"/>
                <a:cs typeface="Malgun Gothic"/>
              </a:rPr>
              <a:t>si riesce a </a:t>
            </a:r>
            <a:r>
              <a:rPr sz="1600" spc="-15" dirty="0">
                <a:latin typeface="Malgun Gothic"/>
                <a:cs typeface="Malgun Gothic"/>
              </a:rPr>
              <a:t>recuperare </a:t>
            </a:r>
            <a:r>
              <a:rPr sz="1600" spc="-5" dirty="0">
                <a:latin typeface="Malgun Gothic"/>
                <a:cs typeface="Malgun Gothic"/>
              </a:rPr>
              <a:t>i  </a:t>
            </a:r>
            <a:r>
              <a:rPr sz="1600" spc="-10" dirty="0">
                <a:latin typeface="Malgun Gothic"/>
                <a:cs typeface="Malgun Gothic"/>
              </a:rPr>
              <a:t>dati.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650" b="1" i="1" spc="-45" dirty="0">
                <a:latin typeface="Malgun Gothic"/>
                <a:cs typeface="Malgun Gothic"/>
              </a:rPr>
              <a:t>Vantaggi:</a:t>
            </a:r>
            <a:endParaRPr sz="1650">
              <a:latin typeface="Malgun Gothic"/>
              <a:cs typeface="Malgun Gothic"/>
            </a:endParaRPr>
          </a:p>
          <a:p>
            <a:pPr marL="97790" indent="-85090">
              <a:lnSpc>
                <a:spcPct val="100000"/>
              </a:lnSpc>
              <a:spcBef>
                <a:spcPts val="905"/>
              </a:spcBef>
              <a:buSzPct val="90909"/>
              <a:buFont typeface="Malgun Gothic"/>
              <a:buChar char="•"/>
              <a:tabLst>
                <a:tab pos="98425" algn="l"/>
                <a:tab pos="4994275" algn="l"/>
              </a:tabLst>
            </a:pPr>
            <a:r>
              <a:rPr sz="1650" i="1" spc="-25" dirty="0">
                <a:latin typeface="Malgun Gothic"/>
                <a:cs typeface="Malgun Gothic"/>
              </a:rPr>
              <a:t>Lettura/scrittura in </a:t>
            </a:r>
            <a:r>
              <a:rPr sz="1650" i="1" spc="-30" dirty="0">
                <a:latin typeface="Malgun Gothic"/>
                <a:cs typeface="Malgun Gothic"/>
              </a:rPr>
              <a:t>parallelo </a:t>
            </a:r>
            <a:r>
              <a:rPr sz="1650" i="1" spc="-25" dirty="0">
                <a:latin typeface="Malgun Gothic"/>
                <a:cs typeface="Malgun Gothic"/>
              </a:rPr>
              <a:t>(di ciascun</a:t>
            </a:r>
            <a:r>
              <a:rPr sz="1650" i="1" spc="170" dirty="0">
                <a:latin typeface="Malgun Gothic"/>
                <a:cs typeface="Malgun Gothic"/>
              </a:rPr>
              <a:t> </a:t>
            </a:r>
            <a:r>
              <a:rPr sz="1650" i="1" u="sng" spc="-3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mezzo</a:t>
            </a:r>
            <a:r>
              <a:rPr sz="1650" i="1" u="sng" spc="3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 </a:t>
            </a:r>
            <a:r>
              <a:rPr sz="1650" i="1" u="sng" spc="-3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byte	</a:t>
            </a:r>
            <a:r>
              <a:rPr sz="1650" i="1" spc="-40" dirty="0">
                <a:latin typeface="Malgun Gothic"/>
                <a:cs typeface="Malgun Gothic"/>
              </a:rPr>
              <a:t>+ </a:t>
            </a:r>
            <a:r>
              <a:rPr sz="1650" i="1" spc="-30" dirty="0">
                <a:latin typeface="Malgun Gothic"/>
                <a:cs typeface="Malgun Gothic"/>
              </a:rPr>
              <a:t>1 </a:t>
            </a:r>
            <a:r>
              <a:rPr sz="1650" i="1" spc="-25" dirty="0">
                <a:latin typeface="Malgun Gothic"/>
                <a:cs typeface="Malgun Gothic"/>
              </a:rPr>
              <a:t>bit </a:t>
            </a:r>
            <a:r>
              <a:rPr sz="1650" i="1" spc="-30" dirty="0">
                <a:latin typeface="Malgun Gothic"/>
                <a:cs typeface="Malgun Gothic"/>
              </a:rPr>
              <a:t>di</a:t>
            </a:r>
            <a:r>
              <a:rPr sz="1650" i="1" spc="3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parità)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650" b="1" i="1" spc="-40" dirty="0">
                <a:latin typeface="Malgun Gothic"/>
                <a:cs typeface="Malgun Gothic"/>
              </a:rPr>
              <a:t>Svantaggi:</a:t>
            </a:r>
            <a:endParaRPr sz="1650">
              <a:latin typeface="Malgun Gothic"/>
              <a:cs typeface="Malgun Gothic"/>
            </a:endParaRPr>
          </a:p>
          <a:p>
            <a:pPr marL="97790" indent="-85090">
              <a:lnSpc>
                <a:spcPct val="100000"/>
              </a:lnSpc>
              <a:spcBef>
                <a:spcPts val="900"/>
              </a:spcBef>
              <a:buSzPct val="90909"/>
              <a:buFont typeface="Malgun Gothic"/>
              <a:buChar char="•"/>
              <a:tabLst>
                <a:tab pos="98425" algn="l"/>
              </a:tabLst>
            </a:pPr>
            <a:r>
              <a:rPr sz="1650" i="1" spc="-35" dirty="0">
                <a:latin typeface="Malgun Gothic"/>
                <a:cs typeface="Malgun Gothic"/>
              </a:rPr>
              <a:t>Rotazione </a:t>
            </a:r>
            <a:r>
              <a:rPr sz="1650" i="1" spc="-30" dirty="0">
                <a:latin typeface="Malgun Gothic"/>
                <a:cs typeface="Malgun Gothic"/>
              </a:rPr>
              <a:t>sincronizzata dei</a:t>
            </a:r>
            <a:r>
              <a:rPr sz="1650" i="1" spc="80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dischi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86075" y="1342961"/>
            <a:ext cx="3875024" cy="107791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RAID</a:t>
            </a:r>
            <a:r>
              <a:rPr spc="-25" dirty="0"/>
              <a:t> </a:t>
            </a:r>
            <a:r>
              <a:rPr dirty="0"/>
              <a:t>3</a:t>
            </a:r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667" y="2592781"/>
            <a:ext cx="8083550" cy="3685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Usa </a:t>
            </a:r>
            <a:r>
              <a:rPr sz="1600" spc="-5" dirty="0">
                <a:latin typeface="Malgun Gothic"/>
                <a:cs typeface="Malgun Gothic"/>
              </a:rPr>
              <a:t>una </a:t>
            </a:r>
            <a:r>
              <a:rPr sz="1600" spc="-10" dirty="0">
                <a:latin typeface="Malgun Gothic"/>
                <a:cs typeface="Malgun Gothic"/>
              </a:rPr>
              <a:t>tecnica </a:t>
            </a:r>
            <a:r>
              <a:rPr sz="1600" spc="-5" dirty="0">
                <a:latin typeface="Malgun Gothic"/>
                <a:cs typeface="Malgun Gothic"/>
              </a:rPr>
              <a:t>basata sullo</a:t>
            </a:r>
            <a:r>
              <a:rPr sz="1600" spc="90" dirty="0">
                <a:latin typeface="Malgun Gothic"/>
                <a:cs typeface="Malgun Gothic"/>
              </a:rPr>
              <a:t> </a:t>
            </a:r>
            <a:r>
              <a:rPr sz="1600" spc="-5" dirty="0">
                <a:latin typeface="Malgun Gothic"/>
                <a:cs typeface="Malgun Gothic"/>
              </a:rPr>
              <a:t>striping.</a:t>
            </a:r>
            <a:endParaRPr sz="1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 marR="69850">
              <a:lnSpc>
                <a:spcPct val="100000"/>
              </a:lnSpc>
              <a:spcBef>
                <a:spcPts val="1425"/>
              </a:spcBef>
            </a:pPr>
            <a:r>
              <a:rPr sz="1600" spc="-5" dirty="0">
                <a:latin typeface="Malgun Gothic"/>
                <a:cs typeface="Malgun Gothic"/>
              </a:rPr>
              <a:t>Il RAID 4 è come il RAID 0 con una </a:t>
            </a:r>
            <a:r>
              <a:rPr sz="1600" spc="-10" dirty="0">
                <a:latin typeface="Malgun Gothic"/>
                <a:cs typeface="Malgun Gothic"/>
              </a:rPr>
              <a:t>parità </a:t>
            </a:r>
            <a:r>
              <a:rPr sz="1600" spc="-5" dirty="0">
                <a:latin typeface="Malgun Gothic"/>
                <a:cs typeface="Malgun Gothic"/>
              </a:rPr>
              <a:t>calcolata </a:t>
            </a:r>
            <a:r>
              <a:rPr sz="1600" spc="-10" dirty="0">
                <a:latin typeface="Malgun Gothic"/>
                <a:cs typeface="Malgun Gothic"/>
              </a:rPr>
              <a:t>strip-per-strip, </a:t>
            </a:r>
            <a:r>
              <a:rPr sz="1600" spc="-5" dirty="0">
                <a:latin typeface="Malgun Gothic"/>
                <a:cs typeface="Malgun Gothic"/>
              </a:rPr>
              <a:t>che viene scritta su  un disco</a:t>
            </a:r>
            <a:r>
              <a:rPr sz="1600" dirty="0">
                <a:latin typeface="Malgun Gothic"/>
                <a:cs typeface="Malgun Gothic"/>
              </a:rPr>
              <a:t> </a:t>
            </a:r>
            <a:r>
              <a:rPr sz="1600" spc="-5" dirty="0">
                <a:latin typeface="Malgun Gothic"/>
                <a:cs typeface="Malgun Gothic"/>
              </a:rPr>
              <a:t>aggiuntivo.</a:t>
            </a:r>
            <a:endParaRPr sz="1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1650" b="1" i="1" spc="-45" dirty="0">
                <a:latin typeface="Malgun Gothic"/>
                <a:cs typeface="Malgun Gothic"/>
              </a:rPr>
              <a:t>Vantaggi: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  <a:buSzPct val="90909"/>
              <a:buFont typeface="Malgun Gothic"/>
              <a:buChar char="•"/>
              <a:tabLst>
                <a:tab pos="98425" algn="l"/>
              </a:tabLst>
            </a:pPr>
            <a:r>
              <a:rPr sz="1650" i="1" spc="-35" dirty="0">
                <a:latin typeface="Malgun Gothic"/>
                <a:cs typeface="Malgun Gothic"/>
              </a:rPr>
              <a:t>Protegge </a:t>
            </a:r>
            <a:r>
              <a:rPr sz="1650" i="1" spc="-30" dirty="0">
                <a:latin typeface="Malgun Gothic"/>
                <a:cs typeface="Malgun Gothic"/>
              </a:rPr>
              <a:t>dalla rottura di </a:t>
            </a:r>
            <a:r>
              <a:rPr sz="1650" i="1" spc="-35" dirty="0">
                <a:latin typeface="Malgun Gothic"/>
                <a:cs typeface="Malgun Gothic"/>
              </a:rPr>
              <a:t>un </a:t>
            </a:r>
            <a:r>
              <a:rPr sz="1650" i="1" spc="-30" dirty="0">
                <a:latin typeface="Malgun Gothic"/>
                <a:cs typeface="Malgun Gothic"/>
              </a:rPr>
              <a:t>disco (l’informazione è</a:t>
            </a:r>
            <a:r>
              <a:rPr sz="1650" i="1" spc="200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recuperabile)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650" b="1" i="1" spc="-40" dirty="0">
                <a:latin typeface="Malgun Gothic"/>
                <a:cs typeface="Malgun Gothic"/>
              </a:rPr>
              <a:t>Svantaggi:</a:t>
            </a:r>
            <a:endParaRPr sz="1650">
              <a:latin typeface="Malgun Gothic"/>
              <a:cs typeface="Malgun Gothic"/>
            </a:endParaRPr>
          </a:p>
          <a:p>
            <a:pPr marL="12700" marR="5080">
              <a:lnSpc>
                <a:spcPts val="1920"/>
              </a:lnSpc>
              <a:spcBef>
                <a:spcPts val="1015"/>
              </a:spcBef>
              <a:buSzPct val="90909"/>
              <a:buFont typeface="Malgun Gothic"/>
              <a:buChar char="•"/>
              <a:tabLst>
                <a:tab pos="98425" algn="l"/>
              </a:tabLst>
            </a:pPr>
            <a:r>
              <a:rPr sz="1650" i="1" spc="-40" dirty="0">
                <a:latin typeface="Malgun Gothic"/>
                <a:cs typeface="Malgun Gothic"/>
              </a:rPr>
              <a:t>Ha </a:t>
            </a:r>
            <a:r>
              <a:rPr sz="1650" i="1" spc="-30" dirty="0">
                <a:latin typeface="Malgun Gothic"/>
                <a:cs typeface="Malgun Gothic"/>
              </a:rPr>
              <a:t>prestazioni </a:t>
            </a:r>
            <a:r>
              <a:rPr sz="1650" i="1" spc="-25" dirty="0">
                <a:latin typeface="Malgun Gothic"/>
                <a:cs typeface="Malgun Gothic"/>
              </a:rPr>
              <a:t>scarse </a:t>
            </a:r>
            <a:r>
              <a:rPr sz="1650" i="1" spc="-30" dirty="0">
                <a:latin typeface="Malgun Gothic"/>
                <a:cs typeface="Malgun Gothic"/>
              </a:rPr>
              <a:t>se </a:t>
            </a:r>
            <a:r>
              <a:rPr sz="1650" i="1" spc="-20" dirty="0">
                <a:latin typeface="Malgun Gothic"/>
                <a:cs typeface="Malgun Gothic"/>
              </a:rPr>
              <a:t>si </a:t>
            </a:r>
            <a:r>
              <a:rPr sz="1650" i="1" spc="-30" dirty="0">
                <a:latin typeface="Malgun Gothic"/>
                <a:cs typeface="Malgun Gothic"/>
              </a:rPr>
              <a:t>cambiano piccole moli di </a:t>
            </a:r>
            <a:r>
              <a:rPr sz="1650" i="1" spc="-25" dirty="0">
                <a:latin typeface="Malgun Gothic"/>
                <a:cs typeface="Malgun Gothic"/>
              </a:rPr>
              <a:t>dati. Infatti </a:t>
            </a:r>
            <a:r>
              <a:rPr sz="1650" i="1" spc="-30" dirty="0">
                <a:latin typeface="Malgun Gothic"/>
                <a:cs typeface="Malgun Gothic"/>
              </a:rPr>
              <a:t>per ogni, pur </a:t>
            </a:r>
            <a:r>
              <a:rPr sz="1650" i="1" spc="-25" dirty="0">
                <a:latin typeface="Malgun Gothic"/>
                <a:cs typeface="Malgun Gothic"/>
              </a:rPr>
              <a:t>piccolo,  </a:t>
            </a:r>
            <a:r>
              <a:rPr sz="1650" i="1" spc="-35" dirty="0">
                <a:latin typeface="Malgun Gothic"/>
                <a:cs typeface="Malgun Gothic"/>
              </a:rPr>
              <a:t>cambiamento </a:t>
            </a:r>
            <a:r>
              <a:rPr sz="1650" i="1" spc="-30" dirty="0">
                <a:latin typeface="Malgun Gothic"/>
                <a:cs typeface="Malgun Gothic"/>
              </a:rPr>
              <a:t>è necessario ricalcolare tutto lo </a:t>
            </a:r>
            <a:r>
              <a:rPr sz="1650" i="1" spc="-25" dirty="0">
                <a:latin typeface="Malgun Gothic"/>
                <a:cs typeface="Malgun Gothic"/>
              </a:rPr>
              <a:t>strip </a:t>
            </a:r>
            <a:r>
              <a:rPr sz="1650" i="1" spc="-30" dirty="0">
                <a:latin typeface="Malgun Gothic"/>
                <a:cs typeface="Malgun Gothic"/>
              </a:rPr>
              <a:t>di</a:t>
            </a:r>
            <a:r>
              <a:rPr sz="1650" i="1" spc="22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parità.</a:t>
            </a:r>
            <a:endParaRPr sz="1650">
              <a:latin typeface="Malgun Gothic"/>
              <a:cs typeface="Malgun Gothic"/>
            </a:endParaRPr>
          </a:p>
          <a:p>
            <a:pPr marL="97790" indent="-85090">
              <a:lnSpc>
                <a:spcPct val="100000"/>
              </a:lnSpc>
              <a:spcBef>
                <a:spcPts val="844"/>
              </a:spcBef>
              <a:buSzPct val="90909"/>
              <a:buFont typeface="Malgun Gothic"/>
              <a:buChar char="•"/>
              <a:tabLst>
                <a:tab pos="98425" algn="l"/>
              </a:tabLst>
            </a:pP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0" dirty="0">
                <a:latin typeface="Malgun Gothic"/>
                <a:cs typeface="Malgun Gothic"/>
              </a:rPr>
              <a:t>disco per </a:t>
            </a:r>
            <a:r>
              <a:rPr sz="1650" i="1" spc="-25" dirty="0">
                <a:latin typeface="Malgun Gothic"/>
                <a:cs typeface="Malgun Gothic"/>
              </a:rPr>
              <a:t>la </a:t>
            </a:r>
            <a:r>
              <a:rPr sz="1650" i="1" spc="-35" dirty="0">
                <a:latin typeface="Malgun Gothic"/>
                <a:cs typeface="Malgun Gothic"/>
              </a:rPr>
              <a:t>parità diventa un </a:t>
            </a:r>
            <a:r>
              <a:rPr sz="1650" i="1" spc="-45" dirty="0">
                <a:latin typeface="Malgun Gothic"/>
                <a:cs typeface="Malgun Gothic"/>
              </a:rPr>
              <a:t>“collo </a:t>
            </a:r>
            <a:r>
              <a:rPr sz="1650" i="1" spc="-30" dirty="0">
                <a:latin typeface="Malgun Gothic"/>
                <a:cs typeface="Malgun Gothic"/>
              </a:rPr>
              <a:t>di </a:t>
            </a:r>
            <a:r>
              <a:rPr sz="1650" i="1" spc="-25" dirty="0">
                <a:latin typeface="Malgun Gothic"/>
                <a:cs typeface="Malgun Gothic"/>
              </a:rPr>
              <a:t>bottiglia” </a:t>
            </a:r>
            <a:r>
              <a:rPr sz="1650" i="1" spc="-30" dirty="0">
                <a:latin typeface="Malgun Gothic"/>
                <a:cs typeface="Malgun Gothic"/>
              </a:rPr>
              <a:t>per </a:t>
            </a:r>
            <a:r>
              <a:rPr sz="1650" i="1" spc="-20" dirty="0">
                <a:latin typeface="Malgun Gothic"/>
                <a:cs typeface="Malgun Gothic"/>
              </a:rPr>
              <a:t>il</a:t>
            </a:r>
            <a:r>
              <a:rPr sz="1650" i="1" spc="31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sistema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24226" y="1408049"/>
            <a:ext cx="3875024" cy="12319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RAID</a:t>
            </a:r>
            <a:r>
              <a:rPr spc="-25" dirty="0"/>
              <a:t> </a:t>
            </a:r>
            <a:r>
              <a:rPr dirty="0"/>
              <a:t>4</a:t>
            </a:r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667" y="3020847"/>
            <a:ext cx="8083550" cy="332105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spc="-10" dirty="0">
                <a:latin typeface="Malgun Gothic"/>
                <a:cs typeface="Malgun Gothic"/>
              </a:rPr>
              <a:t>Usa una tecnica basata </a:t>
            </a:r>
            <a:r>
              <a:rPr sz="1600" spc="-5" dirty="0">
                <a:latin typeface="Malgun Gothic"/>
                <a:cs typeface="Malgun Gothic"/>
              </a:rPr>
              <a:t>sullo</a:t>
            </a:r>
            <a:r>
              <a:rPr sz="1600" spc="120" dirty="0">
                <a:latin typeface="Malgun Gothic"/>
                <a:cs typeface="Malgun Gothic"/>
              </a:rPr>
              <a:t> </a:t>
            </a:r>
            <a:r>
              <a:rPr sz="1600" spc="-5" dirty="0">
                <a:latin typeface="Malgun Gothic"/>
                <a:cs typeface="Malgun Gothic"/>
              </a:rPr>
              <a:t>striping.</a:t>
            </a:r>
            <a:endParaRPr sz="1600">
              <a:latin typeface="Malgun Gothic"/>
              <a:cs typeface="Malgun Gothic"/>
            </a:endParaRPr>
          </a:p>
          <a:p>
            <a:pPr marL="12700" marR="44450">
              <a:lnSpc>
                <a:spcPct val="100000"/>
              </a:lnSpc>
              <a:spcBef>
                <a:spcPts val="965"/>
              </a:spcBef>
            </a:pPr>
            <a:r>
              <a:rPr sz="1600" spc="-5" dirty="0">
                <a:latin typeface="Malgun Gothic"/>
                <a:cs typeface="Malgun Gothic"/>
              </a:rPr>
              <a:t>Il RAID 5 è come il RAID 4 con gli strip di </a:t>
            </a:r>
            <a:r>
              <a:rPr sz="1600" spc="-10" dirty="0">
                <a:latin typeface="Malgun Gothic"/>
                <a:cs typeface="Malgun Gothic"/>
              </a:rPr>
              <a:t>parità </a:t>
            </a:r>
            <a:r>
              <a:rPr sz="1600" spc="-5" dirty="0">
                <a:latin typeface="Malgun Gothic"/>
                <a:cs typeface="Malgun Gothic"/>
              </a:rPr>
              <a:t>distribuiti su tutti i dischi, in modalità  </a:t>
            </a:r>
            <a:r>
              <a:rPr sz="1600" spc="-10" dirty="0">
                <a:latin typeface="Malgun Gothic"/>
                <a:cs typeface="Malgun Gothic"/>
              </a:rPr>
              <a:t>“round-robin” una parità </a:t>
            </a:r>
            <a:r>
              <a:rPr sz="1600" spc="-5" dirty="0">
                <a:latin typeface="Malgun Gothic"/>
                <a:cs typeface="Malgun Gothic"/>
              </a:rPr>
              <a:t>calcolata </a:t>
            </a:r>
            <a:r>
              <a:rPr sz="1600" spc="-10" dirty="0">
                <a:latin typeface="Malgun Gothic"/>
                <a:cs typeface="Malgun Gothic"/>
              </a:rPr>
              <a:t>strip-per-strip, </a:t>
            </a:r>
            <a:r>
              <a:rPr sz="1600" spc="-5" dirty="0">
                <a:latin typeface="Malgun Gothic"/>
                <a:cs typeface="Malgun Gothic"/>
              </a:rPr>
              <a:t>che viene scritta su un disco  aggiuntivo.</a:t>
            </a:r>
            <a:endParaRPr sz="1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1650" b="1" i="1" spc="-45" dirty="0">
                <a:latin typeface="Malgun Gothic"/>
                <a:cs typeface="Malgun Gothic"/>
              </a:rPr>
              <a:t>Vantaggi:</a:t>
            </a:r>
            <a:endParaRPr sz="1650">
              <a:latin typeface="Malgun Gothic"/>
              <a:cs typeface="Malgun Gothic"/>
            </a:endParaRPr>
          </a:p>
          <a:p>
            <a:pPr marL="97790" indent="-85090">
              <a:lnSpc>
                <a:spcPct val="100000"/>
              </a:lnSpc>
              <a:spcBef>
                <a:spcPts val="900"/>
              </a:spcBef>
              <a:buSzPct val="90909"/>
              <a:buFont typeface="Malgun Gothic"/>
              <a:buChar char="•"/>
              <a:tabLst>
                <a:tab pos="98425" algn="l"/>
              </a:tabLst>
            </a:pPr>
            <a:r>
              <a:rPr sz="1650" i="1" spc="-35" dirty="0">
                <a:latin typeface="Malgun Gothic"/>
                <a:cs typeface="Malgun Gothic"/>
              </a:rPr>
              <a:t>Protegge </a:t>
            </a:r>
            <a:r>
              <a:rPr sz="1650" i="1" spc="-30" dirty="0">
                <a:latin typeface="Malgun Gothic"/>
                <a:cs typeface="Malgun Gothic"/>
              </a:rPr>
              <a:t>dalla rottura di </a:t>
            </a:r>
            <a:r>
              <a:rPr sz="1650" i="1" spc="-35" dirty="0">
                <a:latin typeface="Malgun Gothic"/>
                <a:cs typeface="Malgun Gothic"/>
              </a:rPr>
              <a:t>un </a:t>
            </a:r>
            <a:r>
              <a:rPr sz="1650" i="1" spc="-30" dirty="0">
                <a:latin typeface="Malgun Gothic"/>
                <a:cs typeface="Malgun Gothic"/>
              </a:rPr>
              <a:t>disco (l’informazione è</a:t>
            </a:r>
            <a:r>
              <a:rPr sz="1650" i="1" spc="200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recuperabile)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650" b="1" i="1" spc="-40" dirty="0">
                <a:latin typeface="Malgun Gothic"/>
                <a:cs typeface="Malgun Gothic"/>
              </a:rPr>
              <a:t>Svantaggi:</a:t>
            </a:r>
            <a:endParaRPr sz="1650">
              <a:latin typeface="Malgun Gothic"/>
              <a:cs typeface="Malgun Gothic"/>
            </a:endParaRPr>
          </a:p>
          <a:p>
            <a:pPr marL="97790" indent="-85090">
              <a:lnSpc>
                <a:spcPts val="1950"/>
              </a:lnSpc>
              <a:spcBef>
                <a:spcPts val="900"/>
              </a:spcBef>
              <a:buSzPct val="90909"/>
              <a:buFont typeface="Malgun Gothic"/>
              <a:buChar char="•"/>
              <a:tabLst>
                <a:tab pos="98425" algn="l"/>
              </a:tabLst>
            </a:pPr>
            <a:r>
              <a:rPr sz="1650" i="1" spc="-40" dirty="0">
                <a:latin typeface="Malgun Gothic"/>
                <a:cs typeface="Malgun Gothic"/>
              </a:rPr>
              <a:t>Ha </a:t>
            </a:r>
            <a:r>
              <a:rPr sz="1650" i="1" spc="-30" dirty="0">
                <a:latin typeface="Malgun Gothic"/>
                <a:cs typeface="Malgun Gothic"/>
              </a:rPr>
              <a:t>prestazioni </a:t>
            </a:r>
            <a:r>
              <a:rPr sz="1650" i="1" spc="-25" dirty="0">
                <a:latin typeface="Malgun Gothic"/>
                <a:cs typeface="Malgun Gothic"/>
              </a:rPr>
              <a:t>scarse </a:t>
            </a:r>
            <a:r>
              <a:rPr sz="1650" i="1" spc="-30" dirty="0">
                <a:latin typeface="Malgun Gothic"/>
                <a:cs typeface="Malgun Gothic"/>
              </a:rPr>
              <a:t>se </a:t>
            </a:r>
            <a:r>
              <a:rPr sz="1650" i="1" spc="-20" dirty="0">
                <a:latin typeface="Malgun Gothic"/>
                <a:cs typeface="Malgun Gothic"/>
              </a:rPr>
              <a:t>si </a:t>
            </a:r>
            <a:r>
              <a:rPr sz="1650" i="1" spc="-30" dirty="0">
                <a:latin typeface="Malgun Gothic"/>
                <a:cs typeface="Malgun Gothic"/>
              </a:rPr>
              <a:t>cambiano piccole moli di </a:t>
            </a:r>
            <a:r>
              <a:rPr sz="1650" i="1" spc="-25" dirty="0">
                <a:latin typeface="Malgun Gothic"/>
                <a:cs typeface="Malgun Gothic"/>
              </a:rPr>
              <a:t>dati. Infatti </a:t>
            </a:r>
            <a:r>
              <a:rPr sz="1650" i="1" spc="-30" dirty="0">
                <a:latin typeface="Malgun Gothic"/>
                <a:cs typeface="Malgun Gothic"/>
              </a:rPr>
              <a:t>per ogni, pur</a:t>
            </a:r>
            <a:r>
              <a:rPr sz="1650" i="1" spc="39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piccolo,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ts val="1950"/>
              </a:lnSpc>
            </a:pPr>
            <a:r>
              <a:rPr sz="1650" i="1" spc="-35" dirty="0">
                <a:latin typeface="Malgun Gothic"/>
                <a:cs typeface="Malgun Gothic"/>
              </a:rPr>
              <a:t>cambiamento </a:t>
            </a:r>
            <a:r>
              <a:rPr sz="1650" i="1" spc="-30" dirty="0">
                <a:latin typeface="Malgun Gothic"/>
                <a:cs typeface="Malgun Gothic"/>
              </a:rPr>
              <a:t>è necessario </a:t>
            </a:r>
            <a:r>
              <a:rPr sz="1650" i="1" spc="-25" dirty="0">
                <a:latin typeface="Malgun Gothic"/>
                <a:cs typeface="Malgun Gothic"/>
              </a:rPr>
              <a:t>ricalcolare tutto lo </a:t>
            </a:r>
            <a:r>
              <a:rPr sz="1650" i="1" spc="-20" dirty="0">
                <a:latin typeface="Malgun Gothic"/>
                <a:cs typeface="Malgun Gothic"/>
              </a:rPr>
              <a:t>strip </a:t>
            </a:r>
            <a:r>
              <a:rPr sz="1650" i="1" spc="-25" dirty="0">
                <a:latin typeface="Malgun Gothic"/>
                <a:cs typeface="Malgun Gothic"/>
              </a:rPr>
              <a:t>di</a:t>
            </a:r>
            <a:r>
              <a:rPr sz="1650" i="1" spc="16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parità.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74925" y="1536700"/>
            <a:ext cx="3875151" cy="139852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RAID</a:t>
            </a:r>
            <a:r>
              <a:rPr spc="-25" dirty="0"/>
              <a:t> </a:t>
            </a:r>
            <a:r>
              <a:rPr dirty="0"/>
              <a:t>5</a:t>
            </a:r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Gestione dell’ </a:t>
            </a:r>
            <a:r>
              <a:rPr dirty="0"/>
              <a:t>HARD</a:t>
            </a:r>
            <a:r>
              <a:rPr spc="-55" dirty="0"/>
              <a:t> </a:t>
            </a:r>
            <a:r>
              <a:rPr dirty="0"/>
              <a:t>DISK</a:t>
            </a:r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9917" y="1737360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9917" y="2225294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9917" y="4804536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9917" y="5877458"/>
            <a:ext cx="112776" cy="22738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90117" y="1629084"/>
            <a:ext cx="7997190" cy="488442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847850" marR="1828164" indent="-1835785">
              <a:lnSpc>
                <a:spcPct val="118800"/>
              </a:lnSpc>
              <a:spcBef>
                <a:spcPts val="320"/>
              </a:spcBef>
            </a:pPr>
            <a:r>
              <a:rPr sz="1600" b="1" spc="-25" dirty="0">
                <a:latin typeface="Yu Gothic UI"/>
                <a:cs typeface="Yu Gothic UI"/>
              </a:rPr>
              <a:t>Deframmentazione </a:t>
            </a:r>
            <a:r>
              <a:rPr sz="1000" spc="25" dirty="0">
                <a:latin typeface="Lucida Sans Unicode"/>
                <a:cs typeface="Lucida Sans Unicode"/>
              </a:rPr>
              <a:t>(XP: </a:t>
            </a:r>
            <a:r>
              <a:rPr sz="1000" spc="-60" dirty="0">
                <a:latin typeface="Lucida Sans Unicode"/>
                <a:cs typeface="Lucida Sans Unicode"/>
              </a:rPr>
              <a:t>pannello </a:t>
            </a:r>
            <a:r>
              <a:rPr sz="1000" spc="-75" dirty="0">
                <a:latin typeface="Lucida Sans Unicode"/>
                <a:cs typeface="Lucida Sans Unicode"/>
              </a:rPr>
              <a:t>di </a:t>
            </a:r>
            <a:r>
              <a:rPr sz="1000" spc="-70" dirty="0">
                <a:latin typeface="Lucida Sans Unicode"/>
                <a:cs typeface="Lucida Sans Unicode"/>
              </a:rPr>
              <a:t>controllo </a:t>
            </a:r>
            <a:r>
              <a:rPr sz="1000" spc="-100" dirty="0">
                <a:latin typeface="Lucida Sans Unicode"/>
                <a:cs typeface="Lucida Sans Unicode"/>
              </a:rPr>
              <a:t>-&gt;strumenti </a:t>
            </a:r>
            <a:r>
              <a:rPr sz="1000" spc="-75" dirty="0">
                <a:latin typeface="Lucida Sans Unicode"/>
                <a:cs typeface="Lucida Sans Unicode"/>
              </a:rPr>
              <a:t>di </a:t>
            </a:r>
            <a:r>
              <a:rPr sz="1000" spc="-65" dirty="0">
                <a:latin typeface="Lucida Sans Unicode"/>
                <a:cs typeface="Lucida Sans Unicode"/>
              </a:rPr>
              <a:t>amministrazione </a:t>
            </a:r>
            <a:r>
              <a:rPr sz="1000" spc="-90" dirty="0">
                <a:latin typeface="Lucida Sans Unicode"/>
                <a:cs typeface="Lucida Sans Unicode"/>
              </a:rPr>
              <a:t>-&gt;gestione </a:t>
            </a:r>
            <a:r>
              <a:rPr sz="1000" spc="-65" dirty="0">
                <a:latin typeface="Lucida Sans Unicode"/>
                <a:cs typeface="Lucida Sans Unicode"/>
              </a:rPr>
              <a:t>computer  7: </a:t>
            </a:r>
            <a:r>
              <a:rPr sz="1000" spc="-60" dirty="0">
                <a:latin typeface="Lucida Sans Unicode"/>
                <a:cs typeface="Lucida Sans Unicode"/>
              </a:rPr>
              <a:t>start </a:t>
            </a:r>
            <a:r>
              <a:rPr sz="1000" spc="-235" dirty="0">
                <a:latin typeface="Lucida Sans Unicode"/>
                <a:cs typeface="Lucida Sans Unicode"/>
              </a:rPr>
              <a:t>-&gt; </a:t>
            </a:r>
            <a:r>
              <a:rPr sz="1000" spc="-90" dirty="0">
                <a:latin typeface="Lucida Sans Unicode"/>
                <a:cs typeface="Lucida Sans Unicode"/>
              </a:rPr>
              <a:t>tutti </a:t>
            </a:r>
            <a:r>
              <a:rPr sz="1000" spc="-70" dirty="0">
                <a:latin typeface="Lucida Sans Unicode"/>
                <a:cs typeface="Lucida Sans Unicode"/>
              </a:rPr>
              <a:t>i </a:t>
            </a:r>
            <a:r>
              <a:rPr sz="1000" spc="-75" dirty="0">
                <a:latin typeface="Lucida Sans Unicode"/>
                <a:cs typeface="Lucida Sans Unicode"/>
              </a:rPr>
              <a:t>programmi </a:t>
            </a:r>
            <a:r>
              <a:rPr sz="1000" spc="-235" dirty="0">
                <a:latin typeface="Lucida Sans Unicode"/>
                <a:cs typeface="Lucida Sans Unicode"/>
              </a:rPr>
              <a:t>-&gt; </a:t>
            </a:r>
            <a:r>
              <a:rPr sz="1000" spc="-30" dirty="0">
                <a:latin typeface="Lucida Sans Unicode"/>
                <a:cs typeface="Lucida Sans Unicode"/>
              </a:rPr>
              <a:t>accessori </a:t>
            </a:r>
            <a:r>
              <a:rPr sz="1000" spc="-235" dirty="0">
                <a:latin typeface="Lucida Sans Unicode"/>
                <a:cs typeface="Lucida Sans Unicode"/>
              </a:rPr>
              <a:t>-&gt; </a:t>
            </a:r>
            <a:r>
              <a:rPr sz="1000" spc="-75" dirty="0">
                <a:latin typeface="Lucida Sans Unicode"/>
                <a:cs typeface="Lucida Sans Unicode"/>
              </a:rPr>
              <a:t>utilità</a:t>
            </a:r>
            <a:r>
              <a:rPr sz="1000" spc="-20" dirty="0">
                <a:latin typeface="Lucida Sans Unicode"/>
                <a:cs typeface="Lucida Sans Unicode"/>
              </a:rPr>
              <a:t> </a:t>
            </a:r>
            <a:r>
              <a:rPr sz="1000" spc="-40" dirty="0">
                <a:latin typeface="Lucida Sans Unicode"/>
                <a:cs typeface="Lucida Sans Unicode"/>
              </a:rPr>
              <a:t>sistema)</a:t>
            </a:r>
            <a:endParaRPr sz="1000">
              <a:latin typeface="Lucida Sans Unicode"/>
              <a:cs typeface="Lucida Sans Unicode"/>
            </a:endParaRPr>
          </a:p>
          <a:p>
            <a:pPr marL="12700" marR="1146175">
              <a:lnSpc>
                <a:spcPts val="2300"/>
              </a:lnSpc>
              <a:spcBef>
                <a:spcPts val="120"/>
              </a:spcBef>
            </a:pPr>
            <a:r>
              <a:rPr sz="1600" b="1" spc="-15" dirty="0">
                <a:latin typeface="Yu Gothic UI"/>
                <a:cs typeface="Yu Gothic UI"/>
              </a:rPr>
              <a:t>Formattazione: </a:t>
            </a:r>
            <a:r>
              <a:rPr sz="1600" spc="-80" dirty="0">
                <a:latin typeface="Lucida Sans Unicode"/>
                <a:cs typeface="Lucida Sans Unicode"/>
              </a:rPr>
              <a:t>dividere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55" dirty="0">
                <a:latin typeface="Lucida Sans Unicode"/>
                <a:cs typeface="Lucida Sans Unicode"/>
              </a:rPr>
              <a:t>capacità </a:t>
            </a:r>
            <a:r>
              <a:rPr sz="1600" spc="-80" dirty="0">
                <a:latin typeface="Lucida Sans Unicode"/>
                <a:cs typeface="Lucida Sans Unicode"/>
              </a:rPr>
              <a:t>del </a:t>
            </a:r>
            <a:r>
              <a:rPr sz="1600" spc="-75" dirty="0">
                <a:latin typeface="Lucida Sans Unicode"/>
                <a:cs typeface="Lucida Sans Unicode"/>
              </a:rPr>
              <a:t>disco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70" dirty="0">
                <a:latin typeface="Lucida Sans Unicode"/>
                <a:cs typeface="Lucida Sans Unicode"/>
              </a:rPr>
              <a:t>una </a:t>
            </a:r>
            <a:r>
              <a:rPr sz="1600" spc="-55" dirty="0">
                <a:latin typeface="Lucida Sans Unicode"/>
                <a:cs typeface="Lucida Sans Unicode"/>
              </a:rPr>
              <a:t>serie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85" dirty="0">
                <a:latin typeface="Lucida Sans Unicode"/>
                <a:cs typeface="Lucida Sans Unicode"/>
              </a:rPr>
              <a:t>blocchi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95" dirty="0">
                <a:latin typeface="Lucida Sans Unicode"/>
                <a:cs typeface="Lucida Sans Unicode"/>
              </a:rPr>
              <a:t>uguali  dimensioni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105" dirty="0">
                <a:latin typeface="Lucida Sans Unicode"/>
                <a:cs typeface="Lucida Sans Unicode"/>
              </a:rPr>
              <a:t>fornire </a:t>
            </a:r>
            <a:r>
              <a:rPr sz="1600" spc="-70" dirty="0">
                <a:latin typeface="Lucida Sans Unicode"/>
                <a:cs typeface="Lucida Sans Unicode"/>
              </a:rPr>
              <a:t>una </a:t>
            </a:r>
            <a:r>
              <a:rPr sz="1600" spc="-105" dirty="0">
                <a:latin typeface="Lucida Sans Unicode"/>
                <a:cs typeface="Lucida Sans Unicode"/>
              </a:rPr>
              <a:t>struttura in </a:t>
            </a:r>
            <a:r>
              <a:rPr sz="1600" spc="-80" dirty="0">
                <a:latin typeface="Lucida Sans Unicode"/>
                <a:cs typeface="Lucida Sans Unicode"/>
              </a:rPr>
              <a:t>cui verranno </a:t>
            </a:r>
            <a:r>
              <a:rPr sz="1600" spc="-85" dirty="0">
                <a:latin typeface="Lucida Sans Unicode"/>
                <a:cs typeface="Lucida Sans Unicode"/>
              </a:rPr>
              <a:t>scritte </a:t>
            </a:r>
            <a:r>
              <a:rPr sz="1600" spc="-55" dirty="0">
                <a:latin typeface="Lucida Sans Unicode"/>
                <a:cs typeface="Lucida Sans Unicode"/>
              </a:rPr>
              <a:t>le</a:t>
            </a:r>
            <a:r>
              <a:rPr sz="1600" spc="160" dirty="0">
                <a:latin typeface="Lucida Sans Unicode"/>
                <a:cs typeface="Lucida Sans Unicode"/>
              </a:rPr>
              <a:t> </a:t>
            </a:r>
            <a:r>
              <a:rPr sz="1600" spc="-105" dirty="0">
                <a:latin typeface="Lucida Sans Unicode"/>
                <a:cs typeface="Lucida Sans Unicode"/>
              </a:rPr>
              <a:t>informazioni.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Times New Roman"/>
              <a:cs typeface="Times New Roman"/>
            </a:endParaRPr>
          </a:p>
          <a:p>
            <a:pPr marL="469900" marR="5715" algn="just">
              <a:lnSpc>
                <a:spcPct val="100000"/>
              </a:lnSpc>
            </a:pPr>
            <a:r>
              <a:rPr sz="1400" spc="40" dirty="0">
                <a:latin typeface="Lucida Sans Unicode"/>
                <a:cs typeface="Lucida Sans Unicode"/>
              </a:rPr>
              <a:t>FISICA </a:t>
            </a:r>
            <a:r>
              <a:rPr sz="1400" spc="-80" dirty="0">
                <a:latin typeface="Lucida Sans Unicode"/>
                <a:cs typeface="Lucida Sans Unicode"/>
              </a:rPr>
              <a:t>o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90" dirty="0">
                <a:latin typeface="Lucida Sans Unicode"/>
                <a:cs typeface="Lucida Sans Unicode"/>
              </a:rPr>
              <a:t>BASSO </a:t>
            </a:r>
            <a:r>
              <a:rPr sz="1400" spc="20" dirty="0">
                <a:latin typeface="Lucida Sans Unicode"/>
                <a:cs typeface="Lucida Sans Unicode"/>
              </a:rPr>
              <a:t>LIVELLO: </a:t>
            </a:r>
            <a:r>
              <a:rPr sz="1400" spc="-95" dirty="0">
                <a:latin typeface="Lucida Sans Unicode"/>
                <a:cs typeface="Lucida Sans Unicode"/>
              </a:rPr>
              <a:t>il </a:t>
            </a:r>
            <a:r>
              <a:rPr sz="1400" spc="-70" dirty="0">
                <a:latin typeface="Lucida Sans Unicode"/>
                <a:cs typeface="Lucida Sans Unicode"/>
              </a:rPr>
              <a:t>disco </a:t>
            </a:r>
            <a:r>
              <a:rPr sz="1400" spc="-85" dirty="0">
                <a:latin typeface="Lucida Sans Unicode"/>
                <a:cs typeface="Lucida Sans Unicode"/>
              </a:rPr>
              <a:t>inizialmente </a:t>
            </a:r>
            <a:r>
              <a:rPr sz="1400" spc="-90" dirty="0">
                <a:latin typeface="Lucida Sans Unicode"/>
                <a:cs typeface="Lucida Sans Unicode"/>
              </a:rPr>
              <a:t>non </a:t>
            </a:r>
            <a:r>
              <a:rPr sz="1400" dirty="0">
                <a:latin typeface="Lucida Sans Unicode"/>
                <a:cs typeface="Lucida Sans Unicode"/>
              </a:rPr>
              <a:t>è </a:t>
            </a:r>
            <a:r>
              <a:rPr sz="1400" spc="-75" dirty="0">
                <a:latin typeface="Lucida Sans Unicode"/>
                <a:cs typeface="Lucida Sans Unicode"/>
              </a:rPr>
              <a:t>suddiviso </a:t>
            </a:r>
            <a:r>
              <a:rPr sz="1400" spc="-100" dirty="0">
                <a:latin typeface="Lucida Sans Unicode"/>
                <a:cs typeface="Lucida Sans Unicode"/>
              </a:rPr>
              <a:t>in </a:t>
            </a:r>
            <a:r>
              <a:rPr sz="1400" spc="-50" dirty="0">
                <a:latin typeface="Lucida Sans Unicode"/>
                <a:cs typeface="Lucida Sans Unicode"/>
              </a:rPr>
              <a:t>tracce </a:t>
            </a:r>
            <a:r>
              <a:rPr sz="1400" dirty="0">
                <a:latin typeface="Lucida Sans Unicode"/>
                <a:cs typeface="Lucida Sans Unicode"/>
              </a:rPr>
              <a:t>e </a:t>
            </a:r>
            <a:r>
              <a:rPr sz="1400" spc="-85" dirty="0">
                <a:latin typeface="Lucida Sans Unicode"/>
                <a:cs typeface="Lucida Sans Unicode"/>
              </a:rPr>
              <a:t>settori.  </a:t>
            </a:r>
            <a:r>
              <a:rPr sz="1400" spc="-70" dirty="0">
                <a:latin typeface="Lucida Sans Unicode"/>
                <a:cs typeface="Lucida Sans Unicode"/>
              </a:rPr>
              <a:t>L’operazione </a:t>
            </a:r>
            <a:r>
              <a:rPr sz="1400" spc="-35" dirty="0">
                <a:latin typeface="Lucida Sans Unicode"/>
                <a:cs typeface="Lucida Sans Unicode"/>
              </a:rPr>
              <a:t>che </a:t>
            </a:r>
            <a:r>
              <a:rPr sz="1400" spc="-90" dirty="0">
                <a:latin typeface="Lucida Sans Unicode"/>
                <a:cs typeface="Lucida Sans Unicode"/>
              </a:rPr>
              <a:t>tramite induzione </a:t>
            </a:r>
            <a:r>
              <a:rPr sz="1400" spc="-70" dirty="0">
                <a:latin typeface="Lucida Sans Unicode"/>
                <a:cs typeface="Lucida Sans Unicode"/>
              </a:rPr>
              <a:t>magnetica </a:t>
            </a:r>
            <a:r>
              <a:rPr sz="1400" spc="-75" dirty="0">
                <a:latin typeface="Lucida Sans Unicode"/>
                <a:cs typeface="Lucida Sans Unicode"/>
              </a:rPr>
              <a:t>suddivide </a:t>
            </a:r>
            <a:r>
              <a:rPr sz="1400" spc="-95" dirty="0">
                <a:latin typeface="Lucida Sans Unicode"/>
                <a:cs typeface="Lucida Sans Unicode"/>
              </a:rPr>
              <a:t>il </a:t>
            </a:r>
            <a:r>
              <a:rPr sz="1400" spc="-65" dirty="0">
                <a:latin typeface="Lucida Sans Unicode"/>
                <a:cs typeface="Lucida Sans Unicode"/>
              </a:rPr>
              <a:t>disco </a:t>
            </a:r>
            <a:r>
              <a:rPr sz="1400" spc="-95" dirty="0">
                <a:latin typeface="Lucida Sans Unicode"/>
                <a:cs typeface="Lucida Sans Unicode"/>
              </a:rPr>
              <a:t>in </a:t>
            </a:r>
            <a:r>
              <a:rPr sz="1400" spc="-50" dirty="0">
                <a:latin typeface="Lucida Sans Unicode"/>
                <a:cs typeface="Lucida Sans Unicode"/>
              </a:rPr>
              <a:t>tracce </a:t>
            </a:r>
            <a:r>
              <a:rPr sz="1400" dirty="0">
                <a:latin typeface="Lucida Sans Unicode"/>
                <a:cs typeface="Lucida Sans Unicode"/>
              </a:rPr>
              <a:t>e </a:t>
            </a:r>
            <a:r>
              <a:rPr sz="1400" spc="-85" dirty="0">
                <a:latin typeface="Lucida Sans Unicode"/>
                <a:cs typeface="Lucida Sans Unicode"/>
              </a:rPr>
              <a:t>settori </a:t>
            </a:r>
            <a:r>
              <a:rPr sz="1400" spc="-75" dirty="0">
                <a:latin typeface="Lucida Sans Unicode"/>
                <a:cs typeface="Lucida Sans Unicode"/>
              </a:rPr>
              <a:t>prende </a:t>
            </a:r>
            <a:r>
              <a:rPr sz="1400" spc="-110" dirty="0">
                <a:latin typeface="Lucida Sans Unicode"/>
                <a:cs typeface="Lucida Sans Unicode"/>
              </a:rPr>
              <a:t>il  </a:t>
            </a:r>
            <a:r>
              <a:rPr sz="1400" spc="-85" dirty="0">
                <a:latin typeface="Lucida Sans Unicode"/>
                <a:cs typeface="Lucida Sans Unicode"/>
              </a:rPr>
              <a:t>nome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90" dirty="0">
                <a:latin typeface="Lucida Sans Unicode"/>
                <a:cs typeface="Lucida Sans Unicode"/>
              </a:rPr>
              <a:t>formattazione</a:t>
            </a:r>
            <a:r>
              <a:rPr sz="1400" spc="-50" dirty="0">
                <a:latin typeface="Lucida Sans Unicode"/>
                <a:cs typeface="Lucida Sans Unicode"/>
              </a:rPr>
              <a:t> </a:t>
            </a:r>
            <a:r>
              <a:rPr sz="1400" spc="-60" dirty="0">
                <a:latin typeface="Lucida Sans Unicode"/>
                <a:cs typeface="Lucida Sans Unicode"/>
              </a:rPr>
              <a:t>fisica</a:t>
            </a:r>
            <a:endParaRPr sz="1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469900" marR="5080" algn="just">
              <a:lnSpc>
                <a:spcPct val="100000"/>
              </a:lnSpc>
            </a:pPr>
            <a:r>
              <a:rPr sz="1400" spc="10" dirty="0">
                <a:latin typeface="Lucida Sans Unicode"/>
                <a:cs typeface="Lucida Sans Unicode"/>
              </a:rPr>
              <a:t>LOGICA </a:t>
            </a:r>
            <a:r>
              <a:rPr sz="1400" spc="-80" dirty="0">
                <a:latin typeface="Lucida Sans Unicode"/>
                <a:cs typeface="Lucida Sans Unicode"/>
              </a:rPr>
              <a:t>o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10" dirty="0">
                <a:latin typeface="Lucida Sans Unicode"/>
                <a:cs typeface="Lucida Sans Unicode"/>
              </a:rPr>
              <a:t>ALTO </a:t>
            </a:r>
            <a:r>
              <a:rPr sz="1400" spc="20" dirty="0">
                <a:latin typeface="Lucida Sans Unicode"/>
                <a:cs typeface="Lucida Sans Unicode"/>
              </a:rPr>
              <a:t>LIVELLO: </a:t>
            </a:r>
            <a:r>
              <a:rPr sz="1400" spc="-25" dirty="0">
                <a:latin typeface="Lucida Sans Unicode"/>
                <a:cs typeface="Lucida Sans Unicode"/>
              </a:rPr>
              <a:t>Lo </a:t>
            </a:r>
            <a:r>
              <a:rPr sz="1400" spc="-70" dirty="0">
                <a:latin typeface="Lucida Sans Unicode"/>
                <a:cs typeface="Lucida Sans Unicode"/>
              </a:rPr>
              <a:t>spazio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85" dirty="0">
                <a:latin typeface="Lucida Sans Unicode"/>
                <a:cs typeface="Lucida Sans Unicode"/>
              </a:rPr>
              <a:t>memoria </a:t>
            </a:r>
            <a:r>
              <a:rPr sz="1400" spc="-75" dirty="0">
                <a:latin typeface="Lucida Sans Unicode"/>
                <a:cs typeface="Lucida Sans Unicode"/>
              </a:rPr>
              <a:t>dell’HD </a:t>
            </a:r>
            <a:r>
              <a:rPr sz="1400" spc="-50" dirty="0">
                <a:latin typeface="Lucida Sans Unicode"/>
                <a:cs typeface="Lucida Sans Unicode"/>
              </a:rPr>
              <a:t>viene </a:t>
            </a:r>
            <a:r>
              <a:rPr sz="1400" spc="-90" dirty="0">
                <a:latin typeface="Lucida Sans Unicode"/>
                <a:cs typeface="Lucida Sans Unicode"/>
              </a:rPr>
              <a:t>organizzato </a:t>
            </a:r>
            <a:r>
              <a:rPr sz="1400" spc="-75" dirty="0">
                <a:latin typeface="Lucida Sans Unicode"/>
                <a:cs typeface="Lucida Sans Unicode"/>
              </a:rPr>
              <a:t>logicamente </a:t>
            </a:r>
            <a:r>
              <a:rPr sz="1400" spc="-80" dirty="0">
                <a:latin typeface="Lucida Sans Unicode"/>
                <a:cs typeface="Lucida Sans Unicode"/>
              </a:rPr>
              <a:t>per  </a:t>
            </a:r>
            <a:r>
              <a:rPr sz="1400" spc="-90" dirty="0">
                <a:latin typeface="Lucida Sans Unicode"/>
                <a:cs typeface="Lucida Sans Unicode"/>
              </a:rPr>
              <a:t>poter </a:t>
            </a:r>
            <a:r>
              <a:rPr sz="1400" spc="-25" dirty="0">
                <a:latin typeface="Lucida Sans Unicode"/>
                <a:cs typeface="Lucida Sans Unicode"/>
              </a:rPr>
              <a:t>essere </a:t>
            </a:r>
            <a:r>
              <a:rPr sz="1400" spc="-45" dirty="0">
                <a:latin typeface="Lucida Sans Unicode"/>
                <a:cs typeface="Lucida Sans Unicode"/>
              </a:rPr>
              <a:t>accessibile </a:t>
            </a:r>
            <a:r>
              <a:rPr sz="1400" spc="-50" dirty="0">
                <a:latin typeface="Lucida Sans Unicode"/>
                <a:cs typeface="Lucida Sans Unicode"/>
              </a:rPr>
              <a:t>da </a:t>
            </a:r>
            <a:r>
              <a:rPr sz="1400" spc="-90" dirty="0">
                <a:latin typeface="Lucida Sans Unicode"/>
                <a:cs typeface="Lucida Sans Unicode"/>
              </a:rPr>
              <a:t>uno </a:t>
            </a:r>
            <a:r>
              <a:rPr sz="1400" spc="-65" dirty="0">
                <a:latin typeface="Lucida Sans Unicode"/>
                <a:cs typeface="Lucida Sans Unicode"/>
              </a:rPr>
              <a:t>specifico </a:t>
            </a:r>
            <a:r>
              <a:rPr sz="1400" spc="-60" dirty="0">
                <a:latin typeface="Lucida Sans Unicode"/>
                <a:cs typeface="Lucida Sans Unicode"/>
              </a:rPr>
              <a:t>sistema </a:t>
            </a:r>
            <a:r>
              <a:rPr sz="1400" spc="-75" dirty="0">
                <a:latin typeface="Lucida Sans Unicode"/>
                <a:cs typeface="Lucida Sans Unicode"/>
              </a:rPr>
              <a:t>operativo </a:t>
            </a:r>
            <a:r>
              <a:rPr sz="1400" spc="-35" dirty="0">
                <a:latin typeface="Lucida Sans Unicode"/>
                <a:cs typeface="Lucida Sans Unicode"/>
              </a:rPr>
              <a:t>(FAT32,</a:t>
            </a:r>
            <a:r>
              <a:rPr sz="1400" spc="-245" dirty="0">
                <a:latin typeface="Lucida Sans Unicode"/>
                <a:cs typeface="Lucida Sans Unicode"/>
              </a:rPr>
              <a:t> </a:t>
            </a:r>
            <a:r>
              <a:rPr sz="1400" spc="-10" dirty="0">
                <a:latin typeface="Lucida Sans Unicode"/>
                <a:cs typeface="Lucida Sans Unicode"/>
              </a:rPr>
              <a:t>iNODE..)</a:t>
            </a:r>
            <a:endParaRPr sz="1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1600" b="1" spc="-25" dirty="0">
                <a:latin typeface="Yu Gothic UI"/>
                <a:cs typeface="Yu Gothic UI"/>
              </a:rPr>
              <a:t>Partizionamento: </a:t>
            </a:r>
            <a:r>
              <a:rPr sz="1600" spc="-85" dirty="0">
                <a:latin typeface="Lucida Sans Unicode"/>
                <a:cs typeface="Lucida Sans Unicode"/>
              </a:rPr>
              <a:t>suddivisione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95" dirty="0">
                <a:latin typeface="Lucida Sans Unicode"/>
                <a:cs typeface="Lucida Sans Unicode"/>
              </a:rPr>
              <a:t>un'unità </a:t>
            </a:r>
            <a:r>
              <a:rPr sz="1600" spc="-70" dirty="0">
                <a:latin typeface="Lucida Sans Unicode"/>
                <a:cs typeface="Lucida Sans Unicode"/>
              </a:rPr>
              <a:t>fisica </a:t>
            </a:r>
            <a:r>
              <a:rPr sz="1600" spc="-114" dirty="0">
                <a:latin typeface="Lucida Sans Unicode"/>
                <a:cs typeface="Lucida Sans Unicode"/>
              </a:rPr>
              <a:t>in più </a:t>
            </a:r>
            <a:r>
              <a:rPr sz="1600" spc="-100" dirty="0">
                <a:latin typeface="Lucida Sans Unicode"/>
                <a:cs typeface="Lucida Sans Unicode"/>
              </a:rPr>
              <a:t>unità </a:t>
            </a:r>
            <a:r>
              <a:rPr sz="1600" spc="-85" dirty="0">
                <a:latin typeface="Lucida Sans Unicode"/>
                <a:cs typeface="Lucida Sans Unicode"/>
              </a:rPr>
              <a:t>logiche. </a:t>
            </a:r>
            <a:r>
              <a:rPr sz="1600" spc="15" dirty="0">
                <a:latin typeface="Lucida Sans Unicode"/>
                <a:cs typeface="Lucida Sans Unicode"/>
              </a:rPr>
              <a:t>Le </a:t>
            </a:r>
            <a:r>
              <a:rPr sz="1600" spc="-80" dirty="0">
                <a:latin typeface="Lucida Sans Unicode"/>
                <a:cs typeface="Lucida Sans Unicode"/>
              </a:rPr>
              <a:t>singole </a:t>
            </a:r>
            <a:r>
              <a:rPr sz="1600" spc="-100" dirty="0">
                <a:latin typeface="Lucida Sans Unicode"/>
                <a:cs typeface="Lucida Sans Unicode"/>
              </a:rPr>
              <a:t>unità  </a:t>
            </a:r>
            <a:r>
              <a:rPr sz="1600" spc="-85" dirty="0">
                <a:latin typeface="Lucida Sans Unicode"/>
                <a:cs typeface="Lucida Sans Unicode"/>
              </a:rPr>
              <a:t>logiche vengono </a:t>
            </a:r>
            <a:r>
              <a:rPr sz="1600" spc="-65" dirty="0">
                <a:latin typeface="Lucida Sans Unicode"/>
                <a:cs typeface="Lucida Sans Unicode"/>
              </a:rPr>
              <a:t>viste </a:t>
            </a:r>
            <a:r>
              <a:rPr sz="1600" spc="-75" dirty="0">
                <a:latin typeface="Lucida Sans Unicode"/>
                <a:cs typeface="Lucida Sans Unicode"/>
              </a:rPr>
              <a:t>dal </a:t>
            </a:r>
            <a:r>
              <a:rPr sz="1600" spc="-70" dirty="0">
                <a:latin typeface="Lucida Sans Unicode"/>
                <a:cs typeface="Lucida Sans Unicode"/>
              </a:rPr>
              <a:t>sistema </a:t>
            </a:r>
            <a:r>
              <a:rPr sz="1600" spc="-85" dirty="0">
                <a:latin typeface="Lucida Sans Unicode"/>
                <a:cs typeface="Lucida Sans Unicode"/>
              </a:rPr>
              <a:t>operativo </a:t>
            </a:r>
            <a:r>
              <a:rPr sz="1600" spc="-75" dirty="0">
                <a:latin typeface="Lucida Sans Unicode"/>
                <a:cs typeface="Lucida Sans Unicode"/>
              </a:rPr>
              <a:t>come </a:t>
            </a:r>
            <a:r>
              <a:rPr sz="1600" spc="-100" dirty="0">
                <a:latin typeface="Lucida Sans Unicode"/>
                <a:cs typeface="Lucida Sans Unicode"/>
              </a:rPr>
              <a:t>unità </a:t>
            </a:r>
            <a:r>
              <a:rPr sz="1600" spc="-55" dirty="0">
                <a:latin typeface="Lucida Sans Unicode"/>
                <a:cs typeface="Lucida Sans Unicode"/>
              </a:rPr>
              <a:t>separate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85" dirty="0">
                <a:latin typeface="Lucida Sans Unicode"/>
                <a:cs typeface="Lucida Sans Unicode"/>
              </a:rPr>
              <a:t>possono </a:t>
            </a:r>
            <a:r>
              <a:rPr sz="1600" spc="-35" dirty="0">
                <a:latin typeface="Lucida Sans Unicode"/>
                <a:cs typeface="Lucida Sans Unicode"/>
              </a:rPr>
              <a:t>essere  </a:t>
            </a:r>
            <a:r>
              <a:rPr sz="1600" spc="-100" dirty="0">
                <a:latin typeface="Lucida Sans Unicode"/>
                <a:cs typeface="Lucida Sans Unicode"/>
              </a:rPr>
              <a:t>formattate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80" dirty="0">
                <a:latin typeface="Lucida Sans Unicode"/>
                <a:cs typeface="Lucida Sans Unicode"/>
              </a:rPr>
              <a:t>gestite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120" dirty="0">
                <a:latin typeface="Lucida Sans Unicode"/>
                <a:cs typeface="Lucida Sans Unicode"/>
              </a:rPr>
              <a:t>modo</a:t>
            </a:r>
            <a:r>
              <a:rPr sz="1600" spc="3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indipendente.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600" spc="-20" dirty="0">
                <a:latin typeface="Lucida Sans Unicode"/>
                <a:cs typeface="Lucida Sans Unicode"/>
              </a:rPr>
              <a:t>Cosa </a:t>
            </a:r>
            <a:r>
              <a:rPr sz="1600" spc="-85" dirty="0">
                <a:latin typeface="Lucida Sans Unicode"/>
                <a:cs typeface="Lucida Sans Unicode"/>
              </a:rPr>
              <a:t>significa </a:t>
            </a:r>
            <a:r>
              <a:rPr sz="1600" spc="-55" dirty="0">
                <a:latin typeface="Lucida Sans Unicode"/>
                <a:cs typeface="Lucida Sans Unicode"/>
              </a:rPr>
              <a:t>cancellare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35" dirty="0">
                <a:latin typeface="Lucida Sans Unicode"/>
                <a:cs typeface="Lucida Sans Unicode"/>
              </a:rPr>
              <a:t>file??? </a:t>
            </a:r>
            <a:r>
              <a:rPr sz="1600" spc="-60" dirty="0">
                <a:latin typeface="Lucida Sans Unicode"/>
                <a:cs typeface="Lucida Sans Unicode"/>
              </a:rPr>
              <a:t>:D </a:t>
            </a:r>
            <a:r>
              <a:rPr sz="1600" spc="-65" dirty="0">
                <a:latin typeface="Lucida Sans Unicode"/>
                <a:cs typeface="Lucida Sans Unicode"/>
              </a:rPr>
              <a:t>(drive </a:t>
            </a:r>
            <a:r>
              <a:rPr sz="1600" spc="-50" dirty="0">
                <a:latin typeface="Lucida Sans Unicode"/>
                <a:cs typeface="Lucida Sans Unicode"/>
              </a:rPr>
              <a:t>rescue </a:t>
            </a:r>
            <a:r>
              <a:rPr sz="1600" spc="-5" dirty="0">
                <a:latin typeface="Lucida Sans Unicode"/>
                <a:cs typeface="Lucida Sans Unicode"/>
              </a:rPr>
              <a:t>e</a:t>
            </a:r>
            <a:r>
              <a:rPr sz="1600" spc="-165" dirty="0">
                <a:latin typeface="Lucida Sans Unicode"/>
                <a:cs typeface="Lucida Sans Unicode"/>
              </a:rPr>
              <a:t> </a:t>
            </a:r>
            <a:r>
              <a:rPr sz="1600" spc="-40" dirty="0">
                <a:latin typeface="Lucida Sans Unicode"/>
                <a:cs typeface="Lucida Sans Unicode"/>
              </a:rPr>
              <a:t>eraser)</a:t>
            </a:r>
            <a:endParaRPr sz="1600">
              <a:latin typeface="Lucida Sans Unicode"/>
              <a:cs typeface="Lucida Sans Unicode"/>
            </a:endParaRPr>
          </a:p>
          <a:p>
            <a:pPr marR="283845" algn="r">
              <a:lnSpc>
                <a:spcPct val="100000"/>
              </a:lnSpc>
              <a:spcBef>
                <a:spcPts val="1470"/>
              </a:spcBef>
            </a:pPr>
            <a:r>
              <a:rPr sz="1400" spc="-5" dirty="0">
                <a:latin typeface="Arial"/>
                <a:cs typeface="Arial"/>
              </a:rPr>
              <a:t>96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4644" y="4695545"/>
            <a:ext cx="7431405" cy="14890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latin typeface="Arial"/>
                <a:cs typeface="Arial"/>
              </a:rPr>
              <a:t>Basate su memorie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flash.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20000"/>
              </a:lnSpc>
              <a:tabLst>
                <a:tab pos="3157220" algn="l"/>
              </a:tabLst>
            </a:pPr>
            <a:r>
              <a:rPr sz="2000" dirty="0">
                <a:latin typeface="Arial"/>
                <a:cs typeface="Arial"/>
              </a:rPr>
              <a:t>PRO: Non hanno bisogno di rotazione: </a:t>
            </a:r>
            <a:r>
              <a:rPr sz="2000" spc="-5" dirty="0">
                <a:latin typeface="Arial"/>
                <a:cs typeface="Arial"/>
              </a:rPr>
              <a:t>lettura/scrittura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immediata.  CONTRO: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Costo,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possono	essere scritte soltanto 100.000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volte</a:t>
            </a:r>
            <a:endParaRPr sz="20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Arial"/>
                <a:cs typeface="Arial"/>
              </a:rPr>
              <a:t>Osservati problemi di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affidabilità.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5650" y="1535189"/>
            <a:ext cx="8191737" cy="3168617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SSD – </a:t>
            </a:r>
            <a:r>
              <a:rPr spc="-5" dirty="0"/>
              <a:t>Memorie </a:t>
            </a:r>
            <a:r>
              <a:rPr dirty="0"/>
              <a:t>a stato</a:t>
            </a:r>
            <a:r>
              <a:rPr spc="-45" dirty="0"/>
              <a:t> </a:t>
            </a:r>
            <a:r>
              <a:rPr dirty="0"/>
              <a:t>solido</a:t>
            </a:r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Scheda </a:t>
            </a:r>
            <a:r>
              <a:rPr spc="-5" dirty="0"/>
              <a:t>Video </a:t>
            </a:r>
            <a:r>
              <a:rPr spc="5" dirty="0"/>
              <a:t>&amp; </a:t>
            </a:r>
            <a:r>
              <a:rPr dirty="0"/>
              <a:t>Scheda</a:t>
            </a:r>
            <a:r>
              <a:rPr spc="-55" dirty="0"/>
              <a:t> </a:t>
            </a:r>
            <a:r>
              <a:rPr spc="-5" dirty="0"/>
              <a:t>Audio</a:t>
            </a:r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2868" y="2553970"/>
            <a:ext cx="140208" cy="28498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0068" y="3150107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0068" y="3930396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2868" y="4749038"/>
            <a:ext cx="140208" cy="28498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0068" y="5589117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0068" y="5881725"/>
            <a:ext cx="112775" cy="227076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74065" y="1651507"/>
            <a:ext cx="8134350" cy="4862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Lucida Sans Unicode"/>
                <a:cs typeface="Lucida Sans Unicode"/>
              </a:rPr>
              <a:t>Scheda </a:t>
            </a:r>
            <a:r>
              <a:rPr sz="2000" spc="-90" dirty="0">
                <a:latin typeface="Lucida Sans Unicode"/>
                <a:cs typeface="Lucida Sans Unicode"/>
              </a:rPr>
              <a:t>video </a:t>
            </a:r>
            <a:r>
              <a:rPr sz="2000" dirty="0">
                <a:latin typeface="Lucida Sans Unicode"/>
                <a:cs typeface="Lucida Sans Unicode"/>
              </a:rPr>
              <a:t>e </a:t>
            </a:r>
            <a:r>
              <a:rPr sz="2000" spc="-55" dirty="0">
                <a:latin typeface="Lucida Sans Unicode"/>
                <a:cs typeface="Lucida Sans Unicode"/>
              </a:rPr>
              <a:t>scheda </a:t>
            </a:r>
            <a:r>
              <a:rPr sz="2000" spc="-110" dirty="0">
                <a:latin typeface="Lucida Sans Unicode"/>
                <a:cs typeface="Lucida Sans Unicode"/>
              </a:rPr>
              <a:t>audio </a:t>
            </a:r>
            <a:r>
              <a:rPr sz="2000" spc="-95" dirty="0">
                <a:latin typeface="Lucida Sans Unicode"/>
                <a:cs typeface="Lucida Sans Unicode"/>
              </a:rPr>
              <a:t>sono </a:t>
            </a:r>
            <a:r>
              <a:rPr sz="2000" spc="-120" dirty="0">
                <a:latin typeface="Lucida Sans Unicode"/>
                <a:cs typeface="Lucida Sans Unicode"/>
              </a:rPr>
              <a:t>componenti </a:t>
            </a:r>
            <a:r>
              <a:rPr sz="2000" spc="-75" dirty="0">
                <a:latin typeface="Lucida Sans Unicode"/>
                <a:cs typeface="Lucida Sans Unicode"/>
              </a:rPr>
              <a:t>essenziali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130" dirty="0">
                <a:latin typeface="Lucida Sans Unicode"/>
                <a:cs typeface="Lucida Sans Unicode"/>
              </a:rPr>
              <a:t>un</a:t>
            </a:r>
            <a:r>
              <a:rPr sz="2000" spc="-254" dirty="0">
                <a:latin typeface="Lucida Sans Unicode"/>
                <a:cs typeface="Lucida Sans Unicode"/>
              </a:rPr>
              <a:t> </a:t>
            </a:r>
            <a:r>
              <a:rPr sz="2000" spc="145" dirty="0">
                <a:latin typeface="Lucida Sans Unicode"/>
                <a:cs typeface="Lucida Sans Unicode"/>
              </a:rPr>
              <a:t>PC</a:t>
            </a: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000" spc="-120" dirty="0">
                <a:latin typeface="Lucida Sans Unicode"/>
                <a:cs typeface="Lucida Sans Unicode"/>
              </a:rPr>
              <a:t>multimediale.</a:t>
            </a:r>
            <a:endParaRPr sz="2000">
              <a:latin typeface="Lucida Sans Unicode"/>
              <a:cs typeface="Lucida Sans Unicode"/>
            </a:endParaRPr>
          </a:p>
          <a:p>
            <a:pPr marL="571500" algn="just">
              <a:lnSpc>
                <a:spcPct val="100000"/>
              </a:lnSpc>
              <a:spcBef>
                <a:spcPts val="2000"/>
              </a:spcBef>
            </a:pPr>
            <a:r>
              <a:rPr sz="2000" b="1" spc="45" dirty="0">
                <a:latin typeface="Yu Gothic UI"/>
                <a:cs typeface="Yu Gothic UI"/>
              </a:rPr>
              <a:t>Scheda </a:t>
            </a:r>
            <a:r>
              <a:rPr sz="2000" b="1" spc="-45" dirty="0">
                <a:latin typeface="Yu Gothic UI"/>
                <a:cs typeface="Yu Gothic UI"/>
              </a:rPr>
              <a:t>video </a:t>
            </a:r>
            <a:r>
              <a:rPr sz="2000" spc="-60" dirty="0">
                <a:latin typeface="Lucida Sans Unicode"/>
                <a:cs typeface="Lucida Sans Unicode"/>
              </a:rPr>
              <a:t>(Video </a:t>
            </a:r>
            <a:r>
              <a:rPr sz="2000" spc="-70" dirty="0">
                <a:latin typeface="Lucida Sans Unicode"/>
                <a:cs typeface="Lucida Sans Unicode"/>
              </a:rPr>
              <a:t>Graphic </a:t>
            </a:r>
            <a:r>
              <a:rPr sz="2000" spc="-100" dirty="0">
                <a:latin typeface="Lucida Sans Unicode"/>
                <a:cs typeface="Lucida Sans Unicode"/>
              </a:rPr>
              <a:t>Adapter </a:t>
            </a:r>
            <a:r>
              <a:rPr sz="2000" spc="-114" dirty="0">
                <a:latin typeface="Lucida Sans Unicode"/>
                <a:cs typeface="Lucida Sans Unicode"/>
              </a:rPr>
              <a:t>o </a:t>
            </a:r>
            <a:r>
              <a:rPr sz="2000" spc="5" dirty="0">
                <a:latin typeface="Lucida Sans Unicode"/>
                <a:cs typeface="Lucida Sans Unicode"/>
              </a:rPr>
              <a:t>VGA):</a:t>
            </a:r>
            <a:r>
              <a:rPr sz="2000" spc="580" dirty="0">
                <a:latin typeface="Lucida Sans Unicode"/>
                <a:cs typeface="Lucida Sans Unicode"/>
              </a:rPr>
              <a:t> </a:t>
            </a:r>
            <a:r>
              <a:rPr sz="1600" spc="-70" dirty="0">
                <a:latin typeface="Lucida Sans Unicode"/>
                <a:cs typeface="Lucida Sans Unicode"/>
              </a:rPr>
              <a:t>consente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75" dirty="0">
                <a:latin typeface="Lucida Sans Unicode"/>
                <a:cs typeface="Lucida Sans Unicode"/>
              </a:rPr>
              <a:t>visualizzare</a:t>
            </a:r>
            <a:endParaRPr sz="1600">
              <a:latin typeface="Lucida Sans Unicode"/>
              <a:cs typeface="Lucida Sans Unicode"/>
            </a:endParaRPr>
          </a:p>
          <a:p>
            <a:pPr marL="571500" algn="just">
              <a:lnSpc>
                <a:spcPct val="100000"/>
              </a:lnSpc>
              <a:spcBef>
                <a:spcPts val="20"/>
              </a:spcBef>
            </a:pPr>
            <a:r>
              <a:rPr sz="1600" spc="-90" dirty="0">
                <a:latin typeface="Lucida Sans Unicode"/>
                <a:cs typeface="Lucida Sans Unicode"/>
              </a:rPr>
              <a:t>sullo </a:t>
            </a:r>
            <a:r>
              <a:rPr sz="1600" spc="-80" dirty="0">
                <a:latin typeface="Lucida Sans Unicode"/>
                <a:cs typeface="Lucida Sans Unicode"/>
              </a:rPr>
              <a:t>schermo del </a:t>
            </a:r>
            <a:r>
              <a:rPr sz="1600" spc="-120" dirty="0">
                <a:latin typeface="Lucida Sans Unicode"/>
                <a:cs typeface="Lucida Sans Unicode"/>
              </a:rPr>
              <a:t>monitor </a:t>
            </a:r>
            <a:r>
              <a:rPr sz="1600" spc="-55" dirty="0">
                <a:latin typeface="Lucida Sans Unicode"/>
                <a:cs typeface="Lucida Sans Unicode"/>
              </a:rPr>
              <a:t>le </a:t>
            </a:r>
            <a:r>
              <a:rPr sz="1600" spc="-110" dirty="0">
                <a:latin typeface="Lucida Sans Unicode"/>
                <a:cs typeface="Lucida Sans Unicode"/>
              </a:rPr>
              <a:t>informazioni </a:t>
            </a:r>
            <a:r>
              <a:rPr sz="1600" spc="-70" dirty="0">
                <a:latin typeface="Lucida Sans Unicode"/>
                <a:cs typeface="Lucida Sans Unicode"/>
              </a:rPr>
              <a:t>elaborate dalla</a:t>
            </a:r>
            <a:r>
              <a:rPr sz="1600" spc="100" dirty="0">
                <a:latin typeface="Lucida Sans Unicode"/>
                <a:cs typeface="Lucida Sans Unicode"/>
              </a:rPr>
              <a:t> </a:t>
            </a:r>
            <a:r>
              <a:rPr sz="1600" spc="45" dirty="0">
                <a:latin typeface="Lucida Sans Unicode"/>
                <a:cs typeface="Lucida Sans Unicode"/>
              </a:rPr>
              <a:t>CPU.</a:t>
            </a:r>
            <a:endParaRPr sz="1600">
              <a:latin typeface="Lucida Sans Unicode"/>
              <a:cs typeface="Lucida Sans Unicode"/>
            </a:endParaRPr>
          </a:p>
          <a:p>
            <a:pPr marL="972185" marR="14604" algn="just">
              <a:lnSpc>
                <a:spcPct val="100000"/>
              </a:lnSpc>
              <a:spcBef>
                <a:spcPts val="380"/>
              </a:spcBef>
            </a:pPr>
            <a:r>
              <a:rPr sz="1600" spc="-95" dirty="0">
                <a:latin typeface="Lucida Sans Unicode"/>
                <a:cs typeface="Lucida Sans Unicode"/>
              </a:rPr>
              <a:t>Dispongono </a:t>
            </a:r>
            <a:r>
              <a:rPr sz="1600" spc="-114" dirty="0">
                <a:latin typeface="Lucida Sans Unicode"/>
                <a:cs typeface="Lucida Sans Unicode"/>
              </a:rPr>
              <a:t>di un </a:t>
            </a:r>
            <a:r>
              <a:rPr sz="1600" spc="-70" dirty="0">
                <a:latin typeface="Lucida Sans Unicode"/>
                <a:cs typeface="Lucida Sans Unicode"/>
              </a:rPr>
              <a:t>processore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110" dirty="0">
                <a:latin typeface="Lucida Sans Unicode"/>
                <a:cs typeface="Lucida Sans Unicode"/>
              </a:rPr>
              <a:t>di </a:t>
            </a:r>
            <a:r>
              <a:rPr sz="1600" spc="-70" dirty="0">
                <a:latin typeface="Lucida Sans Unicode"/>
                <a:cs typeface="Lucida Sans Unicode"/>
              </a:rPr>
              <a:t>una </a:t>
            </a:r>
            <a:r>
              <a:rPr sz="1600" spc="-100" dirty="0">
                <a:latin typeface="Lucida Sans Unicode"/>
                <a:cs typeface="Lucida Sans Unicode"/>
              </a:rPr>
              <a:t>memoria </a:t>
            </a:r>
            <a:r>
              <a:rPr sz="1600" spc="10" dirty="0">
                <a:latin typeface="Lucida Sans Unicode"/>
                <a:cs typeface="Lucida Sans Unicode"/>
              </a:rPr>
              <a:t>RAM </a:t>
            </a:r>
            <a:r>
              <a:rPr sz="1600" spc="-80" dirty="0">
                <a:latin typeface="Lucida Sans Unicode"/>
                <a:cs typeface="Lucida Sans Unicode"/>
              </a:rPr>
              <a:t>(dimensioni) </a:t>
            </a:r>
            <a:r>
              <a:rPr sz="1600" spc="-70" dirty="0">
                <a:latin typeface="Lucida Sans Unicode"/>
                <a:cs typeface="Lucida Sans Unicode"/>
              </a:rPr>
              <a:t>perché, </a:t>
            </a:r>
            <a:r>
              <a:rPr sz="1600" spc="-100" dirty="0">
                <a:latin typeface="Lucida Sans Unicode"/>
                <a:cs typeface="Lucida Sans Unicode"/>
              </a:rPr>
              <a:t>oltre 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70" dirty="0">
                <a:latin typeface="Lucida Sans Unicode"/>
                <a:cs typeface="Lucida Sans Unicode"/>
              </a:rPr>
              <a:t>raccogliere </a:t>
            </a:r>
            <a:r>
              <a:rPr sz="1600" spc="-55" dirty="0">
                <a:latin typeface="Lucida Sans Unicode"/>
                <a:cs typeface="Lucida Sans Unicode"/>
              </a:rPr>
              <a:t>le </a:t>
            </a:r>
            <a:r>
              <a:rPr sz="1600" spc="-110" dirty="0">
                <a:latin typeface="Lucida Sans Unicode"/>
                <a:cs typeface="Lucida Sans Unicode"/>
              </a:rPr>
              <a:t>informazioni </a:t>
            </a:r>
            <a:r>
              <a:rPr sz="1600" spc="-75" dirty="0">
                <a:latin typeface="Lucida Sans Unicode"/>
                <a:cs typeface="Lucida Sans Unicode"/>
              </a:rPr>
              <a:t>ricevute </a:t>
            </a:r>
            <a:r>
              <a:rPr sz="1600" spc="-70" dirty="0">
                <a:latin typeface="Lucida Sans Unicode"/>
                <a:cs typeface="Lucida Sans Unicode"/>
              </a:rPr>
              <a:t>dalla </a:t>
            </a:r>
            <a:r>
              <a:rPr sz="1600" spc="45" dirty="0">
                <a:latin typeface="Lucida Sans Unicode"/>
                <a:cs typeface="Lucida Sans Unicode"/>
              </a:rPr>
              <a:t>CPU, </a:t>
            </a:r>
            <a:r>
              <a:rPr sz="1600" spc="-65" dirty="0">
                <a:latin typeface="Lucida Sans Unicode"/>
                <a:cs typeface="Lucida Sans Unicode"/>
              </a:rPr>
              <a:t>le </a:t>
            </a:r>
            <a:r>
              <a:rPr sz="1600" spc="-80" dirty="0">
                <a:latin typeface="Lucida Sans Unicode"/>
                <a:cs typeface="Lucida Sans Unicode"/>
              </a:rPr>
              <a:t>elaborano </a:t>
            </a:r>
            <a:r>
              <a:rPr sz="1600" spc="-105" dirty="0">
                <a:latin typeface="Lucida Sans Unicode"/>
                <a:cs typeface="Lucida Sans Unicode"/>
              </a:rPr>
              <a:t>prima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80" dirty="0">
                <a:latin typeface="Lucida Sans Unicode"/>
                <a:cs typeface="Lucida Sans Unicode"/>
              </a:rPr>
              <a:t>inviarle  </a:t>
            </a:r>
            <a:r>
              <a:rPr sz="1600" spc="-55" dirty="0">
                <a:latin typeface="Lucida Sans Unicode"/>
                <a:cs typeface="Lucida Sans Unicode"/>
              </a:rPr>
              <a:t>al</a:t>
            </a:r>
            <a:r>
              <a:rPr sz="1600" spc="-65" dirty="0">
                <a:latin typeface="Lucida Sans Unicode"/>
                <a:cs typeface="Lucida Sans Unicode"/>
              </a:rPr>
              <a:t> </a:t>
            </a:r>
            <a:r>
              <a:rPr sz="1600" spc="-114" dirty="0">
                <a:latin typeface="Lucida Sans Unicode"/>
                <a:cs typeface="Lucida Sans Unicode"/>
              </a:rPr>
              <a:t>monitor.</a:t>
            </a:r>
            <a:endParaRPr sz="1600">
              <a:latin typeface="Lucida Sans Unicode"/>
              <a:cs typeface="Lucida Sans Unicode"/>
            </a:endParaRPr>
          </a:p>
          <a:p>
            <a:pPr marL="972185">
              <a:lnSpc>
                <a:spcPct val="100000"/>
              </a:lnSpc>
              <a:spcBef>
                <a:spcPts val="385"/>
              </a:spcBef>
            </a:pPr>
            <a:r>
              <a:rPr sz="1600" spc="-90" dirty="0">
                <a:latin typeface="Lucida Sans Unicode"/>
                <a:cs typeface="Lucida Sans Unicode"/>
              </a:rPr>
              <a:t>Utilizzano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85" dirty="0">
                <a:latin typeface="Lucida Sans Unicode"/>
                <a:cs typeface="Lucida Sans Unicode"/>
              </a:rPr>
              <a:t>CPU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95" dirty="0">
                <a:latin typeface="Lucida Sans Unicode"/>
                <a:cs typeface="Lucida Sans Unicode"/>
              </a:rPr>
              <a:t>condividono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10" dirty="0">
                <a:latin typeface="Lucida Sans Unicode"/>
                <a:cs typeface="Lucida Sans Unicode"/>
              </a:rPr>
              <a:t>RAM </a:t>
            </a:r>
            <a:r>
              <a:rPr sz="1600" spc="-80" dirty="0">
                <a:latin typeface="Lucida Sans Unicode"/>
                <a:cs typeface="Lucida Sans Unicode"/>
              </a:rPr>
              <a:t>del</a:t>
            </a:r>
            <a:r>
              <a:rPr sz="1600" spc="-355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Computer.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Times New Roman"/>
              <a:cs typeface="Times New Roman"/>
            </a:endParaRPr>
          </a:p>
          <a:p>
            <a:pPr marL="571500" marR="15875" algn="just">
              <a:lnSpc>
                <a:spcPct val="100299"/>
              </a:lnSpc>
            </a:pPr>
            <a:r>
              <a:rPr sz="2000" b="1" spc="45" dirty="0">
                <a:latin typeface="Yu Gothic UI"/>
                <a:cs typeface="Yu Gothic UI"/>
              </a:rPr>
              <a:t>Scheda </a:t>
            </a:r>
            <a:r>
              <a:rPr sz="2000" b="1" spc="-30" dirty="0">
                <a:latin typeface="Yu Gothic UI"/>
                <a:cs typeface="Yu Gothic UI"/>
              </a:rPr>
              <a:t>audio: </a:t>
            </a:r>
            <a:r>
              <a:rPr sz="1600" spc="-55" dirty="0">
                <a:latin typeface="Lucida Sans Unicode"/>
                <a:cs typeface="Lucida Sans Unicode"/>
              </a:rPr>
              <a:t>ha </a:t>
            </a:r>
            <a:r>
              <a:rPr sz="1600" spc="-114" dirty="0">
                <a:latin typeface="Lucida Sans Unicode"/>
                <a:cs typeface="Lucida Sans Unicode"/>
              </a:rPr>
              <a:t>il compito di </a:t>
            </a:r>
            <a:r>
              <a:rPr sz="1600" spc="-90" dirty="0">
                <a:latin typeface="Lucida Sans Unicode"/>
                <a:cs typeface="Lucida Sans Unicode"/>
              </a:rPr>
              <a:t>sintetizzare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90" dirty="0">
                <a:latin typeface="Lucida Sans Unicode"/>
                <a:cs typeface="Lucida Sans Unicode"/>
              </a:rPr>
              <a:t>suoni </a:t>
            </a:r>
            <a:r>
              <a:rPr sz="1600" spc="-60" dirty="0">
                <a:latin typeface="Lucida Sans Unicode"/>
                <a:cs typeface="Lucida Sans Unicode"/>
              </a:rPr>
              <a:t>da </a:t>
            </a:r>
            <a:r>
              <a:rPr sz="1600" spc="-75" dirty="0">
                <a:latin typeface="Lucida Sans Unicode"/>
                <a:cs typeface="Lucida Sans Unicode"/>
              </a:rPr>
              <a:t>inviare </a:t>
            </a:r>
            <a:r>
              <a:rPr sz="1600" spc="-60" dirty="0">
                <a:latin typeface="Lucida Sans Unicode"/>
                <a:cs typeface="Lucida Sans Unicode"/>
              </a:rPr>
              <a:t>alle </a:t>
            </a:r>
            <a:r>
              <a:rPr sz="1600" spc="-15" dirty="0">
                <a:latin typeface="Lucida Sans Unicode"/>
                <a:cs typeface="Lucida Sans Unicode"/>
              </a:rPr>
              <a:t>casse  </a:t>
            </a:r>
            <a:r>
              <a:rPr sz="1600" spc="-65" dirty="0">
                <a:latin typeface="Lucida Sans Unicode"/>
                <a:cs typeface="Lucida Sans Unicode"/>
              </a:rPr>
              <a:t>acustiche </a:t>
            </a:r>
            <a:r>
              <a:rPr sz="1600" spc="-90" dirty="0">
                <a:latin typeface="Lucida Sans Unicode"/>
                <a:cs typeface="Lucida Sans Unicode"/>
              </a:rPr>
              <a:t>(riproduzione) </a:t>
            </a:r>
            <a:r>
              <a:rPr sz="1600" spc="-100" dirty="0">
                <a:latin typeface="Lucida Sans Unicode"/>
                <a:cs typeface="Lucida Sans Unicode"/>
              </a:rPr>
              <a:t>o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80" dirty="0">
                <a:latin typeface="Lucida Sans Unicode"/>
                <a:cs typeface="Lucida Sans Unicode"/>
              </a:rPr>
              <a:t>registrare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90" dirty="0">
                <a:latin typeface="Lucida Sans Unicode"/>
                <a:cs typeface="Lucida Sans Unicode"/>
              </a:rPr>
              <a:t>suoni </a:t>
            </a:r>
            <a:r>
              <a:rPr sz="1600" spc="-85" dirty="0">
                <a:latin typeface="Lucida Sans Unicode"/>
                <a:cs typeface="Lucida Sans Unicode"/>
              </a:rPr>
              <a:t>(campionamento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90" dirty="0">
                <a:latin typeface="Lucida Sans Unicode"/>
                <a:cs typeface="Lucida Sans Unicode"/>
              </a:rPr>
              <a:t>quantizzazione)  </a:t>
            </a:r>
            <a:r>
              <a:rPr sz="1600" spc="-85" dirty="0">
                <a:latin typeface="Lucida Sans Unicode"/>
                <a:cs typeface="Lucida Sans Unicode"/>
              </a:rPr>
              <a:t>acquisiti </a:t>
            </a:r>
            <a:r>
              <a:rPr sz="1600" spc="-60" dirty="0">
                <a:latin typeface="Lucida Sans Unicode"/>
                <a:cs typeface="Lucida Sans Unicode"/>
              </a:rPr>
              <a:t>da </a:t>
            </a:r>
            <a:r>
              <a:rPr sz="1600" spc="-70" dirty="0">
                <a:latin typeface="Lucida Sans Unicode"/>
                <a:cs typeface="Lucida Sans Unicode"/>
              </a:rPr>
              <a:t>una </a:t>
            </a:r>
            <a:r>
              <a:rPr sz="1600" spc="-105" dirty="0">
                <a:latin typeface="Lucida Sans Unicode"/>
                <a:cs typeface="Lucida Sans Unicode"/>
              </a:rPr>
              <a:t>fonte </a:t>
            </a:r>
            <a:r>
              <a:rPr sz="1600" spc="-60" dirty="0">
                <a:latin typeface="Lucida Sans Unicode"/>
                <a:cs typeface="Lucida Sans Unicode"/>
              </a:rPr>
              <a:t>esterna </a:t>
            </a:r>
            <a:r>
              <a:rPr sz="1600" spc="-95" dirty="0">
                <a:latin typeface="Lucida Sans Unicode"/>
                <a:cs typeface="Lucida Sans Unicode"/>
              </a:rPr>
              <a:t>(microfono, </a:t>
            </a:r>
            <a:r>
              <a:rPr sz="1600" spc="-100" dirty="0">
                <a:latin typeface="Lucida Sans Unicode"/>
                <a:cs typeface="Lucida Sans Unicode"/>
              </a:rPr>
              <a:t>lettore </a:t>
            </a:r>
            <a:r>
              <a:rPr sz="1600" spc="-25" dirty="0">
                <a:latin typeface="Lucida Sans Unicode"/>
                <a:cs typeface="Lucida Sans Unicode"/>
              </a:rPr>
              <a:t>CD,</a:t>
            </a:r>
            <a:r>
              <a:rPr sz="1600" spc="145" dirty="0">
                <a:latin typeface="Lucida Sans Unicode"/>
                <a:cs typeface="Lucida Sans Unicode"/>
              </a:rPr>
              <a:t> </a:t>
            </a:r>
            <a:r>
              <a:rPr sz="1600" spc="-40" dirty="0">
                <a:latin typeface="Lucida Sans Unicode"/>
                <a:cs typeface="Lucida Sans Unicode"/>
              </a:rPr>
              <a:t>ecc...).</a:t>
            </a:r>
            <a:endParaRPr sz="1600">
              <a:latin typeface="Lucida Sans Unicode"/>
              <a:cs typeface="Lucida Sans Unicode"/>
            </a:endParaRPr>
          </a:p>
          <a:p>
            <a:pPr marL="972185" marR="2106930">
              <a:lnSpc>
                <a:spcPct val="120000"/>
              </a:lnSpc>
              <a:spcBef>
                <a:spcPts val="5"/>
              </a:spcBef>
            </a:pPr>
            <a:r>
              <a:rPr sz="1600" spc="-75" dirty="0">
                <a:latin typeface="Lucida Sans Unicode"/>
                <a:cs typeface="Lucida Sans Unicode"/>
              </a:rPr>
              <a:t>Dispone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00" dirty="0">
                <a:latin typeface="Lucida Sans Unicode"/>
                <a:cs typeface="Lucida Sans Unicode"/>
              </a:rPr>
              <a:t>memoria </a:t>
            </a:r>
            <a:r>
              <a:rPr sz="1600" spc="-70" dirty="0">
                <a:latin typeface="Lucida Sans Unicode"/>
                <a:cs typeface="Lucida Sans Unicode"/>
              </a:rPr>
              <a:t>dedicata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120" dirty="0">
                <a:latin typeface="Lucida Sans Unicode"/>
                <a:cs typeface="Lucida Sans Unicode"/>
              </a:rPr>
              <a:t>proprio </a:t>
            </a:r>
            <a:r>
              <a:rPr sz="1600" spc="-70" dirty="0">
                <a:latin typeface="Lucida Sans Unicode"/>
                <a:cs typeface="Lucida Sans Unicode"/>
              </a:rPr>
              <a:t>processore  </a:t>
            </a:r>
            <a:r>
              <a:rPr sz="1600" spc="-75" dirty="0">
                <a:latin typeface="Lucida Sans Unicode"/>
                <a:cs typeface="Lucida Sans Unicode"/>
              </a:rPr>
              <a:t>Integrata </a:t>
            </a:r>
            <a:r>
              <a:rPr sz="1600" spc="-70" dirty="0">
                <a:latin typeface="Lucida Sans Unicode"/>
                <a:cs typeface="Lucida Sans Unicode"/>
              </a:rPr>
              <a:t>nella </a:t>
            </a:r>
            <a:r>
              <a:rPr sz="1600" spc="-50" dirty="0">
                <a:latin typeface="Lucida Sans Unicode"/>
                <a:cs typeface="Lucida Sans Unicode"/>
              </a:rPr>
              <a:t>scheda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madre.</a:t>
            </a:r>
            <a:endParaRPr sz="1600">
              <a:latin typeface="Lucida Sans Unicode"/>
              <a:cs typeface="Lucida Sans Unicode"/>
            </a:endParaRPr>
          </a:p>
          <a:p>
            <a:pPr marR="5080" algn="r">
              <a:lnSpc>
                <a:spcPct val="100000"/>
              </a:lnSpc>
              <a:spcBef>
                <a:spcPts val="1445"/>
              </a:spcBef>
            </a:pPr>
            <a:r>
              <a:rPr sz="1400" spc="-5" dirty="0">
                <a:latin typeface="Arial"/>
                <a:cs typeface="Arial"/>
              </a:rPr>
              <a:t>98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99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Monitor </a:t>
            </a:r>
            <a:r>
              <a:rPr dirty="0"/>
              <a:t>LCD a matrice attiva</a:t>
            </a:r>
            <a:r>
              <a:rPr spc="-35" dirty="0"/>
              <a:t> </a:t>
            </a:r>
            <a:r>
              <a:rPr dirty="0"/>
              <a:t>(TFT)</a:t>
            </a:r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5442" y="2022982"/>
            <a:ext cx="140208" cy="28498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2642" y="2375026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2642" y="2911729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5442" y="3218052"/>
            <a:ext cx="140208" cy="28498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5442" y="3583813"/>
            <a:ext cx="140208" cy="28498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5442" y="3949953"/>
            <a:ext cx="140208" cy="28498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442" y="4864353"/>
            <a:ext cx="140208" cy="28498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2742" y="1435734"/>
            <a:ext cx="8484870" cy="4210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80" dirty="0">
                <a:latin typeface="Lucida Sans Unicode"/>
                <a:cs typeface="Lucida Sans Unicode"/>
              </a:rPr>
              <a:t>Principali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-65" dirty="0">
                <a:latin typeface="Lucida Sans Unicode"/>
                <a:cs typeface="Lucida Sans Unicode"/>
              </a:rPr>
              <a:t>Parametri:</a:t>
            </a:r>
            <a:endParaRPr sz="2000">
              <a:latin typeface="Lucida Sans Unicode"/>
              <a:cs typeface="Lucida Sans Unicode"/>
            </a:endParaRPr>
          </a:p>
          <a:p>
            <a:pPr marL="355600">
              <a:lnSpc>
                <a:spcPct val="100000"/>
              </a:lnSpc>
              <a:spcBef>
                <a:spcPts val="1920"/>
              </a:spcBef>
            </a:pPr>
            <a:r>
              <a:rPr sz="2000" spc="-95" dirty="0">
                <a:latin typeface="Lucida Sans Unicode"/>
                <a:cs typeface="Lucida Sans Unicode"/>
              </a:rPr>
              <a:t>Contrasto: </a:t>
            </a:r>
            <a:r>
              <a:rPr sz="2000" spc="-130" dirty="0">
                <a:latin typeface="Lucida Sans Unicode"/>
                <a:cs typeface="Lucida Sans Unicode"/>
              </a:rPr>
              <a:t>rapporto </a:t>
            </a:r>
            <a:r>
              <a:rPr sz="2000" spc="-110" dirty="0">
                <a:latin typeface="Lucida Sans Unicode"/>
                <a:cs typeface="Lucida Sans Unicode"/>
              </a:rPr>
              <a:t>fra </a:t>
            </a:r>
            <a:r>
              <a:rPr sz="2000" spc="-65" dirty="0">
                <a:latin typeface="Lucida Sans Unicode"/>
                <a:cs typeface="Lucida Sans Unicode"/>
              </a:rPr>
              <a:t>la </a:t>
            </a:r>
            <a:r>
              <a:rPr sz="2000" spc="-120" dirty="0">
                <a:latin typeface="Lucida Sans Unicode"/>
                <a:cs typeface="Lucida Sans Unicode"/>
              </a:rPr>
              <a:t>luminosità </a:t>
            </a:r>
            <a:r>
              <a:rPr sz="2000" spc="-95" dirty="0">
                <a:latin typeface="Lucida Sans Unicode"/>
                <a:cs typeface="Lucida Sans Unicode"/>
              </a:rPr>
              <a:t>del bianco </a:t>
            </a:r>
            <a:r>
              <a:rPr sz="2000" dirty="0">
                <a:latin typeface="Lucida Sans Unicode"/>
                <a:cs typeface="Lucida Sans Unicode"/>
              </a:rPr>
              <a:t>e </a:t>
            </a:r>
            <a:r>
              <a:rPr sz="2000" spc="-65" dirty="0">
                <a:latin typeface="Lucida Sans Unicode"/>
                <a:cs typeface="Lucida Sans Unicode"/>
              </a:rPr>
              <a:t>la </a:t>
            </a:r>
            <a:r>
              <a:rPr sz="2000" spc="-120" dirty="0">
                <a:latin typeface="Lucida Sans Unicode"/>
                <a:cs typeface="Lucida Sans Unicode"/>
              </a:rPr>
              <a:t>luminosità </a:t>
            </a:r>
            <a:r>
              <a:rPr sz="2000" spc="-95" dirty="0">
                <a:latin typeface="Lucida Sans Unicode"/>
                <a:cs typeface="Lucida Sans Unicode"/>
              </a:rPr>
              <a:t>del</a:t>
            </a:r>
            <a:r>
              <a:rPr sz="2000" spc="-160" dirty="0">
                <a:latin typeface="Lucida Sans Unicode"/>
                <a:cs typeface="Lucida Sans Unicode"/>
              </a:rPr>
              <a:t> </a:t>
            </a:r>
            <a:r>
              <a:rPr sz="2000" spc="-100" dirty="0">
                <a:latin typeface="Lucida Sans Unicode"/>
                <a:cs typeface="Lucida Sans Unicode"/>
              </a:rPr>
              <a:t>nero</a:t>
            </a:r>
            <a:endParaRPr sz="2000">
              <a:latin typeface="Lucida Sans Unicode"/>
              <a:cs typeface="Lucida Sans Unicode"/>
            </a:endParaRPr>
          </a:p>
          <a:p>
            <a:pPr marL="756285" marR="5080">
              <a:lnSpc>
                <a:spcPct val="100000"/>
              </a:lnSpc>
              <a:spcBef>
                <a:spcPts val="400"/>
              </a:spcBef>
              <a:tabLst>
                <a:tab pos="1590040" algn="l"/>
                <a:tab pos="1861185" algn="l"/>
                <a:tab pos="2470785" algn="l"/>
                <a:tab pos="3903979" algn="l"/>
                <a:tab pos="4331970" algn="l"/>
                <a:tab pos="5325745" algn="l"/>
                <a:tab pos="5901690" algn="l"/>
                <a:tab pos="6700520" algn="l"/>
                <a:tab pos="7795259" algn="l"/>
              </a:tabLst>
            </a:pPr>
            <a:r>
              <a:rPr sz="1600" spc="-105" dirty="0">
                <a:latin typeface="Lucida Sans Unicode"/>
                <a:cs typeface="Lucida Sans Unicode"/>
              </a:rPr>
              <a:t>Mon</a:t>
            </a:r>
            <a:r>
              <a:rPr sz="1600" spc="-40" dirty="0">
                <a:latin typeface="Lucida Sans Unicode"/>
                <a:cs typeface="Lucida Sans Unicode"/>
              </a:rPr>
              <a:t>i</a:t>
            </a:r>
            <a:r>
              <a:rPr sz="1600" spc="-125" dirty="0">
                <a:latin typeface="Lucida Sans Unicode"/>
                <a:cs typeface="Lucida Sans Unicode"/>
              </a:rPr>
              <a:t>tor</a:t>
            </a:r>
            <a:r>
              <a:rPr sz="1600" dirty="0">
                <a:latin typeface="Lucida Sans Unicode"/>
                <a:cs typeface="Lucida Sans Unicode"/>
              </a:rPr>
              <a:t>	a	</a:t>
            </a:r>
            <a:r>
              <a:rPr sz="1600" spc="30" dirty="0">
                <a:latin typeface="Lucida Sans Unicode"/>
                <a:cs typeface="Lucida Sans Unicode"/>
              </a:rPr>
              <a:t>LED</a:t>
            </a:r>
            <a:r>
              <a:rPr sz="1600" spc="15" dirty="0">
                <a:latin typeface="Lucida Sans Unicode"/>
                <a:cs typeface="Lucida Sans Unicode"/>
              </a:rPr>
              <a:t>,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210" dirty="0">
                <a:latin typeface="Lucida Sans Unicode"/>
                <a:cs typeface="Lucida Sans Unicode"/>
              </a:rPr>
              <a:t>m</a:t>
            </a:r>
            <a:r>
              <a:rPr sz="1600" spc="-60" dirty="0">
                <a:latin typeface="Lucida Sans Unicode"/>
                <a:cs typeface="Lucida Sans Unicode"/>
              </a:rPr>
              <a:t>i</a:t>
            </a:r>
            <a:r>
              <a:rPr sz="1600" spc="-155" dirty="0">
                <a:latin typeface="Lucida Sans Unicode"/>
                <a:cs typeface="Lucida Sans Unicode"/>
              </a:rPr>
              <a:t>g</a:t>
            </a:r>
            <a:r>
              <a:rPr sz="1600" spc="-70" dirty="0">
                <a:latin typeface="Lucida Sans Unicode"/>
                <a:cs typeface="Lucida Sans Unicode"/>
              </a:rPr>
              <a:t>l</a:t>
            </a:r>
            <a:r>
              <a:rPr sz="1600" spc="-120" dirty="0">
                <a:latin typeface="Lucida Sans Unicode"/>
                <a:cs typeface="Lucida Sans Unicode"/>
              </a:rPr>
              <a:t>i</a:t>
            </a:r>
            <a:r>
              <a:rPr sz="1600" spc="-100" dirty="0">
                <a:latin typeface="Lucida Sans Unicode"/>
                <a:cs typeface="Lucida Sans Unicode"/>
              </a:rPr>
              <a:t>oramento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80" dirty="0">
                <a:latin typeface="Lucida Sans Unicode"/>
                <a:cs typeface="Lucida Sans Unicode"/>
              </a:rPr>
              <a:t>del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25" dirty="0">
                <a:latin typeface="Lucida Sans Unicode"/>
                <a:cs typeface="Lucida Sans Unicode"/>
              </a:rPr>
              <a:t>c</a:t>
            </a:r>
            <a:r>
              <a:rPr sz="1600" spc="-105" dirty="0">
                <a:latin typeface="Lucida Sans Unicode"/>
                <a:cs typeface="Lucida Sans Unicode"/>
              </a:rPr>
              <a:t>ontras</a:t>
            </a:r>
            <a:r>
              <a:rPr sz="1600" spc="-75" dirty="0">
                <a:latin typeface="Lucida Sans Unicode"/>
                <a:cs typeface="Lucida Sans Unicode"/>
              </a:rPr>
              <a:t>t</a:t>
            </a:r>
            <a:r>
              <a:rPr sz="1600" spc="-100" dirty="0">
                <a:latin typeface="Lucida Sans Unicode"/>
                <a:cs typeface="Lucida Sans Unicode"/>
              </a:rPr>
              <a:t>o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20" dirty="0">
                <a:latin typeface="Lucida Sans Unicode"/>
                <a:cs typeface="Lucida Sans Unicode"/>
              </a:rPr>
              <a:t>s</a:t>
            </a:r>
            <a:r>
              <a:rPr sz="1600" spc="-155" dirty="0">
                <a:latin typeface="Lucida Sans Unicode"/>
                <a:cs typeface="Lucida Sans Unicode"/>
              </a:rPr>
              <a:t>u</a:t>
            </a:r>
            <a:r>
              <a:rPr sz="1600" spc="-70" dirty="0">
                <a:latin typeface="Lucida Sans Unicode"/>
                <a:cs typeface="Lucida Sans Unicode"/>
              </a:rPr>
              <a:t>l</a:t>
            </a:r>
            <a:r>
              <a:rPr sz="1600" spc="-110" dirty="0">
                <a:latin typeface="Lucida Sans Unicode"/>
                <a:cs typeface="Lucida Sans Unicode"/>
              </a:rPr>
              <a:t>l</a:t>
            </a:r>
            <a:r>
              <a:rPr sz="1600" dirty="0">
                <a:latin typeface="Lucida Sans Unicode"/>
                <a:cs typeface="Lucida Sans Unicode"/>
              </a:rPr>
              <a:t>a	</a:t>
            </a:r>
            <a:r>
              <a:rPr sz="1600" spc="-30" dirty="0">
                <a:latin typeface="Lucida Sans Unicode"/>
                <a:cs typeface="Lucida Sans Unicode"/>
              </a:rPr>
              <a:t>s</a:t>
            </a:r>
            <a:r>
              <a:rPr sz="1600" spc="-110" dirty="0">
                <a:latin typeface="Lucida Sans Unicode"/>
                <a:cs typeface="Lucida Sans Unicode"/>
              </a:rPr>
              <a:t>ing</a:t>
            </a:r>
            <a:r>
              <a:rPr sz="1600" spc="-114" dirty="0">
                <a:latin typeface="Lucida Sans Unicode"/>
                <a:cs typeface="Lucida Sans Unicode"/>
              </a:rPr>
              <a:t>o</a:t>
            </a:r>
            <a:r>
              <a:rPr sz="1600" spc="-110" dirty="0">
                <a:latin typeface="Lucida Sans Unicode"/>
                <a:cs typeface="Lucida Sans Unicode"/>
              </a:rPr>
              <a:t>l</a:t>
            </a:r>
            <a:r>
              <a:rPr sz="1600" dirty="0">
                <a:latin typeface="Lucida Sans Unicode"/>
                <a:cs typeface="Lucida Sans Unicode"/>
              </a:rPr>
              <a:t>a	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r>
              <a:rPr sz="1600" spc="-165" dirty="0">
                <a:latin typeface="Lucida Sans Unicode"/>
                <a:cs typeface="Lucida Sans Unicode"/>
              </a:rPr>
              <a:t>mm</a:t>
            </a:r>
            <a:r>
              <a:rPr sz="1600" spc="-95" dirty="0">
                <a:latin typeface="Lucida Sans Unicode"/>
                <a:cs typeface="Lucida Sans Unicode"/>
              </a:rPr>
              <a:t>ag</a:t>
            </a:r>
            <a:r>
              <a:rPr sz="1600" spc="-45" dirty="0">
                <a:latin typeface="Lucida Sans Unicode"/>
                <a:cs typeface="Lucida Sans Unicode"/>
              </a:rPr>
              <a:t>i</a:t>
            </a:r>
            <a:r>
              <a:rPr sz="1600" spc="-75" dirty="0">
                <a:latin typeface="Lucida Sans Unicode"/>
                <a:cs typeface="Lucida Sans Unicode"/>
              </a:rPr>
              <a:t>ne</a:t>
            </a:r>
            <a:r>
              <a:rPr sz="1600" spc="-40" dirty="0">
                <a:latin typeface="Lucida Sans Unicode"/>
                <a:cs typeface="Lucida Sans Unicode"/>
              </a:rPr>
              <a:t>,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65" dirty="0">
                <a:latin typeface="Lucida Sans Unicode"/>
                <a:cs typeface="Lucida Sans Unicode"/>
              </a:rPr>
              <a:t>agendo  </a:t>
            </a:r>
            <a:r>
              <a:rPr sz="1600" spc="-85" dirty="0">
                <a:latin typeface="Lucida Sans Unicode"/>
                <a:cs typeface="Lucida Sans Unicode"/>
              </a:rPr>
              <a:t>dinamicamente </a:t>
            </a:r>
            <a:r>
              <a:rPr sz="1600" spc="-70" dirty="0">
                <a:latin typeface="Lucida Sans Unicode"/>
                <a:cs typeface="Lucida Sans Unicode"/>
              </a:rPr>
              <a:t>sulle </a:t>
            </a:r>
            <a:r>
              <a:rPr sz="1600" spc="-60" dirty="0">
                <a:latin typeface="Lucida Sans Unicode"/>
                <a:cs typeface="Lucida Sans Unicode"/>
              </a:rPr>
              <a:t>varie </a:t>
            </a:r>
            <a:r>
              <a:rPr sz="1600" spc="-114" dirty="0">
                <a:latin typeface="Lucida Sans Unicode"/>
                <a:cs typeface="Lucida Sans Unicode"/>
              </a:rPr>
              <a:t>porzioni di</a:t>
            </a:r>
            <a:r>
              <a:rPr sz="1600" spc="10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retroilluminazione.</a:t>
            </a:r>
            <a:endParaRPr sz="1600">
              <a:latin typeface="Lucida Sans Unicode"/>
              <a:cs typeface="Lucida Sans Unicode"/>
            </a:endParaRPr>
          </a:p>
          <a:p>
            <a:pPr marL="756285">
              <a:lnSpc>
                <a:spcPct val="100000"/>
              </a:lnSpc>
              <a:spcBef>
                <a:spcPts val="384"/>
              </a:spcBef>
            </a:pPr>
            <a:r>
              <a:rPr sz="1600" spc="-75" dirty="0">
                <a:latin typeface="Lucida Sans Unicode"/>
                <a:cs typeface="Lucida Sans Unicode"/>
              </a:rPr>
              <a:t>Forti </a:t>
            </a:r>
            <a:r>
              <a:rPr sz="1600" spc="-90" dirty="0">
                <a:latin typeface="Lucida Sans Unicode"/>
                <a:cs typeface="Lucida Sans Unicode"/>
              </a:rPr>
              <a:t>contrasti </a:t>
            </a:r>
            <a:r>
              <a:rPr sz="1600" spc="-85" dirty="0">
                <a:latin typeface="Lucida Sans Unicode"/>
                <a:cs typeface="Lucida Sans Unicode"/>
              </a:rPr>
              <a:t>sono </a:t>
            </a:r>
            <a:r>
              <a:rPr sz="1600" spc="-90" dirty="0">
                <a:latin typeface="Lucida Sans Unicode"/>
                <a:cs typeface="Lucida Sans Unicode"/>
              </a:rPr>
              <a:t>tuttavia </a:t>
            </a:r>
            <a:r>
              <a:rPr sz="1600" spc="-50" dirty="0">
                <a:latin typeface="Lucida Sans Unicode"/>
                <a:cs typeface="Lucida Sans Unicode"/>
              </a:rPr>
              <a:t>necessari </a:t>
            </a:r>
            <a:r>
              <a:rPr sz="1600" spc="-85" dirty="0">
                <a:latin typeface="Lucida Sans Unicode"/>
                <a:cs typeface="Lucida Sans Unicode"/>
              </a:rPr>
              <a:t>solo per </a:t>
            </a:r>
            <a:r>
              <a:rPr sz="1600" spc="-80" dirty="0">
                <a:latin typeface="Lucida Sans Unicode"/>
                <a:cs typeface="Lucida Sans Unicode"/>
              </a:rPr>
              <a:t>l'uso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70" dirty="0">
                <a:latin typeface="Lucida Sans Unicode"/>
                <a:cs typeface="Lucida Sans Unicode"/>
              </a:rPr>
              <a:t>piena </a:t>
            </a:r>
            <a:r>
              <a:rPr sz="1600" spc="-65" dirty="0">
                <a:latin typeface="Lucida Sans Unicode"/>
                <a:cs typeface="Lucida Sans Unicode"/>
              </a:rPr>
              <a:t>luce </a:t>
            </a:r>
            <a:r>
              <a:rPr sz="1600" spc="-90" dirty="0">
                <a:latin typeface="Lucida Sans Unicode"/>
                <a:cs typeface="Lucida Sans Unicode"/>
              </a:rPr>
              <a:t>dello</a:t>
            </a:r>
            <a:r>
              <a:rPr sz="1600" spc="175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schermo.</a:t>
            </a:r>
            <a:endParaRPr sz="1600">
              <a:latin typeface="Lucida Sans Unicode"/>
              <a:cs typeface="Lucida Sans Unicode"/>
            </a:endParaRPr>
          </a:p>
          <a:p>
            <a:pPr marL="355600">
              <a:lnSpc>
                <a:spcPct val="100000"/>
              </a:lnSpc>
              <a:spcBef>
                <a:spcPts val="464"/>
              </a:spcBef>
            </a:pPr>
            <a:r>
              <a:rPr sz="2000" spc="-105" dirty="0">
                <a:latin typeface="Lucida Sans Unicode"/>
                <a:cs typeface="Lucida Sans Unicode"/>
              </a:rPr>
              <a:t>Luminosità</a:t>
            </a:r>
            <a:endParaRPr sz="2000">
              <a:latin typeface="Lucida Sans Unicode"/>
              <a:cs typeface="Lucida Sans Unicode"/>
            </a:endParaRPr>
          </a:p>
          <a:p>
            <a:pPr marL="355600">
              <a:lnSpc>
                <a:spcPct val="100000"/>
              </a:lnSpc>
              <a:spcBef>
                <a:spcPts val="480"/>
              </a:spcBef>
            </a:pPr>
            <a:r>
              <a:rPr sz="2000" spc="-80" dirty="0">
                <a:latin typeface="Lucida Sans Unicode"/>
                <a:cs typeface="Lucida Sans Unicode"/>
              </a:rPr>
              <a:t>Linearità </a:t>
            </a:r>
            <a:r>
              <a:rPr sz="2000" spc="-95" dirty="0">
                <a:latin typeface="Lucida Sans Unicode"/>
                <a:cs typeface="Lucida Sans Unicode"/>
              </a:rPr>
              <a:t>dei </a:t>
            </a:r>
            <a:r>
              <a:rPr sz="2000" spc="-130" dirty="0">
                <a:latin typeface="Lucida Sans Unicode"/>
                <a:cs typeface="Lucida Sans Unicode"/>
              </a:rPr>
              <a:t>grigi: </a:t>
            </a:r>
            <a:r>
              <a:rPr sz="1600" spc="-95" dirty="0">
                <a:latin typeface="Lucida Sans Unicode"/>
                <a:cs typeface="Lucida Sans Unicode"/>
              </a:rPr>
              <a:t>imperfezione </a:t>
            </a:r>
            <a:r>
              <a:rPr sz="1600" spc="-75" dirty="0">
                <a:latin typeface="Lucida Sans Unicode"/>
                <a:cs typeface="Lucida Sans Unicode"/>
              </a:rPr>
              <a:t>delle</a:t>
            </a:r>
            <a:r>
              <a:rPr sz="1600" spc="-20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tonalità</a:t>
            </a:r>
            <a:endParaRPr sz="1600">
              <a:latin typeface="Lucida Sans Unicode"/>
              <a:cs typeface="Lucida Sans Unicode"/>
            </a:endParaRPr>
          </a:p>
          <a:p>
            <a:pPr marL="355600" marR="6350" algn="just">
              <a:lnSpc>
                <a:spcPct val="110300"/>
              </a:lnSpc>
              <a:spcBef>
                <a:spcPts val="234"/>
              </a:spcBef>
            </a:pPr>
            <a:r>
              <a:rPr sz="2000" spc="-114" dirty="0">
                <a:latin typeface="Lucida Sans Unicode"/>
                <a:cs typeface="Lucida Sans Unicode"/>
              </a:rPr>
              <a:t>Angolo </a:t>
            </a:r>
            <a:r>
              <a:rPr sz="2000" spc="-140" dirty="0">
                <a:latin typeface="Lucida Sans Unicode"/>
                <a:cs typeface="Lucida Sans Unicode"/>
              </a:rPr>
              <a:t>di </a:t>
            </a:r>
            <a:r>
              <a:rPr sz="2000" spc="-65" dirty="0">
                <a:latin typeface="Lucida Sans Unicode"/>
                <a:cs typeface="Lucida Sans Unicode"/>
              </a:rPr>
              <a:t>visuale: </a:t>
            </a:r>
            <a:r>
              <a:rPr sz="1600" spc="-90" dirty="0">
                <a:latin typeface="Lucida Sans Unicode"/>
                <a:cs typeface="Lucida Sans Unicode"/>
              </a:rPr>
              <a:t>angolo </a:t>
            </a:r>
            <a:r>
              <a:rPr sz="1600" spc="-85" dirty="0">
                <a:latin typeface="Lucida Sans Unicode"/>
                <a:cs typeface="Lucida Sans Unicode"/>
              </a:rPr>
              <a:t>massimo </a:t>
            </a:r>
            <a:r>
              <a:rPr sz="1600" spc="-110" dirty="0">
                <a:latin typeface="Lucida Sans Unicode"/>
                <a:cs typeface="Lucida Sans Unicode"/>
              </a:rPr>
              <a:t>sotto </a:t>
            </a:r>
            <a:r>
              <a:rPr sz="1600" spc="-80" dirty="0">
                <a:latin typeface="Lucida Sans Unicode"/>
                <a:cs typeface="Lucida Sans Unicode"/>
              </a:rPr>
              <a:t>cui </a:t>
            </a:r>
            <a:r>
              <a:rPr sz="1600" spc="-65" dirty="0">
                <a:latin typeface="Lucida Sans Unicode"/>
                <a:cs typeface="Lucida Sans Unicode"/>
              </a:rPr>
              <a:t>si </a:t>
            </a:r>
            <a:r>
              <a:rPr sz="1600" spc="-110" dirty="0">
                <a:latin typeface="Lucida Sans Unicode"/>
                <a:cs typeface="Lucida Sans Unicode"/>
              </a:rPr>
              <a:t>può </a:t>
            </a:r>
            <a:r>
              <a:rPr sz="1600" spc="-80" dirty="0">
                <a:latin typeface="Lucida Sans Unicode"/>
                <a:cs typeface="Lucida Sans Unicode"/>
              </a:rPr>
              <a:t>guardare </a:t>
            </a:r>
            <a:r>
              <a:rPr sz="1600" spc="-100" dirty="0">
                <a:latin typeface="Lucida Sans Unicode"/>
                <a:cs typeface="Lucida Sans Unicode"/>
              </a:rPr>
              <a:t>lo </a:t>
            </a:r>
            <a:r>
              <a:rPr sz="1600" spc="-80" dirty="0">
                <a:latin typeface="Lucida Sans Unicode"/>
                <a:cs typeface="Lucida Sans Unicode"/>
              </a:rPr>
              <a:t>schermo </a:t>
            </a:r>
            <a:r>
              <a:rPr sz="1600" spc="-90" dirty="0">
                <a:latin typeface="Lucida Sans Unicode"/>
                <a:cs typeface="Lucida Sans Unicode"/>
              </a:rPr>
              <a:t>mantenendo  </a:t>
            </a:r>
            <a:r>
              <a:rPr sz="1600" spc="-70" dirty="0">
                <a:latin typeface="Lucida Sans Unicode"/>
                <a:cs typeface="Lucida Sans Unicode"/>
              </a:rPr>
              <a:t>una </a:t>
            </a:r>
            <a:r>
              <a:rPr sz="1600" spc="-100" dirty="0">
                <a:latin typeface="Lucida Sans Unicode"/>
                <a:cs typeface="Lucida Sans Unicode"/>
              </a:rPr>
              <a:t>luminosità </a:t>
            </a:r>
            <a:r>
              <a:rPr sz="1600" spc="-65" dirty="0">
                <a:latin typeface="Lucida Sans Unicode"/>
                <a:cs typeface="Lucida Sans Unicode"/>
              </a:rPr>
              <a:t>ed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90" dirty="0">
                <a:latin typeface="Lucida Sans Unicode"/>
                <a:cs typeface="Lucida Sans Unicode"/>
              </a:rPr>
              <a:t>contrasto </a:t>
            </a:r>
            <a:r>
              <a:rPr sz="1600" spc="-70" dirty="0">
                <a:latin typeface="Lucida Sans Unicode"/>
                <a:cs typeface="Lucida Sans Unicode"/>
              </a:rPr>
              <a:t>"accettabili": </a:t>
            </a:r>
            <a:r>
              <a:rPr sz="1600" spc="-114" dirty="0">
                <a:latin typeface="Lucida Sans Unicode"/>
                <a:cs typeface="Lucida Sans Unicode"/>
              </a:rPr>
              <a:t>il </a:t>
            </a:r>
            <a:r>
              <a:rPr sz="1600" spc="-95" dirty="0">
                <a:latin typeface="Lucida Sans Unicode"/>
                <a:cs typeface="Lucida Sans Unicode"/>
              </a:rPr>
              <a:t>grado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70" dirty="0">
                <a:latin typeface="Lucida Sans Unicode"/>
                <a:cs typeface="Lucida Sans Unicode"/>
              </a:rPr>
              <a:t>"accettabilità" </a:t>
            </a:r>
            <a:r>
              <a:rPr sz="1600" spc="-110" dirty="0">
                <a:latin typeface="Lucida Sans Unicode"/>
                <a:cs typeface="Lucida Sans Unicode"/>
              </a:rPr>
              <a:t>può </a:t>
            </a:r>
            <a:r>
              <a:rPr sz="1600" spc="-35" dirty="0">
                <a:latin typeface="Lucida Sans Unicode"/>
                <a:cs typeface="Lucida Sans Unicode"/>
              </a:rPr>
              <a:t>essere  </a:t>
            </a:r>
            <a:r>
              <a:rPr sz="1600" spc="-85" dirty="0">
                <a:latin typeface="Lucida Sans Unicode"/>
                <a:cs typeface="Lucida Sans Unicode"/>
              </a:rPr>
              <a:t>liberamente </a:t>
            </a:r>
            <a:r>
              <a:rPr sz="1600" spc="-100" dirty="0">
                <a:latin typeface="Lucida Sans Unicode"/>
                <a:cs typeface="Lucida Sans Unicode"/>
              </a:rPr>
              <a:t>stabilito </a:t>
            </a:r>
            <a:r>
              <a:rPr sz="1600" spc="-75" dirty="0">
                <a:latin typeface="Lucida Sans Unicode"/>
                <a:cs typeface="Lucida Sans Unicode"/>
              </a:rPr>
              <a:t>dai </a:t>
            </a:r>
            <a:r>
              <a:rPr sz="1600" spc="-100" dirty="0">
                <a:latin typeface="Lucida Sans Unicode"/>
                <a:cs typeface="Lucida Sans Unicode"/>
              </a:rPr>
              <a:t>produttori..diversi </a:t>
            </a:r>
            <a:r>
              <a:rPr sz="1600" spc="-120" dirty="0">
                <a:latin typeface="Lucida Sans Unicode"/>
                <a:cs typeface="Lucida Sans Unicode"/>
              </a:rPr>
              <a:t>produttori, </a:t>
            </a:r>
            <a:r>
              <a:rPr sz="1600" spc="-80" dirty="0">
                <a:latin typeface="Lucida Sans Unicode"/>
                <a:cs typeface="Lucida Sans Unicode"/>
              </a:rPr>
              <a:t>diversi</a:t>
            </a:r>
            <a:r>
              <a:rPr sz="1600" spc="14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angoli</a:t>
            </a:r>
            <a:endParaRPr sz="1600">
              <a:latin typeface="Lucida Sans Unicode"/>
              <a:cs typeface="Lucida Sans Unicode"/>
            </a:endParaRPr>
          </a:p>
          <a:p>
            <a:pPr marL="355600" marR="5080" algn="just">
              <a:lnSpc>
                <a:spcPct val="100400"/>
              </a:lnSpc>
              <a:spcBef>
                <a:spcPts val="550"/>
              </a:spcBef>
            </a:pPr>
            <a:r>
              <a:rPr sz="2000" spc="-100" dirty="0">
                <a:latin typeface="Lucida Sans Unicode"/>
                <a:cs typeface="Lucida Sans Unicode"/>
              </a:rPr>
              <a:t>Tempo </a:t>
            </a:r>
            <a:r>
              <a:rPr sz="2000" spc="-140" dirty="0">
                <a:latin typeface="Lucida Sans Unicode"/>
                <a:cs typeface="Lucida Sans Unicode"/>
              </a:rPr>
              <a:t>di </a:t>
            </a:r>
            <a:r>
              <a:rPr sz="2000" spc="-95" dirty="0">
                <a:latin typeface="Lucida Sans Unicode"/>
                <a:cs typeface="Lucida Sans Unicode"/>
              </a:rPr>
              <a:t>risposta: </a:t>
            </a:r>
            <a:r>
              <a:rPr sz="1600" spc="-110" dirty="0">
                <a:latin typeface="Lucida Sans Unicode"/>
                <a:cs typeface="Lucida Sans Unicode"/>
              </a:rPr>
              <a:t>tempo </a:t>
            </a:r>
            <a:r>
              <a:rPr sz="1600" spc="-55" dirty="0">
                <a:latin typeface="Lucida Sans Unicode"/>
                <a:cs typeface="Lucida Sans Unicode"/>
              </a:rPr>
              <a:t>necessario </a:t>
            </a:r>
            <a:r>
              <a:rPr sz="1600" spc="-60" dirty="0">
                <a:latin typeface="Lucida Sans Unicode"/>
                <a:cs typeface="Lucida Sans Unicode"/>
              </a:rPr>
              <a:t>ai </a:t>
            </a:r>
            <a:r>
              <a:rPr sz="1600" spc="-80" dirty="0">
                <a:latin typeface="Lucida Sans Unicode"/>
                <a:cs typeface="Lucida Sans Unicode"/>
              </a:rPr>
              <a:t>"cristalli </a:t>
            </a:r>
            <a:r>
              <a:rPr sz="1600" spc="-110" dirty="0">
                <a:latin typeface="Lucida Sans Unicode"/>
                <a:cs typeface="Lucida Sans Unicode"/>
              </a:rPr>
              <a:t>liquidi" </a:t>
            </a:r>
            <a:r>
              <a:rPr sz="1600" spc="-85" dirty="0">
                <a:latin typeface="Lucida Sans Unicode"/>
                <a:cs typeface="Lucida Sans Unicode"/>
              </a:rPr>
              <a:t>per </a:t>
            </a:r>
            <a:r>
              <a:rPr sz="1600" spc="-45" dirty="0">
                <a:latin typeface="Lucida Sans Unicode"/>
                <a:cs typeface="Lucida Sans Unicode"/>
              </a:rPr>
              <a:t>passare </a:t>
            </a:r>
            <a:r>
              <a:rPr sz="1600" spc="-60" dirty="0">
                <a:latin typeface="Lucida Sans Unicode"/>
                <a:cs typeface="Lucida Sans Unicode"/>
              </a:rPr>
              <a:t>da </a:t>
            </a:r>
            <a:r>
              <a:rPr sz="1600" spc="-105" dirty="0">
                <a:latin typeface="Lucida Sans Unicode"/>
                <a:cs typeface="Lucida Sans Unicode"/>
              </a:rPr>
              <a:t>uno </a:t>
            </a:r>
            <a:r>
              <a:rPr sz="1600" spc="-85" dirty="0">
                <a:latin typeface="Lucida Sans Unicode"/>
                <a:cs typeface="Lucida Sans Unicode"/>
              </a:rPr>
              <a:t>stato  </a:t>
            </a:r>
            <a:r>
              <a:rPr sz="1600" spc="-120" dirty="0">
                <a:latin typeface="Lucida Sans Unicode"/>
                <a:cs typeface="Lucida Sans Unicode"/>
              </a:rPr>
              <a:t>"tutto </a:t>
            </a:r>
            <a:r>
              <a:rPr sz="1600" spc="-75" dirty="0">
                <a:latin typeface="Lucida Sans Unicode"/>
                <a:cs typeface="Lucida Sans Unicode"/>
              </a:rPr>
              <a:t>chiuso" </a:t>
            </a:r>
            <a:r>
              <a:rPr sz="1600" spc="-55" dirty="0">
                <a:latin typeface="Lucida Sans Unicode"/>
                <a:cs typeface="Lucida Sans Unicode"/>
              </a:rPr>
              <a:t>(nero) </a:t>
            </a:r>
            <a:r>
              <a:rPr sz="1600" spc="-60" dirty="0">
                <a:latin typeface="Lucida Sans Unicode"/>
                <a:cs typeface="Lucida Sans Unicode"/>
              </a:rPr>
              <a:t>ad </a:t>
            </a:r>
            <a:r>
              <a:rPr sz="1600" spc="-105" dirty="0">
                <a:latin typeface="Lucida Sans Unicode"/>
                <a:cs typeface="Lucida Sans Unicode"/>
              </a:rPr>
              <a:t>uno </a:t>
            </a:r>
            <a:r>
              <a:rPr sz="1600" spc="-120" dirty="0">
                <a:latin typeface="Lucida Sans Unicode"/>
                <a:cs typeface="Lucida Sans Unicode"/>
              </a:rPr>
              <a:t>"tutto </a:t>
            </a:r>
            <a:r>
              <a:rPr sz="1600" spc="-80" dirty="0">
                <a:latin typeface="Lucida Sans Unicode"/>
                <a:cs typeface="Lucida Sans Unicode"/>
              </a:rPr>
              <a:t>aperto" </a:t>
            </a:r>
            <a:r>
              <a:rPr sz="1600" spc="-55" dirty="0">
                <a:latin typeface="Lucida Sans Unicode"/>
                <a:cs typeface="Lucida Sans Unicode"/>
              </a:rPr>
              <a:t>(bianco), </a:t>
            </a:r>
            <a:r>
              <a:rPr sz="1600" spc="-85" dirty="0">
                <a:latin typeface="Lucida Sans Unicode"/>
                <a:cs typeface="Lucida Sans Unicode"/>
              </a:rPr>
              <a:t>per </a:t>
            </a:r>
            <a:r>
              <a:rPr sz="1600" spc="-110" dirty="0">
                <a:latin typeface="Lucida Sans Unicode"/>
                <a:cs typeface="Lucida Sans Unicode"/>
              </a:rPr>
              <a:t>poi </a:t>
            </a:r>
            <a:r>
              <a:rPr sz="1600" spc="-90" dirty="0">
                <a:latin typeface="Lucida Sans Unicode"/>
                <a:cs typeface="Lucida Sans Unicode"/>
              </a:rPr>
              <a:t>tornare </a:t>
            </a:r>
            <a:r>
              <a:rPr sz="1600" spc="-55" dirty="0">
                <a:latin typeface="Lucida Sans Unicode"/>
                <a:cs typeface="Lucida Sans Unicode"/>
              </a:rPr>
              <a:t>al </a:t>
            </a:r>
            <a:r>
              <a:rPr sz="1600" spc="-120" dirty="0">
                <a:latin typeface="Lucida Sans Unicode"/>
                <a:cs typeface="Lucida Sans Unicode"/>
              </a:rPr>
              <a:t>"tutto </a:t>
            </a:r>
            <a:r>
              <a:rPr sz="1600" spc="-75" dirty="0">
                <a:latin typeface="Lucida Sans Unicode"/>
                <a:cs typeface="Lucida Sans Unicode"/>
              </a:rPr>
              <a:t>chiuso". </a:t>
            </a:r>
            <a:r>
              <a:rPr sz="1600" spc="-25" dirty="0">
                <a:latin typeface="Lucida Sans Unicode"/>
                <a:cs typeface="Lucida Sans Unicode"/>
              </a:rPr>
              <a:t>Da </a:t>
            </a:r>
            <a:r>
              <a:rPr sz="1600" spc="-125" dirty="0">
                <a:latin typeface="Lucida Sans Unicode"/>
                <a:cs typeface="Lucida Sans Unicode"/>
              </a:rPr>
              <a:t>60  </a:t>
            </a:r>
            <a:r>
              <a:rPr sz="1600" spc="-114" dirty="0">
                <a:latin typeface="Lucida Sans Unicode"/>
                <a:cs typeface="Lucida Sans Unicode"/>
              </a:rPr>
              <a:t>fino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125" dirty="0">
                <a:latin typeface="Lucida Sans Unicode"/>
                <a:cs typeface="Lucida Sans Unicode"/>
              </a:rPr>
              <a:t>120 </a:t>
            </a:r>
            <a:r>
              <a:rPr sz="1600" spc="-75" dirty="0">
                <a:latin typeface="Lucida Sans Unicode"/>
                <a:cs typeface="Lucida Sans Unicode"/>
              </a:rPr>
              <a:t>Hz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125" dirty="0">
                <a:latin typeface="Lucida Sans Unicode"/>
                <a:cs typeface="Lucida Sans Unicode"/>
              </a:rPr>
              <a:t>monitor </a:t>
            </a:r>
            <a:r>
              <a:rPr sz="1600" spc="-85" dirty="0">
                <a:latin typeface="Lucida Sans Unicode"/>
                <a:cs typeface="Lucida Sans Unicode"/>
              </a:rPr>
              <a:t>per</a:t>
            </a:r>
            <a:r>
              <a:rPr sz="1600" spc="140" dirty="0">
                <a:latin typeface="Lucida Sans Unicode"/>
                <a:cs typeface="Lucida Sans Unicode"/>
              </a:rPr>
              <a:t> </a:t>
            </a:r>
            <a:r>
              <a:rPr sz="1600" spc="50" dirty="0">
                <a:latin typeface="Lucida Sans Unicode"/>
                <a:cs typeface="Lucida Sans Unicode"/>
              </a:rPr>
              <a:t>PC.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37" y="1276350"/>
            <a:ext cx="5081524" cy="344805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91439" y="1568391"/>
            <a:ext cx="8347709" cy="507365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5240655" marR="5080" algn="just">
              <a:lnSpc>
                <a:spcPts val="1680"/>
              </a:lnSpc>
              <a:spcBef>
                <a:spcPts val="235"/>
              </a:spcBef>
            </a:pPr>
            <a:r>
              <a:rPr sz="1450" b="1" i="1" spc="-30" dirty="0">
                <a:latin typeface="Malgun Gothic"/>
                <a:cs typeface="Malgun Gothic"/>
              </a:rPr>
              <a:t>La tecnologia più </a:t>
            </a:r>
            <a:r>
              <a:rPr sz="1450" b="1" i="1" spc="-35" dirty="0">
                <a:latin typeface="Malgun Gothic"/>
                <a:cs typeface="Malgun Gothic"/>
              </a:rPr>
              <a:t>comune </a:t>
            </a:r>
            <a:r>
              <a:rPr sz="1450" b="1" i="1" spc="-25" dirty="0">
                <a:latin typeface="Malgun Gothic"/>
                <a:cs typeface="Malgun Gothic"/>
              </a:rPr>
              <a:t>alla </a:t>
            </a:r>
            <a:r>
              <a:rPr sz="1450" b="1" i="1" spc="-35" dirty="0">
                <a:latin typeface="Malgun Gothic"/>
                <a:cs typeface="Malgun Gothic"/>
              </a:rPr>
              <a:t>base  </a:t>
            </a:r>
            <a:r>
              <a:rPr sz="1450" b="1" i="1" spc="-25" dirty="0">
                <a:latin typeface="Malgun Gothic"/>
                <a:cs typeface="Malgun Gothic"/>
              </a:rPr>
              <a:t>degli schermi piatti </a:t>
            </a:r>
            <a:r>
              <a:rPr sz="1450" b="1" i="1" spc="-30" dirty="0">
                <a:latin typeface="Malgun Gothic"/>
                <a:cs typeface="Malgun Gothic"/>
              </a:rPr>
              <a:t>è </a:t>
            </a:r>
            <a:r>
              <a:rPr sz="1450" b="1" i="1" spc="-25" dirty="0">
                <a:latin typeface="Malgun Gothic"/>
                <a:cs typeface="Malgun Gothic"/>
              </a:rPr>
              <a:t>quella </a:t>
            </a:r>
            <a:r>
              <a:rPr sz="1450" b="1" i="1" spc="-30" dirty="0">
                <a:latin typeface="Malgun Gothic"/>
                <a:cs typeface="Malgun Gothic"/>
              </a:rPr>
              <a:t>dello  schermo </a:t>
            </a:r>
            <a:r>
              <a:rPr sz="1450" b="1" i="1" spc="-25" dirty="0">
                <a:latin typeface="Malgun Gothic"/>
                <a:cs typeface="Malgun Gothic"/>
              </a:rPr>
              <a:t>a cristalli liquidi, </a:t>
            </a:r>
            <a:r>
              <a:rPr sz="1450" b="1" i="1" spc="-45" dirty="0">
                <a:latin typeface="Malgun Gothic"/>
                <a:cs typeface="Malgun Gothic"/>
              </a:rPr>
              <a:t>LCD  </a:t>
            </a:r>
            <a:r>
              <a:rPr sz="1450" b="1" i="1" spc="-25" dirty="0">
                <a:latin typeface="Malgun Gothic"/>
                <a:cs typeface="Malgun Gothic"/>
              </a:rPr>
              <a:t>(Liquid </a:t>
            </a:r>
            <a:r>
              <a:rPr sz="1450" b="1" i="1" spc="-15" dirty="0">
                <a:latin typeface="Malgun Gothic"/>
                <a:cs typeface="Malgun Gothic"/>
              </a:rPr>
              <a:t>Crystal</a:t>
            </a:r>
            <a:r>
              <a:rPr sz="1450" b="1" i="1" spc="-55" dirty="0">
                <a:latin typeface="Malgun Gothic"/>
                <a:cs typeface="Malgun Gothic"/>
              </a:rPr>
              <a:t> </a:t>
            </a:r>
            <a:r>
              <a:rPr sz="1450" b="1" i="1" spc="-25" dirty="0">
                <a:latin typeface="Malgun Gothic"/>
                <a:cs typeface="Malgun Gothic"/>
              </a:rPr>
              <a:t>Display).</a:t>
            </a:r>
            <a:endParaRPr sz="1450">
              <a:latin typeface="Malgun Gothic"/>
              <a:cs typeface="Malgun Gothic"/>
            </a:endParaRPr>
          </a:p>
          <a:p>
            <a:pPr marL="5240655" marR="5080" algn="just">
              <a:lnSpc>
                <a:spcPts val="1680"/>
              </a:lnSpc>
              <a:spcBef>
                <a:spcPts val="840"/>
              </a:spcBef>
            </a:pPr>
            <a:r>
              <a:rPr sz="1450" b="1" i="1" spc="-35" dirty="0">
                <a:latin typeface="Malgun Gothic"/>
                <a:cs typeface="Malgun Gothic"/>
              </a:rPr>
              <a:t>Uno </a:t>
            </a:r>
            <a:r>
              <a:rPr sz="1450" b="1" i="1" spc="-30" dirty="0">
                <a:latin typeface="Malgun Gothic"/>
                <a:cs typeface="Malgun Gothic"/>
              </a:rPr>
              <a:t>schermo </a:t>
            </a:r>
            <a:r>
              <a:rPr sz="1450" b="1" i="1" spc="-50" dirty="0">
                <a:latin typeface="Malgun Gothic"/>
                <a:cs typeface="Malgun Gothic"/>
              </a:rPr>
              <a:t>LCD </a:t>
            </a:r>
            <a:r>
              <a:rPr sz="1450" b="1" i="1" spc="-30" dirty="0">
                <a:latin typeface="Malgun Gothic"/>
                <a:cs typeface="Malgun Gothic"/>
              </a:rPr>
              <a:t>consiste </a:t>
            </a:r>
            <a:r>
              <a:rPr sz="1450" b="1" i="1" spc="-25" dirty="0">
                <a:latin typeface="Malgun Gothic"/>
                <a:cs typeface="Malgun Gothic"/>
              </a:rPr>
              <a:t>in </a:t>
            </a:r>
            <a:r>
              <a:rPr sz="1450" b="1" i="1" spc="-30" dirty="0">
                <a:latin typeface="Malgun Gothic"/>
                <a:cs typeface="Malgun Gothic"/>
              </a:rPr>
              <a:t>due  </a:t>
            </a:r>
            <a:r>
              <a:rPr sz="1450" b="1" i="1" spc="-25" dirty="0">
                <a:latin typeface="Malgun Gothic"/>
                <a:cs typeface="Malgun Gothic"/>
              </a:rPr>
              <a:t>lastre di </a:t>
            </a:r>
            <a:r>
              <a:rPr sz="1450" b="1" i="1" spc="-35" dirty="0">
                <a:latin typeface="Malgun Gothic"/>
                <a:cs typeface="Malgun Gothic"/>
              </a:rPr>
              <a:t>vetro </a:t>
            </a:r>
            <a:r>
              <a:rPr sz="1450" b="1" i="1" spc="-30" dirty="0">
                <a:latin typeface="Malgun Gothic"/>
                <a:cs typeface="Malgun Gothic"/>
              </a:rPr>
              <a:t>tra </a:t>
            </a:r>
            <a:r>
              <a:rPr sz="1450" b="1" i="1" spc="-25" dirty="0">
                <a:latin typeface="Malgun Gothic"/>
                <a:cs typeface="Malgun Gothic"/>
              </a:rPr>
              <a:t>le </a:t>
            </a:r>
            <a:r>
              <a:rPr sz="1450" b="1" i="1" spc="-30" dirty="0">
                <a:latin typeface="Malgun Gothic"/>
                <a:cs typeface="Malgun Gothic"/>
              </a:rPr>
              <a:t>quali </a:t>
            </a:r>
            <a:r>
              <a:rPr sz="1450" b="1" i="1" spc="-25" dirty="0">
                <a:latin typeface="Malgun Gothic"/>
                <a:cs typeface="Malgun Gothic"/>
              </a:rPr>
              <a:t>è </a:t>
            </a:r>
            <a:r>
              <a:rPr sz="1450" b="1" i="1" spc="-35" dirty="0">
                <a:latin typeface="Malgun Gothic"/>
                <a:cs typeface="Malgun Gothic"/>
              </a:rPr>
              <a:t>posto  un </a:t>
            </a:r>
            <a:r>
              <a:rPr sz="1450" b="1" i="1" spc="-25" dirty="0">
                <a:latin typeface="Malgun Gothic"/>
                <a:cs typeface="Malgun Gothic"/>
              </a:rPr>
              <a:t>cristallo</a:t>
            </a:r>
            <a:r>
              <a:rPr sz="1450" b="1" i="1" spc="-15" dirty="0">
                <a:latin typeface="Malgun Gothic"/>
                <a:cs typeface="Malgun Gothic"/>
              </a:rPr>
              <a:t> </a:t>
            </a:r>
            <a:r>
              <a:rPr sz="1450" b="1" i="1" spc="-30" dirty="0">
                <a:latin typeface="Malgun Gothic"/>
                <a:cs typeface="Malgun Gothic"/>
              </a:rPr>
              <a:t>liquido.</a:t>
            </a:r>
            <a:endParaRPr sz="1450">
              <a:latin typeface="Malgun Gothic"/>
              <a:cs typeface="Malgun Gothic"/>
            </a:endParaRPr>
          </a:p>
          <a:p>
            <a:pPr marL="5240655" marR="5080" algn="just">
              <a:lnSpc>
                <a:spcPts val="1680"/>
              </a:lnSpc>
              <a:spcBef>
                <a:spcPts val="844"/>
              </a:spcBef>
            </a:pPr>
            <a:r>
              <a:rPr sz="1450" b="1" i="1" spc="-25" dirty="0">
                <a:latin typeface="Malgun Gothic"/>
                <a:cs typeface="Malgun Gothic"/>
              </a:rPr>
              <a:t>Alle lastre </a:t>
            </a:r>
            <a:r>
              <a:rPr sz="1450" b="1" i="1" spc="-30" dirty="0">
                <a:latin typeface="Malgun Gothic"/>
                <a:cs typeface="Malgun Gothic"/>
              </a:rPr>
              <a:t>sono </a:t>
            </a:r>
            <a:r>
              <a:rPr sz="1450" b="1" i="1" spc="-25" dirty="0">
                <a:latin typeface="Malgun Gothic"/>
                <a:cs typeface="Malgun Gothic"/>
              </a:rPr>
              <a:t>attaccati degli  elettrodi </a:t>
            </a:r>
            <a:r>
              <a:rPr sz="1450" b="1" i="1" spc="-30" dirty="0">
                <a:latin typeface="Malgun Gothic"/>
                <a:cs typeface="Malgun Gothic"/>
              </a:rPr>
              <a:t>trasparenti </a:t>
            </a:r>
            <a:r>
              <a:rPr sz="1450" b="1" i="1" spc="-25" dirty="0">
                <a:latin typeface="Malgun Gothic"/>
                <a:cs typeface="Malgun Gothic"/>
              </a:rPr>
              <a:t>utilizzati </a:t>
            </a:r>
            <a:r>
              <a:rPr sz="1450" b="1" i="1" spc="-35" dirty="0">
                <a:latin typeface="Malgun Gothic"/>
                <a:cs typeface="Malgun Gothic"/>
              </a:rPr>
              <a:t>per  </a:t>
            </a:r>
            <a:r>
              <a:rPr sz="1450" b="1" i="1" spc="-30" dirty="0">
                <a:latin typeface="Malgun Gothic"/>
                <a:cs typeface="Malgun Gothic"/>
              </a:rPr>
              <a:t>creare campi </a:t>
            </a:r>
            <a:r>
              <a:rPr sz="1450" b="1" i="1" spc="-25" dirty="0">
                <a:latin typeface="Malgun Gothic"/>
                <a:cs typeface="Malgun Gothic"/>
              </a:rPr>
              <a:t>elettrici all’interno </a:t>
            </a:r>
            <a:r>
              <a:rPr sz="1450" b="1" i="1" spc="-30" dirty="0">
                <a:latin typeface="Malgun Gothic"/>
                <a:cs typeface="Malgun Gothic"/>
              </a:rPr>
              <a:t>del  </a:t>
            </a:r>
            <a:r>
              <a:rPr sz="1450" b="1" i="1" spc="-25" dirty="0">
                <a:latin typeface="Malgun Gothic"/>
                <a:cs typeface="Malgun Gothic"/>
              </a:rPr>
              <a:t>cristallo </a:t>
            </a:r>
            <a:r>
              <a:rPr sz="1450" b="1" i="1" spc="-30" dirty="0">
                <a:latin typeface="Malgun Gothic"/>
                <a:cs typeface="Malgun Gothic"/>
              </a:rPr>
              <a:t>liquido.</a:t>
            </a:r>
            <a:endParaRPr sz="1450">
              <a:latin typeface="Malgun Gothic"/>
              <a:cs typeface="Malgun Gothic"/>
            </a:endParaRPr>
          </a:p>
          <a:p>
            <a:pPr marL="5240655" marR="6350" algn="just">
              <a:lnSpc>
                <a:spcPts val="1680"/>
              </a:lnSpc>
              <a:spcBef>
                <a:spcPts val="840"/>
              </a:spcBef>
            </a:pPr>
            <a:r>
              <a:rPr sz="1450" b="1" i="1" spc="-30" dirty="0">
                <a:latin typeface="Malgun Gothic"/>
                <a:cs typeface="Malgun Gothic"/>
              </a:rPr>
              <a:t>Inoltre </a:t>
            </a:r>
            <a:r>
              <a:rPr sz="1450" b="1" i="1" spc="-35" dirty="0">
                <a:latin typeface="Malgun Gothic"/>
                <a:cs typeface="Malgun Gothic"/>
              </a:rPr>
              <a:t>sono </a:t>
            </a:r>
            <a:r>
              <a:rPr sz="1450" b="1" i="1" spc="-30" dirty="0">
                <a:latin typeface="Malgun Gothic"/>
                <a:cs typeface="Malgun Gothic"/>
              </a:rPr>
              <a:t>presenti </a:t>
            </a:r>
            <a:r>
              <a:rPr sz="1450" b="1" i="1" spc="-20" dirty="0">
                <a:latin typeface="Malgun Gothic"/>
                <a:cs typeface="Malgun Gothic"/>
              </a:rPr>
              <a:t>sulle </a:t>
            </a:r>
            <a:r>
              <a:rPr sz="1450" b="1" i="1" spc="-30" dirty="0">
                <a:latin typeface="Malgun Gothic"/>
                <a:cs typeface="Malgun Gothic"/>
              </a:rPr>
              <a:t>due  </a:t>
            </a:r>
            <a:r>
              <a:rPr sz="1450" b="1" i="1" spc="-25" dirty="0">
                <a:latin typeface="Malgun Gothic"/>
                <a:cs typeface="Malgun Gothic"/>
              </a:rPr>
              <a:t>lastre </a:t>
            </a:r>
            <a:r>
              <a:rPr sz="1450" b="1" i="1" spc="-30" dirty="0">
                <a:latin typeface="Malgun Gothic"/>
                <a:cs typeface="Malgun Gothic"/>
              </a:rPr>
              <a:t>dei </a:t>
            </a:r>
            <a:r>
              <a:rPr sz="1450" b="1" i="1" spc="-20" dirty="0">
                <a:latin typeface="Malgun Gothic"/>
                <a:cs typeface="Malgun Gothic"/>
              </a:rPr>
              <a:t>filtri</a:t>
            </a:r>
            <a:r>
              <a:rPr sz="1450" b="1" i="1" dirty="0">
                <a:latin typeface="Malgun Gothic"/>
                <a:cs typeface="Malgun Gothic"/>
              </a:rPr>
              <a:t> </a:t>
            </a:r>
            <a:r>
              <a:rPr sz="1450" b="1" i="1" spc="-25" dirty="0">
                <a:latin typeface="Malgun Gothic"/>
                <a:cs typeface="Malgun Gothic"/>
              </a:rPr>
              <a:t>polarizzati.</a:t>
            </a:r>
            <a:endParaRPr sz="14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12700" marR="137795" algn="just">
              <a:lnSpc>
                <a:spcPts val="1680"/>
              </a:lnSpc>
              <a:spcBef>
                <a:spcPts val="5"/>
              </a:spcBef>
            </a:pPr>
            <a:r>
              <a:rPr sz="1450" b="1" i="1" spc="-15" dirty="0">
                <a:latin typeface="Malgun Gothic"/>
                <a:cs typeface="Malgun Gothic"/>
              </a:rPr>
              <a:t>I </a:t>
            </a:r>
            <a:r>
              <a:rPr sz="1450" b="1" i="1" spc="-25" dirty="0">
                <a:latin typeface="Malgun Gothic"/>
                <a:cs typeface="Malgun Gothic"/>
              </a:rPr>
              <a:t>cristalli liquidi </a:t>
            </a:r>
            <a:r>
              <a:rPr sz="1450" b="1" i="1" spc="-30" dirty="0">
                <a:latin typeface="Malgun Gothic"/>
                <a:cs typeface="Malgun Gothic"/>
              </a:rPr>
              <a:t>sono </a:t>
            </a:r>
            <a:r>
              <a:rPr sz="1450" b="1" i="1" spc="-35" dirty="0">
                <a:latin typeface="Malgun Gothic"/>
                <a:cs typeface="Malgun Gothic"/>
              </a:rPr>
              <a:t>molecole </a:t>
            </a:r>
            <a:r>
              <a:rPr sz="1450" b="1" i="1" spc="-30" dirty="0">
                <a:latin typeface="Malgun Gothic"/>
                <a:cs typeface="Malgun Gothic"/>
              </a:rPr>
              <a:t>organiche </a:t>
            </a:r>
            <a:r>
              <a:rPr sz="1450" b="1" i="1" spc="-25" dirty="0">
                <a:latin typeface="Malgun Gothic"/>
                <a:cs typeface="Malgun Gothic"/>
              </a:rPr>
              <a:t>viscose che </a:t>
            </a:r>
            <a:r>
              <a:rPr sz="1450" b="1" i="1" spc="-20" dirty="0">
                <a:latin typeface="Malgun Gothic"/>
                <a:cs typeface="Malgun Gothic"/>
              </a:rPr>
              <a:t>si </a:t>
            </a:r>
            <a:r>
              <a:rPr sz="1450" b="1" i="1" spc="-40" dirty="0">
                <a:latin typeface="Malgun Gothic"/>
                <a:cs typeface="Malgun Gothic"/>
              </a:rPr>
              <a:t>muovono come </a:t>
            </a:r>
            <a:r>
              <a:rPr sz="1450" b="1" i="1" spc="-35" dirty="0">
                <a:latin typeface="Malgun Gothic"/>
                <a:cs typeface="Malgun Gothic"/>
              </a:rPr>
              <a:t>un </a:t>
            </a:r>
            <a:r>
              <a:rPr sz="1450" b="1" i="1" spc="-30" dirty="0">
                <a:latin typeface="Malgun Gothic"/>
                <a:cs typeface="Malgun Gothic"/>
              </a:rPr>
              <a:t>liquido, </a:t>
            </a:r>
            <a:r>
              <a:rPr sz="1450" b="1" i="1" spc="-35" dirty="0">
                <a:latin typeface="Malgun Gothic"/>
                <a:cs typeface="Malgun Gothic"/>
              </a:rPr>
              <a:t>ma che  </a:t>
            </a:r>
            <a:r>
              <a:rPr sz="1450" b="1" i="1" spc="-30" dirty="0">
                <a:latin typeface="Malgun Gothic"/>
                <a:cs typeface="Malgun Gothic"/>
              </a:rPr>
              <a:t>hanno </a:t>
            </a:r>
            <a:r>
              <a:rPr sz="1450" b="1" i="1" spc="-35" dirty="0">
                <a:latin typeface="Malgun Gothic"/>
                <a:cs typeface="Malgun Gothic"/>
              </a:rPr>
              <a:t>una </a:t>
            </a:r>
            <a:r>
              <a:rPr sz="1450" b="1" i="1" spc="-25" dirty="0">
                <a:latin typeface="Malgun Gothic"/>
                <a:cs typeface="Malgun Gothic"/>
              </a:rPr>
              <a:t>struttura </a:t>
            </a:r>
            <a:r>
              <a:rPr sz="1450" b="1" i="1" spc="-30" dirty="0">
                <a:latin typeface="Malgun Gothic"/>
                <a:cs typeface="Malgun Gothic"/>
              </a:rPr>
              <a:t>spaziale </a:t>
            </a:r>
            <a:r>
              <a:rPr sz="1450" b="1" i="1" spc="-25" dirty="0">
                <a:latin typeface="Malgun Gothic"/>
                <a:cs typeface="Malgun Gothic"/>
              </a:rPr>
              <a:t>simile a quella di </a:t>
            </a:r>
            <a:r>
              <a:rPr sz="1450" b="1" i="1" spc="-35" dirty="0">
                <a:latin typeface="Malgun Gothic"/>
                <a:cs typeface="Malgun Gothic"/>
              </a:rPr>
              <a:t>un</a:t>
            </a:r>
            <a:r>
              <a:rPr sz="1450" b="1" i="1" spc="-45" dirty="0">
                <a:latin typeface="Malgun Gothic"/>
                <a:cs typeface="Malgun Gothic"/>
              </a:rPr>
              <a:t> </a:t>
            </a:r>
            <a:r>
              <a:rPr sz="1450" b="1" i="1" spc="-25" dirty="0">
                <a:latin typeface="Malgun Gothic"/>
                <a:cs typeface="Malgun Gothic"/>
              </a:rPr>
              <a:t>cristallo.</a:t>
            </a:r>
            <a:endParaRPr sz="1450">
              <a:latin typeface="Malgun Gothic"/>
              <a:cs typeface="Malgun Gothic"/>
            </a:endParaRPr>
          </a:p>
          <a:p>
            <a:pPr marL="12700">
              <a:lnSpc>
                <a:spcPts val="1710"/>
              </a:lnSpc>
              <a:spcBef>
                <a:spcPts val="730"/>
              </a:spcBef>
            </a:pPr>
            <a:r>
              <a:rPr sz="1450" b="1" i="1" spc="-35" dirty="0">
                <a:latin typeface="Malgun Gothic"/>
                <a:cs typeface="Malgun Gothic"/>
              </a:rPr>
              <a:t>Quando </a:t>
            </a:r>
            <a:r>
              <a:rPr sz="1450" b="1" i="1" spc="-30" dirty="0">
                <a:latin typeface="Malgun Gothic"/>
                <a:cs typeface="Malgun Gothic"/>
              </a:rPr>
              <a:t>tutte </a:t>
            </a:r>
            <a:r>
              <a:rPr sz="1450" b="1" i="1" spc="-25" dirty="0">
                <a:latin typeface="Malgun Gothic"/>
                <a:cs typeface="Malgun Gothic"/>
              </a:rPr>
              <a:t>le </a:t>
            </a:r>
            <a:r>
              <a:rPr sz="1450" b="1" i="1" spc="-30" dirty="0">
                <a:latin typeface="Malgun Gothic"/>
                <a:cs typeface="Malgun Gothic"/>
              </a:rPr>
              <a:t>molecole </a:t>
            </a:r>
            <a:r>
              <a:rPr sz="1450" b="1" i="1" spc="-35" dirty="0">
                <a:latin typeface="Malgun Gothic"/>
                <a:cs typeface="Malgun Gothic"/>
              </a:rPr>
              <a:t>sono </a:t>
            </a:r>
            <a:r>
              <a:rPr sz="1450" b="1" i="1" spc="-30" dirty="0">
                <a:latin typeface="Malgun Gothic"/>
                <a:cs typeface="Malgun Gothic"/>
              </a:rPr>
              <a:t>orientate nella stessa direzione, </a:t>
            </a:r>
            <a:r>
              <a:rPr sz="1450" b="1" i="1" spc="-25" dirty="0">
                <a:latin typeface="Malgun Gothic"/>
                <a:cs typeface="Malgun Gothic"/>
              </a:rPr>
              <a:t>le </a:t>
            </a:r>
            <a:r>
              <a:rPr sz="1450" b="1" i="1" spc="-30" dirty="0">
                <a:latin typeface="Malgun Gothic"/>
                <a:cs typeface="Malgun Gothic"/>
              </a:rPr>
              <a:t>proprietà ottiche del</a:t>
            </a:r>
            <a:r>
              <a:rPr sz="1450" b="1" i="1" spc="-15" dirty="0">
                <a:latin typeface="Malgun Gothic"/>
                <a:cs typeface="Malgun Gothic"/>
              </a:rPr>
              <a:t> </a:t>
            </a:r>
            <a:r>
              <a:rPr sz="1450" b="1" i="1" spc="-25" dirty="0">
                <a:latin typeface="Malgun Gothic"/>
                <a:cs typeface="Malgun Gothic"/>
              </a:rPr>
              <a:t>cristallo</a:t>
            </a:r>
            <a:endParaRPr sz="1450">
              <a:latin typeface="Malgun Gothic"/>
              <a:cs typeface="Malgun Gothic"/>
            </a:endParaRPr>
          </a:p>
          <a:p>
            <a:pPr marL="12700">
              <a:lnSpc>
                <a:spcPts val="1710"/>
              </a:lnSpc>
            </a:pPr>
            <a:r>
              <a:rPr sz="1450" b="1" i="1" spc="-35" dirty="0">
                <a:latin typeface="Malgun Gothic"/>
                <a:cs typeface="Malgun Gothic"/>
              </a:rPr>
              <a:t>dipendono </a:t>
            </a:r>
            <a:r>
              <a:rPr sz="1450" b="1" i="1" spc="-25" dirty="0">
                <a:latin typeface="Malgun Gothic"/>
                <a:cs typeface="Malgun Gothic"/>
              </a:rPr>
              <a:t>dalla </a:t>
            </a:r>
            <a:r>
              <a:rPr sz="1450" b="1" i="1" spc="-30" dirty="0">
                <a:latin typeface="Malgun Gothic"/>
                <a:cs typeface="Malgun Gothic"/>
              </a:rPr>
              <a:t>polarizzazione </a:t>
            </a:r>
            <a:r>
              <a:rPr sz="1450" b="1" i="1" spc="-25" dirty="0">
                <a:latin typeface="Malgun Gothic"/>
                <a:cs typeface="Malgun Gothic"/>
              </a:rPr>
              <a:t>della luce</a:t>
            </a:r>
            <a:r>
              <a:rPr sz="1450" b="1" i="1" spc="-30" dirty="0">
                <a:latin typeface="Malgun Gothic"/>
                <a:cs typeface="Malgun Gothic"/>
              </a:rPr>
              <a:t> incidente.</a:t>
            </a:r>
            <a:endParaRPr sz="1450">
              <a:latin typeface="Malgun Gothic"/>
              <a:cs typeface="Malgun Gothic"/>
            </a:endParaRPr>
          </a:p>
          <a:p>
            <a:pPr marL="12700" marR="137795" algn="just">
              <a:lnSpc>
                <a:spcPts val="1680"/>
              </a:lnSpc>
              <a:spcBef>
                <a:spcPts val="890"/>
              </a:spcBef>
            </a:pPr>
            <a:r>
              <a:rPr sz="1450" b="1" i="1" spc="-25" dirty="0">
                <a:latin typeface="Malgun Gothic"/>
                <a:cs typeface="Malgun Gothic"/>
              </a:rPr>
              <a:t>E’ </a:t>
            </a:r>
            <a:r>
              <a:rPr sz="1450" b="1" i="1" spc="-30" dirty="0">
                <a:latin typeface="Malgun Gothic"/>
                <a:cs typeface="Malgun Gothic"/>
              </a:rPr>
              <a:t>possibile modificare </a:t>
            </a:r>
            <a:r>
              <a:rPr sz="1450" b="1" i="1" spc="-35" dirty="0">
                <a:latin typeface="Malgun Gothic"/>
                <a:cs typeface="Malgun Gothic"/>
              </a:rPr>
              <a:t>l’allineamento </a:t>
            </a:r>
            <a:r>
              <a:rPr sz="1450" b="1" i="1" spc="-30" dirty="0">
                <a:latin typeface="Malgun Gothic"/>
                <a:cs typeface="Malgun Gothic"/>
              </a:rPr>
              <a:t>dei </a:t>
            </a:r>
            <a:r>
              <a:rPr sz="1450" b="1" i="1" spc="-20" dirty="0">
                <a:latin typeface="Malgun Gothic"/>
                <a:cs typeface="Malgun Gothic"/>
              </a:rPr>
              <a:t>cristalli </a:t>
            </a:r>
            <a:r>
              <a:rPr sz="1450" b="1" i="1" spc="-30" dirty="0">
                <a:latin typeface="Malgun Gothic"/>
                <a:cs typeface="Malgun Gothic"/>
              </a:rPr>
              <a:t>e quindi </a:t>
            </a:r>
            <a:r>
              <a:rPr sz="1450" b="1" i="1" spc="-25" dirty="0">
                <a:latin typeface="Malgun Gothic"/>
                <a:cs typeface="Malgun Gothic"/>
              </a:rPr>
              <a:t>le </a:t>
            </a:r>
            <a:r>
              <a:rPr sz="1450" b="1" i="1" spc="-30" dirty="0">
                <a:latin typeface="Malgun Gothic"/>
                <a:cs typeface="Malgun Gothic"/>
              </a:rPr>
              <a:t>proprietà ottiche. </a:t>
            </a:r>
            <a:r>
              <a:rPr sz="1450" b="1" i="1" spc="-25" dirty="0">
                <a:latin typeface="Malgun Gothic"/>
                <a:cs typeface="Malgun Gothic"/>
              </a:rPr>
              <a:t>In particolare si  </a:t>
            </a:r>
            <a:r>
              <a:rPr sz="1450" b="1" i="1" spc="-35" dirty="0">
                <a:latin typeface="Malgun Gothic"/>
                <a:cs typeface="Malgun Gothic"/>
              </a:rPr>
              <a:t>può </a:t>
            </a:r>
            <a:r>
              <a:rPr sz="1450" b="1" i="1" spc="-30" dirty="0">
                <a:latin typeface="Malgun Gothic"/>
                <a:cs typeface="Malgun Gothic"/>
              </a:rPr>
              <a:t>controllare </a:t>
            </a:r>
            <a:r>
              <a:rPr sz="1450" b="1" i="1" spc="-25" dirty="0">
                <a:latin typeface="Malgun Gothic"/>
                <a:cs typeface="Malgun Gothic"/>
              </a:rPr>
              <a:t>l’intensità della </a:t>
            </a:r>
            <a:r>
              <a:rPr sz="1450" b="1" i="1" spc="-30" dirty="0">
                <a:latin typeface="Malgun Gothic"/>
                <a:cs typeface="Malgun Gothic"/>
              </a:rPr>
              <a:t>luce uscente. </a:t>
            </a:r>
            <a:r>
              <a:rPr sz="1450" b="1" i="1" spc="-35" dirty="0">
                <a:latin typeface="Malgun Gothic"/>
                <a:cs typeface="Malgun Gothic"/>
              </a:rPr>
              <a:t>Questo </a:t>
            </a:r>
            <a:r>
              <a:rPr sz="1450" b="1" i="1" spc="-30" dirty="0">
                <a:latin typeface="Malgun Gothic"/>
                <a:cs typeface="Malgun Gothic"/>
              </a:rPr>
              <a:t>principio è </a:t>
            </a:r>
            <a:r>
              <a:rPr sz="1450" b="1" i="1" spc="-25" dirty="0">
                <a:latin typeface="Malgun Gothic"/>
                <a:cs typeface="Malgun Gothic"/>
              </a:rPr>
              <a:t>utilizzato </a:t>
            </a:r>
            <a:r>
              <a:rPr sz="1450" b="1" i="1" spc="-30" dirty="0">
                <a:latin typeface="Malgun Gothic"/>
                <a:cs typeface="Malgun Gothic"/>
              </a:rPr>
              <a:t>per </a:t>
            </a:r>
            <a:r>
              <a:rPr sz="1450" b="1" i="1" spc="-25" dirty="0">
                <a:latin typeface="Malgun Gothic"/>
                <a:cs typeface="Malgun Gothic"/>
              </a:rPr>
              <a:t>la </a:t>
            </a:r>
            <a:r>
              <a:rPr sz="1450" b="1" i="1" spc="-30" dirty="0">
                <a:latin typeface="Malgun Gothic"/>
                <a:cs typeface="Malgun Gothic"/>
              </a:rPr>
              <a:t>costruzione  </a:t>
            </a:r>
            <a:r>
              <a:rPr sz="1450" b="1" i="1" spc="-25" dirty="0">
                <a:latin typeface="Malgun Gothic"/>
                <a:cs typeface="Malgun Gothic"/>
              </a:rPr>
              <a:t>degli</a:t>
            </a:r>
            <a:r>
              <a:rPr sz="1450" b="1" i="1" spc="-15" dirty="0">
                <a:latin typeface="Malgun Gothic"/>
                <a:cs typeface="Malgun Gothic"/>
              </a:rPr>
              <a:t> </a:t>
            </a:r>
            <a:r>
              <a:rPr sz="1450" b="1" i="1" spc="-25" dirty="0">
                <a:latin typeface="Malgun Gothic"/>
                <a:cs typeface="Malgun Gothic"/>
              </a:rPr>
              <a:t>schermi.</a:t>
            </a:r>
            <a:endParaRPr sz="145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Monitor </a:t>
            </a:r>
            <a:r>
              <a:rPr dirty="0"/>
              <a:t>LCD a matrice attiva</a:t>
            </a:r>
            <a:r>
              <a:rPr spc="-35" dirty="0"/>
              <a:t> </a:t>
            </a:r>
            <a:r>
              <a:rPr dirty="0"/>
              <a:t>(TFT)</a:t>
            </a:r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85226" y="6273800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101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591581"/>
            <a:ext cx="4156710" cy="4694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240"/>
              </a:lnSpc>
              <a:spcBef>
                <a:spcPts val="100"/>
              </a:spcBef>
            </a:pPr>
            <a:r>
              <a:rPr sz="1050" spc="-70" dirty="0">
                <a:latin typeface="Lucida Sans Unicode"/>
                <a:cs typeface="Lucida Sans Unicode"/>
              </a:rPr>
              <a:t>Singolo</a:t>
            </a:r>
            <a:r>
              <a:rPr sz="1050" spc="-55" dirty="0">
                <a:latin typeface="Lucida Sans Unicode"/>
                <a:cs typeface="Lucida Sans Unicode"/>
              </a:rPr>
              <a:t> </a:t>
            </a:r>
            <a:r>
              <a:rPr sz="1050" spc="-50" dirty="0">
                <a:latin typeface="Lucida Sans Unicode"/>
                <a:cs typeface="Lucida Sans Unicode"/>
              </a:rPr>
              <a:t>Processore</a:t>
            </a:r>
            <a:endParaRPr sz="1050">
              <a:latin typeface="Lucida Sans Unicode"/>
              <a:cs typeface="Lucida Sans Unicode"/>
            </a:endParaRPr>
          </a:p>
          <a:p>
            <a:pPr marL="355600" indent="-342900">
              <a:lnSpc>
                <a:spcPts val="2140"/>
              </a:lnSpc>
              <a:buChar char="•"/>
              <a:tabLst>
                <a:tab pos="354965" algn="l"/>
                <a:tab pos="355600" algn="l"/>
              </a:tabLst>
            </a:pPr>
            <a:r>
              <a:rPr sz="1800" spc="-50" dirty="0">
                <a:latin typeface="Lucida Sans Unicode"/>
                <a:cs typeface="Lucida Sans Unicode"/>
              </a:rPr>
              <a:t>Single </a:t>
            </a:r>
            <a:r>
              <a:rPr sz="1800" spc="-105" dirty="0">
                <a:latin typeface="Lucida Sans Unicode"/>
                <a:cs typeface="Lucida Sans Unicode"/>
              </a:rPr>
              <a:t>Instruction </a:t>
            </a:r>
            <a:r>
              <a:rPr sz="1800" spc="-50" dirty="0">
                <a:latin typeface="Lucida Sans Unicode"/>
                <a:cs typeface="Lucida Sans Unicode"/>
              </a:rPr>
              <a:t>Single </a:t>
            </a:r>
            <a:r>
              <a:rPr sz="1800" spc="-60" dirty="0">
                <a:latin typeface="Lucida Sans Unicode"/>
                <a:cs typeface="Lucida Sans Unicode"/>
              </a:rPr>
              <a:t>Data</a:t>
            </a:r>
            <a:r>
              <a:rPr sz="1800" spc="-75" dirty="0">
                <a:latin typeface="Lucida Sans Unicode"/>
                <a:cs typeface="Lucida Sans Unicode"/>
              </a:rPr>
              <a:t> </a:t>
            </a:r>
            <a:r>
              <a:rPr sz="1800" spc="70" dirty="0">
                <a:latin typeface="Lucida Sans Unicode"/>
                <a:cs typeface="Lucida Sans Unicode"/>
              </a:rPr>
              <a:t>(SISD)</a:t>
            </a:r>
            <a:endParaRPr sz="18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ct val="100000"/>
              </a:lnSpc>
              <a:spcBef>
                <a:spcPts val="1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40" dirty="0">
                <a:latin typeface="Lucida Sans Unicode"/>
                <a:cs typeface="Lucida Sans Unicode"/>
              </a:rPr>
              <a:t>Nessun </a:t>
            </a:r>
            <a:r>
              <a:rPr sz="1400" spc="-75" dirty="0">
                <a:latin typeface="Lucida Sans Unicode"/>
                <a:cs typeface="Lucida Sans Unicode"/>
              </a:rPr>
              <a:t>parallelismo </a:t>
            </a:r>
            <a:r>
              <a:rPr sz="1400" spc="-35" dirty="0">
                <a:latin typeface="Lucida Sans Unicode"/>
                <a:cs typeface="Lucida Sans Unicode"/>
              </a:rPr>
              <a:t>(Von</a:t>
            </a:r>
            <a:r>
              <a:rPr sz="1400" spc="-150" dirty="0">
                <a:latin typeface="Lucida Sans Unicode"/>
                <a:cs typeface="Lucida Sans Unicode"/>
              </a:rPr>
              <a:t> </a:t>
            </a:r>
            <a:r>
              <a:rPr sz="1400" spc="-60" dirty="0">
                <a:latin typeface="Lucida Sans Unicode"/>
                <a:cs typeface="Lucida Sans Unicode"/>
              </a:rPr>
              <a:t>Neumann)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ts val="1240"/>
              </a:lnSpc>
              <a:spcBef>
                <a:spcPts val="1645"/>
              </a:spcBef>
            </a:pPr>
            <a:r>
              <a:rPr sz="1050" spc="-55" dirty="0">
                <a:latin typeface="Lucida Sans Unicode"/>
                <a:cs typeface="Lucida Sans Unicode"/>
              </a:rPr>
              <a:t>Processori</a:t>
            </a:r>
            <a:r>
              <a:rPr sz="1050" spc="-65" dirty="0">
                <a:latin typeface="Lucida Sans Unicode"/>
                <a:cs typeface="Lucida Sans Unicode"/>
              </a:rPr>
              <a:t> </a:t>
            </a:r>
            <a:r>
              <a:rPr sz="1050" spc="-55" dirty="0">
                <a:latin typeface="Lucida Sans Unicode"/>
                <a:cs typeface="Lucida Sans Unicode"/>
              </a:rPr>
              <a:t>Paralleli</a:t>
            </a:r>
            <a:endParaRPr sz="1050">
              <a:latin typeface="Lucida Sans Unicode"/>
              <a:cs typeface="Lucida Sans Unicode"/>
            </a:endParaRPr>
          </a:p>
          <a:p>
            <a:pPr marL="355600" marR="643890" indent="-342900">
              <a:lnSpc>
                <a:spcPct val="80000"/>
              </a:lnSpc>
              <a:spcBef>
                <a:spcPts val="409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0" dirty="0">
                <a:latin typeface="Lucida Sans Unicode"/>
                <a:cs typeface="Lucida Sans Unicode"/>
              </a:rPr>
              <a:t>Single </a:t>
            </a:r>
            <a:r>
              <a:rPr sz="1800" spc="-105" dirty="0">
                <a:latin typeface="Lucida Sans Unicode"/>
                <a:cs typeface="Lucida Sans Unicode"/>
              </a:rPr>
              <a:t>Instruction </a:t>
            </a:r>
            <a:r>
              <a:rPr sz="1800" spc="-110" dirty="0">
                <a:latin typeface="Lucida Sans Unicode"/>
                <a:cs typeface="Lucida Sans Unicode"/>
              </a:rPr>
              <a:t>Multiple </a:t>
            </a:r>
            <a:r>
              <a:rPr sz="1800" spc="-60" dirty="0">
                <a:latin typeface="Lucida Sans Unicode"/>
                <a:cs typeface="Lucida Sans Unicode"/>
              </a:rPr>
              <a:t>Data  </a:t>
            </a:r>
            <a:r>
              <a:rPr sz="1800" spc="20" dirty="0">
                <a:latin typeface="Lucida Sans Unicode"/>
                <a:cs typeface="Lucida Sans Unicode"/>
              </a:rPr>
              <a:t>(SIMD)</a:t>
            </a:r>
            <a:endParaRPr sz="18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ct val="100000"/>
              </a:lnSpc>
              <a:spcBef>
                <a:spcPts val="2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15" dirty="0">
                <a:latin typeface="Lucida Sans Unicode"/>
                <a:cs typeface="Lucida Sans Unicode"/>
              </a:rPr>
              <a:t>ALU</a:t>
            </a:r>
            <a:r>
              <a:rPr sz="1400" spc="-75" dirty="0">
                <a:latin typeface="Lucida Sans Unicode"/>
                <a:cs typeface="Lucida Sans Unicode"/>
              </a:rPr>
              <a:t> </a:t>
            </a:r>
            <a:r>
              <a:rPr sz="1400" spc="-80" dirty="0">
                <a:latin typeface="Lucida Sans Unicode"/>
                <a:cs typeface="Lucida Sans Unicode"/>
              </a:rPr>
              <a:t>vettoriali</a:t>
            </a:r>
            <a:endParaRPr sz="1400">
              <a:latin typeface="Lucida Sans Unicode"/>
              <a:cs typeface="Lucida Sans Unicode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Lucida Sans Unicode"/>
              <a:buChar char="–"/>
            </a:pPr>
            <a:endParaRPr sz="1800">
              <a:latin typeface="Times New Roman"/>
              <a:cs typeface="Times New Roman"/>
            </a:endParaRPr>
          </a:p>
          <a:p>
            <a:pPr marL="355600" marR="643890" indent="-342900">
              <a:lnSpc>
                <a:spcPct val="8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800" spc="-110" dirty="0">
                <a:latin typeface="Lucida Sans Unicode"/>
                <a:cs typeface="Lucida Sans Unicode"/>
              </a:rPr>
              <a:t>Multiple </a:t>
            </a:r>
            <a:r>
              <a:rPr sz="1800" spc="-105" dirty="0">
                <a:latin typeface="Lucida Sans Unicode"/>
                <a:cs typeface="Lucida Sans Unicode"/>
              </a:rPr>
              <a:t>Instruction </a:t>
            </a:r>
            <a:r>
              <a:rPr sz="1800" spc="-50" dirty="0">
                <a:latin typeface="Lucida Sans Unicode"/>
                <a:cs typeface="Lucida Sans Unicode"/>
              </a:rPr>
              <a:t>Single </a:t>
            </a:r>
            <a:r>
              <a:rPr sz="1800" spc="-60" dirty="0">
                <a:latin typeface="Lucida Sans Unicode"/>
                <a:cs typeface="Lucida Sans Unicode"/>
              </a:rPr>
              <a:t>Data  </a:t>
            </a:r>
            <a:r>
              <a:rPr sz="1800" spc="20" dirty="0">
                <a:latin typeface="Lucida Sans Unicode"/>
                <a:cs typeface="Lucida Sans Unicode"/>
              </a:rPr>
              <a:t>(MISD)</a:t>
            </a:r>
            <a:endParaRPr sz="18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ts val="1515"/>
              </a:lnSpc>
              <a:spcBef>
                <a:spcPts val="1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20" dirty="0">
                <a:latin typeface="Lucida Sans Unicode"/>
                <a:cs typeface="Lucida Sans Unicode"/>
              </a:rPr>
              <a:t>Una </a:t>
            </a:r>
            <a:r>
              <a:rPr sz="1400" spc="-30" dirty="0">
                <a:latin typeface="Lucida Sans Unicode"/>
                <a:cs typeface="Lucida Sans Unicode"/>
              </a:rPr>
              <a:t>stessa </a:t>
            </a:r>
            <a:r>
              <a:rPr sz="1400" spc="-55" dirty="0">
                <a:latin typeface="Lucida Sans Unicode"/>
                <a:cs typeface="Lucida Sans Unicode"/>
              </a:rPr>
              <a:t>sequenza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85" dirty="0">
                <a:latin typeface="Lucida Sans Unicode"/>
                <a:cs typeface="Lucida Sans Unicode"/>
              </a:rPr>
              <a:t>dati </a:t>
            </a:r>
            <a:r>
              <a:rPr sz="1400" dirty="0">
                <a:latin typeface="Lucida Sans Unicode"/>
                <a:cs typeface="Lucida Sans Unicode"/>
              </a:rPr>
              <a:t>è </a:t>
            </a:r>
            <a:r>
              <a:rPr sz="1400" spc="-50" dirty="0">
                <a:latin typeface="Lucida Sans Unicode"/>
                <a:cs typeface="Lucida Sans Unicode"/>
              </a:rPr>
              <a:t>trasmessa</a:t>
            </a:r>
            <a:r>
              <a:rPr sz="1400" spc="-295" dirty="0">
                <a:latin typeface="Lucida Sans Unicode"/>
                <a:cs typeface="Lucida Sans Unicode"/>
              </a:rPr>
              <a:t> </a:t>
            </a:r>
            <a:r>
              <a:rPr sz="1400" spc="5" dirty="0">
                <a:latin typeface="Lucida Sans Unicode"/>
                <a:cs typeface="Lucida Sans Unicode"/>
              </a:rPr>
              <a:t>a</a:t>
            </a:r>
            <a:endParaRPr sz="1400">
              <a:latin typeface="Lucida Sans Unicode"/>
              <a:cs typeface="Lucida Sans Unicode"/>
            </a:endParaRPr>
          </a:p>
          <a:p>
            <a:pPr marL="756285">
              <a:lnSpc>
                <a:spcPts val="1515"/>
              </a:lnSpc>
            </a:pPr>
            <a:r>
              <a:rPr sz="1400" spc="-90" dirty="0">
                <a:latin typeface="Lucida Sans Unicode"/>
                <a:cs typeface="Lucida Sans Unicode"/>
              </a:rPr>
              <a:t>un </a:t>
            </a:r>
            <a:r>
              <a:rPr sz="1400" spc="-50" dirty="0">
                <a:latin typeface="Lucida Sans Unicode"/>
                <a:cs typeface="Lucida Sans Unicode"/>
              </a:rPr>
              <a:t>set </a:t>
            </a:r>
            <a:r>
              <a:rPr sz="1400" spc="-100" dirty="0">
                <a:latin typeface="Lucida Sans Unicode"/>
                <a:cs typeface="Lucida Sans Unicode"/>
              </a:rPr>
              <a:t>di</a:t>
            </a:r>
            <a:r>
              <a:rPr sz="1400" spc="-80" dirty="0">
                <a:latin typeface="Lucida Sans Unicode"/>
                <a:cs typeface="Lucida Sans Unicode"/>
              </a:rPr>
              <a:t> </a:t>
            </a:r>
            <a:r>
              <a:rPr sz="1400" spc="-65" dirty="0">
                <a:latin typeface="Lucida Sans Unicode"/>
                <a:cs typeface="Lucida Sans Unicode"/>
              </a:rPr>
              <a:t>processori</a:t>
            </a:r>
            <a:endParaRPr sz="1400">
              <a:latin typeface="Lucida Sans Unicode"/>
              <a:cs typeface="Lucida Sans Unicode"/>
            </a:endParaRPr>
          </a:p>
          <a:p>
            <a:pPr marL="756285" marR="324485" lvl="1" indent="-286385">
              <a:lnSpc>
                <a:spcPts val="1340"/>
              </a:lnSpc>
              <a:spcBef>
                <a:spcPts val="33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70" dirty="0">
                <a:latin typeface="Lucida Sans Unicode"/>
                <a:cs typeface="Lucida Sans Unicode"/>
              </a:rPr>
              <a:t>Ogni </a:t>
            </a:r>
            <a:r>
              <a:rPr sz="1400" spc="-55" dirty="0">
                <a:latin typeface="Lucida Sans Unicode"/>
                <a:cs typeface="Lucida Sans Unicode"/>
              </a:rPr>
              <a:t>processore </a:t>
            </a:r>
            <a:r>
              <a:rPr sz="1400" spc="-35" dirty="0">
                <a:latin typeface="Lucida Sans Unicode"/>
                <a:cs typeface="Lucida Sans Unicode"/>
              </a:rPr>
              <a:t>esegue </a:t>
            </a:r>
            <a:r>
              <a:rPr sz="1400" spc="-60" dirty="0">
                <a:latin typeface="Lucida Sans Unicode"/>
                <a:cs typeface="Lucida Sans Unicode"/>
              </a:rPr>
              <a:t>una</a:t>
            </a:r>
            <a:r>
              <a:rPr sz="1400" spc="-225" dirty="0">
                <a:latin typeface="Lucida Sans Unicode"/>
                <a:cs typeface="Lucida Sans Unicode"/>
              </a:rPr>
              <a:t> </a:t>
            </a:r>
            <a:r>
              <a:rPr sz="1400" spc="-85" dirty="0">
                <a:latin typeface="Lucida Sans Unicode"/>
                <a:cs typeface="Lucida Sans Unicode"/>
              </a:rPr>
              <a:t>differente  </a:t>
            </a:r>
            <a:r>
              <a:rPr sz="1400" spc="-55" dirty="0">
                <a:latin typeface="Lucida Sans Unicode"/>
                <a:cs typeface="Lucida Sans Unicode"/>
              </a:rPr>
              <a:t>sequenza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95" dirty="0">
                <a:latin typeface="Lucida Sans Unicode"/>
                <a:cs typeface="Lucida Sans Unicode"/>
              </a:rPr>
              <a:t>istruzioni </a:t>
            </a:r>
            <a:r>
              <a:rPr sz="1400" spc="-80" dirty="0">
                <a:latin typeface="Lucida Sans Unicode"/>
                <a:cs typeface="Lucida Sans Unicode"/>
              </a:rPr>
              <a:t>sugli </a:t>
            </a:r>
            <a:r>
              <a:rPr sz="1400" spc="-45" dirty="0">
                <a:latin typeface="Lucida Sans Unicode"/>
                <a:cs typeface="Lucida Sans Unicode"/>
              </a:rPr>
              <a:t>stessi</a:t>
            </a:r>
            <a:r>
              <a:rPr sz="1400" spc="-114" dirty="0">
                <a:latin typeface="Lucida Sans Unicode"/>
                <a:cs typeface="Lucida Sans Unicode"/>
              </a:rPr>
              <a:t> </a:t>
            </a:r>
            <a:r>
              <a:rPr sz="1400" spc="-85" dirty="0">
                <a:latin typeface="Lucida Sans Unicode"/>
                <a:cs typeface="Lucida Sans Unicode"/>
              </a:rPr>
              <a:t>dati</a:t>
            </a:r>
            <a:endParaRPr sz="14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ct val="100000"/>
              </a:lnSpc>
              <a:spcBef>
                <a:spcPts val="1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50" dirty="0">
                <a:latin typeface="Lucida Sans Unicode"/>
                <a:cs typeface="Lucida Sans Unicode"/>
              </a:rPr>
              <a:t>Mai</a:t>
            </a:r>
            <a:r>
              <a:rPr sz="1400" spc="-70" dirty="0">
                <a:latin typeface="Lucida Sans Unicode"/>
                <a:cs typeface="Lucida Sans Unicode"/>
              </a:rPr>
              <a:t> </a:t>
            </a:r>
            <a:r>
              <a:rPr sz="1400" spc="-85" dirty="0">
                <a:latin typeface="Lucida Sans Unicode"/>
                <a:cs typeface="Lucida Sans Unicode"/>
              </a:rPr>
              <a:t>implementata</a:t>
            </a:r>
            <a:endParaRPr sz="1400">
              <a:latin typeface="Lucida Sans Unicode"/>
              <a:cs typeface="Lucida Sans Unicode"/>
            </a:endParaRPr>
          </a:p>
          <a:p>
            <a:pPr marL="355600" indent="-342900">
              <a:lnSpc>
                <a:spcPts val="1945"/>
              </a:lnSpc>
              <a:spcBef>
                <a:spcPts val="1664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110" dirty="0">
                <a:latin typeface="Lucida Sans Unicode"/>
                <a:cs typeface="Lucida Sans Unicode"/>
              </a:rPr>
              <a:t>Multiple </a:t>
            </a:r>
            <a:r>
              <a:rPr sz="1800" spc="-105" dirty="0">
                <a:latin typeface="Lucida Sans Unicode"/>
                <a:cs typeface="Lucida Sans Unicode"/>
              </a:rPr>
              <a:t>Instruction </a:t>
            </a:r>
            <a:r>
              <a:rPr sz="1800" spc="-110" dirty="0">
                <a:latin typeface="Lucida Sans Unicode"/>
                <a:cs typeface="Lucida Sans Unicode"/>
              </a:rPr>
              <a:t>Multiple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60" dirty="0">
                <a:latin typeface="Lucida Sans Unicode"/>
                <a:cs typeface="Lucida Sans Unicode"/>
              </a:rPr>
              <a:t>Data</a:t>
            </a:r>
            <a:endParaRPr sz="1800">
              <a:latin typeface="Lucida Sans Unicode"/>
              <a:cs typeface="Lucida Sans Unicode"/>
            </a:endParaRPr>
          </a:p>
          <a:p>
            <a:pPr marL="355600">
              <a:lnSpc>
                <a:spcPts val="1945"/>
              </a:lnSpc>
            </a:pPr>
            <a:r>
              <a:rPr sz="1800" spc="-25" dirty="0">
                <a:latin typeface="Lucida Sans Unicode"/>
                <a:cs typeface="Lucida Sans Unicode"/>
              </a:rPr>
              <a:t>(MIMD)</a:t>
            </a:r>
            <a:endParaRPr sz="1800">
              <a:latin typeface="Lucida Sans Unicode"/>
              <a:cs typeface="Lucida Sans Unicode"/>
            </a:endParaRPr>
          </a:p>
          <a:p>
            <a:pPr marL="756285" marR="418465" lvl="1" indent="-286385">
              <a:lnSpc>
                <a:spcPts val="1340"/>
              </a:lnSpc>
              <a:spcBef>
                <a:spcPts val="34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30" dirty="0">
                <a:latin typeface="Lucida Sans Unicode"/>
                <a:cs typeface="Lucida Sans Unicode"/>
              </a:rPr>
              <a:t>Un </a:t>
            </a:r>
            <a:r>
              <a:rPr sz="1400" spc="-50" dirty="0">
                <a:latin typeface="Lucida Sans Unicode"/>
                <a:cs typeface="Lucida Sans Unicode"/>
              </a:rPr>
              <a:t>set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65" dirty="0">
                <a:latin typeface="Lucida Sans Unicode"/>
                <a:cs typeface="Lucida Sans Unicode"/>
              </a:rPr>
              <a:t>processori </a:t>
            </a:r>
            <a:r>
              <a:rPr sz="1400" spc="-40" dirty="0">
                <a:latin typeface="Lucida Sans Unicode"/>
                <a:cs typeface="Lucida Sans Unicode"/>
              </a:rPr>
              <a:t>esegue  </a:t>
            </a:r>
            <a:r>
              <a:rPr sz="1400" spc="-75" dirty="0">
                <a:latin typeface="Lucida Sans Unicode"/>
                <a:cs typeface="Lucida Sans Unicode"/>
              </a:rPr>
              <a:t>simultaneamente </a:t>
            </a:r>
            <a:r>
              <a:rPr sz="1400" spc="-55" dirty="0">
                <a:latin typeface="Lucida Sans Unicode"/>
                <a:cs typeface="Lucida Sans Unicode"/>
              </a:rPr>
              <a:t>diverse sequenze </a:t>
            </a:r>
            <a:r>
              <a:rPr sz="1400" spc="-105" dirty="0">
                <a:latin typeface="Lucida Sans Unicode"/>
                <a:cs typeface="Lucida Sans Unicode"/>
              </a:rPr>
              <a:t>di  </a:t>
            </a:r>
            <a:r>
              <a:rPr sz="1400" spc="-95" dirty="0">
                <a:latin typeface="Lucida Sans Unicode"/>
                <a:cs typeface="Lucida Sans Unicode"/>
              </a:rPr>
              <a:t>istruzioni </a:t>
            </a:r>
            <a:r>
              <a:rPr sz="1400" spc="-50" dirty="0">
                <a:latin typeface="Lucida Sans Unicode"/>
                <a:cs typeface="Lucida Sans Unicode"/>
              </a:rPr>
              <a:t>su set </a:t>
            </a:r>
            <a:r>
              <a:rPr sz="1400" spc="-65" dirty="0">
                <a:latin typeface="Lucida Sans Unicode"/>
                <a:cs typeface="Lucida Sans Unicode"/>
              </a:rPr>
              <a:t>diversi </a:t>
            </a:r>
            <a:r>
              <a:rPr sz="1400" spc="-100" dirty="0">
                <a:latin typeface="Lucida Sans Unicode"/>
                <a:cs typeface="Lucida Sans Unicode"/>
              </a:rPr>
              <a:t>di</a:t>
            </a:r>
            <a:r>
              <a:rPr sz="1400" spc="-145" dirty="0">
                <a:latin typeface="Lucida Sans Unicode"/>
                <a:cs typeface="Lucida Sans Unicode"/>
              </a:rPr>
              <a:t> </a:t>
            </a:r>
            <a:r>
              <a:rPr sz="1400" spc="-85" dirty="0">
                <a:latin typeface="Lucida Sans Unicode"/>
                <a:cs typeface="Lucida Sans Unicode"/>
              </a:rPr>
              <a:t>dati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411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Categorie di </a:t>
            </a:r>
            <a:r>
              <a:rPr dirty="0"/>
              <a:t>Calcolatori </a:t>
            </a:r>
            <a:r>
              <a:rPr spc="-5" dirty="0"/>
              <a:t>con  Tassonomia di</a:t>
            </a:r>
            <a:r>
              <a:rPr spc="-25" dirty="0"/>
              <a:t> </a:t>
            </a:r>
            <a:r>
              <a:rPr spc="-5" dirty="0"/>
              <a:t>Flynn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0" y="2019300"/>
            <a:ext cx="4571999" cy="349732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00851" y="4292600"/>
            <a:ext cx="1151255" cy="1008380"/>
          </a:xfrm>
          <a:custGeom>
            <a:avLst/>
            <a:gdLst/>
            <a:ahLst/>
            <a:cxnLst/>
            <a:rect l="l" t="t" r="r" b="b"/>
            <a:pathLst>
              <a:path w="1151254" h="1008379">
                <a:moveTo>
                  <a:pt x="0" y="504063"/>
                </a:moveTo>
                <a:lnTo>
                  <a:pt x="2350" y="458183"/>
                </a:lnTo>
                <a:lnTo>
                  <a:pt x="9268" y="413457"/>
                </a:lnTo>
                <a:lnTo>
                  <a:pt x="20549" y="370063"/>
                </a:lnTo>
                <a:lnTo>
                  <a:pt x="35992" y="328180"/>
                </a:lnTo>
                <a:lnTo>
                  <a:pt x="55392" y="287983"/>
                </a:lnTo>
                <a:lnTo>
                  <a:pt x="78547" y="249653"/>
                </a:lnTo>
                <a:lnTo>
                  <a:pt x="105254" y="213367"/>
                </a:lnTo>
                <a:lnTo>
                  <a:pt x="135310" y="179302"/>
                </a:lnTo>
                <a:lnTo>
                  <a:pt x="168513" y="147637"/>
                </a:lnTo>
                <a:lnTo>
                  <a:pt x="204659" y="118550"/>
                </a:lnTo>
                <a:lnTo>
                  <a:pt x="243545" y="92218"/>
                </a:lnTo>
                <a:lnTo>
                  <a:pt x="284969" y="68819"/>
                </a:lnTo>
                <a:lnTo>
                  <a:pt x="328727" y="48533"/>
                </a:lnTo>
                <a:lnTo>
                  <a:pt x="374617" y="31535"/>
                </a:lnTo>
                <a:lnTo>
                  <a:pt x="422436" y="18005"/>
                </a:lnTo>
                <a:lnTo>
                  <a:pt x="471981" y="8121"/>
                </a:lnTo>
                <a:lnTo>
                  <a:pt x="523049" y="2059"/>
                </a:lnTo>
                <a:lnTo>
                  <a:pt x="575437" y="0"/>
                </a:lnTo>
                <a:lnTo>
                  <a:pt x="627805" y="2059"/>
                </a:lnTo>
                <a:lnTo>
                  <a:pt x="678859" y="8121"/>
                </a:lnTo>
                <a:lnTo>
                  <a:pt x="728393" y="18005"/>
                </a:lnTo>
                <a:lnTo>
                  <a:pt x="776205" y="31535"/>
                </a:lnTo>
                <a:lnTo>
                  <a:pt x="822091" y="48533"/>
                </a:lnTo>
                <a:lnTo>
                  <a:pt x="865848" y="68819"/>
                </a:lnTo>
                <a:lnTo>
                  <a:pt x="907273" y="92218"/>
                </a:lnTo>
                <a:lnTo>
                  <a:pt x="946162" y="118550"/>
                </a:lnTo>
                <a:lnTo>
                  <a:pt x="982313" y="147637"/>
                </a:lnTo>
                <a:lnTo>
                  <a:pt x="1015521" y="179302"/>
                </a:lnTo>
                <a:lnTo>
                  <a:pt x="1045584" y="213367"/>
                </a:lnTo>
                <a:lnTo>
                  <a:pt x="1072298" y="249653"/>
                </a:lnTo>
                <a:lnTo>
                  <a:pt x="1095460" y="287983"/>
                </a:lnTo>
                <a:lnTo>
                  <a:pt x="1114867" y="328180"/>
                </a:lnTo>
                <a:lnTo>
                  <a:pt x="1130315" y="370063"/>
                </a:lnTo>
                <a:lnTo>
                  <a:pt x="1141601" y="413457"/>
                </a:lnTo>
                <a:lnTo>
                  <a:pt x="1148521" y="458183"/>
                </a:lnTo>
                <a:lnTo>
                  <a:pt x="1150874" y="504063"/>
                </a:lnTo>
                <a:lnTo>
                  <a:pt x="1148521" y="549942"/>
                </a:lnTo>
                <a:lnTo>
                  <a:pt x="1141601" y="594668"/>
                </a:lnTo>
                <a:lnTo>
                  <a:pt x="1130315" y="638062"/>
                </a:lnTo>
                <a:lnTo>
                  <a:pt x="1114867" y="679945"/>
                </a:lnTo>
                <a:lnTo>
                  <a:pt x="1095460" y="720142"/>
                </a:lnTo>
                <a:lnTo>
                  <a:pt x="1072298" y="758472"/>
                </a:lnTo>
                <a:lnTo>
                  <a:pt x="1045584" y="794758"/>
                </a:lnTo>
                <a:lnTo>
                  <a:pt x="1015521" y="828823"/>
                </a:lnTo>
                <a:lnTo>
                  <a:pt x="982313" y="860488"/>
                </a:lnTo>
                <a:lnTo>
                  <a:pt x="946162" y="889575"/>
                </a:lnTo>
                <a:lnTo>
                  <a:pt x="907273" y="915907"/>
                </a:lnTo>
                <a:lnTo>
                  <a:pt x="865848" y="939306"/>
                </a:lnTo>
                <a:lnTo>
                  <a:pt x="822091" y="959592"/>
                </a:lnTo>
                <a:lnTo>
                  <a:pt x="776205" y="976590"/>
                </a:lnTo>
                <a:lnTo>
                  <a:pt x="728393" y="990120"/>
                </a:lnTo>
                <a:lnTo>
                  <a:pt x="678859" y="1000004"/>
                </a:lnTo>
                <a:lnTo>
                  <a:pt x="627805" y="1006066"/>
                </a:lnTo>
                <a:lnTo>
                  <a:pt x="575437" y="1008126"/>
                </a:lnTo>
                <a:lnTo>
                  <a:pt x="523049" y="1006066"/>
                </a:lnTo>
                <a:lnTo>
                  <a:pt x="471981" y="1000004"/>
                </a:lnTo>
                <a:lnTo>
                  <a:pt x="422436" y="990120"/>
                </a:lnTo>
                <a:lnTo>
                  <a:pt x="374617" y="976590"/>
                </a:lnTo>
                <a:lnTo>
                  <a:pt x="328727" y="959592"/>
                </a:lnTo>
                <a:lnTo>
                  <a:pt x="284969" y="939306"/>
                </a:lnTo>
                <a:lnTo>
                  <a:pt x="243545" y="915907"/>
                </a:lnTo>
                <a:lnTo>
                  <a:pt x="204659" y="889575"/>
                </a:lnTo>
                <a:lnTo>
                  <a:pt x="168513" y="860488"/>
                </a:lnTo>
                <a:lnTo>
                  <a:pt x="135310" y="828823"/>
                </a:lnTo>
                <a:lnTo>
                  <a:pt x="105254" y="794758"/>
                </a:lnTo>
                <a:lnTo>
                  <a:pt x="78547" y="758472"/>
                </a:lnTo>
                <a:lnTo>
                  <a:pt x="55392" y="720142"/>
                </a:lnTo>
                <a:lnTo>
                  <a:pt x="35992" y="679945"/>
                </a:lnTo>
                <a:lnTo>
                  <a:pt x="20549" y="638062"/>
                </a:lnTo>
                <a:lnTo>
                  <a:pt x="9268" y="594668"/>
                </a:lnTo>
                <a:lnTo>
                  <a:pt x="2350" y="549942"/>
                </a:lnTo>
                <a:lnTo>
                  <a:pt x="0" y="504063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Il</a:t>
            </a:r>
            <a:r>
              <a:rPr spc="-15" dirty="0"/>
              <a:t> </a:t>
            </a:r>
            <a:r>
              <a:rPr spc="-5" dirty="0"/>
              <a:t>BIT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2868" y="2936113"/>
            <a:ext cx="225551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2868" y="3179952"/>
            <a:ext cx="225551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4065" y="1604924"/>
            <a:ext cx="3689985" cy="2053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1590" indent="-342900">
              <a:lnSpc>
                <a:spcPct val="120100"/>
              </a:lnSpc>
              <a:spcBef>
                <a:spcPts val="100"/>
              </a:spcBef>
            </a:pPr>
            <a:r>
              <a:rPr sz="1600" spc="-85" dirty="0">
                <a:latin typeface="Lucida Sans Unicode"/>
                <a:cs typeface="Lucida Sans Unicode"/>
              </a:rPr>
              <a:t>Alfabeto </a:t>
            </a:r>
            <a:r>
              <a:rPr sz="1600" spc="-80" dirty="0">
                <a:latin typeface="Lucida Sans Unicode"/>
                <a:cs typeface="Lucida Sans Unicode"/>
              </a:rPr>
              <a:t>del </a:t>
            </a:r>
            <a:r>
              <a:rPr sz="1600" spc="-70" dirty="0">
                <a:latin typeface="Lucida Sans Unicode"/>
                <a:cs typeface="Lucida Sans Unicode"/>
              </a:rPr>
              <a:t>calcolatore </a:t>
            </a:r>
            <a:r>
              <a:rPr sz="1600" spc="-105" dirty="0">
                <a:latin typeface="Lucida Sans Unicode"/>
                <a:cs typeface="Lucida Sans Unicode"/>
              </a:rPr>
              <a:t>costituito </a:t>
            </a:r>
            <a:r>
              <a:rPr sz="1600" spc="-60" dirty="0">
                <a:latin typeface="Lucida Sans Unicode"/>
                <a:cs typeface="Lucida Sans Unicode"/>
              </a:rPr>
              <a:t>da </a:t>
            </a:r>
            <a:r>
              <a:rPr sz="1600" spc="-80" dirty="0">
                <a:latin typeface="Lucida Sans Unicode"/>
                <a:cs typeface="Lucida Sans Unicode"/>
              </a:rPr>
              <a:t>due  </a:t>
            </a:r>
            <a:r>
              <a:rPr sz="1600" spc="-100" dirty="0">
                <a:latin typeface="Lucida Sans Unicode"/>
                <a:cs typeface="Lucida Sans Unicode"/>
              </a:rPr>
              <a:t>simboli:</a:t>
            </a:r>
            <a:r>
              <a:rPr sz="1600" spc="-80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0,1.</a:t>
            </a:r>
            <a:endParaRPr sz="1600">
              <a:latin typeface="Lucida Sans Unicode"/>
              <a:cs typeface="Lucida Sans Unicode"/>
            </a:endParaRPr>
          </a:p>
          <a:p>
            <a:pPr marL="228600">
              <a:lnSpc>
                <a:spcPct val="100000"/>
              </a:lnSpc>
              <a:spcBef>
                <a:spcPts val="1755"/>
              </a:spcBef>
            </a:pPr>
            <a:r>
              <a:rPr sz="1600" b="1" spc="60" dirty="0">
                <a:latin typeface="Yu Gothic UI"/>
                <a:cs typeface="Yu Gothic UI"/>
              </a:rPr>
              <a:t>BIT </a:t>
            </a:r>
            <a:r>
              <a:rPr sz="1600" b="1" spc="-30" dirty="0">
                <a:latin typeface="Yu Gothic UI"/>
                <a:cs typeface="Yu Gothic UI"/>
              </a:rPr>
              <a:t>(binary</a:t>
            </a:r>
            <a:r>
              <a:rPr sz="1600" b="1" spc="-100" dirty="0">
                <a:latin typeface="Yu Gothic UI"/>
                <a:cs typeface="Yu Gothic UI"/>
              </a:rPr>
              <a:t> </a:t>
            </a:r>
            <a:r>
              <a:rPr sz="1600" b="1" spc="-50" dirty="0">
                <a:latin typeface="Yu Gothic UI"/>
                <a:cs typeface="Yu Gothic UI"/>
              </a:rPr>
              <a:t>digit):</a:t>
            </a:r>
            <a:endParaRPr sz="1600">
              <a:latin typeface="Yu Gothic UI"/>
              <a:cs typeface="Yu Gothic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571500" marR="5080" indent="-69850" algn="ctr">
              <a:lnSpc>
                <a:spcPct val="100000"/>
              </a:lnSpc>
            </a:pPr>
            <a:r>
              <a:rPr sz="1600" spc="-70" dirty="0">
                <a:latin typeface="Lucida Sans Unicode"/>
                <a:cs typeface="Lucida Sans Unicode"/>
              </a:rPr>
              <a:t>Unità elementare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100" dirty="0">
                <a:latin typeface="Lucida Sans Unicode"/>
                <a:cs typeface="Lucida Sans Unicode"/>
              </a:rPr>
              <a:t>informazione.  </a:t>
            </a:r>
            <a:r>
              <a:rPr sz="1600" spc="15" dirty="0">
                <a:latin typeface="Lucida Sans Unicode"/>
                <a:cs typeface="Lucida Sans Unicode"/>
              </a:rPr>
              <a:t>La </a:t>
            </a:r>
            <a:r>
              <a:rPr sz="1600" spc="-80" dirty="0">
                <a:latin typeface="Lucida Sans Unicode"/>
                <a:cs typeface="Lucida Sans Unicode"/>
              </a:rPr>
              <a:t>cifra </a:t>
            </a:r>
            <a:r>
              <a:rPr sz="1600" spc="-85" dirty="0">
                <a:latin typeface="Lucida Sans Unicode"/>
                <a:cs typeface="Lucida Sans Unicode"/>
              </a:rPr>
              <a:t>binaria </a:t>
            </a:r>
            <a:r>
              <a:rPr sz="1600" spc="-110" dirty="0">
                <a:latin typeface="Lucida Sans Unicode"/>
                <a:cs typeface="Lucida Sans Unicode"/>
              </a:rPr>
              <a:t>può </a:t>
            </a:r>
            <a:r>
              <a:rPr sz="1600" spc="-60" dirty="0">
                <a:latin typeface="Lucida Sans Unicode"/>
                <a:cs typeface="Lucida Sans Unicode"/>
              </a:rPr>
              <a:t>assumere </a:t>
            </a:r>
            <a:r>
              <a:rPr sz="1600" spc="-85" dirty="0">
                <a:latin typeface="Lucida Sans Unicode"/>
                <a:cs typeface="Lucida Sans Unicode"/>
              </a:rPr>
              <a:t>solo  </a:t>
            </a:r>
            <a:r>
              <a:rPr sz="1600" spc="-80" dirty="0">
                <a:latin typeface="Lucida Sans Unicode"/>
                <a:cs typeface="Lucida Sans Unicode"/>
              </a:rPr>
              <a:t>due valori alternativi: </a:t>
            </a:r>
            <a:r>
              <a:rPr sz="1600" spc="-125" dirty="0">
                <a:latin typeface="Lucida Sans Unicode"/>
                <a:cs typeface="Lucida Sans Unicode"/>
              </a:rPr>
              <a:t>0 </a:t>
            </a:r>
            <a:r>
              <a:rPr sz="1600" spc="-100" dirty="0">
                <a:latin typeface="Lucida Sans Unicode"/>
                <a:cs typeface="Lucida Sans Unicode"/>
              </a:rPr>
              <a:t>oppure</a:t>
            </a:r>
            <a:r>
              <a:rPr sz="1600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1.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2868" y="4643373"/>
            <a:ext cx="225551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33068" y="4609338"/>
            <a:ext cx="7098665" cy="18249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latin typeface="Lucida Sans Unicode"/>
                <a:cs typeface="Lucida Sans Unicode"/>
              </a:rPr>
              <a:t>Archiviato </a:t>
            </a:r>
            <a:r>
              <a:rPr sz="1600" spc="-65" dirty="0">
                <a:latin typeface="Lucida Sans Unicode"/>
                <a:cs typeface="Lucida Sans Unicode"/>
              </a:rPr>
              <a:t>da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90" dirty="0">
                <a:latin typeface="Lucida Sans Unicode"/>
                <a:cs typeface="Lucida Sans Unicode"/>
              </a:rPr>
              <a:t>dispositivo digitale </a:t>
            </a:r>
            <a:r>
              <a:rPr sz="1600" spc="-100" dirty="0">
                <a:latin typeface="Lucida Sans Unicode"/>
                <a:cs typeface="Lucida Sans Unicode"/>
              </a:rPr>
              <a:t>o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70" dirty="0">
                <a:latin typeface="Lucida Sans Unicode"/>
                <a:cs typeface="Lucida Sans Unicode"/>
              </a:rPr>
              <a:t>sistema </a:t>
            </a:r>
            <a:r>
              <a:rPr sz="1600" spc="-85" dirty="0">
                <a:latin typeface="Lucida Sans Unicode"/>
                <a:cs typeface="Lucida Sans Unicode"/>
              </a:rPr>
              <a:t>fisico </a:t>
            </a:r>
            <a:r>
              <a:rPr sz="1600" spc="-50" dirty="0">
                <a:latin typeface="Lucida Sans Unicode"/>
                <a:cs typeface="Lucida Sans Unicode"/>
              </a:rPr>
              <a:t>che </a:t>
            </a:r>
            <a:r>
              <a:rPr sz="1600" spc="-55" dirty="0">
                <a:latin typeface="Lucida Sans Unicode"/>
                <a:cs typeface="Lucida Sans Unicode"/>
              </a:rPr>
              <a:t>esiste </a:t>
            </a:r>
            <a:r>
              <a:rPr sz="1600" spc="-110" dirty="0">
                <a:latin typeface="Lucida Sans Unicode"/>
                <a:cs typeface="Lucida Sans Unicode"/>
              </a:rPr>
              <a:t>in uno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85" dirty="0">
                <a:latin typeface="Lucida Sans Unicode"/>
                <a:cs typeface="Lucida Sans Unicode"/>
              </a:rPr>
              <a:t>due  </a:t>
            </a:r>
            <a:r>
              <a:rPr sz="1600" spc="-95" dirty="0">
                <a:latin typeface="Lucida Sans Unicode"/>
                <a:cs typeface="Lucida Sans Unicode"/>
              </a:rPr>
              <a:t>possibili </a:t>
            </a:r>
            <a:r>
              <a:rPr sz="1600" spc="-90" dirty="0">
                <a:latin typeface="Lucida Sans Unicode"/>
                <a:cs typeface="Lucida Sans Unicode"/>
              </a:rPr>
              <a:t>stati</a:t>
            </a:r>
            <a:r>
              <a:rPr sz="1600" spc="-60" dirty="0">
                <a:latin typeface="Lucida Sans Unicode"/>
                <a:cs typeface="Lucida Sans Unicode"/>
              </a:rPr>
              <a:t> </a:t>
            </a:r>
            <a:r>
              <a:rPr sz="1600" spc="-110" dirty="0">
                <a:latin typeface="Lucida Sans Unicode"/>
                <a:cs typeface="Lucida Sans Unicode"/>
              </a:rPr>
              <a:t>distinti.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400" spc="15" dirty="0">
                <a:latin typeface="Lucida Sans Unicode"/>
                <a:cs typeface="Lucida Sans Unicode"/>
              </a:rPr>
              <a:t>Es.:</a:t>
            </a:r>
            <a:endParaRPr sz="1400">
              <a:latin typeface="Lucida Sans Unicode"/>
              <a:cs typeface="Lucida Sans Unicode"/>
            </a:endParaRPr>
          </a:p>
          <a:p>
            <a:pPr marL="469265" indent="-342265">
              <a:lnSpc>
                <a:spcPct val="100000"/>
              </a:lnSpc>
              <a:spcBef>
                <a:spcPts val="50"/>
              </a:spcBef>
              <a:buChar char="•"/>
              <a:tabLst>
                <a:tab pos="469265" algn="l"/>
                <a:tab pos="469900" algn="l"/>
              </a:tabLst>
            </a:pPr>
            <a:r>
              <a:rPr sz="1400" spc="-95" dirty="0">
                <a:latin typeface="Lucida Sans Unicode"/>
                <a:cs typeface="Lucida Sans Unicode"/>
              </a:rPr>
              <a:t>i </a:t>
            </a:r>
            <a:r>
              <a:rPr sz="1400" spc="-70" dirty="0">
                <a:latin typeface="Lucida Sans Unicode"/>
                <a:cs typeface="Lucida Sans Unicode"/>
              </a:rPr>
              <a:t>due </a:t>
            </a:r>
            <a:r>
              <a:rPr sz="1400" spc="-75" dirty="0">
                <a:latin typeface="Lucida Sans Unicode"/>
                <a:cs typeface="Lucida Sans Unicode"/>
              </a:rPr>
              <a:t>stati </a:t>
            </a:r>
            <a:r>
              <a:rPr sz="1400" spc="-80" dirty="0">
                <a:latin typeface="Lucida Sans Unicode"/>
                <a:cs typeface="Lucida Sans Unicode"/>
              </a:rPr>
              <a:t>stabili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95" dirty="0">
                <a:latin typeface="Lucida Sans Unicode"/>
                <a:cs typeface="Lucida Sans Unicode"/>
              </a:rPr>
              <a:t>un</a:t>
            </a:r>
            <a:r>
              <a:rPr sz="1400" spc="-20" dirty="0">
                <a:latin typeface="Lucida Sans Unicode"/>
                <a:cs typeface="Lucida Sans Unicode"/>
              </a:rPr>
              <a:t> </a:t>
            </a:r>
            <a:r>
              <a:rPr sz="1400" spc="-125" dirty="0">
                <a:latin typeface="Lucida Sans Unicode"/>
                <a:cs typeface="Lucida Sans Unicode"/>
              </a:rPr>
              <a:t>flip-flop,</a:t>
            </a:r>
            <a:endParaRPr sz="1400">
              <a:latin typeface="Lucida Sans Unicode"/>
              <a:cs typeface="Lucida Sans Unicode"/>
            </a:endParaRPr>
          </a:p>
          <a:p>
            <a:pPr marL="469265" indent="-342265">
              <a:lnSpc>
                <a:spcPct val="100000"/>
              </a:lnSpc>
              <a:buChar char="•"/>
              <a:tabLst>
                <a:tab pos="469265" algn="l"/>
                <a:tab pos="469900" algn="l"/>
              </a:tabLst>
            </a:pPr>
            <a:r>
              <a:rPr sz="1400" spc="-70" dirty="0">
                <a:latin typeface="Lucida Sans Unicode"/>
                <a:cs typeface="Lucida Sans Unicode"/>
              </a:rPr>
              <a:t>due </a:t>
            </a:r>
            <a:r>
              <a:rPr sz="1400" spc="-90" dirty="0">
                <a:latin typeface="Lucida Sans Unicode"/>
                <a:cs typeface="Lucida Sans Unicode"/>
              </a:rPr>
              <a:t>posizioni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95" dirty="0">
                <a:latin typeface="Lucida Sans Unicode"/>
                <a:cs typeface="Lucida Sans Unicode"/>
              </a:rPr>
              <a:t>un interruttore</a:t>
            </a:r>
            <a:r>
              <a:rPr sz="1400" spc="-50" dirty="0">
                <a:latin typeface="Lucida Sans Unicode"/>
                <a:cs typeface="Lucida Sans Unicode"/>
              </a:rPr>
              <a:t> </a:t>
            </a:r>
            <a:r>
              <a:rPr sz="1400" spc="-75" dirty="0">
                <a:latin typeface="Lucida Sans Unicode"/>
                <a:cs typeface="Lucida Sans Unicode"/>
              </a:rPr>
              <a:t>elettrico,</a:t>
            </a:r>
            <a:endParaRPr sz="1400">
              <a:latin typeface="Lucida Sans Unicode"/>
              <a:cs typeface="Lucida Sans Unicode"/>
            </a:endParaRPr>
          </a:p>
          <a:p>
            <a:pPr marL="469265" indent="-342265">
              <a:lnSpc>
                <a:spcPct val="100000"/>
              </a:lnSpc>
              <a:buChar char="•"/>
              <a:tabLst>
                <a:tab pos="469265" algn="l"/>
                <a:tab pos="469900" algn="l"/>
              </a:tabLst>
            </a:pPr>
            <a:r>
              <a:rPr sz="1400" spc="-70" dirty="0">
                <a:latin typeface="Lucida Sans Unicode"/>
                <a:cs typeface="Lucida Sans Unicode"/>
              </a:rPr>
              <a:t>due </a:t>
            </a:r>
            <a:r>
              <a:rPr sz="1400" spc="-85" dirty="0">
                <a:latin typeface="Lucida Sans Unicode"/>
                <a:cs typeface="Lucida Sans Unicode"/>
              </a:rPr>
              <a:t>distinte </a:t>
            </a:r>
            <a:r>
              <a:rPr sz="1400" spc="-65" dirty="0">
                <a:latin typeface="Lucida Sans Unicode"/>
                <a:cs typeface="Lucida Sans Unicode"/>
              </a:rPr>
              <a:t>tensione </a:t>
            </a:r>
            <a:r>
              <a:rPr sz="1400" spc="-80" dirty="0">
                <a:latin typeface="Lucida Sans Unicode"/>
                <a:cs typeface="Lucida Sans Unicode"/>
              </a:rPr>
              <a:t>o </a:t>
            </a:r>
            <a:r>
              <a:rPr sz="1400" spc="-100" dirty="0">
                <a:latin typeface="Lucida Sans Unicode"/>
                <a:cs typeface="Lucida Sans Unicode"/>
              </a:rPr>
              <a:t>gli </a:t>
            </a:r>
            <a:r>
              <a:rPr sz="1400" spc="-80" dirty="0">
                <a:latin typeface="Lucida Sans Unicode"/>
                <a:cs typeface="Lucida Sans Unicode"/>
              </a:rPr>
              <a:t>attuali </a:t>
            </a:r>
            <a:r>
              <a:rPr sz="1400" spc="-75" dirty="0">
                <a:latin typeface="Lucida Sans Unicode"/>
                <a:cs typeface="Lucida Sans Unicode"/>
              </a:rPr>
              <a:t>livelli </a:t>
            </a:r>
            <a:r>
              <a:rPr sz="1400" spc="-80" dirty="0">
                <a:latin typeface="Lucida Sans Unicode"/>
                <a:cs typeface="Lucida Sans Unicode"/>
              </a:rPr>
              <a:t>consentiti </a:t>
            </a:r>
            <a:r>
              <a:rPr sz="1400" spc="-50" dirty="0">
                <a:latin typeface="Lucida Sans Unicode"/>
                <a:cs typeface="Lucida Sans Unicode"/>
              </a:rPr>
              <a:t>da </a:t>
            </a:r>
            <a:r>
              <a:rPr sz="1400" spc="-95" dirty="0">
                <a:latin typeface="Lucida Sans Unicode"/>
                <a:cs typeface="Lucida Sans Unicode"/>
              </a:rPr>
              <a:t>un</a:t>
            </a:r>
            <a:r>
              <a:rPr sz="1400" spc="-110" dirty="0">
                <a:latin typeface="Lucida Sans Unicode"/>
                <a:cs typeface="Lucida Sans Unicode"/>
              </a:rPr>
              <a:t> </a:t>
            </a:r>
            <a:r>
              <a:rPr sz="1400" spc="-80" dirty="0">
                <a:latin typeface="Lucida Sans Unicode"/>
                <a:cs typeface="Lucida Sans Unicode"/>
              </a:rPr>
              <a:t>circuito,</a:t>
            </a:r>
            <a:endParaRPr sz="1400">
              <a:latin typeface="Lucida Sans Unicode"/>
              <a:cs typeface="Lucida Sans Unicode"/>
            </a:endParaRPr>
          </a:p>
          <a:p>
            <a:pPr marL="469265" indent="-342265">
              <a:lnSpc>
                <a:spcPct val="100000"/>
              </a:lnSpc>
              <a:buChar char="•"/>
              <a:tabLst>
                <a:tab pos="469265" algn="l"/>
                <a:tab pos="469900" algn="l"/>
              </a:tabLst>
            </a:pPr>
            <a:r>
              <a:rPr sz="1400" spc="-70" dirty="0">
                <a:latin typeface="Lucida Sans Unicode"/>
                <a:cs typeface="Lucida Sans Unicode"/>
              </a:rPr>
              <a:t>due </a:t>
            </a:r>
            <a:r>
              <a:rPr sz="1400" spc="-100" dirty="0">
                <a:latin typeface="Lucida Sans Unicode"/>
                <a:cs typeface="Lucida Sans Unicode"/>
              </a:rPr>
              <a:t>distinti </a:t>
            </a:r>
            <a:r>
              <a:rPr sz="1400" spc="-75" dirty="0">
                <a:latin typeface="Lucida Sans Unicode"/>
                <a:cs typeface="Lucida Sans Unicode"/>
              </a:rPr>
              <a:t>livelli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75" dirty="0">
                <a:latin typeface="Lucida Sans Unicode"/>
                <a:cs typeface="Lucida Sans Unicode"/>
              </a:rPr>
              <a:t>intensità </a:t>
            </a:r>
            <a:r>
              <a:rPr sz="1400" spc="-60" dirty="0">
                <a:latin typeface="Lucida Sans Unicode"/>
                <a:cs typeface="Lucida Sans Unicode"/>
              </a:rPr>
              <a:t>della </a:t>
            </a:r>
            <a:r>
              <a:rPr sz="1400" spc="-55" dirty="0">
                <a:latin typeface="Lucida Sans Unicode"/>
                <a:cs typeface="Lucida Sans Unicode"/>
              </a:rPr>
              <a:t>luce,</a:t>
            </a:r>
            <a:endParaRPr sz="1400">
              <a:latin typeface="Lucida Sans Unicode"/>
              <a:cs typeface="Lucida Sans Unicode"/>
            </a:endParaRPr>
          </a:p>
          <a:p>
            <a:pPr marL="469265" indent="-342265">
              <a:lnSpc>
                <a:spcPct val="100000"/>
              </a:lnSpc>
              <a:buChar char="•"/>
              <a:tabLst>
                <a:tab pos="469265" algn="l"/>
                <a:tab pos="469900" algn="l"/>
              </a:tabLst>
            </a:pPr>
            <a:r>
              <a:rPr sz="1400" spc="-65" dirty="0">
                <a:latin typeface="Lucida Sans Unicode"/>
                <a:cs typeface="Lucida Sans Unicode"/>
              </a:rPr>
              <a:t>due </a:t>
            </a:r>
            <a:r>
              <a:rPr sz="1400" spc="-90" dirty="0">
                <a:latin typeface="Lucida Sans Unicode"/>
                <a:cs typeface="Lucida Sans Unicode"/>
              </a:rPr>
              <a:t>direzioni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80" dirty="0">
                <a:latin typeface="Lucida Sans Unicode"/>
                <a:cs typeface="Lucida Sans Unicode"/>
              </a:rPr>
              <a:t>magnetizzazione o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80" dirty="0">
                <a:latin typeface="Lucida Sans Unicode"/>
                <a:cs typeface="Lucida Sans Unicode"/>
              </a:rPr>
              <a:t>polarizzazione,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spc="-15" dirty="0">
                <a:latin typeface="Lucida Sans Unicode"/>
                <a:cs typeface="Lucida Sans Unicode"/>
              </a:rPr>
              <a:t>ecc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45025" y="1557400"/>
            <a:ext cx="3671951" cy="2973324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Parallelismo</a:t>
            </a:r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62990" y="1461007"/>
            <a:ext cx="7745095" cy="50526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65" dirty="0">
                <a:latin typeface="Lucida Sans Unicode"/>
                <a:cs typeface="Lucida Sans Unicode"/>
              </a:rPr>
              <a:t>Parallelismo: capacità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75" dirty="0">
                <a:latin typeface="Lucida Sans Unicode"/>
                <a:cs typeface="Lucida Sans Unicode"/>
              </a:rPr>
              <a:t>eseguire </a:t>
            </a:r>
            <a:r>
              <a:rPr sz="2000" spc="-140" dirty="0">
                <a:latin typeface="Lucida Sans Unicode"/>
                <a:cs typeface="Lucida Sans Unicode"/>
              </a:rPr>
              <a:t>più </a:t>
            </a:r>
            <a:r>
              <a:rPr sz="2000" spc="-114" dirty="0">
                <a:latin typeface="Lucida Sans Unicode"/>
                <a:cs typeface="Lucida Sans Unicode"/>
              </a:rPr>
              <a:t>azioni </a:t>
            </a:r>
            <a:r>
              <a:rPr sz="2000" spc="-110" dirty="0">
                <a:latin typeface="Lucida Sans Unicode"/>
                <a:cs typeface="Lucida Sans Unicode"/>
              </a:rPr>
              <a:t>nello </a:t>
            </a:r>
            <a:r>
              <a:rPr sz="2000" spc="-60" dirty="0">
                <a:latin typeface="Lucida Sans Unicode"/>
                <a:cs typeface="Lucida Sans Unicode"/>
              </a:rPr>
              <a:t>stesso</a:t>
            </a:r>
            <a:r>
              <a:rPr sz="2000" spc="-35" dirty="0">
                <a:latin typeface="Lucida Sans Unicode"/>
                <a:cs typeface="Lucida Sans Unicode"/>
              </a:rPr>
              <a:t> </a:t>
            </a:r>
            <a:r>
              <a:rPr sz="2000" spc="-100" dirty="0">
                <a:latin typeface="Lucida Sans Unicode"/>
                <a:cs typeface="Lucida Sans Unicode"/>
              </a:rPr>
              <a:t>istante.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2000" spc="-60" dirty="0">
                <a:latin typeface="Lucida Sans Unicode"/>
                <a:cs typeface="Lucida Sans Unicode"/>
              </a:rPr>
              <a:t>Esistono </a:t>
            </a:r>
            <a:r>
              <a:rPr sz="2000" spc="-95" dirty="0">
                <a:latin typeface="Lucida Sans Unicode"/>
                <a:cs typeface="Lucida Sans Unicode"/>
              </a:rPr>
              <a:t>due </a:t>
            </a:r>
            <a:r>
              <a:rPr sz="2000" spc="-125" dirty="0">
                <a:latin typeface="Lucida Sans Unicode"/>
                <a:cs typeface="Lucida Sans Unicode"/>
              </a:rPr>
              <a:t>tipologie </a:t>
            </a:r>
            <a:r>
              <a:rPr sz="2000" spc="-145" dirty="0">
                <a:latin typeface="Lucida Sans Unicode"/>
                <a:cs typeface="Lucida Sans Unicode"/>
              </a:rPr>
              <a:t>di</a:t>
            </a:r>
            <a:r>
              <a:rPr sz="2000" spc="-75" dirty="0">
                <a:latin typeface="Lucida Sans Unicode"/>
                <a:cs typeface="Lucida Sans Unicode"/>
              </a:rPr>
              <a:t> </a:t>
            </a:r>
            <a:r>
              <a:rPr sz="2000" spc="-100" dirty="0">
                <a:latin typeface="Lucida Sans Unicode"/>
                <a:cs typeface="Lucida Sans Unicode"/>
              </a:rPr>
              <a:t>parallelismo:</a:t>
            </a:r>
            <a:endParaRPr sz="2000">
              <a:latin typeface="Lucida Sans Unicode"/>
              <a:cs typeface="Lucida Sans Unicode"/>
            </a:endParaRPr>
          </a:p>
          <a:p>
            <a:pPr marL="492759" indent="-286385">
              <a:lnSpc>
                <a:spcPct val="100000"/>
              </a:lnSpc>
              <a:spcBef>
                <a:spcPts val="550"/>
              </a:spcBef>
              <a:buFont typeface="Lucida Sans Unicode"/>
              <a:buChar char="–"/>
              <a:tabLst>
                <a:tab pos="492759" algn="l"/>
                <a:tab pos="493395" algn="l"/>
              </a:tabLst>
            </a:pPr>
            <a:r>
              <a:rPr sz="2000" b="1" spc="70" dirty="0">
                <a:latin typeface="Yu Gothic UI"/>
                <a:cs typeface="Yu Gothic UI"/>
              </a:rPr>
              <a:t>a </a:t>
            </a:r>
            <a:r>
              <a:rPr sz="2000" b="1" spc="-50" dirty="0">
                <a:latin typeface="Yu Gothic UI"/>
                <a:cs typeface="Yu Gothic UI"/>
              </a:rPr>
              <a:t>livello </a:t>
            </a:r>
            <a:r>
              <a:rPr sz="2000" b="1" spc="-80" dirty="0">
                <a:latin typeface="Yu Gothic UI"/>
                <a:cs typeface="Yu Gothic UI"/>
              </a:rPr>
              <a:t>di </a:t>
            </a:r>
            <a:r>
              <a:rPr sz="2000" b="1" spc="-5" dirty="0">
                <a:latin typeface="Yu Gothic UI"/>
                <a:cs typeface="Yu Gothic UI"/>
              </a:rPr>
              <a:t>processore</a:t>
            </a:r>
            <a:r>
              <a:rPr sz="2000" spc="-5" dirty="0">
                <a:latin typeface="Lucida Sans Unicode"/>
                <a:cs typeface="Lucida Sans Unicode"/>
              </a:rPr>
              <a:t>: </a:t>
            </a:r>
            <a:r>
              <a:rPr sz="2000" spc="-140" dirty="0">
                <a:latin typeface="Lucida Sans Unicode"/>
                <a:cs typeface="Lucida Sans Unicode"/>
              </a:rPr>
              <a:t>più </a:t>
            </a:r>
            <a:r>
              <a:rPr sz="2000" spc="-90" dirty="0">
                <a:latin typeface="Lucida Sans Unicode"/>
                <a:cs typeface="Lucida Sans Unicode"/>
              </a:rPr>
              <a:t>processori </a:t>
            </a:r>
            <a:r>
              <a:rPr sz="2000" spc="-85" dirty="0">
                <a:latin typeface="Lucida Sans Unicode"/>
                <a:cs typeface="Lucida Sans Unicode"/>
              </a:rPr>
              <a:t>lavorano</a:t>
            </a:r>
            <a:r>
              <a:rPr sz="2000" spc="-160" dirty="0">
                <a:latin typeface="Lucida Sans Unicode"/>
                <a:cs typeface="Lucida Sans Unicode"/>
              </a:rPr>
              <a:t> </a:t>
            </a:r>
            <a:r>
              <a:rPr sz="2000" spc="-110" dirty="0">
                <a:latin typeface="Lucida Sans Unicode"/>
                <a:cs typeface="Lucida Sans Unicode"/>
              </a:rPr>
              <a:t>congiuntamente</a:t>
            </a:r>
            <a:endParaRPr sz="2000">
              <a:latin typeface="Lucida Sans Unicode"/>
              <a:cs typeface="Lucida Sans Unicode"/>
            </a:endParaRPr>
          </a:p>
          <a:p>
            <a:pPr marL="492759">
              <a:lnSpc>
                <a:spcPct val="100000"/>
              </a:lnSpc>
            </a:pPr>
            <a:r>
              <a:rPr sz="2000" spc="-105" dirty="0">
                <a:latin typeface="Lucida Sans Unicode"/>
                <a:cs typeface="Lucida Sans Unicode"/>
              </a:rPr>
              <a:t>sullo </a:t>
            </a:r>
            <a:r>
              <a:rPr sz="2000" spc="-60" dirty="0">
                <a:latin typeface="Lucida Sans Unicode"/>
                <a:cs typeface="Lucida Sans Unicode"/>
              </a:rPr>
              <a:t>stesso</a:t>
            </a:r>
            <a:r>
              <a:rPr sz="2000" spc="-95" dirty="0">
                <a:latin typeface="Lucida Sans Unicode"/>
                <a:cs typeface="Lucida Sans Unicode"/>
              </a:rPr>
              <a:t> </a:t>
            </a:r>
            <a:r>
              <a:rPr sz="2000" spc="-114" dirty="0">
                <a:latin typeface="Lucida Sans Unicode"/>
                <a:cs typeface="Lucida Sans Unicode"/>
              </a:rPr>
              <a:t>problema</a:t>
            </a:r>
            <a:endParaRPr sz="2000">
              <a:latin typeface="Lucida Sans Unicode"/>
              <a:cs typeface="Lucida Sans Unicode"/>
            </a:endParaRPr>
          </a:p>
          <a:p>
            <a:pPr marL="492759" marR="462915" indent="-286385">
              <a:lnSpc>
                <a:spcPct val="100000"/>
              </a:lnSpc>
              <a:spcBef>
                <a:spcPts val="480"/>
              </a:spcBef>
              <a:buFont typeface="Lucida Sans Unicode"/>
              <a:buChar char="–"/>
              <a:tabLst>
                <a:tab pos="492759" algn="l"/>
                <a:tab pos="493395" algn="l"/>
              </a:tabLst>
            </a:pPr>
            <a:r>
              <a:rPr sz="2000" b="1" spc="70" dirty="0">
                <a:latin typeface="Yu Gothic UI"/>
                <a:cs typeface="Yu Gothic UI"/>
              </a:rPr>
              <a:t>a </a:t>
            </a:r>
            <a:r>
              <a:rPr sz="2000" b="1" spc="-50" dirty="0">
                <a:latin typeface="Yu Gothic UI"/>
                <a:cs typeface="Yu Gothic UI"/>
              </a:rPr>
              <a:t>livello </a:t>
            </a:r>
            <a:r>
              <a:rPr sz="2000" b="1" spc="-80" dirty="0">
                <a:latin typeface="Yu Gothic UI"/>
                <a:cs typeface="Yu Gothic UI"/>
              </a:rPr>
              <a:t>di </a:t>
            </a:r>
            <a:r>
              <a:rPr sz="2000" b="1" spc="-35" dirty="0">
                <a:latin typeface="Yu Gothic UI"/>
                <a:cs typeface="Yu Gothic UI"/>
              </a:rPr>
              <a:t>istruzione</a:t>
            </a:r>
            <a:r>
              <a:rPr sz="2000" spc="-35" dirty="0">
                <a:latin typeface="Lucida Sans Unicode"/>
                <a:cs typeface="Lucida Sans Unicode"/>
              </a:rPr>
              <a:t>: </a:t>
            </a:r>
            <a:r>
              <a:rPr sz="2000" spc="-140" dirty="0">
                <a:latin typeface="Lucida Sans Unicode"/>
                <a:cs typeface="Lucida Sans Unicode"/>
              </a:rPr>
              <a:t>il </a:t>
            </a:r>
            <a:r>
              <a:rPr sz="2000" spc="-100" dirty="0">
                <a:latin typeface="Lucida Sans Unicode"/>
                <a:cs typeface="Lucida Sans Unicode"/>
              </a:rPr>
              <a:t>parallelismo </a:t>
            </a:r>
            <a:r>
              <a:rPr sz="2000" spc="-60" dirty="0">
                <a:latin typeface="Lucida Sans Unicode"/>
                <a:cs typeface="Lucida Sans Unicode"/>
              </a:rPr>
              <a:t>viene </a:t>
            </a:r>
            <a:r>
              <a:rPr sz="2000" spc="-130" dirty="0">
                <a:latin typeface="Lucida Sans Unicode"/>
                <a:cs typeface="Lucida Sans Unicode"/>
              </a:rPr>
              <a:t>sfruttato </a:t>
            </a:r>
            <a:r>
              <a:rPr sz="2000" spc="-125" dirty="0">
                <a:latin typeface="Lucida Sans Unicode"/>
                <a:cs typeface="Lucida Sans Unicode"/>
              </a:rPr>
              <a:t>all’interno  </a:t>
            </a:r>
            <a:r>
              <a:rPr sz="2000" spc="-90" dirty="0">
                <a:latin typeface="Lucida Sans Unicode"/>
                <a:cs typeface="Lucida Sans Unicode"/>
              </a:rPr>
              <a:t>delle </a:t>
            </a:r>
            <a:r>
              <a:rPr sz="2000" spc="-95" dirty="0">
                <a:latin typeface="Lucida Sans Unicode"/>
                <a:cs typeface="Lucida Sans Unicode"/>
              </a:rPr>
              <a:t>singole </a:t>
            </a:r>
            <a:r>
              <a:rPr sz="2000" spc="-130" dirty="0">
                <a:latin typeface="Lucida Sans Unicode"/>
                <a:cs typeface="Lucida Sans Unicode"/>
              </a:rPr>
              <a:t>istruzioni </a:t>
            </a:r>
            <a:r>
              <a:rPr sz="2000" spc="-105" dirty="0">
                <a:latin typeface="Lucida Sans Unicode"/>
                <a:cs typeface="Lucida Sans Unicode"/>
              </a:rPr>
              <a:t>per </a:t>
            </a:r>
            <a:r>
              <a:rPr sz="2000" spc="-80" dirty="0">
                <a:latin typeface="Lucida Sans Unicode"/>
                <a:cs typeface="Lucida Sans Unicode"/>
              </a:rPr>
              <a:t>fare </a:t>
            </a:r>
            <a:r>
              <a:rPr sz="2000" spc="-135" dirty="0">
                <a:latin typeface="Lucida Sans Unicode"/>
                <a:cs typeface="Lucida Sans Unicode"/>
              </a:rPr>
              <a:t>in </a:t>
            </a:r>
            <a:r>
              <a:rPr sz="2000" spc="-145" dirty="0">
                <a:latin typeface="Lucida Sans Unicode"/>
                <a:cs typeface="Lucida Sans Unicode"/>
              </a:rPr>
              <a:t>modo </a:t>
            </a:r>
            <a:r>
              <a:rPr sz="2000" spc="-50" dirty="0">
                <a:latin typeface="Lucida Sans Unicode"/>
                <a:cs typeface="Lucida Sans Unicode"/>
              </a:rPr>
              <a:t>che </a:t>
            </a:r>
            <a:r>
              <a:rPr sz="2000" spc="-105" dirty="0">
                <a:latin typeface="Lucida Sans Unicode"/>
                <a:cs typeface="Lucida Sans Unicode"/>
              </a:rPr>
              <a:t>l’elaboratore  </a:t>
            </a:r>
            <a:r>
              <a:rPr sz="2000" spc="-50" dirty="0">
                <a:latin typeface="Lucida Sans Unicode"/>
                <a:cs typeface="Lucida Sans Unicode"/>
              </a:rPr>
              <a:t>esegue </a:t>
            </a:r>
            <a:r>
              <a:rPr sz="2000" spc="-140" dirty="0">
                <a:latin typeface="Lucida Sans Unicode"/>
                <a:cs typeface="Lucida Sans Unicode"/>
              </a:rPr>
              <a:t>più </a:t>
            </a:r>
            <a:r>
              <a:rPr sz="2000" spc="-130" dirty="0">
                <a:latin typeface="Lucida Sans Unicode"/>
                <a:cs typeface="Lucida Sans Unicode"/>
              </a:rPr>
              <a:t>istruzioni</a:t>
            </a:r>
            <a:r>
              <a:rPr sz="2000" spc="-110" dirty="0">
                <a:latin typeface="Lucida Sans Unicode"/>
                <a:cs typeface="Lucida Sans Unicode"/>
              </a:rPr>
              <a:t> </a:t>
            </a:r>
            <a:r>
              <a:rPr sz="2000" spc="-100" dirty="0">
                <a:latin typeface="Lucida Sans Unicode"/>
                <a:cs typeface="Lucida Sans Unicode"/>
              </a:rPr>
              <a:t>contemporaneamente.</a:t>
            </a:r>
            <a:endParaRPr sz="2000">
              <a:latin typeface="Lucida Sans Unicode"/>
              <a:cs typeface="Lucida Sans Unicode"/>
            </a:endParaRPr>
          </a:p>
          <a:p>
            <a:pPr marL="38100">
              <a:lnSpc>
                <a:spcPts val="2940"/>
              </a:lnSpc>
              <a:spcBef>
                <a:spcPts val="2055"/>
              </a:spcBef>
            </a:pPr>
            <a:r>
              <a:rPr sz="2500" i="1" spc="-65" dirty="0">
                <a:latin typeface="Malgun Gothic"/>
                <a:cs typeface="Malgun Gothic"/>
              </a:rPr>
              <a:t>Uno </a:t>
            </a:r>
            <a:r>
              <a:rPr sz="2500" i="1" spc="-55" dirty="0">
                <a:latin typeface="Malgun Gothic"/>
                <a:cs typeface="Malgun Gothic"/>
              </a:rPr>
              <a:t>dei </a:t>
            </a:r>
            <a:r>
              <a:rPr sz="2500" i="1" spc="-45" dirty="0">
                <a:latin typeface="Malgun Gothic"/>
                <a:cs typeface="Malgun Gothic"/>
              </a:rPr>
              <a:t>concetti </a:t>
            </a:r>
            <a:r>
              <a:rPr sz="2500" i="1" spc="-50" dirty="0">
                <a:latin typeface="Malgun Gothic"/>
                <a:cs typeface="Malgun Gothic"/>
              </a:rPr>
              <a:t>applicati </a:t>
            </a:r>
            <a:r>
              <a:rPr sz="2500" i="1" spc="-55" dirty="0">
                <a:latin typeface="Malgun Gothic"/>
                <a:cs typeface="Malgun Gothic"/>
              </a:rPr>
              <a:t>è quello </a:t>
            </a:r>
            <a:r>
              <a:rPr sz="2500" i="1" spc="-45" dirty="0">
                <a:latin typeface="Malgun Gothic"/>
                <a:cs typeface="Malgun Gothic"/>
              </a:rPr>
              <a:t>di</a:t>
            </a:r>
            <a:r>
              <a:rPr sz="2500" i="1" spc="120" dirty="0">
                <a:latin typeface="Malgun Gothic"/>
                <a:cs typeface="Malgun Gothic"/>
              </a:rPr>
              <a:t> </a:t>
            </a:r>
            <a:r>
              <a:rPr sz="2500" b="1" i="1" spc="-50" dirty="0">
                <a:latin typeface="Malgun Gothic"/>
                <a:cs typeface="Malgun Gothic"/>
              </a:rPr>
              <a:t>pipeline</a:t>
            </a:r>
            <a:r>
              <a:rPr sz="2500" i="1" spc="-50" dirty="0">
                <a:latin typeface="Malgun Gothic"/>
                <a:cs typeface="Malgun Gothic"/>
              </a:rPr>
              <a:t>.</a:t>
            </a:r>
            <a:endParaRPr sz="2500">
              <a:latin typeface="Malgun Gothic"/>
              <a:cs typeface="Malgun Gothic"/>
            </a:endParaRPr>
          </a:p>
          <a:p>
            <a:pPr marL="38100" marR="240665">
              <a:lnSpc>
                <a:spcPct val="96000"/>
              </a:lnSpc>
              <a:spcBef>
                <a:spcPts val="60"/>
              </a:spcBef>
            </a:pPr>
            <a:r>
              <a:rPr sz="2500" i="1" spc="-30" dirty="0">
                <a:latin typeface="Malgun Gothic"/>
                <a:cs typeface="Malgun Gothic"/>
              </a:rPr>
              <a:t>Il </a:t>
            </a:r>
            <a:r>
              <a:rPr sz="2500" i="1" spc="-60" dirty="0">
                <a:latin typeface="Malgun Gothic"/>
                <a:cs typeface="Malgun Gothic"/>
              </a:rPr>
              <a:t>meccanismo </a:t>
            </a:r>
            <a:r>
              <a:rPr sz="2500" i="1" spc="-45" dirty="0">
                <a:latin typeface="Malgun Gothic"/>
                <a:cs typeface="Malgun Gothic"/>
              </a:rPr>
              <a:t>di </a:t>
            </a:r>
            <a:r>
              <a:rPr sz="2500" i="1" spc="-50" dirty="0">
                <a:latin typeface="Malgun Gothic"/>
                <a:cs typeface="Malgun Gothic"/>
              </a:rPr>
              <a:t>pipeline </a:t>
            </a:r>
            <a:r>
              <a:rPr sz="2500" i="1" spc="-55" dirty="0">
                <a:latin typeface="Malgun Gothic"/>
                <a:cs typeface="Malgun Gothic"/>
              </a:rPr>
              <a:t>divide </a:t>
            </a:r>
            <a:r>
              <a:rPr sz="2500" i="1" spc="-30" dirty="0">
                <a:latin typeface="Malgun Gothic"/>
                <a:cs typeface="Malgun Gothic"/>
              </a:rPr>
              <a:t>il </a:t>
            </a:r>
            <a:r>
              <a:rPr sz="2500" i="1" spc="-45" dirty="0">
                <a:latin typeface="Malgun Gothic"/>
                <a:cs typeface="Malgun Gothic"/>
              </a:rPr>
              <a:t>ciclo </a:t>
            </a:r>
            <a:r>
              <a:rPr sz="2500" i="1" spc="-50" dirty="0">
                <a:latin typeface="Malgun Gothic"/>
                <a:cs typeface="Malgun Gothic"/>
              </a:rPr>
              <a:t>di </a:t>
            </a:r>
            <a:r>
              <a:rPr sz="2500" i="1" spc="-55" dirty="0">
                <a:latin typeface="Malgun Gothic"/>
                <a:cs typeface="Malgun Gothic"/>
              </a:rPr>
              <a:t>esecuzione  </a:t>
            </a:r>
            <a:r>
              <a:rPr sz="2500" i="1" spc="-45" dirty="0">
                <a:latin typeface="Malgun Gothic"/>
                <a:cs typeface="Malgun Gothic"/>
              </a:rPr>
              <a:t>in </a:t>
            </a:r>
            <a:r>
              <a:rPr sz="2500" i="1" spc="-55" dirty="0">
                <a:latin typeface="Malgun Gothic"/>
                <a:cs typeface="Malgun Gothic"/>
              </a:rPr>
              <a:t>più </a:t>
            </a:r>
            <a:r>
              <a:rPr sz="2500" i="1" spc="-40" dirty="0">
                <a:latin typeface="Malgun Gothic"/>
                <a:cs typeface="Malgun Gothic"/>
              </a:rPr>
              <a:t>parti </a:t>
            </a:r>
            <a:r>
              <a:rPr sz="2500" i="1" spc="-55" dirty="0">
                <a:latin typeface="Malgun Gothic"/>
                <a:cs typeface="Malgun Gothic"/>
              </a:rPr>
              <a:t>e </a:t>
            </a:r>
            <a:r>
              <a:rPr sz="2500" i="1" spc="-50" dirty="0">
                <a:latin typeface="Malgun Gothic"/>
                <a:cs typeface="Malgun Gothic"/>
              </a:rPr>
              <a:t>ciascuna parte </a:t>
            </a:r>
            <a:r>
              <a:rPr sz="2500" i="1" spc="-55" dirty="0">
                <a:latin typeface="Malgun Gothic"/>
                <a:cs typeface="Malgun Gothic"/>
              </a:rPr>
              <a:t>è </a:t>
            </a:r>
            <a:r>
              <a:rPr sz="2500" i="1" spc="-50" dirty="0">
                <a:latin typeface="Malgun Gothic"/>
                <a:cs typeface="Malgun Gothic"/>
              </a:rPr>
              <a:t>affidata </a:t>
            </a:r>
            <a:r>
              <a:rPr sz="2500" i="1" spc="-60" dirty="0">
                <a:latin typeface="Malgun Gothic"/>
                <a:cs typeface="Malgun Gothic"/>
              </a:rPr>
              <a:t>ad una  componente</a:t>
            </a:r>
            <a:r>
              <a:rPr sz="2500" i="1" spc="-40" dirty="0">
                <a:latin typeface="Malgun Gothic"/>
                <a:cs typeface="Malgun Gothic"/>
              </a:rPr>
              <a:t> </a:t>
            </a:r>
            <a:r>
              <a:rPr sz="2500" i="1" spc="-65" dirty="0">
                <a:latin typeface="Malgun Gothic"/>
                <a:cs typeface="Malgun Gothic"/>
              </a:rPr>
              <a:t>hardware.</a:t>
            </a:r>
            <a:endParaRPr sz="2500">
              <a:latin typeface="Malgun Gothic"/>
              <a:cs typeface="Malgun Gothic"/>
            </a:endParaRPr>
          </a:p>
          <a:p>
            <a:pPr marR="5080" algn="r">
              <a:lnSpc>
                <a:spcPct val="100000"/>
              </a:lnSpc>
              <a:spcBef>
                <a:spcPts val="1565"/>
              </a:spcBef>
            </a:pPr>
            <a:r>
              <a:rPr sz="1400" spc="-5" dirty="0">
                <a:latin typeface="Arial"/>
                <a:cs typeface="Arial"/>
              </a:rPr>
              <a:t>102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4467" y="5890093"/>
            <a:ext cx="8280400" cy="62928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1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Pipeline a cinque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fasi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19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Avanzamento </a:t>
            </a:r>
            <a:r>
              <a:rPr sz="1800" spc="-10" dirty="0">
                <a:latin typeface="Arial"/>
                <a:cs typeface="Arial"/>
              </a:rPr>
              <a:t>degli </a:t>
            </a:r>
            <a:r>
              <a:rPr sz="1800" spc="-5" dirty="0">
                <a:latin typeface="Arial"/>
                <a:cs typeface="Arial"/>
              </a:rPr>
              <a:t>stadi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-5" dirty="0">
                <a:latin typeface="Arial"/>
                <a:cs typeface="Arial"/>
              </a:rPr>
              <a:t>funzione </a:t>
            </a:r>
            <a:r>
              <a:rPr sz="1800" spc="-10" dirty="0">
                <a:latin typeface="Arial"/>
                <a:cs typeface="Arial"/>
              </a:rPr>
              <a:t>del </a:t>
            </a:r>
            <a:r>
              <a:rPr sz="1800" spc="-5" dirty="0">
                <a:latin typeface="Arial"/>
                <a:cs typeface="Arial"/>
              </a:rPr>
              <a:t>tempo. Sono rappresentanti nove</a:t>
            </a:r>
            <a:r>
              <a:rPr sz="1800" spc="1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cicli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6425" y="1428750"/>
            <a:ext cx="7850251" cy="444817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Parallelismo </a:t>
            </a:r>
            <a:r>
              <a:rPr dirty="0"/>
              <a:t>-</a:t>
            </a:r>
            <a:r>
              <a:rPr spc="-25" dirty="0"/>
              <a:t> </a:t>
            </a:r>
            <a:r>
              <a:rPr dirty="0"/>
              <a:t>Pipeline</a:t>
            </a:r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7418" y="1573479"/>
            <a:ext cx="778065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latin typeface="Lucida Sans Unicode"/>
                <a:cs typeface="Lucida Sans Unicode"/>
              </a:rPr>
              <a:t>L’Intel </a:t>
            </a:r>
            <a:r>
              <a:rPr sz="1600" spc="-55" dirty="0">
                <a:latin typeface="Lucida Sans Unicode"/>
                <a:cs typeface="Lucida Sans Unicode"/>
              </a:rPr>
              <a:t>ha </a:t>
            </a:r>
            <a:r>
              <a:rPr sz="1600" spc="-110" dirty="0">
                <a:latin typeface="Lucida Sans Unicode"/>
                <a:cs typeface="Lucida Sans Unicode"/>
              </a:rPr>
              <a:t>dotato i </a:t>
            </a:r>
            <a:r>
              <a:rPr sz="1600" spc="-120" dirty="0">
                <a:latin typeface="Lucida Sans Unicode"/>
                <a:cs typeface="Lucida Sans Unicode"/>
              </a:rPr>
              <a:t>propri </a:t>
            </a:r>
            <a:r>
              <a:rPr sz="1600" spc="-75" dirty="0">
                <a:latin typeface="Lucida Sans Unicode"/>
                <a:cs typeface="Lucida Sans Unicode"/>
              </a:rPr>
              <a:t>processori, </a:t>
            </a:r>
            <a:r>
              <a:rPr sz="1600" spc="5" dirty="0">
                <a:latin typeface="Lucida Sans Unicode"/>
                <a:cs typeface="Lucida Sans Unicode"/>
              </a:rPr>
              <a:t>a </a:t>
            </a:r>
            <a:r>
              <a:rPr sz="1600" spc="-95" dirty="0">
                <a:latin typeface="Lucida Sans Unicode"/>
                <a:cs typeface="Lucida Sans Unicode"/>
              </a:rPr>
              <a:t>partire </a:t>
            </a:r>
            <a:r>
              <a:rPr sz="1600" spc="-80" dirty="0">
                <a:latin typeface="Lucida Sans Unicode"/>
                <a:cs typeface="Lucida Sans Unicode"/>
              </a:rPr>
              <a:t>dal </a:t>
            </a:r>
            <a:r>
              <a:rPr sz="1600" spc="-114" dirty="0">
                <a:latin typeface="Lucida Sans Unicode"/>
                <a:cs typeface="Lucida Sans Unicode"/>
              </a:rPr>
              <a:t>486,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75" dirty="0">
                <a:latin typeface="Lucida Sans Unicode"/>
                <a:cs typeface="Lucida Sans Unicode"/>
              </a:rPr>
              <a:t>una </a:t>
            </a:r>
            <a:r>
              <a:rPr sz="1600" spc="-85" dirty="0">
                <a:latin typeface="Lucida Sans Unicode"/>
                <a:cs typeface="Lucida Sans Unicode"/>
              </a:rPr>
              <a:t>pipeline,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5" dirty="0">
                <a:latin typeface="Lucida Sans Unicode"/>
                <a:cs typeface="Lucida Sans Unicode"/>
              </a:rPr>
              <a:t>a </a:t>
            </a:r>
            <a:r>
              <a:rPr sz="1600" spc="-95" dirty="0">
                <a:latin typeface="Lucida Sans Unicode"/>
                <a:cs typeface="Lucida Sans Unicode"/>
              </a:rPr>
              <a:t>partire</a:t>
            </a:r>
            <a:r>
              <a:rPr sz="1600" spc="215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dal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600" spc="-70" dirty="0">
                <a:latin typeface="Lucida Sans Unicode"/>
                <a:cs typeface="Lucida Sans Unicode"/>
              </a:rPr>
              <a:t>Pentium,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80" dirty="0">
                <a:latin typeface="Lucida Sans Unicode"/>
                <a:cs typeface="Lucida Sans Unicode"/>
              </a:rPr>
              <a:t>due </a:t>
            </a:r>
            <a:r>
              <a:rPr sz="1600" spc="-90" dirty="0">
                <a:latin typeface="Lucida Sans Unicode"/>
                <a:cs typeface="Lucida Sans Unicode"/>
              </a:rPr>
              <a:t>pipeline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80" dirty="0">
                <a:latin typeface="Lucida Sans Unicode"/>
                <a:cs typeface="Lucida Sans Unicode"/>
              </a:rPr>
              <a:t>cinque</a:t>
            </a:r>
            <a:r>
              <a:rPr sz="1600" spc="-50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stadi.</a:t>
            </a:r>
            <a:endParaRPr sz="1600">
              <a:latin typeface="Lucida Sans Unicode"/>
              <a:cs typeface="Lucida Sans Unicode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15" dirty="0">
                <a:latin typeface="Lucida Sans Unicode"/>
                <a:cs typeface="Lucida Sans Unicode"/>
              </a:rPr>
              <a:t>La </a:t>
            </a:r>
            <a:r>
              <a:rPr sz="1600" spc="-90" dirty="0">
                <a:latin typeface="Lucida Sans Unicode"/>
                <a:cs typeface="Lucida Sans Unicode"/>
              </a:rPr>
              <a:t>pipeline </a:t>
            </a:r>
            <a:r>
              <a:rPr sz="1600" spc="-85" dirty="0">
                <a:latin typeface="Lucida Sans Unicode"/>
                <a:cs typeface="Lucida Sans Unicode"/>
              </a:rPr>
              <a:t>principale </a:t>
            </a:r>
            <a:r>
              <a:rPr sz="1600" spc="-90" dirty="0">
                <a:latin typeface="Lucida Sans Unicode"/>
                <a:cs typeface="Lucida Sans Unicode"/>
              </a:rPr>
              <a:t>detta pipeline </a:t>
            </a:r>
            <a:r>
              <a:rPr sz="1600" spc="-110" dirty="0">
                <a:latin typeface="Lucida Sans Unicode"/>
                <a:cs typeface="Lucida Sans Unicode"/>
              </a:rPr>
              <a:t>u </a:t>
            </a:r>
            <a:r>
              <a:rPr sz="1600" spc="-45" dirty="0">
                <a:latin typeface="Lucida Sans Unicode"/>
                <a:cs typeface="Lucida Sans Unicode"/>
              </a:rPr>
              <a:t>esegue </a:t>
            </a:r>
            <a:r>
              <a:rPr sz="1600" spc="-75" dirty="0">
                <a:latin typeface="Lucida Sans Unicode"/>
                <a:cs typeface="Lucida Sans Unicode"/>
              </a:rPr>
              <a:t>una </a:t>
            </a:r>
            <a:r>
              <a:rPr sz="1600" spc="-70" dirty="0">
                <a:latin typeface="Lucida Sans Unicode"/>
                <a:cs typeface="Lucida Sans Unicode"/>
              </a:rPr>
              <a:t>qualsiasi </a:t>
            </a:r>
            <a:r>
              <a:rPr sz="1600" spc="-95" dirty="0">
                <a:latin typeface="Lucida Sans Unicode"/>
                <a:cs typeface="Lucida Sans Unicode"/>
              </a:rPr>
              <a:t>istruzione</a:t>
            </a:r>
            <a:r>
              <a:rPr sz="1600" spc="-55" dirty="0">
                <a:latin typeface="Lucida Sans Unicode"/>
                <a:cs typeface="Lucida Sans Unicode"/>
              </a:rPr>
              <a:t> </a:t>
            </a:r>
            <a:r>
              <a:rPr sz="1600" spc="-70" dirty="0">
                <a:latin typeface="Lucida Sans Unicode"/>
                <a:cs typeface="Lucida Sans Unicode"/>
              </a:rPr>
              <a:t>Pentium.</a:t>
            </a:r>
            <a:endParaRPr sz="1600">
              <a:latin typeface="Lucida Sans Unicode"/>
              <a:cs typeface="Lucida Sans Unicode"/>
            </a:endParaRPr>
          </a:p>
          <a:p>
            <a:pPr marL="299085" marR="5080" indent="-286385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15" dirty="0">
                <a:latin typeface="Lucida Sans Unicode"/>
                <a:cs typeface="Lucida Sans Unicode"/>
              </a:rPr>
              <a:t>La </a:t>
            </a:r>
            <a:r>
              <a:rPr sz="1600" spc="-55" dirty="0">
                <a:latin typeface="Lucida Sans Unicode"/>
                <a:cs typeface="Lucida Sans Unicode"/>
              </a:rPr>
              <a:t>seconda </a:t>
            </a:r>
            <a:r>
              <a:rPr sz="1600" spc="-85" dirty="0">
                <a:latin typeface="Lucida Sans Unicode"/>
                <a:cs typeface="Lucida Sans Unicode"/>
              </a:rPr>
              <a:t>pipeline, </a:t>
            </a:r>
            <a:r>
              <a:rPr sz="1600" spc="-90" dirty="0">
                <a:latin typeface="Lucida Sans Unicode"/>
                <a:cs typeface="Lucida Sans Unicode"/>
              </a:rPr>
              <a:t>detta pipeline </a:t>
            </a:r>
            <a:r>
              <a:rPr sz="1600" spc="-50" dirty="0">
                <a:latin typeface="Lucida Sans Unicode"/>
                <a:cs typeface="Lucida Sans Unicode"/>
              </a:rPr>
              <a:t>v, </a:t>
            </a:r>
            <a:r>
              <a:rPr sz="1600" spc="-45" dirty="0">
                <a:latin typeface="Lucida Sans Unicode"/>
                <a:cs typeface="Lucida Sans Unicode"/>
              </a:rPr>
              <a:t>esegue </a:t>
            </a:r>
            <a:r>
              <a:rPr sz="1600" spc="-85" dirty="0">
                <a:latin typeface="Lucida Sans Unicode"/>
                <a:cs typeface="Lucida Sans Unicode"/>
              </a:rPr>
              <a:t>solo semplici </a:t>
            </a:r>
            <a:r>
              <a:rPr sz="1600" spc="-105" dirty="0">
                <a:latin typeface="Lucida Sans Unicode"/>
                <a:cs typeface="Lucida Sans Unicode"/>
              </a:rPr>
              <a:t>istruzioni </a:t>
            </a:r>
            <a:r>
              <a:rPr sz="1600" spc="-65" dirty="0">
                <a:latin typeface="Lucida Sans Unicode"/>
                <a:cs typeface="Lucida Sans Unicode"/>
              </a:rPr>
              <a:t>su </a:t>
            </a:r>
            <a:r>
              <a:rPr sz="1600" spc="-105" dirty="0">
                <a:latin typeface="Lucida Sans Unicode"/>
                <a:cs typeface="Lucida Sans Unicode"/>
              </a:rPr>
              <a:t>interi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75" dirty="0">
                <a:latin typeface="Lucida Sans Unicode"/>
                <a:cs typeface="Lucida Sans Unicode"/>
              </a:rPr>
              <a:t>una  </a:t>
            </a:r>
            <a:r>
              <a:rPr sz="1600" spc="-65" dirty="0">
                <a:latin typeface="Lucida Sans Unicode"/>
                <a:cs typeface="Lucida Sans Unicode"/>
              </a:rPr>
              <a:t>su </a:t>
            </a:r>
            <a:r>
              <a:rPr sz="1600" spc="-105" dirty="0">
                <a:latin typeface="Lucida Sans Unicode"/>
                <a:cs typeface="Lucida Sans Unicode"/>
              </a:rPr>
              <a:t>numeri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85" dirty="0">
                <a:latin typeface="Lucida Sans Unicode"/>
                <a:cs typeface="Lucida Sans Unicode"/>
              </a:rPr>
              <a:t>virgola</a:t>
            </a:r>
            <a:r>
              <a:rPr sz="1600" spc="-80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mobile.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Parallelismo </a:t>
            </a:r>
            <a:r>
              <a:rPr dirty="0"/>
              <a:t>-</a:t>
            </a:r>
            <a:r>
              <a:rPr spc="-25" dirty="0"/>
              <a:t> </a:t>
            </a:r>
            <a:r>
              <a:rPr dirty="0"/>
              <a:t>Pipeline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72159" y="5833973"/>
            <a:ext cx="7492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Doppia pipeline a cinque stadi con unità di </a:t>
            </a:r>
            <a:r>
              <a:rPr sz="1800" dirty="0">
                <a:latin typeface="Arial"/>
                <a:cs typeface="Arial"/>
              </a:rPr>
              <a:t>fetch </a:t>
            </a:r>
            <a:r>
              <a:rPr sz="1800" spc="-5" dirty="0">
                <a:latin typeface="Arial"/>
                <a:cs typeface="Arial"/>
              </a:rPr>
              <a:t>dell’istruzione in</a:t>
            </a:r>
            <a:r>
              <a:rPr sz="1800" spc="1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comune.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5500" y="3486022"/>
            <a:ext cx="7618476" cy="2040001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815" y="1472006"/>
            <a:ext cx="760285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40" dirty="0">
                <a:latin typeface="Lucida Sans Unicode"/>
                <a:cs typeface="Lucida Sans Unicode"/>
              </a:rPr>
              <a:t>Processore </a:t>
            </a:r>
            <a:r>
              <a:rPr sz="2000" spc="-65" dirty="0">
                <a:latin typeface="Lucida Sans Unicode"/>
                <a:cs typeface="Lucida Sans Unicode"/>
              </a:rPr>
              <a:t>superscalare </a:t>
            </a:r>
            <a:r>
              <a:rPr sz="2000" spc="-90" dirty="0">
                <a:latin typeface="Lucida Sans Unicode"/>
                <a:cs typeface="Lucida Sans Unicode"/>
              </a:rPr>
              <a:t>con </a:t>
            </a:r>
            <a:r>
              <a:rPr sz="2000" spc="-150" dirty="0">
                <a:latin typeface="Lucida Sans Unicode"/>
                <a:cs typeface="Lucida Sans Unicode"/>
              </a:rPr>
              <a:t>5 </a:t>
            </a:r>
            <a:r>
              <a:rPr sz="2000" spc="-120" dirty="0">
                <a:latin typeface="Lucida Sans Unicode"/>
                <a:cs typeface="Lucida Sans Unicode"/>
              </a:rPr>
              <a:t>unità funzionali: </a:t>
            </a:r>
            <a:r>
              <a:rPr sz="2000" spc="-110" dirty="0">
                <a:latin typeface="Lucida Sans Unicode"/>
                <a:cs typeface="Lucida Sans Unicode"/>
              </a:rPr>
              <a:t>architettura</a:t>
            </a:r>
            <a:r>
              <a:rPr sz="2000" spc="-135" dirty="0">
                <a:latin typeface="Lucida Sans Unicode"/>
                <a:cs typeface="Lucida Sans Unicode"/>
              </a:rPr>
              <a:t> </a:t>
            </a:r>
            <a:r>
              <a:rPr sz="2000" spc="-85" dirty="0">
                <a:latin typeface="Lucida Sans Unicode"/>
                <a:cs typeface="Lucida Sans Unicode"/>
              </a:rPr>
              <a:t>conuna</a:t>
            </a: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3769995" algn="l"/>
              </a:tabLst>
            </a:pPr>
            <a:r>
              <a:rPr sz="2000" spc="-65" dirty="0">
                <a:latin typeface="Lucida Sans Unicode"/>
                <a:cs typeface="Lucida Sans Unicode"/>
              </a:rPr>
              <a:t>sola </a:t>
            </a:r>
            <a:r>
              <a:rPr sz="2000" spc="-110" dirty="0">
                <a:latin typeface="Lucida Sans Unicode"/>
                <a:cs typeface="Lucida Sans Unicode"/>
              </a:rPr>
              <a:t>pipeline </a:t>
            </a:r>
            <a:r>
              <a:rPr sz="2000" spc="-70" dirty="0">
                <a:latin typeface="Lucida Sans Unicode"/>
                <a:cs typeface="Lucida Sans Unicode"/>
              </a:rPr>
              <a:t>alla</a:t>
            </a:r>
            <a:r>
              <a:rPr sz="2000" spc="-45" dirty="0">
                <a:latin typeface="Lucida Sans Unicode"/>
                <a:cs typeface="Lucida Sans Unicode"/>
              </a:rPr>
              <a:t> </a:t>
            </a:r>
            <a:r>
              <a:rPr sz="2000" spc="-85" dirty="0">
                <a:latin typeface="Lucida Sans Unicode"/>
                <a:cs typeface="Lucida Sans Unicode"/>
              </a:rPr>
              <a:t>quale</a:t>
            </a:r>
            <a:r>
              <a:rPr sz="2000" spc="-75" dirty="0">
                <a:latin typeface="Lucida Sans Unicode"/>
                <a:cs typeface="Lucida Sans Unicode"/>
              </a:rPr>
              <a:t> </a:t>
            </a:r>
            <a:r>
              <a:rPr sz="2000" spc="-95" dirty="0">
                <a:latin typeface="Lucida Sans Unicode"/>
                <a:cs typeface="Lucida Sans Unicode"/>
              </a:rPr>
              <a:t>vengono	</a:t>
            </a:r>
            <a:r>
              <a:rPr sz="2000" spc="-55" dirty="0">
                <a:latin typeface="Lucida Sans Unicode"/>
                <a:cs typeface="Lucida Sans Unicode"/>
              </a:rPr>
              <a:t>associate </a:t>
            </a:r>
            <a:r>
              <a:rPr sz="2000" spc="-140" dirty="0">
                <a:latin typeface="Lucida Sans Unicode"/>
                <a:cs typeface="Lucida Sans Unicode"/>
              </a:rPr>
              <a:t>più </a:t>
            </a:r>
            <a:r>
              <a:rPr sz="2000" spc="-120" dirty="0">
                <a:latin typeface="Lucida Sans Unicode"/>
                <a:cs typeface="Lucida Sans Unicode"/>
              </a:rPr>
              <a:t>unità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-125" dirty="0">
                <a:latin typeface="Lucida Sans Unicode"/>
                <a:cs typeface="Lucida Sans Unicode"/>
              </a:rPr>
              <a:t>funzionali.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85875" y="2420937"/>
            <a:ext cx="6423025" cy="400367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Parallelismo </a:t>
            </a:r>
            <a:r>
              <a:rPr dirty="0"/>
              <a:t>-</a:t>
            </a:r>
            <a:r>
              <a:rPr spc="-25" dirty="0"/>
              <a:t> </a:t>
            </a:r>
            <a:r>
              <a:rPr dirty="0"/>
              <a:t>Pipeline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815" y="1470405"/>
            <a:ext cx="8533765" cy="4141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latin typeface="Lucida Sans Unicode"/>
                <a:cs typeface="Lucida Sans Unicode"/>
              </a:rPr>
              <a:t>Sia</a:t>
            </a:r>
            <a:endParaRPr sz="1800">
              <a:latin typeface="Lucida Sans Unicode"/>
              <a:cs typeface="Lucida Sans Unicode"/>
            </a:endParaRPr>
          </a:p>
          <a:p>
            <a:pPr marL="187960" indent="-175260">
              <a:lnSpc>
                <a:spcPct val="100000"/>
              </a:lnSpc>
              <a:buChar char="•"/>
              <a:tabLst>
                <a:tab pos="187960" algn="l"/>
              </a:tabLst>
            </a:pPr>
            <a:r>
              <a:rPr sz="1800" spc="-155" dirty="0">
                <a:latin typeface="Lucida Sans Unicode"/>
                <a:cs typeface="Lucida Sans Unicode"/>
              </a:rPr>
              <a:t>k </a:t>
            </a:r>
            <a:r>
              <a:rPr sz="1800" spc="-445" dirty="0">
                <a:latin typeface="Lucida Sans Unicode"/>
                <a:cs typeface="Lucida Sans Unicode"/>
              </a:rPr>
              <a:t>- </a:t>
            </a:r>
            <a:r>
              <a:rPr sz="1800" spc="-114" dirty="0">
                <a:latin typeface="Lucida Sans Unicode"/>
                <a:cs typeface="Lucida Sans Unicode"/>
              </a:rPr>
              <a:t>numero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90" dirty="0">
                <a:latin typeface="Lucida Sans Unicode"/>
                <a:cs typeface="Lucida Sans Unicode"/>
              </a:rPr>
              <a:t>stadi </a:t>
            </a:r>
            <a:r>
              <a:rPr sz="1800" spc="-80" dirty="0">
                <a:latin typeface="Lucida Sans Unicode"/>
                <a:cs typeface="Lucida Sans Unicode"/>
              </a:rPr>
              <a:t>della</a:t>
            </a:r>
            <a:r>
              <a:rPr sz="1800" spc="140" dirty="0">
                <a:latin typeface="Lucida Sans Unicode"/>
                <a:cs typeface="Lucida Sans Unicode"/>
              </a:rPr>
              <a:t> </a:t>
            </a:r>
            <a:r>
              <a:rPr sz="1800" spc="-100" dirty="0">
                <a:latin typeface="Lucida Sans Unicode"/>
                <a:cs typeface="Lucida Sans Unicode"/>
              </a:rPr>
              <a:t>pipeline</a:t>
            </a:r>
            <a:endParaRPr sz="1800">
              <a:latin typeface="Lucida Sans Unicode"/>
              <a:cs typeface="Lucida Sans Unicode"/>
            </a:endParaRPr>
          </a:p>
          <a:p>
            <a:pPr marL="187960" indent="-175260">
              <a:lnSpc>
                <a:spcPct val="100000"/>
              </a:lnSpc>
              <a:buChar char="•"/>
              <a:tabLst>
                <a:tab pos="187960" algn="l"/>
              </a:tabLst>
            </a:pPr>
            <a:r>
              <a:rPr sz="1800" spc="-114" dirty="0">
                <a:latin typeface="Lucida Sans Unicode"/>
                <a:cs typeface="Lucida Sans Unicode"/>
              </a:rPr>
              <a:t>n </a:t>
            </a:r>
            <a:r>
              <a:rPr sz="1800" spc="-445" dirty="0">
                <a:latin typeface="Lucida Sans Unicode"/>
                <a:cs typeface="Lucida Sans Unicode"/>
              </a:rPr>
              <a:t>- </a:t>
            </a:r>
            <a:r>
              <a:rPr sz="1800" spc="-114" dirty="0">
                <a:latin typeface="Lucida Sans Unicode"/>
                <a:cs typeface="Lucida Sans Unicode"/>
              </a:rPr>
              <a:t>numero </a:t>
            </a:r>
            <a:r>
              <a:rPr sz="1800" spc="-135" dirty="0">
                <a:latin typeface="Lucida Sans Unicode"/>
                <a:cs typeface="Lucida Sans Unicode"/>
              </a:rPr>
              <a:t>di </a:t>
            </a:r>
            <a:r>
              <a:rPr sz="1800" spc="-120" dirty="0">
                <a:latin typeface="Lucida Sans Unicode"/>
                <a:cs typeface="Lucida Sans Unicode"/>
              </a:rPr>
              <a:t>istruzioni </a:t>
            </a:r>
            <a:r>
              <a:rPr sz="1800" spc="-70" dirty="0">
                <a:latin typeface="Lucida Sans Unicode"/>
                <a:cs typeface="Lucida Sans Unicode"/>
              </a:rPr>
              <a:t>da</a:t>
            </a:r>
            <a:r>
              <a:rPr sz="1800" spc="140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eseguire</a:t>
            </a:r>
            <a:endParaRPr sz="1800">
              <a:latin typeface="Lucida Sans Unicode"/>
              <a:cs typeface="Lucida Sans Unicode"/>
            </a:endParaRPr>
          </a:p>
          <a:p>
            <a:pPr marL="187960" indent="-175260">
              <a:lnSpc>
                <a:spcPts val="2110"/>
              </a:lnSpc>
              <a:buChar char="•"/>
              <a:tabLst>
                <a:tab pos="187960" algn="l"/>
              </a:tabLst>
            </a:pPr>
            <a:r>
              <a:rPr sz="1800" spc="-175" dirty="0">
                <a:latin typeface="Lucida Sans Unicode"/>
                <a:cs typeface="Lucida Sans Unicode"/>
              </a:rPr>
              <a:t>t </a:t>
            </a:r>
            <a:r>
              <a:rPr sz="1800" spc="-445" dirty="0">
                <a:latin typeface="Lucida Sans Unicode"/>
                <a:cs typeface="Lucida Sans Unicode"/>
              </a:rPr>
              <a:t>- </a:t>
            </a:r>
            <a:r>
              <a:rPr sz="1800" spc="-125" dirty="0">
                <a:latin typeface="Lucida Sans Unicode"/>
                <a:cs typeface="Lucida Sans Unicode"/>
              </a:rPr>
              <a:t>tempo </a:t>
            </a:r>
            <a:r>
              <a:rPr sz="1800" spc="-135" dirty="0">
                <a:latin typeface="Lucida Sans Unicode"/>
                <a:cs typeface="Lucida Sans Unicode"/>
              </a:rPr>
              <a:t>di </a:t>
            </a:r>
            <a:r>
              <a:rPr sz="1800" spc="-120" dirty="0">
                <a:latin typeface="Lucida Sans Unicode"/>
                <a:cs typeface="Lucida Sans Unicode"/>
              </a:rPr>
              <a:t>uno </a:t>
            </a:r>
            <a:r>
              <a:rPr sz="1800" spc="-95" dirty="0">
                <a:latin typeface="Lucida Sans Unicode"/>
                <a:cs typeface="Lucida Sans Unicode"/>
              </a:rPr>
              <a:t>stadio </a:t>
            </a:r>
            <a:r>
              <a:rPr sz="1800" spc="-100" dirty="0">
                <a:latin typeface="Lucida Sans Unicode"/>
                <a:cs typeface="Lucida Sans Unicode"/>
              </a:rPr>
              <a:t>(tempo</a:t>
            </a:r>
            <a:r>
              <a:rPr sz="1800" spc="235" dirty="0">
                <a:latin typeface="Lucida Sans Unicode"/>
                <a:cs typeface="Lucida Sans Unicode"/>
              </a:rPr>
              <a:t> </a:t>
            </a:r>
            <a:r>
              <a:rPr sz="1800" spc="-80" dirty="0">
                <a:latin typeface="Lucida Sans Unicode"/>
                <a:cs typeface="Lucida Sans Unicode"/>
              </a:rPr>
              <a:t>massimo).</a:t>
            </a:r>
            <a:endParaRPr sz="1800">
              <a:latin typeface="Lucida Sans Unicode"/>
              <a:cs typeface="Lucida Sans Unicode"/>
            </a:endParaRPr>
          </a:p>
          <a:p>
            <a:pPr marL="12700" marR="981710">
              <a:lnSpc>
                <a:spcPts val="2160"/>
              </a:lnSpc>
              <a:spcBef>
                <a:spcPts val="125"/>
              </a:spcBef>
            </a:pPr>
            <a:r>
              <a:rPr sz="1900" spc="-80" dirty="0">
                <a:latin typeface="Lucida Sans Unicode"/>
                <a:cs typeface="Lucida Sans Unicode"/>
              </a:rPr>
              <a:t>(si </a:t>
            </a:r>
            <a:r>
              <a:rPr sz="1900" spc="-150" dirty="0">
                <a:latin typeface="Lucida Sans Unicode"/>
                <a:cs typeface="Lucida Sans Unicode"/>
              </a:rPr>
              <a:t>considerino </a:t>
            </a:r>
            <a:r>
              <a:rPr sz="1900" spc="-160" dirty="0">
                <a:latin typeface="Lucida Sans Unicode"/>
                <a:cs typeface="Lucida Sans Unicode"/>
              </a:rPr>
              <a:t>inoltre </a:t>
            </a:r>
            <a:r>
              <a:rPr sz="1900" spc="-140" dirty="0">
                <a:latin typeface="Lucida Sans Unicode"/>
                <a:cs typeface="Lucida Sans Unicode"/>
              </a:rPr>
              <a:t>trascurabili </a:t>
            </a:r>
            <a:r>
              <a:rPr sz="1900" spc="-150" dirty="0">
                <a:latin typeface="Lucida Sans Unicode"/>
                <a:cs typeface="Lucida Sans Unicode"/>
              </a:rPr>
              <a:t>i </a:t>
            </a:r>
            <a:r>
              <a:rPr sz="1900" spc="-180" dirty="0">
                <a:latin typeface="Lucida Sans Unicode"/>
                <a:cs typeface="Lucida Sans Unicode"/>
              </a:rPr>
              <a:t>tempi </a:t>
            </a:r>
            <a:r>
              <a:rPr sz="1900" spc="-175" dirty="0">
                <a:latin typeface="Lucida Sans Unicode"/>
                <a:cs typeface="Lucida Sans Unicode"/>
              </a:rPr>
              <a:t>di </a:t>
            </a:r>
            <a:r>
              <a:rPr sz="1900" spc="-170" dirty="0">
                <a:latin typeface="Lucida Sans Unicode"/>
                <a:cs typeface="Lucida Sans Unicode"/>
              </a:rPr>
              <a:t>commutazione </a:t>
            </a:r>
            <a:r>
              <a:rPr sz="1900" spc="-125" dirty="0">
                <a:latin typeface="Lucida Sans Unicode"/>
                <a:cs typeface="Lucida Sans Unicode"/>
              </a:rPr>
              <a:t>da </a:t>
            </a:r>
            <a:r>
              <a:rPr sz="1900" spc="-180" dirty="0">
                <a:latin typeface="Lucida Sans Unicode"/>
                <a:cs typeface="Lucida Sans Unicode"/>
              </a:rPr>
              <a:t>uno </a:t>
            </a:r>
            <a:r>
              <a:rPr sz="1900" spc="-145" dirty="0">
                <a:latin typeface="Lucida Sans Unicode"/>
                <a:cs typeface="Lucida Sans Unicode"/>
              </a:rPr>
              <a:t>stadio </a:t>
            </a:r>
            <a:r>
              <a:rPr sz="1900" spc="-105" dirty="0">
                <a:latin typeface="Lucida Sans Unicode"/>
                <a:cs typeface="Lucida Sans Unicode"/>
              </a:rPr>
              <a:t>al  </a:t>
            </a:r>
            <a:r>
              <a:rPr sz="1900" spc="-95" dirty="0">
                <a:latin typeface="Lucida Sans Unicode"/>
                <a:cs typeface="Lucida Sans Unicode"/>
              </a:rPr>
              <a:t>successivo)</a:t>
            </a:r>
            <a:endParaRPr sz="1900">
              <a:latin typeface="Lucida Sans Unicode"/>
              <a:cs typeface="Lucida Sans Unicode"/>
            </a:endParaRPr>
          </a:p>
          <a:p>
            <a:pPr marL="12700">
              <a:lnSpc>
                <a:spcPts val="2090"/>
              </a:lnSpc>
            </a:pPr>
            <a:r>
              <a:rPr sz="1800" spc="-70" dirty="0">
                <a:latin typeface="Lucida Sans Unicode"/>
                <a:cs typeface="Lucida Sans Unicode"/>
              </a:rPr>
              <a:t>In </a:t>
            </a:r>
            <a:r>
              <a:rPr sz="1800" spc="-80" dirty="0">
                <a:latin typeface="Lucida Sans Unicode"/>
                <a:cs typeface="Lucida Sans Unicode"/>
              </a:rPr>
              <a:t>una </a:t>
            </a:r>
            <a:r>
              <a:rPr sz="1800" spc="-75" dirty="0">
                <a:latin typeface="Lucida Sans Unicode"/>
                <a:cs typeface="Lucida Sans Unicode"/>
              </a:rPr>
              <a:t>macchina sequenziale </a:t>
            </a:r>
            <a:r>
              <a:rPr sz="1800" spc="-55" dirty="0">
                <a:latin typeface="Lucida Sans Unicode"/>
                <a:cs typeface="Lucida Sans Unicode"/>
              </a:rPr>
              <a:t>senza </a:t>
            </a:r>
            <a:r>
              <a:rPr sz="1800" spc="-95" dirty="0">
                <a:latin typeface="Lucida Sans Unicode"/>
                <a:cs typeface="Lucida Sans Unicode"/>
              </a:rPr>
              <a:t>parallelismo </a:t>
            </a:r>
            <a:r>
              <a:rPr sz="1800" spc="-125" dirty="0">
                <a:latin typeface="Lucida Sans Unicode"/>
                <a:cs typeface="Lucida Sans Unicode"/>
              </a:rPr>
              <a:t>il tempo </a:t>
            </a:r>
            <a:r>
              <a:rPr sz="1800" spc="-100" dirty="0">
                <a:latin typeface="Lucida Sans Unicode"/>
                <a:cs typeface="Lucida Sans Unicode"/>
              </a:rPr>
              <a:t>per </a:t>
            </a:r>
            <a:r>
              <a:rPr sz="1800" spc="-75" dirty="0">
                <a:latin typeface="Lucida Sans Unicode"/>
                <a:cs typeface="Lucida Sans Unicode"/>
              </a:rPr>
              <a:t>eseguire </a:t>
            </a:r>
            <a:r>
              <a:rPr sz="1800" spc="-65" dirty="0">
                <a:latin typeface="Lucida Sans Unicode"/>
                <a:cs typeface="Lucida Sans Unicode"/>
              </a:rPr>
              <a:t>le </a:t>
            </a:r>
            <a:r>
              <a:rPr sz="1800" spc="-125" dirty="0">
                <a:latin typeface="Lucida Sans Unicode"/>
                <a:cs typeface="Lucida Sans Unicode"/>
              </a:rPr>
              <a:t>istruzioni</a:t>
            </a:r>
            <a:r>
              <a:rPr sz="1800" spc="280" dirty="0">
                <a:latin typeface="Lucida Sans Unicode"/>
                <a:cs typeface="Lucida Sans Unicode"/>
              </a:rPr>
              <a:t> </a:t>
            </a:r>
            <a:r>
              <a:rPr sz="1800" spc="-5" dirty="0">
                <a:latin typeface="Lucida Sans Unicode"/>
                <a:cs typeface="Lucida Sans Unicode"/>
              </a:rPr>
              <a:t>è</a:t>
            </a:r>
            <a:endParaRPr sz="1800">
              <a:latin typeface="Lucida Sans Unicode"/>
              <a:cs typeface="Lucida Sans Unicode"/>
            </a:endParaRPr>
          </a:p>
          <a:p>
            <a:pPr marL="145415" algn="ctr">
              <a:lnSpc>
                <a:spcPct val="100000"/>
              </a:lnSpc>
              <a:spcBef>
                <a:spcPts val="445"/>
              </a:spcBef>
            </a:pPr>
            <a:r>
              <a:rPr sz="2700" spc="-82" baseline="13888" dirty="0">
                <a:latin typeface="Lucida Sans Unicode"/>
                <a:cs typeface="Lucida Sans Unicode"/>
              </a:rPr>
              <a:t>T</a:t>
            </a:r>
            <a:r>
              <a:rPr sz="1200" spc="-55" dirty="0">
                <a:latin typeface="Lucida Sans Unicode"/>
                <a:cs typeface="Lucida Sans Unicode"/>
              </a:rPr>
              <a:t>convenzionale</a:t>
            </a:r>
            <a:r>
              <a:rPr sz="1200" spc="245" dirty="0">
                <a:latin typeface="Lucida Sans Unicode"/>
                <a:cs typeface="Lucida Sans Unicode"/>
              </a:rPr>
              <a:t> </a:t>
            </a:r>
            <a:r>
              <a:rPr sz="2700" spc="-315" baseline="13888" dirty="0">
                <a:latin typeface="Lucida Sans Unicode"/>
                <a:cs typeface="Lucida Sans Unicode"/>
              </a:rPr>
              <a:t>=nkt</a:t>
            </a:r>
            <a:endParaRPr sz="2700" baseline="13888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714"/>
              </a:spcBef>
            </a:pPr>
            <a:r>
              <a:rPr sz="1800" spc="-70" dirty="0">
                <a:latin typeface="Lucida Sans Unicode"/>
                <a:cs typeface="Lucida Sans Unicode"/>
              </a:rPr>
              <a:t>In </a:t>
            </a:r>
            <a:r>
              <a:rPr sz="1800" spc="-80" dirty="0">
                <a:latin typeface="Lucida Sans Unicode"/>
                <a:cs typeface="Lucida Sans Unicode"/>
              </a:rPr>
              <a:t>una </a:t>
            </a:r>
            <a:r>
              <a:rPr sz="1800" spc="-75" dirty="0">
                <a:latin typeface="Lucida Sans Unicode"/>
                <a:cs typeface="Lucida Sans Unicode"/>
              </a:rPr>
              <a:t>macchina </a:t>
            </a:r>
            <a:r>
              <a:rPr sz="1800" spc="-100" dirty="0">
                <a:latin typeface="Lucida Sans Unicode"/>
                <a:cs typeface="Lucida Sans Unicode"/>
              </a:rPr>
              <a:t>dotata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105" dirty="0">
                <a:latin typeface="Lucida Sans Unicode"/>
                <a:cs typeface="Lucida Sans Unicode"/>
              </a:rPr>
              <a:t>pipe </a:t>
            </a:r>
            <a:r>
              <a:rPr sz="1800" spc="-45" dirty="0">
                <a:latin typeface="Lucida Sans Unicode"/>
                <a:cs typeface="Lucida Sans Unicode"/>
              </a:rPr>
              <a:t>(senza</a:t>
            </a:r>
            <a:r>
              <a:rPr sz="1800" spc="80" dirty="0">
                <a:latin typeface="Lucida Sans Unicode"/>
                <a:cs typeface="Lucida Sans Unicode"/>
              </a:rPr>
              <a:t> </a:t>
            </a:r>
            <a:r>
              <a:rPr sz="1800" spc="-70" dirty="0">
                <a:latin typeface="Lucida Sans Unicode"/>
                <a:cs typeface="Lucida Sans Unicode"/>
              </a:rPr>
              <a:t>salti):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79375" algn="ctr">
              <a:lnSpc>
                <a:spcPct val="100000"/>
              </a:lnSpc>
            </a:pPr>
            <a:r>
              <a:rPr sz="1800" spc="-120" dirty="0">
                <a:latin typeface="Lucida Sans Unicode"/>
                <a:cs typeface="Lucida Sans Unicode"/>
              </a:rPr>
              <a:t>T</a:t>
            </a:r>
            <a:r>
              <a:rPr sz="1800" spc="-179" baseline="-20833" dirty="0">
                <a:latin typeface="Lucida Sans Unicode"/>
                <a:cs typeface="Lucida Sans Unicode"/>
              </a:rPr>
              <a:t>pipe</a:t>
            </a:r>
            <a:r>
              <a:rPr sz="1800" spc="-120" dirty="0">
                <a:latin typeface="Lucida Sans Unicode"/>
                <a:cs typeface="Lucida Sans Unicode"/>
              </a:rPr>
              <a:t>=[k </a:t>
            </a:r>
            <a:r>
              <a:rPr sz="1800" spc="-380" dirty="0">
                <a:latin typeface="Lucida Sans Unicode"/>
                <a:cs typeface="Lucida Sans Unicode"/>
              </a:rPr>
              <a:t>+   </a:t>
            </a:r>
            <a:r>
              <a:rPr sz="1800" spc="-130" dirty="0">
                <a:latin typeface="Lucida Sans Unicode"/>
                <a:cs typeface="Lucida Sans Unicode"/>
              </a:rPr>
              <a:t>(n-1)] </a:t>
            </a:r>
            <a:r>
              <a:rPr sz="1800" spc="-85" dirty="0">
                <a:latin typeface="Symbol"/>
                <a:cs typeface="Symbol"/>
              </a:rPr>
              <a:t></a:t>
            </a:r>
            <a:r>
              <a:rPr sz="1800" spc="-85" dirty="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  <a:p>
            <a:pPr marL="12700" marR="551180">
              <a:lnSpc>
                <a:spcPct val="100000"/>
              </a:lnSpc>
              <a:spcBef>
                <a:spcPts val="2160"/>
              </a:spcBef>
            </a:pPr>
            <a:r>
              <a:rPr sz="1800" spc="-70" dirty="0">
                <a:latin typeface="Lucida Sans Unicode"/>
                <a:cs typeface="Lucida Sans Unicode"/>
              </a:rPr>
              <a:t>Il </a:t>
            </a:r>
            <a:r>
              <a:rPr sz="1800" spc="-110" dirty="0">
                <a:latin typeface="Lucida Sans Unicode"/>
                <a:cs typeface="Lucida Sans Unicode"/>
              </a:rPr>
              <a:t>fattore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85" dirty="0">
                <a:latin typeface="Lucida Sans Unicode"/>
                <a:cs typeface="Lucida Sans Unicode"/>
              </a:rPr>
              <a:t>velocizzazione </a:t>
            </a:r>
            <a:r>
              <a:rPr sz="1800" spc="-100" dirty="0">
                <a:latin typeface="Lucida Sans Unicode"/>
                <a:cs typeface="Lucida Sans Unicode"/>
              </a:rPr>
              <a:t>(speed-up) </a:t>
            </a:r>
            <a:r>
              <a:rPr sz="1800" spc="-80" dirty="0">
                <a:latin typeface="Lucida Sans Unicode"/>
                <a:cs typeface="Lucida Sans Unicode"/>
              </a:rPr>
              <a:t>della </a:t>
            </a:r>
            <a:r>
              <a:rPr sz="1800" spc="-100" dirty="0">
                <a:latin typeface="Lucida Sans Unicode"/>
                <a:cs typeface="Lucida Sans Unicode"/>
              </a:rPr>
              <a:t>pipeline </a:t>
            </a:r>
            <a:r>
              <a:rPr sz="1800" spc="-114" dirty="0">
                <a:latin typeface="Lucida Sans Unicode"/>
                <a:cs typeface="Lucida Sans Unicode"/>
              </a:rPr>
              <a:t>rispetto </a:t>
            </a:r>
            <a:r>
              <a:rPr sz="1800" spc="-65" dirty="0">
                <a:latin typeface="Lucida Sans Unicode"/>
                <a:cs typeface="Lucida Sans Unicode"/>
              </a:rPr>
              <a:t>ad </a:t>
            </a:r>
            <a:r>
              <a:rPr sz="1800" spc="-80" dirty="0">
                <a:latin typeface="Lucida Sans Unicode"/>
                <a:cs typeface="Lucida Sans Unicode"/>
              </a:rPr>
              <a:t>una </a:t>
            </a:r>
            <a:r>
              <a:rPr sz="1800" spc="-105" dirty="0">
                <a:latin typeface="Lucida Sans Unicode"/>
                <a:cs typeface="Lucida Sans Unicode"/>
              </a:rPr>
              <a:t>architettura  tradizionale</a:t>
            </a:r>
            <a:r>
              <a:rPr sz="1800" spc="-55" dirty="0">
                <a:latin typeface="Lucida Sans Unicode"/>
                <a:cs typeface="Lucida Sans Unicode"/>
              </a:rPr>
              <a:t> </a:t>
            </a:r>
            <a:r>
              <a:rPr sz="1800" spc="-45" dirty="0">
                <a:latin typeface="Lucida Sans Unicode"/>
                <a:cs typeface="Lucida Sans Unicode"/>
              </a:rPr>
              <a:t>è: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4337" y="6006720"/>
            <a:ext cx="1564640" cy="0"/>
          </a:xfrm>
          <a:custGeom>
            <a:avLst/>
            <a:gdLst/>
            <a:ahLst/>
            <a:cxnLst/>
            <a:rect l="l" t="t" r="r" b="b"/>
            <a:pathLst>
              <a:path w="1564639">
                <a:moveTo>
                  <a:pt x="0" y="0"/>
                </a:moveTo>
                <a:lnTo>
                  <a:pt x="1564569" y="0"/>
                </a:lnTo>
              </a:path>
            </a:pathLst>
          </a:custGeom>
          <a:ln w="16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79439" y="6006720"/>
            <a:ext cx="1354455" cy="0"/>
          </a:xfrm>
          <a:custGeom>
            <a:avLst/>
            <a:gdLst/>
            <a:ahLst/>
            <a:cxnLst/>
            <a:rect l="l" t="t" r="r" b="b"/>
            <a:pathLst>
              <a:path w="1354454">
                <a:moveTo>
                  <a:pt x="0" y="0"/>
                </a:moveTo>
                <a:lnTo>
                  <a:pt x="1354166" y="0"/>
                </a:lnTo>
              </a:path>
            </a:pathLst>
          </a:custGeom>
          <a:ln w="16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24273" y="6006720"/>
            <a:ext cx="1264920" cy="0"/>
          </a:xfrm>
          <a:custGeom>
            <a:avLst/>
            <a:gdLst/>
            <a:ahLst/>
            <a:cxnLst/>
            <a:rect l="l" t="t" r="r" b="b"/>
            <a:pathLst>
              <a:path w="1264920">
                <a:moveTo>
                  <a:pt x="0" y="0"/>
                </a:moveTo>
                <a:lnTo>
                  <a:pt x="1264761" y="0"/>
                </a:lnTo>
              </a:path>
            </a:pathLst>
          </a:custGeom>
          <a:ln w="16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93555" y="5790806"/>
            <a:ext cx="175260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spc="20" dirty="0">
                <a:latin typeface="Symbol"/>
                <a:cs typeface="Symbol"/>
              </a:rPr>
              <a:t>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75082" y="6005848"/>
            <a:ext cx="2928620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656714" algn="l"/>
              </a:tabLst>
            </a:pPr>
            <a:r>
              <a:rPr sz="2100" spc="45" dirty="0">
                <a:latin typeface="Times New Roman"/>
                <a:cs typeface="Times New Roman"/>
              </a:rPr>
              <a:t>[</a:t>
            </a:r>
            <a:r>
              <a:rPr sz="2100" i="1" spc="45" dirty="0">
                <a:latin typeface="Times New Roman"/>
                <a:cs typeface="Times New Roman"/>
              </a:rPr>
              <a:t>k </a:t>
            </a:r>
            <a:r>
              <a:rPr sz="2100" spc="20" dirty="0">
                <a:latin typeface="Symbol"/>
                <a:cs typeface="Symbol"/>
              </a:rPr>
              <a:t></a:t>
            </a:r>
            <a:r>
              <a:rPr sz="2100" spc="-125" dirty="0">
                <a:latin typeface="Times New Roman"/>
                <a:cs typeface="Times New Roman"/>
              </a:rPr>
              <a:t> </a:t>
            </a:r>
            <a:r>
              <a:rPr sz="2100" spc="45" dirty="0">
                <a:latin typeface="Times New Roman"/>
                <a:cs typeface="Times New Roman"/>
              </a:rPr>
              <a:t>(</a:t>
            </a:r>
            <a:r>
              <a:rPr sz="2100" i="1" spc="45" dirty="0">
                <a:latin typeface="Times New Roman"/>
                <a:cs typeface="Times New Roman"/>
              </a:rPr>
              <a:t>n</a:t>
            </a:r>
            <a:r>
              <a:rPr sz="2100" i="1" spc="-114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Symbol"/>
                <a:cs typeface="Symbol"/>
              </a:rPr>
              <a:t></a:t>
            </a:r>
            <a:r>
              <a:rPr sz="2100" spc="-10" dirty="0">
                <a:latin typeface="Times New Roman"/>
                <a:cs typeface="Times New Roman"/>
              </a:rPr>
              <a:t>1)]</a:t>
            </a:r>
            <a:r>
              <a:rPr sz="2100" i="1" spc="-10" dirty="0">
                <a:latin typeface="Times New Roman"/>
                <a:cs typeface="Times New Roman"/>
              </a:rPr>
              <a:t>t	</a:t>
            </a:r>
            <a:r>
              <a:rPr sz="2100" spc="45" dirty="0">
                <a:latin typeface="Times New Roman"/>
                <a:cs typeface="Times New Roman"/>
              </a:rPr>
              <a:t>[</a:t>
            </a:r>
            <a:r>
              <a:rPr sz="2100" i="1" spc="45" dirty="0">
                <a:latin typeface="Times New Roman"/>
                <a:cs typeface="Times New Roman"/>
              </a:rPr>
              <a:t>k </a:t>
            </a:r>
            <a:r>
              <a:rPr sz="2100" spc="20" dirty="0">
                <a:latin typeface="Symbol"/>
                <a:cs typeface="Symbol"/>
              </a:rPr>
              <a:t></a:t>
            </a:r>
            <a:r>
              <a:rPr sz="2100" spc="20" dirty="0">
                <a:latin typeface="Times New Roman"/>
                <a:cs typeface="Times New Roman"/>
              </a:rPr>
              <a:t> </a:t>
            </a:r>
            <a:r>
              <a:rPr sz="2100" spc="45" dirty="0">
                <a:latin typeface="Times New Roman"/>
                <a:cs typeface="Times New Roman"/>
              </a:rPr>
              <a:t>(</a:t>
            </a:r>
            <a:r>
              <a:rPr sz="2100" i="1" spc="45" dirty="0">
                <a:latin typeface="Times New Roman"/>
                <a:cs typeface="Times New Roman"/>
              </a:rPr>
              <a:t>n</a:t>
            </a:r>
            <a:r>
              <a:rPr sz="2100" i="1" spc="-340" dirty="0">
                <a:latin typeface="Times New Roman"/>
                <a:cs typeface="Times New Roman"/>
              </a:rPr>
              <a:t> </a:t>
            </a:r>
            <a:r>
              <a:rPr sz="2100" spc="40" dirty="0">
                <a:latin typeface="Symbol"/>
                <a:cs typeface="Symbol"/>
              </a:rPr>
              <a:t></a:t>
            </a:r>
            <a:r>
              <a:rPr sz="2100" spc="40" dirty="0">
                <a:latin typeface="Times New Roman"/>
                <a:cs typeface="Times New Roman"/>
              </a:rPr>
              <a:t>1)]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72677" y="5617142"/>
            <a:ext cx="1937385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647189" algn="l"/>
              </a:tabLst>
            </a:pPr>
            <a:r>
              <a:rPr sz="2100" i="1" spc="95" dirty="0">
                <a:latin typeface="Times New Roman"/>
                <a:cs typeface="Times New Roman"/>
              </a:rPr>
              <a:t>n</a:t>
            </a:r>
            <a:r>
              <a:rPr sz="2100" i="1" spc="20" dirty="0">
                <a:latin typeface="Times New Roman"/>
                <a:cs typeface="Times New Roman"/>
              </a:rPr>
              <a:t>k</a:t>
            </a:r>
            <a:r>
              <a:rPr sz="2100" i="1" spc="10" dirty="0">
                <a:latin typeface="Times New Roman"/>
                <a:cs typeface="Times New Roman"/>
              </a:rPr>
              <a:t>t</a:t>
            </a:r>
            <a:r>
              <a:rPr sz="2100" i="1" dirty="0">
                <a:latin typeface="Times New Roman"/>
                <a:cs typeface="Times New Roman"/>
              </a:rPr>
              <a:t>	</a:t>
            </a:r>
            <a:r>
              <a:rPr sz="2100" i="1" spc="95" dirty="0">
                <a:latin typeface="Times New Roman"/>
                <a:cs typeface="Times New Roman"/>
              </a:rPr>
              <a:t>nk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83336" y="6072839"/>
            <a:ext cx="616585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150" i="1" spc="232" baseline="14550" dirty="0">
                <a:latin typeface="Times New Roman"/>
                <a:cs typeface="Times New Roman"/>
              </a:rPr>
              <a:t>T</a:t>
            </a:r>
            <a:r>
              <a:rPr sz="1850" i="1" spc="30" dirty="0">
                <a:latin typeface="Times New Roman"/>
                <a:cs typeface="Times New Roman"/>
              </a:rPr>
              <a:t>p</a:t>
            </a:r>
            <a:r>
              <a:rPr sz="1850" i="1" spc="50" dirty="0">
                <a:latin typeface="Times New Roman"/>
                <a:cs typeface="Times New Roman"/>
              </a:rPr>
              <a:t>i</a:t>
            </a:r>
            <a:r>
              <a:rPr sz="1850" i="1" spc="35" dirty="0">
                <a:latin typeface="Times New Roman"/>
                <a:cs typeface="Times New Roman"/>
              </a:rPr>
              <a:t>p</a:t>
            </a:r>
            <a:r>
              <a:rPr sz="1850" i="1" spc="10" dirty="0">
                <a:latin typeface="Times New Roman"/>
                <a:cs typeface="Times New Roman"/>
              </a:rPr>
              <a:t>e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24159" y="5682493"/>
            <a:ext cx="1799589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150" i="1" spc="7" baseline="14550" dirty="0">
                <a:latin typeface="Times New Roman"/>
                <a:cs typeface="Times New Roman"/>
              </a:rPr>
              <a:t>T</a:t>
            </a:r>
            <a:r>
              <a:rPr sz="1850" i="1" spc="5" dirty="0">
                <a:latin typeface="Times New Roman"/>
                <a:cs typeface="Times New Roman"/>
              </a:rPr>
              <a:t>convenzionale</a:t>
            </a:r>
            <a:r>
              <a:rPr sz="1850" i="1" spc="400" dirty="0">
                <a:latin typeface="Times New Roman"/>
                <a:cs typeface="Times New Roman"/>
              </a:rPr>
              <a:t> </a:t>
            </a:r>
            <a:r>
              <a:rPr sz="3150" spc="30" baseline="-22486" dirty="0">
                <a:latin typeface="Symbol"/>
                <a:cs typeface="Symbol"/>
              </a:rPr>
              <a:t></a:t>
            </a:r>
            <a:endParaRPr sz="3150" baseline="-22486">
              <a:latin typeface="Symbol"/>
              <a:cs typeface="Symbo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Parallelismo </a:t>
            </a:r>
            <a:r>
              <a:rPr dirty="0"/>
              <a:t>-</a:t>
            </a:r>
            <a:r>
              <a:rPr spc="-25" dirty="0"/>
              <a:t> </a:t>
            </a:r>
            <a:r>
              <a:rPr dirty="0"/>
              <a:t>Pipeline</a:t>
            </a:r>
          </a:p>
        </p:txBody>
      </p:sp>
      <p:sp>
        <p:nvSpPr>
          <p:cNvPr id="13" name="object 1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6693" y="1751533"/>
            <a:ext cx="7670800" cy="3075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20" dirty="0">
                <a:latin typeface="Lucida Sans Unicode"/>
                <a:cs typeface="Lucida Sans Unicode"/>
              </a:rPr>
              <a:t>Le </a:t>
            </a:r>
            <a:r>
              <a:rPr sz="2000" spc="-135" dirty="0">
                <a:latin typeface="Lucida Sans Unicode"/>
                <a:cs typeface="Lucida Sans Unicode"/>
              </a:rPr>
              <a:t>istruzioni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90" dirty="0">
                <a:latin typeface="Lucida Sans Unicode"/>
                <a:cs typeface="Lucida Sans Unicode"/>
              </a:rPr>
              <a:t>salto </a:t>
            </a:r>
            <a:r>
              <a:rPr sz="2000" spc="-100" dirty="0">
                <a:latin typeface="Lucida Sans Unicode"/>
                <a:cs typeface="Lucida Sans Unicode"/>
              </a:rPr>
              <a:t>(condizionato) </a:t>
            </a:r>
            <a:r>
              <a:rPr sz="2000" spc="-95" dirty="0">
                <a:latin typeface="Lucida Sans Unicode"/>
                <a:cs typeface="Lucida Sans Unicode"/>
              </a:rPr>
              <a:t>sono </a:t>
            </a:r>
            <a:r>
              <a:rPr sz="2000" spc="-125" dirty="0">
                <a:latin typeface="Lucida Sans Unicode"/>
                <a:cs typeface="Lucida Sans Unicode"/>
              </a:rPr>
              <a:t>uno </a:t>
            </a:r>
            <a:r>
              <a:rPr sz="2000" spc="-95" dirty="0">
                <a:latin typeface="Lucida Sans Unicode"/>
                <a:cs typeface="Lucida Sans Unicode"/>
              </a:rPr>
              <a:t>dei </a:t>
            </a:r>
            <a:r>
              <a:rPr sz="2000" spc="-114" dirty="0">
                <a:latin typeface="Lucida Sans Unicode"/>
                <a:cs typeface="Lucida Sans Unicode"/>
              </a:rPr>
              <a:t>principali</a:t>
            </a:r>
            <a:r>
              <a:rPr sz="2000" spc="-75" dirty="0">
                <a:latin typeface="Lucida Sans Unicode"/>
                <a:cs typeface="Lucida Sans Unicode"/>
              </a:rPr>
              <a:t> </a:t>
            </a:r>
            <a:r>
              <a:rPr sz="2000" spc="-135" dirty="0">
                <a:latin typeface="Lucida Sans Unicode"/>
                <a:cs typeface="Lucida Sans Unicode"/>
              </a:rPr>
              <a:t>problemi</a:t>
            </a: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000" spc="-50" dirty="0">
                <a:latin typeface="Lucida Sans Unicode"/>
                <a:cs typeface="Lucida Sans Unicode"/>
              </a:rPr>
              <a:t>che </a:t>
            </a:r>
            <a:r>
              <a:rPr sz="2000" spc="-135" dirty="0">
                <a:latin typeface="Lucida Sans Unicode"/>
                <a:cs typeface="Lucida Sans Unicode"/>
              </a:rPr>
              <a:t>limitano </a:t>
            </a:r>
            <a:r>
              <a:rPr sz="2000" spc="-70" dirty="0">
                <a:latin typeface="Lucida Sans Unicode"/>
                <a:cs typeface="Lucida Sans Unicode"/>
              </a:rPr>
              <a:t>le </a:t>
            </a:r>
            <a:r>
              <a:rPr sz="2000" spc="-95" dirty="0">
                <a:latin typeface="Lucida Sans Unicode"/>
                <a:cs typeface="Lucida Sans Unicode"/>
              </a:rPr>
              <a:t>prestazione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85" dirty="0">
                <a:latin typeface="Lucida Sans Unicode"/>
                <a:cs typeface="Lucida Sans Unicode"/>
              </a:rPr>
              <a:t>una</a:t>
            </a:r>
            <a:r>
              <a:rPr sz="2000" spc="-65" dirty="0">
                <a:latin typeface="Lucida Sans Unicode"/>
                <a:cs typeface="Lucida Sans Unicode"/>
              </a:rPr>
              <a:t> </a:t>
            </a:r>
            <a:r>
              <a:rPr sz="2000" spc="-105" dirty="0">
                <a:latin typeface="Lucida Sans Unicode"/>
                <a:cs typeface="Lucida Sans Unicode"/>
              </a:rPr>
              <a:t>pipeline.</a:t>
            </a: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2000" spc="20" dirty="0">
                <a:latin typeface="Lucida Sans Unicode"/>
                <a:cs typeface="Lucida Sans Unicode"/>
              </a:rPr>
              <a:t>Le </a:t>
            </a:r>
            <a:r>
              <a:rPr sz="2000" spc="-110" dirty="0">
                <a:latin typeface="Lucida Sans Unicode"/>
                <a:cs typeface="Lucida Sans Unicode"/>
              </a:rPr>
              <a:t>possibili </a:t>
            </a:r>
            <a:r>
              <a:rPr sz="2000" spc="-120" dirty="0">
                <a:latin typeface="Lucida Sans Unicode"/>
                <a:cs typeface="Lucida Sans Unicode"/>
              </a:rPr>
              <a:t>soluzioni</a:t>
            </a:r>
            <a:r>
              <a:rPr sz="2000" spc="-190" dirty="0">
                <a:latin typeface="Lucida Sans Unicode"/>
                <a:cs typeface="Lucida Sans Unicode"/>
              </a:rPr>
              <a:t> </a:t>
            </a:r>
            <a:r>
              <a:rPr sz="2000" spc="-95" dirty="0">
                <a:latin typeface="Lucida Sans Unicode"/>
                <a:cs typeface="Lucida Sans Unicode"/>
              </a:rPr>
              <a:t>sono:</a:t>
            </a:r>
            <a:endParaRPr sz="2000">
              <a:latin typeface="Lucida Sans Unicode"/>
              <a:cs typeface="Lucida Sans Unicode"/>
            </a:endParaRPr>
          </a:p>
          <a:p>
            <a:pPr marL="756285" indent="-286385">
              <a:lnSpc>
                <a:spcPct val="100000"/>
              </a:lnSpc>
              <a:spcBef>
                <a:spcPts val="24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50" dirty="0">
                <a:latin typeface="Lucida Sans Unicode"/>
                <a:cs typeface="Lucida Sans Unicode"/>
              </a:rPr>
              <a:t>Flussi </a:t>
            </a:r>
            <a:r>
              <a:rPr sz="2000" spc="-155" dirty="0">
                <a:latin typeface="Lucida Sans Unicode"/>
                <a:cs typeface="Lucida Sans Unicode"/>
              </a:rPr>
              <a:t>multipli </a:t>
            </a:r>
            <a:r>
              <a:rPr sz="2000" spc="-120" dirty="0">
                <a:latin typeface="Lucida Sans Unicode"/>
                <a:cs typeface="Lucida Sans Unicode"/>
              </a:rPr>
              <a:t>(multiple</a:t>
            </a:r>
            <a:r>
              <a:rPr sz="2000" spc="-55" dirty="0">
                <a:latin typeface="Lucida Sans Unicode"/>
                <a:cs typeface="Lucida Sans Unicode"/>
              </a:rPr>
              <a:t> </a:t>
            </a:r>
            <a:r>
              <a:rPr sz="2000" spc="-80" dirty="0">
                <a:latin typeface="Lucida Sans Unicode"/>
                <a:cs typeface="Lucida Sans Unicode"/>
              </a:rPr>
              <a:t>stream)</a:t>
            </a:r>
            <a:endParaRPr sz="2000">
              <a:latin typeface="Lucida Sans Unicode"/>
              <a:cs typeface="Lucida Sans Unicode"/>
            </a:endParaRPr>
          </a:p>
          <a:p>
            <a:pPr marL="756285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spc="-45" dirty="0">
                <a:latin typeface="Lucida Sans Unicode"/>
                <a:cs typeface="Lucida Sans Unicode"/>
              </a:rPr>
              <a:t>Prelievo </a:t>
            </a:r>
            <a:r>
              <a:rPr sz="2000" spc="-110" dirty="0">
                <a:latin typeface="Lucida Sans Unicode"/>
                <a:cs typeface="Lucida Sans Unicode"/>
              </a:rPr>
              <a:t>anticipato </a:t>
            </a:r>
            <a:r>
              <a:rPr sz="2000" spc="-85" dirty="0">
                <a:latin typeface="Lucida Sans Unicode"/>
                <a:cs typeface="Lucida Sans Unicode"/>
              </a:rPr>
              <a:t>della </a:t>
            </a:r>
            <a:r>
              <a:rPr sz="2000" spc="-95" dirty="0">
                <a:latin typeface="Lucida Sans Unicode"/>
                <a:cs typeface="Lucida Sans Unicode"/>
              </a:rPr>
              <a:t>destinazione </a:t>
            </a:r>
            <a:r>
              <a:rPr sz="2000" spc="-90" dirty="0">
                <a:latin typeface="Lucida Sans Unicode"/>
                <a:cs typeface="Lucida Sans Unicode"/>
              </a:rPr>
              <a:t>(prefetch </a:t>
            </a:r>
            <a:r>
              <a:rPr sz="2000" spc="-100" dirty="0">
                <a:latin typeface="Lucida Sans Unicode"/>
                <a:cs typeface="Lucida Sans Unicode"/>
              </a:rPr>
              <a:t>branch</a:t>
            </a:r>
            <a:r>
              <a:rPr sz="2000" spc="-175" dirty="0">
                <a:latin typeface="Lucida Sans Unicode"/>
                <a:cs typeface="Lucida Sans Unicode"/>
              </a:rPr>
              <a:t> </a:t>
            </a:r>
            <a:r>
              <a:rPr sz="2000" spc="-95" dirty="0">
                <a:latin typeface="Lucida Sans Unicode"/>
                <a:cs typeface="Lucida Sans Unicode"/>
              </a:rPr>
              <a:t>target)</a:t>
            </a:r>
            <a:endParaRPr sz="2000">
              <a:latin typeface="Lucida Sans Unicode"/>
              <a:cs typeface="Lucida Sans Unicode"/>
            </a:endParaRPr>
          </a:p>
          <a:p>
            <a:pPr marL="756285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spc="-80" dirty="0">
                <a:latin typeface="Lucida Sans Unicode"/>
                <a:cs typeface="Lucida Sans Unicode"/>
              </a:rPr>
              <a:t>Buffer </a:t>
            </a:r>
            <a:r>
              <a:rPr sz="2000" spc="-85" dirty="0">
                <a:latin typeface="Lucida Sans Unicode"/>
                <a:cs typeface="Lucida Sans Unicode"/>
              </a:rPr>
              <a:t>circolare </a:t>
            </a:r>
            <a:r>
              <a:rPr sz="2000" spc="-100" dirty="0">
                <a:latin typeface="Lucida Sans Unicode"/>
                <a:cs typeface="Lucida Sans Unicode"/>
              </a:rPr>
              <a:t>(loop</a:t>
            </a:r>
            <a:r>
              <a:rPr sz="2000" spc="-155" dirty="0">
                <a:latin typeface="Lucida Sans Unicode"/>
                <a:cs typeface="Lucida Sans Unicode"/>
              </a:rPr>
              <a:t> </a:t>
            </a:r>
            <a:r>
              <a:rPr sz="2000" spc="-114" dirty="0">
                <a:latin typeface="Lucida Sans Unicode"/>
                <a:cs typeface="Lucida Sans Unicode"/>
              </a:rPr>
              <a:t>buffer)</a:t>
            </a:r>
            <a:endParaRPr sz="2000">
              <a:latin typeface="Lucida Sans Unicode"/>
              <a:cs typeface="Lucida Sans Unicode"/>
            </a:endParaRPr>
          </a:p>
          <a:p>
            <a:pPr marL="756285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spc="-75" dirty="0">
                <a:latin typeface="Lucida Sans Unicode"/>
                <a:cs typeface="Lucida Sans Unicode"/>
              </a:rPr>
              <a:t>Predizione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90" dirty="0">
                <a:latin typeface="Lucida Sans Unicode"/>
                <a:cs typeface="Lucida Sans Unicode"/>
              </a:rPr>
              <a:t>salto </a:t>
            </a:r>
            <a:r>
              <a:rPr sz="2000" spc="-80" dirty="0">
                <a:latin typeface="Lucida Sans Unicode"/>
                <a:cs typeface="Lucida Sans Unicode"/>
              </a:rPr>
              <a:t>(branch</a:t>
            </a:r>
            <a:r>
              <a:rPr sz="2000" spc="-90" dirty="0">
                <a:latin typeface="Lucida Sans Unicode"/>
                <a:cs typeface="Lucida Sans Unicode"/>
              </a:rPr>
              <a:t> </a:t>
            </a:r>
            <a:r>
              <a:rPr sz="2000" spc="-110" dirty="0">
                <a:latin typeface="Lucida Sans Unicode"/>
                <a:cs typeface="Lucida Sans Unicode"/>
              </a:rPr>
              <a:t>prediction)</a:t>
            </a:r>
            <a:endParaRPr sz="2000">
              <a:latin typeface="Lucida Sans Unicode"/>
              <a:cs typeface="Lucida Sans Unicode"/>
            </a:endParaRPr>
          </a:p>
          <a:p>
            <a:pPr marL="756285" indent="-286385">
              <a:lnSpc>
                <a:spcPct val="100000"/>
              </a:lnSpc>
              <a:spcBef>
                <a:spcPts val="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40" dirty="0">
                <a:latin typeface="Lucida Sans Unicode"/>
                <a:cs typeface="Lucida Sans Unicode"/>
              </a:rPr>
              <a:t>Salto </a:t>
            </a:r>
            <a:r>
              <a:rPr sz="2000" spc="-120" dirty="0">
                <a:latin typeface="Lucida Sans Unicode"/>
                <a:cs typeface="Lucida Sans Unicode"/>
              </a:rPr>
              <a:t>ritardato </a:t>
            </a:r>
            <a:r>
              <a:rPr sz="2000" spc="-60" dirty="0">
                <a:latin typeface="Lucida Sans Unicode"/>
                <a:cs typeface="Lucida Sans Unicode"/>
              </a:rPr>
              <a:t>(delayed</a:t>
            </a:r>
            <a:r>
              <a:rPr sz="2000" spc="-145" dirty="0">
                <a:latin typeface="Lucida Sans Unicode"/>
                <a:cs typeface="Lucida Sans Unicode"/>
              </a:rPr>
              <a:t> </a:t>
            </a:r>
            <a:r>
              <a:rPr sz="2000" spc="-85" dirty="0">
                <a:latin typeface="Lucida Sans Unicode"/>
                <a:cs typeface="Lucida Sans Unicode"/>
              </a:rPr>
              <a:t>branch)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65620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Parallelismo </a:t>
            </a:r>
            <a:r>
              <a:rPr dirty="0"/>
              <a:t>– </a:t>
            </a:r>
            <a:r>
              <a:rPr spc="-5" dirty="0"/>
              <a:t>Pipeline  Trattamento dei</a:t>
            </a:r>
            <a:r>
              <a:rPr spc="-20" dirty="0"/>
              <a:t> </a:t>
            </a:r>
            <a:r>
              <a:rPr dirty="0"/>
              <a:t>salti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65620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Parallelismo </a:t>
            </a:r>
            <a:r>
              <a:rPr dirty="0"/>
              <a:t>– </a:t>
            </a:r>
            <a:r>
              <a:rPr spc="-5" dirty="0"/>
              <a:t>Pipeline  Trattamento dei</a:t>
            </a:r>
            <a:r>
              <a:rPr spc="-20" dirty="0"/>
              <a:t> </a:t>
            </a:r>
            <a:r>
              <a:rPr dirty="0"/>
              <a:t>salti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1815" y="1503934"/>
            <a:ext cx="8355965" cy="4668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0" dirty="0">
                <a:latin typeface="Lucida Sans Unicode"/>
                <a:cs typeface="Lucida Sans Unicode"/>
              </a:rPr>
              <a:t>Flussi </a:t>
            </a:r>
            <a:r>
              <a:rPr sz="2400" spc="-185" dirty="0">
                <a:latin typeface="Lucida Sans Unicode"/>
                <a:cs typeface="Lucida Sans Unicode"/>
              </a:rPr>
              <a:t>multipli </a:t>
            </a:r>
            <a:r>
              <a:rPr sz="2400" spc="-145" dirty="0">
                <a:latin typeface="Lucida Sans Unicode"/>
                <a:cs typeface="Lucida Sans Unicode"/>
              </a:rPr>
              <a:t>(multiple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spc="-100" dirty="0">
                <a:latin typeface="Lucida Sans Unicode"/>
                <a:cs typeface="Lucida Sans Unicode"/>
              </a:rPr>
              <a:t>stream)</a:t>
            </a:r>
            <a:endParaRPr sz="2400">
              <a:latin typeface="Lucida Sans Unicode"/>
              <a:cs typeface="Lucida Sans Unicode"/>
            </a:endParaRPr>
          </a:p>
          <a:p>
            <a:pPr marL="812800" marR="247015" indent="-342900">
              <a:lnSpc>
                <a:spcPct val="100000"/>
              </a:lnSpc>
              <a:spcBef>
                <a:spcPts val="35"/>
              </a:spcBef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800" spc="55" dirty="0">
                <a:latin typeface="Lucida Sans Unicode"/>
                <a:cs typeface="Lucida Sans Unicode"/>
              </a:rPr>
              <a:t>Si </a:t>
            </a:r>
            <a:r>
              <a:rPr sz="1800" spc="-90" dirty="0">
                <a:latin typeface="Lucida Sans Unicode"/>
                <a:cs typeface="Lucida Sans Unicode"/>
              </a:rPr>
              <a:t>replicano </a:t>
            </a:r>
            <a:r>
              <a:rPr sz="1800" spc="-65" dirty="0">
                <a:latin typeface="Lucida Sans Unicode"/>
                <a:cs typeface="Lucida Sans Unicode"/>
              </a:rPr>
              <a:t>le </a:t>
            </a:r>
            <a:r>
              <a:rPr sz="1800" spc="-114" dirty="0">
                <a:latin typeface="Lucida Sans Unicode"/>
                <a:cs typeface="Lucida Sans Unicode"/>
              </a:rPr>
              <a:t>parti iniziali </a:t>
            </a:r>
            <a:r>
              <a:rPr sz="1800" spc="-80" dirty="0">
                <a:latin typeface="Lucida Sans Unicode"/>
                <a:cs typeface="Lucida Sans Unicode"/>
              </a:rPr>
              <a:t>della </a:t>
            </a:r>
            <a:r>
              <a:rPr sz="1800" spc="-100" dirty="0">
                <a:latin typeface="Lucida Sans Unicode"/>
                <a:cs typeface="Lucida Sans Unicode"/>
              </a:rPr>
              <a:t>pipeline per </a:t>
            </a:r>
            <a:r>
              <a:rPr sz="1800" spc="-90" dirty="0">
                <a:latin typeface="Lucida Sans Unicode"/>
                <a:cs typeface="Lucida Sans Unicode"/>
              </a:rPr>
              <a:t>consentirle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70" dirty="0">
                <a:latin typeface="Lucida Sans Unicode"/>
                <a:cs typeface="Lucida Sans Unicode"/>
              </a:rPr>
              <a:t>prelevare  </a:t>
            </a:r>
            <a:r>
              <a:rPr sz="1800" spc="-95" dirty="0">
                <a:latin typeface="Lucida Sans Unicode"/>
                <a:cs typeface="Lucida Sans Unicode"/>
              </a:rPr>
              <a:t>entrambe </a:t>
            </a:r>
            <a:r>
              <a:rPr sz="1800" spc="-65" dirty="0">
                <a:latin typeface="Lucida Sans Unicode"/>
                <a:cs typeface="Lucida Sans Unicode"/>
              </a:rPr>
              <a:t>le </a:t>
            </a:r>
            <a:r>
              <a:rPr sz="1800" spc="-125" dirty="0">
                <a:latin typeface="Lucida Sans Unicode"/>
                <a:cs typeface="Lucida Sans Unicode"/>
              </a:rPr>
              <a:t>istruzioni </a:t>
            </a:r>
            <a:r>
              <a:rPr sz="1800" spc="-85" dirty="0">
                <a:latin typeface="Lucida Sans Unicode"/>
                <a:cs typeface="Lucida Sans Unicode"/>
              </a:rPr>
              <a:t>(coinvolte nel salto </a:t>
            </a:r>
            <a:r>
              <a:rPr sz="1800" spc="-100" dirty="0">
                <a:latin typeface="Lucida Sans Unicode"/>
                <a:cs typeface="Lucida Sans Unicode"/>
              </a:rPr>
              <a:t>condizionato), </a:t>
            </a:r>
            <a:r>
              <a:rPr sz="1800" spc="-80" dirty="0">
                <a:latin typeface="Lucida Sans Unicode"/>
                <a:cs typeface="Lucida Sans Unicode"/>
              </a:rPr>
              <a:t>facendo </a:t>
            </a:r>
            <a:r>
              <a:rPr sz="1800" spc="-85" dirty="0">
                <a:latin typeface="Lucida Sans Unicode"/>
                <a:cs typeface="Lucida Sans Unicode"/>
              </a:rPr>
              <a:t>uso </a:t>
            </a:r>
            <a:r>
              <a:rPr sz="1800" spc="-90" dirty="0">
                <a:latin typeface="Lucida Sans Unicode"/>
                <a:cs typeface="Lucida Sans Unicode"/>
              </a:rPr>
              <a:t>dei  due</a:t>
            </a:r>
            <a:r>
              <a:rPr sz="1800" spc="-70" dirty="0">
                <a:latin typeface="Lucida Sans Unicode"/>
                <a:cs typeface="Lucida Sans Unicode"/>
              </a:rPr>
              <a:t> </a:t>
            </a:r>
            <a:r>
              <a:rPr sz="1800" spc="-95" dirty="0">
                <a:latin typeface="Lucida Sans Unicode"/>
                <a:cs typeface="Lucida Sans Unicode"/>
              </a:rPr>
              <a:t>flussi.</a:t>
            </a:r>
            <a:endParaRPr sz="1800">
              <a:latin typeface="Lucida Sans Unicode"/>
              <a:cs typeface="Lucida Sans Unicode"/>
            </a:endParaRPr>
          </a:p>
          <a:p>
            <a:pPr marL="812800" indent="-342900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800" spc="-80" dirty="0">
                <a:latin typeface="Lucida Sans Unicode"/>
                <a:cs typeface="Lucida Sans Unicode"/>
              </a:rPr>
              <a:t>Problemi:</a:t>
            </a:r>
            <a:endParaRPr sz="1800">
              <a:latin typeface="Lucida Sans Unicode"/>
              <a:cs typeface="Lucida Sans Unicode"/>
            </a:endParaRPr>
          </a:p>
          <a:p>
            <a:pPr marL="1270000" lvl="1" indent="-342900">
              <a:lnSpc>
                <a:spcPct val="100000"/>
              </a:lnSpc>
              <a:buChar char="•"/>
              <a:tabLst>
                <a:tab pos="1270000" algn="l"/>
                <a:tab pos="1270635" algn="l"/>
              </a:tabLst>
            </a:pPr>
            <a:r>
              <a:rPr sz="1800" spc="-65" dirty="0">
                <a:latin typeface="Lucida Sans Unicode"/>
                <a:cs typeface="Lucida Sans Unicode"/>
              </a:rPr>
              <a:t>Generazione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120" dirty="0">
                <a:latin typeface="Lucida Sans Unicode"/>
                <a:cs typeface="Lucida Sans Unicode"/>
              </a:rPr>
              <a:t>ritardi </a:t>
            </a:r>
            <a:r>
              <a:rPr sz="1800" spc="-100" dirty="0">
                <a:latin typeface="Lucida Sans Unicode"/>
                <a:cs typeface="Lucida Sans Unicode"/>
              </a:rPr>
              <a:t>per </a:t>
            </a:r>
            <a:r>
              <a:rPr sz="1800" spc="-60" dirty="0">
                <a:latin typeface="Lucida Sans Unicode"/>
                <a:cs typeface="Lucida Sans Unicode"/>
              </a:rPr>
              <a:t>la </a:t>
            </a:r>
            <a:r>
              <a:rPr sz="1800" spc="-65" dirty="0">
                <a:latin typeface="Lucida Sans Unicode"/>
                <a:cs typeface="Lucida Sans Unicode"/>
              </a:rPr>
              <a:t>contesa </a:t>
            </a:r>
            <a:r>
              <a:rPr sz="1800" spc="-100" dirty="0">
                <a:latin typeface="Lucida Sans Unicode"/>
                <a:cs typeface="Lucida Sans Unicode"/>
              </a:rPr>
              <a:t>tra </a:t>
            </a:r>
            <a:r>
              <a:rPr sz="1800" spc="-125" dirty="0">
                <a:latin typeface="Lucida Sans Unicode"/>
                <a:cs typeface="Lucida Sans Unicode"/>
              </a:rPr>
              <a:t>i </a:t>
            </a:r>
            <a:r>
              <a:rPr sz="1800" spc="-90" dirty="0">
                <a:latin typeface="Lucida Sans Unicode"/>
                <a:cs typeface="Lucida Sans Unicode"/>
              </a:rPr>
              <a:t>due</a:t>
            </a:r>
            <a:r>
              <a:rPr sz="1800" spc="155" dirty="0">
                <a:latin typeface="Lucida Sans Unicode"/>
                <a:cs typeface="Lucida Sans Unicode"/>
              </a:rPr>
              <a:t> </a:t>
            </a:r>
            <a:r>
              <a:rPr sz="1800" spc="-95" dirty="0">
                <a:latin typeface="Lucida Sans Unicode"/>
                <a:cs typeface="Lucida Sans Unicode"/>
              </a:rPr>
              <a:t>flussi</a:t>
            </a:r>
            <a:endParaRPr sz="1800">
              <a:latin typeface="Lucida Sans Unicode"/>
              <a:cs typeface="Lucida Sans Unicode"/>
            </a:endParaRPr>
          </a:p>
          <a:p>
            <a:pPr marL="1270000" lvl="1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1270000" algn="l"/>
                <a:tab pos="1270635" algn="l"/>
              </a:tabLst>
            </a:pPr>
            <a:r>
              <a:rPr sz="1800" spc="-70" dirty="0">
                <a:latin typeface="Lucida Sans Unicode"/>
                <a:cs typeface="Lucida Sans Unicode"/>
              </a:rPr>
              <a:t>In ciascuno </a:t>
            </a:r>
            <a:r>
              <a:rPr sz="1800" spc="-95" dirty="0">
                <a:latin typeface="Lucida Sans Unicode"/>
                <a:cs typeface="Lucida Sans Unicode"/>
              </a:rPr>
              <a:t>dei </a:t>
            </a:r>
            <a:r>
              <a:rPr sz="1800" spc="-90" dirty="0">
                <a:latin typeface="Lucida Sans Unicode"/>
                <a:cs typeface="Lucida Sans Unicode"/>
              </a:rPr>
              <a:t>due </a:t>
            </a:r>
            <a:r>
              <a:rPr sz="1800" spc="-95" dirty="0">
                <a:latin typeface="Lucida Sans Unicode"/>
                <a:cs typeface="Lucida Sans Unicode"/>
              </a:rPr>
              <a:t>flussi </a:t>
            </a:r>
            <a:r>
              <a:rPr sz="1800" spc="-70" dirty="0">
                <a:latin typeface="Lucida Sans Unicode"/>
                <a:cs typeface="Lucida Sans Unicode"/>
              </a:rPr>
              <a:t>si </a:t>
            </a:r>
            <a:r>
              <a:rPr sz="1800" spc="-90" dirty="0">
                <a:latin typeface="Lucida Sans Unicode"/>
                <a:cs typeface="Lucida Sans Unicode"/>
              </a:rPr>
              <a:t>possono </a:t>
            </a:r>
            <a:r>
              <a:rPr sz="1800" spc="-75" dirty="0">
                <a:latin typeface="Lucida Sans Unicode"/>
                <a:cs typeface="Lucida Sans Unicode"/>
              </a:rPr>
              <a:t>presentare </a:t>
            </a:r>
            <a:r>
              <a:rPr sz="1800" spc="-90" dirty="0">
                <a:latin typeface="Lucida Sans Unicode"/>
                <a:cs typeface="Lucida Sans Unicode"/>
              </a:rPr>
              <a:t>altre </a:t>
            </a:r>
            <a:r>
              <a:rPr sz="1800" spc="-125" dirty="0">
                <a:latin typeface="Lucida Sans Unicode"/>
                <a:cs typeface="Lucida Sans Unicode"/>
              </a:rPr>
              <a:t>istruzioni</a:t>
            </a:r>
            <a:r>
              <a:rPr sz="1800" spc="85" dirty="0">
                <a:latin typeface="Lucida Sans Unicode"/>
                <a:cs typeface="Lucida Sans Unicode"/>
              </a:rPr>
              <a:t> </a:t>
            </a:r>
            <a:r>
              <a:rPr sz="1800" spc="-135" dirty="0">
                <a:latin typeface="Lucida Sans Unicode"/>
                <a:cs typeface="Lucida Sans Unicode"/>
              </a:rPr>
              <a:t>di</a:t>
            </a:r>
            <a:endParaRPr sz="1800">
              <a:latin typeface="Lucida Sans Unicode"/>
              <a:cs typeface="Lucida Sans Unicode"/>
            </a:endParaRPr>
          </a:p>
          <a:p>
            <a:pPr marL="1270000">
              <a:lnSpc>
                <a:spcPct val="100000"/>
              </a:lnSpc>
            </a:pPr>
            <a:r>
              <a:rPr sz="1800" spc="-85" dirty="0">
                <a:latin typeface="Lucida Sans Unicode"/>
                <a:cs typeface="Lucida Sans Unicode"/>
              </a:rPr>
              <a:t>salto</a:t>
            </a:r>
            <a:r>
              <a:rPr sz="1800" spc="-75" dirty="0">
                <a:latin typeface="Lucida Sans Unicode"/>
                <a:cs typeface="Lucida Sans Unicode"/>
              </a:rPr>
              <a:t> </a:t>
            </a:r>
            <a:r>
              <a:rPr sz="1800" spc="-100" dirty="0">
                <a:latin typeface="Lucida Sans Unicode"/>
                <a:cs typeface="Lucida Sans Unicode"/>
              </a:rPr>
              <a:t>condizionato…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 marR="3319145">
              <a:lnSpc>
                <a:spcPct val="100000"/>
              </a:lnSpc>
              <a:spcBef>
                <a:spcPts val="5"/>
              </a:spcBef>
            </a:pPr>
            <a:r>
              <a:rPr sz="2400" spc="-60" dirty="0">
                <a:latin typeface="Lucida Sans Unicode"/>
                <a:cs typeface="Lucida Sans Unicode"/>
              </a:rPr>
              <a:t>Prelievo </a:t>
            </a:r>
            <a:r>
              <a:rPr sz="2400" spc="-135" dirty="0">
                <a:latin typeface="Lucida Sans Unicode"/>
                <a:cs typeface="Lucida Sans Unicode"/>
              </a:rPr>
              <a:t>anticipato </a:t>
            </a:r>
            <a:r>
              <a:rPr sz="2400" spc="-105" dirty="0">
                <a:latin typeface="Lucida Sans Unicode"/>
                <a:cs typeface="Lucida Sans Unicode"/>
              </a:rPr>
              <a:t>della </a:t>
            </a:r>
            <a:r>
              <a:rPr sz="2400" spc="-125" dirty="0">
                <a:latin typeface="Lucida Sans Unicode"/>
                <a:cs typeface="Lucida Sans Unicode"/>
              </a:rPr>
              <a:t>destinazione  </a:t>
            </a:r>
            <a:r>
              <a:rPr sz="2400" spc="-114" dirty="0">
                <a:latin typeface="Lucida Sans Unicode"/>
                <a:cs typeface="Lucida Sans Unicode"/>
              </a:rPr>
              <a:t>(prefetch </a:t>
            </a:r>
            <a:r>
              <a:rPr sz="2400" spc="-120" dirty="0">
                <a:latin typeface="Lucida Sans Unicode"/>
                <a:cs typeface="Lucida Sans Unicode"/>
              </a:rPr>
              <a:t>branch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14" dirty="0">
                <a:latin typeface="Lucida Sans Unicode"/>
                <a:cs typeface="Lucida Sans Unicode"/>
              </a:rPr>
              <a:t>target)</a:t>
            </a:r>
            <a:endParaRPr sz="2400">
              <a:latin typeface="Lucida Sans Unicode"/>
              <a:cs typeface="Lucida Sans Unicode"/>
            </a:endParaRPr>
          </a:p>
          <a:p>
            <a:pPr marL="812800" indent="-342900">
              <a:lnSpc>
                <a:spcPct val="100000"/>
              </a:lnSpc>
              <a:spcBef>
                <a:spcPts val="35"/>
              </a:spcBef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800" spc="-85" dirty="0">
                <a:latin typeface="Lucida Sans Unicode"/>
                <a:cs typeface="Lucida Sans Unicode"/>
              </a:rPr>
              <a:t>Quando </a:t>
            </a:r>
            <a:r>
              <a:rPr sz="1800" spc="-60" dirty="0">
                <a:latin typeface="Lucida Sans Unicode"/>
                <a:cs typeface="Lucida Sans Unicode"/>
              </a:rPr>
              <a:t>viene </a:t>
            </a:r>
            <a:r>
              <a:rPr sz="1800" spc="-105" dirty="0">
                <a:latin typeface="Lucida Sans Unicode"/>
                <a:cs typeface="Lucida Sans Unicode"/>
              </a:rPr>
              <a:t>riconosciuto </a:t>
            </a:r>
            <a:r>
              <a:rPr sz="1800" spc="-120" dirty="0">
                <a:latin typeface="Lucida Sans Unicode"/>
                <a:cs typeface="Lucida Sans Unicode"/>
              </a:rPr>
              <a:t>un </a:t>
            </a:r>
            <a:r>
              <a:rPr sz="1800" spc="-85" dirty="0">
                <a:latin typeface="Lucida Sans Unicode"/>
                <a:cs typeface="Lucida Sans Unicode"/>
              </a:rPr>
              <a:t>salto </a:t>
            </a:r>
            <a:r>
              <a:rPr sz="1800" spc="-110" dirty="0">
                <a:latin typeface="Lucida Sans Unicode"/>
                <a:cs typeface="Lucida Sans Unicode"/>
              </a:rPr>
              <a:t>condizionato </a:t>
            </a:r>
            <a:r>
              <a:rPr sz="1800" spc="-60" dirty="0">
                <a:latin typeface="Lucida Sans Unicode"/>
                <a:cs typeface="Lucida Sans Unicode"/>
              </a:rPr>
              <a:t>viene </a:t>
            </a:r>
            <a:r>
              <a:rPr sz="1800" spc="-55" dirty="0">
                <a:latin typeface="Lucida Sans Unicode"/>
                <a:cs typeface="Lucida Sans Unicode"/>
              </a:rPr>
              <a:t>anche</a:t>
            </a:r>
            <a:r>
              <a:rPr sz="1800" spc="150" dirty="0">
                <a:latin typeface="Lucida Sans Unicode"/>
                <a:cs typeface="Lucida Sans Unicode"/>
              </a:rPr>
              <a:t> </a:t>
            </a:r>
            <a:r>
              <a:rPr sz="1800" spc="-70" dirty="0">
                <a:latin typeface="Lucida Sans Unicode"/>
                <a:cs typeface="Lucida Sans Unicode"/>
              </a:rPr>
              <a:t>prelevata</a:t>
            </a:r>
            <a:endParaRPr sz="1800">
              <a:latin typeface="Lucida Sans Unicode"/>
              <a:cs typeface="Lucida Sans Unicode"/>
            </a:endParaRPr>
          </a:p>
          <a:p>
            <a:pPr marL="812800">
              <a:lnSpc>
                <a:spcPct val="100000"/>
              </a:lnSpc>
            </a:pPr>
            <a:r>
              <a:rPr sz="1800" spc="-95" dirty="0">
                <a:latin typeface="Lucida Sans Unicode"/>
                <a:cs typeface="Lucida Sans Unicode"/>
              </a:rPr>
              <a:t>anticipatamente </a:t>
            </a:r>
            <a:r>
              <a:rPr sz="1800" spc="-90" dirty="0">
                <a:latin typeface="Lucida Sans Unicode"/>
                <a:cs typeface="Lucida Sans Unicode"/>
              </a:rPr>
              <a:t>(prefetching) </a:t>
            </a:r>
            <a:r>
              <a:rPr sz="1800" spc="-60" dirty="0">
                <a:latin typeface="Lucida Sans Unicode"/>
                <a:cs typeface="Lucida Sans Unicode"/>
              </a:rPr>
              <a:t>la </a:t>
            </a:r>
            <a:r>
              <a:rPr sz="1800" spc="-45" dirty="0">
                <a:latin typeface="Lucida Sans Unicode"/>
                <a:cs typeface="Lucida Sans Unicode"/>
              </a:rPr>
              <a:t>sua</a:t>
            </a:r>
            <a:r>
              <a:rPr sz="1800" dirty="0">
                <a:latin typeface="Lucida Sans Unicode"/>
                <a:cs typeface="Lucida Sans Unicode"/>
              </a:rPr>
              <a:t> </a:t>
            </a:r>
            <a:r>
              <a:rPr sz="1800" spc="-90" dirty="0">
                <a:latin typeface="Lucida Sans Unicode"/>
                <a:cs typeface="Lucida Sans Unicode"/>
              </a:rPr>
              <a:t>destinazione.</a:t>
            </a:r>
            <a:endParaRPr sz="1800">
              <a:latin typeface="Lucida Sans Unicode"/>
              <a:cs typeface="Lucida Sans Unicode"/>
            </a:endParaRPr>
          </a:p>
          <a:p>
            <a:pPr marL="812800" marR="5080" indent="-342900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800" spc="-120" dirty="0">
                <a:latin typeface="Lucida Sans Unicode"/>
                <a:cs typeface="Lucida Sans Unicode"/>
              </a:rPr>
              <a:t>L’indirizzo </a:t>
            </a:r>
            <a:r>
              <a:rPr sz="1800" spc="-5" dirty="0">
                <a:latin typeface="Lucida Sans Unicode"/>
                <a:cs typeface="Lucida Sans Unicode"/>
              </a:rPr>
              <a:t>è </a:t>
            </a:r>
            <a:r>
              <a:rPr sz="1800" spc="-114" dirty="0">
                <a:latin typeface="Lucida Sans Unicode"/>
                <a:cs typeface="Lucida Sans Unicode"/>
              </a:rPr>
              <a:t>mantenuto </a:t>
            </a:r>
            <a:r>
              <a:rPr sz="1800" spc="-130" dirty="0">
                <a:latin typeface="Lucida Sans Unicode"/>
                <a:cs typeface="Lucida Sans Unicode"/>
              </a:rPr>
              <a:t>fino </a:t>
            </a:r>
            <a:r>
              <a:rPr sz="1800" spc="5" dirty="0">
                <a:latin typeface="Lucida Sans Unicode"/>
                <a:cs typeface="Lucida Sans Unicode"/>
              </a:rPr>
              <a:t>a </a:t>
            </a:r>
            <a:r>
              <a:rPr sz="1800" spc="-110" dirty="0">
                <a:latin typeface="Lucida Sans Unicode"/>
                <a:cs typeface="Lucida Sans Unicode"/>
              </a:rPr>
              <a:t>quando </a:t>
            </a:r>
            <a:r>
              <a:rPr sz="1800" spc="-70" dirty="0">
                <a:latin typeface="Lucida Sans Unicode"/>
                <a:cs typeface="Lucida Sans Unicode"/>
              </a:rPr>
              <a:t>si </a:t>
            </a:r>
            <a:r>
              <a:rPr sz="1800" spc="-85" dirty="0">
                <a:latin typeface="Lucida Sans Unicode"/>
                <a:cs typeface="Lucida Sans Unicode"/>
              </a:rPr>
              <a:t>dovrà </a:t>
            </a:r>
            <a:r>
              <a:rPr sz="1800" spc="-75" dirty="0">
                <a:latin typeface="Lucida Sans Unicode"/>
                <a:cs typeface="Lucida Sans Unicode"/>
              </a:rPr>
              <a:t>eseguire </a:t>
            </a:r>
            <a:r>
              <a:rPr sz="1800" spc="-120" dirty="0">
                <a:latin typeface="Lucida Sans Unicode"/>
                <a:cs typeface="Lucida Sans Unicode"/>
              </a:rPr>
              <a:t>l’istruzione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85" dirty="0">
                <a:latin typeface="Lucida Sans Unicode"/>
                <a:cs typeface="Lucida Sans Unicode"/>
              </a:rPr>
              <a:t>salto 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135" dirty="0">
                <a:latin typeface="Lucida Sans Unicode"/>
                <a:cs typeface="Lucida Sans Unicode"/>
              </a:rPr>
              <a:t>modo </a:t>
            </a:r>
            <a:r>
              <a:rPr sz="1800" spc="-55" dirty="0">
                <a:latin typeface="Lucida Sans Unicode"/>
                <a:cs typeface="Lucida Sans Unicode"/>
              </a:rPr>
              <a:t>che, </a:t>
            </a:r>
            <a:r>
              <a:rPr sz="1800" spc="-10" dirty="0">
                <a:latin typeface="Lucida Sans Unicode"/>
                <a:cs typeface="Lucida Sans Unicode"/>
              </a:rPr>
              <a:t>se </a:t>
            </a:r>
            <a:r>
              <a:rPr sz="1800" spc="-80" dirty="0">
                <a:latin typeface="Lucida Sans Unicode"/>
                <a:cs typeface="Lucida Sans Unicode"/>
              </a:rPr>
              <a:t>occorre </a:t>
            </a:r>
            <a:r>
              <a:rPr sz="1800" spc="-95" dirty="0">
                <a:latin typeface="Lucida Sans Unicode"/>
                <a:cs typeface="Lucida Sans Unicode"/>
              </a:rPr>
              <a:t>compiere </a:t>
            </a:r>
            <a:r>
              <a:rPr sz="1800" spc="-125" dirty="0">
                <a:latin typeface="Lucida Sans Unicode"/>
                <a:cs typeface="Lucida Sans Unicode"/>
              </a:rPr>
              <a:t>il </a:t>
            </a:r>
            <a:r>
              <a:rPr sz="1800" spc="-85" dirty="0">
                <a:latin typeface="Lucida Sans Unicode"/>
                <a:cs typeface="Lucida Sans Unicode"/>
              </a:rPr>
              <a:t>salto, </a:t>
            </a:r>
            <a:r>
              <a:rPr sz="1800" spc="-135" dirty="0">
                <a:latin typeface="Lucida Sans Unicode"/>
                <a:cs typeface="Lucida Sans Unicode"/>
              </a:rPr>
              <a:t>l’indirizzo </a:t>
            </a:r>
            <a:r>
              <a:rPr sz="1800" spc="-5" dirty="0">
                <a:latin typeface="Lucida Sans Unicode"/>
                <a:cs typeface="Lucida Sans Unicode"/>
              </a:rPr>
              <a:t>è </a:t>
            </a:r>
            <a:r>
              <a:rPr sz="1800" spc="-85" dirty="0">
                <a:latin typeface="Lucida Sans Unicode"/>
                <a:cs typeface="Lucida Sans Unicode"/>
              </a:rPr>
              <a:t>già </a:t>
            </a:r>
            <a:r>
              <a:rPr sz="1800" spc="-95" dirty="0">
                <a:latin typeface="Lucida Sans Unicode"/>
                <a:cs typeface="Lucida Sans Unicode"/>
              </a:rPr>
              <a:t>stato</a:t>
            </a:r>
            <a:r>
              <a:rPr sz="1800" spc="190" dirty="0">
                <a:latin typeface="Lucida Sans Unicode"/>
                <a:cs typeface="Lucida Sans Unicode"/>
              </a:rPr>
              <a:t> </a:t>
            </a:r>
            <a:r>
              <a:rPr sz="1800" spc="-85" dirty="0">
                <a:latin typeface="Lucida Sans Unicode"/>
                <a:cs typeface="Lucida Sans Unicode"/>
              </a:rPr>
              <a:t>prelevato.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3268" y="1426210"/>
            <a:ext cx="8319134" cy="4665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10" dirty="0">
                <a:latin typeface="Lucida Sans Unicode"/>
                <a:cs typeface="Lucida Sans Unicode"/>
              </a:rPr>
              <a:t>Buffer </a:t>
            </a:r>
            <a:r>
              <a:rPr sz="2800" spc="-114" dirty="0">
                <a:latin typeface="Lucida Sans Unicode"/>
                <a:cs typeface="Lucida Sans Unicode"/>
              </a:rPr>
              <a:t>circolare </a:t>
            </a:r>
            <a:r>
              <a:rPr sz="2800" spc="-140" dirty="0">
                <a:latin typeface="Lucida Sans Unicode"/>
                <a:cs typeface="Lucida Sans Unicode"/>
              </a:rPr>
              <a:t>(loop</a:t>
            </a:r>
            <a:r>
              <a:rPr sz="2800" spc="-80" dirty="0">
                <a:latin typeface="Lucida Sans Unicode"/>
                <a:cs typeface="Lucida Sans Unicode"/>
              </a:rPr>
              <a:t> </a:t>
            </a:r>
            <a:r>
              <a:rPr sz="2800" spc="-160" dirty="0">
                <a:latin typeface="Lucida Sans Unicode"/>
                <a:cs typeface="Lucida Sans Unicode"/>
              </a:rPr>
              <a:t>buffer)</a:t>
            </a:r>
            <a:endParaRPr sz="2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 marR="247650">
              <a:lnSpc>
                <a:spcPct val="100000"/>
              </a:lnSpc>
            </a:pPr>
            <a:r>
              <a:rPr sz="2400" spc="-40" dirty="0">
                <a:latin typeface="Lucida Sans Unicode"/>
                <a:cs typeface="Lucida Sans Unicode"/>
              </a:rPr>
              <a:t>Piccola </a:t>
            </a:r>
            <a:r>
              <a:rPr sz="2400" spc="-5" dirty="0">
                <a:latin typeface="Lucida Sans Unicode"/>
                <a:cs typeface="Lucida Sans Unicode"/>
              </a:rPr>
              <a:t>e </a:t>
            </a:r>
            <a:r>
              <a:rPr sz="2400" spc="-65" dirty="0">
                <a:latin typeface="Lucida Sans Unicode"/>
                <a:cs typeface="Lucida Sans Unicode"/>
              </a:rPr>
              <a:t>veloce </a:t>
            </a:r>
            <a:r>
              <a:rPr sz="2400" spc="-140" dirty="0">
                <a:latin typeface="Lucida Sans Unicode"/>
                <a:cs typeface="Lucida Sans Unicode"/>
              </a:rPr>
              <a:t>memoria </a:t>
            </a:r>
            <a:r>
              <a:rPr sz="2400" spc="-65" dirty="0">
                <a:latin typeface="Lucida Sans Unicode"/>
                <a:cs typeface="Lucida Sans Unicode"/>
              </a:rPr>
              <a:t>che </a:t>
            </a:r>
            <a:r>
              <a:rPr sz="2400" spc="-114" dirty="0">
                <a:latin typeface="Lucida Sans Unicode"/>
                <a:cs typeface="Lucida Sans Unicode"/>
              </a:rPr>
              <a:t>contiene </a:t>
            </a:r>
            <a:r>
              <a:rPr sz="2400" spc="-85" dirty="0">
                <a:latin typeface="Lucida Sans Unicode"/>
                <a:cs typeface="Lucida Sans Unicode"/>
              </a:rPr>
              <a:t>le </a:t>
            </a:r>
            <a:r>
              <a:rPr sz="2400" spc="-165" dirty="0">
                <a:latin typeface="Lucida Sans Unicode"/>
                <a:cs typeface="Lucida Sans Unicode"/>
              </a:rPr>
              <a:t>ultime </a:t>
            </a:r>
            <a:r>
              <a:rPr sz="2400" spc="-155" dirty="0">
                <a:latin typeface="Lucida Sans Unicode"/>
                <a:cs typeface="Lucida Sans Unicode"/>
              </a:rPr>
              <a:t>n </a:t>
            </a:r>
            <a:r>
              <a:rPr sz="2400" spc="-160" dirty="0">
                <a:latin typeface="Lucida Sans Unicode"/>
                <a:cs typeface="Lucida Sans Unicode"/>
              </a:rPr>
              <a:t>istruzioni  </a:t>
            </a:r>
            <a:r>
              <a:rPr sz="2400" spc="-95" dirty="0">
                <a:latin typeface="Lucida Sans Unicode"/>
                <a:cs typeface="Lucida Sans Unicode"/>
              </a:rPr>
              <a:t>prelevate </a:t>
            </a:r>
            <a:r>
              <a:rPr sz="2400" spc="-110" dirty="0">
                <a:latin typeface="Lucida Sans Unicode"/>
                <a:cs typeface="Lucida Sans Unicode"/>
              </a:rPr>
              <a:t>con </a:t>
            </a:r>
            <a:r>
              <a:rPr sz="2400" spc="-165" dirty="0">
                <a:latin typeface="Lucida Sans Unicode"/>
                <a:cs typeface="Lucida Sans Unicode"/>
              </a:rPr>
              <a:t>il </a:t>
            </a:r>
            <a:r>
              <a:rPr sz="2400" spc="-125" dirty="0">
                <a:latin typeface="Lucida Sans Unicode"/>
                <a:cs typeface="Lucida Sans Unicode"/>
              </a:rPr>
              <a:t>fetch. </a:t>
            </a:r>
            <a:r>
              <a:rPr sz="2400" spc="150" dirty="0">
                <a:latin typeface="Lucida Sans Unicode"/>
                <a:cs typeface="Lucida Sans Unicode"/>
              </a:rPr>
              <a:t>Se </a:t>
            </a:r>
            <a:r>
              <a:rPr sz="2400" spc="-105" dirty="0">
                <a:latin typeface="Lucida Sans Unicode"/>
                <a:cs typeface="Lucida Sans Unicode"/>
              </a:rPr>
              <a:t>occorre </a:t>
            </a:r>
            <a:r>
              <a:rPr sz="2400" spc="-130" dirty="0">
                <a:latin typeface="Lucida Sans Unicode"/>
                <a:cs typeface="Lucida Sans Unicode"/>
              </a:rPr>
              <a:t>effettuare </a:t>
            </a:r>
            <a:r>
              <a:rPr sz="2400" spc="-160" dirty="0">
                <a:latin typeface="Lucida Sans Unicode"/>
                <a:cs typeface="Lucida Sans Unicode"/>
              </a:rPr>
              <a:t>un </a:t>
            </a:r>
            <a:r>
              <a:rPr sz="2400" spc="-114" dirty="0">
                <a:latin typeface="Lucida Sans Unicode"/>
                <a:cs typeface="Lucida Sans Unicode"/>
              </a:rPr>
              <a:t>salto  </a:t>
            </a:r>
            <a:r>
              <a:rPr sz="2400" spc="-125" dirty="0">
                <a:latin typeface="Lucida Sans Unicode"/>
                <a:cs typeface="Lucida Sans Unicode"/>
              </a:rPr>
              <a:t>l’hardware </a:t>
            </a:r>
            <a:r>
              <a:rPr sz="2400" spc="-155" dirty="0">
                <a:latin typeface="Lucida Sans Unicode"/>
                <a:cs typeface="Lucida Sans Unicode"/>
              </a:rPr>
              <a:t>prima </a:t>
            </a:r>
            <a:r>
              <a:rPr sz="2400" spc="-135" dirty="0">
                <a:latin typeface="Lucida Sans Unicode"/>
                <a:cs typeface="Lucida Sans Unicode"/>
              </a:rPr>
              <a:t>controlla </a:t>
            </a:r>
            <a:r>
              <a:rPr sz="2400" spc="-15" dirty="0">
                <a:latin typeface="Lucida Sans Unicode"/>
                <a:cs typeface="Lucida Sans Unicode"/>
              </a:rPr>
              <a:t>se </a:t>
            </a:r>
            <a:r>
              <a:rPr sz="2400" spc="-80" dirty="0">
                <a:latin typeface="Lucida Sans Unicode"/>
                <a:cs typeface="Lucida Sans Unicode"/>
              </a:rPr>
              <a:t>la </a:t>
            </a:r>
            <a:r>
              <a:rPr sz="2400" spc="-120" dirty="0">
                <a:latin typeface="Lucida Sans Unicode"/>
                <a:cs typeface="Lucida Sans Unicode"/>
              </a:rPr>
              <a:t>destinazione </a:t>
            </a:r>
            <a:r>
              <a:rPr sz="2400" spc="-95" dirty="0">
                <a:latin typeface="Lucida Sans Unicode"/>
                <a:cs typeface="Lucida Sans Unicode"/>
              </a:rPr>
              <a:t>si </a:t>
            </a:r>
            <a:r>
              <a:rPr sz="2400" spc="-120" dirty="0">
                <a:latin typeface="Lucida Sans Unicode"/>
                <a:cs typeface="Lucida Sans Unicode"/>
              </a:rPr>
              <a:t>trova </a:t>
            </a:r>
            <a:r>
              <a:rPr sz="2400" spc="-114" dirty="0">
                <a:latin typeface="Lucida Sans Unicode"/>
                <a:cs typeface="Lucida Sans Unicode"/>
              </a:rPr>
              <a:t>nel  </a:t>
            </a:r>
            <a:r>
              <a:rPr sz="2400" spc="-155" dirty="0">
                <a:latin typeface="Lucida Sans Unicode"/>
                <a:cs typeface="Lucida Sans Unicode"/>
              </a:rPr>
              <a:t>buffer. </a:t>
            </a:r>
            <a:r>
              <a:rPr sz="2400" spc="-90" dirty="0">
                <a:latin typeface="Lucida Sans Unicode"/>
                <a:cs typeface="Lucida Sans Unicode"/>
              </a:rPr>
              <a:t>In </a:t>
            </a:r>
            <a:r>
              <a:rPr sz="2400" spc="-50" dirty="0">
                <a:latin typeface="Lucida Sans Unicode"/>
                <a:cs typeface="Lucida Sans Unicode"/>
              </a:rPr>
              <a:t>caso </a:t>
            </a:r>
            <a:r>
              <a:rPr sz="2400" spc="-135" dirty="0">
                <a:latin typeface="Lucida Sans Unicode"/>
                <a:cs typeface="Lucida Sans Unicode"/>
              </a:rPr>
              <a:t>affermativo </a:t>
            </a:r>
            <a:r>
              <a:rPr sz="2400" spc="-80" dirty="0">
                <a:latin typeface="Lucida Sans Unicode"/>
                <a:cs typeface="Lucida Sans Unicode"/>
              </a:rPr>
              <a:t>la </a:t>
            </a:r>
            <a:r>
              <a:rPr sz="2400" spc="-50" dirty="0">
                <a:latin typeface="Lucida Sans Unicode"/>
                <a:cs typeface="Lucida Sans Unicode"/>
              </a:rPr>
              <a:t>successiva </a:t>
            </a:r>
            <a:r>
              <a:rPr sz="2400" spc="-145" dirty="0">
                <a:latin typeface="Lucida Sans Unicode"/>
                <a:cs typeface="Lucida Sans Unicode"/>
              </a:rPr>
              <a:t>istruzione </a:t>
            </a:r>
            <a:r>
              <a:rPr sz="2400" spc="-80" dirty="0">
                <a:latin typeface="Lucida Sans Unicode"/>
                <a:cs typeface="Lucida Sans Unicode"/>
              </a:rPr>
              <a:t>viene  </a:t>
            </a:r>
            <a:r>
              <a:rPr sz="2400" spc="-90" dirty="0">
                <a:latin typeface="Lucida Sans Unicode"/>
                <a:cs typeface="Lucida Sans Unicode"/>
              </a:rPr>
              <a:t>prelevata </a:t>
            </a:r>
            <a:r>
              <a:rPr sz="2400" spc="-114" dirty="0">
                <a:latin typeface="Lucida Sans Unicode"/>
                <a:cs typeface="Lucida Sans Unicode"/>
              </a:rPr>
              <a:t>dal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-155" dirty="0">
                <a:latin typeface="Lucida Sans Unicode"/>
                <a:cs typeface="Lucida Sans Unicode"/>
              </a:rPr>
              <a:t>buffer.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110" dirty="0">
                <a:latin typeface="Lucida Sans Unicode"/>
                <a:cs typeface="Lucida Sans Unicode"/>
              </a:rPr>
              <a:t>Vantaggi:</a:t>
            </a:r>
            <a:endParaRPr sz="2400">
              <a:latin typeface="Lucida Sans Unicode"/>
              <a:cs typeface="Lucida Sans Unicode"/>
            </a:endParaRPr>
          </a:p>
          <a:p>
            <a:pPr marL="274320" marR="5080" indent="-173355">
              <a:lnSpc>
                <a:spcPct val="100000"/>
              </a:lnSpc>
              <a:spcBef>
                <a:spcPts val="25"/>
              </a:spcBef>
              <a:buChar char="•"/>
              <a:tabLst>
                <a:tab pos="274955" algn="l"/>
              </a:tabLst>
            </a:pPr>
            <a:r>
              <a:rPr sz="2000" spc="-110" dirty="0">
                <a:latin typeface="Lucida Sans Unicode"/>
                <a:cs typeface="Lucida Sans Unicode"/>
              </a:rPr>
              <a:t>Anticipando </a:t>
            </a:r>
            <a:r>
              <a:rPr sz="2000" spc="-140" dirty="0">
                <a:latin typeface="Lucida Sans Unicode"/>
                <a:cs typeface="Lucida Sans Unicode"/>
              </a:rPr>
              <a:t>il </a:t>
            </a:r>
            <a:r>
              <a:rPr sz="2000" spc="-110" dirty="0">
                <a:latin typeface="Lucida Sans Unicode"/>
                <a:cs typeface="Lucida Sans Unicode"/>
              </a:rPr>
              <a:t>fetch </a:t>
            </a:r>
            <a:r>
              <a:rPr sz="2000" dirty="0">
                <a:latin typeface="Lucida Sans Unicode"/>
                <a:cs typeface="Lucida Sans Unicode"/>
              </a:rPr>
              <a:t>è </a:t>
            </a:r>
            <a:r>
              <a:rPr sz="2000" spc="-95" dirty="0">
                <a:latin typeface="Lucida Sans Unicode"/>
                <a:cs typeface="Lucida Sans Unicode"/>
              </a:rPr>
              <a:t>possibile </a:t>
            </a:r>
            <a:r>
              <a:rPr sz="2000" spc="-40" dirty="0">
                <a:latin typeface="Lucida Sans Unicode"/>
                <a:cs typeface="Lucida Sans Unicode"/>
              </a:rPr>
              <a:t>avere </a:t>
            </a:r>
            <a:r>
              <a:rPr sz="2000" spc="-90" dirty="0">
                <a:latin typeface="Lucida Sans Unicode"/>
                <a:cs typeface="Lucida Sans Unicode"/>
              </a:rPr>
              <a:t>già </a:t>
            </a:r>
            <a:r>
              <a:rPr sz="2000" spc="-85" dirty="0">
                <a:latin typeface="Lucida Sans Unicode"/>
                <a:cs typeface="Lucida Sans Unicode"/>
              </a:rPr>
              <a:t>nella </a:t>
            </a:r>
            <a:r>
              <a:rPr sz="2000" spc="-114" dirty="0">
                <a:latin typeface="Lucida Sans Unicode"/>
                <a:cs typeface="Lucida Sans Unicode"/>
              </a:rPr>
              <a:t>memoria </a:t>
            </a:r>
            <a:r>
              <a:rPr sz="2000" spc="-85" dirty="0">
                <a:latin typeface="Lucida Sans Unicode"/>
                <a:cs typeface="Lucida Sans Unicode"/>
              </a:rPr>
              <a:t>circolare </a:t>
            </a:r>
            <a:r>
              <a:rPr sz="2000" spc="-75" dirty="0">
                <a:latin typeface="Lucida Sans Unicode"/>
                <a:cs typeface="Lucida Sans Unicode"/>
              </a:rPr>
              <a:t>alcune  </a:t>
            </a:r>
            <a:r>
              <a:rPr sz="2000" spc="-130" dirty="0">
                <a:latin typeface="Lucida Sans Unicode"/>
                <a:cs typeface="Lucida Sans Unicode"/>
              </a:rPr>
              <a:t>istruzioni </a:t>
            </a:r>
            <a:r>
              <a:rPr sz="2000" spc="-95" dirty="0">
                <a:latin typeface="Lucida Sans Unicode"/>
                <a:cs typeface="Lucida Sans Unicode"/>
              </a:rPr>
              <a:t>evitando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95" dirty="0">
                <a:latin typeface="Lucida Sans Unicode"/>
                <a:cs typeface="Lucida Sans Unicode"/>
              </a:rPr>
              <a:t>dover </a:t>
            </a:r>
            <a:r>
              <a:rPr sz="2000" spc="-110" dirty="0">
                <a:latin typeface="Lucida Sans Unicode"/>
                <a:cs typeface="Lucida Sans Unicode"/>
              </a:rPr>
              <a:t>far </a:t>
            </a:r>
            <a:r>
              <a:rPr sz="2000" spc="-130" dirty="0">
                <a:latin typeface="Lucida Sans Unicode"/>
                <a:cs typeface="Lucida Sans Unicode"/>
              </a:rPr>
              <a:t>riferimento </a:t>
            </a:r>
            <a:r>
              <a:rPr sz="2000" spc="-135" dirty="0">
                <a:latin typeface="Lucida Sans Unicode"/>
                <a:cs typeface="Lucida Sans Unicode"/>
              </a:rPr>
              <a:t>in </a:t>
            </a:r>
            <a:r>
              <a:rPr sz="2000" spc="-114" dirty="0">
                <a:latin typeface="Lucida Sans Unicode"/>
                <a:cs typeface="Lucida Sans Unicode"/>
              </a:rPr>
              <a:t>memoria </a:t>
            </a:r>
            <a:r>
              <a:rPr sz="2000" spc="-70" dirty="0">
                <a:latin typeface="Lucida Sans Unicode"/>
                <a:cs typeface="Lucida Sans Unicode"/>
              </a:rPr>
              <a:t>alcune</a:t>
            </a:r>
            <a:r>
              <a:rPr sz="2000" spc="85" dirty="0">
                <a:latin typeface="Lucida Sans Unicode"/>
                <a:cs typeface="Lucida Sans Unicode"/>
              </a:rPr>
              <a:t> </a:t>
            </a:r>
            <a:r>
              <a:rPr sz="2000" spc="-95" dirty="0">
                <a:latin typeface="Lucida Sans Unicode"/>
                <a:cs typeface="Lucida Sans Unicode"/>
              </a:rPr>
              <a:t>volte;</a:t>
            </a:r>
            <a:endParaRPr sz="2000">
              <a:latin typeface="Lucida Sans Unicode"/>
              <a:cs typeface="Lucida Sans Unicode"/>
            </a:endParaRPr>
          </a:p>
          <a:p>
            <a:pPr marL="274320" indent="-173355">
              <a:lnSpc>
                <a:spcPct val="100000"/>
              </a:lnSpc>
              <a:buChar char="•"/>
              <a:tabLst>
                <a:tab pos="274955" algn="l"/>
              </a:tabLst>
            </a:pPr>
            <a:r>
              <a:rPr sz="2000" spc="-60" dirty="0">
                <a:latin typeface="Lucida Sans Unicode"/>
                <a:cs typeface="Lucida Sans Unicode"/>
              </a:rPr>
              <a:t>Nei </a:t>
            </a:r>
            <a:r>
              <a:rPr sz="2000" spc="-90" dirty="0">
                <a:latin typeface="Lucida Sans Unicode"/>
                <a:cs typeface="Lucida Sans Unicode"/>
              </a:rPr>
              <a:t>cicli, </a:t>
            </a:r>
            <a:r>
              <a:rPr sz="2000" spc="-10" dirty="0">
                <a:latin typeface="Lucida Sans Unicode"/>
                <a:cs typeface="Lucida Sans Unicode"/>
              </a:rPr>
              <a:t>se </a:t>
            </a:r>
            <a:r>
              <a:rPr sz="2000" spc="-70" dirty="0">
                <a:latin typeface="Lucida Sans Unicode"/>
                <a:cs typeface="Lucida Sans Unicode"/>
              </a:rPr>
              <a:t>le </a:t>
            </a:r>
            <a:r>
              <a:rPr sz="2000" spc="-135" dirty="0">
                <a:latin typeface="Lucida Sans Unicode"/>
                <a:cs typeface="Lucida Sans Unicode"/>
              </a:rPr>
              <a:t>istruzioni </a:t>
            </a:r>
            <a:r>
              <a:rPr sz="2000" spc="-125" dirty="0">
                <a:latin typeface="Lucida Sans Unicode"/>
                <a:cs typeface="Lucida Sans Unicode"/>
              </a:rPr>
              <a:t>dell’intero </a:t>
            </a:r>
            <a:r>
              <a:rPr sz="2000" spc="-85" dirty="0">
                <a:latin typeface="Lucida Sans Unicode"/>
                <a:cs typeface="Lucida Sans Unicode"/>
              </a:rPr>
              <a:t>ciclo riescono </a:t>
            </a:r>
            <a:r>
              <a:rPr sz="2000" spc="10" dirty="0">
                <a:latin typeface="Lucida Sans Unicode"/>
                <a:cs typeface="Lucida Sans Unicode"/>
              </a:rPr>
              <a:t>a </a:t>
            </a:r>
            <a:r>
              <a:rPr sz="2000" spc="-70" dirty="0">
                <a:latin typeface="Lucida Sans Unicode"/>
                <a:cs typeface="Lucida Sans Unicode"/>
              </a:rPr>
              <a:t>stare </a:t>
            </a:r>
            <a:r>
              <a:rPr sz="2000" spc="-90" dirty="0">
                <a:latin typeface="Lucida Sans Unicode"/>
                <a:cs typeface="Lucida Sans Unicode"/>
              </a:rPr>
              <a:t>nel</a:t>
            </a:r>
            <a:r>
              <a:rPr sz="2000" spc="-275" dirty="0">
                <a:latin typeface="Lucida Sans Unicode"/>
                <a:cs typeface="Lucida Sans Unicode"/>
              </a:rPr>
              <a:t> </a:t>
            </a:r>
            <a:r>
              <a:rPr sz="2000" spc="-140" dirty="0">
                <a:latin typeface="Lucida Sans Unicode"/>
                <a:cs typeface="Lucida Sans Unicode"/>
              </a:rPr>
              <a:t>buffer</a:t>
            </a:r>
            <a:endParaRPr sz="2000">
              <a:latin typeface="Lucida Sans Unicode"/>
              <a:cs typeface="Lucida Sans Unicode"/>
            </a:endParaRPr>
          </a:p>
          <a:p>
            <a:pPr marL="274320">
              <a:lnSpc>
                <a:spcPct val="100000"/>
              </a:lnSpc>
              <a:spcBef>
                <a:spcPts val="5"/>
              </a:spcBef>
            </a:pPr>
            <a:r>
              <a:rPr sz="2000" spc="-80" dirty="0">
                <a:latin typeface="Lucida Sans Unicode"/>
                <a:cs typeface="Lucida Sans Unicode"/>
              </a:rPr>
              <a:t>circolare, </a:t>
            </a:r>
            <a:r>
              <a:rPr sz="2000" spc="-75" dirty="0">
                <a:latin typeface="Lucida Sans Unicode"/>
                <a:cs typeface="Lucida Sans Unicode"/>
              </a:rPr>
              <a:t>si </a:t>
            </a:r>
            <a:r>
              <a:rPr sz="2000" spc="-60" dirty="0">
                <a:latin typeface="Lucida Sans Unicode"/>
                <a:cs typeface="Lucida Sans Unicode"/>
              </a:rPr>
              <a:t>ha </a:t>
            </a:r>
            <a:r>
              <a:rPr sz="2000" spc="-130" dirty="0">
                <a:latin typeface="Lucida Sans Unicode"/>
                <a:cs typeface="Lucida Sans Unicode"/>
              </a:rPr>
              <a:t>un </a:t>
            </a:r>
            <a:r>
              <a:rPr sz="2000" spc="-100" dirty="0">
                <a:latin typeface="Lucida Sans Unicode"/>
                <a:cs typeface="Lucida Sans Unicode"/>
              </a:rPr>
              <a:t>massimo</a:t>
            </a:r>
            <a:r>
              <a:rPr sz="2000" spc="-160" dirty="0">
                <a:latin typeface="Lucida Sans Unicode"/>
                <a:cs typeface="Lucida Sans Unicode"/>
              </a:rPr>
              <a:t> </a:t>
            </a:r>
            <a:r>
              <a:rPr sz="2000" spc="-95" dirty="0">
                <a:latin typeface="Lucida Sans Unicode"/>
                <a:cs typeface="Lucida Sans Unicode"/>
              </a:rPr>
              <a:t>vantaggio.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65620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Parallelismo </a:t>
            </a:r>
            <a:r>
              <a:rPr dirty="0"/>
              <a:t>– </a:t>
            </a:r>
            <a:r>
              <a:rPr spc="-5" dirty="0"/>
              <a:t>Pipeline  Trattamento dei</a:t>
            </a:r>
            <a:r>
              <a:rPr spc="-20" dirty="0"/>
              <a:t> </a:t>
            </a:r>
            <a:r>
              <a:rPr dirty="0"/>
              <a:t>salti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6264" y="1718563"/>
            <a:ext cx="7504430" cy="35007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5" dirty="0">
                <a:latin typeface="Lucida Sans Unicode"/>
                <a:cs typeface="Lucida Sans Unicode"/>
              </a:rPr>
              <a:t>Predizione </a:t>
            </a:r>
            <a:r>
              <a:rPr sz="2800" spc="-204" dirty="0">
                <a:latin typeface="Lucida Sans Unicode"/>
                <a:cs typeface="Lucida Sans Unicode"/>
              </a:rPr>
              <a:t>di </a:t>
            </a:r>
            <a:r>
              <a:rPr sz="2800" spc="-130" dirty="0">
                <a:latin typeface="Lucida Sans Unicode"/>
                <a:cs typeface="Lucida Sans Unicode"/>
              </a:rPr>
              <a:t>salto </a:t>
            </a:r>
            <a:r>
              <a:rPr sz="2800" spc="-110" dirty="0">
                <a:latin typeface="Lucida Sans Unicode"/>
                <a:cs typeface="Lucida Sans Unicode"/>
              </a:rPr>
              <a:t>(branch</a:t>
            </a:r>
            <a:r>
              <a:rPr sz="2800" spc="20" dirty="0">
                <a:latin typeface="Lucida Sans Unicode"/>
                <a:cs typeface="Lucida Sans Unicode"/>
              </a:rPr>
              <a:t> </a:t>
            </a:r>
            <a:r>
              <a:rPr sz="2800" spc="-150" dirty="0">
                <a:latin typeface="Lucida Sans Unicode"/>
                <a:cs typeface="Lucida Sans Unicode"/>
              </a:rPr>
              <a:t>prediction)</a:t>
            </a:r>
            <a:endParaRPr sz="2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462280" indent="-361315">
              <a:lnSpc>
                <a:spcPct val="100000"/>
              </a:lnSpc>
              <a:buChar char="•"/>
              <a:tabLst>
                <a:tab pos="462280" algn="l"/>
                <a:tab pos="462915" algn="l"/>
              </a:tabLst>
            </a:pPr>
            <a:r>
              <a:rPr sz="2800" spc="-70" dirty="0">
                <a:latin typeface="Lucida Sans Unicode"/>
                <a:cs typeface="Lucida Sans Unicode"/>
              </a:rPr>
              <a:t>Previsione </a:t>
            </a:r>
            <a:r>
              <a:rPr sz="2800" spc="-200" dirty="0">
                <a:latin typeface="Lucida Sans Unicode"/>
                <a:cs typeface="Lucida Sans Unicode"/>
              </a:rPr>
              <a:t>di </a:t>
            </a:r>
            <a:r>
              <a:rPr sz="2800" spc="-100" dirty="0">
                <a:latin typeface="Lucida Sans Unicode"/>
                <a:cs typeface="Lucida Sans Unicode"/>
              </a:rPr>
              <a:t>saltare </a:t>
            </a:r>
            <a:r>
              <a:rPr sz="2800" spc="-125" dirty="0">
                <a:latin typeface="Lucida Sans Unicode"/>
                <a:cs typeface="Lucida Sans Unicode"/>
              </a:rPr>
              <a:t>sempre </a:t>
            </a:r>
            <a:r>
              <a:rPr sz="1600" spc="-70" dirty="0">
                <a:latin typeface="Lucida Sans Unicode"/>
                <a:cs typeface="Lucida Sans Unicode"/>
              </a:rPr>
              <a:t>(approccio</a:t>
            </a:r>
            <a:r>
              <a:rPr sz="1600" spc="15" dirty="0">
                <a:latin typeface="Lucida Sans Unicode"/>
                <a:cs typeface="Lucida Sans Unicode"/>
              </a:rPr>
              <a:t> </a:t>
            </a:r>
            <a:r>
              <a:rPr sz="1600" spc="-70" dirty="0">
                <a:latin typeface="Lucida Sans Unicode"/>
                <a:cs typeface="Lucida Sans Unicode"/>
              </a:rPr>
              <a:t>statico)</a:t>
            </a:r>
            <a:endParaRPr sz="1600">
              <a:latin typeface="Lucida Sans Unicode"/>
              <a:cs typeface="Lucida Sans Unicode"/>
            </a:endParaRPr>
          </a:p>
          <a:p>
            <a:pPr marL="462280" indent="-361315">
              <a:lnSpc>
                <a:spcPct val="100000"/>
              </a:lnSpc>
              <a:buChar char="•"/>
              <a:tabLst>
                <a:tab pos="462280" algn="l"/>
                <a:tab pos="462915" algn="l"/>
              </a:tabLst>
            </a:pPr>
            <a:r>
              <a:rPr sz="2800" spc="-75" dirty="0">
                <a:latin typeface="Lucida Sans Unicode"/>
                <a:cs typeface="Lucida Sans Unicode"/>
              </a:rPr>
              <a:t>Previsione </a:t>
            </a:r>
            <a:r>
              <a:rPr sz="2800" spc="-200" dirty="0">
                <a:latin typeface="Lucida Sans Unicode"/>
                <a:cs typeface="Lucida Sans Unicode"/>
              </a:rPr>
              <a:t>di </a:t>
            </a:r>
            <a:r>
              <a:rPr sz="2800" spc="-180" dirty="0">
                <a:latin typeface="Lucida Sans Unicode"/>
                <a:cs typeface="Lucida Sans Unicode"/>
              </a:rPr>
              <a:t>non </a:t>
            </a:r>
            <a:r>
              <a:rPr sz="2800" spc="-100" dirty="0">
                <a:latin typeface="Lucida Sans Unicode"/>
                <a:cs typeface="Lucida Sans Unicode"/>
              </a:rPr>
              <a:t>saltare </a:t>
            </a:r>
            <a:r>
              <a:rPr sz="2800" spc="-155" dirty="0">
                <a:latin typeface="Lucida Sans Unicode"/>
                <a:cs typeface="Lucida Sans Unicode"/>
              </a:rPr>
              <a:t>mai </a:t>
            </a:r>
            <a:r>
              <a:rPr sz="1600" spc="-70" dirty="0">
                <a:latin typeface="Lucida Sans Unicode"/>
                <a:cs typeface="Lucida Sans Unicode"/>
              </a:rPr>
              <a:t>(approccio</a:t>
            </a:r>
            <a:r>
              <a:rPr sz="1600" spc="140" dirty="0">
                <a:latin typeface="Lucida Sans Unicode"/>
                <a:cs typeface="Lucida Sans Unicode"/>
              </a:rPr>
              <a:t> </a:t>
            </a:r>
            <a:r>
              <a:rPr sz="1600" spc="-70" dirty="0">
                <a:latin typeface="Lucida Sans Unicode"/>
                <a:cs typeface="Lucida Sans Unicode"/>
              </a:rPr>
              <a:t>statico)</a:t>
            </a:r>
            <a:endParaRPr sz="1600">
              <a:latin typeface="Lucida Sans Unicode"/>
              <a:cs typeface="Lucida Sans Unicode"/>
            </a:endParaRPr>
          </a:p>
          <a:p>
            <a:pPr marL="462280" indent="-361315">
              <a:lnSpc>
                <a:spcPct val="100000"/>
              </a:lnSpc>
              <a:buChar char="•"/>
              <a:tabLst>
                <a:tab pos="462280" algn="l"/>
                <a:tab pos="462915" algn="l"/>
              </a:tabLst>
            </a:pPr>
            <a:r>
              <a:rPr sz="2800" spc="-75" dirty="0">
                <a:latin typeface="Lucida Sans Unicode"/>
                <a:cs typeface="Lucida Sans Unicode"/>
              </a:rPr>
              <a:t>Previsione </a:t>
            </a:r>
            <a:r>
              <a:rPr sz="2800" spc="-190" dirty="0">
                <a:latin typeface="Lucida Sans Unicode"/>
                <a:cs typeface="Lucida Sans Unicode"/>
              </a:rPr>
              <a:t>in </a:t>
            </a:r>
            <a:r>
              <a:rPr sz="2800" spc="-60" dirty="0">
                <a:latin typeface="Lucida Sans Unicode"/>
                <a:cs typeface="Lucida Sans Unicode"/>
              </a:rPr>
              <a:t>base </a:t>
            </a:r>
            <a:r>
              <a:rPr sz="2800" spc="-95" dirty="0">
                <a:latin typeface="Lucida Sans Unicode"/>
                <a:cs typeface="Lucida Sans Unicode"/>
              </a:rPr>
              <a:t>al </a:t>
            </a:r>
            <a:r>
              <a:rPr sz="2800" spc="-105" dirty="0">
                <a:latin typeface="Lucida Sans Unicode"/>
                <a:cs typeface="Lucida Sans Unicode"/>
              </a:rPr>
              <a:t>codice </a:t>
            </a:r>
            <a:r>
              <a:rPr sz="2800" spc="-140" dirty="0">
                <a:latin typeface="Lucida Sans Unicode"/>
                <a:cs typeface="Lucida Sans Unicode"/>
              </a:rPr>
              <a:t>operativo</a:t>
            </a:r>
            <a:r>
              <a:rPr sz="2800" spc="-110" dirty="0">
                <a:latin typeface="Lucida Sans Unicode"/>
                <a:cs typeface="Lucida Sans Unicode"/>
              </a:rPr>
              <a:t> </a:t>
            </a:r>
            <a:r>
              <a:rPr sz="1600" spc="-70" dirty="0">
                <a:latin typeface="Lucida Sans Unicode"/>
                <a:cs typeface="Lucida Sans Unicode"/>
              </a:rPr>
              <a:t>(approccio</a:t>
            </a:r>
            <a:endParaRPr sz="1600">
              <a:latin typeface="Lucida Sans Unicode"/>
              <a:cs typeface="Lucida Sans Unicode"/>
            </a:endParaRPr>
          </a:p>
          <a:p>
            <a:pPr marL="462280">
              <a:lnSpc>
                <a:spcPct val="100000"/>
              </a:lnSpc>
              <a:spcBef>
                <a:spcPts val="60"/>
              </a:spcBef>
            </a:pPr>
            <a:r>
              <a:rPr sz="1600" spc="-70" dirty="0">
                <a:latin typeface="Lucida Sans Unicode"/>
                <a:cs typeface="Lucida Sans Unicode"/>
              </a:rPr>
              <a:t>statico)</a:t>
            </a:r>
            <a:endParaRPr sz="1600">
              <a:latin typeface="Lucida Sans Unicode"/>
              <a:cs typeface="Lucida Sans Unicode"/>
            </a:endParaRPr>
          </a:p>
          <a:p>
            <a:pPr marL="462280" indent="-361315">
              <a:lnSpc>
                <a:spcPct val="100000"/>
              </a:lnSpc>
              <a:spcBef>
                <a:spcPts val="1864"/>
              </a:spcBef>
              <a:buChar char="•"/>
              <a:tabLst>
                <a:tab pos="462280" algn="l"/>
                <a:tab pos="462915" algn="l"/>
              </a:tabLst>
            </a:pPr>
            <a:r>
              <a:rPr sz="2800" spc="-70" dirty="0">
                <a:latin typeface="Lucida Sans Unicode"/>
                <a:cs typeface="Lucida Sans Unicode"/>
              </a:rPr>
              <a:t>Bit </a:t>
            </a:r>
            <a:r>
              <a:rPr sz="2800" spc="-220" dirty="0">
                <a:latin typeface="Lucida Sans Unicode"/>
                <a:cs typeface="Lucida Sans Unicode"/>
              </a:rPr>
              <a:t>taken/not </a:t>
            </a:r>
            <a:r>
              <a:rPr sz="2800" spc="-140" dirty="0">
                <a:latin typeface="Lucida Sans Unicode"/>
                <a:cs typeface="Lucida Sans Unicode"/>
              </a:rPr>
              <a:t>taken </a:t>
            </a:r>
            <a:r>
              <a:rPr sz="1600" spc="-70" dirty="0">
                <a:latin typeface="Lucida Sans Unicode"/>
                <a:cs typeface="Lucida Sans Unicode"/>
              </a:rPr>
              <a:t>(approccio</a:t>
            </a:r>
            <a:r>
              <a:rPr sz="1600" spc="20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dinamico)</a:t>
            </a:r>
            <a:endParaRPr sz="1600">
              <a:latin typeface="Lucida Sans Unicode"/>
              <a:cs typeface="Lucida Sans Unicode"/>
            </a:endParaRPr>
          </a:p>
          <a:p>
            <a:pPr marL="462280" indent="-361315">
              <a:lnSpc>
                <a:spcPct val="100000"/>
              </a:lnSpc>
              <a:buChar char="•"/>
              <a:tabLst>
                <a:tab pos="462280" algn="l"/>
                <a:tab pos="462915" algn="l"/>
              </a:tabLst>
            </a:pPr>
            <a:r>
              <a:rPr sz="2800" spc="-90" dirty="0">
                <a:latin typeface="Lucida Sans Unicode"/>
                <a:cs typeface="Lucida Sans Unicode"/>
              </a:rPr>
              <a:t>Tabella </a:t>
            </a:r>
            <a:r>
              <a:rPr sz="2800" spc="-120" dirty="0">
                <a:latin typeface="Lucida Sans Unicode"/>
                <a:cs typeface="Lucida Sans Unicode"/>
              </a:rPr>
              <a:t>della </a:t>
            </a:r>
            <a:r>
              <a:rPr sz="2800" spc="-145" dirty="0">
                <a:latin typeface="Lucida Sans Unicode"/>
                <a:cs typeface="Lucida Sans Unicode"/>
              </a:rPr>
              <a:t>storia </a:t>
            </a:r>
            <a:r>
              <a:rPr sz="2800" spc="-135" dirty="0">
                <a:latin typeface="Lucida Sans Unicode"/>
                <a:cs typeface="Lucida Sans Unicode"/>
              </a:rPr>
              <a:t>dei salti </a:t>
            </a:r>
            <a:r>
              <a:rPr sz="1600" spc="-70" dirty="0">
                <a:latin typeface="Lucida Sans Unicode"/>
                <a:cs typeface="Lucida Sans Unicode"/>
              </a:rPr>
              <a:t>(approccio</a:t>
            </a:r>
            <a:r>
              <a:rPr sz="1600" spc="55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dinamico)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65620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Parallelismo </a:t>
            </a:r>
            <a:r>
              <a:rPr dirty="0"/>
              <a:t>– </a:t>
            </a:r>
            <a:r>
              <a:rPr spc="-5" dirty="0"/>
              <a:t>Pipeline  Trattamento dei</a:t>
            </a:r>
            <a:r>
              <a:rPr spc="-20" dirty="0"/>
              <a:t> </a:t>
            </a:r>
            <a:r>
              <a:rPr dirty="0"/>
              <a:t>salti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2218" y="1469262"/>
            <a:ext cx="6449060" cy="347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54025">
              <a:lnSpc>
                <a:spcPct val="100000"/>
              </a:lnSpc>
              <a:spcBef>
                <a:spcPts val="95"/>
              </a:spcBef>
            </a:pPr>
            <a:r>
              <a:rPr sz="2800" spc="-105" dirty="0">
                <a:latin typeface="Lucida Sans Unicode"/>
                <a:cs typeface="Lucida Sans Unicode"/>
              </a:rPr>
              <a:t>Predizione </a:t>
            </a:r>
            <a:r>
              <a:rPr sz="2800" spc="-204" dirty="0">
                <a:latin typeface="Lucida Sans Unicode"/>
                <a:cs typeface="Lucida Sans Unicode"/>
              </a:rPr>
              <a:t>di </a:t>
            </a:r>
            <a:r>
              <a:rPr sz="2800" spc="-130" dirty="0">
                <a:latin typeface="Lucida Sans Unicode"/>
                <a:cs typeface="Lucida Sans Unicode"/>
              </a:rPr>
              <a:t>salto </a:t>
            </a:r>
            <a:r>
              <a:rPr sz="2800" spc="-114" dirty="0">
                <a:latin typeface="Lucida Sans Unicode"/>
                <a:cs typeface="Lucida Sans Unicode"/>
              </a:rPr>
              <a:t>(branch </a:t>
            </a:r>
            <a:r>
              <a:rPr sz="2800" spc="-150" dirty="0">
                <a:latin typeface="Lucida Sans Unicode"/>
                <a:cs typeface="Lucida Sans Unicode"/>
              </a:rPr>
              <a:t>prediction)  </a:t>
            </a:r>
            <a:r>
              <a:rPr sz="2800" spc="-70" dirty="0">
                <a:latin typeface="Lucida Sans Unicode"/>
                <a:cs typeface="Lucida Sans Unicode"/>
              </a:rPr>
              <a:t>Bit </a:t>
            </a:r>
            <a:r>
              <a:rPr sz="2800" spc="-225" dirty="0">
                <a:latin typeface="Lucida Sans Unicode"/>
                <a:cs typeface="Lucida Sans Unicode"/>
              </a:rPr>
              <a:t>taken/not</a:t>
            </a:r>
            <a:r>
              <a:rPr sz="2800" spc="-150" dirty="0">
                <a:latin typeface="Lucida Sans Unicode"/>
                <a:cs typeface="Lucida Sans Unicode"/>
              </a:rPr>
              <a:t> </a:t>
            </a:r>
            <a:r>
              <a:rPr sz="2800" spc="-140" dirty="0">
                <a:latin typeface="Lucida Sans Unicode"/>
                <a:cs typeface="Lucida Sans Unicode"/>
              </a:rPr>
              <a:t>taken</a:t>
            </a:r>
            <a:endParaRPr sz="2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50">
              <a:latin typeface="Times New Roman"/>
              <a:cs typeface="Times New Roman"/>
            </a:endParaRPr>
          </a:p>
          <a:p>
            <a:pPr marL="352425" marR="5080">
              <a:lnSpc>
                <a:spcPct val="100000"/>
              </a:lnSpc>
            </a:pPr>
            <a:r>
              <a:rPr sz="2000" spc="-95" dirty="0">
                <a:latin typeface="Lucida Sans Unicode"/>
                <a:cs typeface="Lucida Sans Unicode"/>
              </a:rPr>
              <a:t>Ad </a:t>
            </a:r>
            <a:r>
              <a:rPr sz="2000" spc="-135" dirty="0">
                <a:latin typeface="Lucida Sans Unicode"/>
                <a:cs typeface="Lucida Sans Unicode"/>
              </a:rPr>
              <a:t>ogni </a:t>
            </a:r>
            <a:r>
              <a:rPr sz="2000" spc="-120" dirty="0">
                <a:latin typeface="Lucida Sans Unicode"/>
                <a:cs typeface="Lucida Sans Unicode"/>
              </a:rPr>
              <a:t>istruzione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90" dirty="0">
                <a:latin typeface="Lucida Sans Unicode"/>
                <a:cs typeface="Lucida Sans Unicode"/>
              </a:rPr>
              <a:t>salto </a:t>
            </a:r>
            <a:r>
              <a:rPr sz="2000" spc="-120" dirty="0">
                <a:latin typeface="Lucida Sans Unicode"/>
                <a:cs typeface="Lucida Sans Unicode"/>
              </a:rPr>
              <a:t>condizionato </a:t>
            </a:r>
            <a:r>
              <a:rPr sz="2000" spc="-135" dirty="0">
                <a:latin typeface="Lucida Sans Unicode"/>
                <a:cs typeface="Lucida Sans Unicode"/>
              </a:rPr>
              <a:t>in </a:t>
            </a:r>
            <a:r>
              <a:rPr sz="2000" spc="-35" dirty="0">
                <a:latin typeface="Lucida Sans Unicode"/>
                <a:cs typeface="Lucida Sans Unicode"/>
              </a:rPr>
              <a:t>cache </a:t>
            </a:r>
            <a:r>
              <a:rPr sz="2000" spc="-65" dirty="0">
                <a:latin typeface="Lucida Sans Unicode"/>
                <a:cs typeface="Lucida Sans Unicode"/>
              </a:rPr>
              <a:t>viene  </a:t>
            </a:r>
            <a:r>
              <a:rPr sz="2000" spc="-70" dirty="0">
                <a:latin typeface="Lucida Sans Unicode"/>
                <a:cs typeface="Lucida Sans Unicode"/>
              </a:rPr>
              <a:t>associato </a:t>
            </a:r>
            <a:r>
              <a:rPr sz="2000" spc="-130" dirty="0">
                <a:latin typeface="Lucida Sans Unicode"/>
                <a:cs typeface="Lucida Sans Unicode"/>
              </a:rPr>
              <a:t>un </a:t>
            </a:r>
            <a:r>
              <a:rPr sz="2000" spc="-160" dirty="0">
                <a:latin typeface="Lucida Sans Unicode"/>
                <a:cs typeface="Lucida Sans Unicode"/>
              </a:rPr>
              <a:t>bit </a:t>
            </a:r>
            <a:r>
              <a:rPr sz="2000" spc="-140" dirty="0">
                <a:latin typeface="Lucida Sans Unicode"/>
                <a:cs typeface="Lucida Sans Unicode"/>
              </a:rPr>
              <a:t>(taken/not </a:t>
            </a:r>
            <a:r>
              <a:rPr sz="2000" spc="-80" dirty="0">
                <a:latin typeface="Lucida Sans Unicode"/>
                <a:cs typeface="Lucida Sans Unicode"/>
              </a:rPr>
              <a:t>taken) </a:t>
            </a:r>
            <a:r>
              <a:rPr sz="2000" spc="-50" dirty="0">
                <a:latin typeface="Lucida Sans Unicode"/>
                <a:cs typeface="Lucida Sans Unicode"/>
              </a:rPr>
              <a:t>che </a:t>
            </a:r>
            <a:r>
              <a:rPr sz="2000" spc="-125" dirty="0">
                <a:latin typeface="Lucida Sans Unicode"/>
                <a:cs typeface="Lucida Sans Unicode"/>
              </a:rPr>
              <a:t>memorizza </a:t>
            </a:r>
            <a:r>
              <a:rPr sz="2000" spc="-140" dirty="0">
                <a:latin typeface="Lucida Sans Unicode"/>
                <a:cs typeface="Lucida Sans Unicode"/>
              </a:rPr>
              <a:t>il  </a:t>
            </a:r>
            <a:r>
              <a:rPr sz="2000" spc="-125" dirty="0">
                <a:latin typeface="Lucida Sans Unicode"/>
                <a:cs typeface="Lucida Sans Unicode"/>
              </a:rPr>
              <a:t>comportamento </a:t>
            </a:r>
            <a:r>
              <a:rPr sz="2000" spc="-75" dirty="0">
                <a:latin typeface="Lucida Sans Unicode"/>
                <a:cs typeface="Lucida Sans Unicode"/>
              </a:rPr>
              <a:t>recente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95" dirty="0">
                <a:latin typeface="Lucida Sans Unicode"/>
                <a:cs typeface="Lucida Sans Unicode"/>
              </a:rPr>
              <a:t>quella</a:t>
            </a:r>
            <a:r>
              <a:rPr sz="2000" spc="-70" dirty="0">
                <a:latin typeface="Lucida Sans Unicode"/>
                <a:cs typeface="Lucida Sans Unicode"/>
              </a:rPr>
              <a:t> </a:t>
            </a:r>
            <a:r>
              <a:rPr sz="2000" spc="-114" dirty="0">
                <a:latin typeface="Lucida Sans Unicode"/>
                <a:cs typeface="Lucida Sans Unicode"/>
              </a:rPr>
              <a:t>istruzione.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L="352425">
              <a:lnSpc>
                <a:spcPct val="100000"/>
              </a:lnSpc>
              <a:spcBef>
                <a:spcPts val="1705"/>
              </a:spcBef>
            </a:pPr>
            <a:r>
              <a:rPr sz="2000" spc="-55" dirty="0">
                <a:latin typeface="Lucida Sans Unicode"/>
                <a:cs typeface="Lucida Sans Unicode"/>
              </a:rPr>
              <a:t>Questa </a:t>
            </a:r>
            <a:r>
              <a:rPr sz="2000" spc="-125" dirty="0">
                <a:latin typeface="Lucida Sans Unicode"/>
                <a:cs typeface="Lucida Sans Unicode"/>
              </a:rPr>
              <a:t>informazione </a:t>
            </a:r>
            <a:r>
              <a:rPr sz="2000" spc="-60" dirty="0">
                <a:latin typeface="Lucida Sans Unicode"/>
                <a:cs typeface="Lucida Sans Unicode"/>
              </a:rPr>
              <a:t>viene </a:t>
            </a:r>
            <a:r>
              <a:rPr sz="2000" spc="-125" dirty="0">
                <a:latin typeface="Lucida Sans Unicode"/>
                <a:cs typeface="Lucida Sans Unicode"/>
              </a:rPr>
              <a:t>utilizzata </a:t>
            </a:r>
            <a:r>
              <a:rPr sz="2000" spc="-105" dirty="0">
                <a:latin typeface="Lucida Sans Unicode"/>
                <a:cs typeface="Lucida Sans Unicode"/>
              </a:rPr>
              <a:t>per </a:t>
            </a:r>
            <a:r>
              <a:rPr sz="2000" spc="-90" dirty="0">
                <a:latin typeface="Lucida Sans Unicode"/>
                <a:cs typeface="Lucida Sans Unicode"/>
              </a:rPr>
              <a:t>anticipare</a:t>
            </a:r>
            <a:r>
              <a:rPr sz="2000" spc="-145" dirty="0">
                <a:latin typeface="Lucida Sans Unicode"/>
                <a:cs typeface="Lucida Sans Unicode"/>
              </a:rPr>
              <a:t> </a:t>
            </a:r>
            <a:r>
              <a:rPr sz="2000" spc="-140" dirty="0">
                <a:latin typeface="Lucida Sans Unicode"/>
                <a:cs typeface="Lucida Sans Unicode"/>
              </a:rPr>
              <a:t>il</a:t>
            </a:r>
            <a:endParaRPr sz="2000">
              <a:latin typeface="Lucida Sans Unicode"/>
              <a:cs typeface="Lucida Sans Unicode"/>
            </a:endParaRPr>
          </a:p>
          <a:p>
            <a:pPr marL="352425">
              <a:lnSpc>
                <a:spcPct val="100000"/>
              </a:lnSpc>
            </a:pPr>
            <a:r>
              <a:rPr sz="2000" spc="-125" dirty="0">
                <a:latin typeface="Lucida Sans Unicode"/>
                <a:cs typeface="Lucida Sans Unicode"/>
              </a:rPr>
              <a:t>comportamento </a:t>
            </a:r>
            <a:r>
              <a:rPr sz="2000" spc="-120" dirty="0">
                <a:latin typeface="Lucida Sans Unicode"/>
                <a:cs typeface="Lucida Sans Unicode"/>
              </a:rPr>
              <a:t>dell’istruzione </a:t>
            </a:r>
            <a:r>
              <a:rPr sz="2000" spc="-145" dirty="0">
                <a:latin typeface="Lucida Sans Unicode"/>
                <a:cs typeface="Lucida Sans Unicode"/>
              </a:rPr>
              <a:t>di</a:t>
            </a:r>
            <a:r>
              <a:rPr sz="2000" spc="-80" dirty="0">
                <a:latin typeface="Lucida Sans Unicode"/>
                <a:cs typeface="Lucida Sans Unicode"/>
              </a:rPr>
              <a:t> </a:t>
            </a:r>
            <a:r>
              <a:rPr sz="2000" spc="-90" dirty="0">
                <a:latin typeface="Lucida Sans Unicode"/>
                <a:cs typeface="Lucida Sans Unicode"/>
              </a:rPr>
              <a:t>salto.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65620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Parallelismo </a:t>
            </a:r>
            <a:r>
              <a:rPr dirty="0"/>
              <a:t>– </a:t>
            </a:r>
            <a:r>
              <a:rPr spc="-5" dirty="0"/>
              <a:t>Pipeline  Trattamento dei</a:t>
            </a:r>
            <a:r>
              <a:rPr spc="-20" dirty="0"/>
              <a:t> </a:t>
            </a:r>
            <a:r>
              <a:rPr dirty="0"/>
              <a:t>salti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Sequenze di</a:t>
            </a:r>
            <a:r>
              <a:rPr spc="-45" dirty="0"/>
              <a:t> </a:t>
            </a:r>
            <a:r>
              <a:rPr spc="-5" dirty="0"/>
              <a:t>BIT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0168" y="1416799"/>
            <a:ext cx="8053070" cy="1781810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1600" spc="15" dirty="0">
                <a:latin typeface="Lucida Sans Unicode"/>
                <a:cs typeface="Lucida Sans Unicode"/>
              </a:rPr>
              <a:t>Per </a:t>
            </a:r>
            <a:r>
              <a:rPr sz="1600" spc="-100" dirty="0">
                <a:latin typeface="Lucida Sans Unicode"/>
                <a:cs typeface="Lucida Sans Unicode"/>
              </a:rPr>
              <a:t>poter </a:t>
            </a:r>
            <a:r>
              <a:rPr sz="1600" spc="-75" dirty="0">
                <a:latin typeface="Lucida Sans Unicode"/>
                <a:cs typeface="Lucida Sans Unicode"/>
              </a:rPr>
              <a:t>rappresentare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spc="-90" dirty="0">
                <a:latin typeface="Lucida Sans Unicode"/>
                <a:cs typeface="Lucida Sans Unicode"/>
              </a:rPr>
              <a:t>maggiore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05" dirty="0">
                <a:latin typeface="Lucida Sans Unicode"/>
                <a:cs typeface="Lucida Sans Unicode"/>
              </a:rPr>
              <a:t>informazione </a:t>
            </a:r>
            <a:r>
              <a:rPr sz="1600" spc="-65" dirty="0">
                <a:latin typeface="Lucida Sans Unicode"/>
                <a:cs typeface="Lucida Sans Unicode"/>
              </a:rPr>
              <a:t>si </a:t>
            </a:r>
            <a:r>
              <a:rPr sz="1600" spc="-70" dirty="0">
                <a:latin typeface="Lucida Sans Unicode"/>
                <a:cs typeface="Lucida Sans Unicode"/>
              </a:rPr>
              <a:t>usano </a:t>
            </a:r>
            <a:r>
              <a:rPr sz="1650" b="1" spc="-15" dirty="0">
                <a:latin typeface="Yu Gothic UI"/>
                <a:cs typeface="Yu Gothic UI"/>
              </a:rPr>
              <a:t>sequenze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30" dirty="0">
                <a:latin typeface="Lucida Sans Unicode"/>
                <a:cs typeface="Lucida Sans Unicode"/>
              </a:rPr>
              <a:t>bit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ts val="1895"/>
              </a:lnSpc>
              <a:spcBef>
                <a:spcPts val="950"/>
              </a:spcBef>
            </a:pPr>
            <a:r>
              <a:rPr sz="1600" spc="-65" dirty="0">
                <a:latin typeface="Lucida Sans Unicode"/>
                <a:cs typeface="Lucida Sans Unicode"/>
              </a:rPr>
              <a:t>Il processo </a:t>
            </a:r>
            <a:r>
              <a:rPr sz="1600" spc="-50" dirty="0">
                <a:latin typeface="Lucida Sans Unicode"/>
                <a:cs typeface="Lucida Sans Unicode"/>
              </a:rPr>
              <a:t>che </a:t>
            </a:r>
            <a:r>
              <a:rPr sz="1600" spc="-70" dirty="0">
                <a:latin typeface="Lucida Sans Unicode"/>
                <a:cs typeface="Lucida Sans Unicode"/>
              </a:rPr>
              <a:t>fa </a:t>
            </a:r>
            <a:r>
              <a:rPr sz="1600" spc="-85" dirty="0">
                <a:latin typeface="Lucida Sans Unicode"/>
                <a:cs typeface="Lucida Sans Unicode"/>
              </a:rPr>
              <a:t>corrispondere </a:t>
            </a:r>
            <a:r>
              <a:rPr sz="1600" spc="-60" dirty="0">
                <a:latin typeface="Lucida Sans Unicode"/>
                <a:cs typeface="Lucida Sans Unicode"/>
              </a:rPr>
              <a:t>ad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95" dirty="0">
                <a:latin typeface="Lucida Sans Unicode"/>
                <a:cs typeface="Lucida Sans Unicode"/>
              </a:rPr>
              <a:t>dato </a:t>
            </a:r>
            <a:r>
              <a:rPr sz="1600" spc="-50" dirty="0">
                <a:latin typeface="Lucida Sans Unicode"/>
                <a:cs typeface="Lucida Sans Unicode"/>
              </a:rPr>
              <a:t>reale </a:t>
            </a:r>
            <a:r>
              <a:rPr sz="1600" spc="-70" dirty="0">
                <a:latin typeface="Lucida Sans Unicode"/>
                <a:cs typeface="Lucida Sans Unicode"/>
              </a:rPr>
              <a:t>una </a:t>
            </a:r>
            <a:r>
              <a:rPr sz="1600" spc="-65" dirty="0">
                <a:latin typeface="Lucida Sans Unicode"/>
                <a:cs typeface="Lucida Sans Unicode"/>
              </a:rPr>
              <a:t>sequenze</a:t>
            </a:r>
            <a:r>
              <a:rPr sz="1600" spc="135" dirty="0">
                <a:latin typeface="Lucida Sans Unicode"/>
                <a:cs typeface="Lucida Sans Unicode"/>
              </a:rPr>
              <a:t>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30" dirty="0">
                <a:latin typeface="Lucida Sans Unicode"/>
                <a:cs typeface="Lucida Sans Unicode"/>
              </a:rPr>
              <a:t>bit </a:t>
            </a:r>
            <a:r>
              <a:rPr sz="1600" spc="-85" dirty="0">
                <a:latin typeface="Lucida Sans Unicode"/>
                <a:cs typeface="Lucida Sans Unicode"/>
              </a:rPr>
              <a:t>prende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100" dirty="0">
                <a:latin typeface="Lucida Sans Unicode"/>
                <a:cs typeface="Lucida Sans Unicode"/>
              </a:rPr>
              <a:t>nome</a:t>
            </a:r>
            <a:endParaRPr sz="1600">
              <a:latin typeface="Lucida Sans Unicode"/>
              <a:cs typeface="Lucida Sans Unicode"/>
            </a:endParaRPr>
          </a:p>
          <a:p>
            <a:pPr marL="355600">
              <a:lnSpc>
                <a:spcPts val="1955"/>
              </a:lnSpc>
            </a:pPr>
            <a:r>
              <a:rPr sz="1650" b="1" spc="-50" dirty="0">
                <a:latin typeface="Yu Gothic UI"/>
                <a:cs typeface="Yu Gothic UI"/>
              </a:rPr>
              <a:t>codifica</a:t>
            </a:r>
            <a:r>
              <a:rPr sz="1650" b="1" spc="-35" dirty="0">
                <a:latin typeface="Yu Gothic UI"/>
                <a:cs typeface="Yu Gothic UI"/>
              </a:rPr>
              <a:t> </a:t>
            </a:r>
            <a:r>
              <a:rPr sz="1650" b="1" spc="-65" dirty="0">
                <a:latin typeface="Yu Gothic UI"/>
                <a:cs typeface="Yu Gothic UI"/>
              </a:rPr>
              <a:t>dell’informazione</a:t>
            </a:r>
            <a:endParaRPr sz="1650">
              <a:latin typeface="Yu Gothic UI"/>
              <a:cs typeface="Yu Gothic UI"/>
            </a:endParaRPr>
          </a:p>
          <a:p>
            <a:pPr marL="354965" marR="69850">
              <a:lnSpc>
                <a:spcPct val="100000"/>
              </a:lnSpc>
              <a:spcBef>
                <a:spcPts val="910"/>
              </a:spcBef>
            </a:pPr>
            <a:r>
              <a:rPr sz="1400" spc="-10" dirty="0">
                <a:latin typeface="Lucida Sans Unicode"/>
                <a:cs typeface="Lucida Sans Unicode"/>
              </a:rPr>
              <a:t>Es.1: </a:t>
            </a:r>
            <a:r>
              <a:rPr sz="1400" spc="-95" dirty="0">
                <a:latin typeface="Lucida Sans Unicode"/>
                <a:cs typeface="Lucida Sans Unicode"/>
              </a:rPr>
              <a:t>un </a:t>
            </a:r>
            <a:r>
              <a:rPr sz="1400" spc="-35" dirty="0">
                <a:latin typeface="Lucida Sans Unicode"/>
                <a:cs typeface="Lucida Sans Unicode"/>
              </a:rPr>
              <a:t>esame </a:t>
            </a:r>
            <a:r>
              <a:rPr sz="1400" spc="-95" dirty="0">
                <a:latin typeface="Lucida Sans Unicode"/>
                <a:cs typeface="Lucida Sans Unicode"/>
              </a:rPr>
              <a:t>può </a:t>
            </a:r>
            <a:r>
              <a:rPr sz="1400" spc="-30" dirty="0">
                <a:latin typeface="Lucida Sans Unicode"/>
                <a:cs typeface="Lucida Sans Unicode"/>
              </a:rPr>
              <a:t>avere </a:t>
            </a:r>
            <a:r>
              <a:rPr sz="1400" spc="-95" dirty="0">
                <a:latin typeface="Lucida Sans Unicode"/>
                <a:cs typeface="Lucida Sans Unicode"/>
              </a:rPr>
              <a:t>quattro </a:t>
            </a:r>
            <a:r>
              <a:rPr sz="1400" spc="-80" dirty="0">
                <a:latin typeface="Lucida Sans Unicode"/>
                <a:cs typeface="Lucida Sans Unicode"/>
              </a:rPr>
              <a:t>possibili </a:t>
            </a:r>
            <a:r>
              <a:rPr sz="1400" spc="-70" dirty="0">
                <a:latin typeface="Lucida Sans Unicode"/>
                <a:cs typeface="Lucida Sans Unicode"/>
              </a:rPr>
              <a:t>esiti: </a:t>
            </a:r>
            <a:r>
              <a:rPr sz="1450" spc="-130" dirty="0">
                <a:latin typeface="Lucida Sans Unicode"/>
                <a:cs typeface="Lucida Sans Unicode"/>
              </a:rPr>
              <a:t>ottimo, </a:t>
            </a:r>
            <a:r>
              <a:rPr sz="1450" spc="-95" dirty="0">
                <a:latin typeface="Lucida Sans Unicode"/>
                <a:cs typeface="Lucida Sans Unicode"/>
              </a:rPr>
              <a:t>discreto, </a:t>
            </a:r>
            <a:r>
              <a:rPr sz="1450" spc="-100" dirty="0">
                <a:latin typeface="Lucida Sans Unicode"/>
                <a:cs typeface="Lucida Sans Unicode"/>
              </a:rPr>
              <a:t>sufficiente, insufficiente. </a:t>
            </a:r>
            <a:r>
              <a:rPr sz="1400" spc="-65" dirty="0">
                <a:latin typeface="Lucida Sans Unicode"/>
                <a:cs typeface="Lucida Sans Unicode"/>
              </a:rPr>
              <a:t>Quanti  </a:t>
            </a:r>
            <a:r>
              <a:rPr sz="1400" spc="-114" dirty="0">
                <a:latin typeface="Lucida Sans Unicode"/>
                <a:cs typeface="Lucida Sans Unicode"/>
              </a:rPr>
              <a:t>bit </a:t>
            </a:r>
            <a:r>
              <a:rPr sz="1400" spc="-70" dirty="0">
                <a:latin typeface="Lucida Sans Unicode"/>
                <a:cs typeface="Lucida Sans Unicode"/>
              </a:rPr>
              <a:t>sono </a:t>
            </a:r>
            <a:r>
              <a:rPr sz="1400" spc="-40" dirty="0">
                <a:latin typeface="Lucida Sans Unicode"/>
                <a:cs typeface="Lucida Sans Unicode"/>
              </a:rPr>
              <a:t>necessari </a:t>
            </a:r>
            <a:r>
              <a:rPr sz="1400" spc="-75" dirty="0">
                <a:latin typeface="Lucida Sans Unicode"/>
                <a:cs typeface="Lucida Sans Unicode"/>
              </a:rPr>
              <a:t>per </a:t>
            </a:r>
            <a:r>
              <a:rPr sz="1400" spc="-70" dirty="0">
                <a:latin typeface="Lucida Sans Unicode"/>
                <a:cs typeface="Lucida Sans Unicode"/>
              </a:rPr>
              <a:t>codificare </a:t>
            </a:r>
            <a:r>
              <a:rPr sz="1400" spc="-60" dirty="0">
                <a:latin typeface="Lucida Sans Unicode"/>
                <a:cs typeface="Lucida Sans Unicode"/>
              </a:rPr>
              <a:t>tale</a:t>
            </a:r>
            <a:r>
              <a:rPr sz="1400" spc="-110" dirty="0">
                <a:latin typeface="Lucida Sans Unicode"/>
                <a:cs typeface="Lucida Sans Unicode"/>
              </a:rPr>
              <a:t> </a:t>
            </a:r>
            <a:r>
              <a:rPr sz="1400" spc="-70" dirty="0">
                <a:latin typeface="Lucida Sans Unicode"/>
                <a:cs typeface="Lucida Sans Unicode"/>
              </a:rPr>
              <a:t>informazione?</a:t>
            </a:r>
            <a:endParaRPr sz="1400">
              <a:latin typeface="Lucida Sans Unicode"/>
              <a:cs typeface="Lucida Sans Unicode"/>
            </a:endParaRPr>
          </a:p>
          <a:p>
            <a:pPr marL="926465">
              <a:lnSpc>
                <a:spcPts val="1680"/>
              </a:lnSpc>
            </a:pPr>
            <a:r>
              <a:rPr sz="1450" b="1" spc="-50" dirty="0">
                <a:latin typeface="Yu Gothic UI"/>
                <a:cs typeface="Yu Gothic UI"/>
              </a:rPr>
              <a:t>due</a:t>
            </a:r>
            <a:r>
              <a:rPr sz="1450" b="1" spc="-60" dirty="0">
                <a:latin typeface="Yu Gothic UI"/>
                <a:cs typeface="Yu Gothic UI"/>
              </a:rPr>
              <a:t> bit:</a:t>
            </a:r>
            <a:endParaRPr sz="1450">
              <a:latin typeface="Yu Gothic UI"/>
              <a:cs typeface="Yu Gothic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04517" y="3160657"/>
            <a:ext cx="967105" cy="8915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ct val="96600"/>
              </a:lnSpc>
              <a:spcBef>
                <a:spcPts val="190"/>
              </a:spcBef>
            </a:pPr>
            <a:r>
              <a:rPr sz="1450" spc="-140" dirty="0">
                <a:latin typeface="Lucida Sans Unicode"/>
                <a:cs typeface="Lucida Sans Unicode"/>
              </a:rPr>
              <a:t>ottimo  </a:t>
            </a:r>
            <a:r>
              <a:rPr sz="1450" spc="-95" dirty="0">
                <a:latin typeface="Lucida Sans Unicode"/>
                <a:cs typeface="Lucida Sans Unicode"/>
              </a:rPr>
              <a:t>discreto  </a:t>
            </a:r>
            <a:r>
              <a:rPr sz="1450" spc="-100" dirty="0">
                <a:latin typeface="Lucida Sans Unicode"/>
                <a:cs typeface="Lucida Sans Unicode"/>
              </a:rPr>
              <a:t>sufficiente  </a:t>
            </a:r>
            <a:r>
              <a:rPr sz="1450" spc="-105" dirty="0">
                <a:latin typeface="Lucida Sans Unicode"/>
                <a:cs typeface="Lucida Sans Unicode"/>
              </a:rPr>
              <a:t>insufficiente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33698" y="3170301"/>
            <a:ext cx="22352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10" dirty="0">
                <a:latin typeface="Lucida Sans Unicode"/>
                <a:cs typeface="Lucida Sans Unicode"/>
              </a:rPr>
              <a:t>00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400" spc="-110" dirty="0">
                <a:latin typeface="Lucida Sans Unicode"/>
                <a:cs typeface="Lucida Sans Unicode"/>
              </a:rPr>
              <a:t>01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400" spc="-110" dirty="0">
                <a:latin typeface="Lucida Sans Unicode"/>
                <a:cs typeface="Lucida Sans Unicode"/>
              </a:rPr>
              <a:t>10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400" spc="-110" dirty="0">
                <a:latin typeface="Lucida Sans Unicode"/>
                <a:cs typeface="Lucida Sans Unicode"/>
              </a:rPr>
              <a:t>11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3068" y="4136398"/>
            <a:ext cx="5499100" cy="46482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583565" marR="5080" indent="-571500">
              <a:lnSpc>
                <a:spcPts val="1680"/>
              </a:lnSpc>
              <a:spcBef>
                <a:spcPts val="235"/>
              </a:spcBef>
            </a:pPr>
            <a:r>
              <a:rPr sz="1400" spc="-10" dirty="0">
                <a:latin typeface="Lucida Sans Unicode"/>
                <a:cs typeface="Lucida Sans Unicode"/>
              </a:rPr>
              <a:t>Es.2: </a:t>
            </a:r>
            <a:r>
              <a:rPr sz="1400" spc="-110" dirty="0">
                <a:latin typeface="Lucida Sans Unicode"/>
                <a:cs typeface="Lucida Sans Unicode"/>
              </a:rPr>
              <a:t>otto </a:t>
            </a:r>
            <a:r>
              <a:rPr sz="1400" spc="-80" dirty="0">
                <a:latin typeface="Lucida Sans Unicode"/>
                <a:cs typeface="Lucida Sans Unicode"/>
              </a:rPr>
              <a:t>colori: </a:t>
            </a:r>
            <a:r>
              <a:rPr sz="1450" spc="-95" dirty="0">
                <a:latin typeface="Lucida Sans Unicode"/>
                <a:cs typeface="Lucida Sans Unicode"/>
              </a:rPr>
              <a:t>nero, </a:t>
            </a:r>
            <a:r>
              <a:rPr sz="1450" spc="-85" dirty="0">
                <a:solidFill>
                  <a:srgbClr val="FF0000"/>
                </a:solidFill>
                <a:latin typeface="Lucida Sans Unicode"/>
                <a:cs typeface="Lucida Sans Unicode"/>
              </a:rPr>
              <a:t>rosso</a:t>
            </a:r>
            <a:r>
              <a:rPr sz="1450" spc="-85" dirty="0">
                <a:latin typeface="Lucida Sans Unicode"/>
                <a:cs typeface="Lucida Sans Unicode"/>
              </a:rPr>
              <a:t>, </a:t>
            </a:r>
            <a:r>
              <a:rPr sz="1450" spc="-110" dirty="0">
                <a:solidFill>
                  <a:srgbClr val="009999"/>
                </a:solidFill>
                <a:latin typeface="Lucida Sans Unicode"/>
                <a:cs typeface="Lucida Sans Unicode"/>
              </a:rPr>
              <a:t>blu</a:t>
            </a:r>
            <a:r>
              <a:rPr sz="1450" spc="-110" dirty="0">
                <a:latin typeface="Lucida Sans Unicode"/>
                <a:cs typeface="Lucida Sans Unicode"/>
              </a:rPr>
              <a:t>, </a:t>
            </a:r>
            <a:r>
              <a:rPr sz="1450" spc="-100" dirty="0">
                <a:solidFill>
                  <a:srgbClr val="BADFE2"/>
                </a:solidFill>
                <a:latin typeface="Lucida Sans Unicode"/>
                <a:cs typeface="Lucida Sans Unicode"/>
              </a:rPr>
              <a:t>giallo</a:t>
            </a:r>
            <a:r>
              <a:rPr sz="1450" spc="-100" dirty="0">
                <a:latin typeface="Lucida Sans Unicode"/>
                <a:cs typeface="Lucida Sans Unicode"/>
              </a:rPr>
              <a:t>, </a:t>
            </a:r>
            <a:r>
              <a:rPr sz="1450" spc="-75" dirty="0">
                <a:solidFill>
                  <a:srgbClr val="33CC33"/>
                </a:solidFill>
                <a:latin typeface="Lucida Sans Unicode"/>
                <a:cs typeface="Lucida Sans Unicode"/>
              </a:rPr>
              <a:t>verde</a:t>
            </a:r>
            <a:r>
              <a:rPr sz="1450" spc="-75" dirty="0">
                <a:latin typeface="Lucida Sans Unicode"/>
                <a:cs typeface="Lucida Sans Unicode"/>
              </a:rPr>
              <a:t>, </a:t>
            </a:r>
            <a:r>
              <a:rPr sz="1450" spc="-85" dirty="0">
                <a:latin typeface="Lucida Sans Unicode"/>
                <a:cs typeface="Lucida Sans Unicode"/>
              </a:rPr>
              <a:t>viola, </a:t>
            </a:r>
            <a:r>
              <a:rPr sz="1450" spc="-114" dirty="0">
                <a:solidFill>
                  <a:srgbClr val="333399"/>
                </a:solidFill>
                <a:latin typeface="Lucida Sans Unicode"/>
                <a:cs typeface="Lucida Sans Unicode"/>
              </a:rPr>
              <a:t>grigio</a:t>
            </a:r>
            <a:r>
              <a:rPr sz="1450" spc="-114" dirty="0">
                <a:latin typeface="Lucida Sans Unicode"/>
                <a:cs typeface="Lucida Sans Unicode"/>
              </a:rPr>
              <a:t>, </a:t>
            </a:r>
            <a:r>
              <a:rPr sz="1450" spc="-85" dirty="0">
                <a:solidFill>
                  <a:srgbClr val="FF9933"/>
                </a:solidFill>
                <a:latin typeface="Lucida Sans Unicode"/>
                <a:cs typeface="Lucida Sans Unicode"/>
              </a:rPr>
              <a:t>arancione  </a:t>
            </a:r>
            <a:r>
              <a:rPr sz="1450" b="1" spc="-60" dirty="0">
                <a:latin typeface="Yu Gothic UI"/>
                <a:cs typeface="Yu Gothic UI"/>
              </a:rPr>
              <a:t>tre</a:t>
            </a:r>
            <a:r>
              <a:rPr sz="1450" b="1" spc="-45" dirty="0">
                <a:latin typeface="Yu Gothic UI"/>
                <a:cs typeface="Yu Gothic UI"/>
              </a:rPr>
              <a:t> </a:t>
            </a:r>
            <a:r>
              <a:rPr sz="1450" b="1" spc="-60" dirty="0">
                <a:latin typeface="Yu Gothic UI"/>
                <a:cs typeface="Yu Gothic UI"/>
              </a:rPr>
              <a:t>bit:</a:t>
            </a:r>
            <a:endParaRPr sz="1450">
              <a:latin typeface="Yu Gothic UI"/>
              <a:cs typeface="Yu Gothic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04517" y="4563118"/>
            <a:ext cx="808990" cy="1745614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341630">
              <a:lnSpc>
                <a:spcPct val="96600"/>
              </a:lnSpc>
              <a:spcBef>
                <a:spcPts val="190"/>
              </a:spcBef>
            </a:pPr>
            <a:r>
              <a:rPr sz="1450" spc="-105" dirty="0">
                <a:latin typeface="Lucida Sans Unicode"/>
                <a:cs typeface="Lucida Sans Unicode"/>
              </a:rPr>
              <a:t>nero  </a:t>
            </a:r>
            <a:r>
              <a:rPr sz="1450" spc="-95" dirty="0">
                <a:solidFill>
                  <a:srgbClr val="FF0000"/>
                </a:solidFill>
                <a:latin typeface="Lucida Sans Unicode"/>
                <a:cs typeface="Lucida Sans Unicode"/>
              </a:rPr>
              <a:t>ros</a:t>
            </a:r>
            <a:r>
              <a:rPr sz="1450" spc="-40" dirty="0">
                <a:solidFill>
                  <a:srgbClr val="FF0000"/>
                </a:solidFill>
                <a:latin typeface="Lucida Sans Unicode"/>
                <a:cs typeface="Lucida Sans Unicode"/>
              </a:rPr>
              <a:t>s</a:t>
            </a:r>
            <a:r>
              <a:rPr sz="1450" spc="-75" dirty="0">
                <a:solidFill>
                  <a:srgbClr val="FF0000"/>
                </a:solidFill>
                <a:latin typeface="Lucida Sans Unicode"/>
                <a:cs typeface="Lucida Sans Unicode"/>
              </a:rPr>
              <a:t>o  </a:t>
            </a:r>
            <a:r>
              <a:rPr sz="1450" spc="-125" dirty="0">
                <a:solidFill>
                  <a:srgbClr val="009999"/>
                </a:solidFill>
                <a:latin typeface="Lucida Sans Unicode"/>
                <a:cs typeface="Lucida Sans Unicode"/>
              </a:rPr>
              <a:t>blu  </a:t>
            </a:r>
            <a:r>
              <a:rPr sz="1450" spc="-105" dirty="0">
                <a:solidFill>
                  <a:srgbClr val="BADFE2"/>
                </a:solidFill>
                <a:latin typeface="Lucida Sans Unicode"/>
                <a:cs typeface="Lucida Sans Unicode"/>
              </a:rPr>
              <a:t>giallo  </a:t>
            </a:r>
            <a:r>
              <a:rPr sz="1450" spc="-50" dirty="0">
                <a:solidFill>
                  <a:srgbClr val="33CC33"/>
                </a:solidFill>
                <a:latin typeface="Lucida Sans Unicode"/>
                <a:cs typeface="Lucida Sans Unicode"/>
              </a:rPr>
              <a:t>v</a:t>
            </a:r>
            <a:r>
              <a:rPr sz="1450" spc="-75" dirty="0">
                <a:solidFill>
                  <a:srgbClr val="33CC33"/>
                </a:solidFill>
                <a:latin typeface="Lucida Sans Unicode"/>
                <a:cs typeface="Lucida Sans Unicode"/>
              </a:rPr>
              <a:t>erde  </a:t>
            </a:r>
            <a:r>
              <a:rPr sz="1450" spc="-85" dirty="0">
                <a:latin typeface="Lucida Sans Unicode"/>
                <a:cs typeface="Lucida Sans Unicode"/>
              </a:rPr>
              <a:t>viola  </a:t>
            </a:r>
            <a:r>
              <a:rPr sz="1450" spc="-125" dirty="0">
                <a:solidFill>
                  <a:srgbClr val="333399"/>
                </a:solidFill>
                <a:latin typeface="Lucida Sans Unicode"/>
                <a:cs typeface="Lucida Sans Unicode"/>
              </a:rPr>
              <a:t>grigio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ts val="1680"/>
              </a:lnSpc>
            </a:pPr>
            <a:r>
              <a:rPr sz="1450" spc="-85" dirty="0">
                <a:solidFill>
                  <a:srgbClr val="FF9933"/>
                </a:solidFill>
                <a:latin typeface="Lucida Sans Unicode"/>
                <a:cs typeface="Lucida Sans Unicode"/>
              </a:rPr>
              <a:t>arancione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33698" y="4572761"/>
            <a:ext cx="322580" cy="1733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10" dirty="0">
                <a:latin typeface="Lucida Sans Unicode"/>
                <a:cs typeface="Lucida Sans Unicode"/>
              </a:rPr>
              <a:t>000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10" dirty="0">
                <a:latin typeface="Lucida Sans Unicode"/>
                <a:cs typeface="Lucida Sans Unicode"/>
              </a:rPr>
              <a:t>001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400" spc="-110" dirty="0">
                <a:latin typeface="Lucida Sans Unicode"/>
                <a:cs typeface="Lucida Sans Unicode"/>
              </a:rPr>
              <a:t>010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400" spc="-110" dirty="0">
                <a:latin typeface="Lucida Sans Unicode"/>
                <a:cs typeface="Lucida Sans Unicode"/>
              </a:rPr>
              <a:t>011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400" spc="-110" dirty="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400" spc="-110" dirty="0">
                <a:latin typeface="Lucida Sans Unicode"/>
                <a:cs typeface="Lucida Sans Unicode"/>
              </a:rPr>
              <a:t>101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400" spc="-110" dirty="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400" spc="-110" dirty="0">
                <a:latin typeface="Lucida Sans Unicode"/>
                <a:cs typeface="Lucida Sans Unicode"/>
              </a:rPr>
              <a:t>111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7743" y="1459229"/>
            <a:ext cx="6932295" cy="4342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366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Malgun Gothic"/>
                <a:cs typeface="Malgun Gothic"/>
              </a:rPr>
              <a:t>Predizione </a:t>
            </a:r>
            <a:r>
              <a:rPr sz="2800" spc="-5" dirty="0">
                <a:latin typeface="Malgun Gothic"/>
                <a:cs typeface="Malgun Gothic"/>
              </a:rPr>
              <a:t>di </a:t>
            </a:r>
            <a:r>
              <a:rPr sz="2800" spc="-15" dirty="0">
                <a:latin typeface="Malgun Gothic"/>
                <a:cs typeface="Malgun Gothic"/>
              </a:rPr>
              <a:t>salto </a:t>
            </a:r>
            <a:r>
              <a:rPr sz="2800" spc="-5" dirty="0">
                <a:latin typeface="Malgun Gothic"/>
                <a:cs typeface="Malgun Gothic"/>
              </a:rPr>
              <a:t>(branch </a:t>
            </a:r>
            <a:r>
              <a:rPr sz="2800" spc="-15" dirty="0">
                <a:latin typeface="Malgun Gothic"/>
                <a:cs typeface="Malgun Gothic"/>
              </a:rPr>
              <a:t>prediction)  </a:t>
            </a:r>
            <a:r>
              <a:rPr sz="2800" spc="-55" dirty="0">
                <a:latin typeface="Malgun Gothic"/>
                <a:cs typeface="Malgun Gothic"/>
              </a:rPr>
              <a:t>Tabella </a:t>
            </a:r>
            <a:r>
              <a:rPr sz="2800" spc="-5" dirty="0">
                <a:latin typeface="Malgun Gothic"/>
                <a:cs typeface="Malgun Gothic"/>
              </a:rPr>
              <a:t>con la </a:t>
            </a:r>
            <a:r>
              <a:rPr sz="2800" spc="-10" dirty="0">
                <a:latin typeface="Malgun Gothic"/>
                <a:cs typeface="Malgun Gothic"/>
              </a:rPr>
              <a:t>storia </a:t>
            </a:r>
            <a:r>
              <a:rPr sz="2800" spc="-5" dirty="0">
                <a:latin typeface="Malgun Gothic"/>
                <a:cs typeface="Malgun Gothic"/>
              </a:rPr>
              <a:t>dei</a:t>
            </a:r>
            <a:r>
              <a:rPr sz="2800" spc="70" dirty="0">
                <a:latin typeface="Malgun Gothic"/>
                <a:cs typeface="Malgun Gothic"/>
              </a:rPr>
              <a:t> </a:t>
            </a:r>
            <a:r>
              <a:rPr sz="2800" spc="-10" dirty="0">
                <a:latin typeface="Malgun Gothic"/>
                <a:cs typeface="Malgun Gothic"/>
              </a:rPr>
              <a:t>salti.</a:t>
            </a:r>
            <a:endParaRPr sz="2800">
              <a:latin typeface="Malgun Gothic"/>
              <a:cs typeface="Malgun Gothic"/>
            </a:endParaRPr>
          </a:p>
          <a:p>
            <a:pPr marL="243840" marR="359410">
              <a:lnSpc>
                <a:spcPct val="150000"/>
              </a:lnSpc>
              <a:spcBef>
                <a:spcPts val="2785"/>
              </a:spcBef>
            </a:pPr>
            <a:r>
              <a:rPr sz="2400" spc="-5" dirty="0">
                <a:latin typeface="Malgun Gothic"/>
                <a:cs typeface="Malgun Gothic"/>
              </a:rPr>
              <a:t>Viene usata una tabella </a:t>
            </a:r>
            <a:r>
              <a:rPr sz="2400" dirty="0">
                <a:latin typeface="Malgun Gothic"/>
                <a:cs typeface="Malgun Gothic"/>
              </a:rPr>
              <a:t>con </a:t>
            </a:r>
            <a:r>
              <a:rPr sz="2400" spc="-5" dirty="0">
                <a:latin typeface="Malgun Gothic"/>
                <a:cs typeface="Malgun Gothic"/>
              </a:rPr>
              <a:t>la </a:t>
            </a:r>
            <a:r>
              <a:rPr sz="2400" spc="-10" dirty="0">
                <a:latin typeface="Malgun Gothic"/>
                <a:cs typeface="Malgun Gothic"/>
              </a:rPr>
              <a:t>storia </a:t>
            </a:r>
            <a:r>
              <a:rPr sz="2400" spc="-5" dirty="0">
                <a:latin typeface="Malgun Gothic"/>
                <a:cs typeface="Malgun Gothic"/>
              </a:rPr>
              <a:t>dei salti.  </a:t>
            </a:r>
            <a:r>
              <a:rPr sz="2400" dirty="0">
                <a:latin typeface="Malgun Gothic"/>
                <a:cs typeface="Malgun Gothic"/>
              </a:rPr>
              <a:t>Ciascuna </a:t>
            </a:r>
            <a:r>
              <a:rPr sz="2400" spc="-5" dirty="0">
                <a:latin typeface="Malgun Gothic"/>
                <a:cs typeface="Malgun Gothic"/>
              </a:rPr>
              <a:t>riga</a:t>
            </a:r>
            <a:r>
              <a:rPr sz="2400" dirty="0">
                <a:latin typeface="Malgun Gothic"/>
                <a:cs typeface="Malgun Gothic"/>
              </a:rPr>
              <a:t> contiene:</a:t>
            </a:r>
            <a:endParaRPr sz="2400">
              <a:latin typeface="Malgun Gothic"/>
              <a:cs typeface="Malgun Gothic"/>
            </a:endParaRPr>
          </a:p>
          <a:p>
            <a:pPr marL="586740" indent="-342900">
              <a:lnSpc>
                <a:spcPct val="100000"/>
              </a:lnSpc>
              <a:spcBef>
                <a:spcPts val="1445"/>
              </a:spcBef>
              <a:buAutoNum type="arabicParenR"/>
              <a:tabLst>
                <a:tab pos="587375" algn="l"/>
              </a:tabLst>
            </a:pPr>
            <a:r>
              <a:rPr sz="2400" spc="-5" dirty="0">
                <a:latin typeface="Malgun Gothic"/>
                <a:cs typeface="Malgun Gothic"/>
              </a:rPr>
              <a:t>l’indirizzo dell’istruzione di</a:t>
            </a:r>
            <a:r>
              <a:rPr sz="2400" spc="-45" dirty="0">
                <a:latin typeface="Malgun Gothic"/>
                <a:cs typeface="Malgun Gothic"/>
              </a:rPr>
              <a:t> </a:t>
            </a:r>
            <a:r>
              <a:rPr sz="2400" spc="-10" dirty="0">
                <a:latin typeface="Malgun Gothic"/>
                <a:cs typeface="Malgun Gothic"/>
              </a:rPr>
              <a:t>salto</a:t>
            </a:r>
            <a:endParaRPr sz="2400">
              <a:latin typeface="Malgun Gothic"/>
              <a:cs typeface="Malgun Gothic"/>
            </a:endParaRPr>
          </a:p>
          <a:p>
            <a:pPr marL="586740" indent="-342900">
              <a:lnSpc>
                <a:spcPct val="100000"/>
              </a:lnSpc>
              <a:spcBef>
                <a:spcPts val="1440"/>
              </a:spcBef>
              <a:buAutoNum type="arabicParenR"/>
              <a:tabLst>
                <a:tab pos="587375" algn="l"/>
              </a:tabLst>
            </a:pPr>
            <a:r>
              <a:rPr sz="2400" spc="-5" dirty="0">
                <a:latin typeface="Malgun Gothic"/>
                <a:cs typeface="Malgun Gothic"/>
              </a:rPr>
              <a:t>un </a:t>
            </a:r>
            <a:r>
              <a:rPr sz="2400" spc="5" dirty="0">
                <a:latin typeface="Malgun Gothic"/>
                <a:cs typeface="Malgun Gothic"/>
              </a:rPr>
              <a:t>certo </a:t>
            </a:r>
            <a:r>
              <a:rPr sz="2400" spc="-10" dirty="0">
                <a:latin typeface="Malgun Gothic"/>
                <a:cs typeface="Malgun Gothic"/>
              </a:rPr>
              <a:t>numero </a:t>
            </a:r>
            <a:r>
              <a:rPr sz="2400" spc="-5" dirty="0">
                <a:latin typeface="Malgun Gothic"/>
                <a:cs typeface="Malgun Gothic"/>
              </a:rPr>
              <a:t>di </a:t>
            </a:r>
            <a:r>
              <a:rPr sz="2400" dirty="0">
                <a:latin typeface="Malgun Gothic"/>
                <a:cs typeface="Malgun Gothic"/>
              </a:rPr>
              <a:t>bit </a:t>
            </a:r>
            <a:r>
              <a:rPr sz="2400" spc="-5" dirty="0">
                <a:latin typeface="Malgun Gothic"/>
                <a:cs typeface="Malgun Gothic"/>
              </a:rPr>
              <a:t>di</a:t>
            </a:r>
            <a:r>
              <a:rPr sz="2400" spc="10" dirty="0">
                <a:latin typeface="Malgun Gothic"/>
                <a:cs typeface="Malgun Gothic"/>
              </a:rPr>
              <a:t> </a:t>
            </a:r>
            <a:r>
              <a:rPr sz="2400" spc="-10" dirty="0">
                <a:latin typeface="Malgun Gothic"/>
                <a:cs typeface="Malgun Gothic"/>
              </a:rPr>
              <a:t>storia</a:t>
            </a:r>
            <a:endParaRPr sz="2400">
              <a:latin typeface="Malgun Gothic"/>
              <a:cs typeface="Malgun Gothic"/>
            </a:endParaRPr>
          </a:p>
          <a:p>
            <a:pPr marL="586740" marR="5080" indent="-342900">
              <a:lnSpc>
                <a:spcPct val="100000"/>
              </a:lnSpc>
              <a:spcBef>
                <a:spcPts val="1440"/>
              </a:spcBef>
              <a:buAutoNum type="arabicParenR"/>
              <a:tabLst>
                <a:tab pos="587375" algn="l"/>
              </a:tabLst>
            </a:pPr>
            <a:r>
              <a:rPr sz="2400" spc="-5" dirty="0">
                <a:latin typeface="Malgun Gothic"/>
                <a:cs typeface="Malgun Gothic"/>
              </a:rPr>
              <a:t>informazioni </a:t>
            </a:r>
            <a:r>
              <a:rPr sz="2400" spc="-10" dirty="0">
                <a:latin typeface="Malgun Gothic"/>
                <a:cs typeface="Malgun Gothic"/>
              </a:rPr>
              <a:t>circa </a:t>
            </a:r>
            <a:r>
              <a:rPr sz="2400" spc="-5" dirty="0">
                <a:latin typeface="Malgun Gothic"/>
                <a:cs typeface="Malgun Gothic"/>
              </a:rPr>
              <a:t>l’istruzione destinazione </a:t>
            </a:r>
            <a:r>
              <a:rPr sz="2400" dirty="0">
                <a:latin typeface="Malgun Gothic"/>
                <a:cs typeface="Malgun Gothic"/>
              </a:rPr>
              <a:t>(di  </a:t>
            </a:r>
            <a:r>
              <a:rPr sz="2400" spc="-10" dirty="0">
                <a:latin typeface="Malgun Gothic"/>
                <a:cs typeface="Malgun Gothic"/>
              </a:rPr>
              <a:t>solito </a:t>
            </a:r>
            <a:r>
              <a:rPr sz="2400" spc="-5" dirty="0">
                <a:latin typeface="Malgun Gothic"/>
                <a:cs typeface="Malgun Gothic"/>
              </a:rPr>
              <a:t>il </a:t>
            </a:r>
            <a:r>
              <a:rPr sz="2400" dirty="0">
                <a:latin typeface="Malgun Gothic"/>
                <a:cs typeface="Malgun Gothic"/>
              </a:rPr>
              <a:t>suo</a:t>
            </a:r>
            <a:r>
              <a:rPr sz="2400" spc="-15" dirty="0">
                <a:latin typeface="Malgun Gothic"/>
                <a:cs typeface="Malgun Gothic"/>
              </a:rPr>
              <a:t> </a:t>
            </a:r>
            <a:r>
              <a:rPr sz="2400" spc="-5" dirty="0">
                <a:latin typeface="Malgun Gothic"/>
                <a:cs typeface="Malgun Gothic"/>
              </a:rPr>
              <a:t>indirizzo)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65620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Parallelismo </a:t>
            </a:r>
            <a:r>
              <a:rPr dirty="0"/>
              <a:t>– </a:t>
            </a:r>
            <a:r>
              <a:rPr spc="-5" dirty="0"/>
              <a:t>Pipeline  Trattamento dei</a:t>
            </a:r>
            <a:r>
              <a:rPr spc="-20" dirty="0"/>
              <a:t> </a:t>
            </a:r>
            <a:r>
              <a:rPr dirty="0"/>
              <a:t>salti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541" y="1665858"/>
            <a:ext cx="7816215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40" dirty="0">
                <a:latin typeface="Lucida Sans Unicode"/>
                <a:cs typeface="Lucida Sans Unicode"/>
              </a:rPr>
              <a:t>Salto </a:t>
            </a:r>
            <a:r>
              <a:rPr sz="2000" spc="-120" dirty="0">
                <a:latin typeface="Lucida Sans Unicode"/>
                <a:cs typeface="Lucida Sans Unicode"/>
              </a:rPr>
              <a:t>ritardato </a:t>
            </a:r>
            <a:r>
              <a:rPr sz="2000" spc="-60" dirty="0">
                <a:latin typeface="Lucida Sans Unicode"/>
                <a:cs typeface="Lucida Sans Unicode"/>
              </a:rPr>
              <a:t>(delayed</a:t>
            </a:r>
            <a:r>
              <a:rPr sz="2000" spc="-145" dirty="0">
                <a:latin typeface="Lucida Sans Unicode"/>
                <a:cs typeface="Lucida Sans Unicode"/>
              </a:rPr>
              <a:t> </a:t>
            </a:r>
            <a:r>
              <a:rPr sz="2000" spc="-85" dirty="0">
                <a:latin typeface="Lucida Sans Unicode"/>
                <a:cs typeface="Lucida Sans Unicode"/>
              </a:rPr>
              <a:t>branch)</a:t>
            </a:r>
            <a:endParaRPr sz="2000">
              <a:latin typeface="Lucida Sans Unicode"/>
              <a:cs typeface="Lucida Sans Unicode"/>
            </a:endParaRPr>
          </a:p>
          <a:p>
            <a:pPr marL="12700" marR="5080">
              <a:lnSpc>
                <a:spcPct val="100000"/>
              </a:lnSpc>
              <a:spcBef>
                <a:spcPts val="2400"/>
              </a:spcBef>
            </a:pPr>
            <a:r>
              <a:rPr sz="2000" spc="-85" dirty="0">
                <a:latin typeface="Lucida Sans Unicode"/>
                <a:cs typeface="Lucida Sans Unicode"/>
              </a:rPr>
              <a:t>Ridisporre </a:t>
            </a:r>
            <a:r>
              <a:rPr sz="2000" spc="-105" dirty="0">
                <a:latin typeface="Lucida Sans Unicode"/>
                <a:cs typeface="Lucida Sans Unicode"/>
              </a:rPr>
              <a:t>automaticamente </a:t>
            </a:r>
            <a:r>
              <a:rPr sz="2000" spc="-70" dirty="0">
                <a:latin typeface="Lucida Sans Unicode"/>
                <a:cs typeface="Lucida Sans Unicode"/>
              </a:rPr>
              <a:t>le </a:t>
            </a:r>
            <a:r>
              <a:rPr sz="2000" spc="-135" dirty="0">
                <a:latin typeface="Lucida Sans Unicode"/>
                <a:cs typeface="Lucida Sans Unicode"/>
              </a:rPr>
              <a:t>istruzioni </a:t>
            </a:r>
            <a:r>
              <a:rPr sz="2000" spc="-125" dirty="0">
                <a:latin typeface="Lucida Sans Unicode"/>
                <a:cs typeface="Lucida Sans Unicode"/>
              </a:rPr>
              <a:t>all’interno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130" dirty="0">
                <a:latin typeface="Lucida Sans Unicode"/>
                <a:cs typeface="Lucida Sans Unicode"/>
              </a:rPr>
              <a:t>un </a:t>
            </a:r>
            <a:r>
              <a:rPr sz="2000" spc="-125" dirty="0">
                <a:latin typeface="Lucida Sans Unicode"/>
                <a:cs typeface="Lucida Sans Unicode"/>
              </a:rPr>
              <a:t>programma  </a:t>
            </a:r>
            <a:r>
              <a:rPr sz="2000" spc="-135" dirty="0">
                <a:latin typeface="Lucida Sans Unicode"/>
                <a:cs typeface="Lucida Sans Unicode"/>
              </a:rPr>
              <a:t>in </a:t>
            </a:r>
            <a:r>
              <a:rPr sz="2000" spc="-85" dirty="0">
                <a:latin typeface="Lucida Sans Unicode"/>
                <a:cs typeface="Lucida Sans Unicode"/>
              </a:rPr>
              <a:t>maniera </a:t>
            </a:r>
            <a:r>
              <a:rPr sz="2000" spc="-80" dirty="0">
                <a:latin typeface="Lucida Sans Unicode"/>
                <a:cs typeface="Lucida Sans Unicode"/>
              </a:rPr>
              <a:t>tale </a:t>
            </a:r>
            <a:r>
              <a:rPr sz="2000" spc="-50" dirty="0">
                <a:latin typeface="Lucida Sans Unicode"/>
                <a:cs typeface="Lucida Sans Unicode"/>
              </a:rPr>
              <a:t>che </a:t>
            </a:r>
            <a:r>
              <a:rPr sz="2000" spc="-70" dirty="0">
                <a:latin typeface="Lucida Sans Unicode"/>
                <a:cs typeface="Lucida Sans Unicode"/>
              </a:rPr>
              <a:t>le </a:t>
            </a:r>
            <a:r>
              <a:rPr sz="2000" spc="-135" dirty="0">
                <a:latin typeface="Lucida Sans Unicode"/>
                <a:cs typeface="Lucida Sans Unicode"/>
              </a:rPr>
              <a:t>istruzioni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90" dirty="0">
                <a:latin typeface="Lucida Sans Unicode"/>
                <a:cs typeface="Lucida Sans Unicode"/>
              </a:rPr>
              <a:t>salto </a:t>
            </a:r>
            <a:r>
              <a:rPr sz="2000" spc="-80" dirty="0">
                <a:latin typeface="Lucida Sans Unicode"/>
                <a:cs typeface="Lucida Sans Unicode"/>
              </a:rPr>
              <a:t>si </a:t>
            </a:r>
            <a:r>
              <a:rPr sz="2000" spc="-105" dirty="0">
                <a:latin typeface="Lucida Sans Unicode"/>
                <a:cs typeface="Lucida Sans Unicode"/>
              </a:rPr>
              <a:t>verifichino </a:t>
            </a:r>
            <a:r>
              <a:rPr sz="2000" spc="-135" dirty="0">
                <a:latin typeface="Lucida Sans Unicode"/>
                <a:cs typeface="Lucida Sans Unicode"/>
              </a:rPr>
              <a:t>in </a:t>
            </a:r>
            <a:r>
              <a:rPr sz="2000" spc="-125" dirty="0">
                <a:latin typeface="Lucida Sans Unicode"/>
                <a:cs typeface="Lucida Sans Unicode"/>
              </a:rPr>
              <a:t>ritardo rispetto  </a:t>
            </a:r>
            <a:r>
              <a:rPr sz="2000" spc="-65" dirty="0">
                <a:latin typeface="Lucida Sans Unicode"/>
                <a:cs typeface="Lucida Sans Unicode"/>
              </a:rPr>
              <a:t>al </a:t>
            </a:r>
            <a:r>
              <a:rPr sz="2000" spc="-140" dirty="0">
                <a:latin typeface="Lucida Sans Unicode"/>
                <a:cs typeface="Lucida Sans Unicode"/>
              </a:rPr>
              <a:t>momento </a:t>
            </a:r>
            <a:r>
              <a:rPr sz="2000" spc="-135" dirty="0">
                <a:latin typeface="Lucida Sans Unicode"/>
                <a:cs typeface="Lucida Sans Unicode"/>
              </a:rPr>
              <a:t>in </a:t>
            </a:r>
            <a:r>
              <a:rPr sz="2000" spc="-95" dirty="0">
                <a:latin typeface="Lucida Sans Unicode"/>
                <a:cs typeface="Lucida Sans Unicode"/>
              </a:rPr>
              <a:t>cui </a:t>
            </a:r>
            <a:r>
              <a:rPr sz="2000" spc="-105" dirty="0">
                <a:latin typeface="Lucida Sans Unicode"/>
                <a:cs typeface="Lucida Sans Unicode"/>
              </a:rPr>
              <a:t>effettivamente</a:t>
            </a:r>
            <a:r>
              <a:rPr sz="2000" spc="-40" dirty="0">
                <a:latin typeface="Lucida Sans Unicode"/>
                <a:cs typeface="Lucida Sans Unicode"/>
              </a:rPr>
              <a:t> </a:t>
            </a:r>
            <a:r>
              <a:rPr sz="2000" spc="-85" dirty="0">
                <a:latin typeface="Lucida Sans Unicode"/>
                <a:cs typeface="Lucida Sans Unicode"/>
              </a:rPr>
              <a:t>desiderate.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65620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Parallelismo </a:t>
            </a:r>
            <a:r>
              <a:rPr dirty="0"/>
              <a:t>– </a:t>
            </a:r>
            <a:r>
              <a:rPr spc="-5" dirty="0"/>
              <a:t>Pipeline  Trattamento dei</a:t>
            </a:r>
            <a:r>
              <a:rPr spc="-20" dirty="0"/>
              <a:t> </a:t>
            </a:r>
            <a:r>
              <a:rPr dirty="0"/>
              <a:t>salti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6950" y="1519300"/>
            <a:ext cx="4613275" cy="234149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66115" y="3818585"/>
            <a:ext cx="7390765" cy="292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Malgun Gothic"/>
                <a:cs typeface="Malgun Gothic"/>
              </a:rPr>
              <a:t>Multiprocessore</a:t>
            </a:r>
            <a:r>
              <a:rPr sz="2000" spc="-5" dirty="0">
                <a:latin typeface="Malgun Gothic"/>
                <a:cs typeface="Malgun Gothic"/>
              </a:rPr>
              <a:t>: Più </a:t>
            </a:r>
            <a:r>
              <a:rPr sz="2000" spc="-10" dirty="0">
                <a:latin typeface="Malgun Gothic"/>
                <a:cs typeface="Malgun Gothic"/>
              </a:rPr>
              <a:t>processori, </a:t>
            </a:r>
            <a:r>
              <a:rPr sz="2000" dirty="0">
                <a:latin typeface="Malgun Gothic"/>
                <a:cs typeface="Malgun Gothic"/>
              </a:rPr>
              <a:t>una</a:t>
            </a:r>
            <a:r>
              <a:rPr sz="2000" spc="-4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RAM</a:t>
            </a:r>
            <a:endParaRPr sz="2000">
              <a:latin typeface="Malgun Gothic"/>
              <a:cs typeface="Malgun Gothic"/>
            </a:endParaRPr>
          </a:p>
          <a:p>
            <a:pPr marL="12700" marR="5080">
              <a:lnSpc>
                <a:spcPct val="100000"/>
              </a:lnSpc>
            </a:pPr>
            <a:r>
              <a:rPr sz="2000" spc="-5" dirty="0">
                <a:latin typeface="Malgun Gothic"/>
                <a:cs typeface="Malgun Gothic"/>
              </a:rPr>
              <a:t>E’ necessario </a:t>
            </a:r>
            <a:r>
              <a:rPr sz="2000" dirty="0">
                <a:latin typeface="Malgun Gothic"/>
                <a:cs typeface="Malgun Gothic"/>
              </a:rPr>
              <a:t>che </a:t>
            </a:r>
            <a:r>
              <a:rPr sz="2000" spc="-5" dirty="0">
                <a:latin typeface="Malgun Gothic"/>
                <a:cs typeface="Malgun Gothic"/>
              </a:rPr>
              <a:t>le CPU siano sincronizzate per </a:t>
            </a:r>
            <a:r>
              <a:rPr sz="2000" spc="-10" dirty="0">
                <a:latin typeface="Malgun Gothic"/>
                <a:cs typeface="Malgun Gothic"/>
              </a:rPr>
              <a:t>evitare </a:t>
            </a:r>
            <a:r>
              <a:rPr sz="2000" dirty="0">
                <a:latin typeface="Malgun Gothic"/>
                <a:cs typeface="Malgun Gothic"/>
              </a:rPr>
              <a:t>conflitti  </a:t>
            </a:r>
            <a:r>
              <a:rPr sz="2000" spc="-5" dirty="0">
                <a:latin typeface="Malgun Gothic"/>
                <a:cs typeface="Malgun Gothic"/>
              </a:rPr>
              <a:t>nelle operazioni sulla </a:t>
            </a:r>
            <a:r>
              <a:rPr sz="2000" dirty="0">
                <a:latin typeface="Malgun Gothic"/>
                <a:cs typeface="Malgun Gothic"/>
              </a:rPr>
              <a:t>memoria</a:t>
            </a:r>
            <a:r>
              <a:rPr sz="2000" spc="-20" dirty="0">
                <a:latin typeface="Malgun Gothic"/>
                <a:cs typeface="Malgun Gothic"/>
              </a:rPr>
              <a:t> </a:t>
            </a:r>
            <a:r>
              <a:rPr sz="2000" spc="-5" dirty="0">
                <a:latin typeface="Malgun Gothic"/>
                <a:cs typeface="Malgun Gothic"/>
              </a:rPr>
              <a:t>condivisa.</a:t>
            </a:r>
            <a:endParaRPr sz="2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Malgun Gothic"/>
                <a:cs typeface="Malgun Gothic"/>
              </a:rPr>
              <a:t>CPU fortemente</a:t>
            </a:r>
            <a:r>
              <a:rPr sz="2000" b="1" spc="-50" dirty="0">
                <a:latin typeface="Malgun Gothic"/>
                <a:cs typeface="Malgun Gothic"/>
              </a:rPr>
              <a:t> </a:t>
            </a:r>
            <a:r>
              <a:rPr sz="2000" b="1" spc="-5" dirty="0">
                <a:latin typeface="Malgun Gothic"/>
                <a:cs typeface="Malgun Gothic"/>
              </a:rPr>
              <a:t>accoppiate.</a:t>
            </a:r>
            <a:endParaRPr sz="2000">
              <a:latin typeface="Malgun Gothic"/>
              <a:cs typeface="Malgun Gothic"/>
            </a:endParaRPr>
          </a:p>
          <a:p>
            <a:pPr marL="12700">
              <a:lnSpc>
                <a:spcPts val="2220"/>
              </a:lnSpc>
              <a:spcBef>
                <a:spcPts val="2300"/>
              </a:spcBef>
            </a:pPr>
            <a:r>
              <a:rPr sz="1900" i="1" spc="-70" dirty="0">
                <a:latin typeface="Malgun Gothic"/>
                <a:cs typeface="Malgun Gothic"/>
              </a:rPr>
              <a:t>Ad</a:t>
            </a:r>
            <a:r>
              <a:rPr sz="1900" i="1" spc="-30" dirty="0">
                <a:latin typeface="Malgun Gothic"/>
                <a:cs typeface="Malgun Gothic"/>
              </a:rPr>
              <a:t> </a:t>
            </a:r>
            <a:r>
              <a:rPr sz="1900" i="1" spc="-55" dirty="0">
                <a:latin typeface="Malgun Gothic"/>
                <a:cs typeface="Malgun Gothic"/>
              </a:rPr>
              <a:t>esempio:</a:t>
            </a:r>
            <a:endParaRPr sz="1900">
              <a:latin typeface="Malgun Gothic"/>
              <a:cs typeface="Malgun Gothic"/>
            </a:endParaRPr>
          </a:p>
          <a:p>
            <a:pPr marL="12700" marR="96520">
              <a:lnSpc>
                <a:spcPct val="94800"/>
              </a:lnSpc>
              <a:spcBef>
                <a:spcPts val="55"/>
              </a:spcBef>
            </a:pPr>
            <a:r>
              <a:rPr sz="1900" i="1" spc="-55" dirty="0">
                <a:latin typeface="Malgun Gothic"/>
                <a:cs typeface="Malgun Gothic"/>
              </a:rPr>
              <a:t>Se </a:t>
            </a:r>
            <a:r>
              <a:rPr sz="1900" i="1" spc="-50" dirty="0">
                <a:latin typeface="Malgun Gothic"/>
                <a:cs typeface="Malgun Gothic"/>
              </a:rPr>
              <a:t>nella </a:t>
            </a:r>
            <a:r>
              <a:rPr sz="1900" i="1" spc="-60" dirty="0">
                <a:latin typeface="Malgun Gothic"/>
                <a:cs typeface="Malgun Gothic"/>
              </a:rPr>
              <a:t>memoria </a:t>
            </a:r>
            <a:r>
              <a:rPr sz="1900" i="1" spc="-55" dirty="0">
                <a:latin typeface="Malgun Gothic"/>
                <a:cs typeface="Malgun Gothic"/>
              </a:rPr>
              <a:t>è contenuta </a:t>
            </a:r>
            <a:r>
              <a:rPr sz="1900" i="1" spc="-60" dirty="0">
                <a:latin typeface="Malgun Gothic"/>
                <a:cs typeface="Malgun Gothic"/>
              </a:rPr>
              <a:t>una </a:t>
            </a:r>
            <a:r>
              <a:rPr sz="1900" i="1" spc="-65" dirty="0">
                <a:latin typeface="Malgun Gothic"/>
                <a:cs typeface="Malgun Gothic"/>
              </a:rPr>
              <a:t>immagine </a:t>
            </a:r>
            <a:r>
              <a:rPr sz="1900" i="1" spc="-60" dirty="0">
                <a:latin typeface="Malgun Gothic"/>
                <a:cs typeface="Malgun Gothic"/>
              </a:rPr>
              <a:t>da </a:t>
            </a:r>
            <a:r>
              <a:rPr sz="1900" i="1" spc="-55" dirty="0">
                <a:latin typeface="Malgun Gothic"/>
                <a:cs typeface="Malgun Gothic"/>
              </a:rPr>
              <a:t>elaborare è </a:t>
            </a:r>
            <a:r>
              <a:rPr sz="1900" i="1" spc="-50" dirty="0">
                <a:latin typeface="Malgun Gothic"/>
                <a:cs typeface="Malgun Gothic"/>
              </a:rPr>
              <a:t>possibile  affidare </a:t>
            </a:r>
            <a:r>
              <a:rPr sz="1900" i="1" spc="-60" dirty="0">
                <a:latin typeface="Malgun Gothic"/>
                <a:cs typeface="Malgun Gothic"/>
              </a:rPr>
              <a:t>una </a:t>
            </a:r>
            <a:r>
              <a:rPr sz="1900" i="1" spc="-55" dirty="0">
                <a:latin typeface="Malgun Gothic"/>
                <a:cs typeface="Malgun Gothic"/>
              </a:rPr>
              <a:t>sezione </a:t>
            </a:r>
            <a:r>
              <a:rPr sz="1900" i="1" spc="-50" dirty="0">
                <a:latin typeface="Malgun Gothic"/>
                <a:cs typeface="Malgun Gothic"/>
              </a:rPr>
              <a:t>della </a:t>
            </a:r>
            <a:r>
              <a:rPr sz="1900" i="1" spc="-60" dirty="0">
                <a:latin typeface="Malgun Gothic"/>
                <a:cs typeface="Malgun Gothic"/>
              </a:rPr>
              <a:t>immagine ad </a:t>
            </a:r>
            <a:r>
              <a:rPr sz="1900" i="1" spc="-55" dirty="0">
                <a:latin typeface="Malgun Gothic"/>
                <a:cs typeface="Malgun Gothic"/>
              </a:rPr>
              <a:t>ogni </a:t>
            </a:r>
            <a:r>
              <a:rPr sz="1900" i="1" spc="-65" dirty="0">
                <a:latin typeface="Malgun Gothic"/>
                <a:cs typeface="Malgun Gothic"/>
              </a:rPr>
              <a:t>CPU </a:t>
            </a:r>
            <a:r>
              <a:rPr sz="1900" i="1" spc="-55" dirty="0">
                <a:latin typeface="Malgun Gothic"/>
                <a:cs typeface="Malgun Gothic"/>
              </a:rPr>
              <a:t>che </a:t>
            </a:r>
            <a:r>
              <a:rPr sz="1900" i="1" spc="-60" dirty="0">
                <a:latin typeface="Malgun Gothic"/>
                <a:cs typeface="Malgun Gothic"/>
              </a:rPr>
              <a:t>eseguirebbe </a:t>
            </a:r>
            <a:r>
              <a:rPr sz="1900" i="1" spc="-30" dirty="0">
                <a:latin typeface="Malgun Gothic"/>
                <a:cs typeface="Malgun Gothic"/>
              </a:rPr>
              <a:t>il  </a:t>
            </a:r>
            <a:r>
              <a:rPr sz="1900" i="1" spc="-65" dirty="0">
                <a:latin typeface="Malgun Gothic"/>
                <a:cs typeface="Malgun Gothic"/>
              </a:rPr>
              <a:t>medesimo </a:t>
            </a:r>
            <a:r>
              <a:rPr sz="1900" i="1" spc="-70" dirty="0">
                <a:latin typeface="Malgun Gothic"/>
                <a:cs typeface="Malgun Gothic"/>
              </a:rPr>
              <a:t>programma </a:t>
            </a:r>
            <a:r>
              <a:rPr sz="1900" i="1" spc="-50" dirty="0">
                <a:latin typeface="Malgun Gothic"/>
                <a:cs typeface="Malgun Gothic"/>
              </a:rPr>
              <a:t>delle </a:t>
            </a:r>
            <a:r>
              <a:rPr sz="1900" i="1" spc="-45" dirty="0">
                <a:latin typeface="Malgun Gothic"/>
                <a:cs typeface="Malgun Gothic"/>
              </a:rPr>
              <a:t>altre sulla </a:t>
            </a:r>
            <a:r>
              <a:rPr sz="1900" i="1" spc="-55" dirty="0">
                <a:latin typeface="Malgun Gothic"/>
                <a:cs typeface="Malgun Gothic"/>
              </a:rPr>
              <a:t>sezione </a:t>
            </a:r>
            <a:r>
              <a:rPr sz="1900" i="1" spc="-45" dirty="0">
                <a:latin typeface="Malgun Gothic"/>
                <a:cs typeface="Malgun Gothic"/>
              </a:rPr>
              <a:t>di </a:t>
            </a:r>
            <a:r>
              <a:rPr sz="1900" i="1" spc="-65" dirty="0">
                <a:latin typeface="Malgun Gothic"/>
                <a:cs typeface="Malgun Gothic"/>
              </a:rPr>
              <a:t>immagine </a:t>
            </a:r>
            <a:r>
              <a:rPr sz="1900" i="1" spc="-60" dirty="0">
                <a:latin typeface="Malgun Gothic"/>
                <a:cs typeface="Malgun Gothic"/>
              </a:rPr>
              <a:t>ad </a:t>
            </a:r>
            <a:r>
              <a:rPr sz="1900" i="1" spc="-55" dirty="0">
                <a:latin typeface="Malgun Gothic"/>
                <a:cs typeface="Malgun Gothic"/>
              </a:rPr>
              <a:t>essa  </a:t>
            </a:r>
            <a:r>
              <a:rPr sz="1900" i="1" spc="-45" dirty="0">
                <a:latin typeface="Malgun Gothic"/>
                <a:cs typeface="Malgun Gothic"/>
              </a:rPr>
              <a:t>affidata, </a:t>
            </a:r>
            <a:r>
              <a:rPr sz="1900" i="1" spc="-55" dirty="0">
                <a:latin typeface="Malgun Gothic"/>
                <a:cs typeface="Malgun Gothic"/>
              </a:rPr>
              <a:t>riducendo </a:t>
            </a:r>
            <a:r>
              <a:rPr sz="1900" i="1" spc="-30" dirty="0">
                <a:latin typeface="Malgun Gothic"/>
                <a:cs typeface="Malgun Gothic"/>
              </a:rPr>
              <a:t>il </a:t>
            </a:r>
            <a:r>
              <a:rPr sz="1900" i="1" spc="-65" dirty="0">
                <a:latin typeface="Malgun Gothic"/>
                <a:cs typeface="Malgun Gothic"/>
              </a:rPr>
              <a:t>tempo </a:t>
            </a:r>
            <a:r>
              <a:rPr sz="1900" i="1" spc="-45" dirty="0">
                <a:latin typeface="Malgun Gothic"/>
                <a:cs typeface="Malgun Gothic"/>
              </a:rPr>
              <a:t>di </a:t>
            </a:r>
            <a:r>
              <a:rPr sz="1900" i="1" spc="-55" dirty="0">
                <a:latin typeface="Malgun Gothic"/>
                <a:cs typeface="Malgun Gothic"/>
              </a:rPr>
              <a:t>elaborazione</a:t>
            </a:r>
            <a:r>
              <a:rPr sz="1900" i="1" spc="30" dirty="0">
                <a:latin typeface="Malgun Gothic"/>
                <a:cs typeface="Malgun Gothic"/>
              </a:rPr>
              <a:t> </a:t>
            </a:r>
            <a:r>
              <a:rPr sz="1900" i="1" spc="-55" dirty="0">
                <a:latin typeface="Malgun Gothic"/>
                <a:cs typeface="Malgun Gothic"/>
              </a:rPr>
              <a:t>dell’immagine</a:t>
            </a:r>
            <a:endParaRPr sz="19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Multiprocessori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8300" y="1755775"/>
            <a:ext cx="3997325" cy="287972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0415" y="1670431"/>
            <a:ext cx="7969250" cy="4459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12235" marR="18923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Malgun Gothic"/>
                <a:cs typeface="Malgun Gothic"/>
              </a:rPr>
              <a:t>Più CPU </a:t>
            </a:r>
            <a:r>
              <a:rPr sz="2000" spc="-5" dirty="0">
                <a:latin typeface="Malgun Gothic"/>
                <a:cs typeface="Malgun Gothic"/>
              </a:rPr>
              <a:t>dotate di </a:t>
            </a:r>
            <a:r>
              <a:rPr sz="2000" dirty="0">
                <a:latin typeface="Malgun Gothic"/>
                <a:cs typeface="Malgun Gothic"/>
              </a:rPr>
              <a:t>una memoria  </a:t>
            </a:r>
            <a:r>
              <a:rPr sz="2000" spc="-10" dirty="0">
                <a:latin typeface="Malgun Gothic"/>
                <a:cs typeface="Malgun Gothic"/>
              </a:rPr>
              <a:t>privata </a:t>
            </a:r>
            <a:r>
              <a:rPr sz="2000" spc="-5" dirty="0">
                <a:latin typeface="Malgun Gothic"/>
                <a:cs typeface="Malgun Gothic"/>
              </a:rPr>
              <a:t>nel </a:t>
            </a:r>
            <a:r>
              <a:rPr sz="2000" dirty="0">
                <a:latin typeface="Malgun Gothic"/>
                <a:cs typeface="Malgun Gothic"/>
              </a:rPr>
              <a:t>quale </a:t>
            </a:r>
            <a:r>
              <a:rPr sz="2000" spc="-5" dirty="0">
                <a:latin typeface="Malgun Gothic"/>
                <a:cs typeface="Malgun Gothic"/>
              </a:rPr>
              <a:t>vengono  </a:t>
            </a:r>
            <a:r>
              <a:rPr sz="2000" dirty="0">
                <a:latin typeface="Malgun Gothic"/>
                <a:cs typeface="Malgun Gothic"/>
              </a:rPr>
              <a:t>contenuti dati che non </a:t>
            </a:r>
            <a:r>
              <a:rPr sz="2000" spc="-5" dirty="0">
                <a:latin typeface="Malgun Gothic"/>
                <a:cs typeface="Malgun Gothic"/>
              </a:rPr>
              <a:t>sono  condivisi </a:t>
            </a:r>
            <a:r>
              <a:rPr sz="2000" dirty="0">
                <a:latin typeface="Malgun Gothic"/>
                <a:cs typeface="Malgun Gothic"/>
              </a:rPr>
              <a:t>ma </a:t>
            </a:r>
            <a:r>
              <a:rPr sz="2000" spc="-5" dirty="0">
                <a:latin typeface="Malgun Gothic"/>
                <a:cs typeface="Malgun Gothic"/>
              </a:rPr>
              <a:t>utili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spc="-15" dirty="0">
                <a:latin typeface="Malgun Gothic"/>
                <a:cs typeface="Malgun Gothic"/>
              </a:rPr>
              <a:t>all’elaborazione.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912235" marR="5080">
              <a:lnSpc>
                <a:spcPct val="100000"/>
              </a:lnSpc>
            </a:pPr>
            <a:r>
              <a:rPr sz="2000" spc="-5" dirty="0">
                <a:latin typeface="Malgun Gothic"/>
                <a:cs typeface="Malgun Gothic"/>
              </a:rPr>
              <a:t>Il </a:t>
            </a:r>
            <a:r>
              <a:rPr sz="2000" dirty="0">
                <a:latin typeface="Malgun Gothic"/>
                <a:cs typeface="Malgun Gothic"/>
              </a:rPr>
              <a:t>minor </a:t>
            </a:r>
            <a:r>
              <a:rPr sz="2000" spc="-5" dirty="0">
                <a:latin typeface="Malgun Gothic"/>
                <a:cs typeface="Malgun Gothic"/>
              </a:rPr>
              <a:t>scambio sul </a:t>
            </a:r>
            <a:r>
              <a:rPr sz="2000" dirty="0">
                <a:latin typeface="Malgun Gothic"/>
                <a:cs typeface="Malgun Gothic"/>
              </a:rPr>
              <a:t>bus </a:t>
            </a:r>
            <a:r>
              <a:rPr sz="2000" spc="-5" dirty="0">
                <a:latin typeface="Malgun Gothic"/>
                <a:cs typeface="Malgun Gothic"/>
              </a:rPr>
              <a:t>rende</a:t>
            </a:r>
            <a:r>
              <a:rPr sz="2000" spc="-10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più  </a:t>
            </a:r>
            <a:r>
              <a:rPr sz="2000" spc="-5" dirty="0">
                <a:latin typeface="Malgun Gothic"/>
                <a:cs typeface="Malgun Gothic"/>
              </a:rPr>
              <a:t>veloce</a:t>
            </a:r>
            <a:r>
              <a:rPr sz="2000" spc="-15" dirty="0">
                <a:latin typeface="Malgun Gothic"/>
                <a:cs typeface="Malgun Gothic"/>
              </a:rPr>
              <a:t> </a:t>
            </a:r>
            <a:r>
              <a:rPr sz="2000" spc="-20" dirty="0">
                <a:latin typeface="Malgun Gothic"/>
                <a:cs typeface="Malgun Gothic"/>
              </a:rPr>
              <a:t>l’esecuzione.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912235" marR="305435">
              <a:lnSpc>
                <a:spcPct val="100000"/>
              </a:lnSpc>
              <a:spcBef>
                <a:spcPts val="5"/>
              </a:spcBef>
            </a:pPr>
            <a:r>
              <a:rPr sz="2000" spc="-45" dirty="0">
                <a:latin typeface="Malgun Gothic"/>
                <a:cs typeface="Malgun Gothic"/>
              </a:rPr>
              <a:t>L’area </a:t>
            </a:r>
            <a:r>
              <a:rPr sz="2000" spc="-5" dirty="0">
                <a:latin typeface="Malgun Gothic"/>
                <a:cs typeface="Malgun Gothic"/>
              </a:rPr>
              <a:t>condivisa </a:t>
            </a:r>
            <a:r>
              <a:rPr sz="2000" dirty="0">
                <a:latin typeface="Malgun Gothic"/>
                <a:cs typeface="Malgun Gothic"/>
              </a:rPr>
              <a:t>è </a:t>
            </a:r>
            <a:r>
              <a:rPr sz="2000" spc="-5" dirty="0">
                <a:latin typeface="Malgun Gothic"/>
                <a:cs typeface="Malgun Gothic"/>
              </a:rPr>
              <a:t>utilizzata per  contenere, </a:t>
            </a:r>
            <a:r>
              <a:rPr sz="2000" dirty="0">
                <a:latin typeface="Malgun Gothic"/>
                <a:cs typeface="Malgun Gothic"/>
              </a:rPr>
              <a:t>ad </a:t>
            </a:r>
            <a:r>
              <a:rPr sz="2000" spc="-5" dirty="0">
                <a:latin typeface="Malgun Gothic"/>
                <a:cs typeface="Malgun Gothic"/>
              </a:rPr>
              <a:t>esempio, il </a:t>
            </a:r>
            <a:r>
              <a:rPr sz="2000" dirty="0">
                <a:latin typeface="Malgun Gothic"/>
                <a:cs typeface="Malgun Gothic"/>
              </a:rPr>
              <a:t>codice  </a:t>
            </a:r>
            <a:r>
              <a:rPr sz="2000" spc="-5" dirty="0">
                <a:latin typeface="Malgun Gothic"/>
                <a:cs typeface="Malgun Gothic"/>
              </a:rPr>
              <a:t>del programma da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spc="-10" dirty="0">
                <a:latin typeface="Malgun Gothic"/>
                <a:cs typeface="Malgun Gothic"/>
              </a:rPr>
              <a:t>eseguire.</a:t>
            </a:r>
            <a:endParaRPr sz="2000">
              <a:latin typeface="Malgun Gothic"/>
              <a:cs typeface="Malgun Gothic"/>
            </a:endParaRPr>
          </a:p>
          <a:p>
            <a:pPr marL="12700" marR="294005">
              <a:lnSpc>
                <a:spcPct val="100000"/>
              </a:lnSpc>
              <a:spcBef>
                <a:spcPts val="1300"/>
              </a:spcBef>
            </a:pPr>
            <a:r>
              <a:rPr sz="2000" dirty="0">
                <a:latin typeface="Malgun Gothic"/>
                <a:cs typeface="Malgun Gothic"/>
              </a:rPr>
              <a:t>Le </a:t>
            </a:r>
            <a:r>
              <a:rPr sz="2000" b="1" dirty="0">
                <a:latin typeface="Malgun Gothic"/>
                <a:cs typeface="Malgun Gothic"/>
              </a:rPr>
              <a:t>CPU </a:t>
            </a:r>
            <a:r>
              <a:rPr sz="2000" b="1" spc="-5" dirty="0">
                <a:latin typeface="Malgun Gothic"/>
                <a:cs typeface="Malgun Gothic"/>
              </a:rPr>
              <a:t>sono debolmente connesse, </a:t>
            </a:r>
            <a:r>
              <a:rPr sz="2000" spc="-5" dirty="0">
                <a:latin typeface="Malgun Gothic"/>
                <a:cs typeface="Malgun Gothic"/>
              </a:rPr>
              <a:t>la </a:t>
            </a:r>
            <a:r>
              <a:rPr sz="2000" dirty="0">
                <a:latin typeface="Malgun Gothic"/>
                <a:cs typeface="Malgun Gothic"/>
              </a:rPr>
              <a:t>comunicazione </a:t>
            </a:r>
            <a:r>
              <a:rPr sz="2000" spc="-5" dirty="0">
                <a:latin typeface="Malgun Gothic"/>
                <a:cs typeface="Malgun Gothic"/>
              </a:rPr>
              <a:t>fra di </a:t>
            </a:r>
            <a:r>
              <a:rPr sz="2000" spc="-10" dirty="0">
                <a:latin typeface="Malgun Gothic"/>
                <a:cs typeface="Malgun Gothic"/>
              </a:rPr>
              <a:t>loro  </a:t>
            </a:r>
            <a:r>
              <a:rPr sz="2000" spc="-5" dirty="0">
                <a:latin typeface="Malgun Gothic"/>
                <a:cs typeface="Malgun Gothic"/>
              </a:rPr>
              <a:t>avviene attraverso l’uso di messaggi </a:t>
            </a:r>
            <a:r>
              <a:rPr sz="2000" dirty="0">
                <a:latin typeface="Malgun Gothic"/>
                <a:cs typeface="Malgun Gothic"/>
              </a:rPr>
              <a:t>che </a:t>
            </a:r>
            <a:r>
              <a:rPr sz="2000" spc="-5" dirty="0">
                <a:latin typeface="Malgun Gothic"/>
                <a:cs typeface="Malgun Gothic"/>
              </a:rPr>
              <a:t>viaggiano sul </a:t>
            </a:r>
            <a:r>
              <a:rPr sz="2000" dirty="0">
                <a:latin typeface="Malgun Gothic"/>
                <a:cs typeface="Malgun Gothic"/>
              </a:rPr>
              <a:t>bus che </a:t>
            </a:r>
            <a:r>
              <a:rPr sz="2000" spc="-5" dirty="0">
                <a:latin typeface="Malgun Gothic"/>
                <a:cs typeface="Malgun Gothic"/>
              </a:rPr>
              <a:t>le  </a:t>
            </a:r>
            <a:r>
              <a:rPr sz="2000" dirty="0">
                <a:latin typeface="Malgun Gothic"/>
                <a:cs typeface="Malgun Gothic"/>
              </a:rPr>
              <a:t>collega.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MultiComputer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11642" y="6303390"/>
            <a:ext cx="283845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110" dirty="0">
                <a:latin typeface="Arial"/>
                <a:cs typeface="Arial"/>
              </a:rPr>
              <a:t>1</a:t>
            </a:r>
            <a:r>
              <a:rPr sz="1400" dirty="0">
                <a:latin typeface="Arial"/>
                <a:cs typeface="Arial"/>
              </a:rPr>
              <a:t>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4843" y="1669440"/>
            <a:ext cx="4757420" cy="40925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35" dirty="0">
                <a:latin typeface="Lucida Sans Unicode"/>
                <a:cs typeface="Lucida Sans Unicode"/>
              </a:rPr>
              <a:t>Un </a:t>
            </a:r>
            <a:r>
              <a:rPr sz="1600" spc="-70" dirty="0">
                <a:latin typeface="Lucida Sans Unicode"/>
                <a:cs typeface="Lucida Sans Unicode"/>
              </a:rPr>
              <a:t>calcolatore </a:t>
            </a:r>
            <a:r>
              <a:rPr sz="1600" spc="-80" dirty="0">
                <a:latin typeface="Lucida Sans Unicode"/>
                <a:cs typeface="Lucida Sans Unicode"/>
              </a:rPr>
              <a:t>con </a:t>
            </a:r>
            <a:r>
              <a:rPr sz="1600" spc="-130" dirty="0">
                <a:latin typeface="Lucida Sans Unicode"/>
                <a:cs typeface="Lucida Sans Unicode"/>
              </a:rPr>
              <a:t>molti</a:t>
            </a:r>
            <a:r>
              <a:rPr sz="1600" spc="-85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processori</a:t>
            </a:r>
            <a:endParaRPr sz="16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20" dirty="0">
                <a:latin typeface="Lucida Sans Unicode"/>
                <a:cs typeface="Lucida Sans Unicode"/>
              </a:rPr>
              <a:t>I </a:t>
            </a:r>
            <a:r>
              <a:rPr sz="1600" spc="-80" dirty="0">
                <a:latin typeface="Lucida Sans Unicode"/>
                <a:cs typeface="Lucida Sans Unicode"/>
              </a:rPr>
              <a:t>processori </a:t>
            </a:r>
            <a:r>
              <a:rPr sz="1600" spc="-95" dirty="0">
                <a:latin typeface="Lucida Sans Unicode"/>
                <a:cs typeface="Lucida Sans Unicode"/>
              </a:rPr>
              <a:t>condividono </a:t>
            </a:r>
            <a:r>
              <a:rPr sz="1600" spc="-60" dirty="0">
                <a:latin typeface="Lucida Sans Unicode"/>
                <a:cs typeface="Lucida Sans Unicode"/>
              </a:rPr>
              <a:t>le </a:t>
            </a:r>
            <a:r>
              <a:rPr sz="1600" spc="-40" dirty="0">
                <a:latin typeface="Lucida Sans Unicode"/>
                <a:cs typeface="Lucida Sans Unicode"/>
              </a:rPr>
              <a:t>stesse</a:t>
            </a:r>
            <a:r>
              <a:rPr sz="1600" spc="-75" dirty="0">
                <a:latin typeface="Lucida Sans Unicode"/>
                <a:cs typeface="Lucida Sans Unicode"/>
              </a:rPr>
              <a:t> risorse</a:t>
            </a:r>
            <a:endParaRPr sz="1600">
              <a:latin typeface="Lucida Sans Unicode"/>
              <a:cs typeface="Lucida Sans Unicode"/>
            </a:endParaRPr>
          </a:p>
          <a:p>
            <a:pPr marL="355600" marR="304165" indent="-342900">
              <a:lnSpc>
                <a:spcPct val="110000"/>
              </a:lnSpc>
              <a:spcBef>
                <a:spcPts val="39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14" dirty="0">
                <a:latin typeface="Lucida Sans Unicode"/>
                <a:cs typeface="Lucida Sans Unicode"/>
              </a:rPr>
              <a:t>Tutti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80" dirty="0">
                <a:latin typeface="Lucida Sans Unicode"/>
                <a:cs typeface="Lucida Sans Unicode"/>
              </a:rPr>
              <a:t>processori </a:t>
            </a:r>
            <a:r>
              <a:rPr sz="1600" spc="-85" dirty="0">
                <a:latin typeface="Lucida Sans Unicode"/>
                <a:cs typeface="Lucida Sans Unicode"/>
              </a:rPr>
              <a:t>possono </a:t>
            </a:r>
            <a:r>
              <a:rPr sz="1600" spc="-90" dirty="0">
                <a:latin typeface="Lucida Sans Unicode"/>
                <a:cs typeface="Lucida Sans Unicode"/>
              </a:rPr>
              <a:t>effettuare </a:t>
            </a:r>
            <a:r>
              <a:rPr sz="1600" spc="-60" dirty="0">
                <a:latin typeface="Lucida Sans Unicode"/>
                <a:cs typeface="Lucida Sans Unicode"/>
              </a:rPr>
              <a:t>le </a:t>
            </a:r>
            <a:r>
              <a:rPr sz="1600" spc="-40" dirty="0">
                <a:latin typeface="Lucida Sans Unicode"/>
                <a:cs typeface="Lucida Sans Unicode"/>
              </a:rPr>
              <a:t>stesse  </a:t>
            </a:r>
            <a:r>
              <a:rPr sz="1600" spc="-114" dirty="0">
                <a:latin typeface="Lucida Sans Unicode"/>
                <a:cs typeface="Lucida Sans Unicode"/>
              </a:rPr>
              <a:t>funzioni</a:t>
            </a:r>
            <a:endParaRPr sz="1600">
              <a:latin typeface="Lucida Sans Unicode"/>
              <a:cs typeface="Lucida Sans Unicode"/>
            </a:endParaRPr>
          </a:p>
          <a:p>
            <a:pPr marL="355600" marR="274955" indent="-342900">
              <a:lnSpc>
                <a:spcPct val="11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90" dirty="0">
                <a:latin typeface="Lucida Sans Unicode"/>
                <a:cs typeface="Lucida Sans Unicode"/>
              </a:rPr>
              <a:t>Ogni </a:t>
            </a:r>
            <a:r>
              <a:rPr sz="1600" spc="-70" dirty="0">
                <a:latin typeface="Lucida Sans Unicode"/>
                <a:cs typeface="Lucida Sans Unicode"/>
              </a:rPr>
              <a:t>processore </a:t>
            </a:r>
            <a:r>
              <a:rPr sz="1600" spc="-45" dirty="0">
                <a:latin typeface="Lucida Sans Unicode"/>
                <a:cs typeface="Lucida Sans Unicode"/>
              </a:rPr>
              <a:t>esegue </a:t>
            </a:r>
            <a:r>
              <a:rPr sz="1600" spc="-75" dirty="0">
                <a:latin typeface="Lucida Sans Unicode"/>
                <a:cs typeface="Lucida Sans Unicode"/>
              </a:rPr>
              <a:t>una </a:t>
            </a:r>
            <a:r>
              <a:rPr sz="1600" spc="-35" dirty="0">
                <a:latin typeface="Lucida Sans Unicode"/>
                <a:cs typeface="Lucida Sans Unicode"/>
              </a:rPr>
              <a:t>stessa </a:t>
            </a:r>
            <a:r>
              <a:rPr sz="1600" spc="-70" dirty="0">
                <a:latin typeface="Lucida Sans Unicode"/>
                <a:cs typeface="Lucida Sans Unicode"/>
              </a:rPr>
              <a:t>copia </a:t>
            </a:r>
            <a:r>
              <a:rPr sz="1600" spc="-85" dirty="0">
                <a:latin typeface="Lucida Sans Unicode"/>
                <a:cs typeface="Lucida Sans Unicode"/>
              </a:rPr>
              <a:t>del  </a:t>
            </a:r>
            <a:r>
              <a:rPr sz="1600" spc="100" dirty="0">
                <a:latin typeface="Lucida Sans Unicode"/>
                <a:cs typeface="Lucida Sans Unicode"/>
              </a:rPr>
              <a:t>SO</a:t>
            </a:r>
            <a:endParaRPr sz="16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87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70" dirty="0">
                <a:latin typeface="Lucida Sans Unicode"/>
                <a:cs typeface="Lucida Sans Unicode"/>
              </a:rPr>
              <a:t>Vantaggi:</a:t>
            </a:r>
            <a:endParaRPr sz="1600">
              <a:latin typeface="Lucida Sans Unicode"/>
              <a:cs typeface="Lucida Sans Unicode"/>
            </a:endParaRPr>
          </a:p>
          <a:p>
            <a:pPr marL="1155700" marR="654685" lvl="1" indent="-228600">
              <a:lnSpc>
                <a:spcPct val="79500"/>
              </a:lnSpc>
              <a:spcBef>
                <a:spcPts val="555"/>
              </a:spcBef>
              <a:buSzPct val="96551"/>
              <a:buChar char="•"/>
              <a:tabLst>
                <a:tab pos="1155065" algn="l"/>
                <a:tab pos="1156335" algn="l"/>
              </a:tabLst>
            </a:pPr>
            <a:r>
              <a:rPr sz="1450" spc="-95" dirty="0">
                <a:latin typeface="Lucida Sans Unicode"/>
                <a:cs typeface="Lucida Sans Unicode"/>
              </a:rPr>
              <a:t>parallelismo</a:t>
            </a:r>
            <a:r>
              <a:rPr sz="1400" spc="-95" dirty="0">
                <a:latin typeface="Lucida Sans Unicode"/>
                <a:cs typeface="Lucida Sans Unicode"/>
              </a:rPr>
              <a:t>, i </a:t>
            </a:r>
            <a:r>
              <a:rPr sz="1400" spc="-75" dirty="0">
                <a:latin typeface="Lucida Sans Unicode"/>
                <a:cs typeface="Lucida Sans Unicode"/>
              </a:rPr>
              <a:t>thread </a:t>
            </a:r>
            <a:r>
              <a:rPr sz="1400" spc="-70" dirty="0">
                <a:latin typeface="Lucida Sans Unicode"/>
                <a:cs typeface="Lucida Sans Unicode"/>
              </a:rPr>
              <a:t>possono </a:t>
            </a:r>
            <a:r>
              <a:rPr sz="1400" spc="-25" dirty="0">
                <a:latin typeface="Lucida Sans Unicode"/>
                <a:cs typeface="Lucida Sans Unicode"/>
              </a:rPr>
              <a:t>essere  </a:t>
            </a:r>
            <a:r>
              <a:rPr sz="1400" spc="-70" dirty="0">
                <a:latin typeface="Lucida Sans Unicode"/>
                <a:cs typeface="Lucida Sans Unicode"/>
              </a:rPr>
              <a:t>schedulati </a:t>
            </a:r>
            <a:r>
              <a:rPr sz="1400" spc="-50" dirty="0">
                <a:latin typeface="Lucida Sans Unicode"/>
                <a:cs typeface="Lucida Sans Unicode"/>
              </a:rPr>
              <a:t>su </a:t>
            </a:r>
            <a:r>
              <a:rPr sz="1400" spc="-120" dirty="0">
                <a:latin typeface="Lucida Sans Unicode"/>
                <a:cs typeface="Lucida Sans Unicode"/>
              </a:rPr>
              <a:t>tutti </a:t>
            </a:r>
            <a:r>
              <a:rPr sz="1400" spc="-95" dirty="0">
                <a:latin typeface="Lucida Sans Unicode"/>
                <a:cs typeface="Lucida Sans Unicode"/>
              </a:rPr>
              <a:t>i</a:t>
            </a:r>
            <a:r>
              <a:rPr sz="1400" spc="-80" dirty="0">
                <a:latin typeface="Lucida Sans Unicode"/>
                <a:cs typeface="Lucida Sans Unicode"/>
              </a:rPr>
              <a:t> </a:t>
            </a:r>
            <a:r>
              <a:rPr sz="1400" spc="-65" dirty="0">
                <a:latin typeface="Lucida Sans Unicode"/>
                <a:cs typeface="Lucida Sans Unicode"/>
              </a:rPr>
              <a:t>processori</a:t>
            </a:r>
            <a:endParaRPr sz="1400">
              <a:latin typeface="Lucida Sans Unicode"/>
              <a:cs typeface="Lucida Sans Unicode"/>
            </a:endParaRPr>
          </a:p>
          <a:p>
            <a:pPr marL="1155700" marR="5080" lvl="1" indent="-228600">
              <a:lnSpc>
                <a:spcPct val="79500"/>
              </a:lnSpc>
              <a:spcBef>
                <a:spcPts val="305"/>
              </a:spcBef>
              <a:buSzPct val="96551"/>
              <a:buChar char="•"/>
              <a:tabLst>
                <a:tab pos="1155065" algn="l"/>
                <a:tab pos="1156335" algn="l"/>
              </a:tabLst>
            </a:pPr>
            <a:r>
              <a:rPr sz="1450" spc="-110" dirty="0">
                <a:latin typeface="Lucida Sans Unicode"/>
                <a:cs typeface="Lucida Sans Unicode"/>
              </a:rPr>
              <a:t>disponibilità</a:t>
            </a:r>
            <a:r>
              <a:rPr sz="1400" spc="-110" dirty="0">
                <a:latin typeface="Lucida Sans Unicode"/>
                <a:cs typeface="Lucida Sans Unicode"/>
              </a:rPr>
              <a:t>: </a:t>
            </a:r>
            <a:r>
              <a:rPr sz="1400" spc="-85" dirty="0">
                <a:latin typeface="Lucida Sans Unicode"/>
                <a:cs typeface="Lucida Sans Unicode"/>
              </a:rPr>
              <a:t>simmetria </a:t>
            </a:r>
            <a:r>
              <a:rPr sz="1400" spc="-70" dirty="0">
                <a:latin typeface="Lucida Sans Unicode"/>
                <a:cs typeface="Lucida Sans Unicode"/>
              </a:rPr>
              <a:t>dei </a:t>
            </a:r>
            <a:r>
              <a:rPr sz="1400" spc="-65" dirty="0">
                <a:latin typeface="Lucida Sans Unicode"/>
                <a:cs typeface="Lucida Sans Unicode"/>
              </a:rPr>
              <a:t>processori, </a:t>
            </a:r>
            <a:r>
              <a:rPr sz="1400" spc="-10" dirty="0">
                <a:latin typeface="Lucida Sans Unicode"/>
                <a:cs typeface="Lucida Sans Unicode"/>
              </a:rPr>
              <a:t>se </a:t>
            </a:r>
            <a:r>
              <a:rPr sz="1400" spc="-90" dirty="0">
                <a:latin typeface="Lucida Sans Unicode"/>
                <a:cs typeface="Lucida Sans Unicode"/>
              </a:rPr>
              <a:t>uno  </a:t>
            </a:r>
            <a:r>
              <a:rPr sz="1400" spc="-60" dirty="0">
                <a:latin typeface="Lucida Sans Unicode"/>
                <a:cs typeface="Lucida Sans Unicode"/>
              </a:rPr>
              <a:t>fallisce, </a:t>
            </a:r>
            <a:r>
              <a:rPr sz="1400" spc="-100" dirty="0">
                <a:latin typeface="Lucida Sans Unicode"/>
                <a:cs typeface="Lucida Sans Unicode"/>
              </a:rPr>
              <a:t>gli </a:t>
            </a:r>
            <a:r>
              <a:rPr sz="1400" spc="-90" dirty="0">
                <a:latin typeface="Lucida Sans Unicode"/>
                <a:cs typeface="Lucida Sans Unicode"/>
              </a:rPr>
              <a:t>altri </a:t>
            </a:r>
            <a:r>
              <a:rPr sz="1400" spc="-70" dirty="0">
                <a:latin typeface="Lucida Sans Unicode"/>
                <a:cs typeface="Lucida Sans Unicode"/>
              </a:rPr>
              <a:t>possono </a:t>
            </a:r>
            <a:r>
              <a:rPr sz="1400" spc="-75" dirty="0">
                <a:latin typeface="Lucida Sans Unicode"/>
                <a:cs typeface="Lucida Sans Unicode"/>
              </a:rPr>
              <a:t>continuare </a:t>
            </a:r>
            <a:r>
              <a:rPr sz="1400" spc="5" dirty="0">
                <a:latin typeface="Lucida Sans Unicode"/>
                <a:cs typeface="Lucida Sans Unicode"/>
              </a:rPr>
              <a:t>a</a:t>
            </a:r>
            <a:r>
              <a:rPr sz="1400" spc="-70" dirty="0">
                <a:latin typeface="Lucida Sans Unicode"/>
                <a:cs typeface="Lucida Sans Unicode"/>
              </a:rPr>
              <a:t> </a:t>
            </a:r>
            <a:r>
              <a:rPr sz="1400" spc="-55" dirty="0">
                <a:latin typeface="Lucida Sans Unicode"/>
                <a:cs typeface="Lucida Sans Unicode"/>
              </a:rPr>
              <a:t>lavorare</a:t>
            </a:r>
            <a:endParaRPr sz="1400">
              <a:latin typeface="Lucida Sans Unicode"/>
              <a:cs typeface="Lucida Sans Unicode"/>
            </a:endParaRPr>
          </a:p>
          <a:p>
            <a:pPr marL="1155700" marR="460375" lvl="1" indent="-228600">
              <a:lnSpc>
                <a:spcPts val="1350"/>
              </a:lnSpc>
              <a:spcBef>
                <a:spcPts val="320"/>
              </a:spcBef>
              <a:buChar char="•"/>
              <a:tabLst>
                <a:tab pos="1155065" algn="l"/>
                <a:tab pos="1156335" algn="l"/>
              </a:tabLst>
            </a:pPr>
            <a:r>
              <a:rPr sz="1400" spc="-50" dirty="0">
                <a:latin typeface="Lucida Sans Unicode"/>
                <a:cs typeface="Lucida Sans Unicode"/>
              </a:rPr>
              <a:t>crescita </a:t>
            </a:r>
            <a:r>
              <a:rPr sz="1400" spc="-70" dirty="0">
                <a:latin typeface="Lucida Sans Unicode"/>
                <a:cs typeface="Lucida Sans Unicode"/>
              </a:rPr>
              <a:t>incrementale: </a:t>
            </a:r>
            <a:r>
              <a:rPr sz="1400" spc="-75" dirty="0">
                <a:latin typeface="Lucida Sans Unicode"/>
                <a:cs typeface="Lucida Sans Unicode"/>
              </a:rPr>
              <a:t>aggiungere </a:t>
            </a:r>
            <a:r>
              <a:rPr sz="1400" spc="-80" dirty="0">
                <a:latin typeface="Lucida Sans Unicode"/>
                <a:cs typeface="Lucida Sans Unicode"/>
              </a:rPr>
              <a:t>nuovi  </a:t>
            </a:r>
            <a:r>
              <a:rPr sz="1400" spc="-65" dirty="0">
                <a:latin typeface="Lucida Sans Unicode"/>
                <a:cs typeface="Lucida Sans Unicode"/>
              </a:rPr>
              <a:t>processori</a:t>
            </a:r>
            <a:endParaRPr sz="1400">
              <a:latin typeface="Lucida Sans Unicode"/>
              <a:cs typeface="Lucida Sans Unicode"/>
            </a:endParaRPr>
          </a:p>
          <a:p>
            <a:pPr marL="1155700" lvl="1" indent="-228600">
              <a:lnSpc>
                <a:spcPct val="100000"/>
              </a:lnSpc>
              <a:spcBef>
                <a:spcPts val="5"/>
              </a:spcBef>
              <a:buChar char="•"/>
              <a:tabLst>
                <a:tab pos="1155065" algn="l"/>
                <a:tab pos="1156335" algn="l"/>
              </a:tabLst>
            </a:pPr>
            <a:r>
              <a:rPr sz="1400" spc="-45" dirty="0">
                <a:latin typeface="Lucida Sans Unicode"/>
                <a:cs typeface="Lucida Sans Unicode"/>
              </a:rPr>
              <a:t>Scalabilità</a:t>
            </a:r>
            <a:endParaRPr sz="1400">
              <a:latin typeface="Lucida Sans Unicode"/>
              <a:cs typeface="Lucida Sans Unicode"/>
            </a:endParaRPr>
          </a:p>
          <a:p>
            <a:pPr marL="1155700" lvl="1" indent="-228600">
              <a:lnSpc>
                <a:spcPct val="100000"/>
              </a:lnSpc>
              <a:buChar char="•"/>
              <a:tabLst>
                <a:tab pos="1155065" algn="l"/>
                <a:tab pos="1156335" algn="l"/>
              </a:tabLst>
            </a:pPr>
            <a:r>
              <a:rPr sz="1400" spc="15" dirty="0">
                <a:latin typeface="Lucida Sans Unicode"/>
                <a:cs typeface="Lucida Sans Unicode"/>
              </a:rPr>
              <a:t>NB: </a:t>
            </a:r>
            <a:r>
              <a:rPr sz="1400" spc="-70" dirty="0">
                <a:latin typeface="Lucida Sans Unicode"/>
                <a:cs typeface="Lucida Sans Unicode"/>
              </a:rPr>
              <a:t>vantaggi </a:t>
            </a:r>
            <a:r>
              <a:rPr sz="1400" spc="-85" dirty="0">
                <a:latin typeface="Lucida Sans Unicode"/>
                <a:cs typeface="Lucida Sans Unicode"/>
              </a:rPr>
              <a:t>potenziali </a:t>
            </a:r>
            <a:r>
              <a:rPr sz="1400" dirty="0">
                <a:latin typeface="Lucida Sans Unicode"/>
                <a:cs typeface="Lucida Sans Unicode"/>
              </a:rPr>
              <a:t>e </a:t>
            </a:r>
            <a:r>
              <a:rPr sz="1400" spc="-90" dirty="0">
                <a:latin typeface="Lucida Sans Unicode"/>
                <a:cs typeface="Lucida Sans Unicode"/>
              </a:rPr>
              <a:t>non</a:t>
            </a:r>
            <a:r>
              <a:rPr sz="1400" spc="-250" dirty="0">
                <a:latin typeface="Lucida Sans Unicode"/>
                <a:cs typeface="Lucida Sans Unicode"/>
              </a:rPr>
              <a:t> </a:t>
            </a:r>
            <a:r>
              <a:rPr sz="1400" spc="-90" dirty="0">
                <a:latin typeface="Lucida Sans Unicode"/>
                <a:cs typeface="Lucida Sans Unicode"/>
              </a:rPr>
              <a:t>garantiti</a:t>
            </a:r>
            <a:endParaRPr sz="14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25" dirty="0">
                <a:latin typeface="Lucida Sans Unicode"/>
                <a:cs typeface="Lucida Sans Unicode"/>
              </a:rPr>
              <a:t>Presenza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114" dirty="0">
                <a:latin typeface="Lucida Sans Unicode"/>
                <a:cs typeface="Lucida Sans Unicode"/>
              </a:rPr>
              <a:t>più </a:t>
            </a:r>
            <a:r>
              <a:rPr sz="1600" spc="-80" dirty="0">
                <a:latin typeface="Lucida Sans Unicode"/>
                <a:cs typeface="Lucida Sans Unicode"/>
              </a:rPr>
              <a:t>processori </a:t>
            </a:r>
            <a:r>
              <a:rPr sz="1600" spc="-75" dirty="0">
                <a:latin typeface="Lucida Sans Unicode"/>
                <a:cs typeface="Lucida Sans Unicode"/>
              </a:rPr>
              <a:t>trasparente</a:t>
            </a:r>
            <a:r>
              <a:rPr sz="1600" spc="35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all’utente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19700" y="4024312"/>
            <a:ext cx="3600450" cy="250507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Symmetric Multi </a:t>
            </a:r>
            <a:r>
              <a:rPr spc="-5" dirty="0"/>
              <a:t>Processing</a:t>
            </a:r>
            <a:r>
              <a:rPr spc="-50" dirty="0"/>
              <a:t> </a:t>
            </a:r>
            <a:r>
              <a:rPr spc="-5" dirty="0"/>
              <a:t>(SMP)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07101" y="1484375"/>
            <a:ext cx="2952750" cy="24415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3793" y="1770379"/>
            <a:ext cx="8229600" cy="2626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Malgun Gothic"/>
                <a:cs typeface="Malgun Gothic"/>
              </a:rPr>
              <a:t>Sia P un </a:t>
            </a:r>
            <a:r>
              <a:rPr sz="1600" spc="-10" dirty="0">
                <a:latin typeface="Malgun Gothic"/>
                <a:cs typeface="Malgun Gothic"/>
              </a:rPr>
              <a:t>processo </a:t>
            </a:r>
            <a:r>
              <a:rPr sz="1600" spc="-5" dirty="0">
                <a:latin typeface="Malgun Gothic"/>
                <a:cs typeface="Malgun Gothic"/>
              </a:rPr>
              <a:t>e </a:t>
            </a:r>
            <a:r>
              <a:rPr sz="1600" spc="-10" dirty="0">
                <a:latin typeface="Malgun Gothic"/>
                <a:cs typeface="Malgun Gothic"/>
              </a:rPr>
              <a:t>supponiamo </a:t>
            </a:r>
            <a:r>
              <a:rPr sz="1600" spc="-5" dirty="0">
                <a:latin typeface="Malgun Gothic"/>
                <a:cs typeface="Malgun Gothic"/>
              </a:rPr>
              <a:t>che sia costituito da </a:t>
            </a:r>
            <a:r>
              <a:rPr sz="1600" spc="-10" dirty="0">
                <a:latin typeface="Malgun Gothic"/>
                <a:cs typeface="Malgun Gothic"/>
              </a:rPr>
              <a:t>una frazione seriale </a:t>
            </a:r>
            <a:r>
              <a:rPr sz="1600" spc="25" dirty="0">
                <a:latin typeface="Malgun Gothic"/>
                <a:cs typeface="Malgun Gothic"/>
              </a:rPr>
              <a:t>f</a:t>
            </a:r>
            <a:r>
              <a:rPr sz="1575" spc="37" baseline="-21164" dirty="0">
                <a:latin typeface="Malgun Gothic"/>
                <a:cs typeface="Malgun Gothic"/>
              </a:rPr>
              <a:t>s </a:t>
            </a:r>
            <a:r>
              <a:rPr sz="1600" spc="-10" dirty="0">
                <a:latin typeface="Malgun Gothic"/>
                <a:cs typeface="Malgun Gothic"/>
              </a:rPr>
              <a:t>(realizzabile  </a:t>
            </a:r>
            <a:r>
              <a:rPr sz="1600" spc="-5" dirty="0">
                <a:latin typeface="Malgun Gothic"/>
                <a:cs typeface="Malgun Gothic"/>
              </a:rPr>
              <a:t>in un </a:t>
            </a:r>
            <a:r>
              <a:rPr sz="1600" spc="-10" dirty="0">
                <a:latin typeface="Malgun Gothic"/>
                <a:cs typeface="Malgun Gothic"/>
              </a:rPr>
              <a:t>tempo </a:t>
            </a:r>
            <a:r>
              <a:rPr sz="1600" spc="-40" dirty="0">
                <a:latin typeface="Malgun Gothic"/>
                <a:cs typeface="Malgun Gothic"/>
              </a:rPr>
              <a:t>T</a:t>
            </a:r>
            <a:r>
              <a:rPr sz="1575" spc="-60" baseline="-21164" dirty="0">
                <a:latin typeface="Malgun Gothic"/>
                <a:cs typeface="Malgun Gothic"/>
              </a:rPr>
              <a:t>s</a:t>
            </a:r>
            <a:r>
              <a:rPr sz="1600" spc="-40" dirty="0">
                <a:latin typeface="Malgun Gothic"/>
                <a:cs typeface="Malgun Gothic"/>
              </a:rPr>
              <a:t>) </a:t>
            </a:r>
            <a:r>
              <a:rPr sz="1600" spc="-5" dirty="0">
                <a:latin typeface="Malgun Gothic"/>
                <a:cs typeface="Malgun Gothic"/>
              </a:rPr>
              <a:t>e da </a:t>
            </a:r>
            <a:r>
              <a:rPr sz="1600" spc="-10" dirty="0">
                <a:latin typeface="Malgun Gothic"/>
                <a:cs typeface="Malgun Gothic"/>
              </a:rPr>
              <a:t>una frazione </a:t>
            </a:r>
            <a:r>
              <a:rPr sz="1600" spc="5" dirty="0">
                <a:latin typeface="Malgun Gothic"/>
                <a:cs typeface="Malgun Gothic"/>
              </a:rPr>
              <a:t>f</a:t>
            </a:r>
            <a:r>
              <a:rPr sz="1575" spc="7" baseline="-21164" dirty="0">
                <a:latin typeface="Malgun Gothic"/>
                <a:cs typeface="Malgun Gothic"/>
              </a:rPr>
              <a:t>p </a:t>
            </a:r>
            <a:r>
              <a:rPr sz="1600" spc="-10" dirty="0">
                <a:latin typeface="Malgun Gothic"/>
                <a:cs typeface="Malgun Gothic"/>
              </a:rPr>
              <a:t>realizzabile </a:t>
            </a:r>
            <a:r>
              <a:rPr sz="1600" spc="-5" dirty="0">
                <a:latin typeface="Malgun Gothic"/>
                <a:cs typeface="Malgun Gothic"/>
              </a:rPr>
              <a:t>in </a:t>
            </a:r>
            <a:r>
              <a:rPr sz="1600" spc="-10" dirty="0">
                <a:latin typeface="Malgun Gothic"/>
                <a:cs typeface="Malgun Gothic"/>
              </a:rPr>
              <a:t>parallelo (realizzabile </a:t>
            </a:r>
            <a:r>
              <a:rPr sz="1600" spc="-5" dirty="0">
                <a:latin typeface="Malgun Gothic"/>
                <a:cs typeface="Malgun Gothic"/>
              </a:rPr>
              <a:t>in un </a:t>
            </a:r>
            <a:r>
              <a:rPr sz="1600" spc="-10" dirty="0">
                <a:latin typeface="Malgun Gothic"/>
                <a:cs typeface="Malgun Gothic"/>
              </a:rPr>
              <a:t>tempo </a:t>
            </a:r>
            <a:r>
              <a:rPr sz="1600" spc="-40" dirty="0">
                <a:latin typeface="Malgun Gothic"/>
                <a:cs typeface="Malgun Gothic"/>
              </a:rPr>
              <a:t>T</a:t>
            </a:r>
            <a:r>
              <a:rPr sz="1575" spc="-60" baseline="-21164" dirty="0">
                <a:latin typeface="Malgun Gothic"/>
                <a:cs typeface="Malgun Gothic"/>
              </a:rPr>
              <a:t>p</a:t>
            </a:r>
            <a:r>
              <a:rPr sz="1600" spc="-40" dirty="0">
                <a:latin typeface="Malgun Gothic"/>
                <a:cs typeface="Malgun Gothic"/>
              </a:rPr>
              <a:t>)  </a:t>
            </a:r>
            <a:r>
              <a:rPr sz="1600" spc="-10" dirty="0">
                <a:latin typeface="Malgun Gothic"/>
                <a:cs typeface="Malgun Gothic"/>
              </a:rPr>
              <a:t>dove </a:t>
            </a:r>
            <a:r>
              <a:rPr sz="1600" spc="-5" dirty="0">
                <a:latin typeface="Malgun Gothic"/>
                <a:cs typeface="Malgun Gothic"/>
              </a:rPr>
              <a:t>ovviamente </a:t>
            </a:r>
            <a:r>
              <a:rPr sz="1600" dirty="0">
                <a:latin typeface="Malgun Gothic"/>
                <a:cs typeface="Malgun Gothic"/>
              </a:rPr>
              <a:t>f</a:t>
            </a:r>
            <a:r>
              <a:rPr sz="1575" baseline="-21164" dirty="0">
                <a:latin typeface="Malgun Gothic"/>
                <a:cs typeface="Malgun Gothic"/>
              </a:rPr>
              <a:t>s</a:t>
            </a:r>
            <a:r>
              <a:rPr sz="1600" dirty="0">
                <a:latin typeface="Malgun Gothic"/>
                <a:cs typeface="Malgun Gothic"/>
              </a:rPr>
              <a:t>+f</a:t>
            </a:r>
            <a:r>
              <a:rPr sz="1575" baseline="-21164" dirty="0">
                <a:latin typeface="Malgun Gothic"/>
                <a:cs typeface="Malgun Gothic"/>
              </a:rPr>
              <a:t>p</a:t>
            </a:r>
            <a:r>
              <a:rPr sz="1575" spc="104" baseline="-21164" dirty="0">
                <a:latin typeface="Malgun Gothic"/>
                <a:cs typeface="Malgun Gothic"/>
              </a:rPr>
              <a:t> </a:t>
            </a:r>
            <a:r>
              <a:rPr sz="1600" spc="-10" dirty="0">
                <a:latin typeface="Malgun Gothic"/>
                <a:cs typeface="Malgun Gothic"/>
              </a:rPr>
              <a:t>=1.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1600" spc="-5" dirty="0">
                <a:latin typeface="Malgun Gothic"/>
                <a:cs typeface="Malgun Gothic"/>
              </a:rPr>
              <a:t>Sia </a:t>
            </a:r>
            <a:r>
              <a:rPr sz="1600" dirty="0">
                <a:latin typeface="Malgun Gothic"/>
                <a:cs typeface="Malgun Gothic"/>
              </a:rPr>
              <a:t>T</a:t>
            </a:r>
            <a:r>
              <a:rPr sz="1575" baseline="-21164" dirty="0">
                <a:latin typeface="Malgun Gothic"/>
                <a:cs typeface="Malgun Gothic"/>
              </a:rPr>
              <a:t>1 </a:t>
            </a:r>
            <a:r>
              <a:rPr sz="1600" spc="-5" dirty="0">
                <a:latin typeface="Malgun Gothic"/>
                <a:cs typeface="Malgun Gothic"/>
              </a:rPr>
              <a:t>e </a:t>
            </a:r>
            <a:r>
              <a:rPr sz="1600" spc="-70" dirty="0">
                <a:latin typeface="Malgun Gothic"/>
                <a:cs typeface="Malgun Gothic"/>
              </a:rPr>
              <a:t>T</a:t>
            </a:r>
            <a:r>
              <a:rPr sz="1575" spc="-104" baseline="-21164" dirty="0">
                <a:latin typeface="Malgun Gothic"/>
                <a:cs typeface="Malgun Gothic"/>
              </a:rPr>
              <a:t>n </a:t>
            </a:r>
            <a:r>
              <a:rPr sz="1600" spc="-5" dirty="0">
                <a:latin typeface="Malgun Gothic"/>
                <a:cs typeface="Malgun Gothic"/>
              </a:rPr>
              <a:t>rispettivamente il </a:t>
            </a:r>
            <a:r>
              <a:rPr sz="1600" spc="-10" dirty="0">
                <a:latin typeface="Malgun Gothic"/>
                <a:cs typeface="Malgun Gothic"/>
              </a:rPr>
              <a:t>tempo </a:t>
            </a:r>
            <a:r>
              <a:rPr sz="1600" spc="-5" dirty="0">
                <a:latin typeface="Malgun Gothic"/>
                <a:cs typeface="Malgun Gothic"/>
              </a:rPr>
              <a:t>di </a:t>
            </a:r>
            <a:r>
              <a:rPr sz="1600" spc="-10" dirty="0">
                <a:latin typeface="Malgun Gothic"/>
                <a:cs typeface="Malgun Gothic"/>
              </a:rPr>
              <a:t>esecuzione del processo </a:t>
            </a:r>
            <a:r>
              <a:rPr sz="1600" spc="-5" dirty="0">
                <a:latin typeface="Malgun Gothic"/>
                <a:cs typeface="Malgun Gothic"/>
              </a:rPr>
              <a:t>su 1 ed n</a:t>
            </a:r>
            <a:r>
              <a:rPr sz="1600" spc="55" dirty="0">
                <a:latin typeface="Malgun Gothic"/>
                <a:cs typeface="Malgun Gothic"/>
              </a:rPr>
              <a:t> </a:t>
            </a:r>
            <a:r>
              <a:rPr sz="1600" spc="-10" dirty="0">
                <a:latin typeface="Malgun Gothic"/>
                <a:cs typeface="Malgun Gothic"/>
              </a:rPr>
              <a:t>processori:</a:t>
            </a:r>
            <a:endParaRPr sz="1600">
              <a:latin typeface="Malgun Gothic"/>
              <a:cs typeface="Malgun Gothic"/>
            </a:endParaRPr>
          </a:p>
          <a:p>
            <a:pPr marL="12700" marR="3390900">
              <a:lnSpc>
                <a:spcPct val="200000"/>
              </a:lnSpc>
              <a:tabLst>
                <a:tab pos="943610" algn="l"/>
              </a:tabLst>
            </a:pPr>
            <a:r>
              <a:rPr sz="1600" spc="-35" dirty="0">
                <a:latin typeface="Malgun Gothic"/>
                <a:cs typeface="Malgun Gothic"/>
              </a:rPr>
              <a:t>T</a:t>
            </a:r>
            <a:r>
              <a:rPr sz="1575" spc="-52" baseline="-21164" dirty="0">
                <a:latin typeface="Malgun Gothic"/>
                <a:cs typeface="Malgun Gothic"/>
              </a:rPr>
              <a:t>1</a:t>
            </a:r>
            <a:r>
              <a:rPr sz="1600" spc="-35" dirty="0">
                <a:latin typeface="Malgun Gothic"/>
                <a:cs typeface="Malgun Gothic"/>
              </a:rPr>
              <a:t>=T</a:t>
            </a:r>
            <a:r>
              <a:rPr sz="1575" spc="-52" baseline="-21164" dirty="0">
                <a:latin typeface="Malgun Gothic"/>
                <a:cs typeface="Malgun Gothic"/>
              </a:rPr>
              <a:t>s</a:t>
            </a:r>
            <a:r>
              <a:rPr sz="1600" spc="-35" dirty="0">
                <a:latin typeface="Malgun Gothic"/>
                <a:cs typeface="Malgun Gothic"/>
              </a:rPr>
              <a:t>+T</a:t>
            </a:r>
            <a:r>
              <a:rPr sz="1575" spc="-52" baseline="-21164" dirty="0">
                <a:latin typeface="Malgun Gothic"/>
                <a:cs typeface="Malgun Gothic"/>
              </a:rPr>
              <a:t>p	</a:t>
            </a:r>
            <a:r>
              <a:rPr sz="1600" spc="-5" dirty="0">
                <a:latin typeface="Malgun Gothic"/>
                <a:cs typeface="Malgun Gothic"/>
              </a:rPr>
              <a:t>(può </a:t>
            </a:r>
            <a:r>
              <a:rPr sz="1600" spc="-10" dirty="0">
                <a:latin typeface="Malgun Gothic"/>
                <a:cs typeface="Malgun Gothic"/>
              </a:rPr>
              <a:t>essere considerato </a:t>
            </a:r>
            <a:r>
              <a:rPr sz="1600" spc="-5" dirty="0">
                <a:latin typeface="Malgun Gothic"/>
                <a:cs typeface="Malgun Gothic"/>
              </a:rPr>
              <a:t>normalizzato a 1)  </a:t>
            </a:r>
            <a:r>
              <a:rPr sz="1600" spc="-45" dirty="0">
                <a:latin typeface="Malgun Gothic"/>
                <a:cs typeface="Malgun Gothic"/>
              </a:rPr>
              <a:t>T</a:t>
            </a:r>
            <a:r>
              <a:rPr sz="1575" spc="-67" baseline="-21164" dirty="0">
                <a:latin typeface="Malgun Gothic"/>
                <a:cs typeface="Malgun Gothic"/>
              </a:rPr>
              <a:t>n</a:t>
            </a:r>
            <a:r>
              <a:rPr sz="1600" spc="-45" dirty="0">
                <a:latin typeface="Malgun Gothic"/>
                <a:cs typeface="Malgun Gothic"/>
              </a:rPr>
              <a:t>=T</a:t>
            </a:r>
            <a:r>
              <a:rPr sz="1575" spc="-67" baseline="-21164" dirty="0">
                <a:latin typeface="Malgun Gothic"/>
                <a:cs typeface="Malgun Gothic"/>
              </a:rPr>
              <a:t>s</a:t>
            </a:r>
            <a:r>
              <a:rPr sz="1600" spc="-45" dirty="0">
                <a:latin typeface="Malgun Gothic"/>
                <a:cs typeface="Malgun Gothic"/>
              </a:rPr>
              <a:t>+T</a:t>
            </a:r>
            <a:r>
              <a:rPr sz="1575" spc="-67" baseline="-21164" dirty="0">
                <a:latin typeface="Malgun Gothic"/>
                <a:cs typeface="Malgun Gothic"/>
              </a:rPr>
              <a:t>p</a:t>
            </a:r>
            <a:r>
              <a:rPr sz="1600" spc="-45" dirty="0">
                <a:latin typeface="Malgun Gothic"/>
                <a:cs typeface="Malgun Gothic"/>
              </a:rPr>
              <a:t>/n</a:t>
            </a:r>
            <a:endParaRPr sz="1600"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1925"/>
              </a:spcBef>
            </a:pPr>
            <a:r>
              <a:rPr sz="1600" spc="-5" dirty="0">
                <a:latin typeface="Malgun Gothic"/>
                <a:cs typeface="Malgun Gothic"/>
              </a:rPr>
              <a:t>Lo speed-up S(n) con n </a:t>
            </a:r>
            <a:r>
              <a:rPr sz="1600" spc="-10" dirty="0">
                <a:latin typeface="Malgun Gothic"/>
                <a:cs typeface="Malgun Gothic"/>
              </a:rPr>
              <a:t>processori </a:t>
            </a:r>
            <a:r>
              <a:rPr sz="1600" spc="-5" dirty="0">
                <a:latin typeface="Malgun Gothic"/>
                <a:cs typeface="Malgun Gothic"/>
              </a:rPr>
              <a:t>è </a:t>
            </a:r>
            <a:r>
              <a:rPr sz="1600" spc="-15" dirty="0">
                <a:latin typeface="Malgun Gothic"/>
                <a:cs typeface="Malgun Gothic"/>
              </a:rPr>
              <a:t>pari </a:t>
            </a:r>
            <a:r>
              <a:rPr sz="1600" spc="-5" dirty="0">
                <a:latin typeface="Malgun Gothic"/>
                <a:cs typeface="Malgun Gothic"/>
              </a:rPr>
              <a:t>a </a:t>
            </a:r>
            <a:r>
              <a:rPr sz="1600" spc="-25" dirty="0">
                <a:latin typeface="Malgun Gothic"/>
                <a:cs typeface="Malgun Gothic"/>
              </a:rPr>
              <a:t>T</a:t>
            </a:r>
            <a:r>
              <a:rPr sz="1575" spc="-37" baseline="-21164" dirty="0">
                <a:latin typeface="Malgun Gothic"/>
                <a:cs typeface="Malgun Gothic"/>
              </a:rPr>
              <a:t>1</a:t>
            </a:r>
            <a:r>
              <a:rPr sz="1600" spc="-25" dirty="0">
                <a:latin typeface="Malgun Gothic"/>
                <a:cs typeface="Malgun Gothic"/>
              </a:rPr>
              <a:t>/T</a:t>
            </a:r>
            <a:r>
              <a:rPr sz="1575" spc="-37" baseline="-21164" dirty="0">
                <a:latin typeface="Malgun Gothic"/>
                <a:cs typeface="Malgun Gothic"/>
              </a:rPr>
              <a:t>n </a:t>
            </a:r>
            <a:r>
              <a:rPr sz="1600" spc="-5" dirty="0">
                <a:latin typeface="Malgun Gothic"/>
                <a:cs typeface="Malgun Gothic"/>
              </a:rPr>
              <a:t>(Legge di</a:t>
            </a:r>
            <a:r>
              <a:rPr sz="1600" spc="15" dirty="0">
                <a:latin typeface="Malgun Gothic"/>
                <a:cs typeface="Malgun Gothic"/>
              </a:rPr>
              <a:t> </a:t>
            </a:r>
            <a:r>
              <a:rPr sz="1600" spc="-10" dirty="0">
                <a:latin typeface="Malgun Gothic"/>
                <a:cs typeface="Malgun Gothic"/>
              </a:rPr>
              <a:t>Andahl)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60422" y="5243415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361" y="0"/>
                </a:lnTo>
              </a:path>
            </a:pathLst>
          </a:custGeom>
          <a:ln w="174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00607" y="5665575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5">
                <a:moveTo>
                  <a:pt x="0" y="0"/>
                </a:moveTo>
                <a:lnTo>
                  <a:pt x="398062" y="0"/>
                </a:lnTo>
              </a:path>
            </a:pathLst>
          </a:custGeom>
          <a:ln w="8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09712" y="5243415"/>
            <a:ext cx="1025525" cy="0"/>
          </a:xfrm>
          <a:custGeom>
            <a:avLst/>
            <a:gdLst/>
            <a:ahLst/>
            <a:cxnLst/>
            <a:rect l="l" t="t" r="r" b="b"/>
            <a:pathLst>
              <a:path w="1025525">
                <a:moveTo>
                  <a:pt x="0" y="0"/>
                </a:moveTo>
                <a:lnTo>
                  <a:pt x="1025216" y="0"/>
                </a:lnTo>
              </a:path>
            </a:pathLst>
          </a:custGeom>
          <a:ln w="174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31926" y="5613346"/>
            <a:ext cx="695325" cy="0"/>
          </a:xfrm>
          <a:custGeom>
            <a:avLst/>
            <a:gdLst/>
            <a:ahLst/>
            <a:cxnLst/>
            <a:rect l="l" t="t" r="r" b="b"/>
            <a:pathLst>
              <a:path w="695325">
                <a:moveTo>
                  <a:pt x="0" y="0"/>
                </a:moveTo>
                <a:lnTo>
                  <a:pt x="695108" y="0"/>
                </a:lnTo>
              </a:path>
            </a:pathLst>
          </a:custGeom>
          <a:ln w="87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0995" y="5243415"/>
            <a:ext cx="1322705" cy="0"/>
          </a:xfrm>
          <a:custGeom>
            <a:avLst/>
            <a:gdLst/>
            <a:ahLst/>
            <a:cxnLst/>
            <a:rect l="l" t="t" r="r" b="b"/>
            <a:pathLst>
              <a:path w="1322704">
                <a:moveTo>
                  <a:pt x="0" y="0"/>
                </a:moveTo>
                <a:lnTo>
                  <a:pt x="1322334" y="0"/>
                </a:lnTo>
              </a:path>
            </a:pathLst>
          </a:custGeom>
          <a:ln w="174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69505" y="5243415"/>
            <a:ext cx="1539240" cy="0"/>
          </a:xfrm>
          <a:custGeom>
            <a:avLst/>
            <a:gdLst/>
            <a:ahLst/>
            <a:cxnLst/>
            <a:rect l="l" t="t" r="r" b="b"/>
            <a:pathLst>
              <a:path w="1539240">
                <a:moveTo>
                  <a:pt x="0" y="0"/>
                </a:moveTo>
                <a:lnTo>
                  <a:pt x="1539136" y="0"/>
                </a:lnTo>
              </a:path>
            </a:pathLst>
          </a:custGeom>
          <a:ln w="174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37551" y="4828870"/>
            <a:ext cx="165227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492250" algn="l"/>
              </a:tabLst>
            </a:pPr>
            <a:r>
              <a:rPr sz="2250" spc="25" dirty="0">
                <a:latin typeface="Times New Roman"/>
                <a:cs typeface="Times New Roman"/>
              </a:rPr>
              <a:t>1	1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82765" y="5544401"/>
            <a:ext cx="12509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spc="20" dirty="0">
                <a:latin typeface="Times New Roman"/>
                <a:cs typeface="Times New Roman"/>
              </a:rPr>
              <a:t>s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56478" y="4828870"/>
            <a:ext cx="17208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i="1" spc="25" dirty="0">
                <a:latin typeface="Times New Roman"/>
                <a:cs typeface="Times New Roman"/>
              </a:rPr>
              <a:t>n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97119" y="5606996"/>
            <a:ext cx="17208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i="1" spc="25" dirty="0">
                <a:latin typeface="Times New Roman"/>
                <a:cs typeface="Times New Roman"/>
              </a:rPr>
              <a:t>n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17061" y="5658346"/>
            <a:ext cx="17208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i="1" spc="25" dirty="0">
                <a:latin typeface="Times New Roman"/>
                <a:cs typeface="Times New Roman"/>
              </a:rPr>
              <a:t>n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82828" y="5435527"/>
            <a:ext cx="107314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i="1" spc="15" dirty="0">
                <a:latin typeface="Times New Roman"/>
                <a:cs typeface="Times New Roman"/>
              </a:rPr>
              <a:t>f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61881" y="5243163"/>
            <a:ext cx="30035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i="1" spc="-100" dirty="0">
                <a:latin typeface="Times New Roman"/>
                <a:cs typeface="Times New Roman"/>
              </a:rPr>
              <a:t>T</a:t>
            </a:r>
            <a:r>
              <a:rPr sz="2925" i="1" spc="44" baseline="-15669" dirty="0">
                <a:latin typeface="Times New Roman"/>
                <a:cs typeface="Times New Roman"/>
              </a:rPr>
              <a:t>n</a:t>
            </a:r>
            <a:endParaRPr sz="2925" baseline="-15669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88788" y="5243163"/>
            <a:ext cx="150812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i="1" spc="60" dirty="0">
                <a:latin typeface="Times New Roman"/>
                <a:cs typeface="Times New Roman"/>
              </a:rPr>
              <a:t>nf</a:t>
            </a:r>
            <a:r>
              <a:rPr sz="2925" i="1" spc="89" baseline="-15669" dirty="0">
                <a:latin typeface="Times New Roman"/>
                <a:cs typeface="Times New Roman"/>
              </a:rPr>
              <a:t>s </a:t>
            </a:r>
            <a:r>
              <a:rPr sz="2250" spc="30" dirty="0">
                <a:latin typeface="Symbol"/>
                <a:cs typeface="Symbol"/>
              </a:rPr>
              <a:t></a:t>
            </a:r>
            <a:r>
              <a:rPr sz="2250" spc="30" dirty="0">
                <a:latin typeface="Times New Roman"/>
                <a:cs typeface="Times New Roman"/>
              </a:rPr>
              <a:t> </a:t>
            </a:r>
            <a:r>
              <a:rPr sz="2250" spc="20" dirty="0">
                <a:latin typeface="Times New Roman"/>
                <a:cs typeface="Times New Roman"/>
              </a:rPr>
              <a:t>(1</a:t>
            </a:r>
            <a:r>
              <a:rPr sz="2250" spc="20" dirty="0">
                <a:latin typeface="Symbol"/>
                <a:cs typeface="Symbol"/>
              </a:rPr>
              <a:t></a:t>
            </a:r>
            <a:r>
              <a:rPr sz="2250" spc="20" dirty="0">
                <a:latin typeface="Times New Roman"/>
                <a:cs typeface="Times New Roman"/>
              </a:rPr>
              <a:t> </a:t>
            </a:r>
            <a:r>
              <a:rPr sz="2250" i="1" spc="90" dirty="0">
                <a:latin typeface="Times New Roman"/>
                <a:cs typeface="Times New Roman"/>
              </a:rPr>
              <a:t>f</a:t>
            </a:r>
            <a:r>
              <a:rPr sz="2925" i="1" spc="135" baseline="-15669" dirty="0">
                <a:latin typeface="Times New Roman"/>
                <a:cs typeface="Times New Roman"/>
              </a:rPr>
              <a:t>s</a:t>
            </a:r>
            <a:r>
              <a:rPr sz="2925" i="1" spc="-165" baseline="-15669" dirty="0">
                <a:latin typeface="Times New Roman"/>
                <a:cs typeface="Times New Roman"/>
              </a:rPr>
              <a:t> </a:t>
            </a:r>
            <a:r>
              <a:rPr sz="2250" spc="15" dirty="0"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26815" y="5014260"/>
            <a:ext cx="18669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30" dirty="0">
                <a:latin typeface="Symbol"/>
                <a:cs typeface="Symbol"/>
              </a:rPr>
              <a:t>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98306" y="5014260"/>
            <a:ext cx="18669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30" dirty="0">
                <a:latin typeface="Symbol"/>
                <a:cs typeface="Symbol"/>
              </a:rPr>
              <a:t>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67656" y="5203123"/>
            <a:ext cx="221424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18770" indent="-306070">
              <a:lnSpc>
                <a:spcPct val="100000"/>
              </a:lnSpc>
              <a:spcBef>
                <a:spcPts val="120"/>
              </a:spcBef>
              <a:buFont typeface="Symbol"/>
              <a:buChar char=""/>
              <a:tabLst>
                <a:tab pos="318135" algn="l"/>
                <a:tab pos="318770" algn="l"/>
                <a:tab pos="1058545" algn="l"/>
              </a:tabLst>
            </a:pPr>
            <a:r>
              <a:rPr sz="2250" i="1" spc="15" dirty="0">
                <a:latin typeface="Times New Roman"/>
                <a:cs typeface="Times New Roman"/>
              </a:rPr>
              <a:t>f</a:t>
            </a:r>
            <a:r>
              <a:rPr sz="2250" i="1" spc="-200" dirty="0">
                <a:latin typeface="Times New Roman"/>
                <a:cs typeface="Times New Roman"/>
              </a:rPr>
              <a:t> </a:t>
            </a:r>
            <a:r>
              <a:rPr sz="2925" i="1" spc="44" baseline="-15669" dirty="0">
                <a:latin typeface="Times New Roman"/>
                <a:cs typeface="Times New Roman"/>
              </a:rPr>
              <a:t>p	</a:t>
            </a:r>
            <a:r>
              <a:rPr sz="3375" i="1" spc="135" baseline="-35802" dirty="0">
                <a:latin typeface="Times New Roman"/>
                <a:cs typeface="Times New Roman"/>
              </a:rPr>
              <a:t>f</a:t>
            </a:r>
            <a:r>
              <a:rPr sz="2925" i="1" spc="135" baseline="-56980" dirty="0">
                <a:latin typeface="Times New Roman"/>
                <a:cs typeface="Times New Roman"/>
              </a:rPr>
              <a:t>s </a:t>
            </a:r>
            <a:r>
              <a:rPr sz="3375" spc="44" baseline="-35802" dirty="0">
                <a:latin typeface="Symbol"/>
                <a:cs typeface="Symbol"/>
              </a:rPr>
              <a:t></a:t>
            </a:r>
            <a:r>
              <a:rPr sz="3375" spc="44" baseline="-35802" dirty="0">
                <a:latin typeface="Times New Roman"/>
                <a:cs typeface="Times New Roman"/>
              </a:rPr>
              <a:t> </a:t>
            </a:r>
            <a:r>
              <a:rPr sz="2250" spc="125" dirty="0">
                <a:latin typeface="Times New Roman"/>
                <a:cs typeface="Times New Roman"/>
              </a:rPr>
              <a:t>1</a:t>
            </a:r>
            <a:r>
              <a:rPr sz="2250" spc="125" dirty="0">
                <a:latin typeface="Symbol"/>
                <a:cs typeface="Symbol"/>
              </a:rPr>
              <a:t></a:t>
            </a:r>
            <a:r>
              <a:rPr sz="2250" spc="150" dirty="0">
                <a:latin typeface="Times New Roman"/>
                <a:cs typeface="Times New Roman"/>
              </a:rPr>
              <a:t> </a:t>
            </a:r>
            <a:r>
              <a:rPr sz="2250" i="1" spc="90" dirty="0">
                <a:latin typeface="Times New Roman"/>
                <a:cs typeface="Times New Roman"/>
              </a:rPr>
              <a:t>f</a:t>
            </a:r>
            <a:r>
              <a:rPr sz="2925" i="1" spc="135" baseline="-15669" dirty="0">
                <a:latin typeface="Times New Roman"/>
                <a:cs typeface="Times New Roman"/>
              </a:rPr>
              <a:t>s</a:t>
            </a:r>
            <a:endParaRPr sz="2925" baseline="-15669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32152" y="5014260"/>
            <a:ext cx="142113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247140" algn="l"/>
              </a:tabLst>
            </a:pPr>
            <a:r>
              <a:rPr sz="2250" i="1" spc="25" dirty="0">
                <a:latin typeface="Times New Roman"/>
                <a:cs typeface="Times New Roman"/>
              </a:rPr>
              <a:t>S</a:t>
            </a:r>
            <a:r>
              <a:rPr sz="2250" i="1" spc="-365" dirty="0">
                <a:latin typeface="Times New Roman"/>
                <a:cs typeface="Times New Roman"/>
              </a:rPr>
              <a:t> </a:t>
            </a:r>
            <a:r>
              <a:rPr sz="2250" spc="60" dirty="0">
                <a:latin typeface="Times New Roman"/>
                <a:cs typeface="Times New Roman"/>
              </a:rPr>
              <a:t>(</a:t>
            </a:r>
            <a:r>
              <a:rPr sz="2250" i="1" spc="40" dirty="0">
                <a:latin typeface="Times New Roman"/>
                <a:cs typeface="Times New Roman"/>
              </a:rPr>
              <a:t>n</a:t>
            </a:r>
            <a:r>
              <a:rPr sz="2250" spc="15" dirty="0">
                <a:latin typeface="Times New Roman"/>
                <a:cs typeface="Times New Roman"/>
              </a:rPr>
              <a:t>)</a:t>
            </a:r>
            <a:r>
              <a:rPr sz="2250" spc="-50" dirty="0">
                <a:latin typeface="Times New Roman"/>
                <a:cs typeface="Times New Roman"/>
              </a:rPr>
              <a:t> </a:t>
            </a:r>
            <a:r>
              <a:rPr sz="2250" spc="30" dirty="0">
                <a:latin typeface="Symbol"/>
                <a:cs typeface="Symbol"/>
              </a:rPr>
              <a:t></a:t>
            </a:r>
            <a:r>
              <a:rPr sz="2250" dirty="0">
                <a:latin typeface="Times New Roman"/>
                <a:cs typeface="Times New Roman"/>
              </a:rPr>
              <a:t> </a:t>
            </a:r>
            <a:r>
              <a:rPr sz="2250" spc="-275" dirty="0">
                <a:latin typeface="Times New Roman"/>
                <a:cs typeface="Times New Roman"/>
              </a:rPr>
              <a:t> </a:t>
            </a:r>
            <a:r>
              <a:rPr sz="3375" i="1" spc="-472" baseline="35802" dirty="0">
                <a:latin typeface="Times New Roman"/>
                <a:cs typeface="Times New Roman"/>
              </a:rPr>
              <a:t>T</a:t>
            </a:r>
            <a:r>
              <a:rPr sz="2925" spc="44" baseline="25641" dirty="0">
                <a:latin typeface="Times New Roman"/>
                <a:cs typeface="Times New Roman"/>
              </a:rPr>
              <a:t>1</a:t>
            </a:r>
            <a:r>
              <a:rPr sz="2925" baseline="25641" dirty="0">
                <a:latin typeface="Times New Roman"/>
                <a:cs typeface="Times New Roman"/>
              </a:rPr>
              <a:t>	</a:t>
            </a:r>
            <a:r>
              <a:rPr sz="2250" spc="30" dirty="0">
                <a:latin typeface="Symbol"/>
                <a:cs typeface="Symbol"/>
              </a:rPr>
              <a:t>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11455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Vantaggio </a:t>
            </a:r>
            <a:r>
              <a:rPr dirty="0"/>
              <a:t>numerico </a:t>
            </a:r>
            <a:r>
              <a:rPr spc="-5" dirty="0"/>
              <a:t>di</a:t>
            </a:r>
            <a:r>
              <a:rPr spc="-75" dirty="0"/>
              <a:t> </a:t>
            </a:r>
            <a:r>
              <a:rPr spc="5" dirty="0"/>
              <a:t>un  </a:t>
            </a:r>
            <a:r>
              <a:rPr spc="-5" dirty="0"/>
              <a:t>Multiprocessore</a:t>
            </a:r>
          </a:p>
        </p:txBody>
      </p:sp>
      <p:sp>
        <p:nvSpPr>
          <p:cNvPr id="23" name="object 2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93700" y="6165850"/>
            <a:ext cx="8355330" cy="338455"/>
          </a:xfrm>
          <a:prstGeom prst="rect">
            <a:avLst/>
          </a:prstGeom>
          <a:solidFill>
            <a:srgbClr val="333399"/>
          </a:solidFill>
          <a:ln w="25400">
            <a:solidFill>
              <a:srgbClr val="22226E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30"/>
              </a:spcBef>
            </a:pPr>
            <a:r>
              <a:rPr sz="1600" i="1" spc="-5" dirty="0">
                <a:solidFill>
                  <a:srgbClr val="FFFFFF"/>
                </a:solidFill>
                <a:latin typeface="Arial"/>
                <a:cs typeface="Arial"/>
              </a:rPr>
              <a:t>NB: fatevi qualche esempio numerico per capire quando «serve» un</a:t>
            </a:r>
            <a:r>
              <a:rPr sz="1600" i="1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FFFFFF"/>
                </a:solidFill>
                <a:latin typeface="Arial"/>
                <a:cs typeface="Arial"/>
              </a:rPr>
              <a:t>multiprocessore!!!!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49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11642" y="6303390"/>
            <a:ext cx="184785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110" dirty="0">
                <a:latin typeface="Arial"/>
                <a:cs typeface="Arial"/>
              </a:rPr>
              <a:t>1</a:t>
            </a: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DRIVE e Dispositivi</a:t>
            </a:r>
            <a:r>
              <a:rPr spc="-40" dirty="0"/>
              <a:t> </a:t>
            </a:r>
            <a:r>
              <a:rPr spc="-5" dirty="0"/>
              <a:t>Mobili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3115" y="1512442"/>
            <a:ext cx="97536" cy="19964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3115" y="1768424"/>
            <a:ext cx="97536" cy="19994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23315" y="1439515"/>
            <a:ext cx="6538595" cy="82423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400" spc="-90" dirty="0">
                <a:latin typeface="Lucida Sans Unicode"/>
                <a:cs typeface="Lucida Sans Unicode"/>
              </a:rPr>
              <a:t>Lettori/Masterizzatori </a:t>
            </a:r>
            <a:r>
              <a:rPr sz="1400" spc="-25" dirty="0">
                <a:latin typeface="Lucida Sans Unicode"/>
                <a:cs typeface="Lucida Sans Unicode"/>
              </a:rPr>
              <a:t>CD,</a:t>
            </a:r>
            <a:r>
              <a:rPr sz="1400" spc="-60" dirty="0">
                <a:latin typeface="Lucida Sans Unicode"/>
                <a:cs typeface="Lucida Sans Unicode"/>
              </a:rPr>
              <a:t> </a:t>
            </a:r>
            <a:r>
              <a:rPr sz="1400" spc="-20" dirty="0">
                <a:latin typeface="Lucida Sans Unicode"/>
                <a:cs typeface="Lucida Sans Unicode"/>
              </a:rPr>
              <a:t>DVD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70" dirty="0">
                <a:latin typeface="Lucida Sans Unicode"/>
                <a:cs typeface="Lucida Sans Unicode"/>
              </a:rPr>
              <a:t>Supporti </a:t>
            </a:r>
            <a:r>
              <a:rPr sz="1400" spc="-95" dirty="0">
                <a:latin typeface="Lucida Sans Unicode"/>
                <a:cs typeface="Lucida Sans Unicode"/>
              </a:rPr>
              <a:t>in </a:t>
            </a:r>
            <a:r>
              <a:rPr sz="1400" spc="-80" dirty="0">
                <a:latin typeface="Lucida Sans Unicode"/>
                <a:cs typeface="Lucida Sans Unicode"/>
              </a:rPr>
              <a:t>grado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80" dirty="0">
                <a:latin typeface="Lucida Sans Unicode"/>
                <a:cs typeface="Lucida Sans Unicode"/>
              </a:rPr>
              <a:t>immagazzinare </a:t>
            </a:r>
            <a:r>
              <a:rPr sz="1400" spc="-85" dirty="0">
                <a:latin typeface="Lucida Sans Unicode"/>
                <a:cs typeface="Lucida Sans Unicode"/>
              </a:rPr>
              <a:t>dati </a:t>
            </a:r>
            <a:r>
              <a:rPr sz="1400" spc="-100" dirty="0">
                <a:latin typeface="Lucida Sans Unicode"/>
                <a:cs typeface="Lucida Sans Unicode"/>
              </a:rPr>
              <a:t>fino </a:t>
            </a:r>
            <a:r>
              <a:rPr sz="1400" spc="5" dirty="0">
                <a:latin typeface="Lucida Sans Unicode"/>
                <a:cs typeface="Lucida Sans Unicode"/>
              </a:rPr>
              <a:t>a </a:t>
            </a:r>
            <a:r>
              <a:rPr sz="1400" spc="-110" dirty="0">
                <a:latin typeface="Lucida Sans Unicode"/>
                <a:cs typeface="Lucida Sans Unicode"/>
              </a:rPr>
              <a:t>700 </a:t>
            </a:r>
            <a:r>
              <a:rPr sz="1400" spc="40" dirty="0">
                <a:latin typeface="Lucida Sans Unicode"/>
                <a:cs typeface="Lucida Sans Unicode"/>
              </a:rPr>
              <a:t>MB </a:t>
            </a:r>
            <a:r>
              <a:rPr sz="1400" spc="5" dirty="0">
                <a:latin typeface="Lucida Sans Unicode"/>
                <a:cs typeface="Lucida Sans Unicode"/>
              </a:rPr>
              <a:t>(CD) </a:t>
            </a:r>
            <a:r>
              <a:rPr sz="1400" dirty="0">
                <a:latin typeface="Lucida Sans Unicode"/>
                <a:cs typeface="Lucida Sans Unicode"/>
              </a:rPr>
              <a:t>e </a:t>
            </a:r>
            <a:r>
              <a:rPr sz="1400" spc="-100" dirty="0">
                <a:latin typeface="Lucida Sans Unicode"/>
                <a:cs typeface="Lucida Sans Unicode"/>
              </a:rPr>
              <a:t>fino </a:t>
            </a:r>
            <a:r>
              <a:rPr sz="1400" spc="5" dirty="0">
                <a:latin typeface="Lucida Sans Unicode"/>
                <a:cs typeface="Lucida Sans Unicode"/>
              </a:rPr>
              <a:t>a </a:t>
            </a:r>
            <a:r>
              <a:rPr sz="1400" spc="-90" dirty="0">
                <a:latin typeface="Lucida Sans Unicode"/>
                <a:cs typeface="Lucida Sans Unicode"/>
              </a:rPr>
              <a:t>4.7 </a:t>
            </a:r>
            <a:r>
              <a:rPr sz="1400" spc="105" dirty="0">
                <a:latin typeface="Lucida Sans Unicode"/>
                <a:cs typeface="Lucida Sans Unicode"/>
              </a:rPr>
              <a:t>GB</a:t>
            </a:r>
            <a:r>
              <a:rPr sz="1400" spc="-260" dirty="0">
                <a:latin typeface="Lucida Sans Unicode"/>
                <a:cs typeface="Lucida Sans Unicode"/>
              </a:rPr>
              <a:t> </a:t>
            </a:r>
            <a:r>
              <a:rPr sz="1400" spc="-15" dirty="0">
                <a:latin typeface="Lucida Sans Unicode"/>
                <a:cs typeface="Lucida Sans Unicode"/>
              </a:rPr>
              <a:t>(DVD).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400" spc="-20" dirty="0">
                <a:latin typeface="Lucida Sans Unicode"/>
                <a:cs typeface="Lucida Sans Unicode"/>
              </a:rPr>
              <a:t>Blu </a:t>
            </a:r>
            <a:r>
              <a:rPr sz="1400" spc="30" dirty="0">
                <a:latin typeface="Lucida Sans Unicode"/>
                <a:cs typeface="Lucida Sans Unicode"/>
              </a:rPr>
              <a:t>Ray </a:t>
            </a:r>
            <a:r>
              <a:rPr sz="1400" spc="-70" dirty="0">
                <a:latin typeface="Lucida Sans Unicode"/>
                <a:cs typeface="Lucida Sans Unicode"/>
              </a:rPr>
              <a:t>(54 </a:t>
            </a:r>
            <a:r>
              <a:rPr sz="1400" spc="40" dirty="0">
                <a:latin typeface="Lucida Sans Unicode"/>
                <a:cs typeface="Lucida Sans Unicode"/>
              </a:rPr>
              <a:t>GB).</a:t>
            </a:r>
            <a:r>
              <a:rPr sz="1400" spc="-215" dirty="0">
                <a:latin typeface="Lucida Sans Unicode"/>
                <a:cs typeface="Lucida Sans Unicode"/>
              </a:rPr>
              <a:t> </a:t>
            </a:r>
            <a:r>
              <a:rPr sz="1400" spc="-75" dirty="0">
                <a:latin typeface="Lucida Sans Unicode"/>
                <a:cs typeface="Lucida Sans Unicode"/>
              </a:rPr>
              <a:t>DVD+R/+RW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9750" y="2217737"/>
            <a:ext cx="7992999" cy="45243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98942" y="6273800"/>
            <a:ext cx="3092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10" dirty="0">
                <a:latin typeface="Arial"/>
                <a:cs typeface="Arial"/>
              </a:rPr>
              <a:t>1</a:t>
            </a:r>
            <a:r>
              <a:rPr sz="1400" dirty="0"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Stampanti – Ink</a:t>
            </a:r>
            <a:r>
              <a:rPr spc="-15" dirty="0"/>
              <a:t> </a:t>
            </a:r>
            <a:r>
              <a:rPr spc="-5" dirty="0"/>
              <a:t>Jet</a:t>
            </a:r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8090" y="2229866"/>
            <a:ext cx="97536" cy="19964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8090" y="3059302"/>
            <a:ext cx="97536" cy="19964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6790" y="1583182"/>
            <a:ext cx="7596505" cy="2325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5"/>
              </a:spcBef>
            </a:pPr>
            <a:r>
              <a:rPr sz="1400" spc="-60" dirty="0">
                <a:latin typeface="Lucida Sans Unicode"/>
                <a:cs typeface="Lucida Sans Unicode"/>
              </a:rPr>
              <a:t>Carrello </a:t>
            </a:r>
            <a:r>
              <a:rPr sz="1400" spc="-50" dirty="0">
                <a:latin typeface="Lucida Sans Unicode"/>
                <a:cs typeface="Lucida Sans Unicode"/>
              </a:rPr>
              <a:t>si </a:t>
            </a:r>
            <a:r>
              <a:rPr sz="1400" spc="-75" dirty="0">
                <a:latin typeface="Lucida Sans Unicode"/>
                <a:cs typeface="Lucida Sans Unicode"/>
              </a:rPr>
              <a:t>muove per </a:t>
            </a:r>
            <a:r>
              <a:rPr sz="1400" spc="-105" dirty="0">
                <a:latin typeface="Lucida Sans Unicode"/>
                <a:cs typeface="Lucida Sans Unicode"/>
              </a:rPr>
              <a:t>tutta </a:t>
            </a:r>
            <a:r>
              <a:rPr sz="1400" spc="-45" dirty="0">
                <a:latin typeface="Lucida Sans Unicode"/>
                <a:cs typeface="Lucida Sans Unicode"/>
              </a:rPr>
              <a:t>la </a:t>
            </a:r>
            <a:r>
              <a:rPr sz="1400" spc="-70" dirty="0">
                <a:latin typeface="Lucida Sans Unicode"/>
                <a:cs typeface="Lucida Sans Unicode"/>
              </a:rPr>
              <a:t>larghezza </a:t>
            </a:r>
            <a:r>
              <a:rPr sz="1400" spc="-75" dirty="0">
                <a:latin typeface="Lucida Sans Unicode"/>
                <a:cs typeface="Lucida Sans Unicode"/>
              </a:rPr>
              <a:t>del </a:t>
            </a:r>
            <a:r>
              <a:rPr sz="1400" spc="-95" dirty="0">
                <a:latin typeface="Lucida Sans Unicode"/>
                <a:cs typeface="Lucida Sans Unicode"/>
              </a:rPr>
              <a:t>foglio, </a:t>
            </a:r>
            <a:r>
              <a:rPr sz="1400" spc="-55" dirty="0">
                <a:latin typeface="Lucida Sans Unicode"/>
                <a:cs typeface="Lucida Sans Unicode"/>
              </a:rPr>
              <a:t>su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30" dirty="0">
                <a:latin typeface="Lucida Sans Unicode"/>
                <a:cs typeface="Lucida Sans Unicode"/>
              </a:rPr>
              <a:t>esso </a:t>
            </a:r>
            <a:r>
              <a:rPr sz="1400" spc="-70" dirty="0">
                <a:latin typeface="Lucida Sans Unicode"/>
                <a:cs typeface="Lucida Sans Unicode"/>
              </a:rPr>
              <a:t>sono </a:t>
            </a:r>
            <a:r>
              <a:rPr sz="1400" spc="-60" dirty="0">
                <a:latin typeface="Lucida Sans Unicode"/>
                <a:cs typeface="Lucida Sans Unicode"/>
              </a:rPr>
              <a:t>fissate </a:t>
            </a:r>
            <a:r>
              <a:rPr sz="1400" spc="-55" dirty="0">
                <a:latin typeface="Lucida Sans Unicode"/>
                <a:cs typeface="Lucida Sans Unicode"/>
              </a:rPr>
              <a:t>le </a:t>
            </a:r>
            <a:r>
              <a:rPr sz="1400" spc="-75" dirty="0">
                <a:latin typeface="Lucida Sans Unicode"/>
                <a:cs typeface="Lucida Sans Unicode"/>
              </a:rPr>
              <a:t>testine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70" dirty="0">
                <a:latin typeface="Lucida Sans Unicode"/>
                <a:cs typeface="Lucida Sans Unicode"/>
              </a:rPr>
              <a:t>stampa,  </a:t>
            </a:r>
            <a:r>
              <a:rPr sz="1400" spc="-40" dirty="0">
                <a:latin typeface="Lucida Sans Unicode"/>
                <a:cs typeface="Lucida Sans Unicode"/>
              </a:rPr>
              <a:t>che </a:t>
            </a:r>
            <a:r>
              <a:rPr sz="1400" spc="-85" dirty="0">
                <a:latin typeface="Lucida Sans Unicode"/>
                <a:cs typeface="Lucida Sans Unicode"/>
              </a:rPr>
              <a:t>proiettano </a:t>
            </a:r>
            <a:r>
              <a:rPr sz="1400" spc="-70" dirty="0">
                <a:latin typeface="Lucida Sans Unicode"/>
                <a:cs typeface="Lucida Sans Unicode"/>
              </a:rPr>
              <a:t>sul </a:t>
            </a:r>
            <a:r>
              <a:rPr sz="1400" spc="-100" dirty="0">
                <a:latin typeface="Lucida Sans Unicode"/>
                <a:cs typeface="Lucida Sans Unicode"/>
              </a:rPr>
              <a:t>foglio </a:t>
            </a:r>
            <a:r>
              <a:rPr sz="1400" spc="-95" dirty="0">
                <a:latin typeface="Lucida Sans Unicode"/>
                <a:cs typeface="Lucida Sans Unicode"/>
              </a:rPr>
              <a:t>micro-gocce </a:t>
            </a:r>
            <a:r>
              <a:rPr sz="1400" spc="-100" dirty="0">
                <a:latin typeface="Lucida Sans Unicode"/>
                <a:cs typeface="Lucida Sans Unicode"/>
              </a:rPr>
              <a:t>di</a:t>
            </a:r>
            <a:r>
              <a:rPr sz="1400" spc="-90" dirty="0">
                <a:latin typeface="Lucida Sans Unicode"/>
                <a:cs typeface="Lucida Sans Unicode"/>
              </a:rPr>
              <a:t> </a:t>
            </a:r>
            <a:r>
              <a:rPr sz="1400" spc="-65" dirty="0">
                <a:latin typeface="Lucida Sans Unicode"/>
                <a:cs typeface="Lucida Sans Unicode"/>
              </a:rPr>
              <a:t>colore:</a:t>
            </a:r>
            <a:endParaRPr sz="1400">
              <a:latin typeface="Lucida Sans Unicode"/>
              <a:cs typeface="Lucida Sans Unicode"/>
            </a:endParaRPr>
          </a:p>
          <a:p>
            <a:pPr marL="469900" marR="5080" algn="just">
              <a:lnSpc>
                <a:spcPct val="100000"/>
              </a:lnSpc>
              <a:spcBef>
                <a:spcPts val="1485"/>
              </a:spcBef>
            </a:pPr>
            <a:r>
              <a:rPr sz="1400" spc="-55" dirty="0">
                <a:latin typeface="Lucida Sans Unicode"/>
                <a:cs typeface="Lucida Sans Unicode"/>
              </a:rPr>
              <a:t>Meccanismo </a:t>
            </a:r>
            <a:r>
              <a:rPr sz="1400" spc="-85" dirty="0">
                <a:latin typeface="Lucida Sans Unicode"/>
                <a:cs typeface="Lucida Sans Unicode"/>
              </a:rPr>
              <a:t>termico: </a:t>
            </a:r>
            <a:r>
              <a:rPr sz="1400" spc="-70" dirty="0">
                <a:latin typeface="Lucida Sans Unicode"/>
                <a:cs typeface="Lucida Sans Unicode"/>
              </a:rPr>
              <a:t>resistore </a:t>
            </a:r>
            <a:r>
              <a:rPr sz="1400" spc="-100" dirty="0">
                <a:latin typeface="Lucida Sans Unicode"/>
                <a:cs typeface="Lucida Sans Unicode"/>
              </a:rPr>
              <a:t>in </a:t>
            </a:r>
            <a:r>
              <a:rPr sz="1400" spc="-80" dirty="0">
                <a:latin typeface="Lucida Sans Unicode"/>
                <a:cs typeface="Lucida Sans Unicode"/>
              </a:rPr>
              <a:t>corrispondenza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95" dirty="0">
                <a:latin typeface="Lucida Sans Unicode"/>
                <a:cs typeface="Lucida Sans Unicode"/>
              </a:rPr>
              <a:t>ogni</a:t>
            </a:r>
            <a:r>
              <a:rPr sz="1400" spc="250" dirty="0">
                <a:latin typeface="Lucida Sans Unicode"/>
                <a:cs typeface="Lucida Sans Unicode"/>
              </a:rPr>
              <a:t> </a:t>
            </a:r>
            <a:r>
              <a:rPr sz="1400" spc="-80" dirty="0">
                <a:latin typeface="Lucida Sans Unicode"/>
                <a:cs typeface="Lucida Sans Unicode"/>
              </a:rPr>
              <a:t>ugello </a:t>
            </a:r>
            <a:r>
              <a:rPr sz="1400" spc="-65" dirty="0">
                <a:latin typeface="Lucida Sans Unicode"/>
                <a:cs typeface="Lucida Sans Unicode"/>
              </a:rPr>
              <a:t>attraverso </a:t>
            </a:r>
            <a:r>
              <a:rPr sz="1400" spc="-95" dirty="0">
                <a:latin typeface="Lucida Sans Unicode"/>
                <a:cs typeface="Lucida Sans Unicode"/>
              </a:rPr>
              <a:t>il  </a:t>
            </a:r>
            <a:r>
              <a:rPr sz="1400" spc="-65" dirty="0">
                <a:latin typeface="Lucida Sans Unicode"/>
                <a:cs typeface="Lucida Sans Unicode"/>
              </a:rPr>
              <a:t>quale  </a:t>
            </a:r>
            <a:r>
              <a:rPr sz="1400" spc="-75" dirty="0">
                <a:latin typeface="Lucida Sans Unicode"/>
                <a:cs typeface="Lucida Sans Unicode"/>
              </a:rPr>
              <a:t>vengono </a:t>
            </a:r>
            <a:r>
              <a:rPr sz="1400" spc="-100" dirty="0">
                <a:latin typeface="Lucida Sans Unicode"/>
                <a:cs typeface="Lucida Sans Unicode"/>
              </a:rPr>
              <a:t>fatti </a:t>
            </a:r>
            <a:r>
              <a:rPr sz="1400" spc="-40" dirty="0">
                <a:latin typeface="Lucida Sans Unicode"/>
                <a:cs typeface="Lucida Sans Unicode"/>
              </a:rPr>
              <a:t>passare </a:t>
            </a:r>
            <a:r>
              <a:rPr sz="1400" spc="-95" dirty="0">
                <a:latin typeface="Lucida Sans Unicode"/>
                <a:cs typeface="Lucida Sans Unicode"/>
              </a:rPr>
              <a:t>impulsi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75" dirty="0">
                <a:latin typeface="Lucida Sans Unicode"/>
                <a:cs typeface="Lucida Sans Unicode"/>
              </a:rPr>
              <a:t>corrente; </a:t>
            </a:r>
            <a:r>
              <a:rPr sz="1400" spc="-55" dirty="0">
                <a:latin typeface="Lucida Sans Unicode"/>
                <a:cs typeface="Lucida Sans Unicode"/>
              </a:rPr>
              <a:t>ad </a:t>
            </a:r>
            <a:r>
              <a:rPr sz="1400" spc="-95" dirty="0">
                <a:latin typeface="Lucida Sans Unicode"/>
                <a:cs typeface="Lucida Sans Unicode"/>
              </a:rPr>
              <a:t>ogni impulso </a:t>
            </a:r>
            <a:r>
              <a:rPr sz="1400" spc="-50" dirty="0">
                <a:latin typeface="Lucida Sans Unicode"/>
                <a:cs typeface="Lucida Sans Unicode"/>
              </a:rPr>
              <a:t>si </a:t>
            </a:r>
            <a:r>
              <a:rPr sz="1400" spc="-45" dirty="0">
                <a:latin typeface="Lucida Sans Unicode"/>
                <a:cs typeface="Lucida Sans Unicode"/>
              </a:rPr>
              <a:t>ha </a:t>
            </a:r>
            <a:r>
              <a:rPr sz="1400" spc="-70" dirty="0">
                <a:latin typeface="Lucida Sans Unicode"/>
                <a:cs typeface="Lucida Sans Unicode"/>
              </a:rPr>
              <a:t>l'espulsione </a:t>
            </a:r>
            <a:r>
              <a:rPr sz="1400" spc="-65" dirty="0">
                <a:latin typeface="Lucida Sans Unicode"/>
                <a:cs typeface="Lucida Sans Unicode"/>
              </a:rPr>
              <a:t>della </a:t>
            </a:r>
            <a:r>
              <a:rPr sz="1400" spc="-55" dirty="0">
                <a:latin typeface="Lucida Sans Unicode"/>
                <a:cs typeface="Lucida Sans Unicode"/>
              </a:rPr>
              <a:t>goccia </a:t>
            </a:r>
            <a:r>
              <a:rPr sz="1400" spc="-105" dirty="0">
                <a:latin typeface="Lucida Sans Unicode"/>
                <a:cs typeface="Lucida Sans Unicode"/>
              </a:rPr>
              <a:t>di  </a:t>
            </a:r>
            <a:r>
              <a:rPr sz="1400" spc="-80" dirty="0">
                <a:latin typeface="Lucida Sans Unicode"/>
                <a:cs typeface="Lucida Sans Unicode"/>
              </a:rPr>
              <a:t>inchiostro; </a:t>
            </a:r>
            <a:r>
              <a:rPr sz="1400" spc="-65" dirty="0">
                <a:latin typeface="Lucida Sans Unicode"/>
                <a:cs typeface="Lucida Sans Unicode"/>
              </a:rPr>
              <a:t>(Hewlett-Packard, </a:t>
            </a:r>
            <a:r>
              <a:rPr sz="1400" spc="-50" dirty="0">
                <a:latin typeface="Lucida Sans Unicode"/>
                <a:cs typeface="Lucida Sans Unicode"/>
              </a:rPr>
              <a:t>Canon,</a:t>
            </a:r>
            <a:r>
              <a:rPr sz="1400" spc="-125" dirty="0">
                <a:latin typeface="Lucida Sans Unicode"/>
                <a:cs typeface="Lucida Sans Unicode"/>
              </a:rPr>
              <a:t> </a:t>
            </a:r>
            <a:r>
              <a:rPr sz="1400" spc="-65" dirty="0">
                <a:latin typeface="Lucida Sans Unicode"/>
                <a:cs typeface="Lucida Sans Unicode"/>
              </a:rPr>
              <a:t>Lexmark)</a:t>
            </a:r>
            <a:endParaRPr sz="1400">
              <a:latin typeface="Lucida Sans Unicode"/>
              <a:cs typeface="Lucida Sans Unicode"/>
            </a:endParaRPr>
          </a:p>
          <a:p>
            <a:pPr marL="469900" marR="5080" algn="just">
              <a:lnSpc>
                <a:spcPct val="100000"/>
              </a:lnSpc>
              <a:spcBef>
                <a:spcPts val="1490"/>
              </a:spcBef>
            </a:pPr>
            <a:r>
              <a:rPr sz="1400" spc="-55" dirty="0">
                <a:latin typeface="Lucida Sans Unicode"/>
                <a:cs typeface="Lucida Sans Unicode"/>
              </a:rPr>
              <a:t>Meccanismo </a:t>
            </a:r>
            <a:r>
              <a:rPr sz="1400" spc="-80" dirty="0">
                <a:latin typeface="Lucida Sans Unicode"/>
                <a:cs typeface="Lucida Sans Unicode"/>
              </a:rPr>
              <a:t>piezoelettrico: </a:t>
            </a:r>
            <a:r>
              <a:rPr sz="1400" spc="-95" dirty="0">
                <a:latin typeface="Lucida Sans Unicode"/>
                <a:cs typeface="Lucida Sans Unicode"/>
              </a:rPr>
              <a:t>sotto ogni </a:t>
            </a:r>
            <a:r>
              <a:rPr sz="1400" spc="-80" dirty="0">
                <a:latin typeface="Lucida Sans Unicode"/>
                <a:cs typeface="Lucida Sans Unicode"/>
              </a:rPr>
              <a:t>ugello </a:t>
            </a:r>
            <a:r>
              <a:rPr sz="1400" dirty="0">
                <a:latin typeface="Lucida Sans Unicode"/>
                <a:cs typeface="Lucida Sans Unicode"/>
              </a:rPr>
              <a:t>è </a:t>
            </a:r>
            <a:r>
              <a:rPr sz="1400" spc="-85" dirty="0">
                <a:latin typeface="Lucida Sans Unicode"/>
                <a:cs typeface="Lucida Sans Unicode"/>
              </a:rPr>
              <a:t>posizionato </a:t>
            </a:r>
            <a:r>
              <a:rPr sz="1400" spc="-95" dirty="0">
                <a:latin typeface="Lucida Sans Unicode"/>
                <a:cs typeface="Lucida Sans Unicode"/>
              </a:rPr>
              <a:t>un </a:t>
            </a:r>
            <a:r>
              <a:rPr sz="1400" spc="-65" dirty="0">
                <a:latin typeface="Lucida Sans Unicode"/>
                <a:cs typeface="Lucida Sans Unicode"/>
              </a:rPr>
              <a:t>canalino </a:t>
            </a:r>
            <a:r>
              <a:rPr sz="1400" spc="-80" dirty="0">
                <a:latin typeface="Lucida Sans Unicode"/>
                <a:cs typeface="Lucida Sans Unicode"/>
              </a:rPr>
              <a:t>circondato </a:t>
            </a:r>
            <a:r>
              <a:rPr sz="1400" spc="-50" dirty="0">
                <a:latin typeface="Lucida Sans Unicode"/>
                <a:cs typeface="Lucida Sans Unicode"/>
              </a:rPr>
              <a:t>da </a:t>
            </a:r>
            <a:r>
              <a:rPr sz="1400" spc="-105" dirty="0">
                <a:latin typeface="Lucida Sans Unicode"/>
                <a:cs typeface="Lucida Sans Unicode"/>
              </a:rPr>
              <a:t>un  </a:t>
            </a:r>
            <a:r>
              <a:rPr sz="1400" spc="-75" dirty="0">
                <a:latin typeface="Lucida Sans Unicode"/>
                <a:cs typeface="Lucida Sans Unicode"/>
              </a:rPr>
              <a:t>cristallo </a:t>
            </a:r>
            <a:r>
              <a:rPr sz="1400" spc="-80" dirty="0">
                <a:latin typeface="Lucida Sans Unicode"/>
                <a:cs typeface="Lucida Sans Unicode"/>
              </a:rPr>
              <a:t>piezoelettrico; </a:t>
            </a:r>
            <a:r>
              <a:rPr sz="1400" spc="-95" dirty="0">
                <a:latin typeface="Lucida Sans Unicode"/>
                <a:cs typeface="Lucida Sans Unicode"/>
              </a:rPr>
              <a:t>un</a:t>
            </a:r>
            <a:r>
              <a:rPr sz="1400" spc="250" dirty="0">
                <a:latin typeface="Lucida Sans Unicode"/>
                <a:cs typeface="Lucida Sans Unicode"/>
              </a:rPr>
              <a:t> </a:t>
            </a:r>
            <a:r>
              <a:rPr sz="1400" spc="-95" dirty="0">
                <a:latin typeface="Lucida Sans Unicode"/>
                <a:cs typeface="Lucida Sans Unicode"/>
              </a:rPr>
              <a:t>impulso  </a:t>
            </a:r>
            <a:r>
              <a:rPr sz="1400" spc="-80" dirty="0">
                <a:latin typeface="Lucida Sans Unicode"/>
                <a:cs typeface="Lucida Sans Unicode"/>
              </a:rPr>
              <a:t>elettrico </a:t>
            </a:r>
            <a:r>
              <a:rPr sz="1400" spc="-65" dirty="0">
                <a:latin typeface="Lucida Sans Unicode"/>
                <a:cs typeface="Lucida Sans Unicode"/>
              </a:rPr>
              <a:t>provoca </a:t>
            </a:r>
            <a:r>
              <a:rPr sz="1400" spc="-50" dirty="0">
                <a:latin typeface="Lucida Sans Unicode"/>
                <a:cs typeface="Lucida Sans Unicode"/>
              </a:rPr>
              <a:t>la </a:t>
            </a:r>
            <a:r>
              <a:rPr sz="1400" spc="-85" dirty="0">
                <a:latin typeface="Lucida Sans Unicode"/>
                <a:cs typeface="Lucida Sans Unicode"/>
              </a:rPr>
              <a:t>deformazione </a:t>
            </a:r>
            <a:r>
              <a:rPr sz="1400" spc="-70" dirty="0">
                <a:latin typeface="Lucida Sans Unicode"/>
                <a:cs typeface="Lucida Sans Unicode"/>
              </a:rPr>
              <a:t>del </a:t>
            </a:r>
            <a:r>
              <a:rPr sz="1400" spc="-75" dirty="0">
                <a:latin typeface="Lucida Sans Unicode"/>
                <a:cs typeface="Lucida Sans Unicode"/>
              </a:rPr>
              <a:t>cristallo </a:t>
            </a:r>
            <a:r>
              <a:rPr sz="1400" dirty="0">
                <a:latin typeface="Lucida Sans Unicode"/>
                <a:cs typeface="Lucida Sans Unicode"/>
              </a:rPr>
              <a:t>e  </a:t>
            </a:r>
            <a:r>
              <a:rPr sz="1400" spc="-70" dirty="0">
                <a:latin typeface="Lucida Sans Unicode"/>
                <a:cs typeface="Lucida Sans Unicode"/>
              </a:rPr>
              <a:t>conseguentemente</a:t>
            </a:r>
            <a:r>
              <a:rPr sz="1400" spc="300" dirty="0">
                <a:latin typeface="Lucida Sans Unicode"/>
                <a:cs typeface="Lucida Sans Unicode"/>
              </a:rPr>
              <a:t> </a:t>
            </a:r>
            <a:r>
              <a:rPr sz="1400" spc="-45" dirty="0">
                <a:latin typeface="Lucida Sans Unicode"/>
                <a:cs typeface="Lucida Sans Unicode"/>
              </a:rPr>
              <a:t>la </a:t>
            </a:r>
            <a:r>
              <a:rPr sz="1400" spc="-75" dirty="0">
                <a:latin typeface="Lucida Sans Unicode"/>
                <a:cs typeface="Lucida Sans Unicode"/>
              </a:rPr>
              <a:t>repentina </a:t>
            </a:r>
            <a:r>
              <a:rPr sz="1400" spc="-85" dirty="0">
                <a:latin typeface="Lucida Sans Unicode"/>
                <a:cs typeface="Lucida Sans Unicode"/>
              </a:rPr>
              <a:t>strozzatura </a:t>
            </a:r>
            <a:r>
              <a:rPr sz="1400" spc="-70" dirty="0">
                <a:latin typeface="Lucida Sans Unicode"/>
                <a:cs typeface="Lucida Sans Unicode"/>
              </a:rPr>
              <a:t>del  </a:t>
            </a:r>
            <a:r>
              <a:rPr sz="1400" spc="-65" dirty="0">
                <a:latin typeface="Lucida Sans Unicode"/>
                <a:cs typeface="Lucida Sans Unicode"/>
              </a:rPr>
              <a:t>canalino </a:t>
            </a:r>
            <a:r>
              <a:rPr sz="1400" dirty="0">
                <a:latin typeface="Lucida Sans Unicode"/>
                <a:cs typeface="Lucida Sans Unicode"/>
              </a:rPr>
              <a:t>e </a:t>
            </a:r>
            <a:r>
              <a:rPr sz="1400" spc="-70" dirty="0">
                <a:latin typeface="Lucida Sans Unicode"/>
                <a:cs typeface="Lucida Sans Unicode"/>
              </a:rPr>
              <a:t>l'eiezione  </a:t>
            </a:r>
            <a:r>
              <a:rPr sz="1400" spc="-85" dirty="0">
                <a:latin typeface="Lucida Sans Unicode"/>
                <a:cs typeface="Lucida Sans Unicode"/>
              </a:rPr>
              <a:t>dell'inchiostro;  </a:t>
            </a:r>
            <a:r>
              <a:rPr sz="1400" spc="-15" dirty="0">
                <a:latin typeface="Lucida Sans Unicode"/>
                <a:cs typeface="Lucida Sans Unicode"/>
              </a:rPr>
              <a:t>(Epson)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87525" y="4149661"/>
            <a:ext cx="2497201" cy="2497201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89551" y="4149661"/>
            <a:ext cx="3311525" cy="2433701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85226" y="6273800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Stampanti – Ink</a:t>
            </a:r>
            <a:r>
              <a:rPr spc="-15" dirty="0"/>
              <a:t> </a:t>
            </a:r>
            <a:r>
              <a:rPr spc="-5" dirty="0"/>
              <a:t>Jet</a:t>
            </a:r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43965" y="1663573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3965" y="3126994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43965" y="3712209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3965" y="4297375"/>
            <a:ext cx="112775" cy="22738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3965" y="4882896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3965" y="5468111"/>
            <a:ext cx="112775" cy="22738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43965" y="6053632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89177" y="1580159"/>
            <a:ext cx="5021580" cy="4708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115" marR="472440" indent="-400050">
              <a:lnSpc>
                <a:spcPct val="120000"/>
              </a:lnSpc>
              <a:spcBef>
                <a:spcPts val="100"/>
              </a:spcBef>
            </a:pPr>
            <a:r>
              <a:rPr sz="1600" spc="-65" dirty="0">
                <a:latin typeface="Lucida Sans Unicode"/>
                <a:cs typeface="Lucida Sans Unicode"/>
              </a:rPr>
              <a:t>Testine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75" dirty="0">
                <a:latin typeface="Lucida Sans Unicode"/>
                <a:cs typeface="Lucida Sans Unicode"/>
              </a:rPr>
              <a:t>stampa </a:t>
            </a:r>
            <a:r>
              <a:rPr sz="1600" spc="-90" dirty="0">
                <a:latin typeface="Lucida Sans Unicode"/>
                <a:cs typeface="Lucida Sans Unicode"/>
              </a:rPr>
              <a:t>integrate </a:t>
            </a:r>
            <a:r>
              <a:rPr sz="1600" spc="-70" dirty="0">
                <a:latin typeface="Lucida Sans Unicode"/>
                <a:cs typeface="Lucida Sans Unicode"/>
              </a:rPr>
              <a:t>nelle </a:t>
            </a:r>
            <a:r>
              <a:rPr sz="1600" spc="-60" dirty="0">
                <a:latin typeface="Lucida Sans Unicode"/>
                <a:cs typeface="Lucida Sans Unicode"/>
              </a:rPr>
              <a:t>cartucce  </a:t>
            </a:r>
            <a:r>
              <a:rPr sz="1600" spc="-85" dirty="0">
                <a:latin typeface="Lucida Sans Unicode"/>
                <a:cs typeface="Lucida Sans Unicode"/>
              </a:rPr>
              <a:t>esaurimento </a:t>
            </a:r>
            <a:r>
              <a:rPr sz="1600" spc="-95" dirty="0">
                <a:latin typeface="Lucida Sans Unicode"/>
                <a:cs typeface="Lucida Sans Unicode"/>
              </a:rPr>
              <a:t>inchiostro </a:t>
            </a:r>
            <a:r>
              <a:rPr sz="1600" spc="-370" dirty="0">
                <a:latin typeface="Lucida Sans Unicode"/>
                <a:cs typeface="Lucida Sans Unicode"/>
              </a:rPr>
              <a:t>-&gt; </a:t>
            </a:r>
            <a:r>
              <a:rPr sz="1600" spc="-95" dirty="0">
                <a:latin typeface="Lucida Sans Unicode"/>
                <a:cs typeface="Lucida Sans Unicode"/>
              </a:rPr>
              <a:t>sostituzione</a:t>
            </a:r>
            <a:r>
              <a:rPr sz="1600" spc="-114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testina:</a:t>
            </a:r>
            <a:endParaRPr sz="1600">
              <a:latin typeface="Lucida Sans Unicode"/>
              <a:cs typeface="Lucida Sans Unicode"/>
            </a:endParaRPr>
          </a:p>
          <a:p>
            <a:pPr marL="1326515" marR="5080">
              <a:lnSpc>
                <a:spcPct val="120000"/>
              </a:lnSpc>
            </a:pPr>
            <a:r>
              <a:rPr sz="1600" spc="-80" dirty="0">
                <a:latin typeface="Lucida Sans Unicode"/>
                <a:cs typeface="Lucida Sans Unicode"/>
              </a:rPr>
              <a:t>costo </a:t>
            </a:r>
            <a:r>
              <a:rPr sz="1600" spc="-65" dirty="0">
                <a:latin typeface="Lucida Sans Unicode"/>
                <a:cs typeface="Lucida Sans Unicode"/>
              </a:rPr>
              <a:t>cartuccia </a:t>
            </a:r>
            <a:r>
              <a:rPr sz="1600" spc="-25" dirty="0">
                <a:latin typeface="Lucida Sans Unicode"/>
                <a:cs typeface="Lucida Sans Unicode"/>
              </a:rPr>
              <a:t>vs </a:t>
            </a:r>
            <a:r>
              <a:rPr sz="1600" spc="-80" dirty="0">
                <a:latin typeface="Lucida Sans Unicode"/>
                <a:cs typeface="Lucida Sans Unicode"/>
              </a:rPr>
              <a:t>efficienza testine  </a:t>
            </a:r>
            <a:r>
              <a:rPr sz="1600" spc="-45" dirty="0">
                <a:latin typeface="Lucida Sans Unicode"/>
                <a:cs typeface="Lucida Sans Unicode"/>
              </a:rPr>
              <a:t>Essiccamento </a:t>
            </a:r>
            <a:r>
              <a:rPr sz="1600" spc="-95" dirty="0">
                <a:latin typeface="Lucida Sans Unicode"/>
                <a:cs typeface="Lucida Sans Unicode"/>
              </a:rPr>
              <a:t>dell'inchiostro </a:t>
            </a:r>
            <a:r>
              <a:rPr sz="1600" spc="-70" dirty="0">
                <a:latin typeface="Lucida Sans Unicode"/>
                <a:cs typeface="Lucida Sans Unicode"/>
              </a:rPr>
              <a:t>nelle</a:t>
            </a:r>
            <a:r>
              <a:rPr sz="1600" spc="-85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testine</a:t>
            </a:r>
            <a:endParaRPr sz="1600">
              <a:latin typeface="Lucida Sans Unicode"/>
              <a:cs typeface="Lucida Sans Unicode"/>
            </a:endParaRPr>
          </a:p>
          <a:p>
            <a:pPr marL="12700" marR="1264920">
              <a:lnSpc>
                <a:spcPct val="240099"/>
              </a:lnSpc>
            </a:pPr>
            <a:r>
              <a:rPr sz="1600" spc="-70" dirty="0">
                <a:latin typeface="Lucida Sans Unicode"/>
                <a:cs typeface="Lucida Sans Unicode"/>
              </a:rPr>
              <a:t>Risoluzione: </a:t>
            </a:r>
            <a:r>
              <a:rPr sz="1600" spc="-120" dirty="0">
                <a:latin typeface="Lucida Sans Unicode"/>
                <a:cs typeface="Lucida Sans Unicode"/>
              </a:rPr>
              <a:t>dpi </a:t>
            </a:r>
            <a:r>
              <a:rPr sz="1600" spc="-90" dirty="0">
                <a:latin typeface="Lucida Sans Unicode"/>
                <a:cs typeface="Lucida Sans Unicode"/>
              </a:rPr>
              <a:t>(dot </a:t>
            </a:r>
            <a:r>
              <a:rPr sz="1600" spc="-85" dirty="0">
                <a:latin typeface="Lucida Sans Unicode"/>
                <a:cs typeface="Lucida Sans Unicode"/>
              </a:rPr>
              <a:t>per </a:t>
            </a:r>
            <a:r>
              <a:rPr sz="1600" spc="-55" dirty="0">
                <a:latin typeface="Lucida Sans Unicode"/>
                <a:cs typeface="Lucida Sans Unicode"/>
              </a:rPr>
              <a:t>inches)  </a:t>
            </a:r>
            <a:r>
              <a:rPr sz="1600" spc="-75" dirty="0">
                <a:latin typeface="Lucida Sans Unicode"/>
                <a:cs typeface="Lucida Sans Unicode"/>
              </a:rPr>
              <a:t>Velocità:15 </a:t>
            </a:r>
            <a:r>
              <a:rPr sz="1600" spc="-135" dirty="0">
                <a:latin typeface="Lucida Sans Unicode"/>
                <a:cs typeface="Lucida Sans Unicode"/>
              </a:rPr>
              <a:t>ppm </a:t>
            </a:r>
            <a:r>
              <a:rPr sz="1600" spc="-175" dirty="0">
                <a:latin typeface="Lucida Sans Unicode"/>
                <a:cs typeface="Lucida Sans Unicode"/>
              </a:rPr>
              <a:t>b/n, </a:t>
            </a:r>
            <a:r>
              <a:rPr sz="1600" spc="-125" dirty="0">
                <a:latin typeface="Lucida Sans Unicode"/>
                <a:cs typeface="Lucida Sans Unicode"/>
              </a:rPr>
              <a:t>10 </a:t>
            </a:r>
            <a:r>
              <a:rPr sz="1600" spc="-135" dirty="0">
                <a:latin typeface="Lucida Sans Unicode"/>
                <a:cs typeface="Lucida Sans Unicode"/>
              </a:rPr>
              <a:t>ppm </a:t>
            </a:r>
            <a:r>
              <a:rPr sz="1600" spc="-100" dirty="0">
                <a:latin typeface="Lucida Sans Unicode"/>
                <a:cs typeface="Lucida Sans Unicode"/>
              </a:rPr>
              <a:t>colori  </a:t>
            </a:r>
            <a:r>
              <a:rPr sz="1600" spc="-85" dirty="0">
                <a:latin typeface="Lucida Sans Unicode"/>
                <a:cs typeface="Lucida Sans Unicode"/>
              </a:rPr>
              <a:t>Quadricromia</a:t>
            </a:r>
            <a:r>
              <a:rPr sz="1600" spc="-65" dirty="0">
                <a:latin typeface="Lucida Sans Unicode"/>
                <a:cs typeface="Lucida Sans Unicode"/>
              </a:rPr>
              <a:t> </a:t>
            </a:r>
            <a:r>
              <a:rPr sz="1600" spc="-110" dirty="0">
                <a:latin typeface="Lucida Sans Unicode"/>
                <a:cs typeface="Lucida Sans Unicode"/>
              </a:rPr>
              <a:t>(ciano/magenta/giallo/nero)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40" dirty="0">
                <a:latin typeface="Lucida Sans Unicode"/>
                <a:cs typeface="Lucida Sans Unicode"/>
              </a:rPr>
              <a:t>Esacromia</a:t>
            </a:r>
            <a:r>
              <a:rPr sz="1600" spc="-50" dirty="0">
                <a:latin typeface="Lucida Sans Unicode"/>
                <a:cs typeface="Lucida Sans Unicode"/>
              </a:rPr>
              <a:t> </a:t>
            </a:r>
            <a:r>
              <a:rPr sz="1600" spc="-110" dirty="0">
                <a:latin typeface="Lucida Sans Unicode"/>
                <a:cs typeface="Lucida Sans Unicode"/>
              </a:rPr>
              <a:t>(ciano/magenta/giallo/nero/arancione/verde)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70" dirty="0">
                <a:latin typeface="Lucida Sans Unicode"/>
                <a:cs typeface="Lucida Sans Unicode"/>
              </a:rPr>
              <a:t>Costo </a:t>
            </a:r>
            <a:r>
              <a:rPr sz="1600" spc="-100" dirty="0">
                <a:latin typeface="Lucida Sans Unicode"/>
                <a:cs typeface="Lucida Sans Unicode"/>
              </a:rPr>
              <a:t>medio </a:t>
            </a:r>
            <a:r>
              <a:rPr sz="1600" spc="-75" dirty="0">
                <a:latin typeface="Lucida Sans Unicode"/>
                <a:cs typeface="Lucida Sans Unicode"/>
              </a:rPr>
              <a:t>stampa: </a:t>
            </a:r>
            <a:r>
              <a:rPr sz="1600" spc="-130" dirty="0">
                <a:latin typeface="Lucida Sans Unicode"/>
                <a:cs typeface="Lucida Sans Unicode"/>
              </a:rPr>
              <a:t>10 </a:t>
            </a:r>
            <a:r>
              <a:rPr sz="1600" spc="-75" dirty="0">
                <a:latin typeface="Lucida Sans Unicode"/>
                <a:cs typeface="Lucida Sans Unicode"/>
              </a:rPr>
              <a:t>cent </a:t>
            </a:r>
            <a:r>
              <a:rPr sz="1600" spc="-120" dirty="0">
                <a:latin typeface="Lucida Sans Unicode"/>
                <a:cs typeface="Lucida Sans Unicode"/>
              </a:rPr>
              <a:t>di</a:t>
            </a:r>
            <a:r>
              <a:rPr sz="1600" spc="10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Euro/pagina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60" dirty="0">
                <a:latin typeface="Lucida Sans Unicode"/>
                <a:cs typeface="Lucida Sans Unicode"/>
              </a:rPr>
              <a:t>Vita </a:t>
            </a:r>
            <a:r>
              <a:rPr sz="1600" spc="-70" dirty="0">
                <a:latin typeface="Lucida Sans Unicode"/>
                <a:cs typeface="Lucida Sans Unicode"/>
              </a:rPr>
              <a:t>della </a:t>
            </a:r>
            <a:r>
              <a:rPr sz="1600" spc="-80" dirty="0">
                <a:latin typeface="Lucida Sans Unicode"/>
                <a:cs typeface="Lucida Sans Unicode"/>
              </a:rPr>
              <a:t>stampante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80" dirty="0">
                <a:latin typeface="Lucida Sans Unicode"/>
                <a:cs typeface="Lucida Sans Unicode"/>
              </a:rPr>
              <a:t>pagine</a:t>
            </a:r>
            <a:r>
              <a:rPr sz="1600" spc="-15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stampate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Stampanti –</a:t>
            </a:r>
            <a:r>
              <a:rPr spc="-15" dirty="0"/>
              <a:t> </a:t>
            </a:r>
            <a:r>
              <a:rPr dirty="0"/>
              <a:t>Laser</a:t>
            </a:r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61644" y="4293996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1644" y="5074361"/>
            <a:ext cx="112775" cy="22738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1644" y="5367223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1644" y="5659831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48944" y="1533804"/>
            <a:ext cx="7659370" cy="49796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spc="-25" dirty="0">
                <a:latin typeface="Lucida Sans Unicode"/>
                <a:cs typeface="Lucida Sans Unicode"/>
              </a:rPr>
              <a:t>Processo </a:t>
            </a:r>
            <a:r>
              <a:rPr sz="1600" spc="-114" dirty="0">
                <a:latin typeface="Lucida Sans Unicode"/>
                <a:cs typeface="Lucida Sans Unicode"/>
              </a:rPr>
              <a:t>di</a:t>
            </a:r>
            <a:r>
              <a:rPr sz="1600" spc="-110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stampa:</a:t>
            </a:r>
            <a:endParaRPr sz="1600">
              <a:latin typeface="Lucida Sans Unicode"/>
              <a:cs typeface="Lucida Sans Unicode"/>
            </a:endParaRPr>
          </a:p>
          <a:p>
            <a:pPr marL="546100" indent="-53340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545465" algn="l"/>
                <a:tab pos="546100" algn="l"/>
              </a:tabLst>
            </a:pPr>
            <a:r>
              <a:rPr sz="1600" spc="-65" dirty="0">
                <a:latin typeface="Lucida Sans Unicode"/>
                <a:cs typeface="Lucida Sans Unicode"/>
              </a:rPr>
              <a:t>Il </a:t>
            </a:r>
            <a:r>
              <a:rPr sz="1600" spc="-95" dirty="0">
                <a:latin typeface="Lucida Sans Unicode"/>
                <a:cs typeface="Lucida Sans Unicode"/>
              </a:rPr>
              <a:t>raggio </a:t>
            </a:r>
            <a:r>
              <a:rPr sz="1600" spc="-55" dirty="0">
                <a:latin typeface="Lucida Sans Unicode"/>
                <a:cs typeface="Lucida Sans Unicode"/>
              </a:rPr>
              <a:t>laser </a:t>
            </a:r>
            <a:r>
              <a:rPr sz="1600" spc="-90" dirty="0">
                <a:latin typeface="Lucida Sans Unicode"/>
                <a:cs typeface="Lucida Sans Unicode"/>
              </a:rPr>
              <a:t>infrarosso</a:t>
            </a:r>
            <a:r>
              <a:rPr sz="1600" spc="-20" dirty="0">
                <a:latin typeface="Lucida Sans Unicode"/>
                <a:cs typeface="Lucida Sans Unicode"/>
              </a:rPr>
              <a:t> </a:t>
            </a:r>
            <a:r>
              <a:rPr sz="1600" spc="-55" dirty="0">
                <a:latin typeface="Lucida Sans Unicode"/>
                <a:cs typeface="Lucida Sans Unicode"/>
              </a:rPr>
              <a:t>viene</a:t>
            </a:r>
            <a:endParaRPr sz="1600">
              <a:latin typeface="Lucida Sans Unicode"/>
              <a:cs typeface="Lucida Sans Unicode"/>
            </a:endParaRPr>
          </a:p>
          <a:p>
            <a:pPr marL="1277620" lvl="1" indent="-457200">
              <a:lnSpc>
                <a:spcPct val="100000"/>
              </a:lnSpc>
              <a:spcBef>
                <a:spcPts val="345"/>
              </a:spcBef>
              <a:buAutoNum type="alphaLcParenR"/>
              <a:tabLst>
                <a:tab pos="1276985" algn="l"/>
                <a:tab pos="1277620" algn="l"/>
              </a:tabLst>
            </a:pPr>
            <a:r>
              <a:rPr sz="1400" spc="-95" dirty="0">
                <a:latin typeface="Lucida Sans Unicode"/>
                <a:cs typeface="Lucida Sans Unicode"/>
              </a:rPr>
              <a:t>modulato </a:t>
            </a:r>
            <a:r>
              <a:rPr sz="1400" spc="-60" dirty="0">
                <a:latin typeface="Lucida Sans Unicode"/>
                <a:cs typeface="Lucida Sans Unicode"/>
              </a:rPr>
              <a:t>secondo </a:t>
            </a:r>
            <a:r>
              <a:rPr sz="1400" spc="-45" dirty="0">
                <a:latin typeface="Lucida Sans Unicode"/>
                <a:cs typeface="Lucida Sans Unicode"/>
              </a:rPr>
              <a:t>la </a:t>
            </a:r>
            <a:r>
              <a:rPr sz="1400" spc="-55" dirty="0">
                <a:latin typeface="Lucida Sans Unicode"/>
                <a:cs typeface="Lucida Sans Unicode"/>
              </a:rPr>
              <a:t>sequenza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95" dirty="0">
                <a:latin typeface="Lucida Sans Unicode"/>
                <a:cs typeface="Lucida Sans Unicode"/>
              </a:rPr>
              <a:t>pixel </a:t>
            </a:r>
            <a:r>
              <a:rPr sz="1400" spc="-40" dirty="0">
                <a:latin typeface="Lucida Sans Unicode"/>
                <a:cs typeface="Lucida Sans Unicode"/>
              </a:rPr>
              <a:t>che </a:t>
            </a:r>
            <a:r>
              <a:rPr sz="1400" spc="-35" dirty="0">
                <a:latin typeface="Lucida Sans Unicode"/>
                <a:cs typeface="Lucida Sans Unicode"/>
              </a:rPr>
              <a:t>deve </a:t>
            </a:r>
            <a:r>
              <a:rPr sz="1400" spc="-25" dirty="0">
                <a:latin typeface="Lucida Sans Unicode"/>
                <a:cs typeface="Lucida Sans Unicode"/>
              </a:rPr>
              <a:t>essere </a:t>
            </a:r>
            <a:r>
              <a:rPr sz="1400" spc="-65" dirty="0">
                <a:latin typeface="Lucida Sans Unicode"/>
                <a:cs typeface="Lucida Sans Unicode"/>
              </a:rPr>
              <a:t>impressa </a:t>
            </a:r>
            <a:r>
              <a:rPr sz="1400" spc="-70" dirty="0">
                <a:latin typeface="Lucida Sans Unicode"/>
                <a:cs typeface="Lucida Sans Unicode"/>
              </a:rPr>
              <a:t>sul</a:t>
            </a:r>
            <a:r>
              <a:rPr sz="1400" spc="-215" dirty="0">
                <a:latin typeface="Lucida Sans Unicode"/>
                <a:cs typeface="Lucida Sans Unicode"/>
              </a:rPr>
              <a:t> </a:t>
            </a:r>
            <a:r>
              <a:rPr sz="1400" spc="-95" dirty="0">
                <a:latin typeface="Lucida Sans Unicode"/>
                <a:cs typeface="Lucida Sans Unicode"/>
              </a:rPr>
              <a:t>foglio,</a:t>
            </a:r>
            <a:endParaRPr sz="1400">
              <a:latin typeface="Lucida Sans Unicode"/>
              <a:cs typeface="Lucida Sans Unicode"/>
            </a:endParaRPr>
          </a:p>
          <a:p>
            <a:pPr marL="1277620" marR="229870" lvl="1" indent="-457200">
              <a:lnSpc>
                <a:spcPct val="100000"/>
              </a:lnSpc>
              <a:spcBef>
                <a:spcPts val="335"/>
              </a:spcBef>
              <a:buAutoNum type="alphaLcParenR"/>
              <a:tabLst>
                <a:tab pos="1276985" algn="l"/>
                <a:tab pos="1277620" algn="l"/>
              </a:tabLst>
            </a:pPr>
            <a:r>
              <a:rPr sz="1400" spc="-60" dirty="0">
                <a:latin typeface="Lucida Sans Unicode"/>
                <a:cs typeface="Lucida Sans Unicode"/>
              </a:rPr>
              <a:t>deflesso </a:t>
            </a:r>
            <a:r>
              <a:rPr sz="1400" spc="-55" dirty="0">
                <a:latin typeface="Lucida Sans Unicode"/>
                <a:cs typeface="Lucida Sans Unicode"/>
              </a:rPr>
              <a:t>da </a:t>
            </a:r>
            <a:r>
              <a:rPr sz="1400" spc="-90" dirty="0">
                <a:latin typeface="Lucida Sans Unicode"/>
                <a:cs typeface="Lucida Sans Unicode"/>
              </a:rPr>
              <a:t>uno </a:t>
            </a:r>
            <a:r>
              <a:rPr sz="1400" spc="-60" dirty="0">
                <a:latin typeface="Lucida Sans Unicode"/>
                <a:cs typeface="Lucida Sans Unicode"/>
              </a:rPr>
              <a:t>specchio </a:t>
            </a:r>
            <a:r>
              <a:rPr sz="1400" spc="-85" dirty="0">
                <a:latin typeface="Lucida Sans Unicode"/>
                <a:cs typeface="Lucida Sans Unicode"/>
              </a:rPr>
              <a:t>rotante </a:t>
            </a:r>
            <a:r>
              <a:rPr sz="1400" spc="-55" dirty="0">
                <a:latin typeface="Lucida Sans Unicode"/>
                <a:cs typeface="Lucida Sans Unicode"/>
              </a:rPr>
              <a:t>su </a:t>
            </a:r>
            <a:r>
              <a:rPr sz="1400" spc="-100" dirty="0">
                <a:latin typeface="Lucida Sans Unicode"/>
                <a:cs typeface="Lucida Sans Unicode"/>
              </a:rPr>
              <a:t>un tamburo </a:t>
            </a:r>
            <a:r>
              <a:rPr sz="1400" spc="-80" dirty="0">
                <a:latin typeface="Lucida Sans Unicode"/>
                <a:cs typeface="Lucida Sans Unicode"/>
              </a:rPr>
              <a:t>fotosensibile </a:t>
            </a:r>
            <a:r>
              <a:rPr sz="1400" spc="-90" dirty="0">
                <a:latin typeface="Lucida Sans Unicode"/>
                <a:cs typeface="Lucida Sans Unicode"/>
              </a:rPr>
              <a:t>elettrizzato </a:t>
            </a:r>
            <a:r>
              <a:rPr sz="1400" spc="-45" dirty="0">
                <a:latin typeface="Lucida Sans Unicode"/>
                <a:cs typeface="Lucida Sans Unicode"/>
              </a:rPr>
              <a:t>che  </a:t>
            </a:r>
            <a:r>
              <a:rPr sz="1400" spc="-50" dirty="0">
                <a:latin typeface="Lucida Sans Unicode"/>
                <a:cs typeface="Lucida Sans Unicode"/>
              </a:rPr>
              <a:t>si </a:t>
            </a:r>
            <a:r>
              <a:rPr sz="1400" spc="-35" dirty="0">
                <a:latin typeface="Lucida Sans Unicode"/>
                <a:cs typeface="Lucida Sans Unicode"/>
              </a:rPr>
              <a:t>scarica </a:t>
            </a:r>
            <a:r>
              <a:rPr sz="1400" spc="-55" dirty="0">
                <a:latin typeface="Lucida Sans Unicode"/>
                <a:cs typeface="Lucida Sans Unicode"/>
              </a:rPr>
              <a:t>dove </a:t>
            </a:r>
            <a:r>
              <a:rPr sz="1400" spc="-90" dirty="0">
                <a:latin typeface="Lucida Sans Unicode"/>
                <a:cs typeface="Lucida Sans Unicode"/>
              </a:rPr>
              <a:t>colpito </a:t>
            </a:r>
            <a:r>
              <a:rPr sz="1400" spc="-60" dirty="0">
                <a:latin typeface="Lucida Sans Unicode"/>
                <a:cs typeface="Lucida Sans Unicode"/>
              </a:rPr>
              <a:t>dalla</a:t>
            </a:r>
            <a:r>
              <a:rPr sz="1400" spc="-165" dirty="0">
                <a:latin typeface="Lucida Sans Unicode"/>
                <a:cs typeface="Lucida Sans Unicode"/>
              </a:rPr>
              <a:t> </a:t>
            </a:r>
            <a:r>
              <a:rPr sz="1400" spc="-55" dirty="0">
                <a:latin typeface="Lucida Sans Unicode"/>
                <a:cs typeface="Lucida Sans Unicode"/>
              </a:rPr>
              <a:t>luce.</a:t>
            </a:r>
            <a:endParaRPr sz="1400">
              <a:latin typeface="Lucida Sans Unicode"/>
              <a:cs typeface="Lucida Sans Unicode"/>
            </a:endParaRPr>
          </a:p>
          <a:p>
            <a:pPr marL="546100" marR="230504" indent="-53340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545465" algn="l"/>
                <a:tab pos="546100" algn="l"/>
              </a:tabLst>
            </a:pPr>
            <a:r>
              <a:rPr sz="1600" spc="-80" dirty="0">
                <a:latin typeface="Lucida Sans Unicode"/>
                <a:cs typeface="Lucida Sans Unicode"/>
              </a:rPr>
              <a:t>L'elettricità </a:t>
            </a:r>
            <a:r>
              <a:rPr sz="1600" spc="-65" dirty="0">
                <a:latin typeface="Lucida Sans Unicode"/>
                <a:cs typeface="Lucida Sans Unicode"/>
              </a:rPr>
              <a:t>statica </a:t>
            </a:r>
            <a:r>
              <a:rPr sz="1600" spc="-95" dirty="0">
                <a:latin typeface="Lucida Sans Unicode"/>
                <a:cs typeface="Lucida Sans Unicode"/>
              </a:rPr>
              <a:t>attira </a:t>
            </a:r>
            <a:r>
              <a:rPr sz="1600" spc="-70" dirty="0">
                <a:latin typeface="Lucida Sans Unicode"/>
                <a:cs typeface="Lucida Sans Unicode"/>
              </a:rPr>
              <a:t>una </a:t>
            </a:r>
            <a:r>
              <a:rPr sz="1600" spc="-95" dirty="0">
                <a:latin typeface="Lucida Sans Unicode"/>
                <a:cs typeface="Lucida Sans Unicode"/>
              </a:rPr>
              <a:t>fine </a:t>
            </a:r>
            <a:r>
              <a:rPr sz="1600" spc="-75" dirty="0">
                <a:latin typeface="Lucida Sans Unicode"/>
                <a:cs typeface="Lucida Sans Unicode"/>
              </a:rPr>
              <a:t>polvere </a:t>
            </a:r>
            <a:r>
              <a:rPr sz="1600" spc="-65" dirty="0">
                <a:latin typeface="Lucida Sans Unicode"/>
                <a:cs typeface="Lucida Sans Unicode"/>
              </a:rPr>
              <a:t>(toner)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85" dirty="0">
                <a:latin typeface="Lucida Sans Unicode"/>
                <a:cs typeface="Lucida Sans Unicode"/>
              </a:rPr>
              <a:t>materiali </a:t>
            </a:r>
            <a:r>
              <a:rPr sz="1600" spc="-90" dirty="0">
                <a:latin typeface="Lucida Sans Unicode"/>
                <a:cs typeface="Lucida Sans Unicode"/>
              </a:rPr>
              <a:t>sintetici </a:t>
            </a:r>
            <a:r>
              <a:rPr sz="1600" spc="-5" dirty="0">
                <a:latin typeface="Lucida Sans Unicode"/>
                <a:cs typeface="Lucida Sans Unicode"/>
              </a:rPr>
              <a:t>e  </a:t>
            </a:r>
            <a:r>
              <a:rPr sz="1600" spc="-114" dirty="0">
                <a:latin typeface="Lucida Sans Unicode"/>
                <a:cs typeface="Lucida Sans Unicode"/>
              </a:rPr>
              <a:t>pigmenti </a:t>
            </a:r>
            <a:r>
              <a:rPr sz="1600" spc="-50" dirty="0">
                <a:latin typeface="Lucida Sans Unicode"/>
                <a:cs typeface="Lucida Sans Unicode"/>
              </a:rPr>
              <a:t>che </a:t>
            </a:r>
            <a:r>
              <a:rPr sz="1600" spc="-55" dirty="0">
                <a:latin typeface="Lucida Sans Unicode"/>
                <a:cs typeface="Lucida Sans Unicode"/>
              </a:rPr>
              <a:t>viene </a:t>
            </a:r>
            <a:r>
              <a:rPr sz="1600" spc="-95" dirty="0">
                <a:latin typeface="Lucida Sans Unicode"/>
                <a:cs typeface="Lucida Sans Unicode"/>
              </a:rPr>
              <a:t>trasferito </a:t>
            </a:r>
            <a:r>
              <a:rPr sz="1600" spc="-70" dirty="0">
                <a:latin typeface="Lucida Sans Unicode"/>
                <a:cs typeface="Lucida Sans Unicode"/>
              </a:rPr>
              <a:t>sulla</a:t>
            </a:r>
            <a:r>
              <a:rPr sz="1600" spc="20" dirty="0">
                <a:latin typeface="Lucida Sans Unicode"/>
                <a:cs typeface="Lucida Sans Unicode"/>
              </a:rPr>
              <a:t> </a:t>
            </a:r>
            <a:r>
              <a:rPr sz="1600" spc="-65" dirty="0">
                <a:latin typeface="Lucida Sans Unicode"/>
                <a:cs typeface="Lucida Sans Unicode"/>
              </a:rPr>
              <a:t>carta.</a:t>
            </a:r>
            <a:endParaRPr sz="1600">
              <a:latin typeface="Lucida Sans Unicode"/>
              <a:cs typeface="Lucida Sans Unicode"/>
            </a:endParaRPr>
          </a:p>
          <a:p>
            <a:pPr marL="546100" indent="-53340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545465" algn="l"/>
                <a:tab pos="546100" algn="l"/>
              </a:tabLst>
            </a:pPr>
            <a:r>
              <a:rPr sz="1600" spc="-65" dirty="0">
                <a:latin typeface="Lucida Sans Unicode"/>
                <a:cs typeface="Lucida Sans Unicode"/>
              </a:rPr>
              <a:t>Il </a:t>
            </a:r>
            <a:r>
              <a:rPr sz="1600" spc="-110" dirty="0">
                <a:latin typeface="Lucida Sans Unicode"/>
                <a:cs typeface="Lucida Sans Unicode"/>
              </a:rPr>
              <a:t>foglio </a:t>
            </a:r>
            <a:r>
              <a:rPr sz="1600" spc="-35" dirty="0">
                <a:latin typeface="Lucida Sans Unicode"/>
                <a:cs typeface="Lucida Sans Unicode"/>
              </a:rPr>
              <a:t>passa </a:t>
            </a:r>
            <a:r>
              <a:rPr sz="1600" spc="-110" dirty="0">
                <a:latin typeface="Lucida Sans Unicode"/>
                <a:cs typeface="Lucida Sans Unicode"/>
              </a:rPr>
              <a:t>sotto un rullo </a:t>
            </a:r>
            <a:r>
              <a:rPr sz="1600" spc="-80" dirty="0">
                <a:latin typeface="Lucida Sans Unicode"/>
                <a:cs typeface="Lucida Sans Unicode"/>
              </a:rPr>
              <a:t>riscaldato </a:t>
            </a:r>
            <a:r>
              <a:rPr sz="1600" spc="-60" dirty="0">
                <a:latin typeface="Lucida Sans Unicode"/>
                <a:cs typeface="Lucida Sans Unicode"/>
              </a:rPr>
              <a:t>ad </a:t>
            </a:r>
            <a:r>
              <a:rPr sz="1600" spc="-45" dirty="0">
                <a:latin typeface="Lucida Sans Unicode"/>
                <a:cs typeface="Lucida Sans Unicode"/>
              </a:rPr>
              <a:t>elevata </a:t>
            </a:r>
            <a:r>
              <a:rPr sz="1600" spc="-85" dirty="0">
                <a:latin typeface="Lucida Sans Unicode"/>
                <a:cs typeface="Lucida Sans Unicode"/>
              </a:rPr>
              <a:t>temperatura, </a:t>
            </a:r>
            <a:r>
              <a:rPr sz="1600" spc="-50" dirty="0">
                <a:latin typeface="Lucida Sans Unicode"/>
                <a:cs typeface="Lucida Sans Unicode"/>
              </a:rPr>
              <a:t>che </a:t>
            </a:r>
            <a:r>
              <a:rPr sz="1600" spc="-95" dirty="0">
                <a:latin typeface="Lucida Sans Unicode"/>
                <a:cs typeface="Lucida Sans Unicode"/>
              </a:rPr>
              <a:t>fonde</a:t>
            </a:r>
            <a:r>
              <a:rPr sz="1600" spc="75" dirty="0">
                <a:latin typeface="Lucida Sans Unicode"/>
                <a:cs typeface="Lucida Sans Unicode"/>
              </a:rPr>
              <a:t> </a:t>
            </a:r>
            <a:r>
              <a:rPr sz="1600" spc="-105" dirty="0">
                <a:latin typeface="Lucida Sans Unicode"/>
                <a:cs typeface="Lucida Sans Unicode"/>
              </a:rPr>
              <a:t>il</a:t>
            </a:r>
            <a:endParaRPr sz="1600">
              <a:latin typeface="Lucida Sans Unicode"/>
              <a:cs typeface="Lucida Sans Unicode"/>
            </a:endParaRPr>
          </a:p>
          <a:p>
            <a:pPr marL="546100">
              <a:lnSpc>
                <a:spcPct val="100000"/>
              </a:lnSpc>
            </a:pPr>
            <a:r>
              <a:rPr sz="1600" spc="-100" dirty="0">
                <a:latin typeface="Lucida Sans Unicode"/>
                <a:cs typeface="Lucida Sans Unicode"/>
              </a:rPr>
              <a:t>toner </a:t>
            </a:r>
            <a:r>
              <a:rPr sz="1600" spc="-75" dirty="0">
                <a:latin typeface="Lucida Sans Unicode"/>
                <a:cs typeface="Lucida Sans Unicode"/>
              </a:rPr>
              <a:t>facendolo aderire </a:t>
            </a:r>
            <a:r>
              <a:rPr sz="1600" spc="-55" dirty="0">
                <a:latin typeface="Lucida Sans Unicode"/>
                <a:cs typeface="Lucida Sans Unicode"/>
              </a:rPr>
              <a:t>alla</a:t>
            </a:r>
            <a:r>
              <a:rPr sz="1600" spc="-15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carta.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546100" marR="227965" algn="just">
              <a:lnSpc>
                <a:spcPct val="100000"/>
              </a:lnSpc>
            </a:pPr>
            <a:r>
              <a:rPr sz="1600" spc="-40" dirty="0">
                <a:latin typeface="Lucida Sans Unicode"/>
                <a:cs typeface="Lucida Sans Unicode"/>
              </a:rPr>
              <a:t>Stampa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90" dirty="0">
                <a:latin typeface="Lucida Sans Unicode"/>
                <a:cs typeface="Lucida Sans Unicode"/>
              </a:rPr>
              <a:t>colori: </a:t>
            </a:r>
            <a:r>
              <a:rPr sz="1600" spc="-110" dirty="0">
                <a:latin typeface="Lucida Sans Unicode"/>
                <a:cs typeface="Lucida Sans Unicode"/>
              </a:rPr>
              <a:t>quattro </a:t>
            </a:r>
            <a:r>
              <a:rPr sz="1600" spc="-95" dirty="0">
                <a:latin typeface="Lucida Sans Unicode"/>
                <a:cs typeface="Lucida Sans Unicode"/>
              </a:rPr>
              <a:t>toner </a:t>
            </a:r>
            <a:r>
              <a:rPr sz="1600" spc="-65" dirty="0">
                <a:latin typeface="Lucida Sans Unicode"/>
                <a:cs typeface="Lucida Sans Unicode"/>
              </a:rPr>
              <a:t>(nero, </a:t>
            </a:r>
            <a:r>
              <a:rPr sz="1600" spc="-70" dirty="0">
                <a:latin typeface="Lucida Sans Unicode"/>
                <a:cs typeface="Lucida Sans Unicode"/>
              </a:rPr>
              <a:t>ciano, </a:t>
            </a:r>
            <a:r>
              <a:rPr sz="1600" spc="-75" dirty="0">
                <a:latin typeface="Lucida Sans Unicode"/>
                <a:cs typeface="Lucida Sans Unicode"/>
              </a:rPr>
              <a:t>magenta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80" dirty="0">
                <a:latin typeface="Lucida Sans Unicode"/>
                <a:cs typeface="Lucida Sans Unicode"/>
              </a:rPr>
              <a:t>giallo) </a:t>
            </a:r>
            <a:r>
              <a:rPr sz="1600" spc="-95" dirty="0">
                <a:latin typeface="Lucida Sans Unicode"/>
                <a:cs typeface="Lucida Sans Unicode"/>
              </a:rPr>
              <a:t>trasferiti </a:t>
            </a:r>
            <a:r>
              <a:rPr sz="1600" spc="-60" dirty="0">
                <a:latin typeface="Lucida Sans Unicode"/>
                <a:cs typeface="Lucida Sans Unicode"/>
              </a:rPr>
              <a:t>da </a:t>
            </a:r>
            <a:r>
              <a:rPr sz="1600" spc="-110" dirty="0">
                <a:latin typeface="Lucida Sans Unicode"/>
                <a:cs typeface="Lucida Sans Unicode"/>
              </a:rPr>
              <a:t>un  </a:t>
            </a:r>
            <a:r>
              <a:rPr sz="1600" spc="-90" dirty="0">
                <a:latin typeface="Lucida Sans Unicode"/>
                <a:cs typeface="Lucida Sans Unicode"/>
              </a:rPr>
              <a:t>unico </a:t>
            </a:r>
            <a:r>
              <a:rPr sz="1600" spc="-110" dirty="0">
                <a:latin typeface="Lucida Sans Unicode"/>
                <a:cs typeface="Lucida Sans Unicode"/>
              </a:rPr>
              <a:t>tamburo </a:t>
            </a:r>
            <a:r>
              <a:rPr sz="1600" spc="-100" dirty="0">
                <a:latin typeface="Lucida Sans Unicode"/>
                <a:cs typeface="Lucida Sans Unicode"/>
              </a:rPr>
              <a:t>oppure </a:t>
            </a:r>
            <a:r>
              <a:rPr sz="1600" spc="-60" dirty="0">
                <a:latin typeface="Lucida Sans Unicode"/>
                <a:cs typeface="Lucida Sans Unicode"/>
              </a:rPr>
              <a:t>da </a:t>
            </a:r>
            <a:r>
              <a:rPr sz="1600" spc="-110" dirty="0">
                <a:latin typeface="Lucida Sans Unicode"/>
                <a:cs typeface="Lucida Sans Unicode"/>
              </a:rPr>
              <a:t>quattro distinti. </a:t>
            </a:r>
            <a:r>
              <a:rPr sz="1600" spc="-10" dirty="0">
                <a:latin typeface="Lucida Sans Unicode"/>
                <a:cs typeface="Lucida Sans Unicode"/>
              </a:rPr>
              <a:t>(I </a:t>
            </a:r>
            <a:r>
              <a:rPr sz="1600" spc="-95" dirty="0">
                <a:latin typeface="Lucida Sans Unicode"/>
                <a:cs typeface="Lucida Sans Unicode"/>
              </a:rPr>
              <a:t>toner </a:t>
            </a:r>
            <a:r>
              <a:rPr sz="1600" spc="-85" dirty="0">
                <a:latin typeface="Lucida Sans Unicode"/>
                <a:cs typeface="Lucida Sans Unicode"/>
              </a:rPr>
              <a:t>possono </a:t>
            </a:r>
            <a:r>
              <a:rPr sz="1600" spc="-35" dirty="0">
                <a:latin typeface="Lucida Sans Unicode"/>
                <a:cs typeface="Lucida Sans Unicode"/>
              </a:rPr>
              <a:t>essere </a:t>
            </a:r>
            <a:r>
              <a:rPr sz="1600" spc="-100" dirty="0">
                <a:latin typeface="Lucida Sans Unicode"/>
                <a:cs typeface="Lucida Sans Unicode"/>
              </a:rPr>
              <a:t>integrati </a:t>
            </a:r>
            <a:r>
              <a:rPr sz="1600" spc="-105" dirty="0">
                <a:latin typeface="Lucida Sans Unicode"/>
                <a:cs typeface="Lucida Sans Unicode"/>
              </a:rPr>
              <a:t>in  uno</a:t>
            </a:r>
            <a:r>
              <a:rPr sz="1600" spc="-70" dirty="0">
                <a:latin typeface="Lucida Sans Unicode"/>
                <a:cs typeface="Lucida Sans Unicode"/>
              </a:rPr>
              <a:t> </a:t>
            </a:r>
            <a:r>
              <a:rPr sz="1600" spc="-65" dirty="0">
                <a:latin typeface="Lucida Sans Unicode"/>
                <a:cs typeface="Lucida Sans Unicode"/>
              </a:rPr>
              <a:t>solo)</a:t>
            </a:r>
            <a:endParaRPr sz="1600">
              <a:latin typeface="Lucida Sans Unicode"/>
              <a:cs typeface="Lucida Sans Unicode"/>
            </a:endParaRPr>
          </a:p>
          <a:p>
            <a:pPr marL="546100" algn="just">
              <a:lnSpc>
                <a:spcPct val="100000"/>
              </a:lnSpc>
              <a:spcBef>
                <a:spcPts val="390"/>
              </a:spcBef>
            </a:pPr>
            <a:r>
              <a:rPr sz="1600" spc="-70" dirty="0">
                <a:latin typeface="Lucida Sans Unicode"/>
                <a:cs typeface="Lucida Sans Unicode"/>
              </a:rPr>
              <a:t>Risoluzione: </a:t>
            </a:r>
            <a:r>
              <a:rPr sz="1600" spc="-135" dirty="0">
                <a:latin typeface="Lucida Sans Unicode"/>
                <a:cs typeface="Lucida Sans Unicode"/>
              </a:rPr>
              <a:t>4800x1200 </a:t>
            </a:r>
            <a:r>
              <a:rPr sz="1600" spc="-105" dirty="0">
                <a:latin typeface="Lucida Sans Unicode"/>
                <a:cs typeface="Lucida Sans Unicode"/>
              </a:rPr>
              <a:t>dpi(dot </a:t>
            </a:r>
            <a:r>
              <a:rPr sz="1600" spc="-85" dirty="0">
                <a:latin typeface="Lucida Sans Unicode"/>
                <a:cs typeface="Lucida Sans Unicode"/>
              </a:rPr>
              <a:t>per</a:t>
            </a:r>
            <a:r>
              <a:rPr sz="1600" spc="45" dirty="0">
                <a:latin typeface="Lucida Sans Unicode"/>
                <a:cs typeface="Lucida Sans Unicode"/>
              </a:rPr>
              <a:t> </a:t>
            </a:r>
            <a:r>
              <a:rPr sz="1600" spc="-55" dirty="0">
                <a:latin typeface="Lucida Sans Unicode"/>
                <a:cs typeface="Lucida Sans Unicode"/>
              </a:rPr>
              <a:t>inches)</a:t>
            </a:r>
            <a:endParaRPr sz="1600">
              <a:latin typeface="Lucida Sans Unicode"/>
              <a:cs typeface="Lucida Sans Unicode"/>
            </a:endParaRPr>
          </a:p>
          <a:p>
            <a:pPr marL="546100" algn="just">
              <a:lnSpc>
                <a:spcPct val="100000"/>
              </a:lnSpc>
              <a:spcBef>
                <a:spcPts val="380"/>
              </a:spcBef>
            </a:pPr>
            <a:r>
              <a:rPr sz="1600" spc="-75" dirty="0">
                <a:latin typeface="Lucida Sans Unicode"/>
                <a:cs typeface="Lucida Sans Unicode"/>
              </a:rPr>
              <a:t>Velocità:70 </a:t>
            </a:r>
            <a:r>
              <a:rPr sz="1600" spc="-135" dirty="0">
                <a:latin typeface="Lucida Sans Unicode"/>
                <a:cs typeface="Lucida Sans Unicode"/>
              </a:rPr>
              <a:t>ppm </a:t>
            </a:r>
            <a:r>
              <a:rPr sz="1600" spc="-175" dirty="0">
                <a:latin typeface="Lucida Sans Unicode"/>
                <a:cs typeface="Lucida Sans Unicode"/>
              </a:rPr>
              <a:t>b/n, </a:t>
            </a:r>
            <a:r>
              <a:rPr sz="1600" spc="-125" dirty="0">
                <a:latin typeface="Lucida Sans Unicode"/>
                <a:cs typeface="Lucida Sans Unicode"/>
              </a:rPr>
              <a:t>40 </a:t>
            </a:r>
            <a:r>
              <a:rPr sz="1600" spc="-135" dirty="0">
                <a:latin typeface="Lucida Sans Unicode"/>
                <a:cs typeface="Lucida Sans Unicode"/>
              </a:rPr>
              <a:t>ppm</a:t>
            </a:r>
            <a:r>
              <a:rPr sz="1600" spc="-110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colori</a:t>
            </a:r>
            <a:endParaRPr sz="1600">
              <a:latin typeface="Lucida Sans Unicode"/>
              <a:cs typeface="Lucida Sans Unicode"/>
            </a:endParaRPr>
          </a:p>
          <a:p>
            <a:pPr marL="546100" algn="just">
              <a:lnSpc>
                <a:spcPct val="100000"/>
              </a:lnSpc>
              <a:spcBef>
                <a:spcPts val="385"/>
              </a:spcBef>
            </a:pPr>
            <a:r>
              <a:rPr sz="1600" spc="-70" dirty="0">
                <a:latin typeface="Lucida Sans Unicode"/>
                <a:cs typeface="Lucida Sans Unicode"/>
              </a:rPr>
              <a:t>Costo </a:t>
            </a:r>
            <a:r>
              <a:rPr sz="1600" spc="-100" dirty="0">
                <a:latin typeface="Lucida Sans Unicode"/>
                <a:cs typeface="Lucida Sans Unicode"/>
              </a:rPr>
              <a:t>medio </a:t>
            </a:r>
            <a:r>
              <a:rPr sz="1600" spc="-75" dirty="0">
                <a:latin typeface="Lucida Sans Unicode"/>
                <a:cs typeface="Lucida Sans Unicode"/>
              </a:rPr>
              <a:t>stampa: </a:t>
            </a:r>
            <a:r>
              <a:rPr sz="1600" spc="-125" dirty="0">
                <a:latin typeface="Lucida Sans Unicode"/>
                <a:cs typeface="Lucida Sans Unicode"/>
              </a:rPr>
              <a:t>4 </a:t>
            </a:r>
            <a:r>
              <a:rPr sz="1600" spc="-75" dirty="0">
                <a:latin typeface="Lucida Sans Unicode"/>
                <a:cs typeface="Lucida Sans Unicode"/>
              </a:rPr>
              <a:t>cent </a:t>
            </a:r>
            <a:r>
              <a:rPr sz="1600" spc="-114" dirty="0">
                <a:latin typeface="Lucida Sans Unicode"/>
                <a:cs typeface="Lucida Sans Unicode"/>
              </a:rPr>
              <a:t>di</a:t>
            </a:r>
            <a:r>
              <a:rPr sz="1600" spc="10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Euro/pagina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121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bit, Byte </a:t>
            </a:r>
            <a:r>
              <a:rPr dirty="0"/>
              <a:t>e</a:t>
            </a:r>
            <a:r>
              <a:rPr spc="-10" dirty="0"/>
              <a:t> </a:t>
            </a:r>
            <a:r>
              <a:rPr spc="-5" dirty="0"/>
              <a:t>word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8667" y="3585336"/>
            <a:ext cx="225552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77517" y="5003760"/>
            <a:ext cx="156527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-105" dirty="0">
                <a:latin typeface="Lucida Sans Unicode"/>
                <a:cs typeface="Lucida Sans Unicode"/>
              </a:rPr>
              <a:t>Strutture</a:t>
            </a:r>
            <a:r>
              <a:rPr sz="1650" spc="-100" dirty="0">
                <a:latin typeface="Lucida Sans Unicode"/>
                <a:cs typeface="Lucida Sans Unicode"/>
              </a:rPr>
              <a:t> </a:t>
            </a:r>
            <a:r>
              <a:rPr sz="1650" spc="-105" dirty="0">
                <a:latin typeface="Lucida Sans Unicode"/>
                <a:cs typeface="Lucida Sans Unicode"/>
              </a:rPr>
              <a:t>logiche: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59176" y="5013325"/>
            <a:ext cx="4032250" cy="121761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3575" y="3500373"/>
            <a:ext cx="2447925" cy="4381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4608" y="3889247"/>
            <a:ext cx="7467600" cy="707136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2416" y="3892296"/>
            <a:ext cx="7432548" cy="755904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16012" y="3930650"/>
            <a:ext cx="7343775" cy="584200"/>
          </a:xfrm>
          <a:prstGeom prst="rect">
            <a:avLst/>
          </a:prstGeom>
          <a:solidFill>
            <a:srgbClr val="2C2C89"/>
          </a:solidFill>
          <a:ln w="38100">
            <a:solidFill>
              <a:srgbClr val="FFFFFF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1440" marR="196215">
              <a:lnSpc>
                <a:spcPct val="100000"/>
              </a:lnSpc>
              <a:spcBef>
                <a:spcPts val="250"/>
              </a:spcBef>
            </a:pPr>
            <a:r>
              <a:rPr sz="16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OSSERVAZIONE: </a:t>
            </a:r>
            <a:r>
              <a:rPr sz="16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con </a:t>
            </a:r>
            <a:r>
              <a:rPr sz="16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la </a:t>
            </a:r>
            <a:r>
              <a:rPr sz="16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lettera </a:t>
            </a:r>
            <a:r>
              <a:rPr sz="16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16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, </a:t>
            </a:r>
            <a:r>
              <a:rPr sz="16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minuscolo, </a:t>
            </a:r>
            <a:r>
              <a:rPr sz="16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si </a:t>
            </a:r>
            <a:r>
              <a:rPr sz="16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indicano </a:t>
            </a:r>
            <a:r>
              <a:rPr sz="16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i </a:t>
            </a:r>
            <a:r>
              <a:rPr sz="16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bit, </a:t>
            </a:r>
            <a:r>
              <a:rPr sz="16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con </a:t>
            </a:r>
            <a:r>
              <a:rPr sz="16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la </a:t>
            </a:r>
            <a:r>
              <a:rPr sz="16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lettera </a:t>
            </a:r>
            <a:r>
              <a:rPr sz="16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16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,  </a:t>
            </a:r>
            <a:r>
              <a:rPr sz="16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maiuscolo, </a:t>
            </a:r>
            <a:r>
              <a:rPr sz="16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si </a:t>
            </a:r>
            <a:r>
              <a:rPr sz="16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indicano </a:t>
            </a:r>
            <a:r>
              <a:rPr sz="16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6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byte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5048" y="1443227"/>
            <a:ext cx="7828788" cy="708660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3523" y="1446275"/>
            <a:ext cx="5628132" cy="75590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27087" y="1484312"/>
            <a:ext cx="7705725" cy="586105"/>
          </a:xfrm>
          <a:prstGeom prst="rect">
            <a:avLst/>
          </a:prstGeom>
          <a:solidFill>
            <a:srgbClr val="333399"/>
          </a:solidFill>
          <a:ln w="38100">
            <a:solidFill>
              <a:srgbClr val="FFFF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274320" indent="-18288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274955" algn="l"/>
              </a:tabLst>
            </a:pPr>
            <a:r>
              <a:rPr sz="16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Con </a:t>
            </a:r>
            <a:r>
              <a:rPr sz="16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N </a:t>
            </a:r>
            <a:r>
              <a:rPr sz="16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bit </a:t>
            </a:r>
            <a:r>
              <a:rPr sz="16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si </a:t>
            </a:r>
            <a:r>
              <a:rPr sz="16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possono </a:t>
            </a:r>
            <a:r>
              <a:rPr sz="16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codificare </a:t>
            </a:r>
            <a:r>
              <a:rPr sz="16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r>
              <a:rPr sz="1575" spc="-97" baseline="26455" dirty="0">
                <a:solidFill>
                  <a:srgbClr val="FFFFFF"/>
                </a:solidFill>
                <a:latin typeface="Lucida Sans Unicode"/>
                <a:cs typeface="Lucida Sans Unicode"/>
              </a:rPr>
              <a:t>N </a:t>
            </a:r>
            <a:r>
              <a:rPr sz="16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stati</a:t>
            </a:r>
            <a:r>
              <a:rPr sz="16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6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differenti</a:t>
            </a:r>
            <a:endParaRPr sz="1600">
              <a:latin typeface="Lucida Sans Unicode"/>
              <a:cs typeface="Lucida Sans Unicode"/>
            </a:endParaRPr>
          </a:p>
          <a:p>
            <a:pPr marL="274320" indent="-182880">
              <a:lnSpc>
                <a:spcPct val="100000"/>
              </a:lnSpc>
              <a:buFont typeface="Arial"/>
              <a:buChar char="•"/>
              <a:tabLst>
                <a:tab pos="274955" algn="l"/>
              </a:tabLst>
            </a:pPr>
            <a:r>
              <a:rPr sz="16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Per </a:t>
            </a:r>
            <a:r>
              <a:rPr sz="16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rappresentare </a:t>
            </a:r>
            <a:r>
              <a:rPr sz="16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N </a:t>
            </a:r>
            <a:r>
              <a:rPr sz="16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stati, </a:t>
            </a:r>
            <a:r>
              <a:rPr sz="16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devo </a:t>
            </a:r>
            <a:r>
              <a:rPr sz="16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usare </a:t>
            </a:r>
            <a:r>
              <a:rPr sz="16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almeno </a:t>
            </a:r>
            <a:r>
              <a:rPr sz="16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log</a:t>
            </a:r>
            <a:r>
              <a:rPr sz="1575" spc="-89" baseline="-21164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r>
              <a:rPr sz="16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(N)</a:t>
            </a:r>
            <a:r>
              <a:rPr sz="16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6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bit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5967" y="2159635"/>
            <a:ext cx="7232650" cy="1660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3675">
              <a:lnSpc>
                <a:spcPts val="1655"/>
              </a:lnSpc>
              <a:spcBef>
                <a:spcPts val="105"/>
              </a:spcBef>
            </a:pPr>
            <a:r>
              <a:rPr sz="1400" spc="-70" dirty="0">
                <a:latin typeface="Lucida Sans Unicode"/>
                <a:cs typeface="Lucida Sans Unicode"/>
              </a:rPr>
              <a:t>Vogliamo codificare </a:t>
            </a:r>
            <a:r>
              <a:rPr sz="1400" spc="-110" dirty="0">
                <a:latin typeface="Lucida Sans Unicode"/>
                <a:cs typeface="Lucida Sans Unicode"/>
              </a:rPr>
              <a:t>19 </a:t>
            </a:r>
            <a:r>
              <a:rPr sz="1400" spc="-70" dirty="0">
                <a:latin typeface="Lucida Sans Unicode"/>
                <a:cs typeface="Lucida Sans Unicode"/>
              </a:rPr>
              <a:t>colori… </a:t>
            </a:r>
            <a:r>
              <a:rPr sz="1400" spc="-90" dirty="0">
                <a:latin typeface="Lucida Sans Unicode"/>
                <a:cs typeface="Lucida Sans Unicode"/>
              </a:rPr>
              <a:t>quanti </a:t>
            </a:r>
            <a:r>
              <a:rPr sz="1400" spc="-114" dirty="0">
                <a:latin typeface="Lucida Sans Unicode"/>
                <a:cs typeface="Lucida Sans Unicode"/>
              </a:rPr>
              <a:t>bit</a:t>
            </a:r>
            <a:r>
              <a:rPr sz="1400" spc="-55" dirty="0">
                <a:latin typeface="Lucida Sans Unicode"/>
                <a:cs typeface="Lucida Sans Unicode"/>
              </a:rPr>
              <a:t> </a:t>
            </a:r>
            <a:r>
              <a:rPr sz="1400" spc="-10" dirty="0">
                <a:latin typeface="Lucida Sans Unicode"/>
                <a:cs typeface="Lucida Sans Unicode"/>
              </a:rPr>
              <a:t>servono??</a:t>
            </a:r>
            <a:endParaRPr sz="1400">
              <a:latin typeface="Lucida Sans Unicode"/>
              <a:cs typeface="Lucida Sans Unicode"/>
            </a:endParaRPr>
          </a:p>
          <a:p>
            <a:pPr marL="193675">
              <a:lnSpc>
                <a:spcPts val="1714"/>
              </a:lnSpc>
            </a:pPr>
            <a:r>
              <a:rPr sz="1450" spc="-65" dirty="0">
                <a:latin typeface="Lucida Sans Unicode"/>
                <a:cs typeface="Lucida Sans Unicode"/>
              </a:rPr>
              <a:t>ceil(log</a:t>
            </a:r>
            <a:r>
              <a:rPr sz="1425" spc="-97" baseline="-20467" dirty="0">
                <a:latin typeface="Lucida Sans Unicode"/>
                <a:cs typeface="Lucida Sans Unicode"/>
              </a:rPr>
              <a:t>2</a:t>
            </a:r>
            <a:r>
              <a:rPr sz="1450" spc="-65" dirty="0">
                <a:latin typeface="Lucida Sans Unicode"/>
                <a:cs typeface="Lucida Sans Unicode"/>
              </a:rPr>
              <a:t>(N)) </a:t>
            </a:r>
            <a:r>
              <a:rPr sz="1450" spc="-25" dirty="0">
                <a:latin typeface="Lucida Sans Unicode"/>
                <a:cs typeface="Lucida Sans Unicode"/>
              </a:rPr>
              <a:t>– </a:t>
            </a:r>
            <a:r>
              <a:rPr sz="1450" spc="-110" dirty="0">
                <a:latin typeface="Lucida Sans Unicode"/>
                <a:cs typeface="Lucida Sans Unicode"/>
              </a:rPr>
              <a:t>arrotonda all’intero </a:t>
            </a:r>
            <a:r>
              <a:rPr sz="1450" spc="-125" dirty="0">
                <a:latin typeface="Lucida Sans Unicode"/>
                <a:cs typeface="Lucida Sans Unicode"/>
              </a:rPr>
              <a:t>più</a:t>
            </a:r>
            <a:r>
              <a:rPr sz="1450" spc="-185" dirty="0">
                <a:latin typeface="Lucida Sans Unicode"/>
                <a:cs typeface="Lucida Sans Unicode"/>
              </a:rPr>
              <a:t> </a:t>
            </a:r>
            <a:r>
              <a:rPr sz="1450" spc="-100" dirty="0">
                <a:latin typeface="Lucida Sans Unicode"/>
                <a:cs typeface="Lucida Sans Unicode"/>
              </a:rPr>
              <a:t>grande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1600" spc="-20" dirty="0">
                <a:latin typeface="Lucida Sans Unicode"/>
                <a:cs typeface="Lucida Sans Unicode"/>
              </a:rPr>
              <a:t>I </a:t>
            </a:r>
            <a:r>
              <a:rPr sz="1600" spc="-85" dirty="0">
                <a:latin typeface="Lucida Sans Unicode"/>
                <a:cs typeface="Lucida Sans Unicode"/>
              </a:rPr>
              <a:t>sistemi </a:t>
            </a:r>
            <a:r>
              <a:rPr sz="1600" spc="-105" dirty="0">
                <a:latin typeface="Lucida Sans Unicode"/>
                <a:cs typeface="Lucida Sans Unicode"/>
              </a:rPr>
              <a:t>moderni </a:t>
            </a:r>
            <a:r>
              <a:rPr sz="1600" spc="-100" dirty="0">
                <a:latin typeface="Lucida Sans Unicode"/>
                <a:cs typeface="Lucida Sans Unicode"/>
              </a:rPr>
              <a:t>memorizzano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90" dirty="0">
                <a:latin typeface="Lucida Sans Unicode"/>
                <a:cs typeface="Lucida Sans Unicode"/>
              </a:rPr>
              <a:t>manipolano </a:t>
            </a:r>
            <a:r>
              <a:rPr sz="1600" spc="-110" dirty="0">
                <a:latin typeface="Lucida Sans Unicode"/>
                <a:cs typeface="Lucida Sans Unicode"/>
              </a:rPr>
              <a:t>miliardi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114" dirty="0">
                <a:latin typeface="Lucida Sans Unicode"/>
                <a:cs typeface="Lucida Sans Unicode"/>
              </a:rPr>
              <a:t>bit: </a:t>
            </a:r>
            <a:r>
              <a:rPr sz="1600" spc="-50" dirty="0">
                <a:latin typeface="Lucida Sans Unicode"/>
                <a:cs typeface="Lucida Sans Unicode"/>
              </a:rPr>
              <a:t>necessità </a:t>
            </a:r>
            <a:r>
              <a:rPr sz="1600" spc="-120" dirty="0">
                <a:latin typeface="Lucida Sans Unicode"/>
                <a:cs typeface="Lucida Sans Unicode"/>
              </a:rPr>
              <a:t>di</a:t>
            </a:r>
            <a:r>
              <a:rPr sz="1600" spc="150" dirty="0">
                <a:latin typeface="Lucida Sans Unicode"/>
                <a:cs typeface="Lucida Sans Unicode"/>
              </a:rPr>
              <a:t> </a:t>
            </a:r>
            <a:r>
              <a:rPr sz="1600" spc="-114" dirty="0">
                <a:latin typeface="Lucida Sans Unicode"/>
                <a:cs typeface="Lucida Sans Unicode"/>
              </a:rPr>
              <a:t>multipli.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600" spc="10" dirty="0">
                <a:latin typeface="Lucida Sans Unicode"/>
                <a:cs typeface="Lucida Sans Unicode"/>
              </a:rPr>
              <a:t>Le </a:t>
            </a:r>
            <a:r>
              <a:rPr sz="1600" spc="-110" dirty="0">
                <a:latin typeface="Lucida Sans Unicode"/>
                <a:cs typeface="Lucida Sans Unicode"/>
              </a:rPr>
              <a:t>informazioni </a:t>
            </a:r>
            <a:r>
              <a:rPr sz="1600" spc="-85" dirty="0">
                <a:latin typeface="Lucida Sans Unicode"/>
                <a:cs typeface="Lucida Sans Unicode"/>
              </a:rPr>
              <a:t>sono </a:t>
            </a:r>
            <a:r>
              <a:rPr sz="1600" spc="-75" dirty="0">
                <a:latin typeface="Lucida Sans Unicode"/>
                <a:cs typeface="Lucida Sans Unicode"/>
              </a:rPr>
              <a:t>rappresentate </a:t>
            </a:r>
            <a:r>
              <a:rPr sz="1600" spc="-85" dirty="0">
                <a:latin typeface="Lucida Sans Unicode"/>
                <a:cs typeface="Lucida Sans Unicode"/>
              </a:rPr>
              <a:t>mediante </a:t>
            </a:r>
            <a:r>
              <a:rPr sz="1600" spc="-95" dirty="0">
                <a:latin typeface="Lucida Sans Unicode"/>
                <a:cs typeface="Lucida Sans Unicode"/>
              </a:rPr>
              <a:t>stringhe </a:t>
            </a:r>
            <a:r>
              <a:rPr sz="1600" spc="-120" dirty="0">
                <a:latin typeface="Lucida Sans Unicode"/>
                <a:cs typeface="Lucida Sans Unicode"/>
              </a:rPr>
              <a:t>di</a:t>
            </a:r>
            <a:r>
              <a:rPr sz="1600" spc="40" dirty="0">
                <a:latin typeface="Lucida Sans Unicode"/>
                <a:cs typeface="Lucida Sans Unicode"/>
              </a:rPr>
              <a:t> </a:t>
            </a:r>
            <a:r>
              <a:rPr sz="1600" spc="-130" dirty="0">
                <a:latin typeface="Lucida Sans Unicode"/>
                <a:cs typeface="Lucida Sans Unicode"/>
              </a:rPr>
              <a:t>bit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5095">
              <a:lnSpc>
                <a:spcPct val="100000"/>
              </a:lnSpc>
            </a:pPr>
            <a:r>
              <a:rPr sz="1600" spc="-125" dirty="0">
                <a:latin typeface="Lucida Sans Unicode"/>
                <a:cs typeface="Lucida Sans Unicode"/>
              </a:rPr>
              <a:t>8 </a:t>
            </a:r>
            <a:r>
              <a:rPr sz="1600" spc="-130" dirty="0">
                <a:latin typeface="Lucida Sans Unicode"/>
                <a:cs typeface="Lucida Sans Unicode"/>
              </a:rPr>
              <a:t>bit </a:t>
            </a:r>
            <a:r>
              <a:rPr sz="1600" spc="-20" dirty="0">
                <a:latin typeface="Lucida Sans Unicode"/>
                <a:cs typeface="Lucida Sans Unicode"/>
              </a:rPr>
              <a:t>(</a:t>
            </a:r>
            <a:r>
              <a:rPr sz="1600" b="1" spc="-20" dirty="0">
                <a:latin typeface="Yu Gothic UI"/>
                <a:cs typeface="Yu Gothic UI"/>
              </a:rPr>
              <a:t>b</a:t>
            </a:r>
            <a:r>
              <a:rPr sz="1600" spc="-20" dirty="0">
                <a:latin typeface="Lucida Sans Unicode"/>
                <a:cs typeface="Lucida Sans Unicode"/>
              </a:rPr>
              <a:t>) </a:t>
            </a:r>
            <a:r>
              <a:rPr sz="1600" spc="-340" dirty="0">
                <a:latin typeface="Lucida Sans Unicode"/>
                <a:cs typeface="Lucida Sans Unicode"/>
              </a:rPr>
              <a:t>= </a:t>
            </a:r>
            <a:r>
              <a:rPr sz="1600" spc="-125" dirty="0">
                <a:latin typeface="Lucida Sans Unicode"/>
                <a:cs typeface="Lucida Sans Unicode"/>
              </a:rPr>
              <a:t>1 </a:t>
            </a:r>
            <a:r>
              <a:rPr sz="1600" spc="-15" dirty="0">
                <a:latin typeface="Lucida Sans Unicode"/>
                <a:cs typeface="Lucida Sans Unicode"/>
              </a:rPr>
              <a:t>Byte</a:t>
            </a:r>
            <a:r>
              <a:rPr sz="1600" spc="55" dirty="0">
                <a:latin typeface="Lucida Sans Unicode"/>
                <a:cs typeface="Lucida Sans Unicode"/>
              </a:rPr>
              <a:t> </a:t>
            </a:r>
            <a:r>
              <a:rPr sz="1600" spc="40" dirty="0">
                <a:latin typeface="Lucida Sans Unicode"/>
                <a:cs typeface="Lucida Sans Unicode"/>
              </a:rPr>
              <a:t>(</a:t>
            </a:r>
            <a:r>
              <a:rPr sz="1600" b="1" spc="40" dirty="0">
                <a:latin typeface="Yu Gothic UI"/>
                <a:cs typeface="Yu Gothic UI"/>
              </a:rPr>
              <a:t>B</a:t>
            </a:r>
            <a:r>
              <a:rPr sz="1600" spc="40" dirty="0">
                <a:latin typeface="Lucida Sans Unicode"/>
                <a:cs typeface="Lucida Sans Unicode"/>
              </a:rPr>
              <a:t>)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91018" y="1567053"/>
            <a:ext cx="849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6884" algn="l"/>
              </a:tabLst>
            </a:pPr>
            <a:r>
              <a:rPr sz="1600" b="1" spc="-5" dirty="0">
                <a:latin typeface="Arial"/>
                <a:cs typeface="Arial"/>
              </a:rPr>
              <a:t>p</a:t>
            </a:r>
            <a:r>
              <a:rPr sz="1600" b="1" dirty="0">
                <a:latin typeface="Arial"/>
                <a:cs typeface="Arial"/>
              </a:rPr>
              <a:t>e</a:t>
            </a:r>
            <a:r>
              <a:rPr sz="1600" b="1" spc="-5" dirty="0">
                <a:latin typeface="Arial"/>
                <a:cs typeface="Arial"/>
              </a:rPr>
              <a:t>r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b="1" spc="-10" dirty="0">
                <a:latin typeface="Arial"/>
                <a:cs typeface="Arial"/>
              </a:rPr>
              <a:t>una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065" y="1567053"/>
            <a:ext cx="7293609" cy="2220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54760" algn="l"/>
                <a:tab pos="2531745" algn="l"/>
                <a:tab pos="3540760" algn="l"/>
                <a:tab pos="3959860" algn="l"/>
                <a:tab pos="4807585" algn="l"/>
                <a:tab pos="5180965" algn="l"/>
                <a:tab pos="6276975" algn="l"/>
              </a:tabLst>
            </a:pPr>
            <a:r>
              <a:rPr sz="1600" b="1" spc="-5" dirty="0">
                <a:latin typeface="Arial"/>
                <a:cs typeface="Arial"/>
              </a:rPr>
              <a:t>Dispositivo	incapsulato	</a:t>
            </a:r>
            <a:r>
              <a:rPr sz="1600" spc="-5" dirty="0">
                <a:latin typeface="Arial"/>
                <a:cs typeface="Arial"/>
              </a:rPr>
              <a:t>all'interno	del	sistema	da	controllare	</a:t>
            </a:r>
            <a:r>
              <a:rPr sz="1600" b="1" spc="-5" dirty="0">
                <a:latin typeface="Arial"/>
                <a:cs typeface="Arial"/>
              </a:rPr>
              <a:t>progettato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determinata applicazione </a:t>
            </a:r>
            <a:r>
              <a:rPr sz="1600" spc="-5" dirty="0">
                <a:latin typeface="Arial"/>
                <a:cs typeface="Arial"/>
              </a:rPr>
              <a:t>supportato da una piattaforma hardware su</a:t>
            </a:r>
            <a:r>
              <a:rPr sz="1600" spc="2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misura.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E’ essenzialmente un sistema a microprocessore come un PC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ma:</a:t>
            </a:r>
            <a:endParaRPr sz="1600">
              <a:latin typeface="Arial"/>
              <a:cs typeface="Arial"/>
            </a:endParaRPr>
          </a:p>
          <a:p>
            <a:pPr marL="367665" indent="-172085">
              <a:lnSpc>
                <a:spcPct val="100000"/>
              </a:lnSpc>
              <a:spcBef>
                <a:spcPts val="5"/>
              </a:spcBef>
              <a:buChar char="•"/>
              <a:tabLst>
                <a:tab pos="368300" algn="l"/>
              </a:tabLst>
            </a:pPr>
            <a:r>
              <a:rPr sz="1600" spc="-5" dirty="0">
                <a:latin typeface="Arial"/>
                <a:cs typeface="Arial"/>
              </a:rPr>
              <a:t>dedicato a svolgere un particolare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compito</a:t>
            </a:r>
            <a:endParaRPr sz="1600">
              <a:latin typeface="Arial"/>
              <a:cs typeface="Arial"/>
            </a:endParaRPr>
          </a:p>
          <a:p>
            <a:pPr marL="367665" indent="-172085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1600" spc="-5" dirty="0">
                <a:latin typeface="Arial"/>
                <a:cs typeface="Arial"/>
              </a:rPr>
              <a:t>ha risorse e dispositivi strettamente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necessari</a:t>
            </a:r>
            <a:endParaRPr sz="1600">
              <a:latin typeface="Arial"/>
              <a:cs typeface="Arial"/>
            </a:endParaRPr>
          </a:p>
          <a:p>
            <a:pPr marL="367665" indent="-172085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1600" spc="-5" dirty="0">
                <a:latin typeface="Arial"/>
                <a:cs typeface="Arial"/>
              </a:rPr>
              <a:t>hardware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dedicato</a:t>
            </a:r>
            <a:endParaRPr sz="1600">
              <a:latin typeface="Arial"/>
              <a:cs typeface="Arial"/>
            </a:endParaRPr>
          </a:p>
          <a:p>
            <a:pPr marL="367665" indent="-172085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1600" spc="-5" dirty="0">
                <a:latin typeface="Arial"/>
                <a:cs typeface="Arial"/>
              </a:rPr>
              <a:t>frequenze di CPU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inferiori</a:t>
            </a:r>
            <a:endParaRPr sz="1600">
              <a:latin typeface="Arial"/>
              <a:cs typeface="Arial"/>
            </a:endParaRPr>
          </a:p>
          <a:p>
            <a:pPr marL="367665" indent="-172085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1600" spc="-5" dirty="0">
                <a:latin typeface="Arial"/>
                <a:cs typeface="Arial"/>
              </a:rPr>
              <a:t>basso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consumo</a:t>
            </a:r>
            <a:endParaRPr sz="1600">
              <a:latin typeface="Arial"/>
              <a:cs typeface="Arial"/>
            </a:endParaRPr>
          </a:p>
          <a:p>
            <a:pPr marL="367665" indent="-172085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1600" spc="-5" dirty="0">
                <a:latin typeface="Arial"/>
                <a:cs typeface="Arial"/>
              </a:rPr>
              <a:t>poca memoria (anche di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massa)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065" y="4006088"/>
            <a:ext cx="7611745" cy="2219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Caratteristiche:</a:t>
            </a:r>
            <a:endParaRPr sz="1600">
              <a:latin typeface="Arial"/>
              <a:cs typeface="Arial"/>
            </a:endParaRPr>
          </a:p>
          <a:p>
            <a:pPr marL="367665" indent="-172085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1600" spc="-5" dirty="0">
                <a:latin typeface="Arial"/>
                <a:cs typeface="Arial"/>
              </a:rPr>
              <a:t>sistemi privi di interazione umana</a:t>
            </a:r>
            <a:endParaRPr sz="1600">
              <a:latin typeface="Arial"/>
              <a:cs typeface="Arial"/>
            </a:endParaRPr>
          </a:p>
          <a:p>
            <a:pPr marL="367665" indent="-172085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1600" spc="-5" dirty="0">
                <a:latin typeface="Arial"/>
                <a:cs typeface="Arial"/>
              </a:rPr>
              <a:t>capaci di resistere ad eventi dannosi, a vibrazioni 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shock</a:t>
            </a:r>
            <a:endParaRPr sz="1600">
              <a:latin typeface="Arial"/>
              <a:cs typeface="Arial"/>
            </a:endParaRPr>
          </a:p>
          <a:p>
            <a:pPr marL="367665" indent="-172085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1600" spc="-5" dirty="0">
                <a:latin typeface="Arial"/>
                <a:cs typeface="Arial"/>
              </a:rPr>
              <a:t>ripartire in modo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autonomo</a:t>
            </a:r>
            <a:endParaRPr sz="1600">
              <a:latin typeface="Arial"/>
              <a:cs typeface="Arial"/>
            </a:endParaRPr>
          </a:p>
          <a:p>
            <a:pPr marL="367665" indent="-172085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1600" spc="-5" dirty="0">
                <a:latin typeface="Arial"/>
                <a:cs typeface="Arial"/>
              </a:rPr>
              <a:t>possibilmente di dimensioni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ridotte</a:t>
            </a:r>
            <a:endParaRPr sz="1600">
              <a:latin typeface="Arial"/>
              <a:cs typeface="Arial"/>
            </a:endParaRPr>
          </a:p>
          <a:p>
            <a:pPr marL="367665" indent="-172085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1600" spc="-5" dirty="0">
                <a:latin typeface="Arial"/>
                <a:cs typeface="Arial"/>
              </a:rPr>
              <a:t>raggiungibile tramite un qualche tipo di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connessione</a:t>
            </a:r>
            <a:endParaRPr sz="1600">
              <a:latin typeface="Arial"/>
              <a:cs typeface="Arial"/>
            </a:endParaRPr>
          </a:p>
          <a:p>
            <a:pPr marL="367665" marR="5080" indent="-172085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1600" spc="-5" dirty="0">
                <a:latin typeface="Arial"/>
                <a:cs typeface="Arial"/>
              </a:rPr>
              <a:t>deve avere risorse necessarie per l'esecuzione dei processi indispensabili al suo  funzionamento</a:t>
            </a:r>
            <a:endParaRPr sz="1600">
              <a:latin typeface="Arial"/>
              <a:cs typeface="Arial"/>
            </a:endParaRPr>
          </a:p>
          <a:p>
            <a:pPr marL="367665" indent="-172085">
              <a:lnSpc>
                <a:spcPct val="100000"/>
              </a:lnSpc>
              <a:spcBef>
                <a:spcPts val="5"/>
              </a:spcBef>
              <a:buChar char="•"/>
              <a:tabLst>
                <a:tab pos="368300" algn="l"/>
              </a:tabLst>
            </a:pPr>
            <a:r>
              <a:rPr sz="1600" spc="-5" dirty="0">
                <a:latin typeface="Arial"/>
                <a:cs typeface="Arial"/>
              </a:rPr>
              <a:t>spesso con vincoli temporali (sistema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real-time)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Sistemi</a:t>
            </a:r>
            <a:r>
              <a:rPr spc="-15" dirty="0"/>
              <a:t> </a:t>
            </a:r>
            <a:r>
              <a:rPr spc="-5" dirty="0"/>
              <a:t>Embedded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0403" y="2159635"/>
            <a:ext cx="34410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i="1" spc="-5" dirty="0">
                <a:latin typeface="Arial"/>
                <a:cs typeface="Arial"/>
              </a:rPr>
              <a:t>Prof. Ing. Donato</a:t>
            </a:r>
            <a:r>
              <a:rPr sz="2200" i="1" spc="-15" dirty="0">
                <a:latin typeface="Arial"/>
                <a:cs typeface="Arial"/>
              </a:rPr>
              <a:t> </a:t>
            </a:r>
            <a:r>
              <a:rPr sz="2200" i="1" spc="-5" dirty="0">
                <a:latin typeface="Arial"/>
                <a:cs typeface="Arial"/>
              </a:rPr>
              <a:t>Impedovo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620776"/>
            <a:ext cx="8243824" cy="143662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0112" y="1069086"/>
            <a:ext cx="763333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Livello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Logico-Digitale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75751" y="2639250"/>
            <a:ext cx="473075" cy="0"/>
          </a:xfrm>
          <a:custGeom>
            <a:avLst/>
            <a:gdLst/>
            <a:ahLst/>
            <a:cxnLst/>
            <a:rect l="l" t="t" r="r" b="b"/>
            <a:pathLst>
              <a:path w="473075">
                <a:moveTo>
                  <a:pt x="0" y="0"/>
                </a:moveTo>
                <a:lnTo>
                  <a:pt x="473011" y="0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54638" y="2639250"/>
            <a:ext cx="3678554" cy="0"/>
          </a:xfrm>
          <a:custGeom>
            <a:avLst/>
            <a:gdLst/>
            <a:ahLst/>
            <a:cxnLst/>
            <a:rect l="l" t="t" r="r" b="b"/>
            <a:pathLst>
              <a:path w="3678554">
                <a:moveTo>
                  <a:pt x="0" y="0"/>
                </a:moveTo>
                <a:lnTo>
                  <a:pt x="3678237" y="0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620776"/>
            <a:ext cx="755650" cy="1437005"/>
          </a:xfrm>
          <a:custGeom>
            <a:avLst/>
            <a:gdLst/>
            <a:ahLst/>
            <a:cxnLst/>
            <a:rect l="l" t="t" r="r" b="b"/>
            <a:pathLst>
              <a:path w="755650" h="1437005">
                <a:moveTo>
                  <a:pt x="0" y="1436624"/>
                </a:moveTo>
                <a:lnTo>
                  <a:pt x="755650" y="1436624"/>
                </a:lnTo>
                <a:lnTo>
                  <a:pt x="755650" y="0"/>
                </a:lnTo>
                <a:lnTo>
                  <a:pt x="0" y="0"/>
                </a:lnTo>
                <a:lnTo>
                  <a:pt x="0" y="1436624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3357879"/>
          </a:xfrm>
          <a:custGeom>
            <a:avLst/>
            <a:gdLst/>
            <a:ahLst/>
            <a:cxnLst/>
            <a:rect l="l" t="t" r="r" b="b"/>
            <a:pathLst>
              <a:path w="142875" h="3357879">
                <a:moveTo>
                  <a:pt x="0" y="3357626"/>
                </a:moveTo>
                <a:lnTo>
                  <a:pt x="142875" y="3357626"/>
                </a:lnTo>
                <a:lnTo>
                  <a:pt x="142875" y="0"/>
                </a:lnTo>
                <a:lnTo>
                  <a:pt x="0" y="0"/>
                </a:lnTo>
                <a:lnTo>
                  <a:pt x="0" y="3357626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0532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0700" y="2400300"/>
            <a:ext cx="6453124" cy="2973451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Porte</a:t>
            </a:r>
            <a:r>
              <a:rPr spc="-20" dirty="0"/>
              <a:t> </a:t>
            </a:r>
            <a:r>
              <a:rPr spc="-5" dirty="0"/>
              <a:t>Logiche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0532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22475" y="1757426"/>
            <a:ext cx="5686425" cy="455129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Funzioni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0532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0737" y="1939925"/>
            <a:ext cx="7046849" cy="320992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Proprietà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0532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95526" y="1801876"/>
            <a:ext cx="5846699" cy="402424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XOR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0532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19325" y="2551048"/>
            <a:ext cx="4705350" cy="175577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46095" y="4554180"/>
            <a:ext cx="2268855" cy="76962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920"/>
              </a:lnSpc>
              <a:spcBef>
                <a:spcPts val="245"/>
              </a:spcBef>
            </a:pPr>
            <a:r>
              <a:rPr sz="1650" i="1" spc="-30" dirty="0">
                <a:latin typeface="Malgun Gothic"/>
                <a:cs typeface="Malgun Gothic"/>
              </a:rPr>
              <a:t>DIP: </a:t>
            </a:r>
            <a:r>
              <a:rPr sz="1650" i="1" spc="-35" dirty="0">
                <a:latin typeface="Malgun Gothic"/>
                <a:cs typeface="Malgun Gothic"/>
              </a:rPr>
              <a:t>Dual </a:t>
            </a:r>
            <a:r>
              <a:rPr sz="1650" i="1" spc="-25" dirty="0">
                <a:latin typeface="Malgun Gothic"/>
                <a:cs typeface="Malgun Gothic"/>
              </a:rPr>
              <a:t>Inline </a:t>
            </a:r>
            <a:r>
              <a:rPr sz="1650" i="1" spc="-45" dirty="0">
                <a:latin typeface="Malgun Gothic"/>
                <a:cs typeface="Malgun Gothic"/>
              </a:rPr>
              <a:t>Package  </a:t>
            </a:r>
            <a:r>
              <a:rPr sz="1650" i="1" spc="-35" dirty="0">
                <a:latin typeface="Malgun Gothic"/>
                <a:cs typeface="Malgun Gothic"/>
              </a:rPr>
              <a:t>PGA: </a:t>
            </a:r>
            <a:r>
              <a:rPr sz="1650" i="1" spc="-30" dirty="0">
                <a:latin typeface="Malgun Gothic"/>
                <a:cs typeface="Malgun Gothic"/>
              </a:rPr>
              <a:t>Pin Grid Arrays  </a:t>
            </a:r>
            <a:r>
              <a:rPr sz="1650" i="1" spc="-45" dirty="0">
                <a:latin typeface="Malgun Gothic"/>
                <a:cs typeface="Malgun Gothic"/>
              </a:rPr>
              <a:t>LGA: </a:t>
            </a:r>
            <a:r>
              <a:rPr sz="1650" i="1" spc="-30" dirty="0">
                <a:latin typeface="Malgun Gothic"/>
                <a:cs typeface="Malgun Gothic"/>
              </a:rPr>
              <a:t>Land Grid</a:t>
            </a:r>
            <a:r>
              <a:rPr sz="1650" i="1" spc="1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Arrays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Usage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Multiplexer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0250" y="1814574"/>
            <a:ext cx="4332351" cy="499897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31875" y="2944748"/>
          <a:ext cx="3019425" cy="3528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9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9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800" b="1" spc="-7" baseline="-20833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0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0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1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1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2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2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3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3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6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4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4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46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5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5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6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6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7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7</a:t>
                      </a:r>
                      <a:endParaRPr sz="1800" baseline="-20833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9119" y="1440306"/>
            <a:ext cx="7302500" cy="1319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65" dirty="0">
                <a:latin typeface="Lucida Sans Unicode"/>
                <a:cs typeface="Lucida Sans Unicode"/>
              </a:rPr>
              <a:t>In </a:t>
            </a:r>
            <a:r>
              <a:rPr sz="1600" spc="-100" dirty="0">
                <a:latin typeface="Lucida Sans Unicode"/>
                <a:cs typeface="Lucida Sans Unicode"/>
              </a:rPr>
              <a:t>funzione </a:t>
            </a:r>
            <a:r>
              <a:rPr sz="1600" spc="-85" dirty="0">
                <a:latin typeface="Lucida Sans Unicode"/>
                <a:cs typeface="Lucida Sans Unicode"/>
              </a:rPr>
              <a:t>del </a:t>
            </a:r>
            <a:r>
              <a:rPr sz="1600" spc="-65" dirty="0">
                <a:latin typeface="Lucida Sans Unicode"/>
                <a:cs typeface="Lucida Sans Unicode"/>
              </a:rPr>
              <a:t>valore </a:t>
            </a:r>
            <a:r>
              <a:rPr sz="1600" spc="-70" dirty="0">
                <a:latin typeface="Lucida Sans Unicode"/>
                <a:cs typeface="Lucida Sans Unicode"/>
              </a:rPr>
              <a:t>sulle linee </a:t>
            </a:r>
            <a:r>
              <a:rPr sz="1600" spc="10" dirty="0">
                <a:latin typeface="Lucida Sans Unicode"/>
                <a:cs typeface="Lucida Sans Unicode"/>
              </a:rPr>
              <a:t>A,B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45" dirty="0">
                <a:latin typeface="Lucida Sans Unicode"/>
                <a:cs typeface="Lucida Sans Unicode"/>
              </a:rPr>
              <a:t>C </a:t>
            </a:r>
            <a:r>
              <a:rPr sz="1600" spc="-85" dirty="0">
                <a:latin typeface="Lucida Sans Unicode"/>
                <a:cs typeface="Lucida Sans Unicode"/>
              </a:rPr>
              <a:t>solo </a:t>
            </a:r>
            <a:r>
              <a:rPr sz="1600" spc="-75" dirty="0">
                <a:latin typeface="Lucida Sans Unicode"/>
                <a:cs typeface="Lucida Sans Unicode"/>
              </a:rPr>
              <a:t>una delle </a:t>
            </a:r>
            <a:r>
              <a:rPr sz="1600" spc="-130" dirty="0">
                <a:latin typeface="Lucida Sans Unicode"/>
                <a:cs typeface="Lucida Sans Unicode"/>
              </a:rPr>
              <a:t>otto </a:t>
            </a:r>
            <a:r>
              <a:rPr sz="1600" spc="-70" dirty="0">
                <a:latin typeface="Lucida Sans Unicode"/>
                <a:cs typeface="Lucida Sans Unicode"/>
              </a:rPr>
              <a:t>linee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85" dirty="0">
                <a:latin typeface="Lucida Sans Unicode"/>
                <a:cs typeface="Lucida Sans Unicode"/>
              </a:rPr>
              <a:t>entrata </a:t>
            </a:r>
            <a:r>
              <a:rPr sz="1600" spc="-55" dirty="0">
                <a:latin typeface="Lucida Sans Unicode"/>
                <a:cs typeface="Lucida Sans Unicode"/>
              </a:rPr>
              <a:t>viene  trasmessa </a:t>
            </a:r>
            <a:r>
              <a:rPr sz="1600" spc="-110" dirty="0">
                <a:latin typeface="Lucida Sans Unicode"/>
                <a:cs typeface="Lucida Sans Unicode"/>
              </a:rPr>
              <a:t>in</a:t>
            </a:r>
            <a:r>
              <a:rPr sz="1600" spc="-70" dirty="0">
                <a:latin typeface="Lucida Sans Unicode"/>
                <a:cs typeface="Lucida Sans Unicode"/>
              </a:rPr>
              <a:t> uscita.</a:t>
            </a:r>
            <a:endParaRPr sz="1600">
              <a:latin typeface="Lucida Sans Unicode"/>
              <a:cs typeface="Lucida Sans Unicode"/>
            </a:endParaRPr>
          </a:p>
          <a:p>
            <a:pPr marL="83820">
              <a:lnSpc>
                <a:spcPts val="1950"/>
              </a:lnSpc>
              <a:spcBef>
                <a:spcPts val="520"/>
              </a:spcBef>
            </a:pPr>
            <a:r>
              <a:rPr sz="1650" i="1" spc="-30" dirty="0">
                <a:latin typeface="Malgun Gothic"/>
                <a:cs typeface="Malgun Gothic"/>
              </a:rPr>
              <a:t>2</a:t>
            </a:r>
            <a:r>
              <a:rPr sz="1650" i="1" spc="-44" baseline="25252" dirty="0">
                <a:latin typeface="Malgun Gothic"/>
                <a:cs typeface="Malgun Gothic"/>
              </a:rPr>
              <a:t>n </a:t>
            </a:r>
            <a:r>
              <a:rPr sz="1650" i="1" spc="-35" dirty="0">
                <a:latin typeface="Malgun Gothic"/>
                <a:cs typeface="Malgun Gothic"/>
              </a:rPr>
              <a:t>valore</a:t>
            </a:r>
            <a:r>
              <a:rPr sz="1650" i="1" spc="-15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input</a:t>
            </a:r>
            <a:endParaRPr sz="1650">
              <a:latin typeface="Malgun Gothic"/>
              <a:cs typeface="Malgun Gothic"/>
            </a:endParaRPr>
          </a:p>
          <a:p>
            <a:pPr marL="83820">
              <a:lnSpc>
                <a:spcPts val="1920"/>
              </a:lnSpc>
            </a:pPr>
            <a:r>
              <a:rPr sz="1650" i="1" spc="-30" dirty="0">
                <a:latin typeface="Malgun Gothic"/>
                <a:cs typeface="Malgun Gothic"/>
              </a:rPr>
              <a:t>1 </a:t>
            </a:r>
            <a:r>
              <a:rPr sz="1650" i="1" spc="-35" dirty="0">
                <a:latin typeface="Malgun Gothic"/>
                <a:cs typeface="Malgun Gothic"/>
              </a:rPr>
              <a:t>valore</a:t>
            </a:r>
            <a:r>
              <a:rPr sz="1650" i="1" spc="10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output</a:t>
            </a:r>
            <a:endParaRPr sz="1650">
              <a:latin typeface="Malgun Gothic"/>
              <a:cs typeface="Malgun Gothic"/>
            </a:endParaRPr>
          </a:p>
          <a:p>
            <a:pPr marL="83820">
              <a:lnSpc>
                <a:spcPts val="1950"/>
              </a:lnSpc>
            </a:pPr>
            <a:r>
              <a:rPr sz="1650" i="1" spc="-35" dirty="0">
                <a:latin typeface="Malgun Gothic"/>
                <a:cs typeface="Malgun Gothic"/>
              </a:rPr>
              <a:t>n valore</a:t>
            </a:r>
            <a:r>
              <a:rPr sz="1650" i="1" spc="1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controllo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Multiplexer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79119" y="1767966"/>
            <a:ext cx="7823200" cy="3537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5244" indent="-343535">
              <a:lnSpc>
                <a:spcPct val="100000"/>
              </a:lnSpc>
              <a:spcBef>
                <a:spcPts val="100"/>
              </a:spcBef>
              <a:tabLst>
                <a:tab pos="914400" algn="l"/>
              </a:tabLst>
            </a:pPr>
            <a:r>
              <a:rPr sz="1800" spc="-60" dirty="0">
                <a:latin typeface="Lucida Sans Unicode"/>
                <a:cs typeface="Lucida Sans Unicode"/>
              </a:rPr>
              <a:t>Usando </a:t>
            </a:r>
            <a:r>
              <a:rPr sz="1800" spc="-120" dirty="0">
                <a:latin typeface="Lucida Sans Unicode"/>
                <a:cs typeface="Lucida Sans Unicode"/>
              </a:rPr>
              <a:t>un </a:t>
            </a:r>
            <a:r>
              <a:rPr sz="1800" spc="-95" dirty="0">
                <a:latin typeface="Lucida Sans Unicode"/>
                <a:cs typeface="Lucida Sans Unicode"/>
              </a:rPr>
              <a:t>contatore </a:t>
            </a:r>
            <a:r>
              <a:rPr sz="1800" spc="-5" dirty="0">
                <a:latin typeface="Lucida Sans Unicode"/>
                <a:cs typeface="Lucida Sans Unicode"/>
              </a:rPr>
              <a:t>e </a:t>
            </a:r>
            <a:r>
              <a:rPr sz="1800" spc="-110" dirty="0">
                <a:latin typeface="Lucida Sans Unicode"/>
                <a:cs typeface="Lucida Sans Unicode"/>
              </a:rPr>
              <a:t>abilitando </a:t>
            </a:r>
            <a:r>
              <a:rPr sz="1800" spc="-125" dirty="0">
                <a:latin typeface="Lucida Sans Unicode"/>
                <a:cs typeface="Lucida Sans Unicode"/>
              </a:rPr>
              <a:t>in </a:t>
            </a:r>
            <a:r>
              <a:rPr sz="1800" spc="-80" dirty="0">
                <a:latin typeface="Lucida Sans Unicode"/>
                <a:cs typeface="Lucida Sans Unicode"/>
              </a:rPr>
              <a:t>uscita </a:t>
            </a:r>
            <a:r>
              <a:rPr sz="1800" spc="-65" dirty="0">
                <a:latin typeface="Lucida Sans Unicode"/>
                <a:cs typeface="Lucida Sans Unicode"/>
              </a:rPr>
              <a:t>le </a:t>
            </a:r>
            <a:r>
              <a:rPr sz="1800" spc="-70" dirty="0">
                <a:latin typeface="Lucida Sans Unicode"/>
                <a:cs typeface="Lucida Sans Unicode"/>
              </a:rPr>
              <a:t>diverse </a:t>
            </a:r>
            <a:r>
              <a:rPr sz="1800" spc="-90" dirty="0">
                <a:latin typeface="Lucida Sans Unicode"/>
                <a:cs typeface="Lucida Sans Unicode"/>
              </a:rPr>
              <a:t>entrate </a:t>
            </a:r>
            <a:r>
              <a:rPr sz="1800" spc="-125" dirty="0">
                <a:latin typeface="Lucida Sans Unicode"/>
                <a:cs typeface="Lucida Sans Unicode"/>
              </a:rPr>
              <a:t>in </a:t>
            </a:r>
            <a:r>
              <a:rPr sz="1800" spc="-70" dirty="0">
                <a:latin typeface="Lucida Sans Unicode"/>
                <a:cs typeface="Lucida Sans Unicode"/>
              </a:rPr>
              <a:t>sequenza, </a:t>
            </a:r>
            <a:r>
              <a:rPr sz="1800" spc="-125" dirty="0">
                <a:latin typeface="Lucida Sans Unicode"/>
                <a:cs typeface="Lucida Sans Unicode"/>
              </a:rPr>
              <a:t>un  </a:t>
            </a:r>
            <a:r>
              <a:rPr sz="1800" spc="-95" dirty="0">
                <a:latin typeface="Lucida Sans Unicode"/>
                <a:cs typeface="Lucida Sans Unicode"/>
              </a:rPr>
              <a:t>byte	</a:t>
            </a:r>
            <a:r>
              <a:rPr sz="1800" spc="-65" dirty="0">
                <a:latin typeface="Lucida Sans Unicode"/>
                <a:cs typeface="Lucida Sans Unicode"/>
              </a:rPr>
              <a:t>da </a:t>
            </a:r>
            <a:r>
              <a:rPr sz="1800" spc="-90" dirty="0">
                <a:latin typeface="Lucida Sans Unicode"/>
                <a:cs typeface="Lucida Sans Unicode"/>
              </a:rPr>
              <a:t>parallelo </a:t>
            </a:r>
            <a:r>
              <a:rPr sz="1800" spc="-125" dirty="0">
                <a:latin typeface="Lucida Sans Unicode"/>
                <a:cs typeface="Lucida Sans Unicode"/>
              </a:rPr>
              <a:t>può </a:t>
            </a:r>
            <a:r>
              <a:rPr sz="1800" spc="-35" dirty="0">
                <a:latin typeface="Lucida Sans Unicode"/>
                <a:cs typeface="Lucida Sans Unicode"/>
              </a:rPr>
              <a:t>essere </a:t>
            </a:r>
            <a:r>
              <a:rPr sz="1800" spc="-75" dirty="0">
                <a:latin typeface="Lucida Sans Unicode"/>
                <a:cs typeface="Lucida Sans Unicode"/>
              </a:rPr>
              <a:t>trasmesso </a:t>
            </a:r>
            <a:r>
              <a:rPr sz="1800" spc="-125" dirty="0">
                <a:latin typeface="Lucida Sans Unicode"/>
                <a:cs typeface="Lucida Sans Unicode"/>
              </a:rPr>
              <a:t>in </a:t>
            </a:r>
            <a:r>
              <a:rPr sz="1800" spc="-65" dirty="0">
                <a:latin typeface="Lucida Sans Unicode"/>
                <a:cs typeface="Lucida Sans Unicode"/>
              </a:rPr>
              <a:t>serie: </a:t>
            </a:r>
            <a:r>
              <a:rPr sz="1800" spc="-75" dirty="0">
                <a:latin typeface="Lucida Sans Unicode"/>
                <a:cs typeface="Lucida Sans Unicode"/>
              </a:rPr>
              <a:t>conversione  </a:t>
            </a:r>
            <a:r>
              <a:rPr sz="1800" spc="-100" dirty="0">
                <a:latin typeface="Lucida Sans Unicode"/>
                <a:cs typeface="Lucida Sans Unicode"/>
              </a:rPr>
              <a:t>parallelo/serie.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Times New Roman"/>
              <a:cs typeface="Times New Roman"/>
            </a:endParaRPr>
          </a:p>
          <a:p>
            <a:pPr marL="355600" marR="273050" indent="-343535" algn="just">
              <a:lnSpc>
                <a:spcPct val="100000"/>
              </a:lnSpc>
            </a:pPr>
            <a:r>
              <a:rPr sz="1800" spc="-70" dirty="0">
                <a:latin typeface="Lucida Sans Unicode"/>
                <a:cs typeface="Lucida Sans Unicode"/>
              </a:rPr>
              <a:t>Il </a:t>
            </a:r>
            <a:r>
              <a:rPr sz="1800" spc="-125" dirty="0">
                <a:latin typeface="Lucida Sans Unicode"/>
                <a:cs typeface="Lucida Sans Unicode"/>
              </a:rPr>
              <a:t>multiplexer può </a:t>
            </a:r>
            <a:r>
              <a:rPr sz="1800" spc="-35" dirty="0">
                <a:latin typeface="Lucida Sans Unicode"/>
                <a:cs typeface="Lucida Sans Unicode"/>
              </a:rPr>
              <a:t>essere </a:t>
            </a:r>
            <a:r>
              <a:rPr sz="1800" spc="-125" dirty="0">
                <a:latin typeface="Lucida Sans Unicode"/>
                <a:cs typeface="Lucida Sans Unicode"/>
              </a:rPr>
              <a:t>utilizzato </a:t>
            </a:r>
            <a:r>
              <a:rPr sz="1800" spc="-100" dirty="0">
                <a:latin typeface="Lucida Sans Unicode"/>
                <a:cs typeface="Lucida Sans Unicode"/>
              </a:rPr>
              <a:t>per </a:t>
            </a:r>
            <a:r>
              <a:rPr sz="1800" spc="-95" dirty="0">
                <a:latin typeface="Lucida Sans Unicode"/>
                <a:cs typeface="Lucida Sans Unicode"/>
              </a:rPr>
              <a:t>trasformare </a:t>
            </a:r>
            <a:r>
              <a:rPr sz="1800" spc="-125" dirty="0">
                <a:latin typeface="Lucida Sans Unicode"/>
                <a:cs typeface="Lucida Sans Unicode"/>
              </a:rPr>
              <a:t>il </a:t>
            </a:r>
            <a:r>
              <a:rPr sz="1800" spc="-95" dirty="0">
                <a:latin typeface="Lucida Sans Unicode"/>
                <a:cs typeface="Lucida Sans Unicode"/>
              </a:rPr>
              <a:t>byte </a:t>
            </a:r>
            <a:r>
              <a:rPr sz="1800" spc="-100" dirty="0">
                <a:latin typeface="Lucida Sans Unicode"/>
                <a:cs typeface="Lucida Sans Unicode"/>
              </a:rPr>
              <a:t>corrispondente </a:t>
            </a:r>
            <a:r>
              <a:rPr sz="1800" spc="-65" dirty="0">
                <a:latin typeface="Lucida Sans Unicode"/>
                <a:cs typeface="Lucida Sans Unicode"/>
              </a:rPr>
              <a:t>al  </a:t>
            </a:r>
            <a:r>
              <a:rPr sz="1800" spc="-75" dirty="0">
                <a:latin typeface="Lucida Sans Unicode"/>
                <a:cs typeface="Lucida Sans Unicode"/>
              </a:rPr>
              <a:t>carattere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120" dirty="0">
                <a:latin typeface="Lucida Sans Unicode"/>
                <a:cs typeface="Lucida Sans Unicode"/>
              </a:rPr>
              <a:t>un </a:t>
            </a:r>
            <a:r>
              <a:rPr sz="1800" spc="-95" dirty="0">
                <a:latin typeface="Lucida Sans Unicode"/>
                <a:cs typeface="Lucida Sans Unicode"/>
              </a:rPr>
              <a:t>tasto </a:t>
            </a:r>
            <a:r>
              <a:rPr sz="1800" spc="-114" dirty="0">
                <a:latin typeface="Lucida Sans Unicode"/>
                <a:cs typeface="Lucida Sans Unicode"/>
              </a:rPr>
              <a:t>pigiato </a:t>
            </a:r>
            <a:r>
              <a:rPr sz="1800" spc="-125" dirty="0">
                <a:latin typeface="Lucida Sans Unicode"/>
                <a:cs typeface="Lucida Sans Unicode"/>
              </a:rPr>
              <a:t>in </a:t>
            </a:r>
            <a:r>
              <a:rPr sz="1800" spc="-80" dirty="0">
                <a:latin typeface="Lucida Sans Unicode"/>
                <a:cs typeface="Lucida Sans Unicode"/>
              </a:rPr>
              <a:t>una </a:t>
            </a:r>
            <a:r>
              <a:rPr sz="1800" spc="-70" dirty="0">
                <a:latin typeface="Lucida Sans Unicode"/>
                <a:cs typeface="Lucida Sans Unicode"/>
              </a:rPr>
              <a:t>sequenza </a:t>
            </a:r>
            <a:r>
              <a:rPr sz="1800" spc="-130" dirty="0">
                <a:latin typeface="Lucida Sans Unicode"/>
                <a:cs typeface="Lucida Sans Unicode"/>
              </a:rPr>
              <a:t>di bit, </a:t>
            </a:r>
            <a:r>
              <a:rPr sz="1800" spc="-50" dirty="0">
                <a:latin typeface="Lucida Sans Unicode"/>
                <a:cs typeface="Lucida Sans Unicode"/>
              </a:rPr>
              <a:t>che </a:t>
            </a:r>
            <a:r>
              <a:rPr sz="1800" spc="-80" dirty="0">
                <a:latin typeface="Lucida Sans Unicode"/>
                <a:cs typeface="Lucida Sans Unicode"/>
              </a:rPr>
              <a:t>attraverso </a:t>
            </a:r>
            <a:r>
              <a:rPr sz="1800" spc="-65" dirty="0">
                <a:latin typeface="Lucida Sans Unicode"/>
                <a:cs typeface="Lucida Sans Unicode"/>
              </a:rPr>
              <a:t>echo  </a:t>
            </a:r>
            <a:r>
              <a:rPr sz="1800" spc="-125" dirty="0">
                <a:latin typeface="Lucida Sans Unicode"/>
                <a:cs typeface="Lucida Sans Unicode"/>
              </a:rPr>
              <a:t>può </a:t>
            </a:r>
            <a:r>
              <a:rPr sz="1800" spc="-35" dirty="0">
                <a:latin typeface="Lucida Sans Unicode"/>
                <a:cs typeface="Lucida Sans Unicode"/>
              </a:rPr>
              <a:t>essere </a:t>
            </a:r>
            <a:r>
              <a:rPr sz="1800" spc="-100" dirty="0">
                <a:latin typeface="Lucida Sans Unicode"/>
                <a:cs typeface="Lucida Sans Unicode"/>
              </a:rPr>
              <a:t>inviato </a:t>
            </a:r>
            <a:r>
              <a:rPr sz="1800" spc="-65" dirty="0">
                <a:latin typeface="Lucida Sans Unicode"/>
                <a:cs typeface="Lucida Sans Unicode"/>
              </a:rPr>
              <a:t>ad </a:t>
            </a:r>
            <a:r>
              <a:rPr sz="1800" spc="-120" dirty="0">
                <a:latin typeface="Lucida Sans Unicode"/>
                <a:cs typeface="Lucida Sans Unicode"/>
              </a:rPr>
              <a:t>uno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90" dirty="0">
                <a:latin typeface="Lucida Sans Unicode"/>
                <a:cs typeface="Lucida Sans Unicode"/>
              </a:rPr>
              <a:t>schermo.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</a:pPr>
            <a:r>
              <a:rPr sz="1800" spc="-70" dirty="0">
                <a:latin typeface="Lucida Sans Unicode"/>
                <a:cs typeface="Lucida Sans Unicode"/>
              </a:rPr>
              <a:t>Il </a:t>
            </a:r>
            <a:r>
              <a:rPr sz="1800" spc="-105" dirty="0">
                <a:latin typeface="Lucida Sans Unicode"/>
                <a:cs typeface="Lucida Sans Unicode"/>
              </a:rPr>
              <a:t>contrario </a:t>
            </a:r>
            <a:r>
              <a:rPr sz="1800" spc="-90" dirty="0">
                <a:latin typeface="Lucida Sans Unicode"/>
                <a:cs typeface="Lucida Sans Unicode"/>
              </a:rPr>
              <a:t>del </a:t>
            </a:r>
            <a:r>
              <a:rPr sz="1800" spc="-125" dirty="0">
                <a:latin typeface="Lucida Sans Unicode"/>
                <a:cs typeface="Lucida Sans Unicode"/>
              </a:rPr>
              <a:t>multiplexer </a:t>
            </a:r>
            <a:r>
              <a:rPr sz="1800" spc="-5" dirty="0">
                <a:latin typeface="Lucida Sans Unicode"/>
                <a:cs typeface="Lucida Sans Unicode"/>
              </a:rPr>
              <a:t>è </a:t>
            </a:r>
            <a:r>
              <a:rPr sz="1800" spc="-125" dirty="0">
                <a:latin typeface="Lucida Sans Unicode"/>
                <a:cs typeface="Lucida Sans Unicode"/>
              </a:rPr>
              <a:t>il </a:t>
            </a:r>
            <a:r>
              <a:rPr sz="1800" spc="-120" dirty="0">
                <a:latin typeface="Lucida Sans Unicode"/>
                <a:cs typeface="Lucida Sans Unicode"/>
              </a:rPr>
              <a:t>demultiplexer </a:t>
            </a:r>
            <a:r>
              <a:rPr sz="1800" spc="-50" dirty="0">
                <a:latin typeface="Lucida Sans Unicode"/>
                <a:cs typeface="Lucida Sans Unicode"/>
              </a:rPr>
              <a:t>che </a:t>
            </a:r>
            <a:r>
              <a:rPr sz="1800" spc="-120" dirty="0">
                <a:latin typeface="Lucida Sans Unicode"/>
                <a:cs typeface="Lucida Sans Unicode"/>
              </a:rPr>
              <a:t>indirizza un </a:t>
            </a:r>
            <a:r>
              <a:rPr sz="1800" spc="-60" dirty="0">
                <a:latin typeface="Lucida Sans Unicode"/>
                <a:cs typeface="Lucida Sans Unicode"/>
              </a:rPr>
              <a:t>segnale </a:t>
            </a:r>
            <a:r>
              <a:rPr sz="1800" spc="-125" dirty="0">
                <a:latin typeface="Lucida Sans Unicode"/>
                <a:cs typeface="Lucida Sans Unicode"/>
              </a:rPr>
              <a:t>in  </a:t>
            </a:r>
            <a:r>
              <a:rPr sz="1800" spc="-85" dirty="0">
                <a:latin typeface="Lucida Sans Unicode"/>
                <a:cs typeface="Lucida Sans Unicode"/>
              </a:rPr>
              <a:t>ingresso </a:t>
            </a:r>
            <a:r>
              <a:rPr sz="1800" spc="-60" dirty="0">
                <a:latin typeface="Lucida Sans Unicode"/>
                <a:cs typeface="Lucida Sans Unicode"/>
              </a:rPr>
              <a:t>verso </a:t>
            </a:r>
            <a:r>
              <a:rPr sz="1800" spc="-80" dirty="0">
                <a:latin typeface="Lucida Sans Unicode"/>
                <a:cs typeface="Lucida Sans Unicode"/>
              </a:rPr>
              <a:t>una </a:t>
            </a:r>
            <a:r>
              <a:rPr sz="1800" spc="-85" dirty="0">
                <a:latin typeface="Lucida Sans Unicode"/>
                <a:cs typeface="Lucida Sans Unicode"/>
              </a:rPr>
              <a:t>delle </a:t>
            </a:r>
            <a:r>
              <a:rPr sz="1800" spc="-145" dirty="0">
                <a:latin typeface="Lucida Sans Unicode"/>
                <a:cs typeface="Lucida Sans Unicode"/>
              </a:rPr>
              <a:t>otto </a:t>
            </a:r>
            <a:r>
              <a:rPr sz="1800" spc="-80" dirty="0">
                <a:latin typeface="Lucida Sans Unicode"/>
                <a:cs typeface="Lucida Sans Unicode"/>
              </a:rPr>
              <a:t>uscite selezionata </a:t>
            </a:r>
            <a:r>
              <a:rPr sz="1800" spc="-125" dirty="0">
                <a:latin typeface="Lucida Sans Unicode"/>
                <a:cs typeface="Lucida Sans Unicode"/>
              </a:rPr>
              <a:t>in </a:t>
            </a:r>
            <a:r>
              <a:rPr sz="1800" spc="-40" dirty="0">
                <a:latin typeface="Lucida Sans Unicode"/>
                <a:cs typeface="Lucida Sans Unicode"/>
              </a:rPr>
              <a:t>base </a:t>
            </a:r>
            <a:r>
              <a:rPr sz="1800" spc="-60" dirty="0">
                <a:latin typeface="Lucida Sans Unicode"/>
                <a:cs typeface="Lucida Sans Unicode"/>
              </a:rPr>
              <a:t>al segnale </a:t>
            </a:r>
            <a:r>
              <a:rPr sz="1800" spc="-135" dirty="0">
                <a:latin typeface="Lucida Sans Unicode"/>
                <a:cs typeface="Lucida Sans Unicode"/>
              </a:rPr>
              <a:t>di  </a:t>
            </a:r>
            <a:r>
              <a:rPr sz="1800" spc="-114" dirty="0">
                <a:latin typeface="Lucida Sans Unicode"/>
                <a:cs typeface="Lucida Sans Unicode"/>
              </a:rPr>
              <a:t>controllo </a:t>
            </a:r>
            <a:r>
              <a:rPr sz="1800" spc="-80" dirty="0">
                <a:latin typeface="Lucida Sans Unicode"/>
                <a:cs typeface="Lucida Sans Unicode"/>
              </a:rPr>
              <a:t>sulle linee </a:t>
            </a:r>
            <a:r>
              <a:rPr sz="1800" spc="-15" dirty="0">
                <a:latin typeface="Lucida Sans Unicode"/>
                <a:cs typeface="Lucida Sans Unicode"/>
              </a:rPr>
              <a:t>A,B,C., </a:t>
            </a:r>
            <a:r>
              <a:rPr sz="1800" spc="-50" dirty="0">
                <a:latin typeface="Lucida Sans Unicode"/>
                <a:cs typeface="Lucida Sans Unicode"/>
              </a:rPr>
              <a:t>Viene </a:t>
            </a:r>
            <a:r>
              <a:rPr sz="1800" spc="-125" dirty="0">
                <a:latin typeface="Lucida Sans Unicode"/>
                <a:cs typeface="Lucida Sans Unicode"/>
              </a:rPr>
              <a:t>utilizzato </a:t>
            </a:r>
            <a:r>
              <a:rPr sz="1800" spc="-100" dirty="0">
                <a:latin typeface="Lucida Sans Unicode"/>
                <a:cs typeface="Lucida Sans Unicode"/>
              </a:rPr>
              <a:t>per </a:t>
            </a:r>
            <a:r>
              <a:rPr sz="1800" spc="-95" dirty="0">
                <a:latin typeface="Lucida Sans Unicode"/>
                <a:cs typeface="Lucida Sans Unicode"/>
              </a:rPr>
              <a:t>trasformare </a:t>
            </a:r>
            <a:r>
              <a:rPr sz="1800" spc="-120" dirty="0">
                <a:latin typeface="Lucida Sans Unicode"/>
                <a:cs typeface="Lucida Sans Unicode"/>
              </a:rPr>
              <a:t>un </a:t>
            </a:r>
            <a:r>
              <a:rPr sz="1800" spc="-60" dirty="0">
                <a:latin typeface="Lucida Sans Unicode"/>
                <a:cs typeface="Lucida Sans Unicode"/>
              </a:rPr>
              <a:t>segnale </a:t>
            </a:r>
            <a:r>
              <a:rPr sz="1800" spc="-70" dirty="0">
                <a:latin typeface="Lucida Sans Unicode"/>
                <a:cs typeface="Lucida Sans Unicode"/>
              </a:rPr>
              <a:t>da  </a:t>
            </a:r>
            <a:r>
              <a:rPr sz="1800" spc="-60" dirty="0">
                <a:latin typeface="Lucida Sans Unicode"/>
                <a:cs typeface="Lucida Sans Unicode"/>
              </a:rPr>
              <a:t>seriale </a:t>
            </a:r>
            <a:r>
              <a:rPr sz="1800" spc="5" dirty="0">
                <a:latin typeface="Lucida Sans Unicode"/>
                <a:cs typeface="Lucida Sans Unicode"/>
              </a:rPr>
              <a:t>a</a:t>
            </a:r>
            <a:r>
              <a:rPr sz="1800" spc="420" dirty="0">
                <a:latin typeface="Lucida Sans Unicode"/>
                <a:cs typeface="Lucida Sans Unicode"/>
              </a:rPr>
              <a:t> </a:t>
            </a:r>
            <a:r>
              <a:rPr sz="1800" spc="-85" dirty="0">
                <a:latin typeface="Lucida Sans Unicode"/>
                <a:cs typeface="Lucida Sans Unicode"/>
              </a:rPr>
              <a:t>parallelo.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Decodificatore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0442" y="1603716"/>
            <a:ext cx="7400290" cy="28841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64465">
              <a:lnSpc>
                <a:spcPts val="1950"/>
              </a:lnSpc>
              <a:spcBef>
                <a:spcPts val="130"/>
              </a:spcBef>
            </a:pPr>
            <a:r>
              <a:rPr sz="1650" i="1" spc="-35" dirty="0">
                <a:latin typeface="Malgun Gothic"/>
                <a:cs typeface="Malgun Gothic"/>
              </a:rPr>
              <a:t>n valore </a:t>
            </a:r>
            <a:r>
              <a:rPr sz="1650" i="1" spc="-30" dirty="0">
                <a:latin typeface="Malgun Gothic"/>
                <a:cs typeface="Malgun Gothic"/>
              </a:rPr>
              <a:t>input</a:t>
            </a:r>
            <a:r>
              <a:rPr sz="1650" i="1" spc="3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(controllo)</a:t>
            </a:r>
            <a:endParaRPr sz="1650">
              <a:latin typeface="Malgun Gothic"/>
              <a:cs typeface="Malgun Gothic"/>
            </a:endParaRPr>
          </a:p>
          <a:p>
            <a:pPr marL="164465">
              <a:lnSpc>
                <a:spcPts val="1950"/>
              </a:lnSpc>
            </a:pPr>
            <a:r>
              <a:rPr sz="1650" i="1" spc="-30" dirty="0">
                <a:latin typeface="Malgun Gothic"/>
                <a:cs typeface="Malgun Gothic"/>
              </a:rPr>
              <a:t>2</a:t>
            </a:r>
            <a:r>
              <a:rPr sz="1650" i="1" spc="-44" baseline="25252" dirty="0">
                <a:latin typeface="Malgun Gothic"/>
                <a:cs typeface="Malgun Gothic"/>
              </a:rPr>
              <a:t>n </a:t>
            </a:r>
            <a:r>
              <a:rPr sz="1650" i="1" spc="-35" dirty="0">
                <a:latin typeface="Malgun Gothic"/>
                <a:cs typeface="Malgun Gothic"/>
              </a:rPr>
              <a:t>valore</a:t>
            </a:r>
            <a:r>
              <a:rPr sz="1650" i="1" spc="-150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output</a:t>
            </a:r>
            <a:endParaRPr sz="16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Times New Roman"/>
              <a:cs typeface="Times New Roman"/>
            </a:endParaRPr>
          </a:p>
          <a:p>
            <a:pPr marL="354965" marR="5080" indent="-342265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spc="-80" dirty="0">
                <a:latin typeface="Lucida Sans Unicode"/>
                <a:cs typeface="Lucida Sans Unicode"/>
              </a:rPr>
              <a:t>Il </a:t>
            </a:r>
            <a:r>
              <a:rPr sz="2000" spc="-114" dirty="0">
                <a:latin typeface="Lucida Sans Unicode"/>
                <a:cs typeface="Lucida Sans Unicode"/>
              </a:rPr>
              <a:t>circuito </a:t>
            </a:r>
            <a:r>
              <a:rPr sz="2000" spc="-100" dirty="0">
                <a:latin typeface="Lucida Sans Unicode"/>
                <a:cs typeface="Lucida Sans Unicode"/>
              </a:rPr>
              <a:t>decodificatore </a:t>
            </a:r>
            <a:r>
              <a:rPr sz="2000" spc="-110" dirty="0">
                <a:latin typeface="Lucida Sans Unicode"/>
                <a:cs typeface="Lucida Sans Unicode"/>
              </a:rPr>
              <a:t>abilita </a:t>
            </a:r>
            <a:r>
              <a:rPr sz="2000" spc="-85" dirty="0">
                <a:latin typeface="Lucida Sans Unicode"/>
                <a:cs typeface="Lucida Sans Unicode"/>
              </a:rPr>
              <a:t>una </a:t>
            </a:r>
            <a:r>
              <a:rPr sz="2000" spc="-65" dirty="0">
                <a:latin typeface="Lucida Sans Unicode"/>
                <a:cs typeface="Lucida Sans Unicode"/>
              </a:rPr>
              <a:t>sola </a:t>
            </a:r>
            <a:r>
              <a:rPr sz="2000" spc="-90" dirty="0">
                <a:latin typeface="Lucida Sans Unicode"/>
                <a:cs typeface="Lucida Sans Unicode"/>
              </a:rPr>
              <a:t>delle </a:t>
            </a:r>
            <a:r>
              <a:rPr sz="2000" spc="-100" dirty="0">
                <a:latin typeface="Lucida Sans Unicode"/>
                <a:cs typeface="Lucida Sans Unicode"/>
              </a:rPr>
              <a:t>2</a:t>
            </a:r>
            <a:r>
              <a:rPr sz="1950" spc="-150" baseline="25641" dirty="0">
                <a:latin typeface="Lucida Sans Unicode"/>
                <a:cs typeface="Lucida Sans Unicode"/>
              </a:rPr>
              <a:t>n </a:t>
            </a:r>
            <a:r>
              <a:rPr sz="2000" spc="-85" dirty="0">
                <a:latin typeface="Lucida Sans Unicode"/>
                <a:cs typeface="Lucida Sans Unicode"/>
              </a:rPr>
              <a:t>uscite </a:t>
            </a:r>
            <a:r>
              <a:rPr sz="2000" spc="-114" dirty="0">
                <a:latin typeface="Lucida Sans Unicode"/>
                <a:cs typeface="Lucida Sans Unicode"/>
              </a:rPr>
              <a:t>quando  </a:t>
            </a:r>
            <a:r>
              <a:rPr sz="2000" spc="-85" dirty="0">
                <a:latin typeface="Lucida Sans Unicode"/>
                <a:cs typeface="Lucida Sans Unicode"/>
              </a:rPr>
              <a:t>eccitato dalle </a:t>
            </a:r>
            <a:r>
              <a:rPr sz="2000" spc="-130" dirty="0">
                <a:latin typeface="Lucida Sans Unicode"/>
                <a:cs typeface="Lucida Sans Unicode"/>
              </a:rPr>
              <a:t>n </a:t>
            </a:r>
            <a:r>
              <a:rPr sz="2000" spc="-100" dirty="0">
                <a:latin typeface="Lucida Sans Unicode"/>
                <a:cs typeface="Lucida Sans Unicode"/>
              </a:rPr>
              <a:t>entrate, </a:t>
            </a:r>
            <a:r>
              <a:rPr sz="2000" spc="-90" dirty="0">
                <a:latin typeface="Lucida Sans Unicode"/>
                <a:cs typeface="Lucida Sans Unicode"/>
              </a:rPr>
              <a:t>esattamente </a:t>
            </a:r>
            <a:r>
              <a:rPr sz="2000" spc="-95" dirty="0">
                <a:latin typeface="Lucida Sans Unicode"/>
                <a:cs typeface="Lucida Sans Unicode"/>
              </a:rPr>
              <a:t>quella </a:t>
            </a:r>
            <a:r>
              <a:rPr sz="2000" spc="-110" dirty="0">
                <a:latin typeface="Lucida Sans Unicode"/>
                <a:cs typeface="Lucida Sans Unicode"/>
              </a:rPr>
              <a:t>corrispondente  </a:t>
            </a:r>
            <a:r>
              <a:rPr sz="2000" spc="-135" dirty="0">
                <a:latin typeface="Lucida Sans Unicode"/>
                <a:cs typeface="Lucida Sans Unicode"/>
              </a:rPr>
              <a:t>all’indirizzo</a:t>
            </a:r>
            <a:r>
              <a:rPr sz="2000" spc="-75" dirty="0">
                <a:latin typeface="Lucida Sans Unicode"/>
                <a:cs typeface="Lucida Sans Unicode"/>
              </a:rPr>
              <a:t> </a:t>
            </a:r>
            <a:r>
              <a:rPr sz="2000" spc="-110" dirty="0">
                <a:latin typeface="Lucida Sans Unicode"/>
                <a:cs typeface="Lucida Sans Unicode"/>
              </a:rPr>
              <a:t>dell’entrata.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Lucida Sans Unicode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4965" marR="163195" indent="-342265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30" dirty="0">
                <a:latin typeface="Lucida Sans Unicode"/>
                <a:cs typeface="Lucida Sans Unicode"/>
              </a:rPr>
              <a:t>E’ </a:t>
            </a:r>
            <a:r>
              <a:rPr sz="2000" spc="-140" dirty="0">
                <a:latin typeface="Lucida Sans Unicode"/>
                <a:cs typeface="Lucida Sans Unicode"/>
              </a:rPr>
              <a:t>il </a:t>
            </a:r>
            <a:r>
              <a:rPr sz="2000" spc="-114" dirty="0">
                <a:latin typeface="Lucida Sans Unicode"/>
                <a:cs typeface="Lucida Sans Unicode"/>
              </a:rPr>
              <a:t>circuito </a:t>
            </a:r>
            <a:r>
              <a:rPr sz="2000" spc="-135" dirty="0">
                <a:latin typeface="Lucida Sans Unicode"/>
                <a:cs typeface="Lucida Sans Unicode"/>
              </a:rPr>
              <a:t>utilizzato </a:t>
            </a:r>
            <a:r>
              <a:rPr sz="2000" spc="-105" dirty="0">
                <a:latin typeface="Lucida Sans Unicode"/>
                <a:cs typeface="Lucida Sans Unicode"/>
              </a:rPr>
              <a:t>per </a:t>
            </a:r>
            <a:r>
              <a:rPr sz="2000" spc="-140" dirty="0">
                <a:latin typeface="Lucida Sans Unicode"/>
                <a:cs typeface="Lucida Sans Unicode"/>
              </a:rPr>
              <a:t>il </a:t>
            </a:r>
            <a:r>
              <a:rPr sz="2000" spc="-90" dirty="0">
                <a:latin typeface="Lucida Sans Unicode"/>
                <a:cs typeface="Lucida Sans Unicode"/>
              </a:rPr>
              <a:t>processing delle </a:t>
            </a:r>
            <a:r>
              <a:rPr sz="2000" spc="-135" dirty="0">
                <a:latin typeface="Lucida Sans Unicode"/>
                <a:cs typeface="Lucida Sans Unicode"/>
              </a:rPr>
              <a:t>istruzioni </a:t>
            </a:r>
            <a:r>
              <a:rPr sz="2000" spc="-60" dirty="0">
                <a:latin typeface="Lucida Sans Unicode"/>
                <a:cs typeface="Lucida Sans Unicode"/>
              </a:rPr>
              <a:t>dell’ISA  </a:t>
            </a:r>
            <a:r>
              <a:rPr sz="2000" spc="-110" dirty="0">
                <a:latin typeface="Lucida Sans Unicode"/>
                <a:cs typeface="Lucida Sans Unicode"/>
              </a:rPr>
              <a:t>durante </a:t>
            </a:r>
            <a:r>
              <a:rPr sz="2000" spc="-140" dirty="0">
                <a:latin typeface="Lucida Sans Unicode"/>
                <a:cs typeface="Lucida Sans Unicode"/>
              </a:rPr>
              <a:t>il </a:t>
            </a:r>
            <a:r>
              <a:rPr sz="2000" spc="-90" dirty="0">
                <a:latin typeface="Lucida Sans Unicode"/>
                <a:cs typeface="Lucida Sans Unicode"/>
              </a:rPr>
              <a:t>ciclo </a:t>
            </a:r>
            <a:r>
              <a:rPr sz="2000" spc="-145" dirty="0">
                <a:latin typeface="Lucida Sans Unicode"/>
                <a:cs typeface="Lucida Sans Unicode"/>
              </a:rPr>
              <a:t>di</a:t>
            </a:r>
            <a:r>
              <a:rPr sz="2000" spc="-15" dirty="0">
                <a:latin typeface="Lucida Sans Unicode"/>
                <a:cs typeface="Lucida Sans Unicode"/>
              </a:rPr>
              <a:t> </a:t>
            </a:r>
            <a:r>
              <a:rPr sz="2000" b="1" spc="-50" dirty="0">
                <a:latin typeface="Yu Gothic UI"/>
                <a:cs typeface="Yu Gothic UI"/>
              </a:rPr>
              <a:t>fetch</a:t>
            </a:r>
            <a:r>
              <a:rPr sz="2000" spc="-50" dirty="0">
                <a:latin typeface="Lucida Sans Unicode"/>
                <a:cs typeface="Lucida Sans Unicode"/>
              </a:rPr>
              <a:t>.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bit, Byte </a:t>
            </a:r>
            <a:r>
              <a:rPr dirty="0"/>
              <a:t>e</a:t>
            </a:r>
            <a:r>
              <a:rPr spc="-10" dirty="0"/>
              <a:t> </a:t>
            </a:r>
            <a:r>
              <a:rPr dirty="0"/>
              <a:t>multipli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112" y="3319398"/>
            <a:ext cx="7632700" cy="2162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50442" y="5498688"/>
            <a:ext cx="7557770" cy="10147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950"/>
              </a:lnSpc>
              <a:spcBef>
                <a:spcPts val="135"/>
              </a:spcBef>
            </a:pPr>
            <a:r>
              <a:rPr sz="1650" i="1" spc="-30" dirty="0">
                <a:latin typeface="Malgun Gothic"/>
                <a:cs typeface="Malgun Gothic"/>
              </a:rPr>
              <a:t>Esempio: </a:t>
            </a:r>
            <a:r>
              <a:rPr sz="1650" i="1" spc="-35" dirty="0">
                <a:latin typeface="Malgun Gothic"/>
                <a:cs typeface="Malgun Gothic"/>
              </a:rPr>
              <a:t>un hard </a:t>
            </a:r>
            <a:r>
              <a:rPr sz="1650" i="1" spc="-30" dirty="0">
                <a:latin typeface="Malgun Gothic"/>
                <a:cs typeface="Malgun Gothic"/>
              </a:rPr>
              <a:t>disk (HD) </a:t>
            </a:r>
            <a:r>
              <a:rPr sz="1650" i="1" spc="-35" dirty="0">
                <a:latin typeface="Malgun Gothic"/>
                <a:cs typeface="Malgun Gothic"/>
              </a:rPr>
              <a:t>da </a:t>
            </a:r>
            <a:r>
              <a:rPr sz="1650" i="1" spc="-40" dirty="0">
                <a:latin typeface="Malgun Gothic"/>
                <a:cs typeface="Malgun Gothic"/>
              </a:rPr>
              <a:t>500GB </a:t>
            </a:r>
            <a:r>
              <a:rPr sz="1650" i="1" spc="-30" dirty="0">
                <a:latin typeface="Malgun Gothic"/>
                <a:cs typeface="Malgun Gothic"/>
              </a:rPr>
              <a:t>contiene</a:t>
            </a:r>
            <a:r>
              <a:rPr sz="1650" i="1" spc="210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esattamente: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ts val="1920"/>
              </a:lnSpc>
            </a:pPr>
            <a:r>
              <a:rPr sz="1650" i="1" spc="-30" dirty="0">
                <a:latin typeface="Malgun Gothic"/>
                <a:cs typeface="Malgun Gothic"/>
              </a:rPr>
              <a:t>500x2</a:t>
            </a:r>
            <a:r>
              <a:rPr sz="1650" i="1" spc="-44" baseline="25252" dirty="0">
                <a:latin typeface="Malgun Gothic"/>
                <a:cs typeface="Malgun Gothic"/>
              </a:rPr>
              <a:t>30 </a:t>
            </a:r>
            <a:r>
              <a:rPr sz="1650" i="1" spc="-40" dirty="0">
                <a:latin typeface="Malgun Gothic"/>
                <a:cs typeface="Malgun Gothic"/>
              </a:rPr>
              <a:t>= </a:t>
            </a:r>
            <a:r>
              <a:rPr sz="1650" i="1" spc="-30" dirty="0">
                <a:latin typeface="Malgun Gothic"/>
                <a:cs typeface="Malgun Gothic"/>
              </a:rPr>
              <a:t>500x2</a:t>
            </a:r>
            <a:r>
              <a:rPr sz="1650" i="1" spc="-44" baseline="25252" dirty="0">
                <a:latin typeface="Malgun Gothic"/>
                <a:cs typeface="Malgun Gothic"/>
              </a:rPr>
              <a:t>10</a:t>
            </a:r>
            <a:r>
              <a:rPr sz="1650" i="1" spc="-30" dirty="0">
                <a:latin typeface="Malgun Gothic"/>
                <a:cs typeface="Malgun Gothic"/>
              </a:rPr>
              <a:t>x2</a:t>
            </a:r>
            <a:r>
              <a:rPr sz="1650" i="1" spc="-44" baseline="25252" dirty="0">
                <a:latin typeface="Malgun Gothic"/>
                <a:cs typeface="Malgun Gothic"/>
              </a:rPr>
              <a:t>10</a:t>
            </a:r>
            <a:r>
              <a:rPr sz="1650" i="1" spc="-30" dirty="0">
                <a:latin typeface="Malgun Gothic"/>
                <a:cs typeface="Malgun Gothic"/>
              </a:rPr>
              <a:t>x2</a:t>
            </a:r>
            <a:r>
              <a:rPr sz="1650" i="1" spc="-44" baseline="25252" dirty="0">
                <a:latin typeface="Malgun Gothic"/>
                <a:cs typeface="Malgun Gothic"/>
              </a:rPr>
              <a:t>10</a:t>
            </a:r>
            <a:r>
              <a:rPr sz="1650" i="1" spc="-30" dirty="0">
                <a:latin typeface="Malgun Gothic"/>
                <a:cs typeface="Malgun Gothic"/>
              </a:rPr>
              <a:t>=</a:t>
            </a:r>
            <a:r>
              <a:rPr sz="1650" i="1" spc="-5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500x1024x1024x1024=536.870.912.000byte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ts val="1950"/>
              </a:lnSpc>
            </a:pPr>
            <a:r>
              <a:rPr sz="1650" i="1" spc="-30" dirty="0">
                <a:latin typeface="Malgun Gothic"/>
                <a:cs typeface="Malgun Gothic"/>
              </a:rPr>
              <a:t>E </a:t>
            </a:r>
            <a:r>
              <a:rPr sz="1650" i="1" spc="-25" dirty="0">
                <a:latin typeface="Malgun Gothic"/>
                <a:cs typeface="Malgun Gothic"/>
              </a:rPr>
              <a:t>in </a:t>
            </a:r>
            <a:r>
              <a:rPr sz="1650" i="1" spc="-30" dirty="0">
                <a:latin typeface="Malgun Gothic"/>
                <a:cs typeface="Malgun Gothic"/>
              </a:rPr>
              <a:t>termini di</a:t>
            </a:r>
            <a:r>
              <a:rPr sz="1650" i="1" spc="30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bit?</a:t>
            </a:r>
            <a:endParaRPr sz="1650">
              <a:latin typeface="Malgun Gothic"/>
              <a:cs typeface="Malgun Gothic"/>
            </a:endParaRPr>
          </a:p>
          <a:p>
            <a:pPr marR="5080" algn="r">
              <a:lnSpc>
                <a:spcPct val="100000"/>
              </a:lnSpc>
              <a:spcBef>
                <a:spcPts val="250"/>
              </a:spcBef>
            </a:pPr>
            <a:r>
              <a:rPr sz="140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0442" y="1510029"/>
            <a:ext cx="666495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Lucida Sans Unicode"/>
                <a:cs typeface="Lucida Sans Unicode"/>
              </a:rPr>
              <a:t>I </a:t>
            </a:r>
            <a:r>
              <a:rPr sz="1600" spc="-105" dirty="0">
                <a:latin typeface="Lucida Sans Unicode"/>
                <a:cs typeface="Lucida Sans Unicode"/>
              </a:rPr>
              <a:t>moderni </a:t>
            </a:r>
            <a:r>
              <a:rPr sz="1600" spc="-85" dirty="0">
                <a:latin typeface="Lucida Sans Unicode"/>
                <a:cs typeface="Lucida Sans Unicode"/>
              </a:rPr>
              <a:t>sistemi </a:t>
            </a:r>
            <a:r>
              <a:rPr sz="1600" spc="-105" dirty="0">
                <a:latin typeface="Lucida Sans Unicode"/>
                <a:cs typeface="Lucida Sans Unicode"/>
              </a:rPr>
              <a:t>memorizzano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95" dirty="0">
                <a:latin typeface="Lucida Sans Unicode"/>
                <a:cs typeface="Lucida Sans Unicode"/>
              </a:rPr>
              <a:t>manipolano </a:t>
            </a:r>
            <a:r>
              <a:rPr sz="1600" spc="-130" dirty="0">
                <a:latin typeface="Lucida Sans Unicode"/>
                <a:cs typeface="Lucida Sans Unicode"/>
              </a:rPr>
              <a:t>molti bit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80" dirty="0">
                <a:latin typeface="Lucida Sans Unicode"/>
                <a:cs typeface="Lucida Sans Unicode"/>
              </a:rPr>
              <a:t>byte: </a:t>
            </a:r>
            <a:r>
              <a:rPr sz="1600" spc="-50" dirty="0">
                <a:latin typeface="Lucida Sans Unicode"/>
                <a:cs typeface="Lucida Sans Unicode"/>
              </a:rPr>
              <a:t>necessità </a:t>
            </a:r>
            <a:r>
              <a:rPr sz="1600" spc="-120" dirty="0">
                <a:latin typeface="Lucida Sans Unicode"/>
                <a:cs typeface="Lucida Sans Unicode"/>
              </a:rPr>
              <a:t>di  </a:t>
            </a:r>
            <a:r>
              <a:rPr sz="1600" spc="-125" dirty="0">
                <a:latin typeface="Lucida Sans Unicode"/>
                <a:cs typeface="Lucida Sans Unicode"/>
              </a:rPr>
              <a:t>multipli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30523" y="1947672"/>
            <a:ext cx="2859024" cy="1199388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19855" y="1950720"/>
            <a:ext cx="2936748" cy="1243584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92500" y="1989201"/>
            <a:ext cx="2735580" cy="1076325"/>
          </a:xfrm>
          <a:prstGeom prst="rect">
            <a:avLst/>
          </a:prstGeom>
          <a:solidFill>
            <a:srgbClr val="2C2C89"/>
          </a:solidFill>
          <a:ln w="38100">
            <a:solidFill>
              <a:srgbClr val="FFFFFF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0"/>
              </a:spcBef>
            </a:pPr>
            <a:r>
              <a:rPr sz="16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K </a:t>
            </a:r>
            <a:r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– </a:t>
            </a:r>
            <a:r>
              <a:rPr sz="16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chilo</a:t>
            </a:r>
            <a:r>
              <a:rPr sz="1600" spc="-2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6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(mille)</a:t>
            </a:r>
            <a:endParaRPr sz="1600">
              <a:latin typeface="Lucida Sans Unicode"/>
              <a:cs typeface="Lucida Sans Unicode"/>
            </a:endParaRPr>
          </a:p>
          <a:p>
            <a:pPr marL="91440" marR="972185">
              <a:lnSpc>
                <a:spcPct val="100000"/>
              </a:lnSpc>
            </a:pPr>
            <a:r>
              <a:rPr sz="16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M </a:t>
            </a:r>
            <a:r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– </a:t>
            </a:r>
            <a:r>
              <a:rPr sz="16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Mega</a:t>
            </a:r>
            <a:r>
              <a:rPr sz="16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6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(milioni)  </a:t>
            </a:r>
            <a:r>
              <a:rPr sz="16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G </a:t>
            </a:r>
            <a:r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– </a:t>
            </a:r>
            <a:r>
              <a:rPr sz="16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Giga</a:t>
            </a:r>
            <a:r>
              <a:rPr sz="1600" spc="-2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(miliardi)</a:t>
            </a:r>
            <a:endParaRPr sz="1600">
              <a:latin typeface="Lucida Sans Unicode"/>
              <a:cs typeface="Lucida Sans Unicode"/>
            </a:endParaRPr>
          </a:p>
          <a:p>
            <a:pPr marL="91440">
              <a:lnSpc>
                <a:spcPct val="100000"/>
              </a:lnSpc>
            </a:pPr>
            <a:r>
              <a:rPr sz="16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T </a:t>
            </a:r>
            <a:r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– </a:t>
            </a:r>
            <a:r>
              <a:rPr sz="16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Tera </a:t>
            </a:r>
            <a:r>
              <a:rPr sz="16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(migliaia </a:t>
            </a:r>
            <a:r>
              <a:rPr sz="16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di</a:t>
            </a:r>
            <a:r>
              <a:rPr sz="16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6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miliardi)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Decodificatore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16526" y="2054225"/>
            <a:ext cx="4132199" cy="42545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60350" y="2701925"/>
          <a:ext cx="4200525" cy="3584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54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4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54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54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54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54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54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470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ts val="1025"/>
                        </a:lnSpc>
                        <a:spcBef>
                          <a:spcPts val="395"/>
                        </a:spcBef>
                      </a:pPr>
                      <a:r>
                        <a:rPr sz="9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350" b="1" spc="7" baseline="-216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350" baseline="-21604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350" b="1" spc="7" baseline="-216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350" baseline="-21604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350" b="1" spc="7" baseline="-216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350" baseline="-21604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350" b="1" spc="7" baseline="-216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350" baseline="-21604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350" b="1" spc="7" baseline="-216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350" baseline="-21604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350" b="1" spc="7" baseline="-216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350" baseline="-21604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350" b="1" spc="7" baseline="-216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350" baseline="-21604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65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R="8128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R="8128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65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R="8128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65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R="8128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R="8128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65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R="8128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7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R="8128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60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R="8128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202842" y="1603716"/>
            <a:ext cx="2322830" cy="5264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95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3 </a:t>
            </a:r>
            <a:r>
              <a:rPr sz="1650" i="1" spc="-35" dirty="0">
                <a:latin typeface="Malgun Gothic"/>
                <a:cs typeface="Malgun Gothic"/>
              </a:rPr>
              <a:t>valore </a:t>
            </a:r>
            <a:r>
              <a:rPr sz="1650" i="1" spc="-30" dirty="0">
                <a:latin typeface="Malgun Gothic"/>
                <a:cs typeface="Malgun Gothic"/>
              </a:rPr>
              <a:t>input</a:t>
            </a:r>
            <a:r>
              <a:rPr sz="1650" i="1" spc="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(controllo)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ts val="1950"/>
              </a:lnSpc>
            </a:pPr>
            <a:r>
              <a:rPr sz="1650" i="1" spc="-35" dirty="0">
                <a:latin typeface="Malgun Gothic"/>
                <a:cs typeface="Malgun Gothic"/>
              </a:rPr>
              <a:t>8=2</a:t>
            </a:r>
            <a:r>
              <a:rPr sz="1650" i="1" spc="-52" baseline="25252" dirty="0">
                <a:latin typeface="Malgun Gothic"/>
                <a:cs typeface="Malgun Gothic"/>
              </a:rPr>
              <a:t>3 </a:t>
            </a:r>
            <a:r>
              <a:rPr sz="1650" i="1" spc="-35" dirty="0">
                <a:latin typeface="Malgun Gothic"/>
                <a:cs typeface="Malgun Gothic"/>
              </a:rPr>
              <a:t>valore</a:t>
            </a:r>
            <a:r>
              <a:rPr sz="1650" i="1" spc="-12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output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7087" y="1779587"/>
            <a:ext cx="8099425" cy="40259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59397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Addizionatore </a:t>
            </a:r>
            <a:r>
              <a:rPr dirty="0"/>
              <a:t>ad un </a:t>
            </a:r>
            <a:r>
              <a:rPr spc="-5" dirty="0"/>
              <a:t>bit  HALF ADDER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9119" y="6041857"/>
            <a:ext cx="7658734" cy="52578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920"/>
              </a:lnSpc>
              <a:spcBef>
                <a:spcPts val="245"/>
              </a:spcBef>
            </a:pPr>
            <a:r>
              <a:rPr sz="1650" i="1" spc="-30" dirty="0">
                <a:latin typeface="Malgun Gothic"/>
                <a:cs typeface="Malgun Gothic"/>
              </a:rPr>
              <a:t>Esercizio: </a:t>
            </a:r>
            <a:r>
              <a:rPr sz="1650" i="1" spc="-20" dirty="0">
                <a:latin typeface="Malgun Gothic"/>
                <a:cs typeface="Malgun Gothic"/>
              </a:rPr>
              <a:t>si </a:t>
            </a:r>
            <a:r>
              <a:rPr sz="1650" i="1" spc="-30" dirty="0">
                <a:latin typeface="Malgun Gothic"/>
                <a:cs typeface="Malgun Gothic"/>
              </a:rPr>
              <a:t>disegni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0" dirty="0">
                <a:latin typeface="Malgun Gothic"/>
                <a:cs typeface="Malgun Gothic"/>
              </a:rPr>
              <a:t>circuito di </a:t>
            </a:r>
            <a:r>
              <a:rPr sz="1650" i="1" spc="-35" dirty="0">
                <a:latin typeface="Malgun Gothic"/>
                <a:cs typeface="Malgun Gothic"/>
              </a:rPr>
              <a:t>un addizionatore </a:t>
            </a:r>
            <a:r>
              <a:rPr sz="1650" i="1" spc="-30" dirty="0">
                <a:latin typeface="Malgun Gothic"/>
                <a:cs typeface="Malgun Gothic"/>
              </a:rPr>
              <a:t>a 2 </a:t>
            </a:r>
            <a:r>
              <a:rPr sz="1650" i="1" spc="-25" dirty="0">
                <a:latin typeface="Malgun Gothic"/>
                <a:cs typeface="Malgun Gothic"/>
              </a:rPr>
              <a:t>bit (full </a:t>
            </a:r>
            <a:r>
              <a:rPr sz="1650" i="1" spc="-30" dirty="0">
                <a:latin typeface="Malgun Gothic"/>
                <a:cs typeface="Malgun Gothic"/>
              </a:rPr>
              <a:t>adder) per </a:t>
            </a:r>
            <a:r>
              <a:rPr sz="1650" i="1" spc="-35" dirty="0">
                <a:latin typeface="Malgun Gothic"/>
                <a:cs typeface="Malgun Gothic"/>
              </a:rPr>
              <a:t>sequenze  </a:t>
            </a:r>
            <a:r>
              <a:rPr sz="1650" i="1" spc="-30" dirty="0">
                <a:latin typeface="Malgun Gothic"/>
                <a:cs typeface="Malgun Gothic"/>
              </a:rPr>
              <a:t>più </a:t>
            </a:r>
            <a:r>
              <a:rPr sz="1650" i="1" spc="-35" dirty="0">
                <a:latin typeface="Malgun Gothic"/>
                <a:cs typeface="Malgun Gothic"/>
              </a:rPr>
              <a:t>lunghe </a:t>
            </a:r>
            <a:r>
              <a:rPr sz="1650" i="1" spc="-30" dirty="0">
                <a:latin typeface="Malgun Gothic"/>
                <a:cs typeface="Malgun Gothic"/>
              </a:rPr>
              <a:t>di </a:t>
            </a:r>
            <a:r>
              <a:rPr sz="1650" i="1" spc="-35" dirty="0">
                <a:latin typeface="Malgun Gothic"/>
                <a:cs typeface="Malgun Gothic"/>
              </a:rPr>
              <a:t>un</a:t>
            </a:r>
            <a:r>
              <a:rPr sz="1650" i="1" spc="5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bit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FULL</a:t>
            </a:r>
            <a:r>
              <a:rPr spc="-25" dirty="0"/>
              <a:t> </a:t>
            </a:r>
            <a:r>
              <a:rPr dirty="0"/>
              <a:t>ADDER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68651" y="2276538"/>
            <a:ext cx="6440424" cy="331304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44475" y="2068576"/>
          <a:ext cx="2322830" cy="3670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4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3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760">
                <a:tc gridSpan="3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Inputs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Outputs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i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o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69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7240" y="6303390"/>
            <a:ext cx="1981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65751" y="95248"/>
            <a:ext cx="3810000" cy="666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4644" y="639912"/>
            <a:ext cx="189103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5" dirty="0">
                <a:latin typeface="Malgun Gothic"/>
                <a:cs typeface="Malgun Gothic"/>
              </a:rPr>
              <a:t>FULL </a:t>
            </a:r>
            <a:r>
              <a:rPr sz="1650" i="1" spc="-40" dirty="0">
                <a:latin typeface="Malgun Gothic"/>
                <a:cs typeface="Malgun Gothic"/>
              </a:rPr>
              <a:t>ADDER A </a:t>
            </a:r>
            <a:r>
              <a:rPr sz="1650" i="1" spc="-30" dirty="0">
                <a:latin typeface="Malgun Gothic"/>
                <a:cs typeface="Malgun Gothic"/>
              </a:rPr>
              <a:t>4</a:t>
            </a:r>
            <a:r>
              <a:rPr sz="1650" i="1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bit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278371"/>
            <a:ext cx="1180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Architettura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dei</a:t>
            </a:r>
            <a:r>
              <a:rPr sz="9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calc  2013 Pearson</a:t>
            </a:r>
            <a:r>
              <a:rPr sz="9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Italia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3254" y="6290457"/>
            <a:ext cx="2941955" cy="27622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  <a:tabLst>
                <a:tab pos="2795270" algn="l"/>
              </a:tabLst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olatori</a:t>
            </a:r>
            <a:r>
              <a:rPr sz="9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©	14</a:t>
            </a:r>
            <a:endParaRPr sz="900">
              <a:latin typeface="Verdana"/>
              <a:cs typeface="Verdana"/>
            </a:endParaRPr>
          </a:p>
          <a:p>
            <a:pPr marL="3810">
              <a:lnSpc>
                <a:spcPct val="100000"/>
              </a:lnSpc>
            </a:pP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S.p.A.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85925" y="1490724"/>
            <a:ext cx="5765800" cy="532282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ALU </a:t>
            </a:r>
            <a:r>
              <a:rPr dirty="0"/>
              <a:t>a 1</a:t>
            </a:r>
            <a:r>
              <a:rPr spc="-20" dirty="0"/>
              <a:t> </a:t>
            </a:r>
            <a:r>
              <a:rPr spc="-5" dirty="0"/>
              <a:t>bit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278371"/>
            <a:ext cx="1699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Architettura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dei calcolatori</a:t>
            </a:r>
            <a:r>
              <a:rPr sz="9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©  2013 Pearson 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Italia</a:t>
            </a:r>
            <a:r>
              <a:rPr sz="9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S.p.A.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86147" y="6278371"/>
            <a:ext cx="1720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15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1625" y="2492375"/>
            <a:ext cx="8662924" cy="3024251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ALU </a:t>
            </a:r>
            <a:r>
              <a:rPr dirty="0"/>
              <a:t>a 8</a:t>
            </a:r>
            <a:r>
              <a:rPr spc="-20" dirty="0"/>
              <a:t> </a:t>
            </a:r>
            <a:r>
              <a:rPr spc="-5" dirty="0"/>
              <a:t>bit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86147" y="6278371"/>
            <a:ext cx="1720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16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Clock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8887" y="1984375"/>
            <a:ext cx="6907149" cy="42735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278371"/>
            <a:ext cx="360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rc</a:t>
            </a:r>
            <a:r>
              <a:rPr sz="900" spc="-1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it  2013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0452" y="6290457"/>
            <a:ext cx="3764915" cy="27622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175">
              <a:lnSpc>
                <a:spcPct val="100000"/>
              </a:lnSpc>
              <a:spcBef>
                <a:spcPts val="5"/>
              </a:spcBef>
              <a:tabLst>
                <a:tab pos="3618229" algn="l"/>
              </a:tabLst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ett</a:t>
            </a:r>
            <a:r>
              <a:rPr sz="900" spc="-1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ra</a:t>
            </a:r>
            <a:r>
              <a:rPr sz="9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dei calcolatori</a:t>
            </a:r>
            <a:r>
              <a:rPr sz="9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©	17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Pearson 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Italia</a:t>
            </a:r>
            <a:r>
              <a:rPr sz="9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S.p.A.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Latch</a:t>
            </a:r>
            <a:r>
              <a:rPr spc="-10" dirty="0"/>
              <a:t> </a:t>
            </a:r>
            <a:r>
              <a:rPr dirty="0"/>
              <a:t>SR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9119" y="1566369"/>
            <a:ext cx="521652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-105" dirty="0">
                <a:latin typeface="Lucida Sans Unicode"/>
                <a:cs typeface="Lucida Sans Unicode"/>
              </a:rPr>
              <a:t>Un </a:t>
            </a:r>
            <a:r>
              <a:rPr sz="2100" spc="-145" dirty="0">
                <a:latin typeface="Lucida Sans Unicode"/>
                <a:cs typeface="Lucida Sans Unicode"/>
              </a:rPr>
              <a:t>latch </a:t>
            </a:r>
            <a:r>
              <a:rPr sz="2100" spc="-60" dirty="0">
                <a:latin typeface="Lucida Sans Unicode"/>
                <a:cs typeface="Lucida Sans Unicode"/>
              </a:rPr>
              <a:t>è </a:t>
            </a:r>
            <a:r>
              <a:rPr sz="2100" spc="-195" dirty="0">
                <a:latin typeface="Lucida Sans Unicode"/>
                <a:cs typeface="Lucida Sans Unicode"/>
              </a:rPr>
              <a:t>un </a:t>
            </a:r>
            <a:r>
              <a:rPr sz="2100" spc="-160" dirty="0">
                <a:latin typeface="Lucida Sans Unicode"/>
                <a:cs typeface="Lucida Sans Unicode"/>
              </a:rPr>
              <a:t>circuito </a:t>
            </a:r>
            <a:r>
              <a:rPr sz="2100" spc="-145" dirty="0">
                <a:latin typeface="Lucida Sans Unicode"/>
                <a:cs typeface="Lucida Sans Unicode"/>
              </a:rPr>
              <a:t>con </a:t>
            </a:r>
            <a:r>
              <a:rPr sz="2100" spc="-114" dirty="0">
                <a:latin typeface="Lucida Sans Unicode"/>
                <a:cs typeface="Lucida Sans Unicode"/>
              </a:rPr>
              <a:t>capacità </a:t>
            </a:r>
            <a:r>
              <a:rPr sz="2100" spc="-190" dirty="0">
                <a:latin typeface="Lucida Sans Unicode"/>
                <a:cs typeface="Lucida Sans Unicode"/>
              </a:rPr>
              <a:t>di</a:t>
            </a:r>
            <a:r>
              <a:rPr sz="2100" spc="-95" dirty="0">
                <a:latin typeface="Lucida Sans Unicode"/>
                <a:cs typeface="Lucida Sans Unicode"/>
              </a:rPr>
              <a:t> </a:t>
            </a:r>
            <a:r>
              <a:rPr sz="2100" spc="-175" dirty="0">
                <a:latin typeface="Lucida Sans Unicode"/>
                <a:cs typeface="Lucida Sans Unicode"/>
              </a:rPr>
              <a:t>memoria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9119" y="1871169"/>
            <a:ext cx="1779270" cy="12623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380365">
              <a:lnSpc>
                <a:spcPts val="2400"/>
              </a:lnSpc>
              <a:spcBef>
                <a:spcPts val="290"/>
              </a:spcBef>
            </a:pPr>
            <a:r>
              <a:rPr sz="2100" spc="204" dirty="0">
                <a:latin typeface="Lucida Sans Unicode"/>
                <a:cs typeface="Lucida Sans Unicode"/>
              </a:rPr>
              <a:t>S </a:t>
            </a:r>
            <a:r>
              <a:rPr sz="2100" spc="-500" dirty="0">
                <a:latin typeface="Lucida Sans Unicode"/>
                <a:cs typeface="Lucida Sans Unicode"/>
              </a:rPr>
              <a:t>= </a:t>
            </a:r>
            <a:r>
              <a:rPr sz="2100" spc="-165" dirty="0">
                <a:latin typeface="Lucida Sans Unicode"/>
                <a:cs typeface="Lucida Sans Unicode"/>
              </a:rPr>
              <a:t>setting  </a:t>
            </a:r>
            <a:r>
              <a:rPr sz="2100" spc="-190" dirty="0">
                <a:latin typeface="Lucida Sans Unicode"/>
                <a:cs typeface="Lucida Sans Unicode"/>
              </a:rPr>
              <a:t>R=</a:t>
            </a:r>
            <a:r>
              <a:rPr sz="2100" spc="-215" dirty="0">
                <a:latin typeface="Lucida Sans Unicode"/>
                <a:cs typeface="Lucida Sans Unicode"/>
              </a:rPr>
              <a:t> </a:t>
            </a:r>
            <a:r>
              <a:rPr sz="2100" spc="-155" dirty="0">
                <a:latin typeface="Lucida Sans Unicode"/>
                <a:cs typeface="Lucida Sans Unicode"/>
              </a:rPr>
              <a:t>resetting</a:t>
            </a:r>
            <a:endParaRPr sz="2100">
              <a:latin typeface="Lucida Sans Unicode"/>
              <a:cs typeface="Lucida Sans Unicode"/>
            </a:endParaRPr>
          </a:p>
          <a:p>
            <a:pPr marL="355600" indent="-342900">
              <a:lnSpc>
                <a:spcPts val="2285"/>
              </a:lnSpc>
              <a:buAutoNum type="alphaLcParenR"/>
              <a:tabLst>
                <a:tab pos="356235" algn="l"/>
              </a:tabLst>
            </a:pPr>
            <a:r>
              <a:rPr sz="2100" spc="-135" dirty="0">
                <a:latin typeface="Lucida Sans Unicode"/>
                <a:cs typeface="Lucida Sans Unicode"/>
              </a:rPr>
              <a:t>Nello </a:t>
            </a:r>
            <a:r>
              <a:rPr sz="2100" spc="-155" dirty="0">
                <a:latin typeface="Lucida Sans Unicode"/>
                <a:cs typeface="Lucida Sans Unicode"/>
              </a:rPr>
              <a:t>stato</a:t>
            </a:r>
            <a:r>
              <a:rPr sz="2100" spc="-190" dirty="0">
                <a:latin typeface="Lucida Sans Unicode"/>
                <a:cs typeface="Lucida Sans Unicode"/>
              </a:rPr>
              <a:t> </a:t>
            </a:r>
            <a:r>
              <a:rPr sz="2100" spc="-215" dirty="0">
                <a:latin typeface="Lucida Sans Unicode"/>
                <a:cs typeface="Lucida Sans Unicode"/>
              </a:rPr>
              <a:t>0</a:t>
            </a:r>
            <a:endParaRPr sz="2100">
              <a:latin typeface="Lucida Sans Unicode"/>
              <a:cs typeface="Lucida Sans Unicode"/>
            </a:endParaRPr>
          </a:p>
          <a:p>
            <a:pPr marL="355600" indent="-342900">
              <a:lnSpc>
                <a:spcPts val="2460"/>
              </a:lnSpc>
              <a:buAutoNum type="alphaLcParenR"/>
              <a:tabLst>
                <a:tab pos="356235" algn="l"/>
              </a:tabLst>
            </a:pPr>
            <a:r>
              <a:rPr sz="2100" spc="-135" dirty="0">
                <a:latin typeface="Lucida Sans Unicode"/>
                <a:cs typeface="Lucida Sans Unicode"/>
              </a:rPr>
              <a:t>Nello </a:t>
            </a:r>
            <a:r>
              <a:rPr sz="2100" spc="-155" dirty="0">
                <a:latin typeface="Lucida Sans Unicode"/>
                <a:cs typeface="Lucida Sans Unicode"/>
              </a:rPr>
              <a:t>stato</a:t>
            </a:r>
            <a:r>
              <a:rPr sz="2100" spc="-195" dirty="0">
                <a:latin typeface="Lucida Sans Unicode"/>
                <a:cs typeface="Lucida Sans Unicode"/>
              </a:rPr>
              <a:t> </a:t>
            </a:r>
            <a:r>
              <a:rPr sz="2100" spc="-215" dirty="0">
                <a:latin typeface="Lucida Sans Unicode"/>
                <a:cs typeface="Lucida Sans Unicode"/>
              </a:rPr>
              <a:t>1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0112" y="3233799"/>
            <a:ext cx="7992999" cy="357974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995801" y="2492375"/>
            <a:ext cx="1320800" cy="339725"/>
          </a:xfrm>
          <a:prstGeom prst="rect">
            <a:avLst/>
          </a:prstGeom>
          <a:solidFill>
            <a:srgbClr val="333399"/>
          </a:solidFill>
          <a:ln w="25400">
            <a:solidFill>
              <a:srgbClr val="22226E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25"/>
              </a:spcBef>
            </a:pPr>
            <a:r>
              <a:rPr sz="1600" i="1" spc="-15" dirty="0">
                <a:solidFill>
                  <a:srgbClr val="FFFFFF"/>
                </a:solidFill>
                <a:latin typeface="Arial"/>
                <a:cs typeface="Arial"/>
              </a:rPr>
              <a:t>BISTABILE!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43726" y="1844675"/>
            <a:ext cx="2674874" cy="13112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278371"/>
            <a:ext cx="360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rc</a:t>
            </a:r>
            <a:r>
              <a:rPr sz="900" spc="-1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it  2013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0452" y="6290457"/>
            <a:ext cx="3764915" cy="27622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175">
              <a:lnSpc>
                <a:spcPct val="100000"/>
              </a:lnSpc>
              <a:spcBef>
                <a:spcPts val="5"/>
              </a:spcBef>
              <a:tabLst>
                <a:tab pos="3618229" algn="l"/>
              </a:tabLst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ett</a:t>
            </a:r>
            <a:r>
              <a:rPr sz="900" spc="-1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ra</a:t>
            </a:r>
            <a:r>
              <a:rPr sz="9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dei calcolatori</a:t>
            </a:r>
            <a:r>
              <a:rPr sz="9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©	18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Pearson 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Italia</a:t>
            </a:r>
            <a:r>
              <a:rPr sz="9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S.p.A.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Latch SR</a:t>
            </a:r>
            <a:r>
              <a:rPr spc="-25" dirty="0"/>
              <a:t> </a:t>
            </a:r>
            <a:r>
              <a:rPr spc="-5" dirty="0"/>
              <a:t>temporizzato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9119" y="1566369"/>
            <a:ext cx="7561580" cy="15671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290"/>
              </a:spcBef>
            </a:pPr>
            <a:r>
              <a:rPr sz="2100" spc="-160" dirty="0">
                <a:latin typeface="Lucida Sans Unicode"/>
                <a:cs typeface="Lucida Sans Unicode"/>
              </a:rPr>
              <a:t>Vogliamo </a:t>
            </a:r>
            <a:r>
              <a:rPr sz="2100" spc="-110" dirty="0">
                <a:latin typeface="Lucida Sans Unicode"/>
                <a:cs typeface="Lucida Sans Unicode"/>
              </a:rPr>
              <a:t>che </a:t>
            </a:r>
            <a:r>
              <a:rPr sz="2100" spc="-165" dirty="0">
                <a:latin typeface="Lucida Sans Unicode"/>
                <a:cs typeface="Lucida Sans Unicode"/>
              </a:rPr>
              <a:t>il cambio </a:t>
            </a:r>
            <a:r>
              <a:rPr sz="2100" spc="-190" dirty="0">
                <a:latin typeface="Lucida Sans Unicode"/>
                <a:cs typeface="Lucida Sans Unicode"/>
              </a:rPr>
              <a:t>di </a:t>
            </a:r>
            <a:r>
              <a:rPr sz="2100" spc="-120" dirty="0">
                <a:latin typeface="Lucida Sans Unicode"/>
                <a:cs typeface="Lucida Sans Unicode"/>
              </a:rPr>
              <a:t>valore </a:t>
            </a:r>
            <a:r>
              <a:rPr sz="2100" spc="-105" dirty="0">
                <a:latin typeface="Lucida Sans Unicode"/>
                <a:cs typeface="Lucida Sans Unicode"/>
              </a:rPr>
              <a:t>avvenga </a:t>
            </a:r>
            <a:r>
              <a:rPr sz="2100" spc="-150" dirty="0">
                <a:latin typeface="Lucida Sans Unicode"/>
                <a:cs typeface="Lucida Sans Unicode"/>
              </a:rPr>
              <a:t>solo </a:t>
            </a:r>
            <a:r>
              <a:rPr sz="2100" spc="-180" dirty="0">
                <a:latin typeface="Lucida Sans Unicode"/>
                <a:cs typeface="Lucida Sans Unicode"/>
              </a:rPr>
              <a:t>in </a:t>
            </a:r>
            <a:r>
              <a:rPr sz="2100" spc="-170" dirty="0">
                <a:latin typeface="Lucida Sans Unicode"/>
                <a:cs typeface="Lucida Sans Unicode"/>
              </a:rPr>
              <a:t>determinati </a:t>
            </a:r>
            <a:r>
              <a:rPr sz="2100" spc="-160" dirty="0">
                <a:latin typeface="Lucida Sans Unicode"/>
                <a:cs typeface="Lucida Sans Unicode"/>
              </a:rPr>
              <a:t>istanti  </a:t>
            </a:r>
            <a:r>
              <a:rPr sz="2100" spc="204" dirty="0">
                <a:latin typeface="Lucida Sans Unicode"/>
                <a:cs typeface="Lucida Sans Unicode"/>
              </a:rPr>
              <a:t>S </a:t>
            </a:r>
            <a:r>
              <a:rPr sz="2100" spc="-500" dirty="0">
                <a:latin typeface="Lucida Sans Unicode"/>
                <a:cs typeface="Lucida Sans Unicode"/>
              </a:rPr>
              <a:t>=</a:t>
            </a:r>
            <a:r>
              <a:rPr sz="2100" spc="-450" dirty="0">
                <a:latin typeface="Lucida Sans Unicode"/>
                <a:cs typeface="Lucida Sans Unicode"/>
              </a:rPr>
              <a:t> </a:t>
            </a:r>
            <a:r>
              <a:rPr sz="2100" spc="-165" dirty="0">
                <a:latin typeface="Lucida Sans Unicode"/>
                <a:cs typeface="Lucida Sans Unicode"/>
              </a:rPr>
              <a:t>setting</a:t>
            </a:r>
            <a:endParaRPr sz="2100">
              <a:latin typeface="Lucida Sans Unicode"/>
              <a:cs typeface="Lucida Sans Unicode"/>
            </a:endParaRPr>
          </a:p>
          <a:p>
            <a:pPr marL="12700">
              <a:lnSpc>
                <a:spcPts val="2280"/>
              </a:lnSpc>
            </a:pPr>
            <a:r>
              <a:rPr sz="2100" spc="-195" dirty="0">
                <a:latin typeface="Lucida Sans Unicode"/>
                <a:cs typeface="Lucida Sans Unicode"/>
              </a:rPr>
              <a:t>R=</a:t>
            </a:r>
            <a:r>
              <a:rPr sz="2100" spc="-125" dirty="0">
                <a:latin typeface="Lucida Sans Unicode"/>
                <a:cs typeface="Lucida Sans Unicode"/>
              </a:rPr>
              <a:t> </a:t>
            </a:r>
            <a:r>
              <a:rPr sz="2100" spc="-155" dirty="0">
                <a:latin typeface="Lucida Sans Unicode"/>
                <a:cs typeface="Lucida Sans Unicode"/>
              </a:rPr>
              <a:t>resetting</a:t>
            </a:r>
            <a:endParaRPr sz="2100">
              <a:latin typeface="Lucida Sans Unicode"/>
              <a:cs typeface="Lucida Sans Unicode"/>
            </a:endParaRPr>
          </a:p>
          <a:p>
            <a:pPr marL="12700">
              <a:lnSpc>
                <a:spcPts val="2400"/>
              </a:lnSpc>
            </a:pPr>
            <a:r>
              <a:rPr sz="2100" spc="-105" dirty="0">
                <a:latin typeface="Lucida Sans Unicode"/>
                <a:cs typeface="Lucida Sans Unicode"/>
              </a:rPr>
              <a:t>Il </a:t>
            </a:r>
            <a:r>
              <a:rPr sz="2100" spc="-145" dirty="0">
                <a:latin typeface="Lucida Sans Unicode"/>
                <a:cs typeface="Lucida Sans Unicode"/>
              </a:rPr>
              <a:t>clock </a:t>
            </a:r>
            <a:r>
              <a:rPr sz="2100" spc="-90" dirty="0">
                <a:latin typeface="Lucida Sans Unicode"/>
                <a:cs typeface="Lucida Sans Unicode"/>
              </a:rPr>
              <a:t>vale </a:t>
            </a:r>
            <a:r>
              <a:rPr sz="2100" spc="-165" dirty="0">
                <a:latin typeface="Lucida Sans Unicode"/>
                <a:cs typeface="Lucida Sans Unicode"/>
              </a:rPr>
              <a:t>0, </a:t>
            </a:r>
            <a:r>
              <a:rPr sz="2100" spc="-110" dirty="0">
                <a:latin typeface="Lucida Sans Unicode"/>
                <a:cs typeface="Lucida Sans Unicode"/>
              </a:rPr>
              <a:t>viene </a:t>
            </a:r>
            <a:r>
              <a:rPr sz="2100" spc="-185" dirty="0">
                <a:latin typeface="Lucida Sans Unicode"/>
                <a:cs typeface="Lucida Sans Unicode"/>
              </a:rPr>
              <a:t>impostato </a:t>
            </a:r>
            <a:r>
              <a:rPr sz="2100" spc="-130" dirty="0">
                <a:latin typeface="Lucida Sans Unicode"/>
                <a:cs typeface="Lucida Sans Unicode"/>
              </a:rPr>
              <a:t>ad </a:t>
            </a:r>
            <a:r>
              <a:rPr sz="2100" spc="-215" dirty="0">
                <a:latin typeface="Lucida Sans Unicode"/>
                <a:cs typeface="Lucida Sans Unicode"/>
              </a:rPr>
              <a:t>1 </a:t>
            </a:r>
            <a:r>
              <a:rPr sz="2100" spc="-175" dirty="0">
                <a:latin typeface="Lucida Sans Unicode"/>
                <a:cs typeface="Lucida Sans Unicode"/>
              </a:rPr>
              <a:t>quando </a:t>
            </a:r>
            <a:r>
              <a:rPr sz="2100" spc="-114" dirty="0">
                <a:latin typeface="Lucida Sans Unicode"/>
                <a:cs typeface="Lucida Sans Unicode"/>
              </a:rPr>
              <a:t>si </a:t>
            </a:r>
            <a:r>
              <a:rPr sz="2100" spc="-135" dirty="0">
                <a:latin typeface="Lucida Sans Unicode"/>
                <a:cs typeface="Lucida Sans Unicode"/>
              </a:rPr>
              <a:t>vuole </a:t>
            </a:r>
            <a:r>
              <a:rPr sz="2100" spc="-160" dirty="0">
                <a:latin typeface="Lucida Sans Unicode"/>
                <a:cs typeface="Lucida Sans Unicode"/>
              </a:rPr>
              <a:t>modificare</a:t>
            </a:r>
            <a:r>
              <a:rPr sz="2100" spc="80" dirty="0">
                <a:latin typeface="Lucida Sans Unicode"/>
                <a:cs typeface="Lucida Sans Unicode"/>
              </a:rPr>
              <a:t> </a:t>
            </a:r>
            <a:r>
              <a:rPr sz="2100" spc="-170" dirty="0">
                <a:latin typeface="Lucida Sans Unicode"/>
                <a:cs typeface="Lucida Sans Unicode"/>
              </a:rPr>
              <a:t>il</a:t>
            </a:r>
            <a:endParaRPr sz="2100">
              <a:latin typeface="Lucida Sans Unicode"/>
              <a:cs typeface="Lucida Sans Unicode"/>
            </a:endParaRPr>
          </a:p>
          <a:p>
            <a:pPr marL="12700">
              <a:lnSpc>
                <a:spcPts val="2460"/>
              </a:lnSpc>
            </a:pPr>
            <a:r>
              <a:rPr sz="2100" spc="-170" dirty="0">
                <a:latin typeface="Lucida Sans Unicode"/>
                <a:cs typeface="Lucida Sans Unicode"/>
              </a:rPr>
              <a:t>contenuto </a:t>
            </a:r>
            <a:r>
              <a:rPr sz="2100" spc="-135" dirty="0">
                <a:latin typeface="Lucida Sans Unicode"/>
                <a:cs typeface="Lucida Sans Unicode"/>
              </a:rPr>
              <a:t>della </a:t>
            </a:r>
            <a:r>
              <a:rPr sz="2100" spc="-105" dirty="0">
                <a:latin typeface="Lucida Sans Unicode"/>
                <a:cs typeface="Lucida Sans Unicode"/>
              </a:rPr>
              <a:t>cella </a:t>
            </a:r>
            <a:r>
              <a:rPr sz="2100" spc="-190" dirty="0">
                <a:latin typeface="Lucida Sans Unicode"/>
                <a:cs typeface="Lucida Sans Unicode"/>
              </a:rPr>
              <a:t>di</a:t>
            </a:r>
            <a:r>
              <a:rPr sz="2100" spc="-85" dirty="0">
                <a:latin typeface="Lucida Sans Unicode"/>
                <a:cs typeface="Lucida Sans Unicode"/>
              </a:rPr>
              <a:t> </a:t>
            </a:r>
            <a:r>
              <a:rPr sz="2100" spc="-175" dirty="0">
                <a:latin typeface="Lucida Sans Unicode"/>
                <a:cs typeface="Lucida Sans Unicode"/>
              </a:rPr>
              <a:t>memoria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0112" y="3456051"/>
            <a:ext cx="6210300" cy="340194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8847" y="6290457"/>
            <a:ext cx="146685" cy="13906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19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Ambiguità </a:t>
            </a:r>
            <a:r>
              <a:rPr dirty="0"/>
              <a:t>del Latch</a:t>
            </a:r>
            <a:r>
              <a:rPr spc="-15" dirty="0"/>
              <a:t> </a:t>
            </a:r>
            <a:r>
              <a:rPr dirty="0"/>
              <a:t>SR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9119" y="1566369"/>
            <a:ext cx="3133725" cy="9569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-75" dirty="0">
                <a:latin typeface="Lucida Sans Unicode"/>
                <a:cs typeface="Lucida Sans Unicode"/>
              </a:rPr>
              <a:t>Cosa </a:t>
            </a:r>
            <a:r>
              <a:rPr sz="2100" spc="-85" dirty="0">
                <a:latin typeface="Lucida Sans Unicode"/>
                <a:cs typeface="Lucida Sans Unicode"/>
              </a:rPr>
              <a:t>accade </a:t>
            </a:r>
            <a:r>
              <a:rPr sz="2100" spc="-65" dirty="0">
                <a:latin typeface="Lucida Sans Unicode"/>
                <a:cs typeface="Lucida Sans Unicode"/>
              </a:rPr>
              <a:t>se</a:t>
            </a:r>
            <a:r>
              <a:rPr sz="2100" spc="-285" dirty="0">
                <a:latin typeface="Lucida Sans Unicode"/>
                <a:cs typeface="Lucida Sans Unicode"/>
              </a:rPr>
              <a:t> </a:t>
            </a:r>
            <a:r>
              <a:rPr sz="2100" spc="-30" dirty="0">
                <a:latin typeface="Lucida Sans Unicode"/>
                <a:cs typeface="Lucida Sans Unicode"/>
              </a:rPr>
              <a:t>S=R=1???</a:t>
            </a:r>
            <a:endParaRPr sz="2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280"/>
              </a:spcBef>
            </a:pPr>
            <a:r>
              <a:rPr sz="2100" spc="-35" dirty="0">
                <a:latin typeface="Lucida Sans Unicode"/>
                <a:cs typeface="Lucida Sans Unicode"/>
              </a:rPr>
              <a:t>NB: </a:t>
            </a:r>
            <a:r>
              <a:rPr sz="2100" spc="-165" dirty="0">
                <a:latin typeface="Lucida Sans Unicode"/>
                <a:cs typeface="Lucida Sans Unicode"/>
              </a:rPr>
              <a:t>il </a:t>
            </a:r>
            <a:r>
              <a:rPr sz="2100" spc="-145" dirty="0">
                <a:latin typeface="Lucida Sans Unicode"/>
                <a:cs typeface="Lucida Sans Unicode"/>
              </a:rPr>
              <a:t>latch </a:t>
            </a:r>
            <a:r>
              <a:rPr sz="2100" spc="-60" dirty="0">
                <a:latin typeface="Lucida Sans Unicode"/>
                <a:cs typeface="Lucida Sans Unicode"/>
              </a:rPr>
              <a:t>è</a:t>
            </a:r>
            <a:r>
              <a:rPr sz="2100" spc="-145" dirty="0">
                <a:latin typeface="Lucida Sans Unicode"/>
                <a:cs typeface="Lucida Sans Unicode"/>
              </a:rPr>
              <a:t> </a:t>
            </a:r>
            <a:r>
              <a:rPr sz="2100" spc="-150" dirty="0">
                <a:latin typeface="Lucida Sans Unicode"/>
                <a:cs typeface="Lucida Sans Unicode"/>
              </a:rPr>
              <a:t>bistabile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61001" y="2492375"/>
            <a:ext cx="3848100" cy="1885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16301" y="4652962"/>
            <a:ext cx="3095625" cy="19145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11448" y="4457151"/>
            <a:ext cx="13716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1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11448" y="5970534"/>
            <a:ext cx="13716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1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61221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06692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Rappresentazione digitale  dei </a:t>
            </a:r>
            <a:r>
              <a:rPr dirty="0"/>
              <a:t>segnali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4065" y="1639950"/>
            <a:ext cx="5100320" cy="1123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</a:pPr>
            <a:r>
              <a:rPr sz="1600" b="1" spc="110" dirty="0">
                <a:latin typeface="Yu Gothic UI"/>
                <a:cs typeface="Yu Gothic UI"/>
              </a:rPr>
              <a:t>SEGNALE </a:t>
            </a:r>
            <a:r>
              <a:rPr sz="1600" b="1" spc="40" dirty="0">
                <a:latin typeface="Yu Gothic UI"/>
                <a:cs typeface="Yu Gothic UI"/>
              </a:rPr>
              <a:t>ANALOGICO: </a:t>
            </a:r>
            <a:r>
              <a:rPr sz="1400" spc="-50" dirty="0">
                <a:latin typeface="Lucida Sans Unicode"/>
                <a:cs typeface="Lucida Sans Unicode"/>
              </a:rPr>
              <a:t>segnale </a:t>
            </a:r>
            <a:r>
              <a:rPr sz="1400" u="sng" spc="-114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tempo-continuo</a:t>
            </a:r>
            <a:r>
              <a:rPr sz="1400" spc="-114" dirty="0">
                <a:latin typeface="Lucida Sans Unicode"/>
                <a:cs typeface="Lucida Sans Unicode"/>
              </a:rPr>
              <a:t> </a:t>
            </a:r>
            <a:r>
              <a:rPr sz="1400" spc="-40" dirty="0">
                <a:latin typeface="Lucida Sans Unicode"/>
                <a:cs typeface="Lucida Sans Unicode"/>
              </a:rPr>
              <a:t>che </a:t>
            </a:r>
            <a:r>
              <a:rPr sz="1400" spc="-100" dirty="0">
                <a:latin typeface="Lucida Sans Unicode"/>
                <a:cs typeface="Lucida Sans Unicode"/>
              </a:rPr>
              <a:t>può  </a:t>
            </a:r>
            <a:r>
              <a:rPr sz="1400" spc="-55" dirty="0">
                <a:latin typeface="Lucida Sans Unicode"/>
                <a:cs typeface="Lucida Sans Unicode"/>
              </a:rPr>
              <a:t>assumere </a:t>
            </a:r>
            <a:r>
              <a:rPr sz="1400" spc="-125" dirty="0">
                <a:latin typeface="Lucida Sans Unicode"/>
                <a:cs typeface="Lucida Sans Unicode"/>
              </a:rPr>
              <a:t>tutti </a:t>
            </a:r>
            <a:r>
              <a:rPr sz="1400" spc="-100" dirty="0">
                <a:latin typeface="Lucida Sans Unicode"/>
                <a:cs typeface="Lucida Sans Unicode"/>
              </a:rPr>
              <a:t>gli </a:t>
            </a:r>
            <a:r>
              <a:rPr sz="1400" u="sng" spc="-11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infiniti </a:t>
            </a:r>
            <a:r>
              <a:rPr sz="1400" u="sng" spc="-7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valori</a:t>
            </a:r>
            <a:r>
              <a:rPr sz="1400" spc="300" dirty="0">
                <a:latin typeface="Lucida Sans Unicode"/>
                <a:cs typeface="Lucida Sans Unicode"/>
              </a:rPr>
              <a:t> </a:t>
            </a:r>
            <a:r>
              <a:rPr sz="1400" spc="-65" dirty="0">
                <a:latin typeface="Lucida Sans Unicode"/>
                <a:cs typeface="Lucida Sans Unicode"/>
              </a:rPr>
              <a:t>della </a:t>
            </a:r>
            <a:r>
              <a:rPr sz="1400" spc="-75" dirty="0">
                <a:latin typeface="Lucida Sans Unicode"/>
                <a:cs typeface="Lucida Sans Unicode"/>
              </a:rPr>
              <a:t>grandezza </a:t>
            </a:r>
            <a:r>
              <a:rPr sz="1400" spc="-65" dirty="0">
                <a:latin typeface="Lucida Sans Unicode"/>
                <a:cs typeface="Lucida Sans Unicode"/>
              </a:rPr>
              <a:t>fisica  </a:t>
            </a:r>
            <a:r>
              <a:rPr sz="1400" spc="-55" dirty="0">
                <a:latin typeface="Lucida Sans Unicode"/>
                <a:cs typeface="Lucida Sans Unicode"/>
              </a:rPr>
              <a:t>osservabile </a:t>
            </a:r>
            <a:r>
              <a:rPr sz="1400" spc="-40" dirty="0">
                <a:latin typeface="Lucida Sans Unicode"/>
                <a:cs typeface="Lucida Sans Unicode"/>
              </a:rPr>
              <a:t>che </a:t>
            </a:r>
            <a:r>
              <a:rPr sz="1400" spc="-65" dirty="0">
                <a:latin typeface="Lucida Sans Unicode"/>
                <a:cs typeface="Lucida Sans Unicode"/>
              </a:rPr>
              <a:t>rappresenta </a:t>
            </a:r>
            <a:r>
              <a:rPr sz="1400" spc="-90" dirty="0">
                <a:latin typeface="Lucida Sans Unicode"/>
                <a:cs typeface="Lucida Sans Unicode"/>
              </a:rPr>
              <a:t>contenuti </a:t>
            </a:r>
            <a:r>
              <a:rPr sz="1400" spc="-80" dirty="0">
                <a:latin typeface="Lucida Sans Unicode"/>
                <a:cs typeface="Lucida Sans Unicode"/>
              </a:rPr>
              <a:t>all'interno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95" dirty="0">
                <a:latin typeface="Lucida Sans Unicode"/>
                <a:cs typeface="Lucida Sans Unicode"/>
              </a:rPr>
              <a:t>un  </a:t>
            </a:r>
            <a:r>
              <a:rPr sz="1400" spc="-90" dirty="0">
                <a:latin typeface="Lucida Sans Unicode"/>
                <a:cs typeface="Lucida Sans Unicode"/>
              </a:rPr>
              <a:t>determinato </a:t>
            </a:r>
            <a:r>
              <a:rPr sz="1400" spc="-65" dirty="0">
                <a:latin typeface="Lucida Sans Unicode"/>
                <a:cs typeface="Lucida Sans Unicode"/>
              </a:rPr>
              <a:t>range. </a:t>
            </a:r>
            <a:r>
              <a:rPr sz="1400" spc="-15" dirty="0">
                <a:latin typeface="Lucida Sans Unicode"/>
                <a:cs typeface="Lucida Sans Unicode"/>
              </a:rPr>
              <a:t>I </a:t>
            </a:r>
            <a:r>
              <a:rPr sz="1400" spc="-70" dirty="0">
                <a:latin typeface="Lucida Sans Unicode"/>
                <a:cs typeface="Lucida Sans Unicode"/>
              </a:rPr>
              <a:t>valori </a:t>
            </a:r>
            <a:r>
              <a:rPr sz="1400" spc="-105" dirty="0">
                <a:latin typeface="Lucida Sans Unicode"/>
                <a:cs typeface="Lucida Sans Unicode"/>
              </a:rPr>
              <a:t>utili </a:t>
            </a:r>
            <a:r>
              <a:rPr sz="1400" spc="-40" dirty="0">
                <a:latin typeface="Lucida Sans Unicode"/>
                <a:cs typeface="Lucida Sans Unicode"/>
              </a:rPr>
              <a:t>che </a:t>
            </a:r>
            <a:r>
              <a:rPr sz="1400" spc="-90" dirty="0">
                <a:latin typeface="Lucida Sans Unicode"/>
                <a:cs typeface="Lucida Sans Unicode"/>
              </a:rPr>
              <a:t>lo </a:t>
            </a:r>
            <a:r>
              <a:rPr sz="1400" spc="-70" dirty="0">
                <a:latin typeface="Lucida Sans Unicode"/>
                <a:cs typeface="Lucida Sans Unicode"/>
              </a:rPr>
              <a:t>rappresentano </a:t>
            </a:r>
            <a:r>
              <a:rPr sz="1400" spc="-75" dirty="0">
                <a:latin typeface="Lucida Sans Unicode"/>
                <a:cs typeface="Lucida Sans Unicode"/>
              </a:rPr>
              <a:t>sono  </a:t>
            </a:r>
            <a:r>
              <a:rPr sz="1400" spc="-90" dirty="0">
                <a:latin typeface="Lucida Sans Unicode"/>
                <a:cs typeface="Lucida Sans Unicode"/>
              </a:rPr>
              <a:t>continui </a:t>
            </a:r>
            <a:r>
              <a:rPr sz="1400" spc="-80" dirty="0">
                <a:latin typeface="Lucida Sans Unicode"/>
                <a:cs typeface="Lucida Sans Unicode"/>
              </a:rPr>
              <a:t>(infiniti) </a:t>
            </a:r>
            <a:r>
              <a:rPr sz="1400" spc="-95" dirty="0">
                <a:latin typeface="Lucida Sans Unicode"/>
                <a:cs typeface="Lucida Sans Unicode"/>
              </a:rPr>
              <a:t>in </a:t>
            </a:r>
            <a:r>
              <a:rPr sz="1400" spc="-90" dirty="0">
                <a:latin typeface="Lucida Sans Unicode"/>
                <a:cs typeface="Lucida Sans Unicode"/>
              </a:rPr>
              <a:t>un </a:t>
            </a:r>
            <a:r>
              <a:rPr sz="1400" spc="-75" dirty="0">
                <a:latin typeface="Lucida Sans Unicode"/>
                <a:cs typeface="Lucida Sans Unicode"/>
              </a:rPr>
              <a:t>intervallo </a:t>
            </a:r>
            <a:r>
              <a:rPr sz="1400" dirty="0">
                <a:latin typeface="Lucida Sans Unicode"/>
                <a:cs typeface="Lucida Sans Unicode"/>
              </a:rPr>
              <a:t>e </a:t>
            </a:r>
            <a:r>
              <a:rPr sz="1400" spc="-90" dirty="0">
                <a:latin typeface="Lucida Sans Unicode"/>
                <a:cs typeface="Lucida Sans Unicode"/>
              </a:rPr>
              <a:t>non</a:t>
            </a:r>
            <a:r>
              <a:rPr sz="1400" spc="-120" dirty="0">
                <a:latin typeface="Lucida Sans Unicode"/>
                <a:cs typeface="Lucida Sans Unicode"/>
              </a:rPr>
              <a:t> </a:t>
            </a:r>
            <a:r>
              <a:rPr sz="1400" spc="-85" dirty="0">
                <a:latin typeface="Lucida Sans Unicode"/>
                <a:cs typeface="Lucida Sans Unicode"/>
              </a:rPr>
              <a:t>numerabili.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96026" y="1628648"/>
            <a:ext cx="3024124" cy="192887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84850" y="3854386"/>
            <a:ext cx="3035300" cy="1735201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16650" y="5084826"/>
            <a:ext cx="73025" cy="73025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6751" y="4941951"/>
            <a:ext cx="73025" cy="73025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32651" y="5157723"/>
            <a:ext cx="73025" cy="73151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19925" y="4652898"/>
            <a:ext cx="73025" cy="73151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35825" y="4364101"/>
            <a:ext cx="73025" cy="73025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11926" y="5300726"/>
            <a:ext cx="73025" cy="73025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23226" y="4437126"/>
            <a:ext cx="73025" cy="73025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40650" y="4724400"/>
            <a:ext cx="73025" cy="73025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28051" y="5300726"/>
            <a:ext cx="73025" cy="73025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5576" y="4652962"/>
            <a:ext cx="1728724" cy="795337"/>
          </a:xfrm>
          <a:prstGeom prst="rect">
            <a:avLst/>
          </a:pr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74065" y="3585209"/>
            <a:ext cx="22205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24280" algn="l"/>
              </a:tabLst>
            </a:pPr>
            <a:r>
              <a:rPr sz="1600" b="1" spc="110" dirty="0">
                <a:latin typeface="Yu Gothic UI"/>
                <a:cs typeface="Yu Gothic UI"/>
              </a:rPr>
              <a:t>SEGNALE	</a:t>
            </a:r>
            <a:r>
              <a:rPr sz="1600" b="1" spc="60" dirty="0">
                <a:latin typeface="Yu Gothic UI"/>
                <a:cs typeface="Yu Gothic UI"/>
              </a:rPr>
              <a:t>DIGITALE:</a:t>
            </a:r>
            <a:endParaRPr sz="1600">
              <a:latin typeface="Yu Gothic UI"/>
              <a:cs typeface="Yu Gothic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20364" y="3609594"/>
            <a:ext cx="25825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0585" algn="l"/>
                <a:tab pos="2282190" algn="l"/>
              </a:tabLst>
            </a:pPr>
            <a:r>
              <a:rPr sz="1400" spc="-25" dirty="0">
                <a:latin typeface="Lucida Sans Unicode"/>
                <a:cs typeface="Lucida Sans Unicode"/>
              </a:rPr>
              <a:t>s</a:t>
            </a:r>
            <a:r>
              <a:rPr sz="1400" spc="-50" dirty="0">
                <a:latin typeface="Lucida Sans Unicode"/>
                <a:cs typeface="Lucida Sans Unicode"/>
              </a:rPr>
              <a:t>e</a:t>
            </a:r>
            <a:r>
              <a:rPr sz="1400" spc="-65" dirty="0">
                <a:latin typeface="Lucida Sans Unicode"/>
                <a:cs typeface="Lucida Sans Unicode"/>
              </a:rPr>
              <a:t>g</a:t>
            </a:r>
            <a:r>
              <a:rPr sz="1400" spc="-75" dirty="0">
                <a:latin typeface="Lucida Sans Unicode"/>
                <a:cs typeface="Lucida Sans Unicode"/>
              </a:rPr>
              <a:t>na</a:t>
            </a:r>
            <a:r>
              <a:rPr sz="1400" spc="-50" dirty="0">
                <a:latin typeface="Lucida Sans Unicode"/>
                <a:cs typeface="Lucida Sans Unicode"/>
              </a:rPr>
              <a:t>l</a:t>
            </a:r>
            <a:r>
              <a:rPr sz="1400" dirty="0">
                <a:latin typeface="Lucida Sans Unicode"/>
                <a:cs typeface="Lucida Sans Unicode"/>
              </a:rPr>
              <a:t>e	</a:t>
            </a:r>
            <a:r>
              <a:rPr sz="1400" u="sng" spc="-13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t</a:t>
            </a:r>
            <a:r>
              <a:rPr sz="1400" u="sng" spc="-6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e</a:t>
            </a:r>
            <a:r>
              <a:rPr sz="1400" u="sng" spc="-11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m</a:t>
            </a:r>
            <a:r>
              <a:rPr sz="1400" u="sng" spc="-10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p</a:t>
            </a:r>
            <a:r>
              <a:rPr sz="1400" u="sng" spc="-9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o</a:t>
            </a:r>
            <a:r>
              <a:rPr sz="1400" u="sng" spc="-36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-</a:t>
            </a:r>
            <a:r>
              <a:rPr sz="1400" u="sng" spc="-14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d</a:t>
            </a:r>
            <a:r>
              <a:rPr sz="1400" u="sng" spc="-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i</a:t>
            </a:r>
            <a:r>
              <a:rPr sz="1400" u="sng" spc="-1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s</a:t>
            </a:r>
            <a:r>
              <a:rPr sz="1400" u="sng" spc="-3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c</a:t>
            </a:r>
            <a:r>
              <a:rPr sz="1400" u="sng" spc="-4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r</a:t>
            </a:r>
            <a:r>
              <a:rPr sz="1400" u="sng" spc="-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e</a:t>
            </a:r>
            <a:r>
              <a:rPr sz="1400" u="sng" spc="-13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t</a:t>
            </a:r>
            <a:r>
              <a:rPr sz="1400" u="sng" spc="-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o</a:t>
            </a:r>
            <a:r>
              <a:rPr sz="1400" dirty="0">
                <a:latin typeface="Lucida Sans Unicode"/>
                <a:cs typeface="Lucida Sans Unicode"/>
              </a:rPr>
              <a:t>	</a:t>
            </a:r>
            <a:r>
              <a:rPr sz="1400" spc="-30" dirty="0">
                <a:latin typeface="Lucida Sans Unicode"/>
                <a:cs typeface="Lucida Sans Unicode"/>
              </a:rPr>
              <a:t>c</a:t>
            </a:r>
            <a:r>
              <a:rPr sz="1400" spc="-50" dirty="0">
                <a:latin typeface="Lucida Sans Unicode"/>
                <a:cs typeface="Lucida Sans Unicode"/>
              </a:rPr>
              <a:t>he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16965" y="3829050"/>
            <a:ext cx="4682490" cy="70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85" dirty="0">
                <a:latin typeface="Lucida Sans Unicode"/>
                <a:cs typeface="Lucida Sans Unicode"/>
              </a:rPr>
              <a:t>all'interno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95" dirty="0">
                <a:latin typeface="Lucida Sans Unicode"/>
                <a:cs typeface="Lucida Sans Unicode"/>
              </a:rPr>
              <a:t>un </a:t>
            </a:r>
            <a:r>
              <a:rPr sz="1400" spc="-90" dirty="0">
                <a:latin typeface="Lucida Sans Unicode"/>
                <a:cs typeface="Lucida Sans Unicode"/>
              </a:rPr>
              <a:t>determinato </a:t>
            </a:r>
            <a:r>
              <a:rPr sz="1400" spc="-65" dirty="0">
                <a:latin typeface="Lucida Sans Unicode"/>
                <a:cs typeface="Lucida Sans Unicode"/>
              </a:rPr>
              <a:t>range </a:t>
            </a:r>
            <a:r>
              <a:rPr sz="1400" spc="-100" dirty="0">
                <a:latin typeface="Lucida Sans Unicode"/>
                <a:cs typeface="Lucida Sans Unicode"/>
              </a:rPr>
              <a:t>può </a:t>
            </a:r>
            <a:r>
              <a:rPr sz="1400" spc="-55" dirty="0">
                <a:latin typeface="Lucida Sans Unicode"/>
                <a:cs typeface="Lucida Sans Unicode"/>
              </a:rPr>
              <a:t>assumere </a:t>
            </a:r>
            <a:r>
              <a:rPr sz="1400" spc="-75" dirty="0">
                <a:latin typeface="Lucida Sans Unicode"/>
                <a:cs typeface="Lucida Sans Unicode"/>
              </a:rPr>
              <a:t>solo </a:t>
            </a:r>
            <a:r>
              <a:rPr sz="1400" spc="-105" dirty="0">
                <a:latin typeface="Lucida Sans Unicode"/>
                <a:cs typeface="Lucida Sans Unicode"/>
              </a:rPr>
              <a:t>un  </a:t>
            </a:r>
            <a:r>
              <a:rPr sz="1400" u="sng" spc="-9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numero </a:t>
            </a:r>
            <a:r>
              <a:rPr sz="1400" u="sng" spc="-7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discreto (numerabile </a:t>
            </a:r>
            <a:r>
              <a:rPr sz="1400" u="sng" spc="-9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finito) </a:t>
            </a:r>
            <a:r>
              <a:rPr sz="1400" u="sng" spc="-10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di</a:t>
            </a:r>
            <a:r>
              <a:rPr sz="1400" u="sng" spc="-11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1400" u="sng" spc="-7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valori</a:t>
            </a:r>
            <a:r>
              <a:rPr sz="1400" spc="-70" dirty="0">
                <a:latin typeface="Lucida Sans Unicode"/>
                <a:cs typeface="Lucida Sans Unicode"/>
              </a:rPr>
              <a:t>.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200" spc="10" dirty="0">
                <a:latin typeface="Lucida Sans Unicode"/>
                <a:cs typeface="Lucida Sans Unicode"/>
              </a:rPr>
              <a:t>Es.: </a:t>
            </a:r>
            <a:r>
              <a:rPr sz="1200" spc="-60" dirty="0">
                <a:latin typeface="Lucida Sans Unicode"/>
                <a:cs typeface="Lucida Sans Unicode"/>
              </a:rPr>
              <a:t>onda quadra </a:t>
            </a:r>
            <a:r>
              <a:rPr sz="1200" spc="-35" dirty="0">
                <a:latin typeface="Lucida Sans Unicode"/>
                <a:cs typeface="Lucida Sans Unicode"/>
              </a:rPr>
              <a:t>che </a:t>
            </a:r>
            <a:r>
              <a:rPr sz="1200" spc="-40" dirty="0">
                <a:latin typeface="Lucida Sans Unicode"/>
                <a:cs typeface="Lucida Sans Unicode"/>
              </a:rPr>
              <a:t>assume </a:t>
            </a:r>
            <a:r>
              <a:rPr sz="1200" spc="-85" dirty="0">
                <a:latin typeface="Lucida Sans Unicode"/>
                <a:cs typeface="Lucida Sans Unicode"/>
              </a:rPr>
              <a:t>i </a:t>
            </a:r>
            <a:r>
              <a:rPr sz="1200" spc="-60" dirty="0">
                <a:latin typeface="Lucida Sans Unicode"/>
                <a:cs typeface="Lucida Sans Unicode"/>
              </a:rPr>
              <a:t>valori </a:t>
            </a:r>
            <a:r>
              <a:rPr sz="1200" spc="-75" dirty="0">
                <a:latin typeface="Lucida Sans Unicode"/>
                <a:cs typeface="Lucida Sans Unicode"/>
              </a:rPr>
              <a:t>logici </a:t>
            </a:r>
            <a:r>
              <a:rPr sz="1200" spc="-10" dirty="0">
                <a:latin typeface="Lucida Sans Unicode"/>
                <a:cs typeface="Lucida Sans Unicode"/>
              </a:rPr>
              <a:t>ALTO </a:t>
            </a:r>
            <a:r>
              <a:rPr sz="1200" spc="-30" dirty="0">
                <a:latin typeface="Lucida Sans Unicode"/>
                <a:cs typeface="Lucida Sans Unicode"/>
              </a:rPr>
              <a:t>(1) </a:t>
            </a:r>
            <a:r>
              <a:rPr sz="1200" spc="-5" dirty="0">
                <a:latin typeface="Lucida Sans Unicode"/>
                <a:cs typeface="Lucida Sans Unicode"/>
              </a:rPr>
              <a:t>e </a:t>
            </a:r>
            <a:r>
              <a:rPr sz="1200" spc="75" dirty="0">
                <a:latin typeface="Lucida Sans Unicode"/>
                <a:cs typeface="Lucida Sans Unicode"/>
              </a:rPr>
              <a:t>BASSO</a:t>
            </a:r>
            <a:r>
              <a:rPr sz="1200" spc="-215" dirty="0">
                <a:latin typeface="Lucida Sans Unicode"/>
                <a:cs typeface="Lucida Sans Unicode"/>
              </a:rPr>
              <a:t> </a:t>
            </a:r>
            <a:r>
              <a:rPr sz="1200" spc="-35" dirty="0">
                <a:latin typeface="Lucida Sans Unicode"/>
                <a:cs typeface="Lucida Sans Unicode"/>
              </a:rPr>
              <a:t>(0).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243951" y="5084826"/>
            <a:ext cx="73025" cy="73025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63016" y="5501121"/>
            <a:ext cx="3487420" cy="10502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400" spc="-60" dirty="0">
                <a:latin typeface="Lucida Sans Unicode"/>
                <a:cs typeface="Lucida Sans Unicode"/>
              </a:rPr>
              <a:t>Vantaggi:</a:t>
            </a:r>
            <a:endParaRPr sz="1400">
              <a:latin typeface="Lucida Sans Unicode"/>
              <a:cs typeface="Lucida Sans Unicode"/>
            </a:endParaRPr>
          </a:p>
          <a:p>
            <a:pPr marL="463550" indent="-107950">
              <a:lnSpc>
                <a:spcPct val="100000"/>
              </a:lnSpc>
              <a:spcBef>
                <a:spcPts val="335"/>
              </a:spcBef>
              <a:buChar char="-"/>
              <a:tabLst>
                <a:tab pos="464184" algn="l"/>
              </a:tabLst>
            </a:pPr>
            <a:r>
              <a:rPr sz="1400" spc="-100" dirty="0">
                <a:latin typeface="Lucida Sans Unicode"/>
                <a:cs typeface="Lucida Sans Unicode"/>
              </a:rPr>
              <a:t>utilizzo di </a:t>
            </a:r>
            <a:r>
              <a:rPr sz="1400" spc="-95" dirty="0">
                <a:latin typeface="Lucida Sans Unicode"/>
                <a:cs typeface="Lucida Sans Unicode"/>
              </a:rPr>
              <a:t>un </a:t>
            </a:r>
            <a:r>
              <a:rPr sz="1400" spc="-80" dirty="0">
                <a:latin typeface="Lucida Sans Unicode"/>
                <a:cs typeface="Lucida Sans Unicode"/>
              </a:rPr>
              <a:t>unico </a:t>
            </a:r>
            <a:r>
              <a:rPr sz="1400" spc="-85" dirty="0">
                <a:latin typeface="Lucida Sans Unicode"/>
                <a:cs typeface="Lucida Sans Unicode"/>
              </a:rPr>
              <a:t>linguaggio</a:t>
            </a:r>
            <a:r>
              <a:rPr sz="1400" spc="-10" dirty="0">
                <a:latin typeface="Lucida Sans Unicode"/>
                <a:cs typeface="Lucida Sans Unicode"/>
              </a:rPr>
              <a:t> </a:t>
            </a:r>
            <a:r>
              <a:rPr sz="1400" spc="-60" dirty="0">
                <a:latin typeface="Lucida Sans Unicode"/>
                <a:cs typeface="Lucida Sans Unicode"/>
              </a:rPr>
              <a:t>(binario)</a:t>
            </a:r>
            <a:endParaRPr sz="1400">
              <a:latin typeface="Lucida Sans Unicode"/>
              <a:cs typeface="Lucida Sans Unicode"/>
            </a:endParaRPr>
          </a:p>
          <a:p>
            <a:pPr marL="463550" indent="-107950">
              <a:lnSpc>
                <a:spcPct val="100000"/>
              </a:lnSpc>
              <a:spcBef>
                <a:spcPts val="340"/>
              </a:spcBef>
              <a:buChar char="-"/>
              <a:tabLst>
                <a:tab pos="464184" algn="l"/>
              </a:tabLst>
            </a:pPr>
            <a:r>
              <a:rPr sz="1400" spc="-55" dirty="0">
                <a:latin typeface="Lucida Sans Unicode"/>
                <a:cs typeface="Lucida Sans Unicode"/>
              </a:rPr>
              <a:t>costanza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75" dirty="0">
                <a:latin typeface="Lucida Sans Unicode"/>
                <a:cs typeface="Lucida Sans Unicode"/>
              </a:rPr>
              <a:t>qualità </a:t>
            </a:r>
            <a:r>
              <a:rPr sz="1400" spc="-65" dirty="0">
                <a:latin typeface="Lucida Sans Unicode"/>
                <a:cs typeface="Lucida Sans Unicode"/>
              </a:rPr>
              <a:t>nel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95" dirty="0">
                <a:latin typeface="Lucida Sans Unicode"/>
                <a:cs typeface="Lucida Sans Unicode"/>
              </a:rPr>
              <a:t>tempo</a:t>
            </a:r>
            <a:endParaRPr sz="1400">
              <a:latin typeface="Lucida Sans Unicode"/>
              <a:cs typeface="Lucida Sans Unicode"/>
            </a:endParaRPr>
          </a:p>
          <a:p>
            <a:pPr marL="463550" indent="-107950">
              <a:lnSpc>
                <a:spcPct val="100000"/>
              </a:lnSpc>
              <a:spcBef>
                <a:spcPts val="335"/>
              </a:spcBef>
              <a:buChar char="-"/>
              <a:tabLst>
                <a:tab pos="464184" algn="l"/>
              </a:tabLst>
            </a:pPr>
            <a:r>
              <a:rPr sz="1400" spc="-80" dirty="0">
                <a:latin typeface="Lucida Sans Unicode"/>
                <a:cs typeface="Lucida Sans Unicode"/>
              </a:rPr>
              <a:t>possibilità </a:t>
            </a:r>
            <a:r>
              <a:rPr sz="1400" spc="-100" dirty="0">
                <a:latin typeface="Lucida Sans Unicode"/>
                <a:cs typeface="Lucida Sans Unicode"/>
              </a:rPr>
              <a:t>di</a:t>
            </a:r>
            <a:r>
              <a:rPr sz="1400" spc="-90" dirty="0">
                <a:latin typeface="Lucida Sans Unicode"/>
                <a:cs typeface="Lucida Sans Unicode"/>
              </a:rPr>
              <a:t> </a:t>
            </a:r>
            <a:r>
              <a:rPr sz="1400" spc="-65" dirty="0">
                <a:latin typeface="Lucida Sans Unicode"/>
                <a:cs typeface="Lucida Sans Unicode"/>
              </a:rPr>
              <a:t>compressione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Latch</a:t>
            </a:r>
            <a:r>
              <a:rPr spc="-10" dirty="0"/>
              <a:t> </a:t>
            </a:r>
            <a:r>
              <a:rPr spc="5" dirty="0"/>
              <a:t>D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1187" y="2081148"/>
            <a:ext cx="4757674" cy="26543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7217" y="5557530"/>
            <a:ext cx="8315959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NB: per caricare </a:t>
            </a:r>
            <a:r>
              <a:rPr sz="1650" i="1" spc="-25" dirty="0">
                <a:latin typeface="Malgun Gothic"/>
                <a:cs typeface="Malgun Gothic"/>
              </a:rPr>
              <a:t>in </a:t>
            </a:r>
            <a:r>
              <a:rPr sz="1650" i="1" spc="-35" dirty="0">
                <a:latin typeface="Malgun Gothic"/>
                <a:cs typeface="Malgun Gothic"/>
              </a:rPr>
              <a:t>memoria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40" dirty="0">
                <a:latin typeface="Malgun Gothic"/>
                <a:cs typeface="Malgun Gothic"/>
              </a:rPr>
              <a:t>nuovo </a:t>
            </a:r>
            <a:r>
              <a:rPr sz="1650" i="1" spc="-35" dirty="0">
                <a:latin typeface="Malgun Gothic"/>
                <a:cs typeface="Malgun Gothic"/>
              </a:rPr>
              <a:t>valore </a:t>
            </a:r>
            <a:r>
              <a:rPr sz="1650" i="1" spc="-30" dirty="0">
                <a:latin typeface="Malgun Gothic"/>
                <a:cs typeface="Malgun Gothic"/>
              </a:rPr>
              <a:t>di </a:t>
            </a:r>
            <a:r>
              <a:rPr sz="1650" i="1" spc="-85" dirty="0">
                <a:latin typeface="Malgun Gothic"/>
                <a:cs typeface="Malgun Gothic"/>
              </a:rPr>
              <a:t>D, </a:t>
            </a:r>
            <a:r>
              <a:rPr sz="1650" i="1" spc="-35" dirty="0">
                <a:latin typeface="Malgun Gothic"/>
                <a:cs typeface="Malgun Gothic"/>
              </a:rPr>
              <a:t>occorre un valore </a:t>
            </a:r>
            <a:r>
              <a:rPr sz="1650" i="1" spc="-30" dirty="0">
                <a:latin typeface="Malgun Gothic"/>
                <a:cs typeface="Malgun Gothic"/>
              </a:rPr>
              <a:t>1 </a:t>
            </a:r>
            <a:r>
              <a:rPr sz="1650" i="1" spc="-25" dirty="0">
                <a:latin typeface="Malgun Gothic"/>
                <a:cs typeface="Malgun Gothic"/>
              </a:rPr>
              <a:t>sulla </a:t>
            </a:r>
            <a:r>
              <a:rPr sz="1650" i="1" spc="-30" dirty="0">
                <a:latin typeface="Malgun Gothic"/>
                <a:cs typeface="Malgun Gothic"/>
              </a:rPr>
              <a:t>linea del</a:t>
            </a:r>
            <a:r>
              <a:rPr sz="1650" i="1" spc="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clock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9617" y="1587754"/>
            <a:ext cx="2251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Malgun Gothic"/>
                <a:cs typeface="Malgun Gothic"/>
              </a:rPr>
              <a:t>Utilizzo di un solo</a:t>
            </a:r>
            <a:r>
              <a:rPr sz="1600" spc="-20" dirty="0">
                <a:latin typeface="Malgun Gothic"/>
                <a:cs typeface="Malgun Gothic"/>
              </a:rPr>
              <a:t> </a:t>
            </a:r>
            <a:r>
              <a:rPr sz="1600" spc="-5" dirty="0">
                <a:latin typeface="Malgun Gothic"/>
                <a:cs typeface="Malgun Gothic"/>
              </a:rPr>
              <a:t>input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64250" y="2565400"/>
            <a:ext cx="2540000" cy="1939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Latch D…. </a:t>
            </a:r>
            <a:r>
              <a:rPr spc="-5" dirty="0"/>
              <a:t>Flip</a:t>
            </a:r>
            <a:r>
              <a:rPr spc="-45" dirty="0"/>
              <a:t> </a:t>
            </a:r>
            <a:r>
              <a:rPr spc="-5" dirty="0"/>
              <a:t>Flop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79119" y="1590802"/>
            <a:ext cx="7364095" cy="3683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PRO:</a:t>
            </a:r>
            <a:endParaRPr sz="1600">
              <a:latin typeface="Malgun Gothic"/>
              <a:cs typeface="Malgun Gothic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Malgun Gothic"/>
                <a:cs typeface="Malgun Gothic"/>
              </a:rPr>
              <a:t>mantenimento</a:t>
            </a:r>
            <a:r>
              <a:rPr sz="1600" spc="45" dirty="0">
                <a:latin typeface="Malgun Gothic"/>
                <a:cs typeface="Malgun Gothic"/>
              </a:rPr>
              <a:t> </a:t>
            </a:r>
            <a:r>
              <a:rPr sz="1600" spc="-5" dirty="0">
                <a:latin typeface="Malgun Gothic"/>
                <a:cs typeface="Malgun Gothic"/>
              </a:rPr>
              <a:t>dell'uscita</a:t>
            </a:r>
            <a:endParaRPr sz="1600">
              <a:latin typeface="Malgun Gothic"/>
              <a:cs typeface="Malgun Gothic"/>
            </a:endParaRPr>
          </a:p>
          <a:p>
            <a:pPr marL="299085" marR="412750" indent="-286385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Malgun Gothic"/>
                <a:cs typeface="Malgun Gothic"/>
              </a:rPr>
              <a:t>adatto all'impiego come interfaccia-memoria </a:t>
            </a:r>
            <a:r>
              <a:rPr sz="1600" spc="-10" dirty="0">
                <a:latin typeface="Malgun Gothic"/>
                <a:cs typeface="Malgun Gothic"/>
              </a:rPr>
              <a:t>nel </a:t>
            </a:r>
            <a:r>
              <a:rPr sz="1600" spc="-5" dirty="0">
                <a:latin typeface="Malgun Gothic"/>
                <a:cs typeface="Malgun Gothic"/>
              </a:rPr>
              <a:t>comando di </a:t>
            </a:r>
            <a:r>
              <a:rPr sz="1600" spc="-10" dirty="0">
                <a:latin typeface="Malgun Gothic"/>
                <a:cs typeface="Malgun Gothic"/>
              </a:rPr>
              <a:t>tastiere </a:t>
            </a:r>
            <a:r>
              <a:rPr sz="1600" spc="-5" dirty="0">
                <a:latin typeface="Malgun Gothic"/>
                <a:cs typeface="Malgun Gothic"/>
              </a:rPr>
              <a:t>o  </a:t>
            </a:r>
            <a:r>
              <a:rPr sz="1600" spc="-10" dirty="0">
                <a:latin typeface="Malgun Gothic"/>
                <a:cs typeface="Malgun Gothic"/>
              </a:rPr>
              <a:t>visualizzatori.</a:t>
            </a:r>
            <a:endParaRPr sz="1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latin typeface="Malgun Gothic"/>
                <a:cs typeface="Malgun Gothic"/>
              </a:rPr>
              <a:t>CONTRO</a:t>
            </a:r>
            <a:endParaRPr sz="1600">
              <a:latin typeface="Malgun Gothic"/>
              <a:cs typeface="Malgun Gothic"/>
            </a:endParaRPr>
          </a:p>
          <a:p>
            <a:pPr marL="299085" marR="5080" indent="-286385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Malgun Gothic"/>
                <a:cs typeface="Malgun Gothic"/>
              </a:rPr>
              <a:t>lo stato </a:t>
            </a:r>
            <a:r>
              <a:rPr sz="1600" spc="-10" dirty="0">
                <a:latin typeface="Malgun Gothic"/>
                <a:cs typeface="Malgun Gothic"/>
              </a:rPr>
              <a:t>dell'ingresso </a:t>
            </a:r>
            <a:r>
              <a:rPr sz="1600" spc="-5" dirty="0">
                <a:latin typeface="Malgun Gothic"/>
                <a:cs typeface="Malgun Gothic"/>
              </a:rPr>
              <a:t>si </a:t>
            </a:r>
            <a:r>
              <a:rPr sz="1600" spc="5" dirty="0">
                <a:latin typeface="Malgun Gothic"/>
                <a:cs typeface="Malgun Gothic"/>
              </a:rPr>
              <a:t>porta </a:t>
            </a:r>
            <a:r>
              <a:rPr sz="1600" spc="-5" dirty="0">
                <a:latin typeface="Malgun Gothic"/>
                <a:cs typeface="Malgun Gothic"/>
              </a:rPr>
              <a:t>all'uscita nell'istante (e per tutto il </a:t>
            </a:r>
            <a:r>
              <a:rPr sz="1600" spc="-10" dirty="0">
                <a:latin typeface="Malgun Gothic"/>
                <a:cs typeface="Malgun Gothic"/>
              </a:rPr>
              <a:t>tempo in  </a:t>
            </a:r>
            <a:r>
              <a:rPr sz="1600" spc="-5" dirty="0">
                <a:latin typeface="Malgun Gothic"/>
                <a:cs typeface="Malgun Gothic"/>
              </a:rPr>
              <a:t>cui) </a:t>
            </a:r>
            <a:r>
              <a:rPr sz="1600" spc="-10" dirty="0">
                <a:latin typeface="Malgun Gothic"/>
                <a:cs typeface="Malgun Gothic"/>
              </a:rPr>
              <a:t>l'ingresso </a:t>
            </a:r>
            <a:r>
              <a:rPr sz="1600" spc="-5" dirty="0">
                <a:latin typeface="Malgun Gothic"/>
                <a:cs typeface="Malgun Gothic"/>
              </a:rPr>
              <a:t>E </a:t>
            </a:r>
            <a:r>
              <a:rPr sz="1600" spc="-15" dirty="0">
                <a:latin typeface="Malgun Gothic"/>
                <a:cs typeface="Malgun Gothic"/>
              </a:rPr>
              <a:t>vale </a:t>
            </a:r>
            <a:r>
              <a:rPr sz="1600" spc="-5" dirty="0">
                <a:latin typeface="Malgun Gothic"/>
                <a:cs typeface="Malgun Gothic"/>
              </a:rPr>
              <a:t>1. </a:t>
            </a:r>
            <a:r>
              <a:rPr sz="1600" spc="-10" dirty="0">
                <a:latin typeface="Malgun Gothic"/>
                <a:cs typeface="Malgun Gothic"/>
              </a:rPr>
              <a:t>Questo </a:t>
            </a:r>
            <a:r>
              <a:rPr sz="1600" spc="-5" dirty="0">
                <a:latin typeface="Malgun Gothic"/>
                <a:cs typeface="Malgun Gothic"/>
              </a:rPr>
              <a:t>può </a:t>
            </a:r>
            <a:r>
              <a:rPr sz="1600" spc="-10" dirty="0">
                <a:latin typeface="Malgun Gothic"/>
                <a:cs typeface="Malgun Gothic"/>
              </a:rPr>
              <a:t>essere </a:t>
            </a:r>
            <a:r>
              <a:rPr sz="1600" spc="-5" dirty="0">
                <a:latin typeface="Malgun Gothic"/>
                <a:cs typeface="Malgun Gothic"/>
              </a:rPr>
              <a:t>causa di </a:t>
            </a:r>
            <a:r>
              <a:rPr sz="1600" dirty="0">
                <a:latin typeface="Malgun Gothic"/>
                <a:cs typeface="Malgun Gothic"/>
              </a:rPr>
              <a:t>comportamenti  </a:t>
            </a:r>
            <a:r>
              <a:rPr sz="1600" spc="-10" dirty="0">
                <a:latin typeface="Malgun Gothic"/>
                <a:cs typeface="Malgun Gothic"/>
              </a:rPr>
              <a:t>indesiderati nel </a:t>
            </a:r>
            <a:r>
              <a:rPr sz="1600" spc="-5" dirty="0">
                <a:latin typeface="Malgun Gothic"/>
                <a:cs typeface="Malgun Gothic"/>
              </a:rPr>
              <a:t>caso il componente fosse montato in </a:t>
            </a:r>
            <a:r>
              <a:rPr sz="1600" spc="-10" dirty="0">
                <a:latin typeface="Malgun Gothic"/>
                <a:cs typeface="Malgun Gothic"/>
              </a:rPr>
              <a:t>contesti </a:t>
            </a:r>
            <a:r>
              <a:rPr sz="1600" spc="-5" dirty="0">
                <a:latin typeface="Malgun Gothic"/>
                <a:cs typeface="Malgun Gothic"/>
              </a:rPr>
              <a:t>in cui l'uscita  è </a:t>
            </a:r>
            <a:r>
              <a:rPr sz="1600" dirty="0">
                <a:latin typeface="Malgun Gothic"/>
                <a:cs typeface="Malgun Gothic"/>
              </a:rPr>
              <a:t>riportata </a:t>
            </a:r>
            <a:r>
              <a:rPr sz="1600" spc="-10" dirty="0">
                <a:latin typeface="Malgun Gothic"/>
                <a:cs typeface="Malgun Gothic"/>
              </a:rPr>
              <a:t>negata </a:t>
            </a:r>
            <a:r>
              <a:rPr sz="1600" spc="-5" dirty="0">
                <a:latin typeface="Malgun Gothic"/>
                <a:cs typeface="Malgun Gothic"/>
              </a:rPr>
              <a:t>in </a:t>
            </a:r>
            <a:r>
              <a:rPr sz="1600" spc="-10" dirty="0">
                <a:latin typeface="Malgun Gothic"/>
                <a:cs typeface="Malgun Gothic"/>
              </a:rPr>
              <a:t>ingresso. </a:t>
            </a:r>
            <a:r>
              <a:rPr sz="1600" spc="-5" dirty="0">
                <a:latin typeface="Malgun Gothic"/>
                <a:cs typeface="Malgun Gothic"/>
              </a:rPr>
              <a:t>In </a:t>
            </a:r>
            <a:r>
              <a:rPr sz="1600" spc="-10" dirty="0">
                <a:latin typeface="Malgun Gothic"/>
                <a:cs typeface="Malgun Gothic"/>
              </a:rPr>
              <a:t>questo </a:t>
            </a:r>
            <a:r>
              <a:rPr sz="1600" spc="-5" dirty="0">
                <a:latin typeface="Malgun Gothic"/>
                <a:cs typeface="Malgun Gothic"/>
              </a:rPr>
              <a:t>caso essa </a:t>
            </a:r>
            <a:r>
              <a:rPr sz="1600" spc="-10" dirty="0">
                <a:latin typeface="Malgun Gothic"/>
                <a:cs typeface="Malgun Gothic"/>
              </a:rPr>
              <a:t>comincerebbe </a:t>
            </a:r>
            <a:r>
              <a:rPr sz="1600" spc="-5" dirty="0">
                <a:latin typeface="Malgun Gothic"/>
                <a:cs typeface="Malgun Gothic"/>
              </a:rPr>
              <a:t>a oscillare  e, non </a:t>
            </a:r>
            <a:r>
              <a:rPr sz="1600" spc="-10" dirty="0">
                <a:latin typeface="Malgun Gothic"/>
                <a:cs typeface="Malgun Gothic"/>
              </a:rPr>
              <a:t>appena </a:t>
            </a:r>
            <a:r>
              <a:rPr sz="1600" spc="-5" dirty="0">
                <a:latin typeface="Malgun Gothic"/>
                <a:cs typeface="Malgun Gothic"/>
              </a:rPr>
              <a:t>E </a:t>
            </a:r>
            <a:r>
              <a:rPr sz="1600" spc="-10" dirty="0">
                <a:latin typeface="Malgun Gothic"/>
                <a:cs typeface="Malgun Gothic"/>
              </a:rPr>
              <a:t>torna </a:t>
            </a:r>
            <a:r>
              <a:rPr sz="1600" spc="-5" dirty="0">
                <a:latin typeface="Malgun Gothic"/>
                <a:cs typeface="Malgun Gothic"/>
              </a:rPr>
              <a:t>a 0, si </a:t>
            </a:r>
            <a:r>
              <a:rPr sz="1600" spc="-10" dirty="0">
                <a:latin typeface="Malgun Gothic"/>
                <a:cs typeface="Malgun Gothic"/>
              </a:rPr>
              <a:t>avrebbe </a:t>
            </a:r>
            <a:r>
              <a:rPr sz="1600" spc="-5" dirty="0">
                <a:latin typeface="Malgun Gothic"/>
                <a:cs typeface="Malgun Gothic"/>
              </a:rPr>
              <a:t>un </a:t>
            </a:r>
            <a:r>
              <a:rPr sz="1600" spc="-15" dirty="0">
                <a:latin typeface="Malgun Gothic"/>
                <a:cs typeface="Malgun Gothic"/>
              </a:rPr>
              <a:t>valore </a:t>
            </a:r>
            <a:r>
              <a:rPr sz="1600" spc="-10" dirty="0">
                <a:latin typeface="Malgun Gothic"/>
                <a:cs typeface="Malgun Gothic"/>
              </a:rPr>
              <a:t>del </a:t>
            </a:r>
            <a:r>
              <a:rPr sz="1600" spc="-5" dirty="0">
                <a:latin typeface="Malgun Gothic"/>
                <a:cs typeface="Malgun Gothic"/>
              </a:rPr>
              <a:t>tutto</a:t>
            </a:r>
            <a:r>
              <a:rPr sz="1600" spc="190" dirty="0">
                <a:latin typeface="Malgun Gothic"/>
                <a:cs typeface="Malgun Gothic"/>
              </a:rPr>
              <a:t> </a:t>
            </a:r>
            <a:r>
              <a:rPr sz="1600" spc="-5" dirty="0">
                <a:latin typeface="Malgun Gothic"/>
                <a:cs typeface="Malgun Gothic"/>
              </a:rPr>
              <a:t>casuale.</a:t>
            </a:r>
            <a:endParaRPr sz="1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 marR="227329">
              <a:lnSpc>
                <a:spcPct val="100000"/>
              </a:lnSpc>
              <a:spcBef>
                <a:spcPts val="1430"/>
              </a:spcBef>
            </a:pPr>
            <a:r>
              <a:rPr sz="1600" b="1" spc="-10" dirty="0">
                <a:latin typeface="Malgun Gothic"/>
                <a:cs typeface="Malgun Gothic"/>
              </a:rPr>
              <a:t>Flip-flop </a:t>
            </a:r>
            <a:r>
              <a:rPr sz="1600" spc="-15" dirty="0">
                <a:latin typeface="Malgun Gothic"/>
                <a:cs typeface="Malgun Gothic"/>
              </a:rPr>
              <a:t>D-Edge-Triggered </a:t>
            </a:r>
            <a:r>
              <a:rPr sz="1600" spc="-5" dirty="0">
                <a:latin typeface="Malgun Gothic"/>
                <a:cs typeface="Malgun Gothic"/>
              </a:rPr>
              <a:t>(o semplicemente flip-flop) </a:t>
            </a:r>
            <a:r>
              <a:rPr sz="1600" spc="-10" dirty="0">
                <a:latin typeface="Malgun Gothic"/>
                <a:cs typeface="Malgun Gothic"/>
              </a:rPr>
              <a:t>basate </a:t>
            </a:r>
            <a:r>
              <a:rPr sz="1600" spc="-5" dirty="0">
                <a:latin typeface="Malgun Gothic"/>
                <a:cs typeface="Malgun Gothic"/>
              </a:rPr>
              <a:t>sull'idea </a:t>
            </a:r>
            <a:r>
              <a:rPr sz="1600" spc="-10" dirty="0">
                <a:latin typeface="Malgun Gothic"/>
                <a:cs typeface="Malgun Gothic"/>
              </a:rPr>
              <a:t>di  eseguire </a:t>
            </a:r>
            <a:r>
              <a:rPr sz="1600" spc="-5" dirty="0">
                <a:latin typeface="Malgun Gothic"/>
                <a:cs typeface="Malgun Gothic"/>
              </a:rPr>
              <a:t>il campionamento e la </a:t>
            </a:r>
            <a:r>
              <a:rPr sz="1600" spc="-10" dirty="0">
                <a:latin typeface="Malgun Gothic"/>
                <a:cs typeface="Malgun Gothic"/>
              </a:rPr>
              <a:t>marcatura </a:t>
            </a:r>
            <a:r>
              <a:rPr sz="1600" spc="-5" dirty="0">
                <a:latin typeface="Malgun Gothic"/>
                <a:cs typeface="Malgun Gothic"/>
              </a:rPr>
              <a:t>in intervalli </a:t>
            </a:r>
            <a:r>
              <a:rPr sz="1600" spc="-10" dirty="0">
                <a:latin typeface="Malgun Gothic"/>
                <a:cs typeface="Malgun Gothic"/>
              </a:rPr>
              <a:t>temporali </a:t>
            </a:r>
            <a:r>
              <a:rPr sz="1600" spc="-5" dirty="0">
                <a:latin typeface="Malgun Gothic"/>
                <a:cs typeface="Malgun Gothic"/>
              </a:rPr>
              <a:t>ben</a:t>
            </a:r>
            <a:r>
              <a:rPr sz="1600" spc="365" dirty="0">
                <a:latin typeface="Malgun Gothic"/>
                <a:cs typeface="Malgun Gothic"/>
              </a:rPr>
              <a:t> </a:t>
            </a:r>
            <a:r>
              <a:rPr sz="1600" spc="-5" dirty="0">
                <a:latin typeface="Malgun Gothic"/>
                <a:cs typeface="Malgun Gothic"/>
              </a:rPr>
              <a:t>distinti.</a:t>
            </a:r>
            <a:endParaRPr sz="1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Flip</a:t>
            </a:r>
            <a:r>
              <a:rPr spc="-25" dirty="0"/>
              <a:t> </a:t>
            </a:r>
            <a:r>
              <a:rPr spc="-5" dirty="0"/>
              <a:t>Flop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3350" y="1484249"/>
            <a:ext cx="6607175" cy="26035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83969" y="4468114"/>
            <a:ext cx="551307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Malgun Gothic"/>
                <a:cs typeface="Malgun Gothic"/>
              </a:rPr>
              <a:t>La transizione di stato si </a:t>
            </a:r>
            <a:r>
              <a:rPr sz="1600" spc="-10" dirty="0">
                <a:latin typeface="Malgun Gothic"/>
                <a:cs typeface="Malgun Gothic"/>
              </a:rPr>
              <a:t>verifica </a:t>
            </a:r>
            <a:r>
              <a:rPr sz="1600" spc="-5" dirty="0">
                <a:latin typeface="Malgun Gothic"/>
                <a:cs typeface="Malgun Gothic"/>
              </a:rPr>
              <a:t>nella transizione </a:t>
            </a:r>
            <a:r>
              <a:rPr sz="1600" spc="-10" dirty="0">
                <a:latin typeface="Malgun Gothic"/>
                <a:cs typeface="Malgun Gothic"/>
              </a:rPr>
              <a:t>del</a:t>
            </a:r>
            <a:r>
              <a:rPr sz="1600" spc="150" dirty="0">
                <a:latin typeface="Malgun Gothic"/>
                <a:cs typeface="Malgun Gothic"/>
              </a:rPr>
              <a:t> </a:t>
            </a:r>
            <a:r>
              <a:rPr sz="1600" spc="10" dirty="0">
                <a:latin typeface="Malgun Gothic"/>
                <a:cs typeface="Malgun Gothic"/>
              </a:rPr>
              <a:t>clock:</a:t>
            </a:r>
            <a:endParaRPr sz="1600">
              <a:latin typeface="Malgun Gothic"/>
              <a:cs typeface="Malgun Gothic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Malgun Gothic"/>
                <a:cs typeface="Malgun Gothic"/>
              </a:rPr>
              <a:t>Da 0 a 1 </a:t>
            </a:r>
            <a:r>
              <a:rPr sz="1600" spc="-10" dirty="0">
                <a:latin typeface="Malgun Gothic"/>
                <a:cs typeface="Malgun Gothic"/>
              </a:rPr>
              <a:t>(fronte </a:t>
            </a:r>
            <a:r>
              <a:rPr sz="1600" spc="-5" dirty="0">
                <a:latin typeface="Malgun Gothic"/>
                <a:cs typeface="Malgun Gothic"/>
              </a:rPr>
              <a:t>di</a:t>
            </a:r>
            <a:r>
              <a:rPr sz="1600" spc="55" dirty="0">
                <a:latin typeface="Malgun Gothic"/>
                <a:cs typeface="Malgun Gothic"/>
              </a:rPr>
              <a:t> </a:t>
            </a:r>
            <a:r>
              <a:rPr sz="1600" spc="-5" dirty="0">
                <a:latin typeface="Malgun Gothic"/>
                <a:cs typeface="Malgun Gothic"/>
              </a:rPr>
              <a:t>salita)</a:t>
            </a:r>
            <a:endParaRPr sz="1600">
              <a:latin typeface="Malgun Gothic"/>
              <a:cs typeface="Malgun Gothic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Malgun Gothic"/>
                <a:cs typeface="Malgun Gothic"/>
              </a:rPr>
              <a:t>Da 1 a 0 </a:t>
            </a:r>
            <a:r>
              <a:rPr sz="1600" spc="-10" dirty="0">
                <a:latin typeface="Malgun Gothic"/>
                <a:cs typeface="Malgun Gothic"/>
              </a:rPr>
              <a:t>(fronte </a:t>
            </a:r>
            <a:r>
              <a:rPr sz="1600" spc="-5" dirty="0">
                <a:latin typeface="Malgun Gothic"/>
                <a:cs typeface="Malgun Gothic"/>
              </a:rPr>
              <a:t>di</a:t>
            </a:r>
            <a:r>
              <a:rPr sz="1600" spc="55" dirty="0">
                <a:latin typeface="Malgun Gothic"/>
                <a:cs typeface="Malgun Gothic"/>
              </a:rPr>
              <a:t> </a:t>
            </a:r>
            <a:r>
              <a:rPr sz="1600" spc="-5" dirty="0">
                <a:latin typeface="Malgun Gothic"/>
                <a:cs typeface="Malgun Gothic"/>
              </a:rPr>
              <a:t>discesa)</a:t>
            </a:r>
            <a:endParaRPr sz="1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1562735">
              <a:lnSpc>
                <a:spcPct val="100000"/>
              </a:lnSpc>
            </a:pPr>
            <a:r>
              <a:rPr sz="1600" spc="-5" dirty="0">
                <a:latin typeface="Malgun Gothic"/>
                <a:cs typeface="Malgun Gothic"/>
              </a:rPr>
              <a:t>La </a:t>
            </a:r>
            <a:r>
              <a:rPr sz="1600" spc="-10" dirty="0">
                <a:latin typeface="Malgun Gothic"/>
                <a:cs typeface="Malgun Gothic"/>
              </a:rPr>
              <a:t>durata </a:t>
            </a:r>
            <a:r>
              <a:rPr sz="1600" spc="-5" dirty="0">
                <a:latin typeface="Malgun Gothic"/>
                <a:cs typeface="Malgun Gothic"/>
              </a:rPr>
              <a:t>dell’impulso non ha </a:t>
            </a:r>
            <a:r>
              <a:rPr sz="1600" dirty="0">
                <a:latin typeface="Malgun Gothic"/>
                <a:cs typeface="Malgun Gothic"/>
              </a:rPr>
              <a:t>importanza.  </a:t>
            </a:r>
            <a:r>
              <a:rPr sz="1600" spc="-10" dirty="0">
                <a:latin typeface="Malgun Gothic"/>
                <a:cs typeface="Malgun Gothic"/>
              </a:rPr>
              <a:t>FLIP-FLOP: </a:t>
            </a:r>
            <a:r>
              <a:rPr sz="1600" spc="-5" dirty="0">
                <a:latin typeface="Malgun Gothic"/>
                <a:cs typeface="Malgun Gothic"/>
              </a:rPr>
              <a:t>commutazione su </a:t>
            </a:r>
            <a:r>
              <a:rPr sz="1600" spc="-15" dirty="0">
                <a:latin typeface="Malgun Gothic"/>
                <a:cs typeface="Malgun Gothic"/>
              </a:rPr>
              <a:t>fronte  </a:t>
            </a:r>
            <a:r>
              <a:rPr sz="1600" spc="-30" dirty="0">
                <a:latin typeface="Malgun Gothic"/>
                <a:cs typeface="Malgun Gothic"/>
              </a:rPr>
              <a:t>LATCH: </a:t>
            </a:r>
            <a:r>
              <a:rPr sz="1600" spc="-5" dirty="0">
                <a:latin typeface="Malgun Gothic"/>
                <a:cs typeface="Malgun Gothic"/>
              </a:rPr>
              <a:t>commutazione su</a:t>
            </a:r>
            <a:r>
              <a:rPr sz="1600" spc="70" dirty="0">
                <a:latin typeface="Malgun Gothic"/>
                <a:cs typeface="Malgun Gothic"/>
              </a:rPr>
              <a:t> </a:t>
            </a:r>
            <a:r>
              <a:rPr sz="1600" spc="-10" dirty="0">
                <a:latin typeface="Malgun Gothic"/>
                <a:cs typeface="Malgun Gothic"/>
              </a:rPr>
              <a:t>livello</a:t>
            </a:r>
            <a:endParaRPr sz="1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Registro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58900" y="2852801"/>
            <a:ext cx="6453124" cy="352894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9119" y="1576792"/>
            <a:ext cx="6470015" cy="1013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950"/>
              </a:lnSpc>
              <a:spcBef>
                <a:spcPts val="130"/>
              </a:spcBef>
            </a:pPr>
            <a:r>
              <a:rPr sz="1650" i="1" spc="-40" dirty="0">
                <a:latin typeface="Malgun Gothic"/>
                <a:cs typeface="Malgun Gothic"/>
              </a:rPr>
              <a:t>Registro </a:t>
            </a:r>
            <a:r>
              <a:rPr sz="1650" i="1" spc="-30" dirty="0">
                <a:latin typeface="Malgun Gothic"/>
                <a:cs typeface="Malgun Gothic"/>
              </a:rPr>
              <a:t>a 8</a:t>
            </a:r>
            <a:r>
              <a:rPr sz="1650" i="1" spc="30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bit</a:t>
            </a:r>
            <a:endParaRPr sz="1650">
              <a:latin typeface="Malgun Gothic"/>
              <a:cs typeface="Malgun Gothic"/>
            </a:endParaRPr>
          </a:p>
          <a:p>
            <a:pPr marL="299085" indent="-286385">
              <a:lnSpc>
                <a:spcPts val="1920"/>
              </a:lnSpc>
              <a:buSzPct val="96969"/>
              <a:buFont typeface="Malgun Gothic"/>
              <a:buChar char="-"/>
              <a:tabLst>
                <a:tab pos="299085" algn="l"/>
                <a:tab pos="299720" algn="l"/>
              </a:tabLst>
            </a:pPr>
            <a:r>
              <a:rPr sz="1650" i="1" spc="-30" dirty="0">
                <a:latin typeface="Malgun Gothic"/>
                <a:cs typeface="Malgun Gothic"/>
              </a:rPr>
              <a:t>8</a:t>
            </a:r>
            <a:r>
              <a:rPr sz="1650" i="1" spc="-1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flip-flop</a:t>
            </a:r>
            <a:endParaRPr sz="1650">
              <a:latin typeface="Malgun Gothic"/>
              <a:cs typeface="Malgun Gothic"/>
            </a:endParaRPr>
          </a:p>
          <a:p>
            <a:pPr marL="299085" indent="-286385">
              <a:lnSpc>
                <a:spcPts val="1920"/>
              </a:lnSpc>
              <a:buSzPct val="96969"/>
              <a:buFont typeface="Malgun Gothic"/>
              <a:buChar char="-"/>
              <a:tabLst>
                <a:tab pos="299085" algn="l"/>
                <a:tab pos="299720" algn="l"/>
              </a:tabLst>
            </a:pPr>
            <a:r>
              <a:rPr sz="1650" i="1" spc="-60" dirty="0">
                <a:latin typeface="Malgun Gothic"/>
                <a:cs typeface="Malgun Gothic"/>
              </a:rPr>
              <a:t>Tutte </a:t>
            </a:r>
            <a:r>
              <a:rPr sz="1650" i="1" spc="-25" dirty="0">
                <a:latin typeface="Malgun Gothic"/>
                <a:cs typeface="Malgun Gothic"/>
              </a:rPr>
              <a:t>le </a:t>
            </a:r>
            <a:r>
              <a:rPr sz="1650" i="1" spc="-30" dirty="0">
                <a:latin typeface="Malgun Gothic"/>
                <a:cs typeface="Malgun Gothic"/>
              </a:rPr>
              <a:t>linee di </a:t>
            </a:r>
            <a:r>
              <a:rPr sz="1650" i="1" spc="-25" dirty="0">
                <a:latin typeface="Malgun Gothic"/>
                <a:cs typeface="Malgun Gothic"/>
              </a:rPr>
              <a:t>clock </a:t>
            </a:r>
            <a:r>
              <a:rPr sz="1650" i="1" spc="-35" dirty="0">
                <a:latin typeface="Malgun Gothic"/>
                <a:cs typeface="Malgun Gothic"/>
              </a:rPr>
              <a:t>sono </a:t>
            </a:r>
            <a:r>
              <a:rPr sz="1650" i="1" spc="-30" dirty="0">
                <a:latin typeface="Malgun Gothic"/>
                <a:cs typeface="Malgun Gothic"/>
              </a:rPr>
              <a:t>collegate </a:t>
            </a:r>
            <a:r>
              <a:rPr sz="1650" i="1" spc="-25" dirty="0">
                <a:latin typeface="Malgun Gothic"/>
                <a:cs typeface="Malgun Gothic"/>
              </a:rPr>
              <a:t>allo </a:t>
            </a:r>
            <a:r>
              <a:rPr sz="1650" i="1" spc="-30" dirty="0">
                <a:latin typeface="Malgun Gothic"/>
                <a:cs typeface="Malgun Gothic"/>
              </a:rPr>
              <a:t>stesso</a:t>
            </a:r>
            <a:r>
              <a:rPr sz="1650" i="1" spc="19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clock</a:t>
            </a:r>
            <a:endParaRPr sz="1650">
              <a:latin typeface="Malgun Gothic"/>
              <a:cs typeface="Malgun Gothic"/>
            </a:endParaRPr>
          </a:p>
          <a:p>
            <a:pPr marL="299085" indent="-286385">
              <a:lnSpc>
                <a:spcPts val="1950"/>
              </a:lnSpc>
              <a:buSzPct val="96969"/>
              <a:buFont typeface="Malgun Gothic"/>
              <a:buChar char="-"/>
              <a:tabLst>
                <a:tab pos="299085" algn="l"/>
                <a:tab pos="299720" algn="l"/>
              </a:tabLst>
            </a:pP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5" dirty="0">
                <a:latin typeface="Malgun Gothic"/>
                <a:cs typeface="Malgun Gothic"/>
              </a:rPr>
              <a:t>valore </a:t>
            </a:r>
            <a:r>
              <a:rPr sz="1650" i="1" spc="-30" dirty="0">
                <a:latin typeface="Malgun Gothic"/>
                <a:cs typeface="Malgun Gothic"/>
              </a:rPr>
              <a:t>di </a:t>
            </a:r>
            <a:r>
              <a:rPr sz="1650" i="1" spc="-35" dirty="0">
                <a:latin typeface="Malgun Gothic"/>
                <a:cs typeface="Malgun Gothic"/>
              </a:rPr>
              <a:t>ogni </a:t>
            </a:r>
            <a:r>
              <a:rPr sz="1650" i="1" spc="-25" dirty="0">
                <a:latin typeface="Malgun Gothic"/>
                <a:cs typeface="Malgun Gothic"/>
              </a:rPr>
              <a:t>bit </a:t>
            </a:r>
            <a:r>
              <a:rPr sz="1650" i="1" spc="-30" dirty="0">
                <a:latin typeface="Malgun Gothic"/>
                <a:cs typeface="Malgun Gothic"/>
              </a:rPr>
              <a:t>del </a:t>
            </a:r>
            <a:r>
              <a:rPr sz="1650" i="1" spc="-35" dirty="0">
                <a:latin typeface="Malgun Gothic"/>
                <a:cs typeface="Malgun Gothic"/>
              </a:rPr>
              <a:t>registro </a:t>
            </a:r>
            <a:r>
              <a:rPr sz="1650" i="1" spc="-20" dirty="0">
                <a:latin typeface="Malgun Gothic"/>
                <a:cs typeface="Malgun Gothic"/>
              </a:rPr>
              <a:t>si </a:t>
            </a:r>
            <a:r>
              <a:rPr sz="1650" i="1" spc="-30" dirty="0">
                <a:latin typeface="Malgun Gothic"/>
                <a:cs typeface="Malgun Gothic"/>
              </a:rPr>
              <a:t>modifica solo </a:t>
            </a:r>
            <a:r>
              <a:rPr sz="1650" i="1" spc="-25" dirty="0">
                <a:latin typeface="Malgun Gothic"/>
                <a:cs typeface="Malgun Gothic"/>
              </a:rPr>
              <a:t>nell’istante </a:t>
            </a:r>
            <a:r>
              <a:rPr sz="1650" i="1" spc="-30" dirty="0">
                <a:latin typeface="Malgun Gothic"/>
                <a:cs typeface="Malgun Gothic"/>
              </a:rPr>
              <a:t>del</a:t>
            </a:r>
            <a:r>
              <a:rPr sz="1650" i="1" spc="350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clk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Memoria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0168" y="1587754"/>
            <a:ext cx="3386454" cy="271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Malgun Gothic"/>
                <a:cs typeface="Malgun Gothic"/>
              </a:rPr>
              <a:t>Memoria </a:t>
            </a:r>
            <a:r>
              <a:rPr sz="1600" b="1" spc="-5" dirty="0">
                <a:latin typeface="Malgun Gothic"/>
                <a:cs typeface="Malgun Gothic"/>
              </a:rPr>
              <a:t>a 4 </a:t>
            </a:r>
            <a:r>
              <a:rPr sz="1600" b="1" spc="-15" dirty="0">
                <a:latin typeface="Malgun Gothic"/>
                <a:cs typeface="Malgun Gothic"/>
              </a:rPr>
              <a:t>parole </a:t>
            </a:r>
            <a:r>
              <a:rPr sz="1600" b="1" spc="-5" dirty="0">
                <a:latin typeface="Malgun Gothic"/>
                <a:cs typeface="Malgun Gothic"/>
              </a:rPr>
              <a:t>di 3 </a:t>
            </a:r>
            <a:r>
              <a:rPr sz="1600" b="1" spc="-10" dirty="0">
                <a:latin typeface="Malgun Gothic"/>
                <a:cs typeface="Malgun Gothic"/>
              </a:rPr>
              <a:t>bit</a:t>
            </a:r>
            <a:r>
              <a:rPr sz="1600" b="1" spc="65" dirty="0">
                <a:latin typeface="Malgun Gothic"/>
                <a:cs typeface="Malgun Gothic"/>
              </a:rPr>
              <a:t> </a:t>
            </a:r>
            <a:r>
              <a:rPr sz="1600" b="1" spc="-10" dirty="0">
                <a:latin typeface="Malgun Gothic"/>
                <a:cs typeface="Malgun Gothic"/>
              </a:rPr>
              <a:t>l’una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sz="1650" i="1" spc="-25" dirty="0">
                <a:latin typeface="Malgun Gothic"/>
                <a:cs typeface="Malgun Gothic"/>
              </a:rPr>
              <a:t>I0,I1,I2 </a:t>
            </a:r>
            <a:r>
              <a:rPr sz="1650" i="1" spc="-15" dirty="0">
                <a:latin typeface="Malgun Gothic"/>
                <a:cs typeface="Malgun Gothic"/>
              </a:rPr>
              <a:t>: </a:t>
            </a:r>
            <a:r>
              <a:rPr sz="1650" i="1" spc="-25" dirty="0">
                <a:latin typeface="Malgun Gothic"/>
                <a:cs typeface="Malgun Gothic"/>
              </a:rPr>
              <a:t>bit in </a:t>
            </a:r>
            <a:r>
              <a:rPr sz="1650" i="1" spc="-30" dirty="0">
                <a:latin typeface="Malgun Gothic"/>
                <a:cs typeface="Malgun Gothic"/>
              </a:rPr>
              <a:t>input per </a:t>
            </a:r>
            <a:r>
              <a:rPr sz="1650" i="1" spc="-35" dirty="0">
                <a:latin typeface="Malgun Gothic"/>
                <a:cs typeface="Malgun Gothic"/>
              </a:rPr>
              <a:t>ogni</a:t>
            </a:r>
            <a:r>
              <a:rPr sz="1650" i="1" spc="8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parola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1650" i="1" spc="-30" dirty="0">
                <a:latin typeface="Malgun Gothic"/>
                <a:cs typeface="Malgun Gothic"/>
              </a:rPr>
              <a:t>A0,A1: indirizzano </a:t>
            </a:r>
            <a:r>
              <a:rPr sz="1650" i="1" spc="-25" dirty="0">
                <a:latin typeface="Malgun Gothic"/>
                <a:cs typeface="Malgun Gothic"/>
              </a:rPr>
              <a:t>la</a:t>
            </a:r>
            <a:r>
              <a:rPr sz="1650" i="1" spc="3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parola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1650" i="1" spc="-30" dirty="0">
                <a:latin typeface="Malgun Gothic"/>
                <a:cs typeface="Malgun Gothic"/>
              </a:rPr>
              <a:t>CS: selezione del</a:t>
            </a:r>
            <a:r>
              <a:rPr sz="1650" i="1" spc="5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chip</a:t>
            </a:r>
            <a:endParaRPr sz="1650">
              <a:latin typeface="Malgun Gothic"/>
              <a:cs typeface="Malgun Gothic"/>
            </a:endParaRPr>
          </a:p>
          <a:p>
            <a:pPr marL="12700" marR="5080">
              <a:lnSpc>
                <a:spcPts val="3840"/>
              </a:lnSpc>
              <a:spcBef>
                <a:spcPts val="440"/>
              </a:spcBef>
            </a:pPr>
            <a:r>
              <a:rPr sz="1650" i="1" spc="-35" dirty="0">
                <a:latin typeface="Malgun Gothic"/>
                <a:cs typeface="Malgun Gothic"/>
              </a:rPr>
              <a:t>RD: </a:t>
            </a:r>
            <a:r>
              <a:rPr sz="1650" i="1" spc="-30" dirty="0">
                <a:latin typeface="Malgun Gothic"/>
                <a:cs typeface="Malgun Gothic"/>
              </a:rPr>
              <a:t>seleziona </a:t>
            </a:r>
            <a:r>
              <a:rPr sz="1650" i="1" spc="-25" dirty="0">
                <a:latin typeface="Malgun Gothic"/>
                <a:cs typeface="Malgun Gothic"/>
              </a:rPr>
              <a:t>la scrittura </a:t>
            </a:r>
            <a:r>
              <a:rPr sz="1650" i="1" spc="-35" dirty="0">
                <a:latin typeface="Malgun Gothic"/>
                <a:cs typeface="Malgun Gothic"/>
              </a:rPr>
              <a:t>o </a:t>
            </a:r>
            <a:r>
              <a:rPr sz="1650" i="1" spc="-25" dirty="0">
                <a:latin typeface="Malgun Gothic"/>
                <a:cs typeface="Malgun Gothic"/>
              </a:rPr>
              <a:t>la </a:t>
            </a:r>
            <a:r>
              <a:rPr sz="1650" i="1" spc="-30" dirty="0">
                <a:latin typeface="Malgun Gothic"/>
                <a:cs typeface="Malgun Gothic"/>
              </a:rPr>
              <a:t>lettura  OE: </a:t>
            </a:r>
            <a:r>
              <a:rPr sz="1650" i="1" spc="-25" dirty="0">
                <a:latin typeface="Malgun Gothic"/>
                <a:cs typeface="Malgun Gothic"/>
              </a:rPr>
              <a:t>abilita </a:t>
            </a:r>
            <a:r>
              <a:rPr sz="1650" i="1" spc="-45" dirty="0">
                <a:latin typeface="Malgun Gothic"/>
                <a:cs typeface="Malgun Gothic"/>
              </a:rPr>
              <a:t>l’output </a:t>
            </a:r>
            <a:r>
              <a:rPr sz="1650" i="1" spc="-30" dirty="0">
                <a:latin typeface="Malgun Gothic"/>
                <a:cs typeface="Malgun Gothic"/>
              </a:rPr>
              <a:t>(Output</a:t>
            </a:r>
            <a:r>
              <a:rPr sz="1650" i="1" spc="3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Enable)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87850" y="1573212"/>
            <a:ext cx="4756149" cy="528478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Chip di</a:t>
            </a:r>
            <a:r>
              <a:rPr spc="5" dirty="0"/>
              <a:t> </a:t>
            </a:r>
            <a:r>
              <a:rPr spc="-5" dirty="0"/>
              <a:t>Memoria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3350" y="1965325"/>
            <a:ext cx="6353175" cy="41338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Tipologie </a:t>
            </a:r>
            <a:r>
              <a:rPr dirty="0"/>
              <a:t>di</a:t>
            </a:r>
            <a:r>
              <a:rPr spc="-30" dirty="0"/>
              <a:t> </a:t>
            </a:r>
            <a:r>
              <a:rPr spc="-5" dirty="0"/>
              <a:t>Memoria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1062" y="1484374"/>
            <a:ext cx="7362825" cy="526567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CPU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275" y="1557337"/>
            <a:ext cx="8975725" cy="44640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51678" y="2008718"/>
            <a:ext cx="3244215" cy="320865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299085" marR="20320" indent="-286385">
              <a:lnSpc>
                <a:spcPts val="1920"/>
              </a:lnSpc>
              <a:spcBef>
                <a:spcPts val="245"/>
              </a:spcBef>
              <a:buSzPct val="96969"/>
              <a:buFont typeface="Malgun Gothic"/>
              <a:buChar char="•"/>
              <a:tabLst>
                <a:tab pos="299085" algn="l"/>
                <a:tab pos="299720" algn="l"/>
              </a:tabLst>
            </a:pPr>
            <a:r>
              <a:rPr sz="1650" i="1" spc="-30" dirty="0">
                <a:latin typeface="Malgun Gothic"/>
                <a:cs typeface="Malgun Gothic"/>
              </a:rPr>
              <a:t>linee di indirizzamento: </a:t>
            </a:r>
            <a:r>
              <a:rPr sz="1650" i="1" spc="-15" dirty="0">
                <a:latin typeface="Malgun Gothic"/>
                <a:cs typeface="Malgun Gothic"/>
              </a:rPr>
              <a:t>: </a:t>
            </a:r>
            <a:r>
              <a:rPr sz="1650" i="1" spc="-25" dirty="0">
                <a:latin typeface="Malgun Gothic"/>
                <a:cs typeface="Malgun Gothic"/>
              </a:rPr>
              <a:t>4,8,16,  </a:t>
            </a:r>
            <a:r>
              <a:rPr sz="1650" i="1" spc="-30" dirty="0">
                <a:latin typeface="Malgun Gothic"/>
                <a:cs typeface="Malgun Gothic"/>
              </a:rPr>
              <a:t>20, 22,</a:t>
            </a:r>
            <a:r>
              <a:rPr sz="1650" i="1" spc="2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32.</a:t>
            </a:r>
            <a:endParaRPr sz="1650">
              <a:latin typeface="Malgun Gothic"/>
              <a:cs typeface="Malgun Gothic"/>
            </a:endParaRPr>
          </a:p>
          <a:p>
            <a:pPr marL="299085" indent="-286385">
              <a:lnSpc>
                <a:spcPts val="1835"/>
              </a:lnSpc>
              <a:buSzPct val="96969"/>
              <a:buFont typeface="Malgun Gothic"/>
              <a:buChar char="•"/>
              <a:tabLst>
                <a:tab pos="299085" algn="l"/>
                <a:tab pos="299720" algn="l"/>
              </a:tabLst>
            </a:pPr>
            <a:r>
              <a:rPr sz="1650" i="1" spc="-30" dirty="0">
                <a:latin typeface="Malgun Gothic"/>
                <a:cs typeface="Malgun Gothic"/>
              </a:rPr>
              <a:t>linee </a:t>
            </a:r>
            <a:r>
              <a:rPr sz="1650" i="1" spc="-25" dirty="0">
                <a:latin typeface="Malgun Gothic"/>
                <a:cs typeface="Malgun Gothic"/>
              </a:rPr>
              <a:t>dati: 4,8,16, </a:t>
            </a:r>
            <a:r>
              <a:rPr sz="1650" i="1" spc="-30" dirty="0">
                <a:latin typeface="Malgun Gothic"/>
                <a:cs typeface="Malgun Gothic"/>
              </a:rPr>
              <a:t>32,</a:t>
            </a:r>
            <a:r>
              <a:rPr sz="1650" i="1" spc="5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64.</a:t>
            </a:r>
            <a:endParaRPr sz="1650">
              <a:latin typeface="Malgun Gothic"/>
              <a:cs typeface="Malgun Gothic"/>
            </a:endParaRPr>
          </a:p>
          <a:p>
            <a:pPr marL="299085" marR="342900" indent="-286385">
              <a:lnSpc>
                <a:spcPct val="97000"/>
              </a:lnSpc>
              <a:spcBef>
                <a:spcPts val="30"/>
              </a:spcBef>
              <a:buSzPct val="96969"/>
              <a:buFont typeface="Malgun Gothic"/>
              <a:buChar char="•"/>
              <a:tabLst>
                <a:tab pos="299085" algn="l"/>
                <a:tab pos="299720" algn="l"/>
              </a:tabLst>
            </a:pPr>
            <a:r>
              <a:rPr sz="1650" i="1" spc="-30" dirty="0">
                <a:latin typeface="Malgun Gothic"/>
                <a:cs typeface="Malgun Gothic"/>
              </a:rPr>
              <a:t>linee di controllo del </a:t>
            </a:r>
            <a:r>
              <a:rPr sz="1650" i="1" spc="-25" dirty="0">
                <a:latin typeface="Malgun Gothic"/>
                <a:cs typeface="Malgun Gothic"/>
              </a:rPr>
              <a:t>bus:  servono </a:t>
            </a:r>
            <a:r>
              <a:rPr sz="1650" i="1" spc="-30" dirty="0">
                <a:latin typeface="Malgun Gothic"/>
                <a:cs typeface="Malgun Gothic"/>
              </a:rPr>
              <a:t>per </a:t>
            </a:r>
            <a:r>
              <a:rPr sz="1650" i="1" spc="-35" dirty="0">
                <a:latin typeface="Malgun Gothic"/>
                <a:cs typeface="Malgun Gothic"/>
              </a:rPr>
              <a:t>sincronizzare </a:t>
            </a:r>
            <a:r>
              <a:rPr sz="1650" i="1" spc="-30" dirty="0">
                <a:latin typeface="Malgun Gothic"/>
                <a:cs typeface="Malgun Gothic"/>
              </a:rPr>
              <a:t>le  </a:t>
            </a:r>
            <a:r>
              <a:rPr sz="1650" i="1" spc="-25" dirty="0">
                <a:latin typeface="Malgun Gothic"/>
                <a:cs typeface="Malgun Gothic"/>
              </a:rPr>
              <a:t>trasmissioni</a:t>
            </a:r>
            <a:endParaRPr sz="1650">
              <a:latin typeface="Malgun Gothic"/>
              <a:cs typeface="Malgun Gothic"/>
            </a:endParaRPr>
          </a:p>
          <a:p>
            <a:pPr marL="299085" marR="5080" indent="-286385">
              <a:lnSpc>
                <a:spcPct val="97000"/>
              </a:lnSpc>
              <a:buSzPct val="96969"/>
              <a:buFont typeface="Malgun Gothic"/>
              <a:buChar char="•"/>
              <a:tabLst>
                <a:tab pos="299085" algn="l"/>
                <a:tab pos="299720" algn="l"/>
              </a:tabLst>
            </a:pPr>
            <a:r>
              <a:rPr sz="1650" i="1" spc="-30" dirty="0">
                <a:latin typeface="Malgun Gothic"/>
                <a:cs typeface="Malgun Gothic"/>
              </a:rPr>
              <a:t>linee di </a:t>
            </a:r>
            <a:r>
              <a:rPr sz="1650" i="1" spc="-25" dirty="0">
                <a:latin typeface="Malgun Gothic"/>
                <a:cs typeface="Malgun Gothic"/>
              </a:rPr>
              <a:t>arbitraggio sul bus:  </a:t>
            </a:r>
            <a:r>
              <a:rPr sz="1650" i="1" spc="-30" dirty="0">
                <a:latin typeface="Malgun Gothic"/>
                <a:cs typeface="Malgun Gothic"/>
              </a:rPr>
              <a:t>gestire </a:t>
            </a:r>
            <a:r>
              <a:rPr sz="1650" i="1" spc="-15" dirty="0">
                <a:latin typeface="Malgun Gothic"/>
                <a:cs typeface="Malgun Gothic"/>
              </a:rPr>
              <a:t>i </a:t>
            </a:r>
            <a:r>
              <a:rPr sz="1650" i="1" spc="-25" dirty="0">
                <a:latin typeface="Malgun Gothic"/>
                <a:cs typeface="Malgun Gothic"/>
              </a:rPr>
              <a:t>conflitti </a:t>
            </a:r>
            <a:r>
              <a:rPr sz="1650" i="1" spc="-30" dirty="0">
                <a:latin typeface="Malgun Gothic"/>
                <a:cs typeface="Malgun Gothic"/>
              </a:rPr>
              <a:t>di </a:t>
            </a:r>
            <a:r>
              <a:rPr sz="1650" i="1" spc="-25" dirty="0">
                <a:latin typeface="Malgun Gothic"/>
                <a:cs typeface="Malgun Gothic"/>
              </a:rPr>
              <a:t>richiesta </a:t>
            </a:r>
            <a:r>
              <a:rPr sz="1650" i="1" spc="-30" dirty="0">
                <a:latin typeface="Malgun Gothic"/>
                <a:cs typeface="Malgun Gothic"/>
              </a:rPr>
              <a:t>del  bus </a:t>
            </a:r>
            <a:r>
              <a:rPr sz="1650" i="1" spc="-35" dirty="0">
                <a:latin typeface="Malgun Gothic"/>
                <a:cs typeface="Malgun Gothic"/>
              </a:rPr>
              <a:t>da </a:t>
            </a:r>
            <a:r>
              <a:rPr sz="1650" i="1" spc="-30" dirty="0">
                <a:latin typeface="Malgun Gothic"/>
                <a:cs typeface="Malgun Gothic"/>
              </a:rPr>
              <a:t>parte dei diversi  </a:t>
            </a:r>
            <a:r>
              <a:rPr sz="1650" i="1" spc="-25" dirty="0">
                <a:latin typeface="Malgun Gothic"/>
                <a:cs typeface="Malgun Gothic"/>
              </a:rPr>
              <a:t>dispositivi</a:t>
            </a:r>
            <a:endParaRPr sz="1650">
              <a:latin typeface="Malgun Gothic"/>
              <a:cs typeface="Malgun Gothic"/>
            </a:endParaRPr>
          </a:p>
          <a:p>
            <a:pPr marL="299085" marR="77470" indent="-286385">
              <a:lnSpc>
                <a:spcPts val="1920"/>
              </a:lnSpc>
              <a:spcBef>
                <a:spcPts val="55"/>
              </a:spcBef>
              <a:buSzPct val="96969"/>
              <a:buFont typeface="Malgun Gothic"/>
              <a:buChar char="•"/>
              <a:tabLst>
                <a:tab pos="299085" algn="l"/>
                <a:tab pos="299720" algn="l"/>
              </a:tabLst>
            </a:pPr>
            <a:r>
              <a:rPr sz="1650" i="1" spc="-30" dirty="0">
                <a:latin typeface="Malgun Gothic"/>
                <a:cs typeface="Malgun Gothic"/>
              </a:rPr>
              <a:t>Quelle di stato per </a:t>
            </a:r>
            <a:r>
              <a:rPr sz="1650" i="1" spc="-35" dirty="0">
                <a:latin typeface="Malgun Gothic"/>
                <a:cs typeface="Malgun Gothic"/>
              </a:rPr>
              <a:t>garantire </a:t>
            </a:r>
            <a:r>
              <a:rPr sz="1650" i="1" spc="-30" dirty="0">
                <a:latin typeface="Malgun Gothic"/>
                <a:cs typeface="Malgun Gothic"/>
              </a:rPr>
              <a:t>la  compatibilità con </a:t>
            </a:r>
            <a:r>
              <a:rPr sz="1650" i="1" spc="-35" dirty="0">
                <a:latin typeface="Malgun Gothic"/>
                <a:cs typeface="Malgun Gothic"/>
              </a:rPr>
              <a:t>precedenti  </a:t>
            </a:r>
            <a:r>
              <a:rPr sz="1650" i="1" spc="-30" dirty="0">
                <a:latin typeface="Malgun Gothic"/>
                <a:cs typeface="Malgun Gothic"/>
              </a:rPr>
              <a:t>processori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0112" y="638632"/>
            <a:ext cx="763333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CPU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9262" y="1644586"/>
            <a:ext cx="8370824" cy="3945001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BUS:</a:t>
            </a:r>
            <a:r>
              <a:rPr spc="-35" dirty="0"/>
              <a:t> </a:t>
            </a:r>
            <a:r>
              <a:rPr dirty="0"/>
              <a:t>master-slave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9000" y="2492375"/>
            <a:ext cx="7546975" cy="23018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88567" y="1691132"/>
            <a:ext cx="657796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Le relazioni tra i dispositivi sul bus sono regolati da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una  relazione di </a:t>
            </a:r>
            <a:r>
              <a:rPr sz="2000" spc="-5" dirty="0">
                <a:latin typeface="Arial"/>
                <a:cs typeface="Arial"/>
              </a:rPr>
              <a:t>tipo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Master/Slave.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8567" y="5033605"/>
            <a:ext cx="4257675" cy="1501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950"/>
              </a:lnSpc>
              <a:spcBef>
                <a:spcPts val="130"/>
              </a:spcBef>
              <a:tabLst>
                <a:tab pos="896619" algn="l"/>
              </a:tabLst>
            </a:pPr>
            <a:r>
              <a:rPr sz="1650" i="1" spc="-40" dirty="0">
                <a:latin typeface="Malgun Gothic"/>
                <a:cs typeface="Malgun Gothic"/>
              </a:rPr>
              <a:t>Quando	</a:t>
            </a:r>
            <a:r>
              <a:rPr sz="1650" i="1" spc="-20" dirty="0">
                <a:latin typeface="Malgun Gothic"/>
                <a:cs typeface="Malgun Gothic"/>
              </a:rPr>
              <a:t>si </a:t>
            </a:r>
            <a:r>
              <a:rPr sz="1650" i="1" spc="-35" dirty="0">
                <a:latin typeface="Malgun Gothic"/>
                <a:cs typeface="Malgun Gothic"/>
              </a:rPr>
              <a:t>progetta un </a:t>
            </a:r>
            <a:r>
              <a:rPr sz="1650" i="1" spc="-30" dirty="0">
                <a:latin typeface="Malgun Gothic"/>
                <a:cs typeface="Malgun Gothic"/>
              </a:rPr>
              <a:t>bus </a:t>
            </a:r>
            <a:r>
              <a:rPr sz="1650" i="1" spc="-20" dirty="0">
                <a:latin typeface="Malgun Gothic"/>
                <a:cs typeface="Malgun Gothic"/>
              </a:rPr>
              <a:t>si </a:t>
            </a:r>
            <a:r>
              <a:rPr sz="1650" i="1" spc="-25" dirty="0">
                <a:latin typeface="Malgun Gothic"/>
                <a:cs typeface="Malgun Gothic"/>
              </a:rPr>
              <a:t>tiene</a:t>
            </a:r>
            <a:r>
              <a:rPr sz="1650" i="1" spc="2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presente:</a:t>
            </a:r>
            <a:endParaRPr sz="1650">
              <a:latin typeface="Malgun Gothic"/>
              <a:cs typeface="Malgun Gothic"/>
            </a:endParaRPr>
          </a:p>
          <a:p>
            <a:pPr marL="299085" indent="-286385">
              <a:lnSpc>
                <a:spcPts val="1920"/>
              </a:lnSpc>
              <a:buSzPct val="96969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50" i="1" spc="-45" dirty="0">
                <a:latin typeface="Malgun Gothic"/>
                <a:cs typeface="Malgun Gothic"/>
              </a:rPr>
              <a:t>L’ampiezza;</a:t>
            </a:r>
            <a:endParaRPr sz="1650">
              <a:latin typeface="Malgun Gothic"/>
              <a:cs typeface="Malgun Gothic"/>
            </a:endParaRPr>
          </a:p>
          <a:p>
            <a:pPr marL="299085" indent="-286385">
              <a:lnSpc>
                <a:spcPts val="1920"/>
              </a:lnSpc>
              <a:buSzPct val="96969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50" i="1" spc="-30" dirty="0">
                <a:latin typeface="Malgun Gothic"/>
                <a:cs typeface="Malgun Gothic"/>
              </a:rPr>
              <a:t>La</a:t>
            </a:r>
            <a:r>
              <a:rPr sz="1650" i="1" spc="-2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temporizzazione;</a:t>
            </a:r>
            <a:endParaRPr sz="1650">
              <a:latin typeface="Malgun Gothic"/>
              <a:cs typeface="Malgun Gothic"/>
            </a:endParaRPr>
          </a:p>
          <a:p>
            <a:pPr marL="299085" indent="-286385">
              <a:lnSpc>
                <a:spcPts val="1920"/>
              </a:lnSpc>
              <a:buSzPct val="96969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50" i="1" spc="-40" dirty="0">
                <a:latin typeface="Malgun Gothic"/>
                <a:cs typeface="Malgun Gothic"/>
              </a:rPr>
              <a:t>L’arbitraggio;</a:t>
            </a:r>
            <a:endParaRPr sz="1650">
              <a:latin typeface="Malgun Gothic"/>
              <a:cs typeface="Malgun Gothic"/>
            </a:endParaRPr>
          </a:p>
          <a:p>
            <a:pPr marL="299085" indent="-286385">
              <a:lnSpc>
                <a:spcPts val="1920"/>
              </a:lnSpc>
              <a:buSzPct val="96969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50" i="1" spc="-30" dirty="0">
                <a:latin typeface="Malgun Gothic"/>
                <a:cs typeface="Malgun Gothic"/>
              </a:rPr>
              <a:t>Le operazioni che</a:t>
            </a:r>
            <a:r>
              <a:rPr sz="1650" i="1" spc="5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consente.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ts val="1950"/>
              </a:lnSpc>
            </a:pPr>
            <a:r>
              <a:rPr sz="1650" i="1" spc="-40" dirty="0">
                <a:latin typeface="Malgun Gothic"/>
                <a:cs typeface="Malgun Gothic"/>
              </a:rPr>
              <a:t>Da </a:t>
            </a:r>
            <a:r>
              <a:rPr sz="1650" i="1" spc="-35" dirty="0">
                <a:latin typeface="Malgun Gothic"/>
                <a:cs typeface="Malgun Gothic"/>
              </a:rPr>
              <a:t>queste </a:t>
            </a:r>
            <a:r>
              <a:rPr sz="1650" i="1" spc="-25" dirty="0">
                <a:latin typeface="Malgun Gothic"/>
                <a:cs typeface="Malgun Gothic"/>
              </a:rPr>
              <a:t>scelte </a:t>
            </a:r>
            <a:r>
              <a:rPr sz="1650" i="1" spc="-35" dirty="0">
                <a:latin typeface="Malgun Gothic"/>
                <a:cs typeface="Malgun Gothic"/>
              </a:rPr>
              <a:t>dipende </a:t>
            </a:r>
            <a:r>
              <a:rPr sz="1650" i="1" spc="-25" dirty="0">
                <a:latin typeface="Malgun Gothic"/>
                <a:cs typeface="Malgun Gothic"/>
              </a:rPr>
              <a:t>la </a:t>
            </a:r>
            <a:r>
              <a:rPr sz="1650" i="1" spc="-30" dirty="0">
                <a:latin typeface="Malgun Gothic"/>
                <a:cs typeface="Malgun Gothic"/>
              </a:rPr>
              <a:t>velocità </a:t>
            </a:r>
            <a:r>
              <a:rPr sz="1650" i="1" spc="-25" dirty="0">
                <a:latin typeface="Malgun Gothic"/>
                <a:cs typeface="Malgun Gothic"/>
              </a:rPr>
              <a:t>sul</a:t>
            </a:r>
            <a:r>
              <a:rPr sz="1650" i="1" spc="140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bus.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06692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Rappresentazione digitale  di </a:t>
            </a:r>
            <a:r>
              <a:rPr dirty="0"/>
              <a:t>segnali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9750" y="1628775"/>
            <a:ext cx="8136255" cy="3140075"/>
          </a:xfrm>
          <a:custGeom>
            <a:avLst/>
            <a:gdLst/>
            <a:ahLst/>
            <a:cxnLst/>
            <a:rect l="l" t="t" r="r" b="b"/>
            <a:pathLst>
              <a:path w="8136255" h="3140075">
                <a:moveTo>
                  <a:pt x="0" y="3140075"/>
                </a:moveTo>
                <a:lnTo>
                  <a:pt x="8136001" y="3140075"/>
                </a:lnTo>
                <a:lnTo>
                  <a:pt x="8136001" y="0"/>
                </a:lnTo>
                <a:lnTo>
                  <a:pt x="0" y="0"/>
                </a:lnTo>
                <a:lnTo>
                  <a:pt x="0" y="3140075"/>
                </a:lnTo>
                <a:close/>
              </a:path>
            </a:pathLst>
          </a:custGeom>
          <a:ln w="25400">
            <a:solidFill>
              <a:srgbClr val="CC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1240" y="1984501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1240" y="2520950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1240" y="3642995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1240" y="3935603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6337" y="5395976"/>
            <a:ext cx="6781482" cy="91398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6337" y="5395976"/>
            <a:ext cx="6781800" cy="914400"/>
          </a:xfrm>
          <a:custGeom>
            <a:avLst/>
            <a:gdLst/>
            <a:ahLst/>
            <a:cxnLst/>
            <a:rect l="l" t="t" r="r" b="b"/>
            <a:pathLst>
              <a:path w="6781800" h="914400">
                <a:moveTo>
                  <a:pt x="0" y="0"/>
                </a:moveTo>
                <a:lnTo>
                  <a:pt x="6781482" y="0"/>
                </a:lnTo>
                <a:lnTo>
                  <a:pt x="6781482" y="913980"/>
                </a:lnTo>
                <a:lnTo>
                  <a:pt x="0" y="913980"/>
                </a:lnTo>
                <a:lnTo>
                  <a:pt x="0" y="0"/>
                </a:lnTo>
              </a:path>
            </a:pathLst>
          </a:custGeom>
          <a:ln w="93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76337" y="5395976"/>
            <a:ext cx="6781482" cy="6629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76337" y="5395976"/>
            <a:ext cx="6781800" cy="66675"/>
          </a:xfrm>
          <a:custGeom>
            <a:avLst/>
            <a:gdLst/>
            <a:ahLst/>
            <a:cxnLst/>
            <a:rect l="l" t="t" r="r" b="b"/>
            <a:pathLst>
              <a:path w="6781800" h="66675">
                <a:moveTo>
                  <a:pt x="0" y="0"/>
                </a:moveTo>
                <a:lnTo>
                  <a:pt x="6781482" y="0"/>
                </a:lnTo>
                <a:lnTo>
                  <a:pt x="6713791" y="66293"/>
                </a:lnTo>
                <a:lnTo>
                  <a:pt x="66954" y="66293"/>
                </a:lnTo>
                <a:lnTo>
                  <a:pt x="0" y="0"/>
                </a:lnTo>
              </a:path>
            </a:pathLst>
          </a:custGeom>
          <a:ln w="93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89875" y="5395976"/>
            <a:ext cx="67945" cy="91398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9875" y="5395976"/>
            <a:ext cx="67945" cy="914400"/>
          </a:xfrm>
          <a:custGeom>
            <a:avLst/>
            <a:gdLst/>
            <a:ahLst/>
            <a:cxnLst/>
            <a:rect l="l" t="t" r="r" b="b"/>
            <a:pathLst>
              <a:path w="67945" h="914400">
                <a:moveTo>
                  <a:pt x="67945" y="0"/>
                </a:moveTo>
                <a:lnTo>
                  <a:pt x="67945" y="913980"/>
                </a:lnTo>
                <a:lnTo>
                  <a:pt x="0" y="846353"/>
                </a:lnTo>
                <a:lnTo>
                  <a:pt x="0" y="66802"/>
                </a:lnTo>
                <a:lnTo>
                  <a:pt x="67945" y="0"/>
                </a:lnTo>
              </a:path>
            </a:pathLst>
          </a:custGeom>
          <a:ln w="93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76337" y="6242050"/>
            <a:ext cx="6781482" cy="67894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76337" y="6242050"/>
            <a:ext cx="6781800" cy="67945"/>
          </a:xfrm>
          <a:custGeom>
            <a:avLst/>
            <a:gdLst/>
            <a:ahLst/>
            <a:cxnLst/>
            <a:rect l="l" t="t" r="r" b="b"/>
            <a:pathLst>
              <a:path w="6781800" h="67945">
                <a:moveTo>
                  <a:pt x="6781482" y="67894"/>
                </a:moveTo>
                <a:lnTo>
                  <a:pt x="0" y="67894"/>
                </a:lnTo>
                <a:lnTo>
                  <a:pt x="66954" y="0"/>
                </a:lnTo>
                <a:lnTo>
                  <a:pt x="6713791" y="0"/>
                </a:lnTo>
                <a:lnTo>
                  <a:pt x="6781482" y="67894"/>
                </a:lnTo>
              </a:path>
            </a:pathLst>
          </a:custGeom>
          <a:ln w="93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6337" y="5395976"/>
            <a:ext cx="66319" cy="913980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76337" y="5395976"/>
            <a:ext cx="66675" cy="914400"/>
          </a:xfrm>
          <a:custGeom>
            <a:avLst/>
            <a:gdLst/>
            <a:ahLst/>
            <a:cxnLst/>
            <a:rect l="l" t="t" r="r" b="b"/>
            <a:pathLst>
              <a:path w="66675" h="914400">
                <a:moveTo>
                  <a:pt x="0" y="913980"/>
                </a:moveTo>
                <a:lnTo>
                  <a:pt x="0" y="0"/>
                </a:lnTo>
                <a:lnTo>
                  <a:pt x="66319" y="66802"/>
                </a:lnTo>
                <a:lnTo>
                  <a:pt x="66319" y="846353"/>
                </a:lnTo>
                <a:lnTo>
                  <a:pt x="0" y="913980"/>
                </a:lnTo>
              </a:path>
            </a:pathLst>
          </a:custGeom>
          <a:ln w="93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00401" y="5624512"/>
            <a:ext cx="1219200" cy="381000"/>
          </a:xfrm>
          <a:custGeom>
            <a:avLst/>
            <a:gdLst/>
            <a:ahLst/>
            <a:cxnLst/>
            <a:rect l="l" t="t" r="r" b="b"/>
            <a:pathLst>
              <a:path w="1219200" h="381000">
                <a:moveTo>
                  <a:pt x="0" y="1587"/>
                </a:moveTo>
                <a:lnTo>
                  <a:pt x="0" y="711"/>
                </a:lnTo>
                <a:lnTo>
                  <a:pt x="635" y="0"/>
                </a:lnTo>
                <a:lnTo>
                  <a:pt x="1524" y="0"/>
                </a:lnTo>
                <a:lnTo>
                  <a:pt x="1217549" y="0"/>
                </a:lnTo>
                <a:lnTo>
                  <a:pt x="1218438" y="0"/>
                </a:lnTo>
                <a:lnTo>
                  <a:pt x="1219200" y="711"/>
                </a:lnTo>
                <a:lnTo>
                  <a:pt x="1219200" y="1587"/>
                </a:lnTo>
                <a:lnTo>
                  <a:pt x="1219200" y="379412"/>
                </a:lnTo>
                <a:lnTo>
                  <a:pt x="1219200" y="380288"/>
                </a:lnTo>
                <a:lnTo>
                  <a:pt x="1218438" y="381000"/>
                </a:lnTo>
                <a:lnTo>
                  <a:pt x="1217549" y="381000"/>
                </a:lnTo>
                <a:lnTo>
                  <a:pt x="1524" y="381000"/>
                </a:lnTo>
                <a:lnTo>
                  <a:pt x="635" y="381000"/>
                </a:lnTo>
                <a:lnTo>
                  <a:pt x="0" y="380288"/>
                </a:lnTo>
                <a:lnTo>
                  <a:pt x="0" y="379412"/>
                </a:lnTo>
                <a:lnTo>
                  <a:pt x="0" y="1587"/>
                </a:lnTo>
                <a:close/>
              </a:path>
            </a:pathLst>
          </a:custGeom>
          <a:ln w="93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705081" y="5629192"/>
            <a:ext cx="1210310" cy="372110"/>
          </a:xfrm>
          <a:prstGeom prst="rect">
            <a:avLst/>
          </a:prstGeom>
          <a:solidFill>
            <a:srgbClr val="00E3A8"/>
          </a:solidFill>
        </p:spPr>
        <p:txBody>
          <a:bodyPr vert="horz" wrap="square" lIns="0" tIns="11938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940"/>
              </a:spcBef>
            </a:pPr>
            <a:r>
              <a:rPr sz="900" b="1" spc="-5" dirty="0">
                <a:latin typeface="Tahoma"/>
                <a:cs typeface="Tahoma"/>
              </a:rPr>
              <a:t>Campionamento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91201" y="5624512"/>
            <a:ext cx="1143000" cy="381000"/>
          </a:xfrm>
          <a:custGeom>
            <a:avLst/>
            <a:gdLst/>
            <a:ahLst/>
            <a:cxnLst/>
            <a:rect l="l" t="t" r="r" b="b"/>
            <a:pathLst>
              <a:path w="1143000" h="381000">
                <a:moveTo>
                  <a:pt x="0" y="1587"/>
                </a:moveTo>
                <a:lnTo>
                  <a:pt x="0" y="711"/>
                </a:lnTo>
                <a:lnTo>
                  <a:pt x="635" y="0"/>
                </a:lnTo>
                <a:lnTo>
                  <a:pt x="1524" y="0"/>
                </a:lnTo>
                <a:lnTo>
                  <a:pt x="1141349" y="0"/>
                </a:lnTo>
                <a:lnTo>
                  <a:pt x="1142238" y="0"/>
                </a:lnTo>
                <a:lnTo>
                  <a:pt x="1143000" y="711"/>
                </a:lnTo>
                <a:lnTo>
                  <a:pt x="1143000" y="1587"/>
                </a:lnTo>
                <a:lnTo>
                  <a:pt x="1143000" y="379412"/>
                </a:lnTo>
                <a:lnTo>
                  <a:pt x="1143000" y="380288"/>
                </a:lnTo>
                <a:lnTo>
                  <a:pt x="1142238" y="381000"/>
                </a:lnTo>
                <a:lnTo>
                  <a:pt x="1141349" y="381000"/>
                </a:lnTo>
                <a:lnTo>
                  <a:pt x="1524" y="381000"/>
                </a:lnTo>
                <a:lnTo>
                  <a:pt x="635" y="381000"/>
                </a:lnTo>
                <a:lnTo>
                  <a:pt x="0" y="380288"/>
                </a:lnTo>
                <a:lnTo>
                  <a:pt x="0" y="379412"/>
                </a:lnTo>
                <a:lnTo>
                  <a:pt x="0" y="1587"/>
                </a:lnTo>
                <a:close/>
              </a:path>
            </a:pathLst>
          </a:custGeom>
          <a:ln w="93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295881" y="5629192"/>
            <a:ext cx="1134110" cy="372110"/>
          </a:xfrm>
          <a:prstGeom prst="rect">
            <a:avLst/>
          </a:prstGeom>
          <a:solidFill>
            <a:srgbClr val="00E3A8"/>
          </a:solidFill>
        </p:spPr>
        <p:txBody>
          <a:bodyPr vert="horz" wrap="square" lIns="0" tIns="11874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935"/>
              </a:spcBef>
            </a:pPr>
            <a:r>
              <a:rPr sz="1000" b="1" spc="-5" dirty="0">
                <a:latin typeface="Tahoma"/>
                <a:cs typeface="Tahoma"/>
              </a:rPr>
              <a:t>Quantizzazione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28674" y="5791047"/>
            <a:ext cx="1371600" cy="127000"/>
          </a:xfrm>
          <a:custGeom>
            <a:avLst/>
            <a:gdLst/>
            <a:ahLst/>
            <a:cxnLst/>
            <a:rect l="l" t="t" r="r" b="b"/>
            <a:pathLst>
              <a:path w="1371600" h="127000">
                <a:moveTo>
                  <a:pt x="1244657" y="69809"/>
                </a:moveTo>
                <a:lnTo>
                  <a:pt x="1244600" y="127000"/>
                </a:lnTo>
                <a:lnTo>
                  <a:pt x="1359225" y="69824"/>
                </a:lnTo>
                <a:lnTo>
                  <a:pt x="1257300" y="69824"/>
                </a:lnTo>
                <a:lnTo>
                  <a:pt x="1244657" y="69809"/>
                </a:lnTo>
                <a:close/>
              </a:path>
              <a:path w="1371600" h="127000">
                <a:moveTo>
                  <a:pt x="1244669" y="57198"/>
                </a:moveTo>
                <a:lnTo>
                  <a:pt x="1244657" y="69809"/>
                </a:lnTo>
                <a:lnTo>
                  <a:pt x="1257300" y="69824"/>
                </a:lnTo>
                <a:lnTo>
                  <a:pt x="1257427" y="57213"/>
                </a:lnTo>
                <a:lnTo>
                  <a:pt x="1244669" y="57198"/>
                </a:lnTo>
                <a:close/>
              </a:path>
              <a:path w="1371600" h="127000">
                <a:moveTo>
                  <a:pt x="1244727" y="0"/>
                </a:moveTo>
                <a:lnTo>
                  <a:pt x="1244669" y="57198"/>
                </a:lnTo>
                <a:lnTo>
                  <a:pt x="1257427" y="57213"/>
                </a:lnTo>
                <a:lnTo>
                  <a:pt x="1257300" y="69824"/>
                </a:lnTo>
                <a:lnTo>
                  <a:pt x="1359225" y="69824"/>
                </a:lnTo>
                <a:lnTo>
                  <a:pt x="1371600" y="63652"/>
                </a:lnTo>
                <a:lnTo>
                  <a:pt x="1244727" y="0"/>
                </a:lnTo>
                <a:close/>
              </a:path>
              <a:path w="1371600" h="127000">
                <a:moveTo>
                  <a:pt x="126" y="55765"/>
                </a:moveTo>
                <a:lnTo>
                  <a:pt x="0" y="68364"/>
                </a:lnTo>
                <a:lnTo>
                  <a:pt x="1244657" y="69809"/>
                </a:lnTo>
                <a:lnTo>
                  <a:pt x="1244669" y="57198"/>
                </a:lnTo>
                <a:lnTo>
                  <a:pt x="126" y="557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05000" y="5624512"/>
            <a:ext cx="1141095" cy="379730"/>
          </a:xfrm>
          <a:custGeom>
            <a:avLst/>
            <a:gdLst/>
            <a:ahLst/>
            <a:cxnLst/>
            <a:rect l="l" t="t" r="r" b="b"/>
            <a:pathLst>
              <a:path w="1141095" h="379729">
                <a:moveTo>
                  <a:pt x="0" y="227825"/>
                </a:moveTo>
                <a:lnTo>
                  <a:pt x="14657" y="179335"/>
                </a:lnTo>
                <a:lnTo>
                  <a:pt x="30392" y="132839"/>
                </a:lnTo>
                <a:lnTo>
                  <a:pt x="48282" y="90330"/>
                </a:lnTo>
                <a:lnTo>
                  <a:pt x="69404" y="53799"/>
                </a:lnTo>
                <a:lnTo>
                  <a:pt x="94837" y="25239"/>
                </a:lnTo>
                <a:lnTo>
                  <a:pt x="162940" y="0"/>
                </a:lnTo>
                <a:lnTo>
                  <a:pt x="198900" y="5724"/>
                </a:lnTo>
                <a:lnTo>
                  <a:pt x="241859" y="21440"/>
                </a:lnTo>
                <a:lnTo>
                  <a:pt x="289813" y="44965"/>
                </a:lnTo>
                <a:lnTo>
                  <a:pt x="340759" y="74116"/>
                </a:lnTo>
                <a:lnTo>
                  <a:pt x="392693" y="106709"/>
                </a:lnTo>
                <a:lnTo>
                  <a:pt x="443610" y="140559"/>
                </a:lnTo>
                <a:lnTo>
                  <a:pt x="491508" y="173485"/>
                </a:lnTo>
                <a:lnTo>
                  <a:pt x="534383" y="203301"/>
                </a:lnTo>
                <a:lnTo>
                  <a:pt x="570230" y="227825"/>
                </a:lnTo>
                <a:lnTo>
                  <a:pt x="619766" y="270352"/>
                </a:lnTo>
                <a:lnTo>
                  <a:pt x="656963" y="315789"/>
                </a:lnTo>
                <a:lnTo>
                  <a:pt x="685700" y="355101"/>
                </a:lnTo>
                <a:lnTo>
                  <a:pt x="709852" y="379256"/>
                </a:lnTo>
                <a:lnTo>
                  <a:pt x="745688" y="359467"/>
                </a:lnTo>
                <a:lnTo>
                  <a:pt x="759080" y="275535"/>
                </a:lnTo>
                <a:lnTo>
                  <a:pt x="763889" y="222907"/>
                </a:lnTo>
                <a:lnTo>
                  <a:pt x="769977" y="170870"/>
                </a:lnTo>
                <a:lnTo>
                  <a:pt x="779250" y="125200"/>
                </a:lnTo>
                <a:lnTo>
                  <a:pt x="793609" y="91672"/>
                </a:lnTo>
                <a:lnTo>
                  <a:pt x="814959" y="76060"/>
                </a:lnTo>
                <a:lnTo>
                  <a:pt x="846281" y="80645"/>
                </a:lnTo>
                <a:lnTo>
                  <a:pt x="886971" y="100906"/>
                </a:lnTo>
                <a:lnTo>
                  <a:pt x="933692" y="132411"/>
                </a:lnTo>
                <a:lnTo>
                  <a:pt x="983107" y="170729"/>
                </a:lnTo>
                <a:lnTo>
                  <a:pt x="1031878" y="211429"/>
                </a:lnTo>
                <a:lnTo>
                  <a:pt x="1076670" y="250082"/>
                </a:lnTo>
                <a:lnTo>
                  <a:pt x="1114145" y="282254"/>
                </a:lnTo>
                <a:lnTo>
                  <a:pt x="1140968" y="303517"/>
                </a:lnTo>
              </a:path>
            </a:pathLst>
          </a:custGeom>
          <a:ln w="19080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95801" y="5624512"/>
            <a:ext cx="1141095" cy="405765"/>
          </a:xfrm>
          <a:custGeom>
            <a:avLst/>
            <a:gdLst/>
            <a:ahLst/>
            <a:cxnLst/>
            <a:rect l="l" t="t" r="r" b="b"/>
            <a:pathLst>
              <a:path w="1141095" h="405764">
                <a:moveTo>
                  <a:pt x="0" y="241973"/>
                </a:moveTo>
                <a:lnTo>
                  <a:pt x="14657" y="190532"/>
                </a:lnTo>
                <a:lnTo>
                  <a:pt x="30392" y="141172"/>
                </a:lnTo>
                <a:lnTo>
                  <a:pt x="48282" y="96019"/>
                </a:lnTo>
                <a:lnTo>
                  <a:pt x="69404" y="57200"/>
                </a:lnTo>
                <a:lnTo>
                  <a:pt x="94837" y="26839"/>
                </a:lnTo>
                <a:lnTo>
                  <a:pt x="162940" y="0"/>
                </a:lnTo>
                <a:lnTo>
                  <a:pt x="194994" y="4954"/>
                </a:lnTo>
                <a:lnTo>
                  <a:pt x="232879" y="18691"/>
                </a:lnTo>
                <a:lnTo>
                  <a:pt x="275133" y="39520"/>
                </a:lnTo>
                <a:lnTo>
                  <a:pt x="320295" y="65752"/>
                </a:lnTo>
                <a:lnTo>
                  <a:pt x="366903" y="95697"/>
                </a:lnTo>
                <a:lnTo>
                  <a:pt x="413495" y="127665"/>
                </a:lnTo>
                <a:lnTo>
                  <a:pt x="458611" y="159967"/>
                </a:lnTo>
                <a:lnTo>
                  <a:pt x="500789" y="190912"/>
                </a:lnTo>
                <a:lnTo>
                  <a:pt x="538567" y="218810"/>
                </a:lnTo>
                <a:lnTo>
                  <a:pt x="570484" y="241973"/>
                </a:lnTo>
                <a:lnTo>
                  <a:pt x="612697" y="279182"/>
                </a:lnTo>
                <a:lnTo>
                  <a:pt x="645851" y="319666"/>
                </a:lnTo>
                <a:lnTo>
                  <a:pt x="672211" y="357866"/>
                </a:lnTo>
                <a:lnTo>
                  <a:pt x="694040" y="388222"/>
                </a:lnTo>
                <a:lnTo>
                  <a:pt x="713605" y="405173"/>
                </a:lnTo>
                <a:lnTo>
                  <a:pt x="733171" y="403161"/>
                </a:lnTo>
                <a:lnTo>
                  <a:pt x="745561" y="382195"/>
                </a:lnTo>
                <a:lnTo>
                  <a:pt x="753520" y="343408"/>
                </a:lnTo>
                <a:lnTo>
                  <a:pt x="758953" y="292949"/>
                </a:lnTo>
                <a:lnTo>
                  <a:pt x="763762" y="236966"/>
                </a:lnTo>
                <a:lnTo>
                  <a:pt x="769850" y="181608"/>
                </a:lnTo>
                <a:lnTo>
                  <a:pt x="779123" y="133024"/>
                </a:lnTo>
                <a:lnTo>
                  <a:pt x="793482" y="97362"/>
                </a:lnTo>
                <a:lnTo>
                  <a:pt x="814832" y="80772"/>
                </a:lnTo>
                <a:lnTo>
                  <a:pt x="842155" y="84216"/>
                </a:lnTo>
                <a:lnTo>
                  <a:pt x="877180" y="101232"/>
                </a:lnTo>
                <a:lnTo>
                  <a:pt x="917560" y="128512"/>
                </a:lnTo>
                <a:lnTo>
                  <a:pt x="960952" y="162745"/>
                </a:lnTo>
                <a:lnTo>
                  <a:pt x="1005007" y="200622"/>
                </a:lnTo>
                <a:lnTo>
                  <a:pt x="1047383" y="238835"/>
                </a:lnTo>
                <a:lnTo>
                  <a:pt x="1085731" y="274073"/>
                </a:lnTo>
                <a:lnTo>
                  <a:pt x="1117708" y="303027"/>
                </a:lnTo>
                <a:lnTo>
                  <a:pt x="1140968" y="322389"/>
                </a:lnTo>
              </a:path>
            </a:pathLst>
          </a:custGeom>
          <a:ln w="19080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95801" y="5705475"/>
            <a:ext cx="76200" cy="161925"/>
          </a:xfrm>
          <a:custGeom>
            <a:avLst/>
            <a:gdLst/>
            <a:ahLst/>
            <a:cxnLst/>
            <a:rect l="l" t="t" r="r" b="b"/>
            <a:pathLst>
              <a:path w="76200" h="161925">
                <a:moveTo>
                  <a:pt x="0" y="1587"/>
                </a:moveTo>
                <a:lnTo>
                  <a:pt x="0" y="711"/>
                </a:lnTo>
                <a:lnTo>
                  <a:pt x="635" y="0"/>
                </a:lnTo>
                <a:lnTo>
                  <a:pt x="1524" y="0"/>
                </a:lnTo>
                <a:lnTo>
                  <a:pt x="74549" y="0"/>
                </a:lnTo>
                <a:lnTo>
                  <a:pt x="75437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160337"/>
                </a:lnTo>
                <a:lnTo>
                  <a:pt x="76200" y="161213"/>
                </a:lnTo>
                <a:lnTo>
                  <a:pt x="75437" y="161925"/>
                </a:lnTo>
                <a:lnTo>
                  <a:pt x="74549" y="161925"/>
                </a:lnTo>
                <a:lnTo>
                  <a:pt x="1524" y="161925"/>
                </a:lnTo>
                <a:lnTo>
                  <a:pt x="635" y="161925"/>
                </a:lnTo>
                <a:lnTo>
                  <a:pt x="0" y="161213"/>
                </a:lnTo>
                <a:lnTo>
                  <a:pt x="0" y="160337"/>
                </a:lnTo>
                <a:lnTo>
                  <a:pt x="0" y="1587"/>
                </a:lnTo>
                <a:close/>
              </a:path>
            </a:pathLst>
          </a:custGeom>
          <a:ln w="93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72001" y="5624512"/>
            <a:ext cx="76200" cy="243204"/>
          </a:xfrm>
          <a:custGeom>
            <a:avLst/>
            <a:gdLst/>
            <a:ahLst/>
            <a:cxnLst/>
            <a:rect l="l" t="t" r="r" b="b"/>
            <a:pathLst>
              <a:path w="76200" h="243204">
                <a:moveTo>
                  <a:pt x="0" y="1587"/>
                </a:moveTo>
                <a:lnTo>
                  <a:pt x="0" y="711"/>
                </a:lnTo>
                <a:lnTo>
                  <a:pt x="635" y="0"/>
                </a:lnTo>
                <a:lnTo>
                  <a:pt x="1524" y="0"/>
                </a:lnTo>
                <a:lnTo>
                  <a:pt x="74549" y="0"/>
                </a:lnTo>
                <a:lnTo>
                  <a:pt x="75437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241300"/>
                </a:lnTo>
                <a:lnTo>
                  <a:pt x="76200" y="242176"/>
                </a:lnTo>
                <a:lnTo>
                  <a:pt x="75437" y="242887"/>
                </a:lnTo>
                <a:lnTo>
                  <a:pt x="74549" y="242887"/>
                </a:lnTo>
                <a:lnTo>
                  <a:pt x="1524" y="242887"/>
                </a:lnTo>
                <a:lnTo>
                  <a:pt x="635" y="242887"/>
                </a:lnTo>
                <a:lnTo>
                  <a:pt x="0" y="242176"/>
                </a:lnTo>
                <a:lnTo>
                  <a:pt x="0" y="241300"/>
                </a:lnTo>
                <a:lnTo>
                  <a:pt x="0" y="1587"/>
                </a:lnTo>
                <a:close/>
              </a:path>
            </a:pathLst>
          </a:custGeom>
          <a:ln w="93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48201" y="5624512"/>
            <a:ext cx="76200" cy="243204"/>
          </a:xfrm>
          <a:custGeom>
            <a:avLst/>
            <a:gdLst/>
            <a:ahLst/>
            <a:cxnLst/>
            <a:rect l="l" t="t" r="r" b="b"/>
            <a:pathLst>
              <a:path w="76200" h="243204">
                <a:moveTo>
                  <a:pt x="0" y="1587"/>
                </a:moveTo>
                <a:lnTo>
                  <a:pt x="0" y="711"/>
                </a:lnTo>
                <a:lnTo>
                  <a:pt x="635" y="0"/>
                </a:lnTo>
                <a:lnTo>
                  <a:pt x="1524" y="0"/>
                </a:lnTo>
                <a:lnTo>
                  <a:pt x="74549" y="0"/>
                </a:lnTo>
                <a:lnTo>
                  <a:pt x="75437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241300"/>
                </a:lnTo>
                <a:lnTo>
                  <a:pt x="76200" y="242176"/>
                </a:lnTo>
                <a:lnTo>
                  <a:pt x="75437" y="242887"/>
                </a:lnTo>
                <a:lnTo>
                  <a:pt x="74549" y="242887"/>
                </a:lnTo>
                <a:lnTo>
                  <a:pt x="1524" y="242887"/>
                </a:lnTo>
                <a:lnTo>
                  <a:pt x="635" y="242887"/>
                </a:lnTo>
                <a:lnTo>
                  <a:pt x="0" y="242176"/>
                </a:lnTo>
                <a:lnTo>
                  <a:pt x="0" y="241300"/>
                </a:lnTo>
                <a:lnTo>
                  <a:pt x="0" y="1587"/>
                </a:lnTo>
                <a:close/>
              </a:path>
            </a:pathLst>
          </a:custGeom>
          <a:ln w="93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24401" y="5705475"/>
            <a:ext cx="76200" cy="161925"/>
          </a:xfrm>
          <a:custGeom>
            <a:avLst/>
            <a:gdLst/>
            <a:ahLst/>
            <a:cxnLst/>
            <a:rect l="l" t="t" r="r" b="b"/>
            <a:pathLst>
              <a:path w="76200" h="161925">
                <a:moveTo>
                  <a:pt x="0" y="1587"/>
                </a:moveTo>
                <a:lnTo>
                  <a:pt x="0" y="711"/>
                </a:lnTo>
                <a:lnTo>
                  <a:pt x="635" y="0"/>
                </a:lnTo>
                <a:lnTo>
                  <a:pt x="1524" y="0"/>
                </a:lnTo>
                <a:lnTo>
                  <a:pt x="74549" y="0"/>
                </a:lnTo>
                <a:lnTo>
                  <a:pt x="75437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160337"/>
                </a:lnTo>
                <a:lnTo>
                  <a:pt x="76200" y="161213"/>
                </a:lnTo>
                <a:lnTo>
                  <a:pt x="75437" y="161925"/>
                </a:lnTo>
                <a:lnTo>
                  <a:pt x="74549" y="161925"/>
                </a:lnTo>
                <a:lnTo>
                  <a:pt x="1524" y="161925"/>
                </a:lnTo>
                <a:lnTo>
                  <a:pt x="635" y="161925"/>
                </a:lnTo>
                <a:lnTo>
                  <a:pt x="0" y="161213"/>
                </a:lnTo>
                <a:lnTo>
                  <a:pt x="0" y="160337"/>
                </a:lnTo>
                <a:lnTo>
                  <a:pt x="0" y="1587"/>
                </a:lnTo>
                <a:close/>
              </a:path>
            </a:pathLst>
          </a:custGeom>
          <a:ln w="93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00601" y="5705475"/>
            <a:ext cx="76200" cy="161925"/>
          </a:xfrm>
          <a:custGeom>
            <a:avLst/>
            <a:gdLst/>
            <a:ahLst/>
            <a:cxnLst/>
            <a:rect l="l" t="t" r="r" b="b"/>
            <a:pathLst>
              <a:path w="76200" h="161925">
                <a:moveTo>
                  <a:pt x="0" y="1587"/>
                </a:moveTo>
                <a:lnTo>
                  <a:pt x="0" y="711"/>
                </a:lnTo>
                <a:lnTo>
                  <a:pt x="635" y="0"/>
                </a:lnTo>
                <a:lnTo>
                  <a:pt x="1524" y="0"/>
                </a:lnTo>
                <a:lnTo>
                  <a:pt x="74549" y="0"/>
                </a:lnTo>
                <a:lnTo>
                  <a:pt x="75437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160337"/>
                </a:lnTo>
                <a:lnTo>
                  <a:pt x="76200" y="161213"/>
                </a:lnTo>
                <a:lnTo>
                  <a:pt x="75437" y="161925"/>
                </a:lnTo>
                <a:lnTo>
                  <a:pt x="74549" y="161925"/>
                </a:lnTo>
                <a:lnTo>
                  <a:pt x="1524" y="161925"/>
                </a:lnTo>
                <a:lnTo>
                  <a:pt x="635" y="161925"/>
                </a:lnTo>
                <a:lnTo>
                  <a:pt x="0" y="161213"/>
                </a:lnTo>
                <a:lnTo>
                  <a:pt x="0" y="160337"/>
                </a:lnTo>
                <a:lnTo>
                  <a:pt x="0" y="1587"/>
                </a:lnTo>
                <a:close/>
              </a:path>
            </a:pathLst>
          </a:custGeom>
          <a:ln w="93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376801" y="5784850"/>
            <a:ext cx="76200" cy="81280"/>
          </a:xfrm>
          <a:custGeom>
            <a:avLst/>
            <a:gdLst/>
            <a:ahLst/>
            <a:cxnLst/>
            <a:rect l="l" t="t" r="r" b="b"/>
            <a:pathLst>
              <a:path w="76200" h="81279">
                <a:moveTo>
                  <a:pt x="0" y="1587"/>
                </a:moveTo>
                <a:lnTo>
                  <a:pt x="0" y="711"/>
                </a:lnTo>
                <a:lnTo>
                  <a:pt x="635" y="0"/>
                </a:lnTo>
                <a:lnTo>
                  <a:pt x="1524" y="0"/>
                </a:lnTo>
                <a:lnTo>
                  <a:pt x="74549" y="0"/>
                </a:lnTo>
                <a:lnTo>
                  <a:pt x="75437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79375"/>
                </a:lnTo>
                <a:lnTo>
                  <a:pt x="76200" y="80251"/>
                </a:lnTo>
                <a:lnTo>
                  <a:pt x="75437" y="80962"/>
                </a:lnTo>
                <a:lnTo>
                  <a:pt x="74549" y="80962"/>
                </a:lnTo>
                <a:lnTo>
                  <a:pt x="1524" y="80962"/>
                </a:lnTo>
                <a:lnTo>
                  <a:pt x="635" y="80962"/>
                </a:lnTo>
                <a:lnTo>
                  <a:pt x="0" y="80251"/>
                </a:lnTo>
                <a:lnTo>
                  <a:pt x="0" y="79375"/>
                </a:lnTo>
                <a:lnTo>
                  <a:pt x="0" y="1587"/>
                </a:lnTo>
                <a:close/>
              </a:path>
            </a:pathLst>
          </a:custGeom>
          <a:ln w="93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81601" y="5865812"/>
            <a:ext cx="76200" cy="161925"/>
          </a:xfrm>
          <a:custGeom>
            <a:avLst/>
            <a:gdLst/>
            <a:ahLst/>
            <a:cxnLst/>
            <a:rect l="l" t="t" r="r" b="b"/>
            <a:pathLst>
              <a:path w="76200" h="161925">
                <a:moveTo>
                  <a:pt x="0" y="1587"/>
                </a:moveTo>
                <a:lnTo>
                  <a:pt x="0" y="711"/>
                </a:lnTo>
                <a:lnTo>
                  <a:pt x="635" y="0"/>
                </a:lnTo>
                <a:lnTo>
                  <a:pt x="1524" y="0"/>
                </a:lnTo>
                <a:lnTo>
                  <a:pt x="74549" y="0"/>
                </a:lnTo>
                <a:lnTo>
                  <a:pt x="75437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160337"/>
                </a:lnTo>
                <a:lnTo>
                  <a:pt x="76200" y="161213"/>
                </a:lnTo>
                <a:lnTo>
                  <a:pt x="75437" y="161925"/>
                </a:lnTo>
                <a:lnTo>
                  <a:pt x="74549" y="161925"/>
                </a:lnTo>
                <a:lnTo>
                  <a:pt x="1524" y="161925"/>
                </a:lnTo>
                <a:lnTo>
                  <a:pt x="635" y="161925"/>
                </a:lnTo>
                <a:lnTo>
                  <a:pt x="0" y="161213"/>
                </a:lnTo>
                <a:lnTo>
                  <a:pt x="0" y="160337"/>
                </a:lnTo>
                <a:lnTo>
                  <a:pt x="0" y="1587"/>
                </a:lnTo>
                <a:close/>
              </a:path>
            </a:pathLst>
          </a:custGeom>
          <a:ln w="93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05401" y="5865812"/>
            <a:ext cx="76200" cy="81280"/>
          </a:xfrm>
          <a:custGeom>
            <a:avLst/>
            <a:gdLst/>
            <a:ahLst/>
            <a:cxnLst/>
            <a:rect l="l" t="t" r="r" b="b"/>
            <a:pathLst>
              <a:path w="76200" h="81279">
                <a:moveTo>
                  <a:pt x="0" y="1587"/>
                </a:moveTo>
                <a:lnTo>
                  <a:pt x="0" y="711"/>
                </a:lnTo>
                <a:lnTo>
                  <a:pt x="635" y="0"/>
                </a:lnTo>
                <a:lnTo>
                  <a:pt x="1524" y="0"/>
                </a:lnTo>
                <a:lnTo>
                  <a:pt x="74549" y="0"/>
                </a:lnTo>
                <a:lnTo>
                  <a:pt x="75437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79375"/>
                </a:lnTo>
                <a:lnTo>
                  <a:pt x="76200" y="80251"/>
                </a:lnTo>
                <a:lnTo>
                  <a:pt x="75437" y="80962"/>
                </a:lnTo>
                <a:lnTo>
                  <a:pt x="74549" y="80962"/>
                </a:lnTo>
                <a:lnTo>
                  <a:pt x="1524" y="80962"/>
                </a:lnTo>
                <a:lnTo>
                  <a:pt x="635" y="80962"/>
                </a:lnTo>
                <a:lnTo>
                  <a:pt x="0" y="80251"/>
                </a:lnTo>
                <a:lnTo>
                  <a:pt x="0" y="79375"/>
                </a:lnTo>
                <a:lnTo>
                  <a:pt x="0" y="1587"/>
                </a:lnTo>
                <a:close/>
              </a:path>
            </a:pathLst>
          </a:custGeom>
          <a:ln w="93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57801" y="5705475"/>
            <a:ext cx="76200" cy="161925"/>
          </a:xfrm>
          <a:custGeom>
            <a:avLst/>
            <a:gdLst/>
            <a:ahLst/>
            <a:cxnLst/>
            <a:rect l="l" t="t" r="r" b="b"/>
            <a:pathLst>
              <a:path w="76200" h="161925">
                <a:moveTo>
                  <a:pt x="0" y="1587"/>
                </a:moveTo>
                <a:lnTo>
                  <a:pt x="0" y="711"/>
                </a:lnTo>
                <a:lnTo>
                  <a:pt x="635" y="0"/>
                </a:lnTo>
                <a:lnTo>
                  <a:pt x="1524" y="0"/>
                </a:lnTo>
                <a:lnTo>
                  <a:pt x="74549" y="0"/>
                </a:lnTo>
                <a:lnTo>
                  <a:pt x="75437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160337"/>
                </a:lnTo>
                <a:lnTo>
                  <a:pt x="76200" y="161213"/>
                </a:lnTo>
                <a:lnTo>
                  <a:pt x="75437" y="161925"/>
                </a:lnTo>
                <a:lnTo>
                  <a:pt x="74549" y="161925"/>
                </a:lnTo>
                <a:lnTo>
                  <a:pt x="1524" y="161925"/>
                </a:lnTo>
                <a:lnTo>
                  <a:pt x="635" y="161925"/>
                </a:lnTo>
                <a:lnTo>
                  <a:pt x="0" y="161213"/>
                </a:lnTo>
                <a:lnTo>
                  <a:pt x="0" y="160337"/>
                </a:lnTo>
                <a:lnTo>
                  <a:pt x="0" y="1587"/>
                </a:lnTo>
                <a:close/>
              </a:path>
            </a:pathLst>
          </a:custGeom>
          <a:ln w="93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34001" y="5705475"/>
            <a:ext cx="76200" cy="161925"/>
          </a:xfrm>
          <a:custGeom>
            <a:avLst/>
            <a:gdLst/>
            <a:ahLst/>
            <a:cxnLst/>
            <a:rect l="l" t="t" r="r" b="b"/>
            <a:pathLst>
              <a:path w="76200" h="161925">
                <a:moveTo>
                  <a:pt x="0" y="1587"/>
                </a:moveTo>
                <a:lnTo>
                  <a:pt x="0" y="711"/>
                </a:lnTo>
                <a:lnTo>
                  <a:pt x="635" y="0"/>
                </a:lnTo>
                <a:lnTo>
                  <a:pt x="1524" y="0"/>
                </a:lnTo>
                <a:lnTo>
                  <a:pt x="74549" y="0"/>
                </a:lnTo>
                <a:lnTo>
                  <a:pt x="75437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160337"/>
                </a:lnTo>
                <a:lnTo>
                  <a:pt x="76200" y="161213"/>
                </a:lnTo>
                <a:lnTo>
                  <a:pt x="75437" y="161925"/>
                </a:lnTo>
                <a:lnTo>
                  <a:pt x="74549" y="161925"/>
                </a:lnTo>
                <a:lnTo>
                  <a:pt x="1524" y="161925"/>
                </a:lnTo>
                <a:lnTo>
                  <a:pt x="635" y="161925"/>
                </a:lnTo>
                <a:lnTo>
                  <a:pt x="0" y="161213"/>
                </a:lnTo>
                <a:lnTo>
                  <a:pt x="0" y="160337"/>
                </a:lnTo>
                <a:lnTo>
                  <a:pt x="0" y="1587"/>
                </a:lnTo>
                <a:close/>
              </a:path>
            </a:pathLst>
          </a:custGeom>
          <a:ln w="93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10201" y="5784850"/>
            <a:ext cx="76200" cy="81280"/>
          </a:xfrm>
          <a:custGeom>
            <a:avLst/>
            <a:gdLst/>
            <a:ahLst/>
            <a:cxnLst/>
            <a:rect l="l" t="t" r="r" b="b"/>
            <a:pathLst>
              <a:path w="76200" h="81279">
                <a:moveTo>
                  <a:pt x="0" y="1587"/>
                </a:moveTo>
                <a:lnTo>
                  <a:pt x="0" y="711"/>
                </a:lnTo>
                <a:lnTo>
                  <a:pt x="635" y="0"/>
                </a:lnTo>
                <a:lnTo>
                  <a:pt x="1524" y="0"/>
                </a:lnTo>
                <a:lnTo>
                  <a:pt x="74549" y="0"/>
                </a:lnTo>
                <a:lnTo>
                  <a:pt x="75437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79375"/>
                </a:lnTo>
                <a:lnTo>
                  <a:pt x="76200" y="80251"/>
                </a:lnTo>
                <a:lnTo>
                  <a:pt x="75437" y="80962"/>
                </a:lnTo>
                <a:lnTo>
                  <a:pt x="74549" y="80962"/>
                </a:lnTo>
                <a:lnTo>
                  <a:pt x="1524" y="80962"/>
                </a:lnTo>
                <a:lnTo>
                  <a:pt x="635" y="80962"/>
                </a:lnTo>
                <a:lnTo>
                  <a:pt x="0" y="80251"/>
                </a:lnTo>
                <a:lnTo>
                  <a:pt x="0" y="79375"/>
                </a:lnTo>
                <a:lnTo>
                  <a:pt x="0" y="1587"/>
                </a:lnTo>
                <a:close/>
              </a:path>
            </a:pathLst>
          </a:custGeom>
          <a:ln w="93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453001" y="5784850"/>
            <a:ext cx="76200" cy="81280"/>
          </a:xfrm>
          <a:custGeom>
            <a:avLst/>
            <a:gdLst/>
            <a:ahLst/>
            <a:cxnLst/>
            <a:rect l="l" t="t" r="r" b="b"/>
            <a:pathLst>
              <a:path w="76200" h="81279">
                <a:moveTo>
                  <a:pt x="0" y="1587"/>
                </a:moveTo>
                <a:lnTo>
                  <a:pt x="0" y="711"/>
                </a:lnTo>
                <a:lnTo>
                  <a:pt x="635" y="0"/>
                </a:lnTo>
                <a:lnTo>
                  <a:pt x="1524" y="0"/>
                </a:lnTo>
                <a:lnTo>
                  <a:pt x="74549" y="0"/>
                </a:lnTo>
                <a:lnTo>
                  <a:pt x="75437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79375"/>
                </a:lnTo>
                <a:lnTo>
                  <a:pt x="76200" y="80251"/>
                </a:lnTo>
                <a:lnTo>
                  <a:pt x="75437" y="80962"/>
                </a:lnTo>
                <a:lnTo>
                  <a:pt x="74549" y="80962"/>
                </a:lnTo>
                <a:lnTo>
                  <a:pt x="1524" y="80962"/>
                </a:lnTo>
                <a:lnTo>
                  <a:pt x="635" y="80962"/>
                </a:lnTo>
                <a:lnTo>
                  <a:pt x="0" y="80251"/>
                </a:lnTo>
                <a:lnTo>
                  <a:pt x="0" y="79375"/>
                </a:lnTo>
                <a:lnTo>
                  <a:pt x="0" y="1587"/>
                </a:lnTo>
                <a:close/>
              </a:path>
            </a:pathLst>
          </a:custGeom>
          <a:ln w="93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062601" y="5865812"/>
            <a:ext cx="76200" cy="81280"/>
          </a:xfrm>
          <a:custGeom>
            <a:avLst/>
            <a:gdLst/>
            <a:ahLst/>
            <a:cxnLst/>
            <a:rect l="l" t="t" r="r" b="b"/>
            <a:pathLst>
              <a:path w="76200" h="81279">
                <a:moveTo>
                  <a:pt x="0" y="1587"/>
                </a:moveTo>
                <a:lnTo>
                  <a:pt x="0" y="711"/>
                </a:lnTo>
                <a:lnTo>
                  <a:pt x="635" y="0"/>
                </a:lnTo>
                <a:lnTo>
                  <a:pt x="1524" y="0"/>
                </a:lnTo>
                <a:lnTo>
                  <a:pt x="74549" y="0"/>
                </a:lnTo>
                <a:lnTo>
                  <a:pt x="75437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79375"/>
                </a:lnTo>
                <a:lnTo>
                  <a:pt x="76200" y="80251"/>
                </a:lnTo>
                <a:lnTo>
                  <a:pt x="75437" y="80962"/>
                </a:lnTo>
                <a:lnTo>
                  <a:pt x="74549" y="80962"/>
                </a:lnTo>
                <a:lnTo>
                  <a:pt x="1524" y="80962"/>
                </a:lnTo>
                <a:lnTo>
                  <a:pt x="635" y="80962"/>
                </a:lnTo>
                <a:lnTo>
                  <a:pt x="0" y="80251"/>
                </a:lnTo>
                <a:lnTo>
                  <a:pt x="0" y="79375"/>
                </a:lnTo>
                <a:lnTo>
                  <a:pt x="0" y="1587"/>
                </a:lnTo>
                <a:close/>
              </a:path>
            </a:pathLst>
          </a:custGeom>
          <a:ln w="93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19473" y="5803747"/>
            <a:ext cx="1371600" cy="127000"/>
          </a:xfrm>
          <a:custGeom>
            <a:avLst/>
            <a:gdLst/>
            <a:ahLst/>
            <a:cxnLst/>
            <a:rect l="l" t="t" r="r" b="b"/>
            <a:pathLst>
              <a:path w="1371600" h="127000">
                <a:moveTo>
                  <a:pt x="1244657" y="69809"/>
                </a:moveTo>
                <a:lnTo>
                  <a:pt x="1244600" y="127000"/>
                </a:lnTo>
                <a:lnTo>
                  <a:pt x="1359225" y="69824"/>
                </a:lnTo>
                <a:lnTo>
                  <a:pt x="1257300" y="69824"/>
                </a:lnTo>
                <a:lnTo>
                  <a:pt x="1244657" y="69809"/>
                </a:lnTo>
                <a:close/>
              </a:path>
              <a:path w="1371600" h="127000">
                <a:moveTo>
                  <a:pt x="1244669" y="57198"/>
                </a:moveTo>
                <a:lnTo>
                  <a:pt x="1244657" y="69809"/>
                </a:lnTo>
                <a:lnTo>
                  <a:pt x="1257300" y="69824"/>
                </a:lnTo>
                <a:lnTo>
                  <a:pt x="1257427" y="57213"/>
                </a:lnTo>
                <a:lnTo>
                  <a:pt x="1244669" y="57198"/>
                </a:lnTo>
                <a:close/>
              </a:path>
              <a:path w="1371600" h="127000">
                <a:moveTo>
                  <a:pt x="1244727" y="0"/>
                </a:moveTo>
                <a:lnTo>
                  <a:pt x="1244669" y="57198"/>
                </a:lnTo>
                <a:lnTo>
                  <a:pt x="1257427" y="57213"/>
                </a:lnTo>
                <a:lnTo>
                  <a:pt x="1257300" y="69824"/>
                </a:lnTo>
                <a:lnTo>
                  <a:pt x="1359225" y="69824"/>
                </a:lnTo>
                <a:lnTo>
                  <a:pt x="1371600" y="63652"/>
                </a:lnTo>
                <a:lnTo>
                  <a:pt x="1244727" y="0"/>
                </a:lnTo>
                <a:close/>
              </a:path>
              <a:path w="1371600" h="127000">
                <a:moveTo>
                  <a:pt x="126" y="55765"/>
                </a:moveTo>
                <a:lnTo>
                  <a:pt x="0" y="68364"/>
                </a:lnTo>
                <a:lnTo>
                  <a:pt x="1244657" y="69809"/>
                </a:lnTo>
                <a:lnTo>
                  <a:pt x="1244669" y="57198"/>
                </a:lnTo>
                <a:lnTo>
                  <a:pt x="126" y="557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434073" y="5791047"/>
            <a:ext cx="1371600" cy="127000"/>
          </a:xfrm>
          <a:custGeom>
            <a:avLst/>
            <a:gdLst/>
            <a:ahLst/>
            <a:cxnLst/>
            <a:rect l="l" t="t" r="r" b="b"/>
            <a:pathLst>
              <a:path w="1371600" h="127000">
                <a:moveTo>
                  <a:pt x="1244657" y="69809"/>
                </a:moveTo>
                <a:lnTo>
                  <a:pt x="1244600" y="127000"/>
                </a:lnTo>
                <a:lnTo>
                  <a:pt x="1359225" y="69824"/>
                </a:lnTo>
                <a:lnTo>
                  <a:pt x="1257300" y="69824"/>
                </a:lnTo>
                <a:lnTo>
                  <a:pt x="1244657" y="69809"/>
                </a:lnTo>
                <a:close/>
              </a:path>
              <a:path w="1371600" h="127000">
                <a:moveTo>
                  <a:pt x="1244669" y="57198"/>
                </a:moveTo>
                <a:lnTo>
                  <a:pt x="1244657" y="69809"/>
                </a:lnTo>
                <a:lnTo>
                  <a:pt x="1257300" y="69824"/>
                </a:lnTo>
                <a:lnTo>
                  <a:pt x="1257427" y="57213"/>
                </a:lnTo>
                <a:lnTo>
                  <a:pt x="1244669" y="57198"/>
                </a:lnTo>
                <a:close/>
              </a:path>
              <a:path w="1371600" h="127000">
                <a:moveTo>
                  <a:pt x="1244727" y="0"/>
                </a:moveTo>
                <a:lnTo>
                  <a:pt x="1244669" y="57198"/>
                </a:lnTo>
                <a:lnTo>
                  <a:pt x="1257427" y="57213"/>
                </a:lnTo>
                <a:lnTo>
                  <a:pt x="1257300" y="69824"/>
                </a:lnTo>
                <a:lnTo>
                  <a:pt x="1359225" y="69824"/>
                </a:lnTo>
                <a:lnTo>
                  <a:pt x="1371600" y="63652"/>
                </a:lnTo>
                <a:lnTo>
                  <a:pt x="1244727" y="0"/>
                </a:lnTo>
                <a:close/>
              </a:path>
              <a:path w="1371600" h="127000">
                <a:moveTo>
                  <a:pt x="126" y="55765"/>
                </a:moveTo>
                <a:lnTo>
                  <a:pt x="0" y="68364"/>
                </a:lnTo>
                <a:lnTo>
                  <a:pt x="1244657" y="69809"/>
                </a:lnTo>
                <a:lnTo>
                  <a:pt x="1244669" y="57198"/>
                </a:lnTo>
                <a:lnTo>
                  <a:pt x="126" y="557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601332" y="5659932"/>
            <a:ext cx="9829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3333CC"/>
                </a:solidFill>
                <a:latin typeface="Tahoma"/>
                <a:cs typeface="Tahoma"/>
              </a:rPr>
              <a:t>10001001010001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418844" y="6039408"/>
            <a:ext cx="11677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ahoma"/>
                <a:cs typeface="Tahoma"/>
              </a:rPr>
              <a:t>Segnale</a:t>
            </a:r>
            <a:r>
              <a:rPr sz="1000" b="1" spc="-55" dirty="0">
                <a:latin typeface="Tahoma"/>
                <a:cs typeface="Tahoma"/>
              </a:rPr>
              <a:t> </a:t>
            </a:r>
            <a:r>
              <a:rPr sz="1000" b="1" spc="-5" dirty="0">
                <a:latin typeface="Tahoma"/>
                <a:cs typeface="Tahoma"/>
              </a:rPr>
              <a:t>analogico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010278" y="6023559"/>
            <a:ext cx="13017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ahoma"/>
                <a:cs typeface="Tahoma"/>
              </a:rPr>
              <a:t>Segnale</a:t>
            </a:r>
            <a:r>
              <a:rPr sz="1000" b="1" spc="-60" dirty="0">
                <a:latin typeface="Tahoma"/>
                <a:cs typeface="Tahoma"/>
              </a:rPr>
              <a:t> </a:t>
            </a:r>
            <a:r>
              <a:rPr sz="1000" b="1" spc="-5" dirty="0">
                <a:latin typeface="Tahoma"/>
                <a:cs typeface="Tahoma"/>
              </a:rPr>
              <a:t>campionato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601332" y="6023559"/>
            <a:ext cx="10325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ahoma"/>
                <a:cs typeface="Tahoma"/>
              </a:rPr>
              <a:t>Segnale</a:t>
            </a:r>
            <a:r>
              <a:rPr sz="1000" b="1" spc="-35" dirty="0">
                <a:latin typeface="Tahoma"/>
                <a:cs typeface="Tahoma"/>
              </a:rPr>
              <a:t> </a:t>
            </a:r>
            <a:r>
              <a:rPr sz="1000" b="1" spc="-10" dirty="0">
                <a:latin typeface="Tahoma"/>
                <a:cs typeface="Tahoma"/>
              </a:rPr>
              <a:t>digitale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18540" y="1607972"/>
            <a:ext cx="7979409" cy="377825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b="1" spc="-10" dirty="0">
                <a:latin typeface="Arial"/>
                <a:cs typeface="Arial"/>
              </a:rPr>
              <a:t>CAMPIONAMENTO:</a:t>
            </a:r>
            <a:endParaRPr sz="1600">
              <a:latin typeface="Arial"/>
              <a:cs typeface="Arial"/>
            </a:endParaRPr>
          </a:p>
          <a:p>
            <a:pPr marL="354965" marR="5715" algn="just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processo di conversione di un segnale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tempo-continuo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un segnale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tempo- 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discreto</a:t>
            </a:r>
            <a:r>
              <a:rPr sz="1600" spc="-5" dirty="0">
                <a:latin typeface="Arial"/>
                <a:cs typeface="Arial"/>
              </a:rPr>
              <a:t>,</a:t>
            </a:r>
            <a:endParaRPr sz="1600">
              <a:latin typeface="Arial"/>
              <a:cs typeface="Arial"/>
            </a:endParaRPr>
          </a:p>
          <a:p>
            <a:pPr marL="354965" marR="5715" algn="just">
              <a:lnSpc>
                <a:spcPct val="100000"/>
              </a:lnSpc>
              <a:spcBef>
                <a:spcPts val="385"/>
              </a:spcBef>
            </a:pPr>
            <a:r>
              <a:rPr sz="1600" spc="-15" dirty="0">
                <a:latin typeface="Arial"/>
                <a:cs typeface="Arial"/>
              </a:rPr>
              <a:t>L’ampiezza </a:t>
            </a:r>
            <a:r>
              <a:rPr sz="1600" spc="-5" dirty="0">
                <a:latin typeface="Arial"/>
                <a:cs typeface="Arial"/>
              </a:rPr>
              <a:t>del segnale continuo viene considerata a intervalli di tempo regolari (T -  periodo di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campionamento).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QUANTIZZAZIONE:</a:t>
            </a:r>
            <a:endParaRPr sz="16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processo di conversione di un segnale a valori continui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uno a valori</a:t>
            </a:r>
            <a:r>
              <a:rPr sz="1600" spc="1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discreti.</a:t>
            </a:r>
            <a:endParaRPr sz="1600">
              <a:latin typeface="Arial"/>
              <a:cs typeface="Arial"/>
            </a:endParaRPr>
          </a:p>
          <a:p>
            <a:pPr marL="354965" marR="5080" algn="just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Più è alto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numero di bit utilizzati nella quantizzazione e minore è </a:t>
            </a:r>
            <a:r>
              <a:rPr sz="1600" spc="-10" dirty="0">
                <a:latin typeface="Arial"/>
                <a:cs typeface="Arial"/>
              </a:rPr>
              <a:t>l’errore </a:t>
            </a:r>
            <a:r>
              <a:rPr sz="1600" spc="-5" dirty="0">
                <a:latin typeface="Arial"/>
                <a:cs typeface="Arial"/>
              </a:rPr>
              <a:t>che </a:t>
            </a:r>
            <a:r>
              <a:rPr sz="1600" dirty="0">
                <a:latin typeface="Arial"/>
                <a:cs typeface="Arial"/>
              </a:rPr>
              <a:t>si  </a:t>
            </a:r>
            <a:r>
              <a:rPr sz="1600" spc="-5" dirty="0">
                <a:latin typeface="Arial"/>
                <a:cs typeface="Arial"/>
              </a:rPr>
              <a:t>commette (errore di quantizzazione), cioè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riduce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distanza media tra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valore  campionato (continuo) 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corrispondente valore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quantizzato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2384425">
              <a:lnSpc>
                <a:spcPct val="100000"/>
              </a:lnSpc>
              <a:spcBef>
                <a:spcPts val="1260"/>
              </a:spcBef>
            </a:pPr>
            <a:r>
              <a:rPr sz="2000" b="1" dirty="0">
                <a:latin typeface="Tahoma"/>
                <a:cs typeface="Tahoma"/>
              </a:rPr>
              <a:t>A</a:t>
            </a:r>
            <a:r>
              <a:rPr sz="2000" dirty="0">
                <a:latin typeface="Tahoma"/>
                <a:cs typeface="Tahoma"/>
              </a:rPr>
              <a:t>nalog </a:t>
            </a:r>
            <a:r>
              <a:rPr sz="2000" spc="-5" dirty="0">
                <a:latin typeface="Tahoma"/>
                <a:cs typeface="Tahoma"/>
              </a:rPr>
              <a:t>to </a:t>
            </a:r>
            <a:r>
              <a:rPr sz="2000" b="1" spc="-5" dirty="0">
                <a:latin typeface="Tahoma"/>
                <a:cs typeface="Tahoma"/>
              </a:rPr>
              <a:t>D</a:t>
            </a:r>
            <a:r>
              <a:rPr sz="2000" spc="-5" dirty="0">
                <a:latin typeface="Tahoma"/>
                <a:cs typeface="Tahoma"/>
              </a:rPr>
              <a:t>igital</a:t>
            </a:r>
            <a:r>
              <a:rPr sz="2000" dirty="0">
                <a:latin typeface="Tahoma"/>
                <a:cs typeface="Tahoma"/>
              </a:rPr>
              <a:t> </a:t>
            </a:r>
            <a:r>
              <a:rPr sz="2000" b="1" spc="-5" dirty="0">
                <a:latin typeface="Tahoma"/>
                <a:cs typeface="Tahoma"/>
              </a:rPr>
              <a:t>C</a:t>
            </a:r>
            <a:r>
              <a:rPr sz="2000" spc="-5" dirty="0">
                <a:latin typeface="Tahoma"/>
                <a:cs typeface="Tahoma"/>
              </a:rPr>
              <a:t>onverter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BUS: evoluzione nel</a:t>
            </a:r>
            <a:r>
              <a:rPr spc="-65" dirty="0"/>
              <a:t> </a:t>
            </a:r>
            <a:r>
              <a:rPr spc="-5" dirty="0"/>
              <a:t>tempo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112" y="1844675"/>
            <a:ext cx="7775575" cy="42227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9119" y="638632"/>
            <a:ext cx="46729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BUS:</a:t>
            </a:r>
            <a:r>
              <a:rPr spc="-75" dirty="0"/>
              <a:t> </a:t>
            </a:r>
            <a:r>
              <a:rPr spc="-5" dirty="0"/>
              <a:t>temporizzazione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79119" y="1584706"/>
            <a:ext cx="7864475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8194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6235" algn="l"/>
                <a:tab pos="4966335" algn="l"/>
              </a:tabLst>
            </a:pPr>
            <a:r>
              <a:rPr sz="2000" dirty="0">
                <a:latin typeface="Arial"/>
                <a:cs typeface="Arial"/>
              </a:rPr>
              <a:t>I bus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sincroni </a:t>
            </a:r>
            <a:r>
              <a:rPr sz="2000" dirty="0">
                <a:latin typeface="Arial"/>
                <a:cs typeface="Arial"/>
              </a:rPr>
              <a:t>sono </a:t>
            </a:r>
            <a:r>
              <a:rPr sz="2000" spc="-5" dirty="0">
                <a:latin typeface="Arial"/>
                <a:cs typeface="Arial"/>
              </a:rPr>
              <a:t>pilotati </a:t>
            </a:r>
            <a:r>
              <a:rPr sz="2000" dirty="0">
                <a:latin typeface="Arial"/>
                <a:cs typeface="Arial"/>
              </a:rPr>
              <a:t>da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un </a:t>
            </a:r>
            <a:r>
              <a:rPr sz="2000" dirty="0">
                <a:latin typeface="Arial"/>
                <a:cs typeface="Arial"/>
              </a:rPr>
              <a:t>quarzo	che genera </a:t>
            </a:r>
            <a:r>
              <a:rPr sz="2000" spc="-5" dirty="0">
                <a:latin typeface="Arial"/>
                <a:cs typeface="Arial"/>
              </a:rPr>
              <a:t>un’onda  </a:t>
            </a:r>
            <a:r>
              <a:rPr sz="2000" dirty="0">
                <a:latin typeface="Arial"/>
                <a:cs typeface="Arial"/>
              </a:rPr>
              <a:t>quadra tra 5 e 133 MHz, </a:t>
            </a:r>
            <a:r>
              <a:rPr sz="2000" spc="-5" dirty="0">
                <a:latin typeface="Arial"/>
                <a:cs typeface="Arial"/>
              </a:rPr>
              <a:t>tutte </a:t>
            </a:r>
            <a:r>
              <a:rPr sz="2000" dirty="0">
                <a:latin typeface="Arial"/>
                <a:cs typeface="Arial"/>
              </a:rPr>
              <a:t>le operazioni vengono scandite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  questi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impulsi.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6235" algn="l"/>
                <a:tab pos="1765300" algn="l"/>
                <a:tab pos="2132330" algn="l"/>
                <a:tab pos="3515360" algn="l"/>
                <a:tab pos="6790690" algn="l"/>
              </a:tabLst>
            </a:pPr>
            <a:r>
              <a:rPr sz="2000" dirty="0">
                <a:latin typeface="Arial"/>
                <a:cs typeface="Arial"/>
              </a:rPr>
              <a:t>I bus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asincroni	</a:t>
            </a:r>
            <a:r>
              <a:rPr sz="2000" dirty="0">
                <a:latin typeface="Arial"/>
                <a:cs typeface="Arial"/>
              </a:rPr>
              <a:t>funzionano	con </a:t>
            </a:r>
            <a:r>
              <a:rPr sz="2000" spc="-5" dirty="0">
                <a:latin typeface="Arial"/>
                <a:cs typeface="Arial"/>
              </a:rPr>
              <a:t>il </a:t>
            </a:r>
            <a:r>
              <a:rPr sz="2000" dirty="0">
                <a:latin typeface="Arial"/>
                <a:cs typeface="Arial"/>
              </a:rPr>
              <a:t>meccanismo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dell’invio	della  domanda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	</a:t>
            </a:r>
            <a:r>
              <a:rPr sz="2000" spc="-5" dirty="0">
                <a:latin typeface="Arial"/>
                <a:cs typeface="Arial"/>
              </a:rPr>
              <a:t>dell’attesa della </a:t>
            </a:r>
            <a:r>
              <a:rPr sz="2000" dirty="0">
                <a:latin typeface="Arial"/>
                <a:cs typeface="Arial"/>
              </a:rPr>
              <a:t>risposta - non hanno bisogno di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clock.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1819" y="685134"/>
            <a:ext cx="4647565" cy="462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79"/>
              </a:lnSpc>
            </a:pP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BUS:</a:t>
            </a:r>
            <a:r>
              <a:rPr sz="3200" b="1" spc="-8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temporizzazione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05460"/>
            <a:ext cx="5676900" cy="6452537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4635" rIns="0" bIns="0" rtlCol="0">
            <a:spAutoFit/>
          </a:bodyPr>
          <a:lstStyle/>
          <a:p>
            <a:pPr marR="33020" algn="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Malgun Gothic"/>
                <a:cs typeface="Malgun Gothic"/>
              </a:rPr>
              <a:t>BUS</a:t>
            </a:r>
            <a:r>
              <a:rPr sz="2400" spc="-90" dirty="0">
                <a:latin typeface="Malgun Gothic"/>
                <a:cs typeface="Malgun Gothic"/>
              </a:rPr>
              <a:t> </a:t>
            </a:r>
            <a:r>
              <a:rPr sz="2400" spc="-5" dirty="0">
                <a:latin typeface="Malgun Gothic"/>
                <a:cs typeface="Malgun Gothic"/>
              </a:rPr>
              <a:t>SINCRONO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04153" y="1458211"/>
            <a:ext cx="3326129" cy="507428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355600" algn="l"/>
                <a:tab pos="356235" algn="l"/>
              </a:tabLst>
            </a:pPr>
            <a:r>
              <a:rPr sz="1800" spc="5" dirty="0">
                <a:latin typeface="Arial"/>
                <a:cs typeface="Arial"/>
              </a:rPr>
              <a:t>T</a:t>
            </a:r>
            <a:r>
              <a:rPr sz="1800" spc="7" baseline="-20833" dirty="0">
                <a:latin typeface="Arial"/>
                <a:cs typeface="Arial"/>
              </a:rPr>
              <a:t>1 </a:t>
            </a:r>
            <a:r>
              <a:rPr sz="1800" spc="5" dirty="0">
                <a:latin typeface="Arial"/>
                <a:cs typeface="Arial"/>
              </a:rPr>
              <a:t>,T</a:t>
            </a:r>
            <a:r>
              <a:rPr sz="1800" spc="7" baseline="-20833" dirty="0">
                <a:latin typeface="Arial"/>
                <a:cs typeface="Arial"/>
              </a:rPr>
              <a:t>2 ,</a:t>
            </a:r>
            <a:r>
              <a:rPr sz="1800" spc="5" dirty="0">
                <a:latin typeface="Arial"/>
                <a:cs typeface="Arial"/>
              </a:rPr>
              <a:t>T</a:t>
            </a:r>
            <a:r>
              <a:rPr sz="1800" spc="7" baseline="-20833" dirty="0">
                <a:latin typeface="Arial"/>
                <a:cs typeface="Arial"/>
              </a:rPr>
              <a:t>3 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3</a:t>
            </a:r>
            <a:r>
              <a:rPr sz="1800" spc="229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clk</a:t>
            </a:r>
            <a:endParaRPr sz="1800">
              <a:latin typeface="Arial"/>
              <a:cs typeface="Arial"/>
            </a:endParaRPr>
          </a:p>
          <a:p>
            <a:pPr marL="355600" marR="41910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355600" algn="l"/>
                <a:tab pos="356235" algn="l"/>
                <a:tab pos="1752600" algn="l"/>
              </a:tabLst>
            </a:pPr>
            <a:r>
              <a:rPr sz="1800" dirty="0">
                <a:latin typeface="Arial"/>
                <a:cs typeface="Arial"/>
              </a:rPr>
              <a:t>Il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primo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ciclo	inizia sul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fronte  di salita di </a:t>
            </a:r>
            <a:r>
              <a:rPr sz="1800" spc="10" dirty="0">
                <a:latin typeface="Arial"/>
                <a:cs typeface="Arial"/>
              </a:rPr>
              <a:t>T</a:t>
            </a:r>
            <a:r>
              <a:rPr sz="1800" spc="15" baseline="-20833" dirty="0">
                <a:latin typeface="Arial"/>
                <a:cs typeface="Arial"/>
              </a:rPr>
              <a:t>1 </a:t>
            </a:r>
            <a:r>
              <a:rPr sz="1800" spc="-5" dirty="0">
                <a:latin typeface="Arial"/>
                <a:cs typeface="Arial"/>
              </a:rPr>
              <a:t>e corrisponde  all’invio </a:t>
            </a:r>
            <a:r>
              <a:rPr sz="1800" spc="-10" dirty="0">
                <a:latin typeface="Arial"/>
                <a:cs typeface="Arial"/>
              </a:rPr>
              <a:t>dell’indirizzo della  </a:t>
            </a:r>
            <a:r>
              <a:rPr sz="1800" spc="-5" dirty="0">
                <a:latin typeface="Arial"/>
                <a:cs typeface="Arial"/>
              </a:rPr>
              <a:t>locazione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latin typeface="Arial"/>
                <a:cs typeface="Arial"/>
              </a:rPr>
              <a:t>MREQ indica </a:t>
            </a:r>
            <a:r>
              <a:rPr sz="1800" dirty="0">
                <a:latin typeface="Arial"/>
                <a:cs typeface="Arial"/>
              </a:rPr>
              <a:t>la </a:t>
            </a:r>
            <a:r>
              <a:rPr sz="1800" spc="-5" dirty="0">
                <a:latin typeface="Arial"/>
                <a:cs typeface="Arial"/>
              </a:rPr>
              <a:t>richiesta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accesso alla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memoria</a:t>
            </a:r>
            <a:endParaRPr sz="18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latin typeface="Arial"/>
                <a:cs typeface="Arial"/>
              </a:rPr>
              <a:t>RD indica se si vuole leggere  o scrivere</a:t>
            </a:r>
            <a:endParaRPr sz="1800">
              <a:latin typeface="Arial"/>
              <a:cs typeface="Arial"/>
            </a:endParaRPr>
          </a:p>
          <a:p>
            <a:pPr marL="355600" marR="56515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355600" algn="l"/>
                <a:tab pos="356235" algn="l"/>
              </a:tabLst>
            </a:pPr>
            <a:r>
              <a:rPr sz="1800" dirty="0">
                <a:latin typeface="Arial"/>
                <a:cs typeface="Arial"/>
              </a:rPr>
              <a:t>la </a:t>
            </a:r>
            <a:r>
              <a:rPr sz="1800" spc="-5" dirty="0">
                <a:latin typeface="Arial"/>
                <a:cs typeface="Arial"/>
              </a:rPr>
              <a:t>memoria </a:t>
            </a:r>
            <a:r>
              <a:rPr sz="1800" spc="-10" dirty="0">
                <a:latin typeface="Arial"/>
                <a:cs typeface="Arial"/>
              </a:rPr>
              <a:t>risponde  </a:t>
            </a:r>
            <a:r>
              <a:rPr sz="1800" spc="-5" dirty="0">
                <a:latin typeface="Arial"/>
                <a:cs typeface="Arial"/>
              </a:rPr>
              <a:t>asserendo il </a:t>
            </a:r>
            <a:r>
              <a:rPr sz="1800" dirty="0">
                <a:latin typeface="Arial"/>
                <a:cs typeface="Arial"/>
              </a:rPr>
              <a:t>WAIT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indicando  alla CPU di non aspettarla</a:t>
            </a:r>
            <a:endParaRPr sz="1800">
              <a:latin typeface="Arial"/>
              <a:cs typeface="Arial"/>
            </a:endParaRPr>
          </a:p>
          <a:p>
            <a:pPr marL="355600" marR="334010" indent="-342900" algn="just">
              <a:lnSpc>
                <a:spcPct val="100000"/>
              </a:lnSpc>
              <a:spcBef>
                <a:spcPts val="434"/>
              </a:spcBef>
              <a:buChar char="•"/>
              <a:tabLst>
                <a:tab pos="356235" algn="l"/>
              </a:tabLst>
            </a:pPr>
            <a:r>
              <a:rPr sz="1800" spc="-5" dirty="0">
                <a:latin typeface="Arial"/>
                <a:cs typeface="Arial"/>
              </a:rPr>
              <a:t>All’inizio di </a:t>
            </a:r>
            <a:r>
              <a:rPr sz="1800" spc="5" dirty="0">
                <a:latin typeface="Arial"/>
                <a:cs typeface="Arial"/>
              </a:rPr>
              <a:t>T</a:t>
            </a:r>
            <a:r>
              <a:rPr sz="1800" spc="7" baseline="-20833" dirty="0">
                <a:latin typeface="Arial"/>
                <a:cs typeface="Arial"/>
              </a:rPr>
              <a:t>3</a:t>
            </a:r>
            <a:r>
              <a:rPr sz="1800" spc="509" baseline="-20833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 memoria  nega il </a:t>
            </a:r>
            <a:r>
              <a:rPr sz="1800" spc="-15" dirty="0">
                <a:latin typeface="Arial"/>
                <a:cs typeface="Arial"/>
              </a:rPr>
              <a:t>wait </a:t>
            </a:r>
            <a:r>
              <a:rPr sz="1800" spc="-5" dirty="0">
                <a:latin typeface="Arial"/>
                <a:cs typeface="Arial"/>
              </a:rPr>
              <a:t>dichiarando di  avere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pronta</a:t>
            </a:r>
            <a:endParaRPr sz="1800">
              <a:latin typeface="Arial"/>
              <a:cs typeface="Arial"/>
            </a:endParaRPr>
          </a:p>
          <a:p>
            <a:pPr marL="355600" marR="157480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latin typeface="Arial"/>
                <a:cs typeface="Arial"/>
              </a:rPr>
              <a:t>al </a:t>
            </a:r>
            <a:r>
              <a:rPr sz="1800" dirty="0">
                <a:latin typeface="Arial"/>
                <a:cs typeface="Arial"/>
              </a:rPr>
              <a:t>terzo </a:t>
            </a:r>
            <a:r>
              <a:rPr sz="1800" spc="-5" dirty="0">
                <a:latin typeface="Arial"/>
                <a:cs typeface="Arial"/>
              </a:rPr>
              <a:t>clock i dati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possono  essere</a:t>
            </a:r>
            <a:r>
              <a:rPr sz="1800" dirty="0">
                <a:latin typeface="Arial"/>
                <a:cs typeface="Arial"/>
              </a:rPr>
              <a:t> trasferiti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BUS:</a:t>
            </a:r>
            <a:r>
              <a:rPr spc="-35" dirty="0"/>
              <a:t> </a:t>
            </a:r>
            <a:r>
              <a:rPr dirty="0"/>
              <a:t>asincrono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557274"/>
            <a:ext cx="6383401" cy="35115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69507" y="1582928"/>
            <a:ext cx="2555875" cy="4658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Malgun Gothic"/>
                <a:cs typeface="Malgun Gothic"/>
              </a:rPr>
              <a:t>No</a:t>
            </a:r>
            <a:r>
              <a:rPr sz="1600" spc="-5" dirty="0">
                <a:latin typeface="Malgun Gothic"/>
                <a:cs typeface="Malgun Gothic"/>
              </a:rPr>
              <a:t> clock</a:t>
            </a:r>
            <a:endParaRPr sz="1600">
              <a:latin typeface="Malgun Gothic"/>
              <a:cs typeface="Malgun Gothic"/>
            </a:endParaRPr>
          </a:p>
          <a:p>
            <a:pPr marL="299085" marR="5080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Malgun Gothic"/>
                <a:cs typeface="Malgun Gothic"/>
              </a:rPr>
              <a:t>Quando </a:t>
            </a:r>
            <a:r>
              <a:rPr sz="1600" spc="-5" dirty="0">
                <a:latin typeface="Malgun Gothic"/>
                <a:cs typeface="Malgun Gothic"/>
              </a:rPr>
              <a:t>ADDRESS </a:t>
            </a:r>
            <a:r>
              <a:rPr sz="1600" spc="-10" dirty="0">
                <a:latin typeface="Malgun Gothic"/>
                <a:cs typeface="Malgun Gothic"/>
              </a:rPr>
              <a:t>viene  lanciato l’indirizzo si  </a:t>
            </a:r>
            <a:r>
              <a:rPr sz="1600" spc="-15" dirty="0">
                <a:latin typeface="Malgun Gothic"/>
                <a:cs typeface="Malgun Gothic"/>
              </a:rPr>
              <a:t>propaga </a:t>
            </a:r>
            <a:r>
              <a:rPr sz="1600" spc="-5" dirty="0">
                <a:latin typeface="Malgun Gothic"/>
                <a:cs typeface="Malgun Gothic"/>
              </a:rPr>
              <a:t>sul</a:t>
            </a:r>
            <a:r>
              <a:rPr sz="1600" spc="25" dirty="0">
                <a:latin typeface="Malgun Gothic"/>
                <a:cs typeface="Malgun Gothic"/>
              </a:rPr>
              <a:t> </a:t>
            </a:r>
            <a:r>
              <a:rPr sz="1600" spc="-5" dirty="0">
                <a:latin typeface="Malgun Gothic"/>
                <a:cs typeface="Malgun Gothic"/>
              </a:rPr>
              <a:t>bus,</a:t>
            </a:r>
            <a:endParaRPr sz="1600">
              <a:latin typeface="Malgun Gothic"/>
              <a:cs typeface="Malgun Gothic"/>
            </a:endParaRPr>
          </a:p>
          <a:p>
            <a:pPr marL="299085" marR="9334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Malgun Gothic"/>
                <a:cs typeface="Malgun Gothic"/>
              </a:rPr>
              <a:t>subito dopo viene  inviato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MREQ</a:t>
            </a:r>
            <a:r>
              <a:rPr sz="1600" spc="-5" dirty="0">
                <a:latin typeface="Malgun Gothic"/>
                <a:cs typeface="Malgun Gothic"/>
              </a:rPr>
              <a:t> e </a:t>
            </a:r>
            <a:r>
              <a:rPr sz="1600" u="sng" spc="-1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RD</a:t>
            </a:r>
            <a:r>
              <a:rPr sz="1600" spc="-10" dirty="0">
                <a:latin typeface="Malgun Gothic"/>
                <a:cs typeface="Malgun Gothic"/>
              </a:rPr>
              <a:t> ed  </a:t>
            </a:r>
            <a:r>
              <a:rPr sz="1600" spc="-5" dirty="0">
                <a:latin typeface="Malgun Gothic"/>
                <a:cs typeface="Malgun Gothic"/>
              </a:rPr>
              <a:t>è con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MSY</a:t>
            </a:r>
            <a:r>
              <a:rPr sz="1600" spc="-5" dirty="0">
                <a:latin typeface="Malgun Gothic"/>
                <a:cs typeface="Malgun Gothic"/>
              </a:rPr>
              <a:t>N ( </a:t>
            </a:r>
            <a:r>
              <a:rPr sz="1600" spc="-10" dirty="0">
                <a:latin typeface="Malgun Gothic"/>
                <a:cs typeface="Malgun Gothic"/>
              </a:rPr>
              <a:t>master  </a:t>
            </a:r>
            <a:r>
              <a:rPr sz="1600" spc="-5" dirty="0">
                <a:latin typeface="Malgun Gothic"/>
                <a:cs typeface="Malgun Gothic"/>
              </a:rPr>
              <a:t>syncrinism) che si </a:t>
            </a:r>
            <a:r>
              <a:rPr sz="1600" spc="-10" dirty="0">
                <a:latin typeface="Malgun Gothic"/>
                <a:cs typeface="Malgun Gothic"/>
              </a:rPr>
              <a:t>avvia  </a:t>
            </a:r>
            <a:r>
              <a:rPr sz="1600" spc="-20" dirty="0">
                <a:latin typeface="Malgun Gothic"/>
                <a:cs typeface="Malgun Gothic"/>
              </a:rPr>
              <a:t>l’operazione </a:t>
            </a:r>
            <a:r>
              <a:rPr sz="1600" spc="-10" dirty="0">
                <a:latin typeface="Malgun Gothic"/>
                <a:cs typeface="Malgun Gothic"/>
              </a:rPr>
              <a:t>di  </a:t>
            </a:r>
            <a:r>
              <a:rPr sz="1600" spc="-5" dirty="0">
                <a:latin typeface="Malgun Gothic"/>
                <a:cs typeface="Malgun Gothic"/>
              </a:rPr>
              <a:t>trasferimento</a:t>
            </a:r>
            <a:r>
              <a:rPr sz="1600" spc="25" dirty="0">
                <a:latin typeface="Malgun Gothic"/>
                <a:cs typeface="Malgun Gothic"/>
              </a:rPr>
              <a:t> </a:t>
            </a:r>
            <a:r>
              <a:rPr sz="1600" spc="-10" dirty="0">
                <a:latin typeface="Malgun Gothic"/>
                <a:cs typeface="Malgun Gothic"/>
              </a:rPr>
              <a:t>dati</a:t>
            </a:r>
            <a:endParaRPr sz="1600">
              <a:latin typeface="Malgun Gothic"/>
              <a:cs typeface="Malgun Gothic"/>
            </a:endParaRPr>
          </a:p>
          <a:p>
            <a:pPr marL="299085" marR="118110" indent="-286385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Malgun Gothic"/>
                <a:cs typeface="Malgun Gothic"/>
              </a:rPr>
              <a:t>Concluso </a:t>
            </a:r>
            <a:r>
              <a:rPr sz="1600" spc="-10" dirty="0">
                <a:latin typeface="Malgun Gothic"/>
                <a:cs typeface="Malgun Gothic"/>
              </a:rPr>
              <a:t>il  </a:t>
            </a:r>
            <a:r>
              <a:rPr sz="1600" spc="-5" dirty="0">
                <a:latin typeface="Malgun Gothic"/>
                <a:cs typeface="Malgun Gothic"/>
              </a:rPr>
              <a:t>trasferimento con </a:t>
            </a:r>
            <a:r>
              <a:rPr sz="1600" spc="-10" dirty="0">
                <a:latin typeface="Malgun Gothic"/>
                <a:cs typeface="Malgun Gothic"/>
              </a:rPr>
              <a:t>la  </a:t>
            </a:r>
            <a:r>
              <a:rPr sz="1600" spc="-5" dirty="0">
                <a:latin typeface="Malgun Gothic"/>
                <a:cs typeface="Malgun Gothic"/>
              </a:rPr>
              <a:t>risposta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SSYN</a:t>
            </a:r>
            <a:r>
              <a:rPr sz="1600" spc="-5" dirty="0">
                <a:latin typeface="Malgun Gothic"/>
                <a:cs typeface="Malgun Gothic"/>
              </a:rPr>
              <a:t> (slave  sincronism) </a:t>
            </a:r>
            <a:r>
              <a:rPr sz="1600" spc="-10" dirty="0">
                <a:latin typeface="Malgun Gothic"/>
                <a:cs typeface="Malgun Gothic"/>
              </a:rPr>
              <a:t>dello slave,  </a:t>
            </a:r>
            <a:r>
              <a:rPr sz="1600" spc="-5" dirty="0">
                <a:latin typeface="Malgun Gothic"/>
                <a:cs typeface="Malgun Gothic"/>
              </a:rPr>
              <a:t>viene chiusa </a:t>
            </a:r>
            <a:r>
              <a:rPr sz="1600" spc="-10" dirty="0">
                <a:latin typeface="Malgun Gothic"/>
                <a:cs typeface="Malgun Gothic"/>
              </a:rPr>
              <a:t>la  </a:t>
            </a:r>
            <a:r>
              <a:rPr sz="1600" spc="-5" dirty="0">
                <a:latin typeface="Malgun Gothic"/>
                <a:cs typeface="Malgun Gothic"/>
              </a:rPr>
              <a:t>comunicazione</a:t>
            </a:r>
            <a:endParaRPr sz="1600">
              <a:latin typeface="Malgun Gothic"/>
              <a:cs typeface="Malgun Gothic"/>
            </a:endParaRPr>
          </a:p>
          <a:p>
            <a:pPr marL="299085" marR="274320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Malgun Gothic"/>
                <a:cs typeface="Malgun Gothic"/>
              </a:rPr>
              <a:t>Successivamente </a:t>
            </a:r>
            <a:r>
              <a:rPr sz="1600" spc="-5" dirty="0">
                <a:latin typeface="Malgun Gothic"/>
                <a:cs typeface="Malgun Gothic"/>
              </a:rPr>
              <a:t>può  </a:t>
            </a:r>
            <a:r>
              <a:rPr sz="1600" spc="-10" dirty="0">
                <a:latin typeface="Malgun Gothic"/>
                <a:cs typeface="Malgun Gothic"/>
              </a:rPr>
              <a:t>iniziare </a:t>
            </a:r>
            <a:r>
              <a:rPr sz="1600" spc="-5" dirty="0">
                <a:latin typeface="Malgun Gothic"/>
                <a:cs typeface="Malgun Gothic"/>
              </a:rPr>
              <a:t>una </a:t>
            </a:r>
            <a:r>
              <a:rPr sz="1600" spc="-15" dirty="0">
                <a:latin typeface="Malgun Gothic"/>
                <a:cs typeface="Malgun Gothic"/>
              </a:rPr>
              <a:t>nuova  </a:t>
            </a:r>
            <a:r>
              <a:rPr sz="1600" spc="-5" dirty="0">
                <a:latin typeface="Malgun Gothic"/>
                <a:cs typeface="Malgun Gothic"/>
              </a:rPr>
              <a:t>comunicazione</a:t>
            </a:r>
            <a:endParaRPr sz="1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BUS:</a:t>
            </a:r>
            <a:r>
              <a:rPr spc="-35" dirty="0"/>
              <a:t> </a:t>
            </a:r>
            <a:r>
              <a:rPr dirty="0"/>
              <a:t>arbitraggio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6264" y="1723136"/>
            <a:ext cx="8032750" cy="5056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95" dirty="0">
                <a:latin typeface="Yu Gothic UI"/>
                <a:cs typeface="Yu Gothic UI"/>
              </a:rPr>
              <a:t>PROBLEMA: </a:t>
            </a:r>
            <a:r>
              <a:rPr sz="2000" spc="-65" dirty="0">
                <a:latin typeface="Lucida Sans Unicode"/>
                <a:cs typeface="Lucida Sans Unicode"/>
              </a:rPr>
              <a:t>Come </a:t>
            </a:r>
            <a:r>
              <a:rPr sz="2000" spc="-75" dirty="0">
                <a:latin typeface="Lucida Sans Unicode"/>
                <a:cs typeface="Lucida Sans Unicode"/>
              </a:rPr>
              <a:t>decidere </a:t>
            </a:r>
            <a:r>
              <a:rPr sz="2000" spc="-85" dirty="0">
                <a:latin typeface="Lucida Sans Unicode"/>
                <a:cs typeface="Lucida Sans Unicode"/>
              </a:rPr>
              <a:t>quale </a:t>
            </a:r>
            <a:r>
              <a:rPr sz="2000" spc="-110" dirty="0">
                <a:latin typeface="Lucida Sans Unicode"/>
                <a:cs typeface="Lucida Sans Unicode"/>
              </a:rPr>
              <a:t>dispositivo </a:t>
            </a:r>
            <a:r>
              <a:rPr sz="2000" spc="-130" dirty="0">
                <a:latin typeface="Lucida Sans Unicode"/>
                <a:cs typeface="Lucida Sans Unicode"/>
              </a:rPr>
              <a:t>può </a:t>
            </a:r>
            <a:r>
              <a:rPr sz="2000" spc="-45" dirty="0">
                <a:latin typeface="Lucida Sans Unicode"/>
                <a:cs typeface="Lucida Sans Unicode"/>
              </a:rPr>
              <a:t>accedere </a:t>
            </a:r>
            <a:r>
              <a:rPr sz="2000" spc="-65" dirty="0">
                <a:latin typeface="Lucida Sans Unicode"/>
                <a:cs typeface="Lucida Sans Unicode"/>
              </a:rPr>
              <a:t>al</a:t>
            </a:r>
            <a:r>
              <a:rPr sz="2000" spc="-285" dirty="0">
                <a:latin typeface="Lucida Sans Unicode"/>
                <a:cs typeface="Lucida Sans Unicode"/>
              </a:rPr>
              <a:t> </a:t>
            </a:r>
            <a:r>
              <a:rPr sz="2000" spc="165" dirty="0">
                <a:latin typeface="Lucida Sans Unicode"/>
                <a:cs typeface="Lucida Sans Unicode"/>
              </a:rPr>
              <a:t>BUS</a:t>
            </a:r>
            <a:endParaRPr sz="20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43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b="1" spc="30" dirty="0">
                <a:latin typeface="Yu Gothic UI"/>
                <a:cs typeface="Yu Gothic UI"/>
              </a:rPr>
              <a:t>Daisy</a:t>
            </a:r>
            <a:r>
              <a:rPr sz="2000" b="1" spc="-25" dirty="0">
                <a:latin typeface="Yu Gothic UI"/>
                <a:cs typeface="Yu Gothic UI"/>
              </a:rPr>
              <a:t> </a:t>
            </a:r>
            <a:r>
              <a:rPr sz="2000" b="1" spc="-40" dirty="0">
                <a:latin typeface="Yu Gothic UI"/>
                <a:cs typeface="Yu Gothic UI"/>
              </a:rPr>
              <a:t>chaining</a:t>
            </a:r>
            <a:r>
              <a:rPr sz="2000" spc="-40" dirty="0">
                <a:latin typeface="Lucida Sans Unicode"/>
                <a:cs typeface="Lucida Sans Unicode"/>
              </a:rPr>
              <a:t>:</a:t>
            </a:r>
            <a:endParaRPr sz="2000">
              <a:latin typeface="Lucida Sans Unicode"/>
              <a:cs typeface="Lucida Sans Unicode"/>
            </a:endParaRPr>
          </a:p>
          <a:p>
            <a:pPr marL="812800" lvl="1" indent="-34290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800" spc="-130" dirty="0">
                <a:latin typeface="Lucida Sans Unicode"/>
                <a:cs typeface="Lucida Sans Unicode"/>
              </a:rPr>
              <a:t>l’arbitro </a:t>
            </a:r>
            <a:r>
              <a:rPr sz="1800" spc="-5" dirty="0">
                <a:latin typeface="Lucida Sans Unicode"/>
                <a:cs typeface="Lucida Sans Unicode"/>
              </a:rPr>
              <a:t>è </a:t>
            </a:r>
            <a:r>
              <a:rPr sz="1800" spc="-110" dirty="0">
                <a:latin typeface="Lucida Sans Unicode"/>
                <a:cs typeface="Lucida Sans Unicode"/>
              </a:rPr>
              <a:t>integrato </a:t>
            </a:r>
            <a:r>
              <a:rPr sz="1800" spc="-85" dirty="0">
                <a:latin typeface="Lucida Sans Unicode"/>
                <a:cs typeface="Lucida Sans Unicode"/>
              </a:rPr>
              <a:t>nel </a:t>
            </a:r>
            <a:r>
              <a:rPr sz="1800" spc="-105" dirty="0">
                <a:latin typeface="Lucida Sans Unicode"/>
                <a:cs typeface="Lucida Sans Unicode"/>
              </a:rPr>
              <a:t>chip </a:t>
            </a:r>
            <a:r>
              <a:rPr sz="1800" spc="-80" dirty="0">
                <a:latin typeface="Lucida Sans Unicode"/>
                <a:cs typeface="Lucida Sans Unicode"/>
              </a:rPr>
              <a:t>della </a:t>
            </a:r>
            <a:r>
              <a:rPr sz="1800" spc="-90" dirty="0">
                <a:latin typeface="Lucida Sans Unicode"/>
                <a:cs typeface="Lucida Sans Unicode"/>
              </a:rPr>
              <a:t>cpu </a:t>
            </a:r>
            <a:r>
              <a:rPr sz="1800" spc="-65" dirty="0">
                <a:latin typeface="Lucida Sans Unicode"/>
                <a:cs typeface="Lucida Sans Unicode"/>
              </a:rPr>
              <a:t>(quasi</a:t>
            </a:r>
            <a:r>
              <a:rPr sz="1800" spc="70" dirty="0">
                <a:latin typeface="Lucida Sans Unicode"/>
                <a:cs typeface="Lucida Sans Unicode"/>
              </a:rPr>
              <a:t> </a:t>
            </a:r>
            <a:r>
              <a:rPr sz="1800" spc="-70" dirty="0">
                <a:latin typeface="Lucida Sans Unicode"/>
                <a:cs typeface="Lucida Sans Unicode"/>
              </a:rPr>
              <a:t>sempre)</a:t>
            </a:r>
            <a:endParaRPr sz="1800">
              <a:latin typeface="Lucida Sans Unicode"/>
              <a:cs typeface="Lucida Sans Unicode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812800" marR="397510" lvl="1" indent="-342900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800" spc="-155" dirty="0">
                <a:latin typeface="Lucida Sans Unicode"/>
                <a:cs typeface="Lucida Sans Unicode"/>
              </a:rPr>
              <a:t>tutti </a:t>
            </a:r>
            <a:r>
              <a:rPr sz="1800" spc="-125" dirty="0">
                <a:latin typeface="Lucida Sans Unicode"/>
                <a:cs typeface="Lucida Sans Unicode"/>
              </a:rPr>
              <a:t>i </a:t>
            </a:r>
            <a:r>
              <a:rPr sz="1800" spc="-105" dirty="0">
                <a:latin typeface="Lucida Sans Unicode"/>
                <a:cs typeface="Lucida Sans Unicode"/>
              </a:rPr>
              <a:t>dispositivi </a:t>
            </a:r>
            <a:r>
              <a:rPr sz="1800" spc="-90" dirty="0">
                <a:latin typeface="Lucida Sans Unicode"/>
                <a:cs typeface="Lucida Sans Unicode"/>
              </a:rPr>
              <a:t>sono </a:t>
            </a:r>
            <a:r>
              <a:rPr sz="1800" spc="-95" dirty="0">
                <a:latin typeface="Lucida Sans Unicode"/>
                <a:cs typeface="Lucida Sans Unicode"/>
              </a:rPr>
              <a:t>collegati </a:t>
            </a:r>
            <a:r>
              <a:rPr sz="1800" spc="-65" dirty="0">
                <a:latin typeface="Lucida Sans Unicode"/>
                <a:cs typeface="Lucida Sans Unicode"/>
              </a:rPr>
              <a:t>ad </a:t>
            </a:r>
            <a:r>
              <a:rPr sz="1800" spc="-80" dirty="0">
                <a:latin typeface="Lucida Sans Unicode"/>
                <a:cs typeface="Lucida Sans Unicode"/>
              </a:rPr>
              <a:t>una unica linea </a:t>
            </a:r>
            <a:r>
              <a:rPr sz="1800" spc="-110" dirty="0">
                <a:latin typeface="Lucida Sans Unicode"/>
                <a:cs typeface="Lucida Sans Unicode"/>
              </a:rPr>
              <a:t>nell’ordine </a:t>
            </a:r>
            <a:r>
              <a:rPr sz="1800" spc="-50" dirty="0">
                <a:latin typeface="Lucida Sans Unicode"/>
                <a:cs typeface="Lucida Sans Unicode"/>
              </a:rPr>
              <a:t>che </a:t>
            </a:r>
            <a:r>
              <a:rPr sz="1800" spc="-70" dirty="0">
                <a:latin typeface="Lucida Sans Unicode"/>
                <a:cs typeface="Lucida Sans Unicode"/>
              </a:rPr>
              <a:t>si  </a:t>
            </a:r>
            <a:r>
              <a:rPr sz="1800" spc="-75" dirty="0">
                <a:latin typeface="Lucida Sans Unicode"/>
                <a:cs typeface="Lucida Sans Unicode"/>
              </a:rPr>
              <a:t>desidera </a:t>
            </a:r>
            <a:r>
              <a:rPr sz="1800" spc="-70" dirty="0">
                <a:latin typeface="Lucida Sans Unicode"/>
                <a:cs typeface="Lucida Sans Unicode"/>
              </a:rPr>
              <a:t>dare </a:t>
            </a:r>
            <a:r>
              <a:rPr sz="1800" spc="-125" dirty="0">
                <a:latin typeface="Lucida Sans Unicode"/>
                <a:cs typeface="Lucida Sans Unicode"/>
              </a:rPr>
              <a:t>loro </a:t>
            </a:r>
            <a:r>
              <a:rPr sz="1800" spc="-105" dirty="0">
                <a:latin typeface="Lucida Sans Unicode"/>
                <a:cs typeface="Lucida Sans Unicode"/>
              </a:rPr>
              <a:t>(l’ordine </a:t>
            </a:r>
            <a:r>
              <a:rPr sz="1800" spc="-100" dirty="0">
                <a:latin typeface="Lucida Sans Unicode"/>
                <a:cs typeface="Lucida Sans Unicode"/>
              </a:rPr>
              <a:t>corrisponde </a:t>
            </a:r>
            <a:r>
              <a:rPr sz="1800" spc="-65" dirty="0">
                <a:latin typeface="Lucida Sans Unicode"/>
                <a:cs typeface="Lucida Sans Unicode"/>
              </a:rPr>
              <a:t>alla </a:t>
            </a:r>
            <a:r>
              <a:rPr sz="1800" spc="-90" dirty="0">
                <a:latin typeface="Lucida Sans Unicode"/>
                <a:cs typeface="Lucida Sans Unicode"/>
              </a:rPr>
              <a:t>distanza del </a:t>
            </a:r>
            <a:r>
              <a:rPr sz="1800" spc="-100" dirty="0">
                <a:latin typeface="Lucida Sans Unicode"/>
                <a:cs typeface="Lucida Sans Unicode"/>
              </a:rPr>
              <a:t>dispositivo  </a:t>
            </a:r>
            <a:r>
              <a:rPr sz="1800" spc="-120" dirty="0">
                <a:latin typeface="Lucida Sans Unicode"/>
                <a:cs typeface="Lucida Sans Unicode"/>
              </a:rPr>
              <a:t>dall’arbitro </a:t>
            </a:r>
            <a:r>
              <a:rPr sz="1800" spc="-380" dirty="0">
                <a:latin typeface="Lucida Sans Unicode"/>
                <a:cs typeface="Lucida Sans Unicode"/>
              </a:rPr>
              <a:t>= </a:t>
            </a:r>
            <a:r>
              <a:rPr sz="1800" spc="-95" dirty="0">
                <a:latin typeface="Lucida Sans Unicode"/>
                <a:cs typeface="Lucida Sans Unicode"/>
              </a:rPr>
              <a:t>livello </a:t>
            </a:r>
            <a:r>
              <a:rPr sz="1800" spc="-130" dirty="0">
                <a:latin typeface="Lucida Sans Unicode"/>
                <a:cs typeface="Lucida Sans Unicode"/>
              </a:rPr>
              <a:t>di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110" dirty="0">
                <a:latin typeface="Lucida Sans Unicode"/>
                <a:cs typeface="Lucida Sans Unicode"/>
              </a:rPr>
              <a:t>priorità)</a:t>
            </a:r>
            <a:endParaRPr sz="1800">
              <a:latin typeface="Lucida Sans Unicode"/>
              <a:cs typeface="Lucida Sans Unicode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812800" marR="5080" lvl="1" indent="-342900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  <a:tab pos="1308735" algn="l"/>
                <a:tab pos="2440305" algn="l"/>
                <a:tab pos="4804410" algn="l"/>
                <a:tab pos="7080250" algn="l"/>
                <a:tab pos="7219950" algn="l"/>
              </a:tabLst>
            </a:pPr>
            <a:r>
              <a:rPr sz="1800" spc="-110" dirty="0">
                <a:latin typeface="Lucida Sans Unicode"/>
                <a:cs typeface="Lucida Sans Unicode"/>
              </a:rPr>
              <a:t>L’arbitro </a:t>
            </a:r>
            <a:r>
              <a:rPr sz="1800" spc="-45" dirty="0">
                <a:latin typeface="Lucida Sans Unicode"/>
                <a:cs typeface="Lucida Sans Unicode"/>
              </a:rPr>
              <a:t>vede </a:t>
            </a:r>
            <a:r>
              <a:rPr sz="1800" spc="-90" dirty="0">
                <a:latin typeface="Lucida Sans Unicode"/>
                <a:cs typeface="Lucida Sans Unicode"/>
              </a:rPr>
              <a:t>solo </a:t>
            </a:r>
            <a:r>
              <a:rPr sz="1800" spc="-10" dirty="0">
                <a:latin typeface="Lucida Sans Unicode"/>
                <a:cs typeface="Lucida Sans Unicode"/>
              </a:rPr>
              <a:t>se </a:t>
            </a:r>
            <a:r>
              <a:rPr sz="1800" spc="-65" dirty="0">
                <a:latin typeface="Lucida Sans Unicode"/>
                <a:cs typeface="Lucida Sans Unicode"/>
              </a:rPr>
              <a:t>c’è </a:t>
            </a:r>
            <a:r>
              <a:rPr sz="1800" spc="-80" dirty="0">
                <a:latin typeface="Lucida Sans Unicode"/>
                <a:cs typeface="Lucida Sans Unicode"/>
              </a:rPr>
              <a:t>una richiesta, </a:t>
            </a:r>
            <a:r>
              <a:rPr sz="1800" spc="-10" dirty="0">
                <a:latin typeface="Lucida Sans Unicode"/>
                <a:cs typeface="Lucida Sans Unicode"/>
              </a:rPr>
              <a:t>se </a:t>
            </a:r>
            <a:r>
              <a:rPr sz="1800" spc="-65" dirty="0">
                <a:latin typeface="Lucida Sans Unicode"/>
                <a:cs typeface="Lucida Sans Unicode"/>
              </a:rPr>
              <a:t>c’è </a:t>
            </a:r>
            <a:r>
              <a:rPr sz="1800" spc="-60" dirty="0">
                <a:latin typeface="Lucida Sans Unicode"/>
                <a:cs typeface="Lucida Sans Unicode"/>
              </a:rPr>
              <a:t>concede</a:t>
            </a:r>
            <a:r>
              <a:rPr sz="1800" spc="-40" dirty="0">
                <a:latin typeface="Lucida Sans Unicode"/>
                <a:cs typeface="Lucida Sans Unicode"/>
              </a:rPr>
              <a:t> </a:t>
            </a:r>
            <a:r>
              <a:rPr sz="1800" spc="-125" dirty="0">
                <a:latin typeface="Lucida Sans Unicode"/>
                <a:cs typeface="Lucida Sans Unicode"/>
              </a:rPr>
              <a:t>il</a:t>
            </a:r>
            <a:r>
              <a:rPr sz="1800" spc="-75" dirty="0">
                <a:latin typeface="Lucida Sans Unicode"/>
                <a:cs typeface="Lucida Sans Unicode"/>
              </a:rPr>
              <a:t> </a:t>
            </a:r>
            <a:r>
              <a:rPr sz="1800" spc="-95" dirty="0">
                <a:latin typeface="Lucida Sans Unicode"/>
                <a:cs typeface="Lucida Sans Unicode"/>
              </a:rPr>
              <a:t>bus	</a:t>
            </a:r>
            <a:r>
              <a:rPr sz="1800" spc="-5" dirty="0">
                <a:latin typeface="Lucida Sans Unicode"/>
                <a:cs typeface="Lucida Sans Unicode"/>
              </a:rPr>
              <a:t>e </a:t>
            </a:r>
            <a:r>
              <a:rPr sz="1800" spc="-10" dirty="0">
                <a:latin typeface="Lucida Sans Unicode"/>
                <a:cs typeface="Lucida Sans Unicode"/>
              </a:rPr>
              <a:t>se </a:t>
            </a:r>
            <a:r>
              <a:rPr sz="1800" spc="-65" dirty="0">
                <a:latin typeface="Lucida Sans Unicode"/>
                <a:cs typeface="Lucida Sans Unicode"/>
              </a:rPr>
              <a:t>ne  </a:t>
            </a:r>
            <a:r>
              <a:rPr sz="1800" spc="-40" dirty="0">
                <a:latin typeface="Lucida Sans Unicode"/>
                <a:cs typeface="Lucida Sans Unicode"/>
              </a:rPr>
              <a:t>serve </a:t>
            </a:r>
            <a:r>
              <a:rPr sz="1800" spc="-125" dirty="0">
                <a:latin typeface="Lucida Sans Unicode"/>
                <a:cs typeface="Lucida Sans Unicode"/>
              </a:rPr>
              <a:t>il </a:t>
            </a:r>
            <a:r>
              <a:rPr sz="1800" spc="-100" dirty="0">
                <a:latin typeface="Lucida Sans Unicode"/>
                <a:cs typeface="Lucida Sans Unicode"/>
              </a:rPr>
              <a:t>dispositivo </a:t>
            </a:r>
            <a:r>
              <a:rPr sz="1800" spc="-130" dirty="0">
                <a:latin typeface="Lucida Sans Unicode"/>
                <a:cs typeface="Lucida Sans Unicode"/>
              </a:rPr>
              <a:t>più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spc="-90" dirty="0">
                <a:latin typeface="Lucida Sans Unicode"/>
                <a:cs typeface="Lucida Sans Unicode"/>
              </a:rPr>
              <a:t>vicino</a:t>
            </a:r>
            <a:r>
              <a:rPr sz="1800" spc="-60" dirty="0">
                <a:latin typeface="Lucida Sans Unicode"/>
                <a:cs typeface="Lucida Sans Unicode"/>
              </a:rPr>
              <a:t> </a:t>
            </a:r>
            <a:r>
              <a:rPr sz="1800" spc="-114" dirty="0">
                <a:latin typeface="Lucida Sans Unicode"/>
                <a:cs typeface="Lucida Sans Unicode"/>
              </a:rPr>
              <a:t>all’arbitro	</a:t>
            </a:r>
            <a:r>
              <a:rPr sz="1800" spc="-125" dirty="0">
                <a:latin typeface="Lucida Sans Unicode"/>
                <a:cs typeface="Lucida Sans Unicode"/>
              </a:rPr>
              <a:t>lungo il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spc="-60" dirty="0">
                <a:latin typeface="Lucida Sans Unicode"/>
                <a:cs typeface="Lucida Sans Unicode"/>
              </a:rPr>
              <a:t>«festone»,</a:t>
            </a:r>
            <a:r>
              <a:rPr sz="1800" spc="-40" dirty="0">
                <a:latin typeface="Lucida Sans Unicode"/>
                <a:cs typeface="Lucida Sans Unicode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che	</a:t>
            </a:r>
            <a:r>
              <a:rPr sz="1800" spc="-5" dirty="0">
                <a:latin typeface="Lucida Sans Unicode"/>
                <a:cs typeface="Lucida Sans Unicode"/>
              </a:rPr>
              <a:t>è</a:t>
            </a:r>
            <a:r>
              <a:rPr sz="1800" spc="-160" dirty="0">
                <a:latin typeface="Lucida Sans Unicode"/>
                <a:cs typeface="Lucida Sans Unicode"/>
              </a:rPr>
              <a:t> </a:t>
            </a:r>
            <a:r>
              <a:rPr sz="1800" spc="-105" dirty="0">
                <a:latin typeface="Lucida Sans Unicode"/>
                <a:cs typeface="Lucida Sans Unicode"/>
              </a:rPr>
              <a:t>quello  </a:t>
            </a:r>
            <a:r>
              <a:rPr sz="1800" spc="-50" dirty="0">
                <a:latin typeface="Lucida Sans Unicode"/>
                <a:cs typeface="Lucida Sans Unicode"/>
              </a:rPr>
              <a:t>che	</a:t>
            </a:r>
            <a:r>
              <a:rPr sz="1800" spc="-60" dirty="0">
                <a:latin typeface="Lucida Sans Unicode"/>
                <a:cs typeface="Lucida Sans Unicode"/>
              </a:rPr>
              <a:t>ha</a:t>
            </a:r>
            <a:r>
              <a:rPr sz="1800" spc="-65" dirty="0">
                <a:latin typeface="Lucida Sans Unicode"/>
                <a:cs typeface="Lucida Sans Unicode"/>
              </a:rPr>
              <a:t> </a:t>
            </a:r>
            <a:r>
              <a:rPr sz="1800" spc="-125" dirty="0">
                <a:latin typeface="Lucida Sans Unicode"/>
                <a:cs typeface="Lucida Sans Unicode"/>
              </a:rPr>
              <a:t>fatto</a:t>
            </a:r>
            <a:r>
              <a:rPr sz="1800" spc="-65" dirty="0">
                <a:latin typeface="Lucida Sans Unicode"/>
                <a:cs typeface="Lucida Sans Unicode"/>
              </a:rPr>
              <a:t> </a:t>
            </a:r>
            <a:r>
              <a:rPr sz="1800" spc="-60" dirty="0">
                <a:latin typeface="Lucida Sans Unicode"/>
                <a:cs typeface="Lucida Sans Unicode"/>
              </a:rPr>
              <a:t>la	</a:t>
            </a:r>
            <a:r>
              <a:rPr sz="1800" spc="-80" dirty="0">
                <a:latin typeface="Lucida Sans Unicode"/>
                <a:cs typeface="Lucida Sans Unicode"/>
              </a:rPr>
              <a:t>richiesta, </a:t>
            </a:r>
            <a:r>
              <a:rPr sz="1800" spc="-10" dirty="0">
                <a:latin typeface="Lucida Sans Unicode"/>
                <a:cs typeface="Lucida Sans Unicode"/>
              </a:rPr>
              <a:t>se </a:t>
            </a:r>
            <a:r>
              <a:rPr sz="1800" spc="-120" dirty="0">
                <a:latin typeface="Lucida Sans Unicode"/>
                <a:cs typeface="Lucida Sans Unicode"/>
              </a:rPr>
              <a:t>non </a:t>
            </a:r>
            <a:r>
              <a:rPr sz="1800" spc="-105" dirty="0">
                <a:latin typeface="Lucida Sans Unicode"/>
                <a:cs typeface="Lucida Sans Unicode"/>
              </a:rPr>
              <a:t>l’ha </a:t>
            </a:r>
            <a:r>
              <a:rPr sz="1800" spc="-100" dirty="0">
                <a:latin typeface="Lucida Sans Unicode"/>
                <a:cs typeface="Lucida Sans Unicode"/>
              </a:rPr>
              <a:t>fatta </a:t>
            </a:r>
            <a:r>
              <a:rPr sz="1800" spc="-70" dirty="0">
                <a:latin typeface="Lucida Sans Unicode"/>
                <a:cs typeface="Lucida Sans Unicode"/>
              </a:rPr>
              <a:t>si </a:t>
            </a:r>
            <a:r>
              <a:rPr sz="1800" spc="-35" dirty="0">
                <a:latin typeface="Lucida Sans Unicode"/>
                <a:cs typeface="Lucida Sans Unicode"/>
              </a:rPr>
              <a:t>passa </a:t>
            </a:r>
            <a:r>
              <a:rPr sz="1800" spc="-114" dirty="0">
                <a:latin typeface="Lucida Sans Unicode"/>
                <a:cs typeface="Lucida Sans Unicode"/>
              </a:rPr>
              <a:t>oltre </a:t>
            </a:r>
            <a:r>
              <a:rPr sz="1800" spc="-60" dirty="0">
                <a:latin typeface="Lucida Sans Unicode"/>
                <a:cs typeface="Lucida Sans Unicode"/>
              </a:rPr>
              <a:t>al </a:t>
            </a:r>
            <a:r>
              <a:rPr sz="1800" spc="-50" dirty="0">
                <a:latin typeface="Lucida Sans Unicode"/>
                <a:cs typeface="Lucida Sans Unicode"/>
              </a:rPr>
              <a:t>successivo,  </a:t>
            </a:r>
            <a:r>
              <a:rPr sz="1800" spc="-60" dirty="0">
                <a:latin typeface="Lucida Sans Unicode"/>
                <a:cs typeface="Lucida Sans Unicode"/>
              </a:rPr>
              <a:t>la </a:t>
            </a:r>
            <a:r>
              <a:rPr sz="1800" spc="-65" dirty="0">
                <a:latin typeface="Lucida Sans Unicode"/>
                <a:cs typeface="Lucida Sans Unicode"/>
              </a:rPr>
              <a:t>concessione </a:t>
            </a:r>
            <a:r>
              <a:rPr sz="1800" spc="-35" dirty="0">
                <a:latin typeface="Lucida Sans Unicode"/>
                <a:cs typeface="Lucida Sans Unicode"/>
              </a:rPr>
              <a:t>passa </a:t>
            </a:r>
            <a:r>
              <a:rPr sz="1800" spc="-125" dirty="0">
                <a:latin typeface="Lucida Sans Unicode"/>
                <a:cs typeface="Lucida Sans Unicode"/>
              </a:rPr>
              <a:t>lungo </a:t>
            </a:r>
            <a:r>
              <a:rPr sz="1800" spc="-150" dirty="0">
                <a:latin typeface="Lucida Sans Unicode"/>
                <a:cs typeface="Lucida Sans Unicode"/>
              </a:rPr>
              <a:t>tutto </a:t>
            </a:r>
            <a:r>
              <a:rPr sz="1800" spc="-125" dirty="0">
                <a:latin typeface="Lucida Sans Unicode"/>
                <a:cs typeface="Lucida Sans Unicode"/>
              </a:rPr>
              <a:t>il </a:t>
            </a:r>
            <a:r>
              <a:rPr sz="1800" spc="-90" dirty="0">
                <a:latin typeface="Lucida Sans Unicode"/>
                <a:cs typeface="Lucida Sans Unicode"/>
              </a:rPr>
              <a:t>festone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100" dirty="0">
                <a:latin typeface="Lucida Sans Unicode"/>
                <a:cs typeface="Lucida Sans Unicode"/>
              </a:rPr>
              <a:t>dispositivo </a:t>
            </a:r>
            <a:r>
              <a:rPr sz="1800" spc="-125" dirty="0">
                <a:latin typeface="Lucida Sans Unicode"/>
                <a:cs typeface="Lucida Sans Unicode"/>
              </a:rPr>
              <a:t>in </a:t>
            </a:r>
            <a:r>
              <a:rPr sz="1800" spc="-100" dirty="0">
                <a:latin typeface="Lucida Sans Unicode"/>
                <a:cs typeface="Lucida Sans Unicode"/>
              </a:rPr>
              <a:t>dispositivo  </a:t>
            </a:r>
            <a:r>
              <a:rPr sz="1800" spc="-125" dirty="0">
                <a:latin typeface="Lucida Sans Unicode"/>
                <a:cs typeface="Lucida Sans Unicode"/>
              </a:rPr>
              <a:t>fino </a:t>
            </a:r>
            <a:r>
              <a:rPr sz="1800" spc="-60" dirty="0">
                <a:latin typeface="Lucida Sans Unicode"/>
                <a:cs typeface="Lucida Sans Unicode"/>
              </a:rPr>
              <a:t>al </a:t>
            </a:r>
            <a:r>
              <a:rPr sz="1800" spc="-100" dirty="0">
                <a:latin typeface="Lucida Sans Unicode"/>
                <a:cs typeface="Lucida Sans Unicode"/>
              </a:rPr>
              <a:t>dispositivo </a:t>
            </a:r>
            <a:r>
              <a:rPr sz="1800" spc="-50" dirty="0">
                <a:latin typeface="Lucida Sans Unicode"/>
                <a:cs typeface="Lucida Sans Unicode"/>
              </a:rPr>
              <a:t>che </a:t>
            </a:r>
            <a:r>
              <a:rPr sz="1800" spc="-60" dirty="0">
                <a:latin typeface="Lucida Sans Unicode"/>
                <a:cs typeface="Lucida Sans Unicode"/>
              </a:rPr>
              <a:t>ha </a:t>
            </a:r>
            <a:r>
              <a:rPr sz="1800" spc="-125" dirty="0">
                <a:latin typeface="Lucida Sans Unicode"/>
                <a:cs typeface="Lucida Sans Unicode"/>
              </a:rPr>
              <a:t>fatto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spc="-85" dirty="0">
                <a:latin typeface="Lucida Sans Unicode"/>
                <a:cs typeface="Lucida Sans Unicode"/>
              </a:rPr>
              <a:t>richiesta.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203835">
              <a:lnSpc>
                <a:spcPct val="100000"/>
              </a:lnSpc>
              <a:spcBef>
                <a:spcPts val="5"/>
              </a:spcBef>
              <a:tabLst>
                <a:tab pos="618490" algn="l"/>
                <a:tab pos="1098550" algn="l"/>
                <a:tab pos="2031364" algn="l"/>
              </a:tabLst>
            </a:pPr>
            <a:r>
              <a:rPr sz="2000" spc="-75" dirty="0">
                <a:latin typeface="Lucida Sans Unicode"/>
                <a:cs typeface="Lucida Sans Unicode"/>
              </a:rPr>
              <a:t>In</a:t>
            </a:r>
            <a:r>
              <a:rPr sz="2000" spc="-95" dirty="0">
                <a:latin typeface="Lucida Sans Unicode"/>
                <a:cs typeface="Lucida Sans Unicode"/>
              </a:rPr>
              <a:t> </a:t>
            </a:r>
            <a:r>
              <a:rPr sz="2000" spc="-90" dirty="0">
                <a:latin typeface="Lucida Sans Unicode"/>
                <a:cs typeface="Lucida Sans Unicode"/>
              </a:rPr>
              <a:t>alcuni	</a:t>
            </a:r>
            <a:r>
              <a:rPr sz="2000" spc="-100" dirty="0">
                <a:latin typeface="Lucida Sans Unicode"/>
                <a:cs typeface="Lucida Sans Unicode"/>
              </a:rPr>
              <a:t>sistemi	</a:t>
            </a:r>
            <a:r>
              <a:rPr sz="2000" spc="-55" dirty="0">
                <a:latin typeface="Lucida Sans Unicode"/>
                <a:cs typeface="Lucida Sans Unicode"/>
              </a:rPr>
              <a:t>invece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130" dirty="0">
                <a:latin typeface="Lucida Sans Unicode"/>
                <a:cs typeface="Lucida Sans Unicode"/>
              </a:rPr>
              <a:t>un </a:t>
            </a:r>
            <a:r>
              <a:rPr sz="2000" spc="-90" dirty="0">
                <a:latin typeface="Lucida Sans Unicode"/>
                <a:cs typeface="Lucida Sans Unicode"/>
              </a:rPr>
              <a:t>festone </a:t>
            </a:r>
            <a:r>
              <a:rPr sz="2000" spc="-75" dirty="0">
                <a:latin typeface="Lucida Sans Unicode"/>
                <a:cs typeface="Lucida Sans Unicode"/>
              </a:rPr>
              <a:t>si </a:t>
            </a:r>
            <a:r>
              <a:rPr sz="2000" spc="-80" dirty="0">
                <a:latin typeface="Lucida Sans Unicode"/>
                <a:cs typeface="Lucida Sans Unicode"/>
              </a:rPr>
              <a:t>usano </a:t>
            </a:r>
            <a:r>
              <a:rPr sz="2000" spc="-55" dirty="0">
                <a:latin typeface="Lucida Sans Unicode"/>
                <a:cs typeface="Lucida Sans Unicode"/>
              </a:rPr>
              <a:t>anche </a:t>
            </a:r>
            <a:r>
              <a:rPr sz="2000" spc="-120" dirty="0">
                <a:latin typeface="Lucida Sans Unicode"/>
                <a:cs typeface="Lucida Sans Unicode"/>
              </a:rPr>
              <a:t>2, </a:t>
            </a:r>
            <a:r>
              <a:rPr sz="2000" spc="-155" dirty="0">
                <a:latin typeface="Lucida Sans Unicode"/>
                <a:cs typeface="Lucida Sans Unicode"/>
              </a:rPr>
              <a:t>4 </a:t>
            </a:r>
            <a:r>
              <a:rPr sz="2000" spc="-114" dirty="0">
                <a:latin typeface="Lucida Sans Unicode"/>
                <a:cs typeface="Lucida Sans Unicode"/>
              </a:rPr>
              <a:t>o </a:t>
            </a:r>
            <a:r>
              <a:rPr sz="2000" spc="-155" dirty="0">
                <a:latin typeface="Lucida Sans Unicode"/>
                <a:cs typeface="Lucida Sans Unicode"/>
              </a:rPr>
              <a:t>8 </a:t>
            </a:r>
            <a:r>
              <a:rPr sz="2000" spc="-105" dirty="0">
                <a:latin typeface="Lucida Sans Unicode"/>
                <a:cs typeface="Lucida Sans Unicode"/>
              </a:rPr>
              <a:t>livelli </a:t>
            </a:r>
            <a:r>
              <a:rPr sz="2000" dirty="0">
                <a:latin typeface="Lucida Sans Unicode"/>
                <a:cs typeface="Lucida Sans Unicode"/>
              </a:rPr>
              <a:t>e  </a:t>
            </a:r>
            <a:r>
              <a:rPr sz="2000" spc="-45" dirty="0">
                <a:latin typeface="Lucida Sans Unicode"/>
                <a:cs typeface="Lucida Sans Unicode"/>
              </a:rPr>
              <a:t>così	</a:t>
            </a:r>
            <a:r>
              <a:rPr sz="2000" spc="-80" dirty="0">
                <a:latin typeface="Lucida Sans Unicode"/>
                <a:cs typeface="Lucida Sans Unicode"/>
              </a:rPr>
              <a:t>si </a:t>
            </a:r>
            <a:r>
              <a:rPr sz="2000" spc="-135" dirty="0">
                <a:latin typeface="Lucida Sans Unicode"/>
                <a:cs typeface="Lucida Sans Unicode"/>
              </a:rPr>
              <a:t>può </a:t>
            </a:r>
            <a:r>
              <a:rPr sz="2000" spc="-50" dirty="0">
                <a:latin typeface="Lucida Sans Unicode"/>
                <a:cs typeface="Lucida Sans Unicode"/>
              </a:rPr>
              <a:t>assegnare </a:t>
            </a:r>
            <a:r>
              <a:rPr sz="2000" spc="-85" dirty="0">
                <a:latin typeface="Lucida Sans Unicode"/>
                <a:cs typeface="Lucida Sans Unicode"/>
              </a:rPr>
              <a:t>una </a:t>
            </a:r>
            <a:r>
              <a:rPr sz="2000" spc="-130" dirty="0">
                <a:latin typeface="Lucida Sans Unicode"/>
                <a:cs typeface="Lucida Sans Unicode"/>
              </a:rPr>
              <a:t>priorità </a:t>
            </a:r>
            <a:r>
              <a:rPr sz="2000" spc="-135" dirty="0">
                <a:latin typeface="Lucida Sans Unicode"/>
                <a:cs typeface="Lucida Sans Unicode"/>
              </a:rPr>
              <a:t>in </a:t>
            </a:r>
            <a:r>
              <a:rPr sz="2000" spc="-40" dirty="0">
                <a:latin typeface="Lucida Sans Unicode"/>
                <a:cs typeface="Lucida Sans Unicode"/>
              </a:rPr>
              <a:t>base </a:t>
            </a:r>
            <a:r>
              <a:rPr sz="2000" spc="-70" dirty="0">
                <a:latin typeface="Lucida Sans Unicode"/>
                <a:cs typeface="Lucida Sans Unicode"/>
              </a:rPr>
              <a:t>alla </a:t>
            </a:r>
            <a:r>
              <a:rPr sz="2000" spc="-95" dirty="0">
                <a:latin typeface="Lucida Sans Unicode"/>
                <a:cs typeface="Lucida Sans Unicode"/>
              </a:rPr>
              <a:t>distanza </a:t>
            </a:r>
            <a:r>
              <a:rPr sz="2000" dirty="0">
                <a:latin typeface="Lucida Sans Unicode"/>
                <a:cs typeface="Lucida Sans Unicode"/>
              </a:rPr>
              <a:t>e </a:t>
            </a:r>
            <a:r>
              <a:rPr sz="2000" spc="-65" dirty="0">
                <a:latin typeface="Lucida Sans Unicode"/>
                <a:cs typeface="Lucida Sans Unicode"/>
              </a:rPr>
              <a:t>al </a:t>
            </a:r>
            <a:r>
              <a:rPr sz="2000" spc="-100" dirty="0">
                <a:latin typeface="Lucida Sans Unicode"/>
                <a:cs typeface="Lucida Sans Unicode"/>
              </a:rPr>
              <a:t>livello </a:t>
            </a:r>
            <a:r>
              <a:rPr sz="2000" spc="-145" dirty="0">
                <a:latin typeface="Lucida Sans Unicode"/>
                <a:cs typeface="Lucida Sans Unicode"/>
              </a:rPr>
              <a:t>di  </a:t>
            </a:r>
            <a:r>
              <a:rPr sz="2000" spc="-130" dirty="0">
                <a:latin typeface="Lucida Sans Unicode"/>
                <a:cs typeface="Lucida Sans Unicode"/>
              </a:rPr>
              <a:t>priorità </a:t>
            </a:r>
            <a:r>
              <a:rPr sz="2000" spc="-95" dirty="0">
                <a:latin typeface="Lucida Sans Unicode"/>
                <a:cs typeface="Lucida Sans Unicode"/>
              </a:rPr>
              <a:t>del</a:t>
            </a:r>
            <a:r>
              <a:rPr sz="2000" spc="-60" dirty="0">
                <a:latin typeface="Lucida Sans Unicode"/>
                <a:cs typeface="Lucida Sans Unicode"/>
              </a:rPr>
              <a:t> </a:t>
            </a:r>
            <a:r>
              <a:rPr sz="2000" spc="-90" dirty="0">
                <a:latin typeface="Lucida Sans Unicode"/>
                <a:cs typeface="Lucida Sans Unicode"/>
              </a:rPr>
              <a:t>festone.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BUS:</a:t>
            </a:r>
            <a:r>
              <a:rPr spc="-35" dirty="0"/>
              <a:t> </a:t>
            </a:r>
            <a:r>
              <a:rPr dirty="0"/>
              <a:t>arbitraggio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112" y="1562100"/>
            <a:ext cx="7291324" cy="49720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BUS:</a:t>
            </a:r>
            <a:r>
              <a:rPr spc="-35" dirty="0"/>
              <a:t> </a:t>
            </a:r>
            <a:r>
              <a:rPr dirty="0"/>
              <a:t>operazioni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50442" y="1627733"/>
            <a:ext cx="7149465" cy="375221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b="1" spc="80" dirty="0">
                <a:latin typeface="Yu Gothic UI"/>
                <a:cs typeface="Yu Gothic UI"/>
              </a:rPr>
              <a:t>SMP </a:t>
            </a:r>
            <a:r>
              <a:rPr sz="2000" b="1" dirty="0">
                <a:latin typeface="Yu Gothic UI"/>
                <a:cs typeface="Yu Gothic UI"/>
              </a:rPr>
              <a:t>– </a:t>
            </a:r>
            <a:r>
              <a:rPr sz="2000" b="1" spc="-5" dirty="0">
                <a:latin typeface="Yu Gothic UI"/>
                <a:cs typeface="Yu Gothic UI"/>
              </a:rPr>
              <a:t>macchine </a:t>
            </a:r>
            <a:r>
              <a:rPr sz="2000" b="1" spc="-40" dirty="0">
                <a:latin typeface="Yu Gothic UI"/>
                <a:cs typeface="Yu Gothic UI"/>
              </a:rPr>
              <a:t>odierne</a:t>
            </a:r>
            <a:r>
              <a:rPr sz="2000" b="1" spc="-140" dirty="0">
                <a:latin typeface="Yu Gothic UI"/>
                <a:cs typeface="Yu Gothic UI"/>
              </a:rPr>
              <a:t> </a:t>
            </a:r>
            <a:r>
              <a:rPr sz="2000" b="1" spc="-35" dirty="0">
                <a:latin typeface="Yu Gothic UI"/>
                <a:cs typeface="Yu Gothic UI"/>
              </a:rPr>
              <a:t>multiprocessore</a:t>
            </a:r>
            <a:endParaRPr sz="2000">
              <a:latin typeface="Yu Gothic UI"/>
              <a:cs typeface="Yu Gothic U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20" dirty="0">
                <a:latin typeface="Lucida Sans Unicode"/>
                <a:cs typeface="Lucida Sans Unicode"/>
              </a:rPr>
              <a:t>Cosa </a:t>
            </a:r>
            <a:r>
              <a:rPr sz="2000" spc="-30" dirty="0">
                <a:latin typeface="Lucida Sans Unicode"/>
                <a:cs typeface="Lucida Sans Unicode"/>
              </a:rPr>
              <a:t>accade </a:t>
            </a:r>
            <a:r>
              <a:rPr sz="2000" spc="-10" dirty="0">
                <a:latin typeface="Lucida Sans Unicode"/>
                <a:cs typeface="Lucida Sans Unicode"/>
              </a:rPr>
              <a:t>se </a:t>
            </a:r>
            <a:r>
              <a:rPr sz="2000" spc="-140" dirty="0">
                <a:latin typeface="Lucida Sans Unicode"/>
                <a:cs typeface="Lucida Sans Unicode"/>
              </a:rPr>
              <a:t>più </a:t>
            </a:r>
            <a:r>
              <a:rPr sz="2000" spc="-114" dirty="0">
                <a:latin typeface="Lucida Sans Unicode"/>
                <a:cs typeface="Lucida Sans Unicode"/>
              </a:rPr>
              <a:t>dispositivi </a:t>
            </a:r>
            <a:r>
              <a:rPr sz="2000" spc="-110" dirty="0">
                <a:latin typeface="Lucida Sans Unicode"/>
                <a:cs typeface="Lucida Sans Unicode"/>
              </a:rPr>
              <a:t>richiedono </a:t>
            </a:r>
            <a:r>
              <a:rPr sz="2000" spc="-120" dirty="0">
                <a:latin typeface="Lucida Sans Unicode"/>
                <a:cs typeface="Lucida Sans Unicode"/>
              </a:rPr>
              <a:t>l’uso </a:t>
            </a:r>
            <a:r>
              <a:rPr sz="2000" spc="-100" dirty="0">
                <a:latin typeface="Lucida Sans Unicode"/>
                <a:cs typeface="Lucida Sans Unicode"/>
              </a:rPr>
              <a:t>del</a:t>
            </a:r>
            <a:r>
              <a:rPr sz="2000" spc="-204" dirty="0">
                <a:latin typeface="Lucida Sans Unicode"/>
                <a:cs typeface="Lucida Sans Unicode"/>
              </a:rPr>
              <a:t> </a:t>
            </a:r>
            <a:r>
              <a:rPr sz="2000" spc="-105" dirty="0">
                <a:latin typeface="Lucida Sans Unicode"/>
                <a:cs typeface="Lucida Sans Unicode"/>
              </a:rPr>
              <a:t>bus</a:t>
            </a:r>
            <a:endParaRPr sz="2000">
              <a:latin typeface="Lucida Sans Unicode"/>
              <a:cs typeface="Lucida Sans Unicode"/>
            </a:endParaRPr>
          </a:p>
          <a:p>
            <a:pPr marL="354965">
              <a:lnSpc>
                <a:spcPct val="100000"/>
              </a:lnSpc>
            </a:pPr>
            <a:r>
              <a:rPr sz="2000" spc="-80" dirty="0">
                <a:latin typeface="Lucida Sans Unicode"/>
                <a:cs typeface="Lucida Sans Unicode"/>
              </a:rPr>
              <a:t>contemporaneamente?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75" dirty="0">
                <a:latin typeface="Lucida Sans Unicode"/>
                <a:cs typeface="Lucida Sans Unicode"/>
              </a:rPr>
              <a:t>Soluzione:</a:t>
            </a:r>
            <a:endParaRPr sz="2000">
              <a:latin typeface="Lucida Sans Unicode"/>
              <a:cs typeface="Lucida Sans Unicode"/>
            </a:endParaRPr>
          </a:p>
          <a:p>
            <a:pPr marL="354965" indent="-342265">
              <a:lnSpc>
                <a:spcPct val="100000"/>
              </a:lnSpc>
              <a:spcBef>
                <a:spcPts val="484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105" dirty="0">
                <a:latin typeface="Lucida Sans Unicode"/>
                <a:cs typeface="Lucida Sans Unicode"/>
              </a:rPr>
              <a:t>dotare </a:t>
            </a:r>
            <a:r>
              <a:rPr sz="2000" spc="-135" dirty="0">
                <a:latin typeface="Lucida Sans Unicode"/>
                <a:cs typeface="Lucida Sans Unicode"/>
              </a:rPr>
              <a:t>il </a:t>
            </a:r>
            <a:r>
              <a:rPr sz="2000" spc="-100" dirty="0">
                <a:latin typeface="Lucida Sans Unicode"/>
                <a:cs typeface="Lucida Sans Unicode"/>
              </a:rPr>
              <a:t>bus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85" dirty="0">
                <a:latin typeface="Lucida Sans Unicode"/>
                <a:cs typeface="Lucida Sans Unicode"/>
              </a:rPr>
              <a:t>una </a:t>
            </a:r>
            <a:r>
              <a:rPr sz="2000" spc="-114" dirty="0">
                <a:latin typeface="Lucida Sans Unicode"/>
                <a:cs typeface="Lucida Sans Unicode"/>
              </a:rPr>
              <a:t>ulteriore</a:t>
            </a:r>
            <a:r>
              <a:rPr sz="2000" spc="-15" dirty="0">
                <a:latin typeface="Lucida Sans Unicode"/>
                <a:cs typeface="Lucida Sans Unicode"/>
              </a:rPr>
              <a:t> </a:t>
            </a:r>
            <a:r>
              <a:rPr sz="2000" spc="-85" dirty="0">
                <a:latin typeface="Lucida Sans Unicode"/>
                <a:cs typeface="Lucida Sans Unicode"/>
              </a:rPr>
              <a:t>linea:</a:t>
            </a:r>
            <a:endParaRPr sz="2000">
              <a:latin typeface="Lucida Sans Unicode"/>
              <a:cs typeface="Lucida Sans Unicode"/>
            </a:endParaRPr>
          </a:p>
          <a:p>
            <a:pPr marL="756285" lvl="1" indent="-287020">
              <a:lnSpc>
                <a:spcPct val="100000"/>
              </a:lnSpc>
              <a:spcBef>
                <a:spcPts val="439"/>
              </a:spcBef>
              <a:buChar char="–"/>
              <a:tabLst>
                <a:tab pos="756285" algn="l"/>
                <a:tab pos="756920" algn="l"/>
                <a:tab pos="1605915" algn="l"/>
              </a:tabLst>
            </a:pPr>
            <a:r>
              <a:rPr sz="1800" spc="-140" dirty="0">
                <a:latin typeface="Lucida Sans Unicode"/>
                <a:cs typeface="Lucida Sans Unicode"/>
              </a:rPr>
              <a:t>0</a:t>
            </a:r>
            <a:r>
              <a:rPr sz="1800" spc="-65" dirty="0">
                <a:latin typeface="Lucida Sans Unicode"/>
                <a:cs typeface="Lucida Sans Unicode"/>
              </a:rPr>
              <a:t> </a:t>
            </a:r>
            <a:r>
              <a:rPr sz="1800" spc="-125" dirty="0">
                <a:latin typeface="Lucida Sans Unicode"/>
                <a:cs typeface="Lucida Sans Unicode"/>
              </a:rPr>
              <a:t>il</a:t>
            </a:r>
            <a:r>
              <a:rPr sz="1800" spc="-70" dirty="0">
                <a:latin typeface="Lucida Sans Unicode"/>
                <a:cs typeface="Lucida Sans Unicode"/>
              </a:rPr>
              <a:t> </a:t>
            </a:r>
            <a:r>
              <a:rPr sz="1800" spc="-95" dirty="0">
                <a:latin typeface="Lucida Sans Unicode"/>
                <a:cs typeface="Lucida Sans Unicode"/>
              </a:rPr>
              <a:t>bus	</a:t>
            </a:r>
            <a:r>
              <a:rPr sz="1800" spc="-125" dirty="0">
                <a:latin typeface="Lucida Sans Unicode"/>
                <a:cs typeface="Lucida Sans Unicode"/>
              </a:rPr>
              <a:t>può </a:t>
            </a:r>
            <a:r>
              <a:rPr sz="1800" spc="-35" dirty="0">
                <a:latin typeface="Lucida Sans Unicode"/>
                <a:cs typeface="Lucida Sans Unicode"/>
              </a:rPr>
              <a:t>essere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55" dirty="0">
                <a:latin typeface="Lucida Sans Unicode"/>
                <a:cs typeface="Lucida Sans Unicode"/>
              </a:rPr>
              <a:t>concesso</a:t>
            </a:r>
            <a:endParaRPr sz="1800">
              <a:latin typeface="Lucida Sans Unicode"/>
              <a:cs typeface="Lucida Sans Unicode"/>
            </a:endParaRPr>
          </a:p>
          <a:p>
            <a:pPr marL="756285" lvl="1" indent="-287020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140" dirty="0">
                <a:latin typeface="Lucida Sans Unicode"/>
                <a:cs typeface="Lucida Sans Unicode"/>
              </a:rPr>
              <a:t>1 </a:t>
            </a:r>
            <a:r>
              <a:rPr sz="1800" spc="-95" dirty="0">
                <a:latin typeface="Lucida Sans Unicode"/>
                <a:cs typeface="Lucida Sans Unicode"/>
              </a:rPr>
              <a:t>bus </a:t>
            </a:r>
            <a:r>
              <a:rPr sz="1800" spc="-90" dirty="0">
                <a:latin typeface="Lucida Sans Unicode"/>
                <a:cs typeface="Lucida Sans Unicode"/>
              </a:rPr>
              <a:t>occupato, chi </a:t>
            </a:r>
            <a:r>
              <a:rPr sz="1800" spc="-75" dirty="0">
                <a:latin typeface="Lucida Sans Unicode"/>
                <a:cs typeface="Lucida Sans Unicode"/>
              </a:rPr>
              <a:t>fa </a:t>
            </a:r>
            <a:r>
              <a:rPr sz="1800" spc="-85" dirty="0">
                <a:latin typeface="Lucida Sans Unicode"/>
                <a:cs typeface="Lucida Sans Unicode"/>
              </a:rPr>
              <a:t>richiesta </a:t>
            </a:r>
            <a:r>
              <a:rPr sz="1800" spc="-50" dirty="0">
                <a:latin typeface="Lucida Sans Unicode"/>
                <a:cs typeface="Lucida Sans Unicode"/>
              </a:rPr>
              <a:t>deve</a:t>
            </a:r>
            <a:r>
              <a:rPr sz="1800" spc="105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aspettare.</a:t>
            </a:r>
            <a:endParaRPr sz="1800">
              <a:latin typeface="Lucida Sans Unicode"/>
              <a:cs typeface="Lucida Sans Unicode"/>
            </a:endParaRPr>
          </a:p>
          <a:p>
            <a:pPr marL="756285" lvl="1" indent="-287020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25" dirty="0">
                <a:latin typeface="Lucida Sans Unicode"/>
                <a:cs typeface="Lucida Sans Unicode"/>
              </a:rPr>
              <a:t>Ma </a:t>
            </a:r>
            <a:r>
              <a:rPr sz="1800" spc="-10" dirty="0">
                <a:latin typeface="Lucida Sans Unicode"/>
                <a:cs typeface="Lucida Sans Unicode"/>
              </a:rPr>
              <a:t>se </a:t>
            </a:r>
            <a:r>
              <a:rPr sz="1800" spc="-105" dirty="0">
                <a:latin typeface="Lucida Sans Unicode"/>
                <a:cs typeface="Lucida Sans Unicode"/>
              </a:rPr>
              <a:t>quando </a:t>
            </a:r>
            <a:r>
              <a:rPr sz="1800" spc="-5" dirty="0">
                <a:latin typeface="Lucida Sans Unicode"/>
                <a:cs typeface="Lucida Sans Unicode"/>
              </a:rPr>
              <a:t>è </a:t>
            </a:r>
            <a:r>
              <a:rPr sz="1800" spc="-140" dirty="0">
                <a:latin typeface="Lucida Sans Unicode"/>
                <a:cs typeface="Lucida Sans Unicode"/>
              </a:rPr>
              <a:t>0 </a:t>
            </a:r>
            <a:r>
              <a:rPr sz="1800" spc="-90" dirty="0">
                <a:latin typeface="Lucida Sans Unicode"/>
                <a:cs typeface="Lucida Sans Unicode"/>
              </a:rPr>
              <a:t>sono </a:t>
            </a:r>
            <a:r>
              <a:rPr sz="1800" spc="-125" dirty="0">
                <a:latin typeface="Lucida Sans Unicode"/>
                <a:cs typeface="Lucida Sans Unicode"/>
              </a:rPr>
              <a:t>in </a:t>
            </a:r>
            <a:r>
              <a:rPr sz="1800" spc="-90" dirty="0">
                <a:latin typeface="Lucida Sans Unicode"/>
                <a:cs typeface="Lucida Sans Unicode"/>
              </a:rPr>
              <a:t>due </a:t>
            </a:r>
            <a:r>
              <a:rPr sz="1800" spc="5" dirty="0">
                <a:latin typeface="Lucida Sans Unicode"/>
                <a:cs typeface="Lucida Sans Unicode"/>
              </a:rPr>
              <a:t>a </a:t>
            </a:r>
            <a:r>
              <a:rPr sz="1800" spc="-75" dirty="0">
                <a:latin typeface="Lucida Sans Unicode"/>
                <a:cs typeface="Lucida Sans Unicode"/>
              </a:rPr>
              <a:t>fare</a:t>
            </a:r>
            <a:r>
              <a:rPr sz="1800" spc="-130" dirty="0">
                <a:latin typeface="Lucida Sans Unicode"/>
                <a:cs typeface="Lucida Sans Unicode"/>
              </a:rPr>
              <a:t> </a:t>
            </a:r>
            <a:r>
              <a:rPr sz="1800" spc="-85" dirty="0">
                <a:latin typeface="Lucida Sans Unicode"/>
                <a:cs typeface="Lucida Sans Unicode"/>
              </a:rPr>
              <a:t>richiesta</a:t>
            </a:r>
            <a:endParaRPr sz="1800">
              <a:latin typeface="Lucida Sans Unicode"/>
              <a:cs typeface="Lucida Sans Unicode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1800" spc="-15" dirty="0">
                <a:latin typeface="Lucida Sans Unicode"/>
                <a:cs typeface="Lucida Sans Unicode"/>
              </a:rPr>
              <a:t>contemporanea????</a:t>
            </a:r>
            <a:endParaRPr sz="1800">
              <a:latin typeface="Lucida Sans Unicode"/>
              <a:cs typeface="Lucida Sans Unicode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75" dirty="0">
                <a:latin typeface="Lucida Sans Unicode"/>
                <a:cs typeface="Lucida Sans Unicode"/>
              </a:rPr>
              <a:t>Soluzione: </a:t>
            </a:r>
            <a:r>
              <a:rPr sz="1800" spc="-130" dirty="0">
                <a:latin typeface="Lucida Sans Unicode"/>
                <a:cs typeface="Lucida Sans Unicode"/>
              </a:rPr>
              <a:t>leggi-modifica-scrivi </a:t>
            </a:r>
            <a:r>
              <a:rPr sz="1800" spc="-90" dirty="0">
                <a:latin typeface="Lucida Sans Unicode"/>
                <a:cs typeface="Lucida Sans Unicode"/>
              </a:rPr>
              <a:t>operazione atomica </a:t>
            </a:r>
            <a:r>
              <a:rPr sz="1800" spc="-85" dirty="0">
                <a:latin typeface="Lucida Sans Unicode"/>
                <a:cs typeface="Lucida Sans Unicode"/>
              </a:rPr>
              <a:t>sul</a:t>
            </a:r>
            <a:r>
              <a:rPr sz="1800" spc="90" dirty="0">
                <a:latin typeface="Lucida Sans Unicode"/>
                <a:cs typeface="Lucida Sans Unicode"/>
              </a:rPr>
              <a:t> </a:t>
            </a:r>
            <a:r>
              <a:rPr sz="1800" spc="-95" dirty="0">
                <a:latin typeface="Lucida Sans Unicode"/>
                <a:cs typeface="Lucida Sans Unicode"/>
              </a:rPr>
              <a:t>bus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Tipologie </a:t>
            </a:r>
            <a:r>
              <a:rPr dirty="0"/>
              <a:t>di</a:t>
            </a:r>
            <a:r>
              <a:rPr spc="-30" dirty="0"/>
              <a:t> </a:t>
            </a:r>
            <a:r>
              <a:rPr spc="-5" dirty="0"/>
              <a:t>BUS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6264" y="1508505"/>
            <a:ext cx="7880350" cy="4031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Lucida Sans Unicode"/>
              <a:buChar char="•"/>
              <a:tabLst>
                <a:tab pos="355600" algn="l"/>
                <a:tab pos="356235" algn="l"/>
              </a:tabLst>
            </a:pPr>
            <a:r>
              <a:rPr sz="1800" b="1" dirty="0">
                <a:latin typeface="Yu Gothic UI"/>
                <a:cs typeface="Yu Gothic UI"/>
              </a:rPr>
              <a:t>Universal </a:t>
            </a:r>
            <a:r>
              <a:rPr sz="1800" b="1" spc="20" dirty="0">
                <a:latin typeface="Yu Gothic UI"/>
                <a:cs typeface="Yu Gothic UI"/>
              </a:rPr>
              <a:t>Serial </a:t>
            </a:r>
            <a:r>
              <a:rPr sz="1800" b="1" spc="35" dirty="0">
                <a:latin typeface="Yu Gothic UI"/>
                <a:cs typeface="Yu Gothic UI"/>
              </a:rPr>
              <a:t>Bus</a:t>
            </a:r>
            <a:r>
              <a:rPr sz="1800" spc="35" dirty="0">
                <a:latin typeface="Lucida Sans Unicode"/>
                <a:cs typeface="Lucida Sans Unicode"/>
              </a:rPr>
              <a:t>, </a:t>
            </a:r>
            <a:r>
              <a:rPr sz="1800" spc="-55" dirty="0">
                <a:latin typeface="Lucida Sans Unicode"/>
                <a:cs typeface="Lucida Sans Unicode"/>
              </a:rPr>
              <a:t>anche </a:t>
            </a:r>
            <a:r>
              <a:rPr sz="1800" spc="-130" dirty="0">
                <a:latin typeface="Lucida Sans Unicode"/>
                <a:cs typeface="Lucida Sans Unicode"/>
              </a:rPr>
              <a:t>noto </a:t>
            </a:r>
            <a:r>
              <a:rPr sz="1800" spc="-80" dirty="0">
                <a:latin typeface="Lucida Sans Unicode"/>
                <a:cs typeface="Lucida Sans Unicode"/>
              </a:rPr>
              <a:t>come </a:t>
            </a:r>
            <a:r>
              <a:rPr sz="1800" spc="-95" dirty="0">
                <a:latin typeface="Lucida Sans Unicode"/>
                <a:cs typeface="Lucida Sans Unicode"/>
              </a:rPr>
              <a:t>bus “Industrial </a:t>
            </a:r>
            <a:r>
              <a:rPr sz="1800" spc="-30" dirty="0">
                <a:latin typeface="Lucida Sans Unicode"/>
                <a:cs typeface="Lucida Sans Unicode"/>
              </a:rPr>
              <a:t>Serial </a:t>
            </a:r>
            <a:r>
              <a:rPr sz="1800" spc="-90" dirty="0">
                <a:latin typeface="Lucida Sans Unicode"/>
                <a:cs typeface="Lucida Sans Unicode"/>
              </a:rPr>
              <a:t>Architecture”  </a:t>
            </a:r>
            <a:r>
              <a:rPr sz="1800" spc="35" dirty="0">
                <a:latin typeface="Lucida Sans Unicode"/>
                <a:cs typeface="Lucida Sans Unicode"/>
              </a:rPr>
              <a:t>(ISA)</a:t>
            </a:r>
            <a:endParaRPr sz="18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125" dirty="0">
                <a:latin typeface="Lucida Sans Unicode"/>
                <a:cs typeface="Lucida Sans Unicode"/>
              </a:rPr>
              <a:t>utilizzato </a:t>
            </a:r>
            <a:r>
              <a:rPr sz="1800" spc="-95" dirty="0">
                <a:latin typeface="Lucida Sans Unicode"/>
                <a:cs typeface="Lucida Sans Unicode"/>
              </a:rPr>
              <a:t>per </a:t>
            </a:r>
            <a:r>
              <a:rPr sz="1800" spc="-90" dirty="0">
                <a:latin typeface="Lucida Sans Unicode"/>
                <a:cs typeface="Lucida Sans Unicode"/>
              </a:rPr>
              <a:t>connettere </a:t>
            </a:r>
            <a:r>
              <a:rPr sz="1800" spc="-80" dirty="0">
                <a:latin typeface="Lucida Sans Unicode"/>
                <a:cs typeface="Lucida Sans Unicode"/>
              </a:rPr>
              <a:t>tastiere, </a:t>
            </a:r>
            <a:r>
              <a:rPr sz="1800" spc="-85" dirty="0">
                <a:latin typeface="Lucida Sans Unicode"/>
                <a:cs typeface="Lucida Sans Unicode"/>
              </a:rPr>
              <a:t>mouse, </a:t>
            </a:r>
            <a:r>
              <a:rPr sz="1800" spc="-105" dirty="0">
                <a:latin typeface="Lucida Sans Unicode"/>
                <a:cs typeface="Lucida Sans Unicode"/>
              </a:rPr>
              <a:t>stampanti </a:t>
            </a:r>
            <a:r>
              <a:rPr sz="1800" spc="-15" dirty="0">
                <a:latin typeface="Lucida Sans Unicode"/>
                <a:cs typeface="Lucida Sans Unicode"/>
              </a:rPr>
              <a:t>ecc…</a:t>
            </a:r>
            <a:r>
              <a:rPr sz="1800" spc="120" dirty="0">
                <a:latin typeface="Lucida Sans Unicode"/>
                <a:cs typeface="Lucida Sans Unicode"/>
              </a:rPr>
              <a:t> </a:t>
            </a:r>
            <a:r>
              <a:rPr sz="1800" spc="-65" dirty="0">
                <a:latin typeface="Lucida Sans Unicode"/>
                <a:cs typeface="Lucida Sans Unicode"/>
              </a:rPr>
              <a:t>cioè</a:t>
            </a:r>
            <a:endParaRPr sz="1800">
              <a:latin typeface="Lucida Sans Unicode"/>
              <a:cs typeface="Lucida Sans Unicode"/>
            </a:endParaRPr>
          </a:p>
          <a:p>
            <a:pPr marL="756285">
              <a:lnSpc>
                <a:spcPct val="100000"/>
              </a:lnSpc>
            </a:pPr>
            <a:r>
              <a:rPr sz="1800" spc="-105" dirty="0">
                <a:latin typeface="Lucida Sans Unicode"/>
                <a:cs typeface="Lucida Sans Unicode"/>
              </a:rPr>
              <a:t>dispositivi</a:t>
            </a:r>
            <a:r>
              <a:rPr sz="1800" spc="-55" dirty="0">
                <a:latin typeface="Lucida Sans Unicode"/>
                <a:cs typeface="Lucida Sans Unicode"/>
              </a:rPr>
              <a:t> </a:t>
            </a:r>
            <a:r>
              <a:rPr sz="1800" spc="-114" dirty="0">
                <a:latin typeface="Lucida Sans Unicode"/>
                <a:cs typeface="Lucida Sans Unicode"/>
              </a:rPr>
              <a:t>lenti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Lucida Sans Unicode"/>
              <a:buChar char="•"/>
              <a:tabLst>
                <a:tab pos="355600" algn="l"/>
                <a:tab pos="356235" algn="l"/>
              </a:tabLst>
            </a:pPr>
            <a:r>
              <a:rPr sz="1800" b="1" spc="105" dirty="0">
                <a:latin typeface="Yu Gothic UI"/>
                <a:cs typeface="Yu Gothic UI"/>
              </a:rPr>
              <a:t>PCI </a:t>
            </a:r>
            <a:r>
              <a:rPr sz="1800" b="1" spc="-10" dirty="0">
                <a:latin typeface="Yu Gothic UI"/>
                <a:cs typeface="Yu Gothic UI"/>
              </a:rPr>
              <a:t>(Peripheral </a:t>
            </a:r>
            <a:r>
              <a:rPr sz="1800" b="1" spc="-40" dirty="0">
                <a:latin typeface="Yu Gothic UI"/>
                <a:cs typeface="Yu Gothic UI"/>
              </a:rPr>
              <a:t>Component</a:t>
            </a:r>
            <a:r>
              <a:rPr sz="1800" b="1" spc="-195" dirty="0">
                <a:latin typeface="Yu Gothic UI"/>
                <a:cs typeface="Yu Gothic UI"/>
              </a:rPr>
              <a:t> </a:t>
            </a:r>
            <a:r>
              <a:rPr sz="1800" b="1" spc="-30" dirty="0">
                <a:latin typeface="Yu Gothic UI"/>
                <a:cs typeface="Yu Gothic UI"/>
              </a:rPr>
              <a:t>Interconnected).</a:t>
            </a:r>
            <a:endParaRPr sz="1800">
              <a:latin typeface="Yu Gothic UI"/>
              <a:cs typeface="Yu Gothic UI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95" dirty="0">
                <a:latin typeface="Lucida Sans Unicode"/>
                <a:cs typeface="Lucida Sans Unicode"/>
              </a:rPr>
              <a:t>bus sincrono </a:t>
            </a:r>
            <a:r>
              <a:rPr sz="1800" spc="-85" dirty="0">
                <a:latin typeface="Lucida Sans Unicode"/>
                <a:cs typeface="Lucida Sans Unicode"/>
              </a:rPr>
              <a:t>con </a:t>
            </a:r>
            <a:r>
              <a:rPr sz="1800" spc="-90" dirty="0">
                <a:latin typeface="Lucida Sans Unicode"/>
                <a:cs typeface="Lucida Sans Unicode"/>
              </a:rPr>
              <a:t>relazione </a:t>
            </a:r>
            <a:r>
              <a:rPr sz="1800" spc="-85" dirty="0">
                <a:latin typeface="Lucida Sans Unicode"/>
                <a:cs typeface="Lucida Sans Unicode"/>
              </a:rPr>
              <a:t>master </a:t>
            </a:r>
            <a:r>
              <a:rPr sz="1800" spc="-35" dirty="0">
                <a:latin typeface="Lucida Sans Unicode"/>
                <a:cs typeface="Lucida Sans Unicode"/>
              </a:rPr>
              <a:t>slave </a:t>
            </a:r>
            <a:r>
              <a:rPr sz="1800" spc="-105" dirty="0">
                <a:latin typeface="Lucida Sans Unicode"/>
                <a:cs typeface="Lucida Sans Unicode"/>
              </a:rPr>
              <a:t>tra </a:t>
            </a:r>
            <a:r>
              <a:rPr sz="1800" spc="-110" dirty="0">
                <a:latin typeface="Lucida Sans Unicode"/>
                <a:cs typeface="Lucida Sans Unicode"/>
              </a:rPr>
              <a:t>trasmittente </a:t>
            </a:r>
            <a:r>
              <a:rPr sz="1800" spc="-5" dirty="0">
                <a:latin typeface="Lucida Sans Unicode"/>
                <a:cs typeface="Lucida Sans Unicode"/>
              </a:rPr>
              <a:t>e</a:t>
            </a:r>
            <a:r>
              <a:rPr sz="1800" spc="165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ricevente,</a:t>
            </a:r>
            <a:endParaRPr sz="1800">
              <a:latin typeface="Lucida Sans Unicode"/>
              <a:cs typeface="Lucida Sans Unicode"/>
            </a:endParaRPr>
          </a:p>
          <a:p>
            <a:pPr marL="756285" marR="25717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65" dirty="0">
                <a:latin typeface="Lucida Sans Unicode"/>
                <a:cs typeface="Lucida Sans Unicode"/>
              </a:rPr>
              <a:t>le </a:t>
            </a:r>
            <a:r>
              <a:rPr sz="1800" spc="-40" dirty="0">
                <a:latin typeface="Lucida Sans Unicode"/>
                <a:cs typeface="Lucida Sans Unicode"/>
              </a:rPr>
              <a:t>stesse </a:t>
            </a:r>
            <a:r>
              <a:rPr sz="1800" spc="-140" dirty="0">
                <a:latin typeface="Lucida Sans Unicode"/>
                <a:cs typeface="Lucida Sans Unicode"/>
              </a:rPr>
              <a:t>64 </a:t>
            </a:r>
            <a:r>
              <a:rPr sz="1800" spc="-80" dirty="0">
                <a:latin typeface="Lucida Sans Unicode"/>
                <a:cs typeface="Lucida Sans Unicode"/>
              </a:rPr>
              <a:t>linee </a:t>
            </a:r>
            <a:r>
              <a:rPr sz="1800" spc="-90" dirty="0">
                <a:latin typeface="Lucida Sans Unicode"/>
                <a:cs typeface="Lucida Sans Unicode"/>
              </a:rPr>
              <a:t>del </a:t>
            </a:r>
            <a:r>
              <a:rPr sz="1800" spc="-95" dirty="0">
                <a:latin typeface="Lucida Sans Unicode"/>
                <a:cs typeface="Lucida Sans Unicode"/>
              </a:rPr>
              <a:t>bus </a:t>
            </a:r>
            <a:r>
              <a:rPr sz="1800" spc="-90" dirty="0">
                <a:latin typeface="Lucida Sans Unicode"/>
                <a:cs typeface="Lucida Sans Unicode"/>
              </a:rPr>
              <a:t>vengono </a:t>
            </a:r>
            <a:r>
              <a:rPr sz="1800" spc="-114" dirty="0">
                <a:latin typeface="Lucida Sans Unicode"/>
                <a:cs typeface="Lucida Sans Unicode"/>
              </a:rPr>
              <a:t>utilizzate </a:t>
            </a:r>
            <a:r>
              <a:rPr sz="1800" spc="-45" dirty="0">
                <a:latin typeface="Lucida Sans Unicode"/>
                <a:cs typeface="Lucida Sans Unicode"/>
              </a:rPr>
              <a:t>sia </a:t>
            </a:r>
            <a:r>
              <a:rPr sz="1800" spc="-95" dirty="0">
                <a:latin typeface="Lucida Sans Unicode"/>
                <a:cs typeface="Lucida Sans Unicode"/>
              </a:rPr>
              <a:t>per</a:t>
            </a:r>
            <a:r>
              <a:rPr sz="1800" spc="-95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1800" u="sng" spc="-1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Lucida Sans Unicode"/>
                <a:cs typeface="Lucida Sans Unicode"/>
              </a:rPr>
              <a:t>indirizzi</a:t>
            </a:r>
            <a:r>
              <a:rPr sz="1800" spc="-130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che </a:t>
            </a:r>
            <a:r>
              <a:rPr sz="1800" spc="-100" dirty="0">
                <a:latin typeface="Lucida Sans Unicode"/>
                <a:cs typeface="Lucida Sans Unicode"/>
              </a:rPr>
              <a:t>per </a:t>
            </a:r>
            <a:r>
              <a:rPr sz="1800" u="sng" spc="-10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1800" u="sng" spc="-1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Lucida Sans Unicode"/>
                <a:cs typeface="Lucida Sans Unicode"/>
              </a:rPr>
              <a:t>dati</a:t>
            </a:r>
            <a:r>
              <a:rPr sz="1800" spc="-110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1800" spc="-85" dirty="0">
                <a:latin typeface="Lucida Sans Unicode"/>
                <a:cs typeface="Lucida Sans Unicode"/>
              </a:rPr>
              <a:t>con </a:t>
            </a:r>
            <a:r>
              <a:rPr sz="1800" spc="-125" dirty="0">
                <a:latin typeface="Lucida Sans Unicode"/>
                <a:cs typeface="Lucida Sans Unicode"/>
              </a:rPr>
              <a:t>il </a:t>
            </a:r>
            <a:r>
              <a:rPr sz="1800" spc="-80" dirty="0">
                <a:latin typeface="Lucida Sans Unicode"/>
                <a:cs typeface="Lucida Sans Unicode"/>
              </a:rPr>
              <a:t>meccanismo </a:t>
            </a:r>
            <a:r>
              <a:rPr sz="1800" spc="-90" dirty="0">
                <a:latin typeface="Lucida Sans Unicode"/>
                <a:cs typeface="Lucida Sans Unicode"/>
              </a:rPr>
              <a:t>del</a:t>
            </a:r>
            <a:r>
              <a:rPr sz="1800" spc="50" dirty="0">
                <a:latin typeface="Lucida Sans Unicode"/>
                <a:cs typeface="Lucida Sans Unicode"/>
              </a:rPr>
              <a:t> </a:t>
            </a:r>
            <a:r>
              <a:rPr sz="1800" spc="-130" dirty="0">
                <a:latin typeface="Lucida Sans Unicode"/>
                <a:cs typeface="Lucida Sans Unicode"/>
              </a:rPr>
              <a:t>multiplexing:</a:t>
            </a:r>
            <a:endParaRPr sz="1800">
              <a:latin typeface="Lucida Sans Unicode"/>
              <a:cs typeface="Lucida Sans Unicode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85" dirty="0">
                <a:latin typeface="Lucida Sans Unicode"/>
                <a:cs typeface="Lucida Sans Unicode"/>
              </a:rPr>
              <a:t>nel </a:t>
            </a:r>
            <a:r>
              <a:rPr sz="1800" spc="-140" dirty="0">
                <a:latin typeface="Lucida Sans Unicode"/>
                <a:cs typeface="Lucida Sans Unicode"/>
              </a:rPr>
              <a:t>primo </a:t>
            </a:r>
            <a:r>
              <a:rPr sz="1800" spc="-80" dirty="0">
                <a:latin typeface="Lucida Sans Unicode"/>
                <a:cs typeface="Lucida Sans Unicode"/>
              </a:rPr>
              <a:t>ciclo </a:t>
            </a:r>
            <a:r>
              <a:rPr sz="1800" spc="-60" dirty="0">
                <a:latin typeface="Lucida Sans Unicode"/>
                <a:cs typeface="Lucida Sans Unicode"/>
              </a:rPr>
              <a:t>viene </a:t>
            </a:r>
            <a:r>
              <a:rPr sz="1800" spc="-95" dirty="0">
                <a:latin typeface="Lucida Sans Unicode"/>
                <a:cs typeface="Lucida Sans Unicode"/>
              </a:rPr>
              <a:t>immesso </a:t>
            </a:r>
            <a:r>
              <a:rPr sz="1800" spc="-135" dirty="0">
                <a:latin typeface="Lucida Sans Unicode"/>
                <a:cs typeface="Lucida Sans Unicode"/>
              </a:rPr>
              <a:t>l’indirizzo </a:t>
            </a:r>
            <a:r>
              <a:rPr sz="1800" spc="-85" dirty="0">
                <a:latin typeface="Lucida Sans Unicode"/>
                <a:cs typeface="Lucida Sans Unicode"/>
              </a:rPr>
              <a:t>sul</a:t>
            </a:r>
            <a:r>
              <a:rPr sz="1800" spc="140" dirty="0">
                <a:latin typeface="Lucida Sans Unicode"/>
                <a:cs typeface="Lucida Sans Unicode"/>
              </a:rPr>
              <a:t> </a:t>
            </a:r>
            <a:r>
              <a:rPr sz="1800" spc="-90" dirty="0">
                <a:latin typeface="Lucida Sans Unicode"/>
                <a:cs typeface="Lucida Sans Unicode"/>
              </a:rPr>
              <a:t>bus,</a:t>
            </a:r>
            <a:endParaRPr sz="1800">
              <a:latin typeface="Lucida Sans Unicode"/>
              <a:cs typeface="Lucida Sans Unicode"/>
            </a:endParaRPr>
          </a:p>
          <a:p>
            <a:pPr marL="1155700" marR="37211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85" dirty="0">
                <a:latin typeface="Lucida Sans Unicode"/>
                <a:cs typeface="Lucida Sans Unicode"/>
              </a:rPr>
              <a:t>nel </a:t>
            </a:r>
            <a:r>
              <a:rPr sz="1800" spc="-75" dirty="0">
                <a:latin typeface="Lucida Sans Unicode"/>
                <a:cs typeface="Lucida Sans Unicode"/>
              </a:rPr>
              <a:t>secondo </a:t>
            </a:r>
            <a:r>
              <a:rPr sz="1800" spc="-60" dirty="0">
                <a:latin typeface="Lucida Sans Unicode"/>
                <a:cs typeface="Lucida Sans Unicode"/>
              </a:rPr>
              <a:t>viene </a:t>
            </a:r>
            <a:r>
              <a:rPr sz="1800" spc="-100" dirty="0">
                <a:latin typeface="Lucida Sans Unicode"/>
                <a:cs typeface="Lucida Sans Unicode"/>
              </a:rPr>
              <a:t>rimosso </a:t>
            </a:r>
            <a:r>
              <a:rPr sz="1800" spc="-135" dirty="0">
                <a:latin typeface="Lucida Sans Unicode"/>
                <a:cs typeface="Lucida Sans Unicode"/>
              </a:rPr>
              <a:t>l’indirizzo </a:t>
            </a:r>
            <a:r>
              <a:rPr sz="1800" spc="-70" dirty="0">
                <a:latin typeface="Lucida Sans Unicode"/>
                <a:cs typeface="Lucida Sans Unicode"/>
              </a:rPr>
              <a:t>ed </a:t>
            </a:r>
            <a:r>
              <a:rPr sz="1800" spc="-125" dirty="0">
                <a:latin typeface="Lucida Sans Unicode"/>
                <a:cs typeface="Lucida Sans Unicode"/>
              </a:rPr>
              <a:t>il </a:t>
            </a:r>
            <a:r>
              <a:rPr sz="1800" spc="-95" dirty="0">
                <a:latin typeface="Lucida Sans Unicode"/>
                <a:cs typeface="Lucida Sans Unicode"/>
              </a:rPr>
              <a:t>bus </a:t>
            </a:r>
            <a:r>
              <a:rPr sz="1800" spc="-60" dirty="0">
                <a:latin typeface="Lucida Sans Unicode"/>
                <a:cs typeface="Lucida Sans Unicode"/>
              </a:rPr>
              <a:t>viene </a:t>
            </a:r>
            <a:r>
              <a:rPr sz="1800" spc="-114" dirty="0">
                <a:latin typeface="Lucida Sans Unicode"/>
                <a:cs typeface="Lucida Sans Unicode"/>
              </a:rPr>
              <a:t>invertito </a:t>
            </a:r>
            <a:r>
              <a:rPr sz="1800" spc="-125" dirty="0">
                <a:latin typeface="Lucida Sans Unicode"/>
                <a:cs typeface="Lucida Sans Unicode"/>
              </a:rPr>
              <a:t>in  </a:t>
            </a:r>
            <a:r>
              <a:rPr sz="1800" spc="-80" dirty="0">
                <a:latin typeface="Lucida Sans Unicode"/>
                <a:cs typeface="Lucida Sans Unicode"/>
              </a:rPr>
              <a:t>maniera </a:t>
            </a:r>
            <a:r>
              <a:rPr sz="1800" spc="-50" dirty="0">
                <a:latin typeface="Lucida Sans Unicode"/>
                <a:cs typeface="Lucida Sans Unicode"/>
              </a:rPr>
              <a:t>che </a:t>
            </a:r>
            <a:r>
              <a:rPr sz="1800" spc="-114" dirty="0">
                <a:latin typeface="Lucida Sans Unicode"/>
                <a:cs typeface="Lucida Sans Unicode"/>
              </a:rPr>
              <a:t>lo </a:t>
            </a:r>
            <a:r>
              <a:rPr sz="1800" spc="-35" dirty="0">
                <a:latin typeface="Lucida Sans Unicode"/>
                <a:cs typeface="Lucida Sans Unicode"/>
              </a:rPr>
              <a:t>slave </a:t>
            </a:r>
            <a:r>
              <a:rPr sz="1800" spc="-60" dirty="0">
                <a:latin typeface="Lucida Sans Unicode"/>
                <a:cs typeface="Lucida Sans Unicode"/>
              </a:rPr>
              <a:t>possa</a:t>
            </a:r>
            <a:r>
              <a:rPr sz="1800" spc="-70" dirty="0">
                <a:latin typeface="Lucida Sans Unicode"/>
                <a:cs typeface="Lucida Sans Unicode"/>
              </a:rPr>
              <a:t> </a:t>
            </a:r>
            <a:r>
              <a:rPr sz="1800" spc="-120" dirty="0">
                <a:latin typeface="Lucida Sans Unicode"/>
                <a:cs typeface="Lucida Sans Unicode"/>
              </a:rPr>
              <a:t>utilizzarlo,</a:t>
            </a:r>
            <a:endParaRPr sz="1800">
              <a:latin typeface="Lucida Sans Unicode"/>
              <a:cs typeface="Lucida Sans Unicode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85" dirty="0">
                <a:latin typeface="Lucida Sans Unicode"/>
                <a:cs typeface="Lucida Sans Unicode"/>
              </a:rPr>
              <a:t>nel </a:t>
            </a:r>
            <a:r>
              <a:rPr sz="1800" spc="-110" dirty="0">
                <a:latin typeface="Lucida Sans Unicode"/>
                <a:cs typeface="Lucida Sans Unicode"/>
              </a:rPr>
              <a:t>terzo </a:t>
            </a:r>
            <a:r>
              <a:rPr sz="1800" spc="-70" dirty="0">
                <a:latin typeface="Lucida Sans Unicode"/>
                <a:cs typeface="Lucida Sans Unicode"/>
              </a:rPr>
              <a:t>si </a:t>
            </a:r>
            <a:r>
              <a:rPr sz="1800" spc="-80" dirty="0">
                <a:latin typeface="Lucida Sans Unicode"/>
                <a:cs typeface="Lucida Sans Unicode"/>
              </a:rPr>
              <a:t>generano </a:t>
            </a:r>
            <a:r>
              <a:rPr sz="1800" spc="-125" dirty="0">
                <a:latin typeface="Lucida Sans Unicode"/>
                <a:cs typeface="Lucida Sans Unicode"/>
              </a:rPr>
              <a:t>in </a:t>
            </a:r>
            <a:r>
              <a:rPr sz="1800" spc="-140" dirty="0">
                <a:latin typeface="Lucida Sans Unicode"/>
                <a:cs typeface="Lucida Sans Unicode"/>
              </a:rPr>
              <a:t>output </a:t>
            </a:r>
            <a:r>
              <a:rPr sz="1800" spc="-125" dirty="0">
                <a:latin typeface="Lucida Sans Unicode"/>
                <a:cs typeface="Lucida Sans Unicode"/>
              </a:rPr>
              <a:t>i </a:t>
            </a:r>
            <a:r>
              <a:rPr sz="1800" spc="-110" dirty="0">
                <a:latin typeface="Lucida Sans Unicode"/>
                <a:cs typeface="Lucida Sans Unicode"/>
              </a:rPr>
              <a:t>dati</a:t>
            </a:r>
            <a:r>
              <a:rPr sz="1800" spc="195" dirty="0">
                <a:latin typeface="Lucida Sans Unicode"/>
                <a:cs typeface="Lucida Sans Unicode"/>
              </a:rPr>
              <a:t> </a:t>
            </a:r>
            <a:r>
              <a:rPr sz="1800" spc="-95" dirty="0">
                <a:latin typeface="Lucida Sans Unicode"/>
                <a:cs typeface="Lucida Sans Unicode"/>
              </a:rPr>
              <a:t>richiesti.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Tipologie </a:t>
            </a:r>
            <a:r>
              <a:rPr dirty="0"/>
              <a:t>di BUS:</a:t>
            </a:r>
            <a:r>
              <a:rPr spc="-55" dirty="0"/>
              <a:t> </a:t>
            </a:r>
            <a:r>
              <a:rPr spc="-5" dirty="0"/>
              <a:t>PCI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0825" y="2276475"/>
            <a:ext cx="5538851" cy="42545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6264" y="1497374"/>
            <a:ext cx="8270875" cy="5201285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2000" dirty="0">
                <a:latin typeface="Arial"/>
                <a:cs typeface="Arial"/>
              </a:rPr>
              <a:t>Il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Bridge </a:t>
            </a:r>
            <a:r>
              <a:rPr sz="2000" dirty="0">
                <a:latin typeface="Arial"/>
                <a:cs typeface="Arial"/>
              </a:rPr>
              <a:t>coordina i dispositivi e le loro diverse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velocità.</a:t>
            </a:r>
            <a:endParaRPr sz="2000">
              <a:latin typeface="Arial"/>
              <a:cs typeface="Arial"/>
            </a:endParaRPr>
          </a:p>
          <a:p>
            <a:pPr marL="5528310" marR="5080" indent="-342900">
              <a:lnSpc>
                <a:spcPct val="100000"/>
              </a:lnSpc>
              <a:spcBef>
                <a:spcPts val="990"/>
              </a:spcBef>
              <a:buChar char="•"/>
              <a:tabLst>
                <a:tab pos="5528310" algn="l"/>
                <a:tab pos="5528945" algn="l"/>
              </a:tabLst>
            </a:pPr>
            <a:r>
              <a:rPr sz="1600" spc="-65" dirty="0">
                <a:latin typeface="Lucida Sans Unicode"/>
                <a:cs typeface="Lucida Sans Unicode"/>
              </a:rPr>
              <a:t>Il </a:t>
            </a:r>
            <a:r>
              <a:rPr sz="1600" spc="-105" dirty="0">
                <a:latin typeface="Lucida Sans Unicode"/>
                <a:cs typeface="Lucida Sans Unicode"/>
              </a:rPr>
              <a:t>commutatore </a:t>
            </a:r>
            <a:r>
              <a:rPr sz="1600" spc="-50" dirty="0">
                <a:latin typeface="Lucida Sans Unicode"/>
                <a:cs typeface="Lucida Sans Unicode"/>
              </a:rPr>
              <a:t>che </a:t>
            </a:r>
            <a:r>
              <a:rPr sz="1600" spc="-110" dirty="0">
                <a:latin typeface="Lucida Sans Unicode"/>
                <a:cs typeface="Lucida Sans Unicode"/>
              </a:rPr>
              <a:t>può </a:t>
            </a:r>
            <a:r>
              <a:rPr sz="1600" spc="-60" dirty="0">
                <a:latin typeface="Lucida Sans Unicode"/>
                <a:cs typeface="Lucida Sans Unicode"/>
              </a:rPr>
              <a:t>stare  </a:t>
            </a:r>
            <a:r>
              <a:rPr sz="1600" spc="-80" dirty="0">
                <a:latin typeface="Lucida Sans Unicode"/>
                <a:cs typeface="Lucida Sans Unicode"/>
              </a:rPr>
              <a:t>nel </a:t>
            </a:r>
            <a:r>
              <a:rPr sz="1600" spc="-55" dirty="0">
                <a:latin typeface="Lucida Sans Unicode"/>
                <a:cs typeface="Lucida Sans Unicode"/>
              </a:rPr>
              <a:t>Bridge </a:t>
            </a:r>
            <a:r>
              <a:rPr sz="1600" spc="-100" dirty="0">
                <a:latin typeface="Lucida Sans Unicode"/>
                <a:cs typeface="Lucida Sans Unicode"/>
              </a:rPr>
              <a:t>oppure </a:t>
            </a:r>
            <a:r>
              <a:rPr sz="1600" spc="-90" dirty="0">
                <a:latin typeface="Lucida Sans Unicode"/>
                <a:cs typeface="Lucida Sans Unicode"/>
              </a:rPr>
              <a:t>nello </a:t>
            </a:r>
            <a:r>
              <a:rPr sz="1600" spc="-55" dirty="0">
                <a:latin typeface="Lucida Sans Unicode"/>
                <a:cs typeface="Lucida Sans Unicode"/>
              </a:rPr>
              <a:t>stesso  </a:t>
            </a:r>
            <a:r>
              <a:rPr sz="1600" spc="-90" dirty="0">
                <a:latin typeface="Lucida Sans Unicode"/>
                <a:cs typeface="Lucida Sans Unicode"/>
              </a:rPr>
              <a:t>chip </a:t>
            </a:r>
            <a:r>
              <a:rPr sz="1600" spc="-70" dirty="0">
                <a:latin typeface="Lucida Sans Unicode"/>
                <a:cs typeface="Lucida Sans Unicode"/>
              </a:rPr>
              <a:t>della </a:t>
            </a:r>
            <a:r>
              <a:rPr sz="1600" spc="45" dirty="0">
                <a:latin typeface="Lucida Sans Unicode"/>
                <a:cs typeface="Lucida Sans Unicode"/>
              </a:rPr>
              <a:t>CPU.</a:t>
            </a:r>
            <a:endParaRPr sz="1600">
              <a:latin typeface="Lucida Sans Unicode"/>
              <a:cs typeface="Lucida Sans Unicode"/>
            </a:endParaRPr>
          </a:p>
          <a:p>
            <a:pPr marL="5528310" marR="14097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5528310" algn="l"/>
                <a:tab pos="5528945" algn="l"/>
              </a:tabLst>
            </a:pPr>
            <a:r>
              <a:rPr sz="1600" spc="10" dirty="0">
                <a:latin typeface="Lucida Sans Unicode"/>
                <a:cs typeface="Lucida Sans Unicode"/>
              </a:rPr>
              <a:t>Le </a:t>
            </a:r>
            <a:r>
              <a:rPr sz="1600" spc="-75" dirty="0">
                <a:latin typeface="Lucida Sans Unicode"/>
                <a:cs typeface="Lucida Sans Unicode"/>
              </a:rPr>
              <a:t>connessioni </a:t>
            </a:r>
            <a:r>
              <a:rPr sz="1600" spc="-85" dirty="0">
                <a:latin typeface="Lucida Sans Unicode"/>
                <a:cs typeface="Lucida Sans Unicode"/>
              </a:rPr>
              <a:t>consistono</a:t>
            </a:r>
            <a:r>
              <a:rPr sz="1600" spc="-200" dirty="0">
                <a:latin typeface="Lucida Sans Unicode"/>
                <a:cs typeface="Lucida Sans Unicode"/>
              </a:rPr>
              <a:t> </a:t>
            </a:r>
            <a:r>
              <a:rPr sz="1600" spc="-120" dirty="0">
                <a:latin typeface="Lucida Sans Unicode"/>
                <a:cs typeface="Lucida Sans Unicode"/>
              </a:rPr>
              <a:t>di  </a:t>
            </a:r>
            <a:r>
              <a:rPr sz="1600" spc="-80" dirty="0">
                <a:latin typeface="Lucida Sans Unicode"/>
                <a:cs typeface="Lucida Sans Unicode"/>
              </a:rPr>
              <a:t>due </a:t>
            </a:r>
            <a:r>
              <a:rPr sz="1600" spc="-110" dirty="0">
                <a:latin typeface="Lucida Sans Unicode"/>
                <a:cs typeface="Lucida Sans Unicode"/>
              </a:rPr>
              <a:t>fili, uno </a:t>
            </a:r>
            <a:r>
              <a:rPr sz="1600" spc="-90" dirty="0">
                <a:latin typeface="Lucida Sans Unicode"/>
                <a:cs typeface="Lucida Sans Unicode"/>
              </a:rPr>
              <a:t>per </a:t>
            </a:r>
            <a:r>
              <a:rPr sz="1600" spc="-55" dirty="0">
                <a:latin typeface="Lucida Sans Unicode"/>
                <a:cs typeface="Lucida Sans Unicode"/>
              </a:rPr>
              <a:t>la </a:t>
            </a:r>
            <a:r>
              <a:rPr sz="1600" spc="-40" dirty="0">
                <a:latin typeface="Lucida Sans Unicode"/>
                <a:cs typeface="Lucida Sans Unicode"/>
              </a:rPr>
              <a:t>massa </a:t>
            </a:r>
            <a:r>
              <a:rPr sz="1600" spc="-5" dirty="0">
                <a:latin typeface="Lucida Sans Unicode"/>
                <a:cs typeface="Lucida Sans Unicode"/>
              </a:rPr>
              <a:t>e  </a:t>
            </a:r>
            <a:r>
              <a:rPr sz="1600" spc="-110" dirty="0">
                <a:latin typeface="Lucida Sans Unicode"/>
                <a:cs typeface="Lucida Sans Unicode"/>
              </a:rPr>
              <a:t>l’altro </a:t>
            </a:r>
            <a:r>
              <a:rPr sz="1600" spc="-65" dirty="0">
                <a:latin typeface="Lucida Sans Unicode"/>
                <a:cs typeface="Lucida Sans Unicode"/>
              </a:rPr>
              <a:t>su </a:t>
            </a:r>
            <a:r>
              <a:rPr sz="1600" spc="-80" dirty="0">
                <a:latin typeface="Lucida Sans Unicode"/>
                <a:cs typeface="Lucida Sans Unicode"/>
              </a:rPr>
              <a:t>cui </a:t>
            </a:r>
            <a:r>
              <a:rPr sz="1600" spc="-75" dirty="0">
                <a:latin typeface="Lucida Sans Unicode"/>
                <a:cs typeface="Lucida Sans Unicode"/>
              </a:rPr>
              <a:t>viaggiano </a:t>
            </a:r>
            <a:r>
              <a:rPr sz="1600" spc="-110" dirty="0">
                <a:latin typeface="Lucida Sans Unicode"/>
                <a:cs typeface="Lucida Sans Unicode"/>
              </a:rPr>
              <a:t>i  </a:t>
            </a:r>
            <a:r>
              <a:rPr sz="1600" spc="-70" dirty="0">
                <a:latin typeface="Lucida Sans Unicode"/>
                <a:cs typeface="Lucida Sans Unicode"/>
              </a:rPr>
              <a:t>segnali.</a:t>
            </a:r>
            <a:endParaRPr sz="1600">
              <a:latin typeface="Lucida Sans Unicode"/>
              <a:cs typeface="Lucida Sans Unicode"/>
            </a:endParaRPr>
          </a:p>
          <a:p>
            <a:pPr marL="5528310" marR="13335" indent="-342900">
              <a:lnSpc>
                <a:spcPct val="100000"/>
              </a:lnSpc>
              <a:spcBef>
                <a:spcPts val="390"/>
              </a:spcBef>
              <a:buChar char="•"/>
              <a:tabLst>
                <a:tab pos="5528310" algn="l"/>
                <a:tab pos="5528945" algn="l"/>
              </a:tabLst>
            </a:pPr>
            <a:r>
              <a:rPr sz="1600" spc="15" dirty="0">
                <a:latin typeface="Lucida Sans Unicode"/>
                <a:cs typeface="Lucida Sans Unicode"/>
              </a:rPr>
              <a:t>La </a:t>
            </a:r>
            <a:r>
              <a:rPr sz="1600" spc="-65" dirty="0">
                <a:latin typeface="Lucida Sans Unicode"/>
                <a:cs typeface="Lucida Sans Unicode"/>
              </a:rPr>
              <a:t>connessione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125" dirty="0">
                <a:latin typeface="Lucida Sans Unicode"/>
                <a:cs typeface="Lucida Sans Unicode"/>
              </a:rPr>
              <a:t>punto</a:t>
            </a:r>
            <a:r>
              <a:rPr sz="1600" spc="-225" dirty="0">
                <a:latin typeface="Lucida Sans Unicode"/>
                <a:cs typeface="Lucida Sans Unicode"/>
              </a:rPr>
              <a:t> </a:t>
            </a:r>
            <a:r>
              <a:rPr sz="1600" spc="-120" dirty="0">
                <a:latin typeface="Lucida Sans Unicode"/>
                <a:cs typeface="Lucida Sans Unicode"/>
              </a:rPr>
              <a:t>punto  </a:t>
            </a:r>
            <a:r>
              <a:rPr sz="1600" spc="-5" dirty="0">
                <a:latin typeface="Lucida Sans Unicode"/>
                <a:cs typeface="Lucida Sans Unicode"/>
              </a:rPr>
              <a:t>e</a:t>
            </a:r>
            <a:r>
              <a:rPr sz="1600" spc="-7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seriale.</a:t>
            </a:r>
            <a:endParaRPr sz="1600">
              <a:latin typeface="Lucida Sans Unicode"/>
              <a:cs typeface="Lucida Sans Unicode"/>
            </a:endParaRPr>
          </a:p>
          <a:p>
            <a:pPr marL="5528310" marR="33401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5528310" algn="l"/>
                <a:tab pos="5528945" algn="l"/>
              </a:tabLst>
            </a:pPr>
            <a:r>
              <a:rPr sz="1600" spc="-65" dirty="0">
                <a:latin typeface="Lucida Sans Unicode"/>
                <a:cs typeface="Lucida Sans Unicode"/>
              </a:rPr>
              <a:t>Possibilità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95" dirty="0">
                <a:latin typeface="Lucida Sans Unicode"/>
                <a:cs typeface="Lucida Sans Unicode"/>
              </a:rPr>
              <a:t>inserimento </a:t>
            </a:r>
            <a:r>
              <a:rPr sz="1600" spc="-5" dirty="0">
                <a:latin typeface="Lucida Sans Unicode"/>
                <a:cs typeface="Lucida Sans Unicode"/>
              </a:rPr>
              <a:t>e  </a:t>
            </a:r>
            <a:r>
              <a:rPr sz="1600" spc="-75" dirty="0">
                <a:latin typeface="Lucida Sans Unicode"/>
                <a:cs typeface="Lucida Sans Unicode"/>
              </a:rPr>
              <a:t>soppressione </a:t>
            </a:r>
            <a:r>
              <a:rPr sz="1600" spc="5" dirty="0">
                <a:latin typeface="Lucida Sans Unicode"/>
                <a:cs typeface="Lucida Sans Unicode"/>
              </a:rPr>
              <a:t>a </a:t>
            </a:r>
            <a:r>
              <a:rPr sz="1600" spc="-70" dirty="0">
                <a:latin typeface="Lucida Sans Unicode"/>
                <a:cs typeface="Lucida Sans Unicode"/>
              </a:rPr>
              <a:t>caldo </a:t>
            </a:r>
            <a:r>
              <a:rPr sz="1600" spc="-85" dirty="0">
                <a:latin typeface="Lucida Sans Unicode"/>
                <a:cs typeface="Lucida Sans Unicode"/>
              </a:rPr>
              <a:t>dei  </a:t>
            </a:r>
            <a:r>
              <a:rPr sz="1600" spc="-90" dirty="0">
                <a:latin typeface="Lucida Sans Unicode"/>
                <a:cs typeface="Lucida Sans Unicode"/>
              </a:rPr>
              <a:t>dispositivi.</a:t>
            </a:r>
            <a:endParaRPr sz="1600">
              <a:latin typeface="Lucida Sans Unicode"/>
              <a:cs typeface="Lucida Sans Unicode"/>
            </a:endParaRPr>
          </a:p>
          <a:p>
            <a:pPr marL="5528310" marR="5080" indent="-342900">
              <a:lnSpc>
                <a:spcPct val="100000"/>
              </a:lnSpc>
              <a:spcBef>
                <a:spcPts val="390"/>
              </a:spcBef>
              <a:buChar char="•"/>
              <a:tabLst>
                <a:tab pos="5528310" algn="l"/>
                <a:tab pos="5528945" algn="l"/>
              </a:tabLst>
            </a:pPr>
            <a:r>
              <a:rPr sz="1600" spc="-20" dirty="0">
                <a:latin typeface="Lucida Sans Unicode"/>
                <a:cs typeface="Lucida Sans Unicode"/>
              </a:rPr>
              <a:t>I </a:t>
            </a:r>
            <a:r>
              <a:rPr sz="1600" spc="-114" dirty="0">
                <a:latin typeface="Lucida Sans Unicode"/>
                <a:cs typeface="Lucida Sans Unicode"/>
              </a:rPr>
              <a:t>commutatori </a:t>
            </a:r>
            <a:r>
              <a:rPr sz="1600" spc="-85" dirty="0">
                <a:latin typeface="Lucida Sans Unicode"/>
                <a:cs typeface="Lucida Sans Unicode"/>
              </a:rPr>
              <a:t>sono piccoli  </a:t>
            </a:r>
            <a:r>
              <a:rPr sz="1600" spc="-95" dirty="0">
                <a:latin typeface="Lucida Sans Unicode"/>
                <a:cs typeface="Lucida Sans Unicode"/>
              </a:rPr>
              <a:t>dispositivi </a:t>
            </a:r>
            <a:r>
              <a:rPr sz="1600" spc="-55" dirty="0">
                <a:latin typeface="Lucida Sans Unicode"/>
                <a:cs typeface="Lucida Sans Unicode"/>
              </a:rPr>
              <a:t>viene </a:t>
            </a:r>
            <a:r>
              <a:rPr sz="1600" spc="-85" dirty="0">
                <a:latin typeface="Lucida Sans Unicode"/>
                <a:cs typeface="Lucida Sans Unicode"/>
              </a:rPr>
              <a:t>favorita </a:t>
            </a:r>
            <a:r>
              <a:rPr sz="1600" spc="-55" dirty="0">
                <a:latin typeface="Lucida Sans Unicode"/>
                <a:cs typeface="Lucida Sans Unicode"/>
              </a:rPr>
              <a:t>la  </a:t>
            </a:r>
            <a:r>
              <a:rPr sz="1600" spc="-105" dirty="0">
                <a:latin typeface="Lucida Sans Unicode"/>
                <a:cs typeface="Lucida Sans Unicode"/>
              </a:rPr>
              <a:t>migliore </a:t>
            </a:r>
            <a:r>
              <a:rPr sz="1600" spc="-90" dirty="0">
                <a:latin typeface="Lucida Sans Unicode"/>
                <a:cs typeface="Lucida Sans Unicode"/>
              </a:rPr>
              <a:t>integrazione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100" dirty="0">
                <a:latin typeface="Lucida Sans Unicode"/>
                <a:cs typeface="Lucida Sans Unicode"/>
              </a:rPr>
              <a:t>l’uso </a:t>
            </a:r>
            <a:r>
              <a:rPr sz="1600" spc="-110" dirty="0">
                <a:latin typeface="Lucida Sans Unicode"/>
                <a:cs typeface="Lucida Sans Unicode"/>
              </a:rPr>
              <a:t>in  </a:t>
            </a:r>
            <a:r>
              <a:rPr sz="1600" spc="-105" dirty="0">
                <a:latin typeface="Lucida Sans Unicode"/>
                <a:cs typeface="Lucida Sans Unicode"/>
              </a:rPr>
              <a:t>computer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114" dirty="0">
                <a:latin typeface="Lucida Sans Unicode"/>
                <a:cs typeface="Lucida Sans Unicode"/>
              </a:rPr>
              <a:t>più </a:t>
            </a:r>
            <a:r>
              <a:rPr sz="1600" spc="-70" dirty="0">
                <a:latin typeface="Lucida Sans Unicode"/>
                <a:cs typeface="Lucida Sans Unicode"/>
              </a:rPr>
              <a:t>piccole  </a:t>
            </a:r>
            <a:r>
              <a:rPr sz="1600" spc="-95" dirty="0">
                <a:latin typeface="Lucida Sans Unicode"/>
                <a:cs typeface="Lucida Sans Unicode"/>
              </a:rPr>
              <a:t>dimensioni </a:t>
            </a:r>
            <a:r>
              <a:rPr sz="1600" spc="10" dirty="0">
                <a:latin typeface="Lucida Sans Unicode"/>
                <a:cs typeface="Lucida Sans Unicode"/>
              </a:rPr>
              <a:t>( </a:t>
            </a:r>
            <a:r>
              <a:rPr sz="1600" spc="-95" dirty="0">
                <a:latin typeface="Lucida Sans Unicode"/>
                <a:cs typeface="Lucida Sans Unicode"/>
              </a:rPr>
              <a:t>smart </a:t>
            </a:r>
            <a:r>
              <a:rPr sz="1600" spc="-85" dirty="0">
                <a:latin typeface="Lucida Sans Unicode"/>
                <a:cs typeface="Lucida Sans Unicode"/>
              </a:rPr>
              <a:t>phone,  </a:t>
            </a:r>
            <a:r>
              <a:rPr sz="1600" spc="-90" dirty="0">
                <a:latin typeface="Lucida Sans Unicode"/>
                <a:cs typeface="Lucida Sans Unicode"/>
              </a:rPr>
              <a:t>tablet,</a:t>
            </a:r>
            <a:r>
              <a:rPr sz="1600" spc="-55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embedded).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Tipologie </a:t>
            </a:r>
            <a:r>
              <a:rPr dirty="0"/>
              <a:t>di BUS:</a:t>
            </a:r>
            <a:r>
              <a:rPr spc="-55" dirty="0"/>
              <a:t> </a:t>
            </a:r>
            <a:r>
              <a:rPr spc="-5" dirty="0"/>
              <a:t>USB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0168" y="1583182"/>
            <a:ext cx="7036434" cy="3538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0" dirty="0">
                <a:latin typeface="Lucida Sans Unicode"/>
                <a:cs typeface="Lucida Sans Unicode"/>
              </a:rPr>
              <a:t>UNIVERSAL </a:t>
            </a:r>
            <a:r>
              <a:rPr sz="1800" spc="95" dirty="0">
                <a:latin typeface="Lucida Sans Unicode"/>
                <a:cs typeface="Lucida Sans Unicode"/>
              </a:rPr>
              <a:t>SERIAL</a:t>
            </a:r>
            <a:r>
              <a:rPr sz="1800" spc="-220" dirty="0">
                <a:latin typeface="Lucida Sans Unicode"/>
                <a:cs typeface="Lucida Sans Unicode"/>
              </a:rPr>
              <a:t> </a:t>
            </a:r>
            <a:r>
              <a:rPr sz="1800" spc="145" dirty="0">
                <a:latin typeface="Lucida Sans Unicode"/>
                <a:cs typeface="Lucida Sans Unicode"/>
              </a:rPr>
              <a:t>BUS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70" dirty="0">
                <a:latin typeface="Lucida Sans Unicode"/>
                <a:cs typeface="Lucida Sans Unicode"/>
              </a:rPr>
              <a:t>Il </a:t>
            </a:r>
            <a:r>
              <a:rPr sz="1800" spc="-75" dirty="0">
                <a:latin typeface="Lucida Sans Unicode"/>
                <a:cs typeface="Lucida Sans Unicode"/>
              </a:rPr>
              <a:t>sistema </a:t>
            </a:r>
            <a:r>
              <a:rPr sz="1800" spc="145" dirty="0">
                <a:latin typeface="Lucida Sans Unicode"/>
                <a:cs typeface="Lucida Sans Unicode"/>
              </a:rPr>
              <a:t>USB </a:t>
            </a:r>
            <a:r>
              <a:rPr sz="1800" spc="-5" dirty="0">
                <a:latin typeface="Lucida Sans Unicode"/>
                <a:cs typeface="Lucida Sans Unicode"/>
              </a:rPr>
              <a:t>è </a:t>
            </a:r>
            <a:r>
              <a:rPr sz="1800" spc="-110" dirty="0">
                <a:latin typeface="Lucida Sans Unicode"/>
                <a:cs typeface="Lucida Sans Unicode"/>
              </a:rPr>
              <a:t>composto </a:t>
            </a:r>
            <a:r>
              <a:rPr sz="1800" spc="-70" dirty="0">
                <a:latin typeface="Lucida Sans Unicode"/>
                <a:cs typeface="Lucida Sans Unicode"/>
              </a:rPr>
              <a:t>da </a:t>
            </a:r>
            <a:r>
              <a:rPr sz="1800" spc="-120" dirty="0">
                <a:latin typeface="Lucida Sans Unicode"/>
                <a:cs typeface="Lucida Sans Unicode"/>
              </a:rPr>
              <a:t>un </a:t>
            </a:r>
            <a:r>
              <a:rPr sz="1800" b="1" spc="-50" dirty="0">
                <a:solidFill>
                  <a:srgbClr val="FF0000"/>
                </a:solidFill>
                <a:latin typeface="Yu Gothic UI"/>
                <a:cs typeface="Yu Gothic UI"/>
              </a:rPr>
              <a:t>Hub </a:t>
            </a:r>
            <a:r>
              <a:rPr sz="1800" b="1" spc="-35" dirty="0">
                <a:solidFill>
                  <a:srgbClr val="FF0000"/>
                </a:solidFill>
                <a:latin typeface="Yu Gothic UI"/>
                <a:cs typeface="Yu Gothic UI"/>
              </a:rPr>
              <a:t>principale </a:t>
            </a:r>
            <a:r>
              <a:rPr sz="1800" spc="-50" dirty="0">
                <a:latin typeface="Lucida Sans Unicode"/>
                <a:cs typeface="Lucida Sans Unicode"/>
              </a:rPr>
              <a:t>che </a:t>
            </a:r>
            <a:r>
              <a:rPr sz="1800" spc="-70" dirty="0">
                <a:latin typeface="Lucida Sans Unicode"/>
                <a:cs typeface="Lucida Sans Unicode"/>
              </a:rPr>
              <a:t>si</a:t>
            </a:r>
            <a:r>
              <a:rPr sz="1800" spc="-250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collega:</a:t>
            </a:r>
            <a:endParaRPr sz="18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60" dirty="0">
                <a:latin typeface="Lucida Sans Unicode"/>
                <a:cs typeface="Lucida Sans Unicode"/>
              </a:rPr>
              <a:t>al </a:t>
            </a:r>
            <a:r>
              <a:rPr sz="1800" spc="-95" dirty="0">
                <a:latin typeface="Lucida Sans Unicode"/>
                <a:cs typeface="Lucida Sans Unicode"/>
              </a:rPr>
              <a:t>bus </a:t>
            </a:r>
            <a:r>
              <a:rPr sz="1800" spc="-90" dirty="0">
                <a:latin typeface="Lucida Sans Unicode"/>
                <a:cs typeface="Lucida Sans Unicode"/>
              </a:rPr>
              <a:t>del</a:t>
            </a:r>
            <a:r>
              <a:rPr sz="1800" spc="-55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sistema</a:t>
            </a:r>
            <a:endParaRPr sz="180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60" dirty="0">
                <a:latin typeface="Lucida Sans Unicode"/>
                <a:cs typeface="Lucida Sans Unicode"/>
              </a:rPr>
              <a:t>ai </a:t>
            </a:r>
            <a:r>
              <a:rPr sz="1800" spc="-45" dirty="0">
                <a:latin typeface="Lucida Sans Unicode"/>
                <a:cs typeface="Lucida Sans Unicode"/>
              </a:rPr>
              <a:t>cavi </a:t>
            </a:r>
            <a:r>
              <a:rPr sz="1800" spc="-90" dirty="0">
                <a:latin typeface="Lucida Sans Unicode"/>
                <a:cs typeface="Lucida Sans Unicode"/>
              </a:rPr>
              <a:t>dei </a:t>
            </a:r>
            <a:r>
              <a:rPr sz="1800" spc="-105" dirty="0">
                <a:latin typeface="Lucida Sans Unicode"/>
                <a:cs typeface="Lucida Sans Unicode"/>
              </a:rPr>
              <a:t>dispositivi </a:t>
            </a:r>
            <a:r>
              <a:rPr sz="1800" spc="-110" dirty="0">
                <a:latin typeface="Lucida Sans Unicode"/>
                <a:cs typeface="Lucida Sans Unicode"/>
              </a:rPr>
              <a:t>organizzati </a:t>
            </a:r>
            <a:r>
              <a:rPr sz="1800" spc="-65" dirty="0">
                <a:latin typeface="Lucida Sans Unicode"/>
                <a:cs typeface="Lucida Sans Unicode"/>
              </a:rPr>
              <a:t>ad </a:t>
            </a:r>
            <a:r>
              <a:rPr sz="1800" spc="-90" dirty="0">
                <a:latin typeface="Lucida Sans Unicode"/>
                <a:cs typeface="Lucida Sans Unicode"/>
              </a:rPr>
              <a:t>albero </a:t>
            </a:r>
            <a:r>
              <a:rPr sz="1800" spc="-100" dirty="0">
                <a:latin typeface="Lucida Sans Unicode"/>
                <a:cs typeface="Lucida Sans Unicode"/>
              </a:rPr>
              <a:t>per </a:t>
            </a:r>
            <a:r>
              <a:rPr sz="1800" spc="-70" dirty="0">
                <a:latin typeface="Lucida Sans Unicode"/>
                <a:cs typeface="Lucida Sans Unicode"/>
              </a:rPr>
              <a:t>dare </a:t>
            </a:r>
            <a:r>
              <a:rPr sz="1800" spc="-60" dirty="0">
                <a:latin typeface="Lucida Sans Unicode"/>
                <a:cs typeface="Lucida Sans Unicode"/>
              </a:rPr>
              <a:t>la </a:t>
            </a:r>
            <a:r>
              <a:rPr sz="1800" spc="-100" dirty="0">
                <a:latin typeface="Lucida Sans Unicode"/>
                <a:cs typeface="Lucida Sans Unicode"/>
              </a:rPr>
              <a:t>possiblità </a:t>
            </a:r>
            <a:r>
              <a:rPr sz="1800" spc="-135" dirty="0">
                <a:latin typeface="Lucida Sans Unicode"/>
                <a:cs typeface="Lucida Sans Unicode"/>
              </a:rPr>
              <a:t>di  </a:t>
            </a:r>
            <a:r>
              <a:rPr sz="1800" spc="-85" dirty="0">
                <a:latin typeface="Lucida Sans Unicode"/>
                <a:cs typeface="Lucida Sans Unicode"/>
              </a:rPr>
              <a:t>connessioni </a:t>
            </a:r>
            <a:r>
              <a:rPr sz="1800" spc="-120" dirty="0">
                <a:latin typeface="Lucida Sans Unicode"/>
                <a:cs typeface="Lucida Sans Unicode"/>
              </a:rPr>
              <a:t>multiple. </a:t>
            </a:r>
            <a:r>
              <a:rPr sz="1800" spc="20" dirty="0">
                <a:latin typeface="Lucida Sans Unicode"/>
                <a:cs typeface="Lucida Sans Unicode"/>
              </a:rPr>
              <a:t>La </a:t>
            </a:r>
            <a:r>
              <a:rPr sz="1800" spc="-75" dirty="0">
                <a:latin typeface="Lucida Sans Unicode"/>
                <a:cs typeface="Lucida Sans Unicode"/>
              </a:rPr>
              <a:t>radice </a:t>
            </a:r>
            <a:r>
              <a:rPr sz="1800" spc="-105" dirty="0">
                <a:latin typeface="Lucida Sans Unicode"/>
                <a:cs typeface="Lucida Sans Unicode"/>
              </a:rPr>
              <a:t>dell’albero </a:t>
            </a:r>
            <a:r>
              <a:rPr sz="1800" spc="-5" dirty="0">
                <a:latin typeface="Lucida Sans Unicode"/>
                <a:cs typeface="Lucida Sans Unicode"/>
              </a:rPr>
              <a:t>è </a:t>
            </a:r>
            <a:r>
              <a:rPr sz="1800" spc="-120" dirty="0">
                <a:latin typeface="Lucida Sans Unicode"/>
                <a:cs typeface="Lucida Sans Unicode"/>
              </a:rPr>
              <a:t>nell’hub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95" dirty="0">
                <a:latin typeface="Lucida Sans Unicode"/>
                <a:cs typeface="Lucida Sans Unicode"/>
              </a:rPr>
              <a:t>principale.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Sans Unicode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70" dirty="0">
                <a:latin typeface="Lucida Sans Unicode"/>
                <a:cs typeface="Lucida Sans Unicode"/>
              </a:rPr>
              <a:t>Il </a:t>
            </a:r>
            <a:r>
              <a:rPr sz="1800" spc="-40" dirty="0">
                <a:latin typeface="Lucida Sans Unicode"/>
                <a:cs typeface="Lucida Sans Unicode"/>
              </a:rPr>
              <a:t>cavo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75" dirty="0">
                <a:latin typeface="Lucida Sans Unicode"/>
                <a:cs typeface="Lucida Sans Unicode"/>
              </a:rPr>
              <a:t>connessione consiste </a:t>
            </a:r>
            <a:r>
              <a:rPr sz="1800" spc="-135" dirty="0">
                <a:latin typeface="Lucida Sans Unicode"/>
                <a:cs typeface="Lucida Sans Unicode"/>
              </a:rPr>
              <a:t>di </a:t>
            </a:r>
            <a:r>
              <a:rPr sz="1800" spc="-140" dirty="0">
                <a:latin typeface="Lucida Sans Unicode"/>
                <a:cs typeface="Lucida Sans Unicode"/>
              </a:rPr>
              <a:t>4</a:t>
            </a:r>
            <a:r>
              <a:rPr sz="1800" spc="65" dirty="0">
                <a:latin typeface="Lucida Sans Unicode"/>
                <a:cs typeface="Lucida Sans Unicode"/>
              </a:rPr>
              <a:t> </a:t>
            </a:r>
            <a:r>
              <a:rPr sz="1800" spc="-125" dirty="0">
                <a:latin typeface="Lucida Sans Unicode"/>
                <a:cs typeface="Lucida Sans Unicode"/>
              </a:rPr>
              <a:t>fili:</a:t>
            </a:r>
            <a:endParaRPr sz="18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140" dirty="0">
                <a:latin typeface="Lucida Sans Unicode"/>
                <a:cs typeface="Lucida Sans Unicode"/>
              </a:rPr>
              <a:t>2 </a:t>
            </a:r>
            <a:r>
              <a:rPr sz="1800" spc="-100" dirty="0">
                <a:latin typeface="Lucida Sans Unicode"/>
                <a:cs typeface="Lucida Sans Unicode"/>
              </a:rPr>
              <a:t>per </a:t>
            </a:r>
            <a:r>
              <a:rPr sz="1800" spc="-125" dirty="0">
                <a:latin typeface="Lucida Sans Unicode"/>
                <a:cs typeface="Lucida Sans Unicode"/>
              </a:rPr>
              <a:t>i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spc="-105" dirty="0">
                <a:latin typeface="Lucida Sans Unicode"/>
                <a:cs typeface="Lucida Sans Unicode"/>
              </a:rPr>
              <a:t>dati,</a:t>
            </a:r>
            <a:endParaRPr sz="18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140" dirty="0">
                <a:latin typeface="Lucida Sans Unicode"/>
                <a:cs typeface="Lucida Sans Unicode"/>
              </a:rPr>
              <a:t>1 </a:t>
            </a:r>
            <a:r>
              <a:rPr sz="1800" spc="-100" dirty="0">
                <a:latin typeface="Lucida Sans Unicode"/>
                <a:cs typeface="Lucida Sans Unicode"/>
              </a:rPr>
              <a:t>per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5" dirty="0">
                <a:latin typeface="Lucida Sans Unicode"/>
                <a:cs typeface="Lucida Sans Unicode"/>
              </a:rPr>
              <a:t>GND,</a:t>
            </a:r>
            <a:endParaRPr sz="18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140" dirty="0">
                <a:latin typeface="Lucida Sans Unicode"/>
                <a:cs typeface="Lucida Sans Unicode"/>
              </a:rPr>
              <a:t>1 </a:t>
            </a:r>
            <a:r>
              <a:rPr sz="1800" spc="-95" dirty="0">
                <a:latin typeface="Lucida Sans Unicode"/>
                <a:cs typeface="Lucida Sans Unicode"/>
              </a:rPr>
              <a:t>per </a:t>
            </a:r>
            <a:r>
              <a:rPr sz="1800" spc="-60" dirty="0">
                <a:latin typeface="Lucida Sans Unicode"/>
                <a:cs typeface="Lucida Sans Unicode"/>
              </a:rPr>
              <a:t>la </a:t>
            </a:r>
            <a:r>
              <a:rPr sz="1800" spc="-85" dirty="0">
                <a:latin typeface="Lucida Sans Unicode"/>
                <a:cs typeface="Lucida Sans Unicode"/>
              </a:rPr>
              <a:t>tensione </a:t>
            </a:r>
            <a:r>
              <a:rPr sz="1800" spc="5" dirty="0">
                <a:latin typeface="Lucida Sans Unicode"/>
                <a:cs typeface="Lucida Sans Unicode"/>
              </a:rPr>
              <a:t>a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spc="-65" dirty="0">
                <a:latin typeface="Lucida Sans Unicode"/>
                <a:cs typeface="Lucida Sans Unicode"/>
              </a:rPr>
              <a:t>5V.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06692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Rappresentazione digitale  di </a:t>
            </a:r>
            <a:r>
              <a:rPr dirty="0"/>
              <a:t>segnali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4212" y="1773173"/>
            <a:ext cx="7775575" cy="13462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6475" y="4092511"/>
            <a:ext cx="7021449" cy="2087626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4212" y="1751076"/>
            <a:ext cx="1751330" cy="396875"/>
          </a:xfrm>
          <a:prstGeom prst="rect">
            <a:avLst/>
          </a:prstGeom>
          <a:solidFill>
            <a:srgbClr val="FFCC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15"/>
              </a:spcBef>
            </a:pPr>
            <a:r>
              <a:rPr sz="2000" dirty="0">
                <a:latin typeface="Arial"/>
                <a:cs typeface="Arial"/>
              </a:rPr>
              <a:t>Analog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Signal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3112" y="3767073"/>
            <a:ext cx="3751579" cy="396875"/>
          </a:xfrm>
          <a:prstGeom prst="rect">
            <a:avLst/>
          </a:prstGeom>
          <a:solidFill>
            <a:srgbClr val="FFCCFF"/>
          </a:solidFill>
        </p:spPr>
        <p:txBody>
          <a:bodyPr vert="horz" wrap="square" lIns="0" tIns="4064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320"/>
              </a:spcBef>
            </a:pPr>
            <a:r>
              <a:rPr sz="2000" b="1" spc="-5" dirty="0">
                <a:latin typeface="Arial"/>
                <a:cs typeface="Arial"/>
              </a:rPr>
              <a:t>Sampling: </a:t>
            </a:r>
            <a:r>
              <a:rPr sz="2000" dirty="0">
                <a:latin typeface="Arial"/>
                <a:cs typeface="Arial"/>
              </a:rPr>
              <a:t>Discrete-time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Signal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26276" y="3767073"/>
            <a:ext cx="1717675" cy="396875"/>
          </a:xfrm>
          <a:prstGeom prst="rect">
            <a:avLst/>
          </a:prstGeom>
          <a:solidFill>
            <a:srgbClr val="FFCCFF"/>
          </a:solidFill>
        </p:spPr>
        <p:txBody>
          <a:bodyPr vert="horz" wrap="square" lIns="0" tIns="4064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20"/>
              </a:spcBef>
            </a:pPr>
            <a:r>
              <a:rPr sz="2000" b="1" dirty="0">
                <a:latin typeface="Arial"/>
                <a:cs typeface="Arial"/>
              </a:rPr>
              <a:t>Quantization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99101" y="5694362"/>
            <a:ext cx="2200275" cy="7112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325"/>
              </a:spcBef>
            </a:pPr>
            <a:r>
              <a:rPr sz="2000" dirty="0">
                <a:latin typeface="Arial"/>
                <a:cs typeface="Arial"/>
              </a:rPr>
              <a:t>x(t), </a:t>
            </a:r>
            <a:r>
              <a:rPr sz="2000" spc="-45" dirty="0">
                <a:latin typeface="Arial"/>
                <a:cs typeface="Arial"/>
              </a:rPr>
              <a:t>t=nT,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n=1,2,..</a:t>
            </a:r>
            <a:endParaRPr sz="20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F=1/T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Tipologie </a:t>
            </a:r>
            <a:r>
              <a:rPr dirty="0"/>
              <a:t>di BUS:</a:t>
            </a:r>
            <a:r>
              <a:rPr spc="-55" dirty="0"/>
              <a:t> </a:t>
            </a:r>
            <a:r>
              <a:rPr spc="-5" dirty="0"/>
              <a:t>USB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0168" y="1583182"/>
            <a:ext cx="1474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Lucida Sans Unicode"/>
                <a:cs typeface="Lucida Sans Unicode"/>
              </a:rPr>
              <a:t>Invio </a:t>
            </a:r>
            <a:r>
              <a:rPr sz="1800" spc="-130" dirty="0">
                <a:latin typeface="Lucida Sans Unicode"/>
                <a:cs typeface="Lucida Sans Unicode"/>
              </a:rPr>
              <a:t>di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-40" dirty="0">
                <a:latin typeface="Lucida Sans Unicode"/>
                <a:cs typeface="Lucida Sans Unicode"/>
              </a:rPr>
              <a:t>Frame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63876" y="1700148"/>
            <a:ext cx="5527675" cy="27749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51789" y="4606544"/>
            <a:ext cx="786066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0" dirty="0">
                <a:latin typeface="Lucida Sans Unicode"/>
                <a:cs typeface="Lucida Sans Unicode"/>
              </a:rPr>
              <a:t>4 tipi </a:t>
            </a:r>
            <a:r>
              <a:rPr sz="1800" spc="-130" dirty="0">
                <a:latin typeface="Lucida Sans Unicode"/>
                <a:cs typeface="Lucida Sans Unicode"/>
              </a:rPr>
              <a:t>di</a:t>
            </a:r>
            <a:r>
              <a:rPr sz="1800" spc="70" dirty="0">
                <a:latin typeface="Lucida Sans Unicode"/>
                <a:cs typeface="Lucida Sans Unicode"/>
              </a:rPr>
              <a:t> </a:t>
            </a:r>
            <a:r>
              <a:rPr sz="1800" spc="-95" dirty="0">
                <a:latin typeface="Lucida Sans Unicode"/>
                <a:cs typeface="Lucida Sans Unicode"/>
              </a:rPr>
              <a:t>frame</a:t>
            </a:r>
            <a:endParaRPr sz="1800">
              <a:latin typeface="Lucida Sans Unicode"/>
              <a:cs typeface="Lucida Sans Unicode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1800" b="1" spc="-65" dirty="0">
                <a:latin typeface="Yu Gothic UI"/>
                <a:cs typeface="Yu Gothic UI"/>
              </a:rPr>
              <a:t>controllo </a:t>
            </a:r>
            <a:r>
              <a:rPr sz="1800" spc="-130" dirty="0">
                <a:latin typeface="Lucida Sans Unicode"/>
                <a:cs typeface="Lucida Sans Unicode"/>
              </a:rPr>
              <a:t>utilizzati </a:t>
            </a:r>
            <a:r>
              <a:rPr sz="1800" spc="-100" dirty="0">
                <a:latin typeface="Lucida Sans Unicode"/>
                <a:cs typeface="Lucida Sans Unicode"/>
              </a:rPr>
              <a:t>per configurare </a:t>
            </a:r>
            <a:r>
              <a:rPr sz="1800" spc="-125" dirty="0">
                <a:latin typeface="Lucida Sans Unicode"/>
                <a:cs typeface="Lucida Sans Unicode"/>
              </a:rPr>
              <a:t>i </a:t>
            </a:r>
            <a:r>
              <a:rPr sz="1800" spc="-100" dirty="0">
                <a:latin typeface="Lucida Sans Unicode"/>
                <a:cs typeface="Lucida Sans Unicode"/>
              </a:rPr>
              <a:t>dispositivi, </a:t>
            </a:r>
            <a:r>
              <a:rPr sz="1800" spc="-50" dirty="0">
                <a:latin typeface="Lucida Sans Unicode"/>
                <a:cs typeface="Lucida Sans Unicode"/>
              </a:rPr>
              <a:t>assegnare </a:t>
            </a:r>
            <a:r>
              <a:rPr sz="1800" spc="-125" dirty="0">
                <a:latin typeface="Lucida Sans Unicode"/>
                <a:cs typeface="Lucida Sans Unicode"/>
              </a:rPr>
              <a:t>loro i </a:t>
            </a:r>
            <a:r>
              <a:rPr sz="1800" spc="-100" dirty="0">
                <a:latin typeface="Lucida Sans Unicode"/>
                <a:cs typeface="Lucida Sans Unicode"/>
              </a:rPr>
              <a:t>comandi</a:t>
            </a:r>
            <a:r>
              <a:rPr sz="1800" spc="-55" dirty="0">
                <a:latin typeface="Lucida Sans Unicode"/>
                <a:cs typeface="Lucida Sans Unicode"/>
              </a:rPr>
              <a:t> </a:t>
            </a:r>
            <a:r>
              <a:rPr sz="1800" spc="-5" dirty="0">
                <a:latin typeface="Lucida Sans Unicode"/>
                <a:cs typeface="Lucida Sans Unicode"/>
              </a:rPr>
              <a:t>e</a:t>
            </a:r>
            <a:endParaRPr sz="1800">
              <a:latin typeface="Lucida Sans Unicode"/>
              <a:cs typeface="Lucida Sans Unicode"/>
            </a:endParaRPr>
          </a:p>
          <a:p>
            <a:pPr marL="469900">
              <a:lnSpc>
                <a:spcPct val="100000"/>
              </a:lnSpc>
            </a:pPr>
            <a:r>
              <a:rPr sz="1800" spc="-110" dirty="0">
                <a:latin typeface="Lucida Sans Unicode"/>
                <a:cs typeface="Lucida Sans Unicode"/>
              </a:rPr>
              <a:t>interrogarli;</a:t>
            </a:r>
            <a:endParaRPr sz="1800">
              <a:latin typeface="Lucida Sans Unicode"/>
              <a:cs typeface="Lucida Sans Unicode"/>
            </a:endParaRPr>
          </a:p>
          <a:p>
            <a:pPr marL="469900" marR="245110" indent="-457200">
              <a:lnSpc>
                <a:spcPct val="100000"/>
              </a:lnSpc>
              <a:buAutoNum type="arabicPeriod" startAt="2"/>
              <a:tabLst>
                <a:tab pos="469900" algn="l"/>
                <a:tab pos="470534" algn="l"/>
              </a:tabLst>
            </a:pPr>
            <a:r>
              <a:rPr sz="1800" b="1" spc="-20" dirty="0">
                <a:latin typeface="Yu Gothic UI"/>
                <a:cs typeface="Yu Gothic UI"/>
              </a:rPr>
              <a:t>Isocroni </a:t>
            </a:r>
            <a:r>
              <a:rPr sz="1800" spc="-105" dirty="0">
                <a:latin typeface="Lucida Sans Unicode"/>
                <a:cs typeface="Lucida Sans Unicode"/>
              </a:rPr>
              <a:t>(microfoni, altoparlanti, </a:t>
            </a:r>
            <a:r>
              <a:rPr sz="1800" spc="-35" dirty="0">
                <a:latin typeface="Lucida Sans Unicode"/>
                <a:cs typeface="Lucida Sans Unicode"/>
              </a:rPr>
              <a:t>ecc.): </a:t>
            </a:r>
            <a:r>
              <a:rPr sz="1800" spc="-85" dirty="0">
                <a:latin typeface="Lucida Sans Unicode"/>
                <a:cs typeface="Lucida Sans Unicode"/>
              </a:rPr>
              <a:t>spediscono </a:t>
            </a:r>
            <a:r>
              <a:rPr sz="1800" spc="5" dirty="0">
                <a:latin typeface="Lucida Sans Unicode"/>
                <a:cs typeface="Lucida Sans Unicode"/>
              </a:rPr>
              <a:t>a </a:t>
            </a:r>
            <a:r>
              <a:rPr sz="1800" spc="-85" dirty="0">
                <a:latin typeface="Lucida Sans Unicode"/>
                <a:cs typeface="Lucida Sans Unicode"/>
              </a:rPr>
              <a:t>precisi </a:t>
            </a:r>
            <a:r>
              <a:rPr sz="1800" spc="-100" dirty="0">
                <a:latin typeface="Lucida Sans Unicode"/>
                <a:cs typeface="Lucida Sans Unicode"/>
              </a:rPr>
              <a:t>intervalli </a:t>
            </a:r>
            <a:r>
              <a:rPr sz="1800" spc="-135" dirty="0">
                <a:latin typeface="Lucida Sans Unicode"/>
                <a:cs typeface="Lucida Sans Unicode"/>
              </a:rPr>
              <a:t>di  </a:t>
            </a:r>
            <a:r>
              <a:rPr sz="1800" spc="-125" dirty="0">
                <a:latin typeface="Lucida Sans Unicode"/>
                <a:cs typeface="Lucida Sans Unicode"/>
              </a:rPr>
              <a:t>tempo </a:t>
            </a:r>
            <a:r>
              <a:rPr sz="1800" spc="-90" dirty="0">
                <a:latin typeface="Lucida Sans Unicode"/>
                <a:cs typeface="Lucida Sans Unicode"/>
              </a:rPr>
              <a:t>ma </a:t>
            </a:r>
            <a:r>
              <a:rPr sz="1800" spc="-120" dirty="0">
                <a:latin typeface="Lucida Sans Unicode"/>
                <a:cs typeface="Lucida Sans Unicode"/>
              </a:rPr>
              <a:t>non </a:t>
            </a:r>
            <a:r>
              <a:rPr sz="1800" spc="-90" dirty="0">
                <a:latin typeface="Lucida Sans Unicode"/>
                <a:cs typeface="Lucida Sans Unicode"/>
              </a:rPr>
              <a:t>possono </a:t>
            </a:r>
            <a:r>
              <a:rPr sz="1800" spc="-85" dirty="0">
                <a:latin typeface="Lucida Sans Unicode"/>
                <a:cs typeface="Lucida Sans Unicode"/>
              </a:rPr>
              <a:t>richiedere </a:t>
            </a:r>
            <a:r>
              <a:rPr sz="1800" spc="-60" dirty="0">
                <a:latin typeface="Lucida Sans Unicode"/>
                <a:cs typeface="Lucida Sans Unicode"/>
              </a:rPr>
              <a:t>la </a:t>
            </a:r>
            <a:r>
              <a:rPr sz="1800" spc="-90" dirty="0">
                <a:latin typeface="Lucida Sans Unicode"/>
                <a:cs typeface="Lucida Sans Unicode"/>
              </a:rPr>
              <a:t>trasmissione </a:t>
            </a:r>
            <a:r>
              <a:rPr sz="1800" spc="-125" dirty="0">
                <a:latin typeface="Lucida Sans Unicode"/>
                <a:cs typeface="Lucida Sans Unicode"/>
              </a:rPr>
              <a:t>in </a:t>
            </a:r>
            <a:r>
              <a:rPr sz="1800" spc="-35" dirty="0">
                <a:latin typeface="Lucida Sans Unicode"/>
                <a:cs typeface="Lucida Sans Unicode"/>
              </a:rPr>
              <a:t>caso </a:t>
            </a:r>
            <a:r>
              <a:rPr sz="1800" spc="-130" dirty="0">
                <a:latin typeface="Lucida Sans Unicode"/>
                <a:cs typeface="Lucida Sans Unicode"/>
              </a:rPr>
              <a:t>di</a:t>
            </a:r>
            <a:r>
              <a:rPr sz="1800" spc="165" dirty="0">
                <a:latin typeface="Lucida Sans Unicode"/>
                <a:cs typeface="Lucida Sans Unicode"/>
              </a:rPr>
              <a:t> </a:t>
            </a:r>
            <a:r>
              <a:rPr sz="1800" spc="-90" dirty="0">
                <a:latin typeface="Lucida Sans Unicode"/>
                <a:cs typeface="Lucida Sans Unicode"/>
              </a:rPr>
              <a:t>errore;</a:t>
            </a:r>
            <a:endParaRPr sz="1800">
              <a:latin typeface="Lucida Sans Unicode"/>
              <a:cs typeface="Lucida Sans Unicode"/>
            </a:endParaRPr>
          </a:p>
          <a:p>
            <a:pPr marL="469900" indent="-457200">
              <a:lnSpc>
                <a:spcPct val="100000"/>
              </a:lnSpc>
              <a:buAutoNum type="arabicPeriod" startAt="2"/>
              <a:tabLst>
                <a:tab pos="469900" algn="l"/>
                <a:tab pos="470534" algn="l"/>
              </a:tabLst>
            </a:pPr>
            <a:r>
              <a:rPr sz="1800" b="1" spc="5" dirty="0">
                <a:latin typeface="Yu Gothic UI"/>
                <a:cs typeface="Yu Gothic UI"/>
              </a:rPr>
              <a:t>Bulck </a:t>
            </a:r>
            <a:r>
              <a:rPr sz="1800" spc="-90" dirty="0">
                <a:latin typeface="Lucida Sans Unicode"/>
                <a:cs typeface="Lucida Sans Unicode"/>
              </a:rPr>
              <a:t>usati </a:t>
            </a:r>
            <a:r>
              <a:rPr sz="1800" spc="-100" dirty="0">
                <a:latin typeface="Lucida Sans Unicode"/>
                <a:cs typeface="Lucida Sans Unicode"/>
              </a:rPr>
              <a:t>per </a:t>
            </a:r>
            <a:r>
              <a:rPr sz="1800" spc="-60" dirty="0">
                <a:latin typeface="Lucida Sans Unicode"/>
                <a:cs typeface="Lucida Sans Unicode"/>
              </a:rPr>
              <a:t>la </a:t>
            </a:r>
            <a:r>
              <a:rPr sz="1800" spc="-95" dirty="0">
                <a:latin typeface="Lucida Sans Unicode"/>
                <a:cs typeface="Lucida Sans Unicode"/>
              </a:rPr>
              <a:t>tramissione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110" dirty="0">
                <a:latin typeface="Lucida Sans Unicode"/>
                <a:cs typeface="Lucida Sans Unicode"/>
              </a:rPr>
              <a:t>grandi </a:t>
            </a:r>
            <a:r>
              <a:rPr sz="1800" spc="-120" dirty="0">
                <a:latin typeface="Lucida Sans Unicode"/>
                <a:cs typeface="Lucida Sans Unicode"/>
              </a:rPr>
              <a:t>volumi </a:t>
            </a:r>
            <a:r>
              <a:rPr sz="1800" spc="-130" dirty="0">
                <a:latin typeface="Lucida Sans Unicode"/>
                <a:cs typeface="Lucida Sans Unicode"/>
              </a:rPr>
              <a:t>di</a:t>
            </a:r>
            <a:r>
              <a:rPr sz="1800" spc="150" dirty="0">
                <a:latin typeface="Lucida Sans Unicode"/>
                <a:cs typeface="Lucida Sans Unicode"/>
              </a:rPr>
              <a:t> </a:t>
            </a:r>
            <a:r>
              <a:rPr sz="1800" spc="-105" dirty="0">
                <a:latin typeface="Lucida Sans Unicode"/>
                <a:cs typeface="Lucida Sans Unicode"/>
              </a:rPr>
              <a:t>dati;</a:t>
            </a:r>
            <a:endParaRPr sz="1800">
              <a:latin typeface="Lucida Sans Unicode"/>
              <a:cs typeface="Lucida Sans Unicode"/>
            </a:endParaRPr>
          </a:p>
          <a:p>
            <a:pPr marL="469900" indent="-457200">
              <a:lnSpc>
                <a:spcPct val="100000"/>
              </a:lnSpc>
              <a:buAutoNum type="arabicPeriod" startAt="2"/>
              <a:tabLst>
                <a:tab pos="469900" algn="l"/>
                <a:tab pos="470534" algn="l"/>
              </a:tabLst>
            </a:pPr>
            <a:r>
              <a:rPr sz="1800" b="1" spc="-70" dirty="0">
                <a:latin typeface="Yu Gothic UI"/>
                <a:cs typeface="Yu Gothic UI"/>
              </a:rPr>
              <a:t>Interrupt</a:t>
            </a:r>
            <a:endParaRPr sz="1800">
              <a:latin typeface="Yu Gothic UI"/>
              <a:cs typeface="Yu Gothic UI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3037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BUS: </a:t>
            </a:r>
            <a:r>
              <a:rPr dirty="0"/>
              <a:t>operazioni e</a:t>
            </a:r>
            <a:r>
              <a:rPr spc="-70" dirty="0"/>
              <a:t> </a:t>
            </a:r>
            <a:r>
              <a:rPr dirty="0"/>
              <a:t>interrupt  </a:t>
            </a:r>
            <a:r>
              <a:rPr spc="-5" dirty="0"/>
              <a:t>CHIP 8259A</a:t>
            </a:r>
            <a:r>
              <a:rPr spc="-35" dirty="0"/>
              <a:t> </a:t>
            </a:r>
            <a:r>
              <a:rPr dirty="0"/>
              <a:t>Intel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6989" y="1437258"/>
            <a:ext cx="65874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65" dirty="0">
                <a:latin typeface="Lucida Sans Unicode"/>
                <a:cs typeface="Lucida Sans Unicode"/>
              </a:rPr>
              <a:t>Come </a:t>
            </a:r>
            <a:r>
              <a:rPr sz="2000" spc="-85" dirty="0">
                <a:latin typeface="Lucida Sans Unicode"/>
                <a:cs typeface="Lucida Sans Unicode"/>
              </a:rPr>
              <a:t>fa </a:t>
            </a:r>
            <a:r>
              <a:rPr sz="2000" spc="-130" dirty="0">
                <a:latin typeface="Lucida Sans Unicode"/>
                <a:cs typeface="Lucida Sans Unicode"/>
              </a:rPr>
              <a:t>un </a:t>
            </a:r>
            <a:r>
              <a:rPr sz="2000" spc="-110" dirty="0">
                <a:latin typeface="Lucida Sans Unicode"/>
                <a:cs typeface="Lucida Sans Unicode"/>
              </a:rPr>
              <a:t>dispositivo </a:t>
            </a:r>
            <a:r>
              <a:rPr sz="2000" spc="-70" dirty="0">
                <a:latin typeface="Lucida Sans Unicode"/>
                <a:cs typeface="Lucida Sans Unicode"/>
              </a:rPr>
              <a:t>ad </a:t>
            </a:r>
            <a:r>
              <a:rPr sz="2000" spc="-95" dirty="0">
                <a:latin typeface="Lucida Sans Unicode"/>
                <a:cs typeface="Lucida Sans Unicode"/>
              </a:rPr>
              <a:t>indicare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90" dirty="0">
                <a:latin typeface="Lucida Sans Unicode"/>
                <a:cs typeface="Lucida Sans Unicode"/>
              </a:rPr>
              <a:t>voler </a:t>
            </a:r>
            <a:r>
              <a:rPr sz="2000" spc="-30" dirty="0">
                <a:latin typeface="Lucida Sans Unicode"/>
                <a:cs typeface="Lucida Sans Unicode"/>
              </a:rPr>
              <a:t>essere</a:t>
            </a:r>
            <a:r>
              <a:rPr sz="2000" spc="-90" dirty="0">
                <a:latin typeface="Lucida Sans Unicode"/>
                <a:cs typeface="Lucida Sans Unicode"/>
              </a:rPr>
              <a:t> </a:t>
            </a:r>
            <a:r>
              <a:rPr sz="2000" spc="-50" dirty="0">
                <a:latin typeface="Lucida Sans Unicode"/>
                <a:cs typeface="Lucida Sans Unicode"/>
              </a:rPr>
              <a:t>servito?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6989" y="1789254"/>
            <a:ext cx="464375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-175" dirty="0">
                <a:latin typeface="Lucida Sans Unicode"/>
                <a:cs typeface="Lucida Sans Unicode"/>
              </a:rPr>
              <a:t>Interrupt..problemi </a:t>
            </a:r>
            <a:r>
              <a:rPr sz="2100" spc="-150" dirty="0">
                <a:latin typeface="Lucida Sans Unicode"/>
                <a:cs typeface="Lucida Sans Unicode"/>
              </a:rPr>
              <a:t>analoghi </a:t>
            </a:r>
            <a:r>
              <a:rPr sz="2100" spc="-110" dirty="0">
                <a:latin typeface="Lucida Sans Unicode"/>
                <a:cs typeface="Lucida Sans Unicode"/>
              </a:rPr>
              <a:t>ai</a:t>
            </a:r>
            <a:r>
              <a:rPr sz="2100" spc="-95" dirty="0">
                <a:latin typeface="Lucida Sans Unicode"/>
                <a:cs typeface="Lucida Sans Unicode"/>
              </a:rPr>
              <a:t> </a:t>
            </a:r>
            <a:r>
              <a:rPr sz="2100" spc="-145" dirty="0">
                <a:latin typeface="Lucida Sans Unicode"/>
                <a:cs typeface="Lucida Sans Unicode"/>
              </a:rPr>
              <a:t>precedenti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6050" y="3114675"/>
            <a:ext cx="5649976" cy="31940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75782" y="1792692"/>
            <a:ext cx="3102610" cy="46723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0500" indent="-177800">
              <a:lnSpc>
                <a:spcPts val="1950"/>
              </a:lnSpc>
              <a:spcBef>
                <a:spcPts val="130"/>
              </a:spcBef>
              <a:buAutoNum type="arabicPeriod"/>
              <a:tabLst>
                <a:tab pos="191135" algn="l"/>
              </a:tabLst>
            </a:pPr>
            <a:r>
              <a:rPr sz="1650" i="1" spc="-30" dirty="0">
                <a:latin typeface="Malgun Gothic"/>
                <a:cs typeface="Malgun Gothic"/>
              </a:rPr>
              <a:t>IRx (interrupt </a:t>
            </a:r>
            <a:r>
              <a:rPr sz="1650" i="1" spc="-40" dirty="0">
                <a:latin typeface="Malgun Gothic"/>
                <a:cs typeface="Malgun Gothic"/>
              </a:rPr>
              <a:t>Requet):</a:t>
            </a:r>
            <a:r>
              <a:rPr sz="1650" i="1" spc="2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richiesta</a:t>
            </a:r>
            <a:endParaRPr sz="1650">
              <a:latin typeface="Malgun Gothic"/>
              <a:cs typeface="Malgun Gothic"/>
            </a:endParaRPr>
          </a:p>
          <a:p>
            <a:pPr marL="190500">
              <a:lnSpc>
                <a:spcPts val="1920"/>
              </a:lnSpc>
            </a:pPr>
            <a:r>
              <a:rPr sz="1650" i="1" spc="-25" dirty="0">
                <a:latin typeface="Malgun Gothic"/>
                <a:cs typeface="Malgun Gothic"/>
              </a:rPr>
              <a:t>di </a:t>
            </a:r>
            <a:r>
              <a:rPr sz="1650" i="1" spc="-30" dirty="0">
                <a:latin typeface="Malgun Gothic"/>
                <a:cs typeface="Malgun Gothic"/>
              </a:rPr>
              <a:t>interrupt </a:t>
            </a:r>
            <a:r>
              <a:rPr sz="1650" i="1" spc="-35" dirty="0">
                <a:latin typeface="Malgun Gothic"/>
                <a:cs typeface="Malgun Gothic"/>
              </a:rPr>
              <a:t>da un</a:t>
            </a:r>
            <a:r>
              <a:rPr sz="1650" i="1" spc="2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dispositivo</a:t>
            </a:r>
            <a:endParaRPr sz="1650">
              <a:latin typeface="Malgun Gothic"/>
              <a:cs typeface="Malgun Gothic"/>
            </a:endParaRPr>
          </a:p>
          <a:p>
            <a:pPr marL="190500" marR="74930" indent="-177800">
              <a:lnSpc>
                <a:spcPts val="1920"/>
              </a:lnSpc>
              <a:spcBef>
                <a:spcPts val="85"/>
              </a:spcBef>
              <a:buAutoNum type="arabicPeriod" startAt="2"/>
              <a:tabLst>
                <a:tab pos="191135" algn="l"/>
              </a:tabLst>
            </a:pP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0" dirty="0">
                <a:latin typeface="Malgun Gothic"/>
                <a:cs typeface="Malgun Gothic"/>
              </a:rPr>
              <a:t>chip </a:t>
            </a:r>
            <a:r>
              <a:rPr sz="1650" i="1" spc="-35" dirty="0">
                <a:latin typeface="Malgun Gothic"/>
                <a:cs typeface="Malgun Gothic"/>
              </a:rPr>
              <a:t>8259A </a:t>
            </a:r>
            <a:r>
              <a:rPr sz="1650" i="1" spc="-25" dirty="0">
                <a:latin typeface="Malgun Gothic"/>
                <a:cs typeface="Malgun Gothic"/>
              </a:rPr>
              <a:t>asserisce la </a:t>
            </a:r>
            <a:r>
              <a:rPr sz="1650" i="1" spc="-30" dirty="0">
                <a:latin typeface="Malgun Gothic"/>
                <a:cs typeface="Malgun Gothic"/>
              </a:rPr>
              <a:t>linea  </a:t>
            </a:r>
            <a:r>
              <a:rPr sz="1650" i="1" spc="-35" dirty="0">
                <a:latin typeface="Malgun Gothic"/>
                <a:cs typeface="Malgun Gothic"/>
              </a:rPr>
              <a:t>INT</a:t>
            </a:r>
            <a:r>
              <a:rPr sz="1650" i="1" spc="-20" dirty="0">
                <a:latin typeface="Malgun Gothic"/>
                <a:cs typeface="Malgun Gothic"/>
              </a:rPr>
              <a:t> </a:t>
            </a:r>
            <a:r>
              <a:rPr sz="1650" i="1" spc="-45" dirty="0">
                <a:latin typeface="Malgun Gothic"/>
                <a:cs typeface="Malgun Gothic"/>
              </a:rPr>
              <a:t>(INTerrupt)</a:t>
            </a:r>
            <a:endParaRPr sz="1650">
              <a:latin typeface="Malgun Gothic"/>
              <a:cs typeface="Malgun Gothic"/>
            </a:endParaRPr>
          </a:p>
          <a:p>
            <a:pPr marL="190500" marR="195580" indent="-177800">
              <a:lnSpc>
                <a:spcPts val="1920"/>
              </a:lnSpc>
              <a:buAutoNum type="arabicPeriod" startAt="2"/>
              <a:tabLst>
                <a:tab pos="191135" algn="l"/>
                <a:tab pos="1762125" algn="l"/>
              </a:tabLst>
            </a:pPr>
            <a:r>
              <a:rPr sz="1650" i="1" spc="-40" dirty="0">
                <a:latin typeface="Malgun Gothic"/>
                <a:cs typeface="Malgun Gothic"/>
              </a:rPr>
              <a:t>Quando</a:t>
            </a:r>
            <a:r>
              <a:rPr sz="1650" i="1" spc="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la</a:t>
            </a:r>
            <a:r>
              <a:rPr sz="1650" i="1" spc="5" dirty="0">
                <a:latin typeface="Malgun Gothic"/>
                <a:cs typeface="Malgun Gothic"/>
              </a:rPr>
              <a:t> </a:t>
            </a:r>
            <a:r>
              <a:rPr sz="1650" i="1" spc="-40" dirty="0">
                <a:latin typeface="Malgun Gothic"/>
                <a:cs typeface="Malgun Gothic"/>
              </a:rPr>
              <a:t>CPU	</a:t>
            </a:r>
            <a:r>
              <a:rPr sz="1650" i="1" spc="-35" dirty="0">
                <a:latin typeface="Malgun Gothic"/>
                <a:cs typeface="Malgun Gothic"/>
              </a:rPr>
              <a:t>può </a:t>
            </a:r>
            <a:r>
              <a:rPr sz="1650" i="1" spc="-30" dirty="0">
                <a:latin typeface="Malgun Gothic"/>
                <a:cs typeface="Malgun Gothic"/>
              </a:rPr>
              <a:t>gestire  l’interupt </a:t>
            </a:r>
            <a:r>
              <a:rPr sz="1650" i="1" spc="-15" dirty="0">
                <a:latin typeface="Malgun Gothic"/>
                <a:cs typeface="Malgun Gothic"/>
              </a:rPr>
              <a:t>, </a:t>
            </a:r>
            <a:r>
              <a:rPr sz="1650" i="1" spc="-25" dirty="0">
                <a:latin typeface="Malgun Gothic"/>
                <a:cs typeface="Malgun Gothic"/>
              </a:rPr>
              <a:t>asserisce </a:t>
            </a:r>
            <a:r>
              <a:rPr sz="1650" i="1" spc="-35" dirty="0">
                <a:latin typeface="Malgun Gothic"/>
                <a:cs typeface="Malgun Gothic"/>
              </a:rPr>
              <a:t>INT </a:t>
            </a:r>
            <a:r>
              <a:rPr sz="1650" i="1" spc="-110" dirty="0">
                <a:latin typeface="Malgun Gothic"/>
                <a:cs typeface="Malgun Gothic"/>
              </a:rPr>
              <a:t>A’  </a:t>
            </a:r>
            <a:r>
              <a:rPr sz="1650" i="1" spc="-45" dirty="0">
                <a:latin typeface="Malgun Gothic"/>
                <a:cs typeface="Malgun Gothic"/>
              </a:rPr>
              <a:t>(INTerrupt </a:t>
            </a:r>
            <a:r>
              <a:rPr sz="1650" i="1" spc="-35" dirty="0">
                <a:latin typeface="Malgun Gothic"/>
                <a:cs typeface="Malgun Gothic"/>
              </a:rPr>
              <a:t>Aknowledgement),</a:t>
            </a:r>
            <a:endParaRPr sz="1650">
              <a:latin typeface="Malgun Gothic"/>
              <a:cs typeface="Malgun Gothic"/>
            </a:endParaRPr>
          </a:p>
          <a:p>
            <a:pPr marL="190500" marR="180975" indent="-177800">
              <a:lnSpc>
                <a:spcPts val="1920"/>
              </a:lnSpc>
              <a:buAutoNum type="arabicPeriod" startAt="2"/>
              <a:tabLst>
                <a:tab pos="191135" algn="l"/>
              </a:tabLst>
            </a:pP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0" dirty="0">
                <a:latin typeface="Malgun Gothic"/>
                <a:cs typeface="Malgun Gothic"/>
              </a:rPr>
              <a:t>chip </a:t>
            </a:r>
            <a:r>
              <a:rPr sz="1650" i="1" spc="-35" dirty="0">
                <a:latin typeface="Malgun Gothic"/>
                <a:cs typeface="Malgun Gothic"/>
              </a:rPr>
              <a:t>8259A </a:t>
            </a:r>
            <a:r>
              <a:rPr sz="1650" i="1" spc="-25" dirty="0">
                <a:latin typeface="Malgun Gothic"/>
                <a:cs typeface="Malgun Gothic"/>
              </a:rPr>
              <a:t>specifica l’input  </a:t>
            </a:r>
            <a:r>
              <a:rPr sz="1650" i="1" spc="-30" dirty="0">
                <a:latin typeface="Malgun Gothic"/>
                <a:cs typeface="Malgun Gothic"/>
              </a:rPr>
              <a:t>che ha </a:t>
            </a:r>
            <a:r>
              <a:rPr sz="1650" i="1" spc="-35" dirty="0">
                <a:latin typeface="Malgun Gothic"/>
                <a:cs typeface="Malgun Gothic"/>
              </a:rPr>
              <a:t>generato</a:t>
            </a:r>
            <a:r>
              <a:rPr sz="1650" i="1" spc="4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l’interrupt,</a:t>
            </a:r>
            <a:endParaRPr sz="1650">
              <a:latin typeface="Malgun Gothic"/>
              <a:cs typeface="Malgun Gothic"/>
            </a:endParaRPr>
          </a:p>
          <a:p>
            <a:pPr marL="190500" marR="25400" indent="-177800">
              <a:lnSpc>
                <a:spcPts val="1920"/>
              </a:lnSpc>
              <a:buAutoNum type="arabicPeriod" startAt="2"/>
              <a:tabLst>
                <a:tab pos="191135" algn="l"/>
              </a:tabLst>
            </a:pPr>
            <a:r>
              <a:rPr sz="1650" i="1" spc="-30" dirty="0">
                <a:latin typeface="Malgun Gothic"/>
                <a:cs typeface="Malgun Gothic"/>
              </a:rPr>
              <a:t>La </a:t>
            </a:r>
            <a:r>
              <a:rPr sz="1650" i="1" spc="-35" dirty="0">
                <a:latin typeface="Malgun Gothic"/>
                <a:cs typeface="Malgun Gothic"/>
              </a:rPr>
              <a:t>CPU </a:t>
            </a:r>
            <a:r>
              <a:rPr sz="1650" i="1" spc="-30" dirty="0">
                <a:latin typeface="Malgun Gothic"/>
                <a:cs typeface="Malgun Gothic"/>
              </a:rPr>
              <a:t>usa </a:t>
            </a:r>
            <a:r>
              <a:rPr sz="1650" i="1" spc="-35" dirty="0">
                <a:latin typeface="Malgun Gothic"/>
                <a:cs typeface="Malgun Gothic"/>
              </a:rPr>
              <a:t>quel </a:t>
            </a:r>
            <a:r>
              <a:rPr sz="1650" i="1" spc="-40" dirty="0">
                <a:latin typeface="Malgun Gothic"/>
                <a:cs typeface="Malgun Gothic"/>
              </a:rPr>
              <a:t>numero </a:t>
            </a:r>
            <a:r>
              <a:rPr sz="1650" i="1" spc="-35" dirty="0">
                <a:latin typeface="Malgun Gothic"/>
                <a:cs typeface="Malgun Gothic"/>
              </a:rPr>
              <a:t>come  vettore </a:t>
            </a:r>
            <a:r>
              <a:rPr sz="1650" i="1" spc="-30" dirty="0">
                <a:latin typeface="Malgun Gothic"/>
                <a:cs typeface="Malgun Gothic"/>
              </a:rPr>
              <a:t>di interrupt </a:t>
            </a:r>
            <a:r>
              <a:rPr sz="1650" i="1" spc="-25" dirty="0">
                <a:latin typeface="Malgun Gothic"/>
                <a:cs typeface="Malgun Gothic"/>
              </a:rPr>
              <a:t>in </a:t>
            </a:r>
            <a:r>
              <a:rPr sz="1650" i="1" spc="-40" dirty="0">
                <a:latin typeface="Malgun Gothic"/>
                <a:cs typeface="Malgun Gothic"/>
              </a:rPr>
              <a:t>una  </a:t>
            </a:r>
            <a:r>
              <a:rPr sz="1650" i="1" spc="-25" dirty="0">
                <a:latin typeface="Malgun Gothic"/>
                <a:cs typeface="Malgun Gothic"/>
              </a:rPr>
              <a:t>tabella </a:t>
            </a:r>
            <a:r>
              <a:rPr sz="1650" i="1" spc="-30" dirty="0">
                <a:latin typeface="Malgun Gothic"/>
                <a:cs typeface="Malgun Gothic"/>
              </a:rPr>
              <a:t>che seleziona</a:t>
            </a:r>
            <a:r>
              <a:rPr sz="1650" i="1" spc="7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la</a:t>
            </a:r>
            <a:endParaRPr sz="1650">
              <a:latin typeface="Malgun Gothic"/>
              <a:cs typeface="Malgun Gothic"/>
            </a:endParaRPr>
          </a:p>
          <a:p>
            <a:pPr marL="190500">
              <a:lnSpc>
                <a:spcPts val="1839"/>
              </a:lnSpc>
            </a:pPr>
            <a:r>
              <a:rPr sz="1650" i="1" spc="-35" dirty="0">
                <a:latin typeface="Malgun Gothic"/>
                <a:cs typeface="Malgun Gothic"/>
              </a:rPr>
              <a:t>procedura.</a:t>
            </a:r>
            <a:endParaRPr sz="1650">
              <a:latin typeface="Malgun Gothic"/>
              <a:cs typeface="Malgun Gothic"/>
            </a:endParaRPr>
          </a:p>
          <a:p>
            <a:pPr marL="190500" marR="5080" indent="-177800">
              <a:lnSpc>
                <a:spcPct val="97000"/>
              </a:lnSpc>
              <a:spcBef>
                <a:spcPts val="30"/>
              </a:spcBef>
              <a:buAutoNum type="arabicPeriod" startAt="6"/>
              <a:tabLst>
                <a:tab pos="191135" algn="l"/>
                <a:tab pos="2851785" algn="l"/>
              </a:tabLst>
            </a:pPr>
            <a:r>
              <a:rPr sz="1650" i="1" spc="-30" dirty="0">
                <a:latin typeface="Malgun Gothic"/>
                <a:cs typeface="Malgun Gothic"/>
              </a:rPr>
              <a:t>La </a:t>
            </a:r>
            <a:r>
              <a:rPr sz="1650" i="1" spc="-35" dirty="0">
                <a:latin typeface="Malgun Gothic"/>
                <a:cs typeface="Malgun Gothic"/>
              </a:rPr>
              <a:t>CPU può leggere o </a:t>
            </a:r>
            <a:r>
              <a:rPr sz="1650" i="1" spc="-30" dirty="0">
                <a:latin typeface="Malgun Gothic"/>
                <a:cs typeface="Malgun Gothic"/>
              </a:rPr>
              <a:t>scrivere  nei registri del chip </a:t>
            </a:r>
            <a:r>
              <a:rPr sz="1650" i="1" spc="-35" dirty="0">
                <a:latin typeface="Malgun Gothic"/>
                <a:cs typeface="Malgun Gothic"/>
              </a:rPr>
              <a:t>8259A  </a:t>
            </a:r>
            <a:r>
              <a:rPr sz="1650" i="1" spc="-30" dirty="0">
                <a:latin typeface="Malgun Gothic"/>
                <a:cs typeface="Malgun Gothic"/>
              </a:rPr>
              <a:t>utilizzando </a:t>
            </a:r>
            <a:r>
              <a:rPr sz="1650" i="1" spc="-15" dirty="0">
                <a:latin typeface="Malgun Gothic"/>
                <a:cs typeface="Malgun Gothic"/>
              </a:rPr>
              <a:t>i </a:t>
            </a:r>
            <a:r>
              <a:rPr sz="1650" i="1" spc="-20" dirty="0">
                <a:latin typeface="Malgun Gothic"/>
                <a:cs typeface="Malgun Gothic"/>
              </a:rPr>
              <a:t>cicli </a:t>
            </a:r>
            <a:r>
              <a:rPr sz="1650" i="1" spc="-30" dirty="0">
                <a:latin typeface="Malgun Gothic"/>
                <a:cs typeface="Malgun Gothic"/>
              </a:rPr>
              <a:t>di bus </a:t>
            </a:r>
            <a:r>
              <a:rPr sz="1650" i="1" spc="-35" dirty="0">
                <a:latin typeface="Malgun Gothic"/>
                <a:cs typeface="Malgun Gothic"/>
              </a:rPr>
              <a:t>ed </a:t>
            </a:r>
            <a:r>
              <a:rPr sz="1650" i="1" spc="-15" dirty="0">
                <a:latin typeface="Malgun Gothic"/>
                <a:cs typeface="Malgun Gothic"/>
              </a:rPr>
              <a:t>i  </a:t>
            </a:r>
            <a:r>
              <a:rPr sz="1650" i="1" spc="-25" dirty="0">
                <a:latin typeface="Malgun Gothic"/>
                <a:cs typeface="Malgun Gothic"/>
              </a:rPr>
              <a:t>pi</a:t>
            </a:r>
            <a:r>
              <a:rPr sz="1650" i="1" spc="-30" dirty="0">
                <a:latin typeface="Malgun Gothic"/>
                <a:cs typeface="Malgun Gothic"/>
              </a:rPr>
              <a:t>n</a:t>
            </a:r>
            <a:r>
              <a:rPr sz="1650" i="1" spc="-15" dirty="0">
                <a:latin typeface="Malgun Gothic"/>
                <a:cs typeface="Malgun Gothic"/>
              </a:rPr>
              <a:t>:</a:t>
            </a:r>
            <a:r>
              <a:rPr sz="1650" i="1" spc="-10" dirty="0">
                <a:latin typeface="Malgun Gothic"/>
                <a:cs typeface="Malgun Gothic"/>
              </a:rPr>
              <a:t> </a:t>
            </a:r>
            <a:r>
              <a:rPr sz="1650" i="1" u="sng" spc="-4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RD</a:t>
            </a:r>
            <a:r>
              <a:rPr sz="1650" i="1" spc="-10" dirty="0">
                <a:latin typeface="Malgun Gothic"/>
                <a:cs typeface="Malgun Gothic"/>
              </a:rPr>
              <a:t> </a:t>
            </a:r>
            <a:r>
              <a:rPr sz="1650" i="1" spc="-20" dirty="0">
                <a:latin typeface="Malgun Gothic"/>
                <a:cs typeface="Malgun Gothic"/>
              </a:rPr>
              <a:t>(</a:t>
            </a:r>
            <a:r>
              <a:rPr sz="1650" i="1" spc="-85" dirty="0">
                <a:latin typeface="Malgun Gothic"/>
                <a:cs typeface="Malgun Gothic"/>
              </a:rPr>
              <a:t>R</a:t>
            </a:r>
            <a:r>
              <a:rPr sz="1650" i="1" spc="-35" dirty="0">
                <a:latin typeface="Malgun Gothic"/>
                <a:cs typeface="Malgun Gothic"/>
              </a:rPr>
              <a:t>ea</a:t>
            </a:r>
            <a:r>
              <a:rPr sz="1650" i="1" spc="-50" dirty="0">
                <a:latin typeface="Malgun Gothic"/>
                <a:cs typeface="Malgun Gothic"/>
              </a:rPr>
              <a:t>D</a:t>
            </a:r>
            <a:r>
              <a:rPr sz="1650" i="1" spc="-15" dirty="0">
                <a:latin typeface="Malgun Gothic"/>
                <a:cs typeface="Malgun Gothic"/>
              </a:rPr>
              <a:t>),</a:t>
            </a:r>
            <a:r>
              <a:rPr sz="1650" i="1" spc="10" dirty="0">
                <a:latin typeface="Malgun Gothic"/>
                <a:cs typeface="Malgun Gothic"/>
              </a:rPr>
              <a:t> </a:t>
            </a:r>
            <a:r>
              <a:rPr sz="1650" i="1" u="sng" spc="-4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WR</a:t>
            </a:r>
            <a:r>
              <a:rPr sz="1650" i="1" spc="-2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(Write)</a:t>
            </a:r>
            <a:r>
              <a:rPr sz="1650" i="1" spc="-15" dirty="0">
                <a:latin typeface="Malgun Gothic"/>
                <a:cs typeface="Malgun Gothic"/>
              </a:rPr>
              <a:t>,</a:t>
            </a:r>
            <a:r>
              <a:rPr sz="1650" i="1" dirty="0">
                <a:latin typeface="Malgun Gothic"/>
                <a:cs typeface="Malgun Gothic"/>
              </a:rPr>
              <a:t>	</a:t>
            </a:r>
            <a:r>
              <a:rPr sz="1650" i="1" u="sng" spc="-4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CS </a:t>
            </a:r>
            <a:r>
              <a:rPr sz="1650" i="1" spc="-30" dirty="0">
                <a:latin typeface="Malgun Gothic"/>
                <a:cs typeface="Malgun Gothic"/>
              </a:rPr>
              <a:t> </a:t>
            </a:r>
            <a:r>
              <a:rPr sz="1650" i="1" spc="-20" dirty="0">
                <a:latin typeface="Malgun Gothic"/>
                <a:cs typeface="Malgun Gothic"/>
              </a:rPr>
              <a:t> ( </a:t>
            </a:r>
            <a:r>
              <a:rPr sz="1650" i="1" spc="-30" dirty="0">
                <a:latin typeface="Malgun Gothic"/>
                <a:cs typeface="Malgun Gothic"/>
              </a:rPr>
              <a:t>ChipSelect) e </a:t>
            </a:r>
            <a:r>
              <a:rPr sz="1650" i="1" u="sng" spc="-5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AO </a:t>
            </a:r>
            <a:r>
              <a:rPr sz="1650" i="1" u="sng" spc="-3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(Anable  Output).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51330">
              <a:lnSpc>
                <a:spcPct val="100000"/>
              </a:lnSpc>
              <a:spcBef>
                <a:spcPts val="105"/>
              </a:spcBef>
            </a:pPr>
            <a:r>
              <a:rPr dirty="0"/>
              <a:t>Un esempio </a:t>
            </a:r>
            <a:r>
              <a:rPr spc="-5" dirty="0"/>
              <a:t>di</a:t>
            </a:r>
            <a:r>
              <a:rPr spc="-75" dirty="0"/>
              <a:t> </a:t>
            </a:r>
            <a:r>
              <a:rPr spc="-5" dirty="0"/>
              <a:t>architettura:  </a:t>
            </a:r>
            <a:r>
              <a:rPr dirty="0"/>
              <a:t>Intel</a:t>
            </a:r>
            <a:r>
              <a:rPr spc="-5" dirty="0"/>
              <a:t> </a:t>
            </a:r>
            <a:r>
              <a:rPr spc="-10" dirty="0"/>
              <a:t>i7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6989" y="1578305"/>
            <a:ext cx="8752205" cy="3684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5" dirty="0">
                <a:latin typeface="Yu Gothic UI"/>
                <a:cs typeface="Yu Gothic UI"/>
              </a:rPr>
              <a:t>Intel </a:t>
            </a:r>
            <a:r>
              <a:rPr sz="2000" b="1" spc="25" dirty="0">
                <a:latin typeface="Yu Gothic UI"/>
                <a:cs typeface="Yu Gothic UI"/>
              </a:rPr>
              <a:t>Core </a:t>
            </a:r>
            <a:r>
              <a:rPr sz="2000" b="1" spc="114" dirty="0">
                <a:latin typeface="Yu Gothic UI"/>
                <a:cs typeface="Yu Gothic UI"/>
              </a:rPr>
              <a:t>i7… </a:t>
            </a:r>
            <a:r>
              <a:rPr sz="2000" b="1" spc="-50" dirty="0">
                <a:latin typeface="Yu Gothic UI"/>
                <a:cs typeface="Yu Gothic UI"/>
              </a:rPr>
              <a:t>un </a:t>
            </a:r>
            <a:r>
              <a:rPr sz="2000" b="1" spc="-75" dirty="0">
                <a:latin typeface="Yu Gothic UI"/>
                <a:cs typeface="Yu Gothic UI"/>
              </a:rPr>
              <a:t>po’ </a:t>
            </a:r>
            <a:r>
              <a:rPr sz="2000" b="1" spc="-85" dirty="0">
                <a:latin typeface="Yu Gothic UI"/>
                <a:cs typeface="Yu Gothic UI"/>
              </a:rPr>
              <a:t>di</a:t>
            </a:r>
            <a:r>
              <a:rPr sz="2000" b="1" spc="-50" dirty="0">
                <a:latin typeface="Yu Gothic UI"/>
                <a:cs typeface="Yu Gothic UI"/>
              </a:rPr>
              <a:t> </a:t>
            </a:r>
            <a:r>
              <a:rPr sz="2000" b="1" spc="-55" dirty="0">
                <a:latin typeface="Yu Gothic UI"/>
                <a:cs typeface="Yu Gothic UI"/>
              </a:rPr>
              <a:t>numeri</a:t>
            </a:r>
            <a:endParaRPr sz="2000">
              <a:latin typeface="Yu Gothic UI"/>
              <a:cs typeface="Yu Gothic UI"/>
            </a:endParaRPr>
          </a:p>
          <a:p>
            <a:pPr marL="355600" indent="-342900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40" dirty="0">
                <a:latin typeface="Lucida Sans Unicode"/>
                <a:cs typeface="Lucida Sans Unicode"/>
              </a:rPr>
              <a:t>Introdotto </a:t>
            </a:r>
            <a:r>
              <a:rPr sz="2000" spc="-90" dirty="0">
                <a:latin typeface="Lucida Sans Unicode"/>
                <a:cs typeface="Lucida Sans Unicode"/>
              </a:rPr>
              <a:t>nel </a:t>
            </a:r>
            <a:r>
              <a:rPr sz="2000" spc="-100" dirty="0">
                <a:latin typeface="Lucida Sans Unicode"/>
                <a:cs typeface="Lucida Sans Unicode"/>
              </a:rPr>
              <a:t>novembre</a:t>
            </a:r>
            <a:r>
              <a:rPr sz="2000" spc="-105" dirty="0">
                <a:latin typeface="Lucida Sans Unicode"/>
                <a:cs typeface="Lucida Sans Unicode"/>
              </a:rPr>
              <a:t> </a:t>
            </a:r>
            <a:r>
              <a:rPr sz="2000" spc="-160" dirty="0">
                <a:latin typeface="Lucida Sans Unicode"/>
                <a:cs typeface="Lucida Sans Unicode"/>
              </a:rPr>
              <a:t>2008</a:t>
            </a:r>
            <a:endParaRPr sz="20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24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0" dirty="0">
                <a:latin typeface="Lucida Sans Unicode"/>
                <a:cs typeface="Lucida Sans Unicode"/>
              </a:rPr>
              <a:t>4 </a:t>
            </a:r>
            <a:r>
              <a:rPr sz="2000" spc="-90" dirty="0">
                <a:latin typeface="Lucida Sans Unicode"/>
                <a:cs typeface="Lucida Sans Unicode"/>
              </a:rPr>
              <a:t>processori, </a:t>
            </a:r>
            <a:r>
              <a:rPr sz="2000" spc="-95" dirty="0">
                <a:latin typeface="Lucida Sans Unicode"/>
                <a:cs typeface="Lucida Sans Unicode"/>
              </a:rPr>
              <a:t>frequenza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130" dirty="0">
                <a:latin typeface="Lucida Sans Unicode"/>
                <a:cs typeface="Lucida Sans Unicode"/>
              </a:rPr>
              <a:t>3,2</a:t>
            </a:r>
            <a:r>
              <a:rPr sz="2000" spc="-35" dirty="0">
                <a:latin typeface="Lucida Sans Unicode"/>
                <a:cs typeface="Lucida Sans Unicode"/>
              </a:rPr>
              <a:t> </a:t>
            </a:r>
            <a:r>
              <a:rPr sz="2000" spc="-20" dirty="0">
                <a:latin typeface="Lucida Sans Unicode"/>
                <a:cs typeface="Lucida Sans Unicode"/>
              </a:rPr>
              <a:t>GHz</a:t>
            </a:r>
            <a:endParaRPr sz="200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354965" algn="l"/>
                <a:tab pos="355600" algn="l"/>
                <a:tab pos="7762875" algn="l"/>
              </a:tabLst>
            </a:pPr>
            <a:r>
              <a:rPr sz="2000" spc="-160" dirty="0">
                <a:latin typeface="Lucida Sans Unicode"/>
                <a:cs typeface="Lucida Sans Unicode"/>
              </a:rPr>
              <a:t>44</a:t>
            </a:r>
            <a:r>
              <a:rPr sz="2000" spc="-155" dirty="0">
                <a:latin typeface="Lucida Sans Unicode"/>
                <a:cs typeface="Lucida Sans Unicode"/>
              </a:rPr>
              <a:t>7</a:t>
            </a:r>
            <a:r>
              <a:rPr sz="2000" spc="-90" dirty="0">
                <a:latin typeface="Lucida Sans Unicode"/>
                <a:cs typeface="Lucida Sans Unicode"/>
              </a:rPr>
              <a:t> </a:t>
            </a:r>
            <a:r>
              <a:rPr sz="2000" spc="-80" dirty="0">
                <a:latin typeface="Lucida Sans Unicode"/>
                <a:cs typeface="Lucida Sans Unicode"/>
              </a:rPr>
              <a:t>line</a:t>
            </a:r>
            <a:r>
              <a:rPr sz="2000" spc="-95" dirty="0">
                <a:latin typeface="Lucida Sans Unicode"/>
                <a:cs typeface="Lucida Sans Unicode"/>
              </a:rPr>
              <a:t>e</a:t>
            </a:r>
            <a:r>
              <a:rPr sz="2000" spc="-80" dirty="0">
                <a:latin typeface="Lucida Sans Unicode"/>
                <a:cs typeface="Lucida Sans Unicode"/>
              </a:rPr>
              <a:t> </a:t>
            </a:r>
            <a:r>
              <a:rPr sz="2000" spc="-114" dirty="0">
                <a:latin typeface="Lucida Sans Unicode"/>
                <a:cs typeface="Lucida Sans Unicode"/>
              </a:rPr>
              <a:t>pe</a:t>
            </a:r>
            <a:r>
              <a:rPr sz="2000" spc="-80" dirty="0">
                <a:latin typeface="Lucida Sans Unicode"/>
                <a:cs typeface="Lucida Sans Unicode"/>
              </a:rPr>
              <a:t>r</a:t>
            </a:r>
            <a:r>
              <a:rPr sz="2000" spc="-105" dirty="0">
                <a:latin typeface="Lucida Sans Unicode"/>
                <a:cs typeface="Lucida Sans Unicode"/>
              </a:rPr>
              <a:t> </a:t>
            </a:r>
            <a:r>
              <a:rPr sz="2000" spc="-10" dirty="0">
                <a:latin typeface="Lucida Sans Unicode"/>
                <a:cs typeface="Lucida Sans Unicode"/>
              </a:rPr>
              <a:t>s</a:t>
            </a:r>
            <a:r>
              <a:rPr sz="2000" spc="-5" dirty="0">
                <a:latin typeface="Lucida Sans Unicode"/>
                <a:cs typeface="Lucida Sans Unicode"/>
              </a:rPr>
              <a:t>e</a:t>
            </a:r>
            <a:r>
              <a:rPr sz="2000" spc="-120" dirty="0">
                <a:latin typeface="Lucida Sans Unicode"/>
                <a:cs typeface="Lucida Sans Unicode"/>
              </a:rPr>
              <a:t>gnal</a:t>
            </a:r>
            <a:r>
              <a:rPr sz="2000" spc="-65" dirty="0">
                <a:latin typeface="Lucida Sans Unicode"/>
                <a:cs typeface="Lucida Sans Unicode"/>
              </a:rPr>
              <a:t>i</a:t>
            </a:r>
            <a:r>
              <a:rPr sz="2000" spc="-95" dirty="0">
                <a:latin typeface="Lucida Sans Unicode"/>
                <a:cs typeface="Lucida Sans Unicode"/>
              </a:rPr>
              <a:t> </a:t>
            </a:r>
            <a:r>
              <a:rPr sz="2000" spc="-420" dirty="0">
                <a:latin typeface="Lucida Sans Unicode"/>
                <a:cs typeface="Lucida Sans Unicode"/>
              </a:rPr>
              <a:t>+</a:t>
            </a:r>
            <a:r>
              <a:rPr sz="2000" spc="-90" dirty="0">
                <a:latin typeface="Lucida Sans Unicode"/>
                <a:cs typeface="Lucida Sans Unicode"/>
              </a:rPr>
              <a:t> </a:t>
            </a:r>
            <a:r>
              <a:rPr sz="2000" spc="-160" dirty="0">
                <a:latin typeface="Lucida Sans Unicode"/>
                <a:cs typeface="Lucida Sans Unicode"/>
              </a:rPr>
              <a:t>28</a:t>
            </a:r>
            <a:r>
              <a:rPr sz="2000" spc="-155" dirty="0">
                <a:latin typeface="Lucida Sans Unicode"/>
                <a:cs typeface="Lucida Sans Unicode"/>
              </a:rPr>
              <a:t>6</a:t>
            </a:r>
            <a:r>
              <a:rPr sz="2000" spc="-90" dirty="0">
                <a:latin typeface="Lucida Sans Unicode"/>
                <a:cs typeface="Lucida Sans Unicode"/>
              </a:rPr>
              <a:t> </a:t>
            </a:r>
            <a:r>
              <a:rPr sz="2000" spc="-114" dirty="0">
                <a:latin typeface="Lucida Sans Unicode"/>
                <a:cs typeface="Lucida Sans Unicode"/>
              </a:rPr>
              <a:t>pe</a:t>
            </a:r>
            <a:r>
              <a:rPr sz="2000" spc="-80" dirty="0">
                <a:latin typeface="Lucida Sans Unicode"/>
                <a:cs typeface="Lucida Sans Unicode"/>
              </a:rPr>
              <a:t>r</a:t>
            </a:r>
            <a:r>
              <a:rPr sz="2000" spc="-90" dirty="0">
                <a:latin typeface="Lucida Sans Unicode"/>
                <a:cs typeface="Lucida Sans Unicode"/>
              </a:rPr>
              <a:t> </a:t>
            </a:r>
            <a:r>
              <a:rPr sz="2000" spc="-110" dirty="0">
                <a:latin typeface="Lucida Sans Unicode"/>
                <a:cs typeface="Lucida Sans Unicode"/>
              </a:rPr>
              <a:t>alimentazio</a:t>
            </a:r>
            <a:r>
              <a:rPr sz="2000" spc="-125" dirty="0">
                <a:latin typeface="Lucida Sans Unicode"/>
                <a:cs typeface="Lucida Sans Unicode"/>
              </a:rPr>
              <a:t>n</a:t>
            </a:r>
            <a:r>
              <a:rPr sz="2000" dirty="0">
                <a:latin typeface="Lucida Sans Unicode"/>
                <a:cs typeface="Lucida Sans Unicode"/>
              </a:rPr>
              <a:t>e</a:t>
            </a:r>
            <a:r>
              <a:rPr sz="2000" spc="-105" dirty="0">
                <a:latin typeface="Lucida Sans Unicode"/>
                <a:cs typeface="Lucida Sans Unicode"/>
              </a:rPr>
              <a:t> </a:t>
            </a:r>
            <a:r>
              <a:rPr sz="2000" spc="-420" dirty="0">
                <a:latin typeface="Lucida Sans Unicode"/>
                <a:cs typeface="Lucida Sans Unicode"/>
              </a:rPr>
              <a:t>+</a:t>
            </a:r>
            <a:r>
              <a:rPr sz="2000" spc="-100" dirty="0">
                <a:latin typeface="Lucida Sans Unicode"/>
                <a:cs typeface="Lucida Sans Unicode"/>
              </a:rPr>
              <a:t> </a:t>
            </a:r>
            <a:r>
              <a:rPr sz="2000" spc="-160" dirty="0">
                <a:latin typeface="Lucida Sans Unicode"/>
                <a:cs typeface="Lucida Sans Unicode"/>
              </a:rPr>
              <a:t>36</a:t>
            </a:r>
            <a:r>
              <a:rPr sz="2000" spc="-155" dirty="0">
                <a:latin typeface="Lucida Sans Unicode"/>
                <a:cs typeface="Lucida Sans Unicode"/>
              </a:rPr>
              <a:t>0</a:t>
            </a:r>
            <a:r>
              <a:rPr sz="2000" spc="-90" dirty="0">
                <a:latin typeface="Lucida Sans Unicode"/>
                <a:cs typeface="Lucida Sans Unicode"/>
              </a:rPr>
              <a:t> </a:t>
            </a:r>
            <a:r>
              <a:rPr sz="2000" spc="-195" dirty="0">
                <a:latin typeface="Lucida Sans Unicode"/>
                <a:cs typeface="Lucida Sans Unicode"/>
              </a:rPr>
              <a:t>d</a:t>
            </a:r>
            <a:r>
              <a:rPr sz="2000" spc="-90" dirty="0">
                <a:latin typeface="Lucida Sans Unicode"/>
                <a:cs typeface="Lucida Sans Unicode"/>
              </a:rPr>
              <a:t>i</a:t>
            </a:r>
            <a:r>
              <a:rPr sz="2000" spc="-80" dirty="0">
                <a:latin typeface="Lucida Sans Unicode"/>
                <a:cs typeface="Lucida Sans Unicode"/>
              </a:rPr>
              <a:t> </a:t>
            </a:r>
            <a:r>
              <a:rPr sz="2000" spc="-204" dirty="0">
                <a:latin typeface="Lucida Sans Unicode"/>
                <a:cs typeface="Lucida Sans Unicode"/>
              </a:rPr>
              <a:t>t</a:t>
            </a:r>
            <a:r>
              <a:rPr sz="2000" spc="-95" dirty="0">
                <a:latin typeface="Lucida Sans Unicode"/>
                <a:cs typeface="Lucida Sans Unicode"/>
              </a:rPr>
              <a:t>e</a:t>
            </a:r>
            <a:r>
              <a:rPr sz="2000" spc="-65" dirty="0">
                <a:latin typeface="Lucida Sans Unicode"/>
                <a:cs typeface="Lucida Sans Unicode"/>
              </a:rPr>
              <a:t>r</a:t>
            </a:r>
            <a:r>
              <a:rPr sz="2000" spc="-75" dirty="0">
                <a:latin typeface="Lucida Sans Unicode"/>
                <a:cs typeface="Lucida Sans Unicode"/>
              </a:rPr>
              <a:t>ra</a:t>
            </a:r>
            <a:r>
              <a:rPr sz="2000" spc="-105" dirty="0">
                <a:latin typeface="Lucida Sans Unicode"/>
                <a:cs typeface="Lucida Sans Unicode"/>
              </a:rPr>
              <a:t> </a:t>
            </a:r>
            <a:r>
              <a:rPr sz="2000" spc="-420" dirty="0">
                <a:latin typeface="Lucida Sans Unicode"/>
                <a:cs typeface="Lucida Sans Unicode"/>
              </a:rPr>
              <a:t>+</a:t>
            </a:r>
            <a:r>
              <a:rPr sz="2000" spc="-100" dirty="0">
                <a:latin typeface="Lucida Sans Unicode"/>
                <a:cs typeface="Lucida Sans Unicode"/>
              </a:rPr>
              <a:t> </a:t>
            </a:r>
            <a:r>
              <a:rPr sz="2000" spc="-160" dirty="0">
                <a:latin typeface="Lucida Sans Unicode"/>
                <a:cs typeface="Lucida Sans Unicode"/>
              </a:rPr>
              <a:t>6</a:t>
            </a:r>
            <a:r>
              <a:rPr sz="2000" spc="-155" dirty="0">
                <a:latin typeface="Lucida Sans Unicode"/>
                <a:cs typeface="Lucida Sans Unicode"/>
              </a:rPr>
              <a:t>2</a:t>
            </a:r>
            <a:r>
              <a:rPr sz="2000" dirty="0">
                <a:latin typeface="Lucida Sans Unicode"/>
                <a:cs typeface="Lucida Sans Unicode"/>
              </a:rPr>
              <a:t>	</a:t>
            </a:r>
            <a:r>
              <a:rPr sz="2000" spc="-90" dirty="0">
                <a:latin typeface="Lucida Sans Unicode"/>
                <a:cs typeface="Lucida Sans Unicode"/>
              </a:rPr>
              <a:t>ri</a:t>
            </a:r>
            <a:r>
              <a:rPr sz="2000" spc="-125" dirty="0">
                <a:latin typeface="Lucida Sans Unicode"/>
                <a:cs typeface="Lucida Sans Unicode"/>
              </a:rPr>
              <a:t>s</a:t>
            </a:r>
            <a:r>
              <a:rPr sz="2000" spc="-95" dirty="0">
                <a:latin typeface="Lucida Sans Unicode"/>
                <a:cs typeface="Lucida Sans Unicode"/>
              </a:rPr>
              <a:t>e</a:t>
            </a:r>
            <a:r>
              <a:rPr sz="2000" spc="-65" dirty="0">
                <a:latin typeface="Lucida Sans Unicode"/>
                <a:cs typeface="Lucida Sans Unicode"/>
              </a:rPr>
              <a:t>r</a:t>
            </a:r>
            <a:r>
              <a:rPr sz="2000" spc="-15" dirty="0">
                <a:latin typeface="Lucida Sans Unicode"/>
                <a:cs typeface="Lucida Sans Unicode"/>
              </a:rPr>
              <a:t>v</a:t>
            </a:r>
            <a:r>
              <a:rPr sz="2000" spc="-10" dirty="0">
                <a:latin typeface="Lucida Sans Unicode"/>
                <a:cs typeface="Lucida Sans Unicode"/>
              </a:rPr>
              <a:t>a</a:t>
            </a:r>
            <a:r>
              <a:rPr sz="2000" spc="-215" dirty="0">
                <a:latin typeface="Lucida Sans Unicode"/>
                <a:cs typeface="Lucida Sans Unicode"/>
              </a:rPr>
              <a:t>t</a:t>
            </a:r>
            <a:r>
              <a:rPr sz="2000" dirty="0">
                <a:latin typeface="Lucida Sans Unicode"/>
                <a:cs typeface="Lucida Sans Unicode"/>
              </a:rPr>
              <a:t>e  </a:t>
            </a:r>
            <a:r>
              <a:rPr sz="2000" spc="-105" dirty="0">
                <a:latin typeface="Lucida Sans Unicode"/>
                <a:cs typeface="Lucida Sans Unicode"/>
              </a:rPr>
              <a:t>per </a:t>
            </a:r>
            <a:r>
              <a:rPr sz="2000" spc="-135" dirty="0">
                <a:latin typeface="Lucida Sans Unicode"/>
                <a:cs typeface="Lucida Sans Unicode"/>
              </a:rPr>
              <a:t>utilizzazi</a:t>
            </a:r>
            <a:r>
              <a:rPr sz="2000" spc="-70" dirty="0">
                <a:latin typeface="Lucida Sans Unicode"/>
                <a:cs typeface="Lucida Sans Unicode"/>
              </a:rPr>
              <a:t> </a:t>
            </a:r>
            <a:r>
              <a:rPr sz="2000" spc="-155" dirty="0">
                <a:latin typeface="Lucida Sans Unicode"/>
                <a:cs typeface="Lucida Sans Unicode"/>
              </a:rPr>
              <a:t>futuri</a:t>
            </a:r>
            <a:endParaRPr sz="2000">
              <a:latin typeface="Lucida Sans Unicode"/>
              <a:cs typeface="Lucida Sans Unicode"/>
            </a:endParaRPr>
          </a:p>
          <a:p>
            <a:pPr marL="355600" marR="120014" indent="-342900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354965" algn="l"/>
                <a:tab pos="355600" algn="l"/>
                <a:tab pos="8069580" algn="l"/>
              </a:tabLst>
            </a:pPr>
            <a:r>
              <a:rPr sz="2000" spc="25" dirty="0">
                <a:latin typeface="Lucida Sans Unicode"/>
                <a:cs typeface="Lucida Sans Unicode"/>
              </a:rPr>
              <a:t>La </a:t>
            </a:r>
            <a:r>
              <a:rPr sz="2000" spc="-130" dirty="0">
                <a:latin typeface="Lucida Sans Unicode"/>
                <a:cs typeface="Lucida Sans Unicode"/>
              </a:rPr>
              <a:t>prima </a:t>
            </a:r>
            <a:r>
              <a:rPr sz="2000" spc="-75" dirty="0">
                <a:latin typeface="Lucida Sans Unicode"/>
                <a:cs typeface="Lucida Sans Unicode"/>
              </a:rPr>
              <a:t>versione </a:t>
            </a:r>
            <a:r>
              <a:rPr sz="2000" spc="-50" dirty="0">
                <a:latin typeface="Lucida Sans Unicode"/>
                <a:cs typeface="Lucida Sans Unicode"/>
              </a:rPr>
              <a:t>che </a:t>
            </a:r>
            <a:r>
              <a:rPr sz="2000" spc="-35" dirty="0">
                <a:latin typeface="Lucida Sans Unicode"/>
                <a:cs typeface="Lucida Sans Unicode"/>
              </a:rPr>
              <a:t>usava </a:t>
            </a:r>
            <a:r>
              <a:rPr sz="2000" spc="-120" dirty="0">
                <a:latin typeface="Lucida Sans Unicode"/>
                <a:cs typeface="Lucida Sans Unicode"/>
              </a:rPr>
              <a:t>l’architettura </a:t>
            </a:r>
            <a:r>
              <a:rPr sz="2000" spc="-70" dirty="0">
                <a:latin typeface="Lucida Sans Unicode"/>
                <a:cs typeface="Lucida Sans Unicode"/>
              </a:rPr>
              <a:t>“Nahalem” </a:t>
            </a:r>
            <a:r>
              <a:rPr sz="2000" dirty="0">
                <a:latin typeface="Lucida Sans Unicode"/>
                <a:cs typeface="Lucida Sans Unicode"/>
              </a:rPr>
              <a:t>è </a:t>
            </a:r>
            <a:r>
              <a:rPr sz="2000" spc="-135" dirty="0">
                <a:latin typeface="Lucida Sans Unicode"/>
                <a:cs typeface="Lucida Sans Unicode"/>
              </a:rPr>
              <a:t>poi </a:t>
            </a:r>
            <a:r>
              <a:rPr sz="2000" spc="-80" dirty="0">
                <a:latin typeface="Lucida Sans Unicode"/>
                <a:cs typeface="Lucida Sans Unicode"/>
              </a:rPr>
              <a:t>stata</a:t>
            </a:r>
            <a:r>
              <a:rPr sz="2000" spc="-335" dirty="0">
                <a:latin typeface="Lucida Sans Unicode"/>
                <a:cs typeface="Lucida Sans Unicode"/>
              </a:rPr>
              <a:t> </a:t>
            </a:r>
            <a:r>
              <a:rPr sz="2000" spc="-114" dirty="0">
                <a:latin typeface="Lucida Sans Unicode"/>
                <a:cs typeface="Lucida Sans Unicode"/>
              </a:rPr>
              <a:t>sostituita  </a:t>
            </a:r>
            <a:r>
              <a:rPr sz="2000" spc="-70" dirty="0">
                <a:latin typeface="Lucida Sans Unicode"/>
                <a:cs typeface="Lucida Sans Unicode"/>
              </a:rPr>
              <a:t>da </a:t>
            </a:r>
            <a:r>
              <a:rPr sz="2000" spc="-85" dirty="0">
                <a:latin typeface="Lucida Sans Unicode"/>
                <a:cs typeface="Lucida Sans Unicode"/>
              </a:rPr>
              <a:t>una nuova </a:t>
            </a:r>
            <a:r>
              <a:rPr sz="2000" spc="-75" dirty="0">
                <a:latin typeface="Lucida Sans Unicode"/>
                <a:cs typeface="Lucida Sans Unicode"/>
              </a:rPr>
              <a:t>versione </a:t>
            </a:r>
            <a:r>
              <a:rPr sz="2000" spc="-25" dirty="0">
                <a:latin typeface="Lucida Sans Unicode"/>
                <a:cs typeface="Lucida Sans Unicode"/>
              </a:rPr>
              <a:t>“Sandy </a:t>
            </a:r>
            <a:r>
              <a:rPr sz="2000" spc="-70" dirty="0">
                <a:latin typeface="Lucida Sans Unicode"/>
                <a:cs typeface="Lucida Sans Unicode"/>
              </a:rPr>
              <a:t>Bridge”: </a:t>
            </a:r>
            <a:r>
              <a:rPr sz="2000" spc="-95" dirty="0">
                <a:latin typeface="Lucida Sans Unicode"/>
                <a:cs typeface="Lucida Sans Unicode"/>
              </a:rPr>
              <a:t>contiene </a:t>
            </a:r>
            <a:r>
              <a:rPr sz="2000" spc="-140" dirty="0">
                <a:latin typeface="Lucida Sans Unicode"/>
                <a:cs typeface="Lucida Sans Unicode"/>
              </a:rPr>
              <a:t>fino </a:t>
            </a:r>
            <a:r>
              <a:rPr sz="2000" spc="10" dirty="0">
                <a:latin typeface="Lucida Sans Unicode"/>
                <a:cs typeface="Lucida Sans Unicode"/>
              </a:rPr>
              <a:t>a</a:t>
            </a:r>
            <a:r>
              <a:rPr sz="2000" spc="-120" dirty="0">
                <a:latin typeface="Lucida Sans Unicode"/>
                <a:cs typeface="Lucida Sans Unicode"/>
              </a:rPr>
              <a:t> </a:t>
            </a:r>
            <a:r>
              <a:rPr sz="2000" spc="-155" dirty="0">
                <a:latin typeface="Lucida Sans Unicode"/>
                <a:cs typeface="Lucida Sans Unicode"/>
              </a:rPr>
              <a:t>6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-90" dirty="0">
                <a:latin typeface="Lucida Sans Unicode"/>
                <a:cs typeface="Lucida Sans Unicode"/>
              </a:rPr>
              <a:t>processori	con  </a:t>
            </a:r>
            <a:r>
              <a:rPr sz="2000" spc="-100" dirty="0">
                <a:latin typeface="Lucida Sans Unicode"/>
                <a:cs typeface="Lucida Sans Unicode"/>
              </a:rPr>
              <a:t>frequenza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135" dirty="0">
                <a:latin typeface="Lucida Sans Unicode"/>
                <a:cs typeface="Lucida Sans Unicode"/>
              </a:rPr>
              <a:t>3.5</a:t>
            </a:r>
            <a:r>
              <a:rPr sz="2000" spc="-50" dirty="0">
                <a:latin typeface="Lucida Sans Unicode"/>
                <a:cs typeface="Lucida Sans Unicode"/>
              </a:rPr>
              <a:t> </a:t>
            </a:r>
            <a:r>
              <a:rPr sz="2000" spc="-20" dirty="0">
                <a:latin typeface="Lucida Sans Unicode"/>
                <a:cs typeface="Lucida Sans Unicode"/>
              </a:rPr>
              <a:t>GHz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51330">
              <a:lnSpc>
                <a:spcPct val="100000"/>
              </a:lnSpc>
              <a:spcBef>
                <a:spcPts val="105"/>
              </a:spcBef>
            </a:pPr>
            <a:r>
              <a:rPr dirty="0"/>
              <a:t>Un esempio </a:t>
            </a:r>
            <a:r>
              <a:rPr spc="-5" dirty="0"/>
              <a:t>di</a:t>
            </a:r>
            <a:r>
              <a:rPr spc="-75" dirty="0"/>
              <a:t> </a:t>
            </a:r>
            <a:r>
              <a:rPr spc="-5" dirty="0"/>
              <a:t>architettura:  </a:t>
            </a:r>
            <a:r>
              <a:rPr dirty="0"/>
              <a:t>Intel</a:t>
            </a:r>
            <a:r>
              <a:rPr spc="-5" dirty="0"/>
              <a:t> </a:t>
            </a:r>
            <a:r>
              <a:rPr spc="-10" dirty="0"/>
              <a:t>i7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6989" y="1578305"/>
            <a:ext cx="8646795" cy="5209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5" dirty="0">
                <a:latin typeface="Yu Gothic UI"/>
                <a:cs typeface="Yu Gothic UI"/>
              </a:rPr>
              <a:t>Intel </a:t>
            </a:r>
            <a:r>
              <a:rPr sz="2000" b="1" spc="25" dirty="0">
                <a:latin typeface="Yu Gothic UI"/>
                <a:cs typeface="Yu Gothic UI"/>
              </a:rPr>
              <a:t>Core </a:t>
            </a:r>
            <a:r>
              <a:rPr sz="2000" b="1" spc="114" dirty="0">
                <a:latin typeface="Yu Gothic UI"/>
                <a:cs typeface="Yu Gothic UI"/>
              </a:rPr>
              <a:t>i7… </a:t>
            </a:r>
            <a:r>
              <a:rPr sz="2000" b="1" spc="-50" dirty="0">
                <a:latin typeface="Yu Gothic UI"/>
                <a:cs typeface="Yu Gothic UI"/>
              </a:rPr>
              <a:t>un </a:t>
            </a:r>
            <a:r>
              <a:rPr sz="2000" b="1" spc="-75" dirty="0">
                <a:latin typeface="Yu Gothic UI"/>
                <a:cs typeface="Yu Gothic UI"/>
              </a:rPr>
              <a:t>po’ </a:t>
            </a:r>
            <a:r>
              <a:rPr sz="2000" b="1" spc="-85" dirty="0">
                <a:latin typeface="Yu Gothic UI"/>
                <a:cs typeface="Yu Gothic UI"/>
              </a:rPr>
              <a:t>di</a:t>
            </a:r>
            <a:r>
              <a:rPr sz="2000" b="1" spc="-50" dirty="0">
                <a:latin typeface="Yu Gothic UI"/>
                <a:cs typeface="Yu Gothic UI"/>
              </a:rPr>
              <a:t> </a:t>
            </a:r>
            <a:r>
              <a:rPr sz="2000" b="1" spc="20" dirty="0">
                <a:latin typeface="Yu Gothic UI"/>
                <a:cs typeface="Yu Gothic UI"/>
              </a:rPr>
              <a:t>sostanza</a:t>
            </a:r>
            <a:endParaRPr sz="2000">
              <a:latin typeface="Yu Gothic UI"/>
              <a:cs typeface="Yu Gothic UI"/>
            </a:endParaRPr>
          </a:p>
          <a:p>
            <a:pPr marL="355600" indent="-342900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0" dirty="0">
                <a:latin typeface="Lucida Sans Unicode"/>
                <a:cs typeface="Lucida Sans Unicode"/>
              </a:rPr>
              <a:t>64bit.</a:t>
            </a:r>
            <a:endParaRPr sz="20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24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95" dirty="0">
                <a:latin typeface="Lucida Sans Unicode"/>
                <a:cs typeface="Lucida Sans Unicode"/>
              </a:rPr>
              <a:t>standard </a:t>
            </a:r>
            <a:r>
              <a:rPr sz="2000" spc="175" dirty="0">
                <a:latin typeface="Lucida Sans Unicode"/>
                <a:cs typeface="Lucida Sans Unicode"/>
              </a:rPr>
              <a:t>IEEE </a:t>
            </a:r>
            <a:r>
              <a:rPr sz="2000" spc="-155" dirty="0">
                <a:latin typeface="Lucida Sans Unicode"/>
                <a:cs typeface="Lucida Sans Unicode"/>
              </a:rPr>
              <a:t>754 </a:t>
            </a:r>
            <a:r>
              <a:rPr sz="2000" spc="-105" dirty="0">
                <a:latin typeface="Lucida Sans Unicode"/>
                <a:cs typeface="Lucida Sans Unicode"/>
              </a:rPr>
              <a:t>per </a:t>
            </a:r>
            <a:r>
              <a:rPr sz="2000" spc="-114" dirty="0">
                <a:latin typeface="Lucida Sans Unicode"/>
                <a:cs typeface="Lucida Sans Unicode"/>
              </a:rPr>
              <a:t>implementazione </a:t>
            </a:r>
            <a:r>
              <a:rPr sz="2000" spc="-135" dirty="0">
                <a:latin typeface="Lucida Sans Unicode"/>
                <a:cs typeface="Lucida Sans Unicode"/>
              </a:rPr>
              <a:t>in </a:t>
            </a:r>
            <a:r>
              <a:rPr sz="2000" spc="-100" dirty="0">
                <a:latin typeface="Lucida Sans Unicode"/>
                <a:cs typeface="Lucida Sans Unicode"/>
              </a:rPr>
              <a:t>virgola</a:t>
            </a:r>
            <a:r>
              <a:rPr sz="2000" spc="-265" dirty="0">
                <a:latin typeface="Lucida Sans Unicode"/>
                <a:cs typeface="Lucida Sans Unicode"/>
              </a:rPr>
              <a:t> </a:t>
            </a:r>
            <a:r>
              <a:rPr sz="2000" spc="-120" dirty="0">
                <a:latin typeface="Lucida Sans Unicode"/>
                <a:cs typeface="Lucida Sans Unicode"/>
              </a:rPr>
              <a:t>mobile</a:t>
            </a:r>
            <a:endParaRPr sz="20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25" dirty="0">
                <a:latin typeface="Lucida Sans Unicode"/>
                <a:cs typeface="Lucida Sans Unicode"/>
              </a:rPr>
              <a:t>numero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90" dirty="0">
                <a:latin typeface="Lucida Sans Unicode"/>
                <a:cs typeface="Lucida Sans Unicode"/>
              </a:rPr>
              <a:t>processori </a:t>
            </a:r>
            <a:r>
              <a:rPr sz="2000" spc="-50" dirty="0">
                <a:latin typeface="Lucida Sans Unicode"/>
                <a:cs typeface="Lucida Sans Unicode"/>
              </a:rPr>
              <a:t>che </a:t>
            </a:r>
            <a:r>
              <a:rPr sz="2000" spc="-15" dirty="0">
                <a:latin typeface="Lucida Sans Unicode"/>
                <a:cs typeface="Lucida Sans Unicode"/>
              </a:rPr>
              <a:t>va </a:t>
            </a:r>
            <a:r>
              <a:rPr sz="2000" spc="-70" dirty="0">
                <a:latin typeface="Lucida Sans Unicode"/>
                <a:cs typeface="Lucida Sans Unicode"/>
              </a:rPr>
              <a:t>da </a:t>
            </a:r>
            <a:r>
              <a:rPr sz="2000" spc="-155" dirty="0">
                <a:latin typeface="Lucida Sans Unicode"/>
                <a:cs typeface="Lucida Sans Unicode"/>
              </a:rPr>
              <a:t>2 </a:t>
            </a:r>
            <a:r>
              <a:rPr sz="2000" spc="10" dirty="0">
                <a:latin typeface="Lucida Sans Unicode"/>
                <a:cs typeface="Lucida Sans Unicode"/>
              </a:rPr>
              <a:t>a</a:t>
            </a:r>
            <a:r>
              <a:rPr sz="2000" spc="-130" dirty="0">
                <a:latin typeface="Lucida Sans Unicode"/>
                <a:cs typeface="Lucida Sans Unicode"/>
              </a:rPr>
              <a:t> </a:t>
            </a:r>
            <a:r>
              <a:rPr sz="2000" spc="-155" dirty="0">
                <a:latin typeface="Lucida Sans Unicode"/>
                <a:cs typeface="Lucida Sans Unicode"/>
              </a:rPr>
              <a:t>6</a:t>
            </a:r>
            <a:endParaRPr sz="20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20" dirty="0">
                <a:latin typeface="Lucida Sans Unicode"/>
                <a:cs typeface="Lucida Sans Unicode"/>
              </a:rPr>
              <a:t>l’hyperthrading </a:t>
            </a:r>
            <a:r>
              <a:rPr sz="2000" spc="-55" dirty="0">
                <a:latin typeface="Lucida Sans Unicode"/>
                <a:cs typeface="Lucida Sans Unicode"/>
              </a:rPr>
              <a:t>(cioè </a:t>
            </a:r>
            <a:r>
              <a:rPr sz="2000" spc="-135" dirty="0">
                <a:latin typeface="Lucida Sans Unicode"/>
                <a:cs typeface="Lucida Sans Unicode"/>
              </a:rPr>
              <a:t>il multithreading</a:t>
            </a:r>
            <a:r>
              <a:rPr sz="2000" spc="-110" dirty="0">
                <a:latin typeface="Lucida Sans Unicode"/>
                <a:cs typeface="Lucida Sans Unicode"/>
              </a:rPr>
              <a:t> </a:t>
            </a:r>
            <a:r>
              <a:rPr sz="2000" spc="-95" dirty="0">
                <a:latin typeface="Lucida Sans Unicode"/>
                <a:cs typeface="Lucida Sans Unicode"/>
              </a:rPr>
              <a:t>simultaneo)</a:t>
            </a:r>
            <a:endParaRPr sz="20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35" dirty="0">
                <a:latin typeface="Lucida Sans Unicode"/>
                <a:cs typeface="Lucida Sans Unicode"/>
              </a:rPr>
              <a:t>può </a:t>
            </a:r>
            <a:r>
              <a:rPr sz="2000" spc="-75" dirty="0">
                <a:latin typeface="Lucida Sans Unicode"/>
                <a:cs typeface="Lucida Sans Unicode"/>
              </a:rPr>
              <a:t>eseguire </a:t>
            </a:r>
            <a:r>
              <a:rPr sz="2000" spc="-140" dirty="0">
                <a:latin typeface="Lucida Sans Unicode"/>
                <a:cs typeface="Lucida Sans Unicode"/>
              </a:rPr>
              <a:t>fino </a:t>
            </a:r>
            <a:r>
              <a:rPr sz="2000" spc="10" dirty="0">
                <a:latin typeface="Lucida Sans Unicode"/>
                <a:cs typeface="Lucida Sans Unicode"/>
              </a:rPr>
              <a:t>a </a:t>
            </a:r>
            <a:r>
              <a:rPr sz="2000" spc="-155" dirty="0">
                <a:latin typeface="Lucida Sans Unicode"/>
                <a:cs typeface="Lucida Sans Unicode"/>
              </a:rPr>
              <a:t>4 </a:t>
            </a:r>
            <a:r>
              <a:rPr sz="2000" spc="-130" dirty="0">
                <a:latin typeface="Lucida Sans Unicode"/>
                <a:cs typeface="Lucida Sans Unicode"/>
              </a:rPr>
              <a:t>istruzioni </a:t>
            </a:r>
            <a:r>
              <a:rPr sz="2000" spc="-105" dirty="0">
                <a:latin typeface="Lucida Sans Unicode"/>
                <a:cs typeface="Lucida Sans Unicode"/>
              </a:rPr>
              <a:t>per </a:t>
            </a:r>
            <a:r>
              <a:rPr sz="2000" spc="-95" dirty="0">
                <a:latin typeface="Lucida Sans Unicode"/>
                <a:cs typeface="Lucida Sans Unicode"/>
              </a:rPr>
              <a:t>volta: </a:t>
            </a:r>
            <a:r>
              <a:rPr sz="2000" spc="-80" dirty="0">
                <a:latin typeface="Lucida Sans Unicode"/>
                <a:cs typeface="Lucida Sans Unicode"/>
              </a:rPr>
              <a:t>macchina </a:t>
            </a:r>
            <a:r>
              <a:rPr sz="2000" spc="-65" dirty="0">
                <a:latin typeface="Lucida Sans Unicode"/>
                <a:cs typeface="Lucida Sans Unicode"/>
              </a:rPr>
              <a:t>superscalare </a:t>
            </a:r>
            <a:r>
              <a:rPr sz="2000" spc="10" dirty="0">
                <a:latin typeface="Lucida Sans Unicode"/>
                <a:cs typeface="Lucida Sans Unicode"/>
              </a:rPr>
              <a:t>a </a:t>
            </a:r>
            <a:r>
              <a:rPr sz="2000" spc="-155" dirty="0">
                <a:latin typeface="Lucida Sans Unicode"/>
                <a:cs typeface="Lucida Sans Unicode"/>
              </a:rPr>
              <a:t>4</a:t>
            </a:r>
            <a:r>
              <a:rPr sz="2000" spc="-175" dirty="0">
                <a:latin typeface="Lucida Sans Unicode"/>
                <a:cs typeface="Lucida Sans Unicode"/>
              </a:rPr>
              <a:t> </a:t>
            </a:r>
            <a:r>
              <a:rPr sz="2000" spc="-105" dirty="0">
                <a:latin typeface="Lucida Sans Unicode"/>
                <a:cs typeface="Lucida Sans Unicode"/>
              </a:rPr>
              <a:t>livelli</a:t>
            </a:r>
            <a:endParaRPr sz="20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24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0" dirty="0">
                <a:latin typeface="Lucida Sans Unicode"/>
                <a:cs typeface="Lucida Sans Unicode"/>
              </a:rPr>
              <a:t>Ogni </a:t>
            </a:r>
            <a:r>
              <a:rPr sz="2000" spc="-80" dirty="0">
                <a:latin typeface="Lucida Sans Unicode"/>
                <a:cs typeface="Lucida Sans Unicode"/>
              </a:rPr>
              <a:t>processore </a:t>
            </a:r>
            <a:r>
              <a:rPr sz="2000" spc="-60" dirty="0">
                <a:latin typeface="Lucida Sans Unicode"/>
                <a:cs typeface="Lucida Sans Unicode"/>
              </a:rPr>
              <a:t>ha </a:t>
            </a:r>
            <a:r>
              <a:rPr sz="2000" spc="-150" dirty="0">
                <a:latin typeface="Lucida Sans Unicode"/>
                <a:cs typeface="Lucida Sans Unicode"/>
              </a:rPr>
              <a:t>3 </a:t>
            </a:r>
            <a:r>
              <a:rPr sz="2000" spc="-105" dirty="0">
                <a:latin typeface="Lucida Sans Unicode"/>
                <a:cs typeface="Lucida Sans Unicode"/>
              </a:rPr>
              <a:t>livelli </a:t>
            </a:r>
            <a:r>
              <a:rPr sz="2000" spc="-140" dirty="0">
                <a:latin typeface="Lucida Sans Unicode"/>
                <a:cs typeface="Lucida Sans Unicode"/>
              </a:rPr>
              <a:t>di</a:t>
            </a:r>
            <a:r>
              <a:rPr sz="2000" spc="-65" dirty="0">
                <a:latin typeface="Lucida Sans Unicode"/>
                <a:cs typeface="Lucida Sans Unicode"/>
              </a:rPr>
              <a:t> </a:t>
            </a:r>
            <a:r>
              <a:rPr sz="2000" spc="-40" dirty="0">
                <a:latin typeface="Lucida Sans Unicode"/>
                <a:cs typeface="Lucida Sans Unicode"/>
              </a:rPr>
              <a:t>cache:</a:t>
            </a:r>
            <a:endParaRPr sz="2000">
              <a:latin typeface="Lucida Sans Unicode"/>
              <a:cs typeface="Lucida Sans Unicode"/>
            </a:endParaRPr>
          </a:p>
          <a:p>
            <a:pPr marL="812800" lvl="1" indent="-342900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  <a:tab pos="1771650" algn="l"/>
              </a:tabLst>
            </a:pPr>
            <a:r>
              <a:rPr sz="2000" spc="-140" dirty="0">
                <a:latin typeface="Lucida Sans Unicode"/>
                <a:cs typeface="Lucida Sans Unicode"/>
              </a:rPr>
              <a:t>L1-Dati	</a:t>
            </a:r>
            <a:r>
              <a:rPr sz="2000" spc="-70" dirty="0">
                <a:latin typeface="Lucida Sans Unicode"/>
                <a:cs typeface="Lucida Sans Unicode"/>
              </a:rPr>
              <a:t>da </a:t>
            </a:r>
            <a:r>
              <a:rPr sz="2000" spc="-155" dirty="0">
                <a:latin typeface="Lucida Sans Unicode"/>
                <a:cs typeface="Lucida Sans Unicode"/>
              </a:rPr>
              <a:t>32</a:t>
            </a:r>
            <a:r>
              <a:rPr sz="2000" spc="-110" dirty="0">
                <a:latin typeface="Lucida Sans Unicode"/>
                <a:cs typeface="Lucida Sans Unicode"/>
              </a:rPr>
              <a:t> </a:t>
            </a:r>
            <a:r>
              <a:rPr sz="2000" spc="40" dirty="0">
                <a:latin typeface="Lucida Sans Unicode"/>
                <a:cs typeface="Lucida Sans Unicode"/>
              </a:rPr>
              <a:t>KB,</a:t>
            </a:r>
            <a:endParaRPr sz="2000">
              <a:latin typeface="Lucida Sans Unicode"/>
              <a:cs typeface="Lucida Sans Unicode"/>
            </a:endParaRPr>
          </a:p>
          <a:p>
            <a:pPr marL="812800" lvl="1" indent="-342900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spc="-135" dirty="0">
                <a:latin typeface="Lucida Sans Unicode"/>
                <a:cs typeface="Lucida Sans Unicode"/>
              </a:rPr>
              <a:t>L1-Istruzioni </a:t>
            </a:r>
            <a:r>
              <a:rPr sz="2000" spc="-70" dirty="0">
                <a:latin typeface="Lucida Sans Unicode"/>
                <a:cs typeface="Lucida Sans Unicode"/>
              </a:rPr>
              <a:t>da </a:t>
            </a:r>
            <a:r>
              <a:rPr sz="2000" spc="-155" dirty="0">
                <a:latin typeface="Lucida Sans Unicode"/>
                <a:cs typeface="Lucida Sans Unicode"/>
              </a:rPr>
              <a:t>32</a:t>
            </a:r>
            <a:r>
              <a:rPr sz="2000" spc="-95" dirty="0">
                <a:latin typeface="Lucida Sans Unicode"/>
                <a:cs typeface="Lucida Sans Unicode"/>
              </a:rPr>
              <a:t> </a:t>
            </a:r>
            <a:r>
              <a:rPr sz="2000" spc="40" dirty="0">
                <a:latin typeface="Lucida Sans Unicode"/>
                <a:cs typeface="Lucida Sans Unicode"/>
              </a:rPr>
              <a:t>KB,</a:t>
            </a:r>
            <a:endParaRPr sz="2000">
              <a:latin typeface="Lucida Sans Unicode"/>
              <a:cs typeface="Lucida Sans Unicode"/>
            </a:endParaRPr>
          </a:p>
          <a:p>
            <a:pPr marL="812800" lvl="1" indent="-342900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spc="-55" dirty="0">
                <a:latin typeface="Lucida Sans Unicode"/>
                <a:cs typeface="Lucida Sans Unicode"/>
              </a:rPr>
              <a:t>L2 </a:t>
            </a:r>
            <a:r>
              <a:rPr sz="2000" spc="-85" dirty="0">
                <a:latin typeface="Lucida Sans Unicode"/>
                <a:cs typeface="Lucida Sans Unicode"/>
              </a:rPr>
              <a:t>Unificata </a:t>
            </a:r>
            <a:r>
              <a:rPr sz="2000" spc="-70" dirty="0">
                <a:latin typeface="Lucida Sans Unicode"/>
                <a:cs typeface="Lucida Sans Unicode"/>
              </a:rPr>
              <a:t>da </a:t>
            </a:r>
            <a:r>
              <a:rPr sz="2000" spc="-155" dirty="0">
                <a:latin typeface="Lucida Sans Unicode"/>
                <a:cs typeface="Lucida Sans Unicode"/>
              </a:rPr>
              <a:t>256</a:t>
            </a:r>
            <a:r>
              <a:rPr sz="2000" spc="-175" dirty="0">
                <a:latin typeface="Lucida Sans Unicode"/>
                <a:cs typeface="Lucida Sans Unicode"/>
              </a:rPr>
              <a:t> </a:t>
            </a:r>
            <a:r>
              <a:rPr sz="2000" spc="40" dirty="0">
                <a:latin typeface="Lucida Sans Unicode"/>
                <a:cs typeface="Lucida Sans Unicode"/>
              </a:rPr>
              <a:t>KB,</a:t>
            </a:r>
            <a:endParaRPr sz="2000">
              <a:latin typeface="Lucida Sans Unicode"/>
              <a:cs typeface="Lucida Sans Unicode"/>
            </a:endParaRPr>
          </a:p>
          <a:p>
            <a:pPr marL="812800" lvl="1" indent="-342900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spc="-55" dirty="0">
                <a:latin typeface="Lucida Sans Unicode"/>
                <a:cs typeface="Lucida Sans Unicode"/>
              </a:rPr>
              <a:t>L3 </a:t>
            </a:r>
            <a:r>
              <a:rPr sz="2000" spc="-85" dirty="0">
                <a:latin typeface="Lucida Sans Unicode"/>
                <a:cs typeface="Lucida Sans Unicode"/>
              </a:rPr>
              <a:t>Unificata </a:t>
            </a:r>
            <a:r>
              <a:rPr sz="2000" spc="-70" dirty="0">
                <a:latin typeface="Lucida Sans Unicode"/>
                <a:cs typeface="Lucida Sans Unicode"/>
              </a:rPr>
              <a:t>da </a:t>
            </a:r>
            <a:r>
              <a:rPr sz="2000" spc="-150" dirty="0">
                <a:latin typeface="Lucida Sans Unicode"/>
                <a:cs typeface="Lucida Sans Unicode"/>
              </a:rPr>
              <a:t>4 </a:t>
            </a:r>
            <a:r>
              <a:rPr sz="2000" spc="10" dirty="0">
                <a:latin typeface="Lucida Sans Unicode"/>
                <a:cs typeface="Lucida Sans Unicode"/>
              </a:rPr>
              <a:t>a </a:t>
            </a:r>
            <a:r>
              <a:rPr sz="2000" spc="-155" dirty="0">
                <a:latin typeface="Lucida Sans Unicode"/>
                <a:cs typeface="Lucida Sans Unicode"/>
              </a:rPr>
              <a:t>15</a:t>
            </a:r>
            <a:r>
              <a:rPr sz="2000" spc="-204" dirty="0">
                <a:latin typeface="Lucida Sans Unicode"/>
                <a:cs typeface="Lucida Sans Unicode"/>
              </a:rPr>
              <a:t> </a:t>
            </a:r>
            <a:r>
              <a:rPr sz="2000" spc="60" dirty="0">
                <a:latin typeface="Lucida Sans Unicode"/>
                <a:cs typeface="Lucida Sans Unicode"/>
              </a:rPr>
              <a:t>MB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51330">
              <a:lnSpc>
                <a:spcPct val="100000"/>
              </a:lnSpc>
              <a:spcBef>
                <a:spcPts val="105"/>
              </a:spcBef>
            </a:pPr>
            <a:r>
              <a:rPr dirty="0"/>
              <a:t>Un esempio </a:t>
            </a:r>
            <a:r>
              <a:rPr spc="-5" dirty="0"/>
              <a:t>di</a:t>
            </a:r>
            <a:r>
              <a:rPr spc="-75" dirty="0"/>
              <a:t> </a:t>
            </a:r>
            <a:r>
              <a:rPr spc="-5" dirty="0"/>
              <a:t>architettura:  </a:t>
            </a:r>
            <a:r>
              <a:rPr dirty="0"/>
              <a:t>Intel</a:t>
            </a:r>
            <a:r>
              <a:rPr spc="-5" dirty="0"/>
              <a:t> </a:t>
            </a:r>
            <a:r>
              <a:rPr spc="-10" dirty="0"/>
              <a:t>i7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80125" y="3500437"/>
            <a:ext cx="2452624" cy="26511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4644" y="1451481"/>
            <a:ext cx="8074659" cy="409321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313055" indent="-300355">
              <a:lnSpc>
                <a:spcPct val="100000"/>
              </a:lnSpc>
              <a:spcBef>
                <a:spcPts val="610"/>
              </a:spcBef>
              <a:buFont typeface="Lucida Sans Unicode"/>
              <a:buChar char="•"/>
              <a:tabLst>
                <a:tab pos="354965" algn="l"/>
                <a:tab pos="355600" algn="l"/>
              </a:tabLst>
            </a:pPr>
            <a:r>
              <a:rPr dirty="0"/>
              <a:t>	</a:t>
            </a:r>
            <a:r>
              <a:rPr sz="2000" spc="-65" dirty="0">
                <a:latin typeface="Lucida Sans Unicode"/>
                <a:cs typeface="Lucida Sans Unicode"/>
              </a:rPr>
              <a:t>Due </a:t>
            </a:r>
            <a:r>
              <a:rPr sz="2000" spc="-100" dirty="0">
                <a:latin typeface="Lucida Sans Unicode"/>
                <a:cs typeface="Lucida Sans Unicode"/>
              </a:rPr>
              <a:t>bus</a:t>
            </a:r>
            <a:r>
              <a:rPr sz="2000" spc="-125" dirty="0">
                <a:latin typeface="Lucida Sans Unicode"/>
                <a:cs typeface="Lucida Sans Unicode"/>
              </a:rPr>
              <a:t> </a:t>
            </a:r>
            <a:r>
              <a:rPr sz="2000" spc="-105" dirty="0">
                <a:latin typeface="Lucida Sans Unicode"/>
                <a:cs typeface="Lucida Sans Unicode"/>
              </a:rPr>
              <a:t>sincroni:</a:t>
            </a:r>
            <a:endParaRPr sz="20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ct val="100000"/>
              </a:lnSpc>
              <a:spcBef>
                <a:spcPts val="40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05" dirty="0">
                <a:latin typeface="Lucida Sans Unicode"/>
                <a:cs typeface="Lucida Sans Unicode"/>
              </a:rPr>
              <a:t>uno interno </a:t>
            </a:r>
            <a:r>
              <a:rPr sz="1600" spc="-120" dirty="0">
                <a:latin typeface="Lucida Sans Unicode"/>
                <a:cs typeface="Lucida Sans Unicode"/>
              </a:rPr>
              <a:t>di tipo </a:t>
            </a:r>
            <a:r>
              <a:rPr sz="1600" spc="-25" dirty="0">
                <a:latin typeface="Lucida Sans Unicode"/>
                <a:cs typeface="Lucida Sans Unicode"/>
              </a:rPr>
              <a:t>DDR3 </a:t>
            </a:r>
            <a:r>
              <a:rPr sz="1600" spc="-70" dirty="0">
                <a:latin typeface="Lucida Sans Unicode"/>
                <a:cs typeface="Lucida Sans Unicode"/>
              </a:rPr>
              <a:t>(Dinamic </a:t>
            </a:r>
            <a:r>
              <a:rPr sz="1600" spc="-80" dirty="0">
                <a:latin typeface="Lucida Sans Unicode"/>
                <a:cs typeface="Lucida Sans Unicode"/>
              </a:rPr>
              <a:t>Direct </a:t>
            </a:r>
            <a:r>
              <a:rPr sz="1600" spc="-60" dirty="0">
                <a:latin typeface="Lucida Sans Unicode"/>
                <a:cs typeface="Lucida Sans Unicode"/>
              </a:rPr>
              <a:t>Random </a:t>
            </a:r>
            <a:r>
              <a:rPr sz="1600" spc="-25" dirty="0">
                <a:latin typeface="Lucida Sans Unicode"/>
                <a:cs typeface="Lucida Sans Unicode"/>
              </a:rPr>
              <a:t>Access </a:t>
            </a:r>
            <a:r>
              <a:rPr sz="1600" spc="-85" dirty="0">
                <a:latin typeface="Lucida Sans Unicode"/>
                <a:cs typeface="Lucida Sans Unicode"/>
              </a:rPr>
              <a:t>memory) per</a:t>
            </a:r>
            <a:r>
              <a:rPr sz="1600" spc="140" dirty="0">
                <a:latin typeface="Lucida Sans Unicode"/>
                <a:cs typeface="Lucida Sans Unicode"/>
              </a:rPr>
              <a:t> </a:t>
            </a:r>
            <a:r>
              <a:rPr sz="1600" spc="-50" dirty="0">
                <a:latin typeface="Lucida Sans Unicode"/>
                <a:cs typeface="Lucida Sans Unicode"/>
              </a:rPr>
              <a:t>l’accesso</a:t>
            </a:r>
            <a:endParaRPr sz="1600">
              <a:latin typeface="Lucida Sans Unicode"/>
              <a:cs typeface="Lucida Sans Unicode"/>
            </a:endParaRPr>
          </a:p>
          <a:p>
            <a:pPr marL="756285">
              <a:lnSpc>
                <a:spcPct val="100000"/>
              </a:lnSpc>
            </a:pPr>
            <a:r>
              <a:rPr sz="1600" spc="-55" dirty="0">
                <a:latin typeface="Lucida Sans Unicode"/>
                <a:cs typeface="Lucida Sans Unicode"/>
              </a:rPr>
              <a:t>alla </a:t>
            </a:r>
            <a:r>
              <a:rPr sz="1600" spc="-100" dirty="0">
                <a:latin typeface="Lucida Sans Unicode"/>
                <a:cs typeface="Lucida Sans Unicode"/>
              </a:rPr>
              <a:t>memoria</a:t>
            </a:r>
            <a:r>
              <a:rPr sz="1600" spc="-75" dirty="0">
                <a:latin typeface="Lucida Sans Unicode"/>
                <a:cs typeface="Lucida Sans Unicode"/>
              </a:rPr>
              <a:t> </a:t>
            </a:r>
            <a:r>
              <a:rPr sz="1600" spc="-70" dirty="0">
                <a:latin typeface="Lucida Sans Unicode"/>
                <a:cs typeface="Lucida Sans Unicode"/>
              </a:rPr>
              <a:t>centrale</a:t>
            </a:r>
            <a:endParaRPr sz="16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10" dirty="0">
                <a:latin typeface="Lucida Sans Unicode"/>
                <a:cs typeface="Lucida Sans Unicode"/>
              </a:rPr>
              <a:t>uno </a:t>
            </a:r>
            <a:r>
              <a:rPr sz="1600" spc="45" dirty="0">
                <a:latin typeface="Lucida Sans Unicode"/>
                <a:cs typeface="Lucida Sans Unicode"/>
              </a:rPr>
              <a:t>PCIe </a:t>
            </a:r>
            <a:r>
              <a:rPr sz="1600" spc="50" dirty="0">
                <a:latin typeface="Lucida Sans Unicode"/>
                <a:cs typeface="Lucida Sans Unicode"/>
              </a:rPr>
              <a:t>(PCI </a:t>
            </a:r>
            <a:r>
              <a:rPr sz="1600" spc="-35" dirty="0">
                <a:latin typeface="Lucida Sans Unicode"/>
                <a:cs typeface="Lucida Sans Unicode"/>
              </a:rPr>
              <a:t>Express) </a:t>
            </a:r>
            <a:r>
              <a:rPr sz="1600" spc="-90" dirty="0">
                <a:latin typeface="Lucida Sans Unicode"/>
                <a:cs typeface="Lucida Sans Unicode"/>
              </a:rPr>
              <a:t>per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95" dirty="0">
                <a:latin typeface="Lucida Sans Unicode"/>
                <a:cs typeface="Lucida Sans Unicode"/>
              </a:rPr>
              <a:t>dispositivi </a:t>
            </a:r>
            <a:r>
              <a:rPr sz="1600" spc="-120" dirty="0">
                <a:latin typeface="Lucida Sans Unicode"/>
                <a:cs typeface="Lucida Sans Unicode"/>
              </a:rPr>
              <a:t>di</a:t>
            </a:r>
            <a:r>
              <a:rPr sz="1600" spc="-135" dirty="0">
                <a:latin typeface="Lucida Sans Unicode"/>
                <a:cs typeface="Lucida Sans Unicode"/>
              </a:rPr>
              <a:t> </a:t>
            </a:r>
            <a:r>
              <a:rPr sz="1600" spc="-140" dirty="0">
                <a:latin typeface="Lucida Sans Unicode"/>
                <a:cs typeface="Lucida Sans Unicode"/>
              </a:rPr>
              <a:t>I/O</a:t>
            </a:r>
            <a:endParaRPr sz="1600">
              <a:latin typeface="Lucida Sans Unicode"/>
              <a:cs typeface="Lucida Sans Unicode"/>
            </a:endParaRPr>
          </a:p>
          <a:p>
            <a:pPr marL="313055" indent="-300355">
              <a:lnSpc>
                <a:spcPct val="100000"/>
              </a:lnSpc>
              <a:spcBef>
                <a:spcPts val="464"/>
              </a:spcBef>
              <a:buFont typeface="Lucida Sans Unicode"/>
              <a:buChar char="•"/>
              <a:tabLst>
                <a:tab pos="354965" algn="l"/>
                <a:tab pos="355600" algn="l"/>
                <a:tab pos="3922395" algn="l"/>
                <a:tab pos="5626100" algn="l"/>
              </a:tabLst>
            </a:pPr>
            <a:r>
              <a:rPr dirty="0"/>
              <a:t>	</a:t>
            </a:r>
            <a:r>
              <a:rPr sz="2000" spc="-5" dirty="0">
                <a:latin typeface="Lucida Sans Unicode"/>
                <a:cs typeface="Lucida Sans Unicode"/>
              </a:rPr>
              <a:t>Può </a:t>
            </a:r>
            <a:r>
              <a:rPr sz="2000" spc="-85" dirty="0">
                <a:latin typeface="Lucida Sans Unicode"/>
                <a:cs typeface="Lucida Sans Unicode"/>
              </a:rPr>
              <a:t>consumare </a:t>
            </a:r>
            <a:r>
              <a:rPr sz="2000" spc="-70" dirty="0">
                <a:latin typeface="Lucida Sans Unicode"/>
                <a:cs typeface="Lucida Sans Unicode"/>
              </a:rPr>
              <a:t>da </a:t>
            </a:r>
            <a:r>
              <a:rPr sz="2000" spc="-155" dirty="0">
                <a:latin typeface="Lucida Sans Unicode"/>
                <a:cs typeface="Lucida Sans Unicode"/>
              </a:rPr>
              <a:t>17</a:t>
            </a:r>
            <a:r>
              <a:rPr sz="2000" spc="-220" dirty="0">
                <a:latin typeface="Lucida Sans Unicode"/>
                <a:cs typeface="Lucida Sans Unicode"/>
              </a:rPr>
              <a:t> </a:t>
            </a:r>
            <a:r>
              <a:rPr sz="2000" spc="10" dirty="0">
                <a:latin typeface="Lucida Sans Unicode"/>
                <a:cs typeface="Lucida Sans Unicode"/>
              </a:rPr>
              <a:t>a</a:t>
            </a:r>
            <a:r>
              <a:rPr sz="2000" spc="-70" dirty="0">
                <a:latin typeface="Lucida Sans Unicode"/>
                <a:cs typeface="Lucida Sans Unicode"/>
              </a:rPr>
              <a:t> </a:t>
            </a:r>
            <a:r>
              <a:rPr sz="2000" spc="-75" dirty="0">
                <a:latin typeface="Lucida Sans Unicode"/>
                <a:cs typeface="Lucida Sans Unicode"/>
              </a:rPr>
              <a:t>150W	</a:t>
            </a:r>
            <a:r>
              <a:rPr sz="2000" dirty="0">
                <a:latin typeface="Lucida Sans Unicode"/>
                <a:cs typeface="Lucida Sans Unicode"/>
              </a:rPr>
              <a:t>…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-135" dirty="0">
                <a:latin typeface="Lucida Sans Unicode"/>
                <a:cs typeface="Lucida Sans Unicode"/>
              </a:rPr>
              <a:t>problemi</a:t>
            </a:r>
            <a:r>
              <a:rPr sz="2000" spc="-80" dirty="0">
                <a:latin typeface="Lucida Sans Unicode"/>
                <a:cs typeface="Lucida Sans Unicode"/>
              </a:rPr>
              <a:t> </a:t>
            </a:r>
            <a:r>
              <a:rPr sz="2000" spc="-145" dirty="0">
                <a:latin typeface="Lucida Sans Unicode"/>
                <a:cs typeface="Lucida Sans Unicode"/>
              </a:rPr>
              <a:t>di	</a:t>
            </a:r>
            <a:r>
              <a:rPr sz="2000" spc="-95" dirty="0">
                <a:latin typeface="Lucida Sans Unicode"/>
                <a:cs typeface="Lucida Sans Unicode"/>
              </a:rPr>
              <a:t>dissipazione</a:t>
            </a:r>
            <a:r>
              <a:rPr sz="2000" spc="-105" dirty="0">
                <a:latin typeface="Lucida Sans Unicode"/>
                <a:cs typeface="Lucida Sans Unicode"/>
              </a:rPr>
              <a:t> </a:t>
            </a:r>
            <a:r>
              <a:rPr sz="2000" spc="-100" dirty="0">
                <a:latin typeface="Lucida Sans Unicode"/>
                <a:cs typeface="Lucida Sans Unicode"/>
              </a:rPr>
              <a:t>del</a:t>
            </a:r>
            <a:endParaRPr sz="2000">
              <a:latin typeface="Lucida Sans Unicode"/>
              <a:cs typeface="Lucida Sans Unicode"/>
            </a:endParaRPr>
          </a:p>
          <a:p>
            <a:pPr marL="355600">
              <a:lnSpc>
                <a:spcPct val="100000"/>
              </a:lnSpc>
            </a:pPr>
            <a:r>
              <a:rPr sz="2000" spc="-70" dirty="0">
                <a:latin typeface="Lucida Sans Unicode"/>
                <a:cs typeface="Lucida Sans Unicode"/>
              </a:rPr>
              <a:t>calore.</a:t>
            </a:r>
            <a:endParaRPr sz="2000">
              <a:latin typeface="Lucida Sans Unicode"/>
              <a:cs typeface="Lucida Sans Unicode"/>
            </a:endParaRPr>
          </a:p>
          <a:p>
            <a:pPr marL="313055" marR="3105150" indent="-286385">
              <a:lnSpc>
                <a:spcPct val="100000"/>
              </a:lnSpc>
              <a:spcBef>
                <a:spcPts val="2185"/>
              </a:spcBef>
              <a:buChar char="•"/>
              <a:tabLst>
                <a:tab pos="313055" algn="l"/>
                <a:tab pos="313690" algn="l"/>
              </a:tabLst>
            </a:pPr>
            <a:r>
              <a:rPr sz="1800" spc="-85" dirty="0">
                <a:latin typeface="Lucida Sans Unicode"/>
                <a:cs typeface="Lucida Sans Unicode"/>
              </a:rPr>
              <a:t>Al </a:t>
            </a:r>
            <a:r>
              <a:rPr sz="1800" spc="-135" dirty="0">
                <a:latin typeface="Lucida Sans Unicode"/>
                <a:cs typeface="Lucida Sans Unicode"/>
              </a:rPr>
              <a:t>di </a:t>
            </a:r>
            <a:r>
              <a:rPr sz="1800" spc="-80" dirty="0">
                <a:latin typeface="Lucida Sans Unicode"/>
                <a:cs typeface="Lucida Sans Unicode"/>
              </a:rPr>
              <a:t>sopra </a:t>
            </a:r>
            <a:r>
              <a:rPr sz="1800" spc="-125" dirty="0">
                <a:latin typeface="Lucida Sans Unicode"/>
                <a:cs typeface="Lucida Sans Unicode"/>
              </a:rPr>
              <a:t>può </a:t>
            </a:r>
            <a:r>
              <a:rPr sz="1800" spc="-35" dirty="0">
                <a:latin typeface="Lucida Sans Unicode"/>
                <a:cs typeface="Lucida Sans Unicode"/>
              </a:rPr>
              <a:t>essere </a:t>
            </a:r>
            <a:r>
              <a:rPr sz="1800" spc="-110" dirty="0">
                <a:latin typeface="Lucida Sans Unicode"/>
                <a:cs typeface="Lucida Sans Unicode"/>
              </a:rPr>
              <a:t>montata </a:t>
            </a:r>
            <a:r>
              <a:rPr sz="1800" spc="-80" dirty="0">
                <a:latin typeface="Lucida Sans Unicode"/>
                <a:cs typeface="Lucida Sans Unicode"/>
              </a:rPr>
              <a:t>una </a:t>
            </a:r>
            <a:r>
              <a:rPr sz="1800" spc="-85" dirty="0">
                <a:latin typeface="Lucida Sans Unicode"/>
                <a:cs typeface="Lucida Sans Unicode"/>
              </a:rPr>
              <a:t>ventola </a:t>
            </a:r>
            <a:r>
              <a:rPr sz="1800" spc="-135" dirty="0">
                <a:latin typeface="Lucida Sans Unicode"/>
                <a:cs typeface="Lucida Sans Unicode"/>
              </a:rPr>
              <a:t>di  </a:t>
            </a:r>
            <a:r>
              <a:rPr sz="1800" spc="-105" dirty="0">
                <a:latin typeface="Lucida Sans Unicode"/>
                <a:cs typeface="Lucida Sans Unicode"/>
              </a:rPr>
              <a:t>raffreddamento.</a:t>
            </a:r>
            <a:endParaRPr sz="1800">
              <a:latin typeface="Lucida Sans Unicode"/>
              <a:cs typeface="Lucida Sans Unicode"/>
            </a:endParaRPr>
          </a:p>
          <a:p>
            <a:pPr marL="313055" marR="3067685" indent="-286385">
              <a:lnSpc>
                <a:spcPct val="100000"/>
              </a:lnSpc>
              <a:buChar char="•"/>
              <a:tabLst>
                <a:tab pos="313055" algn="l"/>
                <a:tab pos="313690" algn="l"/>
              </a:tabLst>
            </a:pPr>
            <a:r>
              <a:rPr sz="1800" spc="-140" dirty="0">
                <a:latin typeface="Lucida Sans Unicode"/>
                <a:cs typeface="Lucida Sans Unicode"/>
              </a:rPr>
              <a:t>5 </a:t>
            </a:r>
            <a:r>
              <a:rPr sz="1800" spc="-100" dirty="0">
                <a:latin typeface="Lucida Sans Unicode"/>
                <a:cs typeface="Lucida Sans Unicode"/>
              </a:rPr>
              <a:t>stati </a:t>
            </a:r>
            <a:r>
              <a:rPr sz="1800" spc="-85" dirty="0">
                <a:latin typeface="Lucida Sans Unicode"/>
                <a:cs typeface="Lucida Sans Unicode"/>
              </a:rPr>
              <a:t>diversi con diversi </a:t>
            </a:r>
            <a:r>
              <a:rPr sz="1800" spc="-100" dirty="0">
                <a:latin typeface="Lucida Sans Unicode"/>
                <a:cs typeface="Lucida Sans Unicode"/>
              </a:rPr>
              <a:t>livelli </a:t>
            </a:r>
            <a:r>
              <a:rPr sz="1800" spc="-135" dirty="0">
                <a:latin typeface="Lucida Sans Unicode"/>
                <a:cs typeface="Lucida Sans Unicode"/>
              </a:rPr>
              <a:t>di  </a:t>
            </a:r>
            <a:r>
              <a:rPr sz="1800" spc="-105" dirty="0">
                <a:latin typeface="Lucida Sans Unicode"/>
                <a:cs typeface="Lucida Sans Unicode"/>
              </a:rPr>
              <a:t>raffreddamento </a:t>
            </a:r>
            <a:r>
              <a:rPr sz="1800" spc="-50" dirty="0">
                <a:latin typeface="Lucida Sans Unicode"/>
                <a:cs typeface="Lucida Sans Unicode"/>
              </a:rPr>
              <a:t>che </a:t>
            </a:r>
            <a:r>
              <a:rPr sz="1800" spc="-80" dirty="0">
                <a:latin typeface="Lucida Sans Unicode"/>
                <a:cs typeface="Lucida Sans Unicode"/>
              </a:rPr>
              <a:t>vanno </a:t>
            </a:r>
            <a:r>
              <a:rPr sz="1800" spc="-90" dirty="0">
                <a:latin typeface="Lucida Sans Unicode"/>
                <a:cs typeface="Lucida Sans Unicode"/>
              </a:rPr>
              <a:t>dal </a:t>
            </a:r>
            <a:r>
              <a:rPr sz="1800" spc="-95" dirty="0">
                <a:latin typeface="Lucida Sans Unicode"/>
                <a:cs typeface="Lucida Sans Unicode"/>
              </a:rPr>
              <a:t>sonno </a:t>
            </a:r>
            <a:r>
              <a:rPr sz="1800" spc="-130" dirty="0">
                <a:latin typeface="Lucida Sans Unicode"/>
                <a:cs typeface="Lucida Sans Unicode"/>
              </a:rPr>
              <a:t>profondo  </a:t>
            </a:r>
            <a:r>
              <a:rPr sz="1800" spc="-65" dirty="0">
                <a:latin typeface="Lucida Sans Unicode"/>
                <a:cs typeface="Lucida Sans Unicode"/>
              </a:rPr>
              <a:t>alla </a:t>
            </a:r>
            <a:r>
              <a:rPr sz="1800" spc="-80" dirty="0">
                <a:latin typeface="Lucida Sans Unicode"/>
                <a:cs typeface="Lucida Sans Unicode"/>
              </a:rPr>
              <a:t>piena</a:t>
            </a:r>
            <a:r>
              <a:rPr sz="1800" spc="-70" dirty="0">
                <a:latin typeface="Lucida Sans Unicode"/>
                <a:cs typeface="Lucida Sans Unicode"/>
              </a:rPr>
              <a:t> </a:t>
            </a:r>
            <a:r>
              <a:rPr sz="1800" spc="-110" dirty="0">
                <a:latin typeface="Lucida Sans Unicode"/>
                <a:cs typeface="Lucida Sans Unicode"/>
              </a:rPr>
              <a:t>utilizzazione.</a:t>
            </a:r>
            <a:endParaRPr sz="1800">
              <a:latin typeface="Lucida Sans Unicode"/>
              <a:cs typeface="Lucida Sans Unicode"/>
            </a:endParaRPr>
          </a:p>
          <a:p>
            <a:pPr marL="313055" marR="3729354" indent="-286385">
              <a:lnSpc>
                <a:spcPct val="100000"/>
              </a:lnSpc>
              <a:buChar char="•"/>
              <a:tabLst>
                <a:tab pos="313055" algn="l"/>
                <a:tab pos="313690" algn="l"/>
              </a:tabLst>
            </a:pPr>
            <a:r>
              <a:rPr sz="1800" spc="-60" dirty="0">
                <a:latin typeface="Lucida Sans Unicode"/>
                <a:cs typeface="Lucida Sans Unicode"/>
              </a:rPr>
              <a:t>Nei </a:t>
            </a:r>
            <a:r>
              <a:rPr sz="1800" spc="-75" dirty="0">
                <a:latin typeface="Lucida Sans Unicode"/>
                <a:cs typeface="Lucida Sans Unicode"/>
              </a:rPr>
              <a:t>vari </a:t>
            </a:r>
            <a:r>
              <a:rPr sz="1800" spc="-100" dirty="0">
                <a:latin typeface="Lucida Sans Unicode"/>
                <a:cs typeface="Lucida Sans Unicode"/>
              </a:rPr>
              <a:t>livelli </a:t>
            </a:r>
            <a:r>
              <a:rPr sz="1800" spc="-90" dirty="0">
                <a:latin typeface="Lucida Sans Unicode"/>
                <a:cs typeface="Lucida Sans Unicode"/>
              </a:rPr>
              <a:t>vengono </a:t>
            </a:r>
            <a:r>
              <a:rPr sz="1800" spc="-100" dirty="0">
                <a:latin typeface="Lucida Sans Unicode"/>
                <a:cs typeface="Lucida Sans Unicode"/>
              </a:rPr>
              <a:t>disattivati </a:t>
            </a:r>
            <a:r>
              <a:rPr sz="1800" spc="-70" dirty="0">
                <a:latin typeface="Lucida Sans Unicode"/>
                <a:cs typeface="Lucida Sans Unicode"/>
              </a:rPr>
              <a:t>alcune  </a:t>
            </a:r>
            <a:r>
              <a:rPr sz="1800" spc="-110" dirty="0">
                <a:latin typeface="Lucida Sans Unicode"/>
                <a:cs typeface="Lucida Sans Unicode"/>
              </a:rPr>
              <a:t>funzionalità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51330">
              <a:lnSpc>
                <a:spcPct val="100000"/>
              </a:lnSpc>
              <a:spcBef>
                <a:spcPts val="105"/>
              </a:spcBef>
            </a:pPr>
            <a:r>
              <a:rPr dirty="0"/>
              <a:t>Un esempio </a:t>
            </a:r>
            <a:r>
              <a:rPr spc="-5" dirty="0"/>
              <a:t>di</a:t>
            </a:r>
            <a:r>
              <a:rPr spc="-75" dirty="0"/>
              <a:t> </a:t>
            </a:r>
            <a:r>
              <a:rPr spc="-5" dirty="0"/>
              <a:t>architettura:  </a:t>
            </a:r>
            <a:r>
              <a:rPr dirty="0"/>
              <a:t>Intel</a:t>
            </a:r>
            <a:r>
              <a:rPr spc="-5" dirty="0"/>
              <a:t> </a:t>
            </a:r>
            <a:r>
              <a:rPr spc="-10" dirty="0"/>
              <a:t>i7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278126"/>
            <a:ext cx="4797425" cy="381469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94478" y="2451862"/>
            <a:ext cx="3773804" cy="3379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70" dirty="0">
                <a:latin typeface="Lucida Sans Unicode"/>
                <a:cs typeface="Lucida Sans Unicode"/>
              </a:rPr>
              <a:t>Lato</a:t>
            </a:r>
            <a:r>
              <a:rPr sz="2000" spc="-100" dirty="0">
                <a:latin typeface="Lucida Sans Unicode"/>
                <a:cs typeface="Lucida Sans Unicode"/>
              </a:rPr>
              <a:t> </a:t>
            </a:r>
            <a:r>
              <a:rPr sz="2000" spc="-110" dirty="0">
                <a:latin typeface="Lucida Sans Unicode"/>
                <a:cs typeface="Lucida Sans Unicode"/>
              </a:rPr>
              <a:t>sinistro:</a:t>
            </a:r>
            <a:endParaRPr sz="20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35" dirty="0">
                <a:latin typeface="Lucida Sans Unicode"/>
                <a:cs typeface="Lucida Sans Unicode"/>
              </a:rPr>
              <a:t>Accesso </a:t>
            </a:r>
            <a:r>
              <a:rPr sz="2000" spc="-70" dirty="0">
                <a:latin typeface="Lucida Sans Unicode"/>
                <a:cs typeface="Lucida Sans Unicode"/>
              </a:rPr>
              <a:t>alle</a:t>
            </a:r>
            <a:r>
              <a:rPr sz="2000" spc="-170" dirty="0">
                <a:latin typeface="Lucida Sans Unicode"/>
                <a:cs typeface="Lucida Sans Unicode"/>
              </a:rPr>
              <a:t> </a:t>
            </a:r>
            <a:r>
              <a:rPr sz="2000" spc="-110" dirty="0">
                <a:latin typeface="Lucida Sans Unicode"/>
                <a:cs typeface="Lucida Sans Unicode"/>
              </a:rPr>
              <a:t>memorie,</a:t>
            </a:r>
            <a:endParaRPr sz="20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90" dirty="0">
                <a:latin typeface="Lucida Sans Unicode"/>
                <a:cs typeface="Lucida Sans Unicode"/>
              </a:rPr>
              <a:t>gestione delle</a:t>
            </a:r>
            <a:r>
              <a:rPr sz="2000" spc="-110" dirty="0">
                <a:latin typeface="Lucida Sans Unicode"/>
                <a:cs typeface="Lucida Sans Unicode"/>
              </a:rPr>
              <a:t> </a:t>
            </a:r>
            <a:r>
              <a:rPr sz="2000" spc="-100" dirty="0">
                <a:latin typeface="Lucida Sans Unicode"/>
                <a:cs typeface="Lucida Sans Unicode"/>
              </a:rPr>
              <a:t>periferiche</a:t>
            </a:r>
            <a:endParaRPr sz="20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25" dirty="0">
                <a:latin typeface="Lucida Sans Unicode"/>
                <a:cs typeface="Lucida Sans Unicode"/>
              </a:rPr>
              <a:t>accesso </a:t>
            </a:r>
            <a:r>
              <a:rPr sz="2000" spc="-135" dirty="0">
                <a:latin typeface="Lucida Sans Unicode"/>
                <a:cs typeface="Lucida Sans Unicode"/>
              </a:rPr>
              <a:t>diretto</a:t>
            </a:r>
            <a:r>
              <a:rPr sz="2000" spc="-220" dirty="0">
                <a:latin typeface="Lucida Sans Unicode"/>
                <a:cs typeface="Lucida Sans Unicode"/>
              </a:rPr>
              <a:t> </a:t>
            </a:r>
            <a:r>
              <a:rPr sz="2000" spc="-120" dirty="0">
                <a:latin typeface="Lucida Sans Unicode"/>
                <a:cs typeface="Lucida Sans Unicode"/>
              </a:rPr>
              <a:t>multimediale</a:t>
            </a:r>
            <a:endParaRPr sz="20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90" dirty="0">
                <a:latin typeface="Lucida Sans Unicode"/>
                <a:cs typeface="Lucida Sans Unicode"/>
              </a:rPr>
              <a:t>interfaccia </a:t>
            </a:r>
            <a:r>
              <a:rPr sz="2000" spc="-95" dirty="0">
                <a:latin typeface="Lucida Sans Unicode"/>
                <a:cs typeface="Lucida Sans Unicode"/>
              </a:rPr>
              <a:t>flessibile </a:t>
            </a:r>
            <a:r>
              <a:rPr sz="2000" spc="-65" dirty="0">
                <a:latin typeface="Lucida Sans Unicode"/>
                <a:cs typeface="Lucida Sans Unicode"/>
              </a:rPr>
              <a:t>al</a:t>
            </a:r>
            <a:r>
              <a:rPr sz="2000" spc="-120" dirty="0">
                <a:latin typeface="Lucida Sans Unicode"/>
                <a:cs typeface="Lucida Sans Unicode"/>
              </a:rPr>
              <a:t> </a:t>
            </a:r>
            <a:r>
              <a:rPr sz="2000" spc="-90" dirty="0">
                <a:latin typeface="Lucida Sans Unicode"/>
                <a:cs typeface="Lucida Sans Unicode"/>
              </a:rPr>
              <a:t>display.</a:t>
            </a: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2000" spc="-70" dirty="0">
                <a:latin typeface="Lucida Sans Unicode"/>
                <a:cs typeface="Lucida Sans Unicode"/>
              </a:rPr>
              <a:t>Lato</a:t>
            </a:r>
            <a:r>
              <a:rPr sz="2000" spc="-100" dirty="0">
                <a:latin typeface="Lucida Sans Unicode"/>
                <a:cs typeface="Lucida Sans Unicode"/>
              </a:rPr>
              <a:t> destro:</a:t>
            </a:r>
            <a:endParaRPr sz="2000">
              <a:latin typeface="Lucida Sans Unicode"/>
              <a:cs typeface="Lucida Sans Unicode"/>
            </a:endParaRPr>
          </a:p>
          <a:p>
            <a:pPr marL="469900" indent="-4572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000" spc="-95" dirty="0">
                <a:latin typeface="Lucida Sans Unicode"/>
                <a:cs typeface="Lucida Sans Unicode"/>
              </a:rPr>
              <a:t>gestione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-100" dirty="0">
                <a:latin typeface="Lucida Sans Unicode"/>
                <a:cs typeface="Lucida Sans Unicode"/>
              </a:rPr>
              <a:t>termica,</a:t>
            </a:r>
            <a:endParaRPr sz="2000">
              <a:latin typeface="Lucida Sans Unicode"/>
              <a:cs typeface="Lucida Sans Unicode"/>
            </a:endParaRPr>
          </a:p>
          <a:p>
            <a:pPr marL="469900" indent="-4572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000" spc="-90" dirty="0">
                <a:latin typeface="Lucida Sans Unicode"/>
                <a:cs typeface="Lucida Sans Unicode"/>
              </a:rPr>
              <a:t>gestione</a:t>
            </a:r>
            <a:r>
              <a:rPr sz="2000" spc="-120" dirty="0">
                <a:latin typeface="Lucida Sans Unicode"/>
                <a:cs typeface="Lucida Sans Unicode"/>
              </a:rPr>
              <a:t> </a:t>
            </a:r>
            <a:r>
              <a:rPr sz="2000" spc="-80" dirty="0">
                <a:latin typeface="Lucida Sans Unicode"/>
                <a:cs typeface="Lucida Sans Unicode"/>
              </a:rPr>
              <a:t>energetica,</a:t>
            </a:r>
            <a:endParaRPr sz="2000">
              <a:latin typeface="Lucida Sans Unicode"/>
              <a:cs typeface="Lucida Sans Unicode"/>
            </a:endParaRPr>
          </a:p>
          <a:p>
            <a:pPr marL="469900" indent="-4572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000" spc="-100" dirty="0">
                <a:latin typeface="Lucida Sans Unicode"/>
                <a:cs typeface="Lucida Sans Unicode"/>
              </a:rPr>
              <a:t>rilevamento </a:t>
            </a:r>
            <a:r>
              <a:rPr sz="2000" spc="-85" dirty="0">
                <a:latin typeface="Lucida Sans Unicode"/>
                <a:cs typeface="Lucida Sans Unicode"/>
              </a:rPr>
              <a:t>della</a:t>
            </a:r>
            <a:r>
              <a:rPr sz="2000" spc="-120" dirty="0">
                <a:latin typeface="Lucida Sans Unicode"/>
                <a:cs typeface="Lucida Sans Unicode"/>
              </a:rPr>
              <a:t> </a:t>
            </a:r>
            <a:r>
              <a:rPr sz="2000" spc="-105" dirty="0">
                <a:latin typeface="Lucida Sans Unicode"/>
                <a:cs typeface="Lucida Sans Unicode"/>
              </a:rPr>
              <a:t>potenza,</a:t>
            </a:r>
            <a:endParaRPr sz="2000">
              <a:latin typeface="Lucida Sans Unicode"/>
              <a:cs typeface="Lucida Sans Unicode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000" spc="-95" dirty="0">
                <a:latin typeface="Lucida Sans Unicode"/>
                <a:cs typeface="Lucida Sans Unicode"/>
              </a:rPr>
              <a:t>diagnostica,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51330">
              <a:lnSpc>
                <a:spcPct val="100000"/>
              </a:lnSpc>
              <a:spcBef>
                <a:spcPts val="105"/>
              </a:spcBef>
            </a:pPr>
            <a:r>
              <a:rPr dirty="0"/>
              <a:t>Un esempio </a:t>
            </a:r>
            <a:r>
              <a:rPr spc="-5" dirty="0"/>
              <a:t>di</a:t>
            </a:r>
            <a:r>
              <a:rPr spc="-75" dirty="0"/>
              <a:t> </a:t>
            </a:r>
            <a:r>
              <a:rPr spc="-5" dirty="0"/>
              <a:t>architettura:  </a:t>
            </a:r>
            <a:r>
              <a:rPr dirty="0"/>
              <a:t>Intel</a:t>
            </a:r>
            <a:r>
              <a:rPr spc="-5" dirty="0"/>
              <a:t> </a:t>
            </a:r>
            <a:r>
              <a:rPr spc="-10" dirty="0"/>
              <a:t>i7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6264" y="1654555"/>
            <a:ext cx="8264525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84150" indent="-3429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5600" algn="l"/>
                <a:tab pos="356235" algn="l"/>
                <a:tab pos="3533140" algn="l"/>
              </a:tabLst>
            </a:pPr>
            <a:r>
              <a:rPr sz="1800" spc="-60" dirty="0">
                <a:latin typeface="Lucida Sans Unicode"/>
                <a:cs typeface="Lucida Sans Unicode"/>
              </a:rPr>
              <a:t>Due </a:t>
            </a:r>
            <a:r>
              <a:rPr sz="1800" spc="-90" dirty="0">
                <a:latin typeface="Lucida Sans Unicode"/>
                <a:cs typeface="Lucida Sans Unicode"/>
              </a:rPr>
              <a:t>banchi </a:t>
            </a:r>
            <a:r>
              <a:rPr sz="1800" spc="-100" dirty="0">
                <a:latin typeface="Lucida Sans Unicode"/>
                <a:cs typeface="Lucida Sans Unicode"/>
              </a:rPr>
              <a:t>memoria:</a:t>
            </a:r>
            <a:r>
              <a:rPr sz="1800" spc="-10" dirty="0">
                <a:solidFill>
                  <a:srgbClr val="214A50"/>
                </a:solidFill>
                <a:latin typeface="Lucida Sans Unicode"/>
                <a:cs typeface="Lucida Sans Unicode"/>
              </a:rPr>
              <a:t> </a:t>
            </a:r>
            <a:r>
              <a:rPr sz="1800" b="1" u="sng" spc="65" dirty="0">
                <a:solidFill>
                  <a:srgbClr val="214A50"/>
                </a:solidFill>
                <a:uFill>
                  <a:solidFill>
                    <a:srgbClr val="214A50"/>
                  </a:solidFill>
                </a:uFill>
                <a:latin typeface="Yu Gothic UI"/>
                <a:cs typeface="Yu Gothic UI"/>
              </a:rPr>
              <a:t>DDR</a:t>
            </a:r>
            <a:r>
              <a:rPr sz="1800" b="1" u="sng" dirty="0">
                <a:solidFill>
                  <a:srgbClr val="214A50"/>
                </a:solidFill>
                <a:uFill>
                  <a:solidFill>
                    <a:srgbClr val="214A50"/>
                  </a:solidFill>
                </a:uFill>
                <a:latin typeface="Yu Gothic UI"/>
                <a:cs typeface="Yu Gothic UI"/>
              </a:rPr>
              <a:t> </a:t>
            </a:r>
            <a:r>
              <a:rPr sz="1800" b="1" u="sng" spc="105" dirty="0">
                <a:solidFill>
                  <a:srgbClr val="214A50"/>
                </a:solidFill>
                <a:uFill>
                  <a:solidFill>
                    <a:srgbClr val="214A50"/>
                  </a:solidFill>
                </a:uFill>
                <a:latin typeface="Yu Gothic UI"/>
                <a:cs typeface="Yu Gothic UI"/>
              </a:rPr>
              <a:t>#1	</a:t>
            </a:r>
            <a:r>
              <a:rPr sz="1800" b="1" u="sng" spc="40" dirty="0">
                <a:uFill>
                  <a:solidFill>
                    <a:srgbClr val="214A50"/>
                  </a:solidFill>
                </a:uFill>
                <a:latin typeface="Yu Gothic UI"/>
                <a:cs typeface="Yu Gothic UI"/>
              </a:rPr>
              <a:t>e </a:t>
            </a:r>
            <a:r>
              <a:rPr sz="1800" b="1" u="sng" spc="65" dirty="0">
                <a:solidFill>
                  <a:srgbClr val="214A50"/>
                </a:solidFill>
                <a:uFill>
                  <a:solidFill>
                    <a:srgbClr val="214A50"/>
                  </a:solidFill>
                </a:uFill>
                <a:latin typeface="Yu Gothic UI"/>
                <a:cs typeface="Yu Gothic UI"/>
              </a:rPr>
              <a:t>DDR </a:t>
            </a:r>
            <a:r>
              <a:rPr sz="1800" b="1" u="sng" spc="-45" dirty="0">
                <a:solidFill>
                  <a:srgbClr val="214A50"/>
                </a:solidFill>
                <a:uFill>
                  <a:solidFill>
                    <a:srgbClr val="214A50"/>
                  </a:solidFill>
                </a:uFill>
                <a:latin typeface="Yu Gothic UI"/>
                <a:cs typeface="Yu Gothic UI"/>
              </a:rPr>
              <a:t>#2</a:t>
            </a:r>
            <a:r>
              <a:rPr sz="1800" spc="-45" dirty="0">
                <a:latin typeface="Lucida Sans Unicode"/>
                <a:cs typeface="Lucida Sans Unicode"/>
              </a:rPr>
              <a:t>, </a:t>
            </a:r>
            <a:r>
              <a:rPr sz="1800" spc="-90" dirty="0">
                <a:latin typeface="Lucida Sans Unicode"/>
                <a:cs typeface="Lucida Sans Unicode"/>
              </a:rPr>
              <a:t>sono </a:t>
            </a:r>
            <a:r>
              <a:rPr sz="1800" spc="-114" dirty="0">
                <a:latin typeface="Lucida Sans Unicode"/>
                <a:cs typeface="Lucida Sans Unicode"/>
              </a:rPr>
              <a:t>compatibili </a:t>
            </a:r>
            <a:r>
              <a:rPr sz="1800" spc="-85" dirty="0">
                <a:latin typeface="Lucida Sans Unicode"/>
                <a:cs typeface="Lucida Sans Unicode"/>
              </a:rPr>
              <a:t>con </a:t>
            </a:r>
            <a:r>
              <a:rPr sz="1800" spc="-60" dirty="0">
                <a:latin typeface="Lucida Sans Unicode"/>
                <a:cs typeface="Lucida Sans Unicode"/>
              </a:rPr>
              <a:t>la </a:t>
            </a:r>
            <a:r>
              <a:rPr sz="1800" spc="-25" dirty="0">
                <a:latin typeface="Lucida Sans Unicode"/>
                <a:cs typeface="Lucida Sans Unicode"/>
              </a:rPr>
              <a:t>DDR3 </a:t>
            </a:r>
            <a:r>
              <a:rPr sz="1800" spc="-5" dirty="0">
                <a:latin typeface="Lucida Sans Unicode"/>
                <a:cs typeface="Lucida Sans Unicode"/>
              </a:rPr>
              <a:t>e  </a:t>
            </a:r>
            <a:r>
              <a:rPr sz="1800" spc="-80" dirty="0">
                <a:latin typeface="Lucida Sans Unicode"/>
                <a:cs typeface="Lucida Sans Unicode"/>
              </a:rPr>
              <a:t>lavorano </a:t>
            </a:r>
            <a:r>
              <a:rPr sz="1800" spc="5" dirty="0">
                <a:latin typeface="Lucida Sans Unicode"/>
                <a:cs typeface="Lucida Sans Unicode"/>
              </a:rPr>
              <a:t>a </a:t>
            </a:r>
            <a:r>
              <a:rPr sz="1800" spc="-145" dirty="0">
                <a:latin typeface="Lucida Sans Unicode"/>
                <a:cs typeface="Lucida Sans Unicode"/>
              </a:rPr>
              <a:t>666 </a:t>
            </a:r>
            <a:r>
              <a:rPr sz="1800" spc="-70" dirty="0">
                <a:latin typeface="Lucida Sans Unicode"/>
                <a:cs typeface="Lucida Sans Unicode"/>
              </a:rPr>
              <a:t>MHz ciascuno </a:t>
            </a:r>
            <a:r>
              <a:rPr sz="1800" spc="-5" dirty="0">
                <a:latin typeface="Lucida Sans Unicode"/>
                <a:cs typeface="Lucida Sans Unicode"/>
              </a:rPr>
              <a:t>e </a:t>
            </a:r>
            <a:r>
              <a:rPr sz="1800" spc="-130" dirty="0">
                <a:latin typeface="Lucida Sans Unicode"/>
                <a:cs typeface="Lucida Sans Unicode"/>
              </a:rPr>
              <a:t>quindi </a:t>
            </a:r>
            <a:r>
              <a:rPr sz="1800" spc="-120" dirty="0">
                <a:latin typeface="Lucida Sans Unicode"/>
                <a:cs typeface="Lucida Sans Unicode"/>
              </a:rPr>
              <a:t>permettono </a:t>
            </a:r>
            <a:r>
              <a:rPr sz="1800" spc="-145" dirty="0">
                <a:latin typeface="Lucida Sans Unicode"/>
                <a:cs typeface="Lucida Sans Unicode"/>
              </a:rPr>
              <a:t>1333 </a:t>
            </a:r>
            <a:r>
              <a:rPr sz="1800" spc="-130" dirty="0">
                <a:latin typeface="Lucida Sans Unicode"/>
                <a:cs typeface="Lucida Sans Unicode"/>
              </a:rPr>
              <a:t>milioni di </a:t>
            </a:r>
            <a:r>
              <a:rPr sz="1800" spc="-110" dirty="0">
                <a:latin typeface="Lucida Sans Unicode"/>
                <a:cs typeface="Lucida Sans Unicode"/>
              </a:rPr>
              <a:t>transizioni  </a:t>
            </a:r>
            <a:r>
              <a:rPr sz="1800" spc="-60" dirty="0">
                <a:latin typeface="Lucida Sans Unicode"/>
                <a:cs typeface="Lucida Sans Unicode"/>
              </a:rPr>
              <a:t>al</a:t>
            </a:r>
            <a:r>
              <a:rPr sz="1800" spc="-80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secondo.</a:t>
            </a:r>
            <a:endParaRPr sz="1800">
              <a:latin typeface="Lucida Sans Unicode"/>
              <a:cs typeface="Lucida Sans Unicode"/>
            </a:endParaRPr>
          </a:p>
          <a:p>
            <a:pPr marL="927100" marR="412115">
              <a:lnSpc>
                <a:spcPct val="100000"/>
              </a:lnSpc>
              <a:spcBef>
                <a:spcPts val="434"/>
              </a:spcBef>
              <a:tabLst>
                <a:tab pos="3037840" algn="l"/>
                <a:tab pos="4258310" algn="l"/>
              </a:tabLst>
            </a:pPr>
            <a:r>
              <a:rPr sz="1800" spc="20" dirty="0">
                <a:latin typeface="Lucida Sans Unicode"/>
                <a:cs typeface="Lucida Sans Unicode"/>
              </a:rPr>
              <a:t>La </a:t>
            </a:r>
            <a:r>
              <a:rPr sz="1800" spc="-25" dirty="0">
                <a:latin typeface="Lucida Sans Unicode"/>
                <a:cs typeface="Lucida Sans Unicode"/>
              </a:rPr>
              <a:t>DDR3 </a:t>
            </a:r>
            <a:r>
              <a:rPr sz="1800" spc="-60" dirty="0">
                <a:latin typeface="Lucida Sans Unicode"/>
                <a:cs typeface="Lucida Sans Unicode"/>
              </a:rPr>
              <a:t>ha </a:t>
            </a:r>
            <a:r>
              <a:rPr sz="1800" spc="-105" dirty="0">
                <a:latin typeface="Lucida Sans Unicode"/>
                <a:cs typeface="Lucida Sans Unicode"/>
              </a:rPr>
              <a:t>un’ampiezza </a:t>
            </a:r>
            <a:r>
              <a:rPr sz="1800" spc="5" dirty="0">
                <a:latin typeface="Lucida Sans Unicode"/>
                <a:cs typeface="Lucida Sans Unicode"/>
              </a:rPr>
              <a:t>a </a:t>
            </a:r>
            <a:r>
              <a:rPr sz="1800" spc="-140" dirty="0">
                <a:latin typeface="Lucida Sans Unicode"/>
                <a:cs typeface="Lucida Sans Unicode"/>
              </a:rPr>
              <a:t>64 </a:t>
            </a:r>
            <a:r>
              <a:rPr sz="1800" spc="-150" dirty="0">
                <a:latin typeface="Lucida Sans Unicode"/>
                <a:cs typeface="Lucida Sans Unicode"/>
              </a:rPr>
              <a:t>bit </a:t>
            </a:r>
            <a:r>
              <a:rPr sz="1800" spc="-5" dirty="0">
                <a:latin typeface="Lucida Sans Unicode"/>
                <a:cs typeface="Lucida Sans Unicode"/>
              </a:rPr>
              <a:t>e </a:t>
            </a:r>
            <a:r>
              <a:rPr sz="1800" spc="-125" dirty="0">
                <a:latin typeface="Lucida Sans Unicode"/>
                <a:cs typeface="Lucida Sans Unicode"/>
              </a:rPr>
              <a:t>i </a:t>
            </a:r>
            <a:r>
              <a:rPr sz="1800" spc="-90" dirty="0">
                <a:latin typeface="Lucida Sans Unicode"/>
                <a:cs typeface="Lucida Sans Unicode"/>
              </a:rPr>
              <a:t>due banchi </a:t>
            </a:r>
            <a:r>
              <a:rPr sz="1800" spc="-80" dirty="0">
                <a:latin typeface="Lucida Sans Unicode"/>
                <a:cs typeface="Lucida Sans Unicode"/>
              </a:rPr>
              <a:t>lavorano </a:t>
            </a:r>
            <a:r>
              <a:rPr sz="1800" spc="-125" dirty="0">
                <a:latin typeface="Lucida Sans Unicode"/>
                <a:cs typeface="Lucida Sans Unicode"/>
              </a:rPr>
              <a:t>in </a:t>
            </a:r>
            <a:r>
              <a:rPr sz="1800" spc="-105" dirty="0">
                <a:latin typeface="Lucida Sans Unicode"/>
                <a:cs typeface="Lucida Sans Unicode"/>
              </a:rPr>
              <a:t>tandem  </a:t>
            </a:r>
            <a:r>
              <a:rPr sz="1800" spc="-114" dirty="0">
                <a:latin typeface="Lucida Sans Unicode"/>
                <a:cs typeface="Lucida Sans Unicode"/>
              </a:rPr>
              <a:t>potendo</a:t>
            </a:r>
            <a:r>
              <a:rPr sz="1800" spc="-55" dirty="0">
                <a:latin typeface="Lucida Sans Unicode"/>
                <a:cs typeface="Lucida Sans Unicode"/>
              </a:rPr>
              <a:t> </a:t>
            </a:r>
            <a:r>
              <a:rPr sz="1800" spc="-100" dirty="0">
                <a:latin typeface="Lucida Sans Unicode"/>
                <a:cs typeface="Lucida Sans Unicode"/>
              </a:rPr>
              <a:t>sopportare	</a:t>
            </a:r>
            <a:r>
              <a:rPr sz="1800" spc="-130" dirty="0">
                <a:latin typeface="Lucida Sans Unicode"/>
                <a:cs typeface="Lucida Sans Unicode"/>
              </a:rPr>
              <a:t>programmi	fino </a:t>
            </a:r>
            <a:r>
              <a:rPr sz="1800" spc="5" dirty="0">
                <a:latin typeface="Lucida Sans Unicode"/>
                <a:cs typeface="Lucida Sans Unicode"/>
              </a:rPr>
              <a:t>a </a:t>
            </a:r>
            <a:r>
              <a:rPr sz="1800" spc="-140" dirty="0">
                <a:latin typeface="Lucida Sans Unicode"/>
                <a:cs typeface="Lucida Sans Unicode"/>
              </a:rPr>
              <a:t>20 </a:t>
            </a:r>
            <a:r>
              <a:rPr sz="1800" spc="130" dirty="0">
                <a:latin typeface="Lucida Sans Unicode"/>
                <a:cs typeface="Lucida Sans Unicode"/>
              </a:rPr>
              <a:t>GB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110" dirty="0">
                <a:latin typeface="Lucida Sans Unicode"/>
                <a:cs typeface="Lucida Sans Unicode"/>
              </a:rPr>
              <a:t>dati </a:t>
            </a:r>
            <a:r>
              <a:rPr sz="1800" spc="-60" dirty="0">
                <a:latin typeface="Lucida Sans Unicode"/>
                <a:cs typeface="Lucida Sans Unicode"/>
              </a:rPr>
              <a:t>al</a:t>
            </a:r>
            <a:r>
              <a:rPr sz="1800" spc="-145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secondo.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  <a:tab pos="356235" algn="l"/>
                <a:tab pos="4373245" algn="l"/>
                <a:tab pos="4449445" algn="l"/>
              </a:tabLst>
            </a:pPr>
            <a:r>
              <a:rPr sz="1800" spc="-70" dirty="0">
                <a:latin typeface="Lucida Sans Unicode"/>
                <a:cs typeface="Lucida Sans Unicode"/>
              </a:rPr>
              <a:t>Connessione </a:t>
            </a:r>
            <a:r>
              <a:rPr sz="1800" spc="-105" dirty="0">
                <a:latin typeface="Lucida Sans Unicode"/>
                <a:cs typeface="Lucida Sans Unicode"/>
              </a:rPr>
              <a:t>tra </a:t>
            </a:r>
            <a:r>
              <a:rPr sz="1800" spc="100" dirty="0">
                <a:latin typeface="Lucida Sans Unicode"/>
                <a:cs typeface="Lucida Sans Unicode"/>
              </a:rPr>
              <a:t>CPU </a:t>
            </a:r>
            <a:r>
              <a:rPr sz="1800" spc="-5" dirty="0">
                <a:latin typeface="Lucida Sans Unicode"/>
                <a:cs typeface="Lucida Sans Unicode"/>
              </a:rPr>
              <a:t>e</a:t>
            </a:r>
            <a:r>
              <a:rPr sz="1800" spc="-130" dirty="0">
                <a:latin typeface="Lucida Sans Unicode"/>
                <a:cs typeface="Lucida Sans Unicode"/>
              </a:rPr>
              <a:t> </a:t>
            </a:r>
            <a:r>
              <a:rPr sz="1800" spc="-90" dirty="0">
                <a:latin typeface="Lucida Sans Unicode"/>
                <a:cs typeface="Lucida Sans Unicode"/>
              </a:rPr>
              <a:t>periferiche</a:t>
            </a:r>
            <a:r>
              <a:rPr sz="1800" spc="-55" dirty="0">
                <a:latin typeface="Lucida Sans Unicode"/>
                <a:cs typeface="Lucida Sans Unicode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via	</a:t>
            </a:r>
            <a:r>
              <a:rPr sz="1800" spc="-95" dirty="0">
                <a:latin typeface="Lucida Sans Unicode"/>
                <a:cs typeface="Lucida Sans Unicode"/>
              </a:rPr>
              <a:t>bus</a:t>
            </a:r>
            <a:r>
              <a:rPr sz="1800" spc="-95" dirty="0">
                <a:solidFill>
                  <a:srgbClr val="214A50"/>
                </a:solidFill>
                <a:latin typeface="Lucida Sans Unicode"/>
                <a:cs typeface="Lucida Sans Unicode"/>
              </a:rPr>
              <a:t> </a:t>
            </a:r>
            <a:r>
              <a:rPr sz="1800" b="1" u="sng" spc="105" dirty="0">
                <a:solidFill>
                  <a:srgbClr val="214A50"/>
                </a:solidFill>
                <a:uFill>
                  <a:solidFill>
                    <a:srgbClr val="214A50"/>
                  </a:solidFill>
                </a:uFill>
                <a:latin typeface="Yu Gothic UI"/>
                <a:cs typeface="Yu Gothic UI"/>
              </a:rPr>
              <a:t>PCI </a:t>
            </a:r>
            <a:r>
              <a:rPr sz="1800" b="1" u="sng" spc="60" dirty="0">
                <a:solidFill>
                  <a:srgbClr val="214A50"/>
                </a:solidFill>
                <a:uFill>
                  <a:solidFill>
                    <a:srgbClr val="214A50"/>
                  </a:solidFill>
                </a:uFill>
                <a:latin typeface="Yu Gothic UI"/>
                <a:cs typeface="Yu Gothic UI"/>
              </a:rPr>
              <a:t>Express:</a:t>
            </a:r>
            <a:r>
              <a:rPr sz="1800" b="1" spc="60" dirty="0">
                <a:solidFill>
                  <a:srgbClr val="214A50"/>
                </a:solidFill>
                <a:latin typeface="Yu Gothic UI"/>
                <a:cs typeface="Yu Gothic UI"/>
              </a:rPr>
              <a:t> </a:t>
            </a:r>
            <a:r>
              <a:rPr sz="1800" spc="-80" dirty="0">
                <a:latin typeface="Lucida Sans Unicode"/>
                <a:cs typeface="Lucida Sans Unicode"/>
              </a:rPr>
              <a:t>interfaccia </a:t>
            </a:r>
            <a:r>
              <a:rPr sz="1800" spc="-60" dirty="0">
                <a:latin typeface="Lucida Sans Unicode"/>
                <a:cs typeface="Lucida Sans Unicode"/>
              </a:rPr>
              <a:t>seriale  </a:t>
            </a:r>
            <a:r>
              <a:rPr sz="1800" spc="-55" dirty="0">
                <a:latin typeface="Lucida Sans Unicode"/>
                <a:cs typeface="Lucida Sans Unicode"/>
              </a:rPr>
              <a:t>veloce </a:t>
            </a:r>
            <a:r>
              <a:rPr sz="1800" spc="-125" dirty="0">
                <a:latin typeface="Lucida Sans Unicode"/>
                <a:cs typeface="Lucida Sans Unicode"/>
              </a:rPr>
              <a:t>in </a:t>
            </a:r>
            <a:r>
              <a:rPr sz="1800" spc="-90" dirty="0">
                <a:latin typeface="Lucida Sans Unicode"/>
                <a:cs typeface="Lucida Sans Unicode"/>
              </a:rPr>
              <a:t>cui </a:t>
            </a:r>
            <a:r>
              <a:rPr sz="1800" spc="-125" dirty="0">
                <a:latin typeface="Lucida Sans Unicode"/>
                <a:cs typeface="Lucida Sans Unicode"/>
              </a:rPr>
              <a:t>ogni</a:t>
            </a:r>
            <a:r>
              <a:rPr sz="1800" spc="70" dirty="0">
                <a:latin typeface="Lucida Sans Unicode"/>
                <a:cs typeface="Lucida Sans Unicode"/>
              </a:rPr>
              <a:t> </a:t>
            </a:r>
            <a:r>
              <a:rPr sz="1800" spc="-105" dirty="0">
                <a:latin typeface="Lucida Sans Unicode"/>
                <a:cs typeface="Lucida Sans Unicode"/>
              </a:rPr>
              <a:t>singolo</a:t>
            </a:r>
            <a:r>
              <a:rPr sz="1800" spc="-45" dirty="0">
                <a:latin typeface="Lucida Sans Unicode"/>
                <a:cs typeface="Lucida Sans Unicode"/>
              </a:rPr>
              <a:t> </a:t>
            </a:r>
            <a:r>
              <a:rPr sz="1800" spc="-95" dirty="0">
                <a:latin typeface="Lucida Sans Unicode"/>
                <a:cs typeface="Lucida Sans Unicode"/>
              </a:rPr>
              <a:t>collegamento		</a:t>
            </a:r>
            <a:r>
              <a:rPr sz="1800" spc="-120" dirty="0">
                <a:latin typeface="Lucida Sans Unicode"/>
                <a:cs typeface="Lucida Sans Unicode"/>
              </a:rPr>
              <a:t>forma </a:t>
            </a:r>
            <a:r>
              <a:rPr sz="1800" spc="-80" dirty="0">
                <a:latin typeface="Lucida Sans Unicode"/>
                <a:cs typeface="Lucida Sans Unicode"/>
              </a:rPr>
              <a:t>una </a:t>
            </a:r>
            <a:r>
              <a:rPr sz="1800" spc="-70" dirty="0">
                <a:latin typeface="Lucida Sans Unicode"/>
                <a:cs typeface="Lucida Sans Unicode"/>
              </a:rPr>
              <a:t>“lane”. Il </a:t>
            </a:r>
            <a:r>
              <a:rPr sz="1800" spc="-55" dirty="0">
                <a:latin typeface="Lucida Sans Unicode"/>
                <a:cs typeface="Lucida Sans Unicode"/>
              </a:rPr>
              <a:t>Core </a:t>
            </a:r>
            <a:r>
              <a:rPr sz="1800" spc="-135" dirty="0">
                <a:latin typeface="Lucida Sans Unicode"/>
                <a:cs typeface="Lucida Sans Unicode"/>
              </a:rPr>
              <a:t>i7 </a:t>
            </a:r>
            <a:r>
              <a:rPr sz="1800" spc="-75" dirty="0">
                <a:latin typeface="Lucida Sans Unicode"/>
                <a:cs typeface="Lucida Sans Unicode"/>
              </a:rPr>
              <a:t>consente  </a:t>
            </a:r>
            <a:r>
              <a:rPr sz="1800" spc="-130" dirty="0">
                <a:latin typeface="Lucida Sans Unicode"/>
                <a:cs typeface="Lucida Sans Unicode"/>
              </a:rPr>
              <a:t>fino </a:t>
            </a:r>
            <a:r>
              <a:rPr sz="1800" spc="5" dirty="0">
                <a:latin typeface="Lucida Sans Unicode"/>
                <a:cs typeface="Lucida Sans Unicode"/>
              </a:rPr>
              <a:t>a </a:t>
            </a:r>
            <a:r>
              <a:rPr sz="1800" spc="-140" dirty="0">
                <a:latin typeface="Lucida Sans Unicode"/>
                <a:cs typeface="Lucida Sans Unicode"/>
              </a:rPr>
              <a:t>16 </a:t>
            </a:r>
            <a:r>
              <a:rPr sz="1800" spc="-65" dirty="0">
                <a:latin typeface="Lucida Sans Unicode"/>
                <a:cs typeface="Lucida Sans Unicode"/>
              </a:rPr>
              <a:t>lane </a:t>
            </a:r>
            <a:r>
              <a:rPr sz="1800" spc="-120" dirty="0">
                <a:latin typeface="Lucida Sans Unicode"/>
                <a:cs typeface="Lucida Sans Unicode"/>
              </a:rPr>
              <a:t>offrendo </a:t>
            </a:r>
            <a:r>
              <a:rPr sz="1800" spc="-140" dirty="0">
                <a:latin typeface="Lucida Sans Unicode"/>
                <a:cs typeface="Lucida Sans Unicode"/>
              </a:rPr>
              <a:t>16 </a:t>
            </a:r>
            <a:r>
              <a:rPr sz="1800" spc="-50" dirty="0">
                <a:latin typeface="Lucida Sans Unicode"/>
                <a:cs typeface="Lucida Sans Unicode"/>
              </a:rPr>
              <a:t>GB/s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105" dirty="0">
                <a:latin typeface="Lucida Sans Unicode"/>
                <a:cs typeface="Lucida Sans Unicode"/>
              </a:rPr>
              <a:t>trasferimento </a:t>
            </a:r>
            <a:r>
              <a:rPr sz="1800" spc="-114" dirty="0">
                <a:latin typeface="Lucida Sans Unicode"/>
                <a:cs typeface="Lucida Sans Unicode"/>
              </a:rPr>
              <a:t>potendo </a:t>
            </a:r>
            <a:r>
              <a:rPr sz="1800" spc="-90" dirty="0">
                <a:latin typeface="Lucida Sans Unicode"/>
                <a:cs typeface="Lucida Sans Unicode"/>
              </a:rPr>
              <a:t>trasferire </a:t>
            </a:r>
            <a:r>
              <a:rPr sz="1800" spc="-100" dirty="0">
                <a:latin typeface="Lucida Sans Unicode"/>
                <a:cs typeface="Lucida Sans Unicode"/>
              </a:rPr>
              <a:t>comandi  </a:t>
            </a:r>
            <a:r>
              <a:rPr sz="1800" spc="-75" dirty="0">
                <a:latin typeface="Lucida Sans Unicode"/>
                <a:cs typeface="Lucida Sans Unicode"/>
              </a:rPr>
              <a:t>read, </a:t>
            </a:r>
            <a:r>
              <a:rPr sz="1800" spc="-105" dirty="0">
                <a:latin typeface="Lucida Sans Unicode"/>
                <a:cs typeface="Lucida Sans Unicode"/>
              </a:rPr>
              <a:t>write, </a:t>
            </a:r>
            <a:r>
              <a:rPr sz="1800" spc="-120" dirty="0">
                <a:latin typeface="Lucida Sans Unicode"/>
                <a:cs typeface="Lucida Sans Unicode"/>
              </a:rPr>
              <a:t>interrupt, </a:t>
            </a:r>
            <a:r>
              <a:rPr sz="1800" spc="-100" dirty="0">
                <a:latin typeface="Lucida Sans Unicode"/>
                <a:cs typeface="Lucida Sans Unicode"/>
              </a:rPr>
              <a:t>comandi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100" dirty="0">
                <a:latin typeface="Lucida Sans Unicode"/>
                <a:cs typeface="Lucida Sans Unicode"/>
              </a:rPr>
              <a:t>configurazione </a:t>
            </a:r>
            <a:r>
              <a:rPr sz="1800" spc="-110" dirty="0">
                <a:latin typeface="Lucida Sans Unicode"/>
                <a:cs typeface="Lucida Sans Unicode"/>
              </a:rPr>
              <a:t>oltre </a:t>
            </a:r>
            <a:r>
              <a:rPr sz="1800" spc="-80" dirty="0">
                <a:latin typeface="Lucida Sans Unicode"/>
                <a:cs typeface="Lucida Sans Unicode"/>
              </a:rPr>
              <a:t>ovviamente </a:t>
            </a:r>
            <a:r>
              <a:rPr sz="1800" spc="-65" dirty="0">
                <a:latin typeface="Lucida Sans Unicode"/>
                <a:cs typeface="Lucida Sans Unicode"/>
              </a:rPr>
              <a:t>ad </a:t>
            </a:r>
            <a:r>
              <a:rPr sz="1800" spc="-130" dirty="0">
                <a:latin typeface="Lucida Sans Unicode"/>
                <a:cs typeface="Lucida Sans Unicode"/>
              </a:rPr>
              <a:t>indirizzi </a:t>
            </a:r>
            <a:r>
              <a:rPr sz="1800" spc="-5" dirty="0">
                <a:latin typeface="Lucida Sans Unicode"/>
                <a:cs typeface="Lucida Sans Unicode"/>
              </a:rPr>
              <a:t>e  </a:t>
            </a:r>
            <a:r>
              <a:rPr sz="1800" spc="-105" dirty="0">
                <a:latin typeface="Lucida Sans Unicode"/>
                <a:cs typeface="Lucida Sans Unicode"/>
              </a:rPr>
              <a:t>dati.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"/>
            </a:pPr>
            <a:endParaRPr sz="2600">
              <a:latin typeface="Times New Roman"/>
              <a:cs typeface="Times New Roman"/>
            </a:endParaRPr>
          </a:p>
          <a:p>
            <a:pPr marL="355600" marR="12065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  <a:tab pos="356235" algn="l"/>
              </a:tabLst>
            </a:pPr>
            <a:r>
              <a:rPr sz="1800" b="1" u="sng" spc="-60" dirty="0">
                <a:solidFill>
                  <a:srgbClr val="214A50"/>
                </a:solidFill>
                <a:uFill>
                  <a:solidFill>
                    <a:srgbClr val="214A50"/>
                  </a:solidFill>
                </a:uFill>
                <a:latin typeface="Yu Gothic UI"/>
                <a:cs typeface="Yu Gothic UI"/>
              </a:rPr>
              <a:t>DMI </a:t>
            </a:r>
            <a:r>
              <a:rPr sz="1800" b="1" u="sng" spc="-25" dirty="0">
                <a:solidFill>
                  <a:srgbClr val="214A50"/>
                </a:solidFill>
                <a:uFill>
                  <a:solidFill>
                    <a:srgbClr val="214A50"/>
                  </a:solidFill>
                </a:uFill>
                <a:latin typeface="Yu Gothic UI"/>
                <a:cs typeface="Yu Gothic UI"/>
              </a:rPr>
              <a:t>(Direct </a:t>
            </a:r>
            <a:r>
              <a:rPr sz="1800" b="1" u="sng" spc="-40" dirty="0">
                <a:solidFill>
                  <a:srgbClr val="214A50"/>
                </a:solidFill>
                <a:uFill>
                  <a:solidFill>
                    <a:srgbClr val="214A50"/>
                  </a:solidFill>
                </a:uFill>
                <a:latin typeface="Yu Gothic UI"/>
                <a:cs typeface="Yu Gothic UI"/>
              </a:rPr>
              <a:t>Media </a:t>
            </a:r>
            <a:r>
              <a:rPr sz="1800" b="1" u="sng" spc="-30" dirty="0">
                <a:solidFill>
                  <a:srgbClr val="214A50"/>
                </a:solidFill>
                <a:uFill>
                  <a:solidFill>
                    <a:srgbClr val="214A50"/>
                  </a:solidFill>
                </a:uFill>
                <a:latin typeface="Yu Gothic UI"/>
                <a:cs typeface="Yu Gothic UI"/>
              </a:rPr>
              <a:t>Interface)</a:t>
            </a:r>
            <a:r>
              <a:rPr sz="1800" spc="-30" dirty="0">
                <a:solidFill>
                  <a:srgbClr val="214A50"/>
                </a:solidFill>
                <a:latin typeface="Lucida Sans Unicode"/>
                <a:cs typeface="Lucida Sans Unicode"/>
              </a:rPr>
              <a:t>: </a:t>
            </a:r>
            <a:r>
              <a:rPr sz="1800" spc="-75" dirty="0">
                <a:latin typeface="Lucida Sans Unicode"/>
                <a:cs typeface="Lucida Sans Unicode"/>
              </a:rPr>
              <a:t>connessione </a:t>
            </a:r>
            <a:r>
              <a:rPr sz="1800" spc="-105" dirty="0">
                <a:latin typeface="Lucida Sans Unicode"/>
                <a:cs typeface="Lucida Sans Unicode"/>
              </a:rPr>
              <a:t>tra </a:t>
            </a:r>
            <a:r>
              <a:rPr sz="1800" spc="100" dirty="0">
                <a:latin typeface="Lucida Sans Unicode"/>
                <a:cs typeface="Lucida Sans Unicode"/>
              </a:rPr>
              <a:t>CPU </a:t>
            </a:r>
            <a:r>
              <a:rPr sz="1800" spc="-5" dirty="0">
                <a:latin typeface="Lucida Sans Unicode"/>
                <a:cs typeface="Lucida Sans Unicode"/>
              </a:rPr>
              <a:t>e </a:t>
            </a:r>
            <a:r>
              <a:rPr sz="1800" spc="-90" dirty="0">
                <a:latin typeface="Lucida Sans Unicode"/>
                <a:cs typeface="Lucida Sans Unicode"/>
              </a:rPr>
              <a:t>chipset, </a:t>
            </a:r>
            <a:r>
              <a:rPr sz="1800" spc="-60" dirty="0">
                <a:latin typeface="Lucida Sans Unicode"/>
                <a:cs typeface="Lucida Sans Unicode"/>
              </a:rPr>
              <a:t>ossia </a:t>
            </a:r>
            <a:r>
              <a:rPr sz="1800" spc="-85" dirty="0">
                <a:latin typeface="Lucida Sans Unicode"/>
                <a:cs typeface="Lucida Sans Unicode"/>
              </a:rPr>
              <a:t>insieme </a:t>
            </a:r>
            <a:r>
              <a:rPr sz="1800" spc="-135" dirty="0">
                <a:latin typeface="Lucida Sans Unicode"/>
                <a:cs typeface="Lucida Sans Unicode"/>
              </a:rPr>
              <a:t>di  </a:t>
            </a:r>
            <a:r>
              <a:rPr sz="1800" spc="-100" dirty="0">
                <a:latin typeface="Lucida Sans Unicode"/>
                <a:cs typeface="Lucida Sans Unicode"/>
              </a:rPr>
              <a:t>chip </a:t>
            </a:r>
            <a:r>
              <a:rPr sz="1800" spc="-50" dirty="0">
                <a:latin typeface="Lucida Sans Unicode"/>
                <a:cs typeface="Lucida Sans Unicode"/>
              </a:rPr>
              <a:t>che </a:t>
            </a:r>
            <a:r>
              <a:rPr sz="1800" spc="-75" dirty="0">
                <a:latin typeface="Lucida Sans Unicode"/>
                <a:cs typeface="Lucida Sans Unicode"/>
              </a:rPr>
              <a:t>servono </a:t>
            </a:r>
            <a:r>
              <a:rPr sz="1800" spc="-65" dirty="0">
                <a:latin typeface="Lucida Sans Unicode"/>
                <a:cs typeface="Lucida Sans Unicode"/>
              </a:rPr>
              <a:t>alla </a:t>
            </a:r>
            <a:r>
              <a:rPr sz="1800" spc="-85" dirty="0">
                <a:latin typeface="Lucida Sans Unicode"/>
                <a:cs typeface="Lucida Sans Unicode"/>
              </a:rPr>
              <a:t>gestione delle </a:t>
            </a:r>
            <a:r>
              <a:rPr sz="1800" spc="-105" dirty="0">
                <a:latin typeface="Lucida Sans Unicode"/>
                <a:cs typeface="Lucida Sans Unicode"/>
              </a:rPr>
              <a:t>porte, </a:t>
            </a:r>
            <a:r>
              <a:rPr sz="1800" spc="90" dirty="0">
                <a:latin typeface="Lucida Sans Unicode"/>
                <a:cs typeface="Lucida Sans Unicode"/>
              </a:rPr>
              <a:t>USB, </a:t>
            </a:r>
            <a:r>
              <a:rPr sz="1800" spc="-95" dirty="0">
                <a:latin typeface="Lucida Sans Unicode"/>
                <a:cs typeface="Lucida Sans Unicode"/>
              </a:rPr>
              <a:t>audio, </a:t>
            </a:r>
            <a:r>
              <a:rPr sz="1800" spc="30" dirty="0">
                <a:latin typeface="Lucida Sans Unicode"/>
                <a:cs typeface="Lucida Sans Unicode"/>
              </a:rPr>
              <a:t>PCIe, </a:t>
            </a:r>
            <a:r>
              <a:rPr sz="1800" spc="-25" dirty="0">
                <a:latin typeface="Lucida Sans Unicode"/>
                <a:cs typeface="Lucida Sans Unicode"/>
              </a:rPr>
              <a:t>Flash </a:t>
            </a:r>
            <a:r>
              <a:rPr sz="1800" spc="-70" dirty="0">
                <a:latin typeface="Lucida Sans Unicode"/>
                <a:cs typeface="Lucida Sans Unicode"/>
              </a:rPr>
              <a:t>ed </a:t>
            </a:r>
            <a:r>
              <a:rPr sz="1800" spc="-55" dirty="0">
                <a:latin typeface="Lucida Sans Unicode"/>
                <a:cs typeface="Lucida Sans Unicode"/>
              </a:rPr>
              <a:t>anche  </a:t>
            </a:r>
            <a:r>
              <a:rPr sz="1800" spc="-125" dirty="0">
                <a:latin typeface="Lucida Sans Unicode"/>
                <a:cs typeface="Lucida Sans Unicode"/>
              </a:rPr>
              <a:t>il </a:t>
            </a:r>
            <a:r>
              <a:rPr sz="1800" spc="-50" dirty="0">
                <a:latin typeface="Lucida Sans Unicode"/>
                <a:cs typeface="Lucida Sans Unicode"/>
              </a:rPr>
              <a:t>DMA </a:t>
            </a:r>
            <a:r>
              <a:rPr sz="1800" spc="-5" dirty="0">
                <a:latin typeface="Lucida Sans Unicode"/>
                <a:cs typeface="Lucida Sans Unicode"/>
              </a:rPr>
              <a:t>e </a:t>
            </a:r>
            <a:r>
              <a:rPr sz="1800" spc="-114" dirty="0">
                <a:latin typeface="Lucida Sans Unicode"/>
                <a:cs typeface="Lucida Sans Unicode"/>
              </a:rPr>
              <a:t>lo </a:t>
            </a:r>
            <a:r>
              <a:rPr sz="1800" spc="-80" dirty="0">
                <a:latin typeface="Lucida Sans Unicode"/>
                <a:cs typeface="Lucida Sans Unicode"/>
              </a:rPr>
              <a:t>fa </a:t>
            </a:r>
            <a:r>
              <a:rPr sz="1800" spc="-85" dirty="0">
                <a:latin typeface="Lucida Sans Unicode"/>
                <a:cs typeface="Lucida Sans Unicode"/>
              </a:rPr>
              <a:t>attraverso </a:t>
            </a:r>
            <a:r>
              <a:rPr sz="1800" spc="-125" dirty="0">
                <a:latin typeface="Lucida Sans Unicode"/>
                <a:cs typeface="Lucida Sans Unicode"/>
              </a:rPr>
              <a:t>il </a:t>
            </a:r>
            <a:r>
              <a:rPr sz="1800" spc="-100" dirty="0">
                <a:latin typeface="Lucida Sans Unicode"/>
                <a:cs typeface="Lucida Sans Unicode"/>
              </a:rPr>
              <a:t>chip </a:t>
            </a:r>
            <a:r>
              <a:rPr sz="1800" spc="-55" dirty="0">
                <a:latin typeface="Lucida Sans Unicode"/>
                <a:cs typeface="Lucida Sans Unicode"/>
              </a:rPr>
              <a:t>ICH10 </a:t>
            </a:r>
            <a:r>
              <a:rPr sz="1800" spc="-50" dirty="0">
                <a:latin typeface="Lucida Sans Unicode"/>
                <a:cs typeface="Lucida Sans Unicode"/>
              </a:rPr>
              <a:t>che </a:t>
            </a:r>
            <a:r>
              <a:rPr sz="1800" spc="-60" dirty="0">
                <a:latin typeface="Lucida Sans Unicode"/>
                <a:cs typeface="Lucida Sans Unicode"/>
              </a:rPr>
              <a:t>al </a:t>
            </a:r>
            <a:r>
              <a:rPr sz="1800" spc="-80" dirty="0">
                <a:latin typeface="Lucida Sans Unicode"/>
                <a:cs typeface="Lucida Sans Unicode"/>
              </a:rPr>
              <a:t>suo </a:t>
            </a:r>
            <a:r>
              <a:rPr sz="1800" spc="-114" dirty="0">
                <a:latin typeface="Lucida Sans Unicode"/>
                <a:cs typeface="Lucida Sans Unicode"/>
              </a:rPr>
              <a:t>interno </a:t>
            </a:r>
            <a:r>
              <a:rPr sz="1800" spc="-60" dirty="0">
                <a:latin typeface="Lucida Sans Unicode"/>
                <a:cs typeface="Lucida Sans Unicode"/>
              </a:rPr>
              <a:t>ha </a:t>
            </a:r>
            <a:r>
              <a:rPr sz="1800" spc="-55" dirty="0">
                <a:latin typeface="Lucida Sans Unicode"/>
                <a:cs typeface="Lucida Sans Unicode"/>
              </a:rPr>
              <a:t>anche </a:t>
            </a:r>
            <a:r>
              <a:rPr sz="1800" spc="-125" dirty="0">
                <a:latin typeface="Lucida Sans Unicode"/>
                <a:cs typeface="Lucida Sans Unicode"/>
              </a:rPr>
              <a:t>il </a:t>
            </a:r>
            <a:r>
              <a:rPr sz="1800" spc="-114" dirty="0">
                <a:latin typeface="Lucida Sans Unicode"/>
                <a:cs typeface="Lucida Sans Unicode"/>
              </a:rPr>
              <a:t>controllo 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85" dirty="0">
                <a:latin typeface="Lucida Sans Unicode"/>
                <a:cs typeface="Lucida Sans Unicode"/>
              </a:rPr>
              <a:t>clock </a:t>
            </a:r>
            <a:r>
              <a:rPr sz="1800" spc="-65" dirty="0">
                <a:latin typeface="Lucida Sans Unicode"/>
                <a:cs typeface="Lucida Sans Unicode"/>
              </a:rPr>
              <a:t>real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110" dirty="0">
                <a:latin typeface="Lucida Sans Unicode"/>
                <a:cs typeface="Lucida Sans Unicode"/>
              </a:rPr>
              <a:t>time.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9119" y="1723136"/>
            <a:ext cx="7606665" cy="34404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80" dirty="0">
                <a:latin typeface="Lucida Sans Unicode"/>
                <a:cs typeface="Lucida Sans Unicode"/>
              </a:rPr>
              <a:t>Il </a:t>
            </a:r>
            <a:r>
              <a:rPr sz="2000" spc="-100" dirty="0">
                <a:latin typeface="Lucida Sans Unicode"/>
                <a:cs typeface="Lucida Sans Unicode"/>
              </a:rPr>
              <a:t>bus </a:t>
            </a:r>
            <a:r>
              <a:rPr sz="2000" spc="-145" dirty="0">
                <a:latin typeface="Lucida Sans Unicode"/>
                <a:cs typeface="Lucida Sans Unicode"/>
              </a:rPr>
              <a:t>di </a:t>
            </a:r>
            <a:r>
              <a:rPr sz="2000" spc="-114" dirty="0">
                <a:latin typeface="Lucida Sans Unicode"/>
                <a:cs typeface="Lucida Sans Unicode"/>
              </a:rPr>
              <a:t>memoria </a:t>
            </a:r>
            <a:r>
              <a:rPr sz="2000" spc="-20" dirty="0">
                <a:latin typeface="Lucida Sans Unicode"/>
                <a:cs typeface="Lucida Sans Unicode"/>
              </a:rPr>
              <a:t>DDR3 </a:t>
            </a:r>
            <a:r>
              <a:rPr sz="2000" dirty="0">
                <a:latin typeface="Lucida Sans Unicode"/>
                <a:cs typeface="Lucida Sans Unicode"/>
              </a:rPr>
              <a:t>è </a:t>
            </a:r>
            <a:r>
              <a:rPr sz="2000" spc="-135" dirty="0">
                <a:latin typeface="Lucida Sans Unicode"/>
                <a:cs typeface="Lucida Sans Unicode"/>
              </a:rPr>
              <a:t>strutturato </a:t>
            </a:r>
            <a:r>
              <a:rPr sz="2000" spc="10" dirty="0">
                <a:latin typeface="Lucida Sans Unicode"/>
                <a:cs typeface="Lucida Sans Unicode"/>
              </a:rPr>
              <a:t>a </a:t>
            </a:r>
            <a:r>
              <a:rPr sz="2000" spc="-110" dirty="0">
                <a:latin typeface="Lucida Sans Unicode"/>
                <a:cs typeface="Lucida Sans Unicode"/>
              </a:rPr>
              <a:t>pipeline </a:t>
            </a:r>
            <a:r>
              <a:rPr sz="2000" spc="10" dirty="0">
                <a:latin typeface="Lucida Sans Unicode"/>
                <a:cs typeface="Lucida Sans Unicode"/>
              </a:rPr>
              <a:t>a </a:t>
            </a:r>
            <a:r>
              <a:rPr sz="2000" spc="-155" dirty="0">
                <a:latin typeface="Lucida Sans Unicode"/>
                <a:cs typeface="Lucida Sans Unicode"/>
              </a:rPr>
              <a:t>3</a:t>
            </a:r>
            <a:r>
              <a:rPr sz="2000" spc="-345" dirty="0">
                <a:latin typeface="Lucida Sans Unicode"/>
                <a:cs typeface="Lucida Sans Unicode"/>
              </a:rPr>
              <a:t> </a:t>
            </a:r>
            <a:r>
              <a:rPr sz="2000" spc="-80" dirty="0">
                <a:latin typeface="Lucida Sans Unicode"/>
                <a:cs typeface="Lucida Sans Unicode"/>
              </a:rPr>
              <a:t>fasi: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15" dirty="0">
                <a:solidFill>
                  <a:srgbClr val="FF0000"/>
                </a:solidFill>
                <a:latin typeface="Lucida Sans Unicode"/>
                <a:cs typeface="Lucida Sans Unicode"/>
              </a:rPr>
              <a:t>ACTIVATE </a:t>
            </a:r>
            <a:r>
              <a:rPr sz="2000" spc="-85" dirty="0">
                <a:latin typeface="Lucida Sans Unicode"/>
                <a:cs typeface="Lucida Sans Unicode"/>
              </a:rPr>
              <a:t>della </a:t>
            </a:r>
            <a:r>
              <a:rPr sz="2000" spc="-110" dirty="0">
                <a:latin typeface="Lucida Sans Unicode"/>
                <a:cs typeface="Lucida Sans Unicode"/>
              </a:rPr>
              <a:t>memoria: </a:t>
            </a:r>
            <a:r>
              <a:rPr sz="2000" spc="-80" dirty="0">
                <a:latin typeface="Lucida Sans Unicode"/>
                <a:cs typeface="Lucida Sans Unicode"/>
              </a:rPr>
              <a:t>si </a:t>
            </a:r>
            <a:r>
              <a:rPr sz="2000" spc="-75" dirty="0">
                <a:latin typeface="Lucida Sans Unicode"/>
                <a:cs typeface="Lucida Sans Unicode"/>
              </a:rPr>
              <a:t>apre </a:t>
            </a:r>
            <a:r>
              <a:rPr sz="2000" spc="-85" dirty="0">
                <a:latin typeface="Lucida Sans Unicode"/>
                <a:cs typeface="Lucida Sans Unicode"/>
              </a:rPr>
              <a:t>una </a:t>
            </a:r>
            <a:r>
              <a:rPr sz="2000" spc="-105" dirty="0">
                <a:latin typeface="Lucida Sans Unicode"/>
                <a:cs typeface="Lucida Sans Unicode"/>
              </a:rPr>
              <a:t>riga </a:t>
            </a:r>
            <a:r>
              <a:rPr sz="2000" spc="-85" dirty="0">
                <a:latin typeface="Lucida Sans Unicode"/>
                <a:cs typeface="Lucida Sans Unicode"/>
              </a:rPr>
              <a:t>della </a:t>
            </a:r>
            <a:r>
              <a:rPr sz="2000" spc="5" dirty="0">
                <a:latin typeface="Lucida Sans Unicode"/>
                <a:cs typeface="Lucida Sans Unicode"/>
              </a:rPr>
              <a:t>DRAM </a:t>
            </a:r>
            <a:r>
              <a:rPr sz="2000" spc="-105" dirty="0">
                <a:latin typeface="Lucida Sans Unicode"/>
                <a:cs typeface="Lucida Sans Unicode"/>
              </a:rPr>
              <a:t>per</a:t>
            </a:r>
            <a:r>
              <a:rPr sz="2000" spc="-270" dirty="0">
                <a:latin typeface="Lucida Sans Unicode"/>
                <a:cs typeface="Lucida Sans Unicode"/>
              </a:rPr>
              <a:t> </a:t>
            </a:r>
            <a:r>
              <a:rPr sz="2000" spc="-30" dirty="0">
                <a:latin typeface="Lucida Sans Unicode"/>
                <a:cs typeface="Lucida Sans Unicode"/>
              </a:rPr>
              <a:t>accessi</a:t>
            </a:r>
            <a:endParaRPr sz="2000">
              <a:latin typeface="Lucida Sans Unicode"/>
              <a:cs typeface="Lucida Sans Unicode"/>
            </a:endParaRPr>
          </a:p>
          <a:p>
            <a:pPr marL="355600">
              <a:lnSpc>
                <a:spcPct val="100000"/>
              </a:lnSpc>
            </a:pPr>
            <a:r>
              <a:rPr sz="2000" spc="-60" dirty="0">
                <a:latin typeface="Lucida Sans Unicode"/>
                <a:cs typeface="Lucida Sans Unicode"/>
              </a:rPr>
              <a:t>successivi:</a:t>
            </a: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80" dirty="0">
                <a:solidFill>
                  <a:srgbClr val="FF0000"/>
                </a:solidFill>
                <a:latin typeface="Lucida Sans Unicode"/>
                <a:cs typeface="Lucida Sans Unicode"/>
              </a:rPr>
              <a:t>READ </a:t>
            </a:r>
            <a:r>
              <a:rPr sz="2000" spc="-114" dirty="0">
                <a:solidFill>
                  <a:srgbClr val="FF0000"/>
                </a:solidFill>
                <a:latin typeface="Lucida Sans Unicode"/>
                <a:cs typeface="Lucida Sans Unicode"/>
              </a:rPr>
              <a:t>o </a:t>
            </a:r>
            <a:r>
              <a:rPr sz="2000" spc="80" dirty="0">
                <a:solidFill>
                  <a:srgbClr val="FF0000"/>
                </a:solidFill>
                <a:latin typeface="Lucida Sans Unicode"/>
                <a:cs typeface="Lucida Sans Unicode"/>
              </a:rPr>
              <a:t>WRITE</a:t>
            </a:r>
            <a:r>
              <a:rPr sz="2000" spc="80" dirty="0">
                <a:latin typeface="Lucida Sans Unicode"/>
                <a:cs typeface="Lucida Sans Unicode"/>
              </a:rPr>
              <a:t>:</a:t>
            </a:r>
            <a:r>
              <a:rPr sz="2000" spc="-400" dirty="0">
                <a:latin typeface="Lucida Sans Unicode"/>
                <a:cs typeface="Lucida Sans Unicode"/>
              </a:rPr>
              <a:t> </a:t>
            </a:r>
            <a:r>
              <a:rPr sz="2000" spc="-95" dirty="0">
                <a:latin typeface="Lucida Sans Unicode"/>
                <a:cs typeface="Lucida Sans Unicode"/>
              </a:rPr>
              <a:t>possono </a:t>
            </a:r>
            <a:r>
              <a:rPr sz="2000" spc="-110" dirty="0">
                <a:latin typeface="Lucida Sans Unicode"/>
                <a:cs typeface="Lucida Sans Unicode"/>
              </a:rPr>
              <a:t>effettuarsi </a:t>
            </a:r>
            <a:r>
              <a:rPr sz="2000" spc="-60" dirty="0">
                <a:latin typeface="Lucida Sans Unicode"/>
                <a:cs typeface="Lucida Sans Unicode"/>
              </a:rPr>
              <a:t>anche </a:t>
            </a:r>
            <a:r>
              <a:rPr sz="2000" spc="-30" dirty="0">
                <a:latin typeface="Lucida Sans Unicode"/>
                <a:cs typeface="Lucida Sans Unicode"/>
              </a:rPr>
              <a:t>accessi </a:t>
            </a:r>
            <a:r>
              <a:rPr sz="2000" spc="-145" dirty="0">
                <a:latin typeface="Lucida Sans Unicode"/>
                <a:cs typeface="Lucida Sans Unicode"/>
              </a:rPr>
              <a:t>multipli;</a:t>
            </a:r>
            <a:endParaRPr sz="2000">
              <a:latin typeface="Lucida Sans Unicode"/>
              <a:cs typeface="Lucida Sans Unicode"/>
            </a:endParaRPr>
          </a:p>
          <a:p>
            <a:pPr marL="355600" marR="472440" indent="-343535">
              <a:lnSpc>
                <a:spcPct val="100000"/>
              </a:lnSpc>
              <a:spcBef>
                <a:spcPts val="480"/>
              </a:spcBef>
            </a:pPr>
            <a:r>
              <a:rPr sz="2000" spc="110" dirty="0">
                <a:solidFill>
                  <a:srgbClr val="FF0000"/>
                </a:solidFill>
                <a:latin typeface="Lucida Sans Unicode"/>
                <a:cs typeface="Lucida Sans Unicode"/>
              </a:rPr>
              <a:t>PRECHARGE</a:t>
            </a:r>
            <a:r>
              <a:rPr sz="2000" spc="110" dirty="0">
                <a:latin typeface="Lucida Sans Unicode"/>
                <a:cs typeface="Lucida Sans Unicode"/>
              </a:rPr>
              <a:t>: </a:t>
            </a:r>
            <a:r>
              <a:rPr sz="2000" spc="-95" dirty="0">
                <a:latin typeface="Lucida Sans Unicode"/>
                <a:cs typeface="Lucida Sans Unicode"/>
              </a:rPr>
              <a:t>chiude </a:t>
            </a:r>
            <a:r>
              <a:rPr sz="2000" spc="-65" dirty="0">
                <a:latin typeface="Lucida Sans Unicode"/>
                <a:cs typeface="Lucida Sans Unicode"/>
              </a:rPr>
              <a:t>la </a:t>
            </a:r>
            <a:r>
              <a:rPr sz="2000" spc="-105" dirty="0">
                <a:latin typeface="Lucida Sans Unicode"/>
                <a:cs typeface="Lucida Sans Unicode"/>
              </a:rPr>
              <a:t>riga </a:t>
            </a:r>
            <a:r>
              <a:rPr sz="2000" spc="-100" dirty="0">
                <a:latin typeface="Lucida Sans Unicode"/>
                <a:cs typeface="Lucida Sans Unicode"/>
              </a:rPr>
              <a:t>corrente </a:t>
            </a:r>
            <a:r>
              <a:rPr sz="2000" spc="-85" dirty="0">
                <a:latin typeface="Lucida Sans Unicode"/>
                <a:cs typeface="Lucida Sans Unicode"/>
              </a:rPr>
              <a:t>della </a:t>
            </a:r>
            <a:r>
              <a:rPr sz="2000" spc="5" dirty="0">
                <a:latin typeface="Lucida Sans Unicode"/>
                <a:cs typeface="Lucida Sans Unicode"/>
              </a:rPr>
              <a:t>DRAM </a:t>
            </a:r>
            <a:r>
              <a:rPr sz="2000" dirty="0">
                <a:latin typeface="Lucida Sans Unicode"/>
                <a:cs typeface="Lucida Sans Unicode"/>
              </a:rPr>
              <a:t>e</a:t>
            </a:r>
            <a:r>
              <a:rPr sz="2000" spc="-400" dirty="0">
                <a:latin typeface="Lucida Sans Unicode"/>
                <a:cs typeface="Lucida Sans Unicode"/>
              </a:rPr>
              <a:t> </a:t>
            </a:r>
            <a:r>
              <a:rPr sz="2000" spc="-85" dirty="0">
                <a:latin typeface="Lucida Sans Unicode"/>
                <a:cs typeface="Lucida Sans Unicode"/>
              </a:rPr>
              <a:t>prepara </a:t>
            </a:r>
            <a:r>
              <a:rPr sz="2000" spc="-70" dirty="0">
                <a:latin typeface="Lucida Sans Unicode"/>
                <a:cs typeface="Lucida Sans Unicode"/>
              </a:rPr>
              <a:t>la  </a:t>
            </a:r>
            <a:r>
              <a:rPr sz="2000" spc="-114" dirty="0">
                <a:latin typeface="Lucida Sans Unicode"/>
                <a:cs typeface="Lucida Sans Unicode"/>
              </a:rPr>
              <a:t>memoria </a:t>
            </a:r>
            <a:r>
              <a:rPr sz="2000" spc="-105" dirty="0">
                <a:latin typeface="Lucida Sans Unicode"/>
                <a:cs typeface="Lucida Sans Unicode"/>
              </a:rPr>
              <a:t>per </a:t>
            </a:r>
            <a:r>
              <a:rPr sz="2000" spc="-140" dirty="0">
                <a:latin typeface="Lucida Sans Unicode"/>
                <a:cs typeface="Lucida Sans Unicode"/>
              </a:rPr>
              <a:t>il </a:t>
            </a:r>
            <a:r>
              <a:rPr sz="2000" spc="-114" dirty="0">
                <a:latin typeface="Lucida Sans Unicode"/>
                <a:cs typeface="Lucida Sans Unicode"/>
              </a:rPr>
              <a:t>prossimo</a:t>
            </a:r>
            <a:r>
              <a:rPr sz="2000" spc="-55" dirty="0">
                <a:latin typeface="Lucida Sans Unicode"/>
                <a:cs typeface="Lucida Sans Unicode"/>
              </a:rPr>
              <a:t> </a:t>
            </a:r>
            <a:r>
              <a:rPr sz="2000" spc="5" dirty="0">
                <a:latin typeface="Lucida Sans Unicode"/>
                <a:cs typeface="Lucida Sans Unicode"/>
              </a:rPr>
              <a:t>ACTIVATE.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355600" marR="228600" indent="-343535">
              <a:lnSpc>
                <a:spcPct val="100000"/>
              </a:lnSpc>
              <a:spcBef>
                <a:spcPts val="5"/>
              </a:spcBef>
              <a:tabLst>
                <a:tab pos="3459479" algn="l"/>
              </a:tabLst>
            </a:pPr>
            <a:r>
              <a:rPr sz="2000" spc="-105" dirty="0">
                <a:latin typeface="Lucida Sans Unicode"/>
                <a:cs typeface="Lucida Sans Unicode"/>
              </a:rPr>
              <a:t>L’organizzazione </a:t>
            </a:r>
            <a:r>
              <a:rPr sz="2000" spc="-85" dirty="0">
                <a:latin typeface="Lucida Sans Unicode"/>
                <a:cs typeface="Lucida Sans Unicode"/>
              </a:rPr>
              <a:t>della </a:t>
            </a:r>
            <a:r>
              <a:rPr sz="2000" spc="-114" dirty="0">
                <a:latin typeface="Lucida Sans Unicode"/>
                <a:cs typeface="Lucida Sans Unicode"/>
              </a:rPr>
              <a:t>memoria </a:t>
            </a:r>
            <a:r>
              <a:rPr sz="2000" spc="-75" dirty="0">
                <a:latin typeface="Lucida Sans Unicode"/>
                <a:cs typeface="Lucida Sans Unicode"/>
              </a:rPr>
              <a:t>su </a:t>
            </a:r>
            <a:r>
              <a:rPr sz="2000" spc="-140" dirty="0">
                <a:latin typeface="Lucida Sans Unicode"/>
                <a:cs typeface="Lucida Sans Unicode"/>
              </a:rPr>
              <a:t>più </a:t>
            </a:r>
            <a:r>
              <a:rPr sz="2000" spc="-95" dirty="0">
                <a:latin typeface="Lucida Sans Unicode"/>
                <a:cs typeface="Lucida Sans Unicode"/>
              </a:rPr>
              <a:t>banchi </a:t>
            </a:r>
            <a:r>
              <a:rPr sz="2000" spc="-80" dirty="0">
                <a:latin typeface="Lucida Sans Unicode"/>
                <a:cs typeface="Lucida Sans Unicode"/>
              </a:rPr>
              <a:t>consente </a:t>
            </a:r>
            <a:r>
              <a:rPr sz="2000" spc="-60" dirty="0">
                <a:latin typeface="Lucida Sans Unicode"/>
                <a:cs typeface="Lucida Sans Unicode"/>
              </a:rPr>
              <a:t>l’accesso  </a:t>
            </a:r>
            <a:r>
              <a:rPr sz="2000" spc="-105" dirty="0">
                <a:latin typeface="Lucida Sans Unicode"/>
                <a:cs typeface="Lucida Sans Unicode"/>
              </a:rPr>
              <a:t>contemporaneo</a:t>
            </a:r>
            <a:r>
              <a:rPr sz="2000" spc="-120" dirty="0">
                <a:latin typeface="Lucida Sans Unicode"/>
                <a:cs typeface="Lucida Sans Unicode"/>
              </a:rPr>
              <a:t> </a:t>
            </a:r>
            <a:r>
              <a:rPr sz="2000" spc="-95" dirty="0">
                <a:latin typeface="Lucida Sans Unicode"/>
                <a:cs typeface="Lucida Sans Unicode"/>
              </a:rPr>
              <a:t>sui</a:t>
            </a:r>
            <a:r>
              <a:rPr sz="2000" spc="-70" dirty="0">
                <a:latin typeface="Lucida Sans Unicode"/>
                <a:cs typeface="Lucida Sans Unicode"/>
              </a:rPr>
              <a:t> </a:t>
            </a:r>
            <a:r>
              <a:rPr sz="2000" spc="-90" dirty="0">
                <a:latin typeface="Lucida Sans Unicode"/>
                <a:cs typeface="Lucida Sans Unicode"/>
              </a:rPr>
              <a:t>diversi	</a:t>
            </a:r>
            <a:r>
              <a:rPr sz="2000" spc="-95" dirty="0">
                <a:latin typeface="Lucida Sans Unicode"/>
                <a:cs typeface="Lucida Sans Unicode"/>
              </a:rPr>
              <a:t>banchi</a:t>
            </a:r>
            <a:r>
              <a:rPr sz="2000" spc="-105" dirty="0">
                <a:latin typeface="Lucida Sans Unicode"/>
                <a:cs typeface="Lucida Sans Unicode"/>
              </a:rPr>
              <a:t> </a:t>
            </a:r>
            <a:r>
              <a:rPr sz="2000" spc="-110" dirty="0">
                <a:latin typeface="Lucida Sans Unicode"/>
                <a:cs typeface="Lucida Sans Unicode"/>
              </a:rPr>
              <a:t>concorrenti.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51330">
              <a:lnSpc>
                <a:spcPct val="100000"/>
              </a:lnSpc>
              <a:spcBef>
                <a:spcPts val="105"/>
              </a:spcBef>
            </a:pPr>
            <a:r>
              <a:rPr dirty="0"/>
              <a:t>Un esempio </a:t>
            </a:r>
            <a:r>
              <a:rPr spc="-5" dirty="0"/>
              <a:t>di</a:t>
            </a:r>
            <a:r>
              <a:rPr spc="-75" dirty="0"/>
              <a:t> </a:t>
            </a:r>
            <a:r>
              <a:rPr spc="-5" dirty="0"/>
              <a:t>architettura:  </a:t>
            </a:r>
            <a:r>
              <a:rPr dirty="0"/>
              <a:t>Intel</a:t>
            </a:r>
            <a:r>
              <a:rPr spc="-5" dirty="0"/>
              <a:t> </a:t>
            </a:r>
            <a:r>
              <a:rPr spc="-10" dirty="0"/>
              <a:t>i7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8540" y="1453641"/>
            <a:ext cx="8037830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800" spc="-70" dirty="0">
                <a:latin typeface="Lucida Sans Unicode"/>
                <a:cs typeface="Lucida Sans Unicode"/>
              </a:rPr>
              <a:t>In </a:t>
            </a:r>
            <a:r>
              <a:rPr sz="1800" spc="-100" dirty="0">
                <a:latin typeface="Lucida Sans Unicode"/>
                <a:cs typeface="Lucida Sans Unicode"/>
              </a:rPr>
              <a:t>questo </a:t>
            </a:r>
            <a:r>
              <a:rPr sz="1800" spc="-85" dirty="0">
                <a:latin typeface="Lucida Sans Unicode"/>
                <a:cs typeface="Lucida Sans Unicode"/>
              </a:rPr>
              <a:t>esempio </a:t>
            </a:r>
            <a:r>
              <a:rPr sz="1800" spc="-70" dirty="0">
                <a:latin typeface="Lucida Sans Unicode"/>
                <a:cs typeface="Lucida Sans Unicode"/>
              </a:rPr>
              <a:t>si </a:t>
            </a:r>
            <a:r>
              <a:rPr sz="1800" spc="-110" dirty="0">
                <a:latin typeface="Lucida Sans Unicode"/>
                <a:cs typeface="Lucida Sans Unicode"/>
              </a:rPr>
              <a:t>effettuano </a:t>
            </a:r>
            <a:r>
              <a:rPr sz="1800" spc="-140" dirty="0">
                <a:latin typeface="Lucida Sans Unicode"/>
                <a:cs typeface="Lucida Sans Unicode"/>
              </a:rPr>
              <a:t>4 </a:t>
            </a:r>
            <a:r>
              <a:rPr sz="1800" spc="-35" dirty="0">
                <a:latin typeface="Lucida Sans Unicode"/>
                <a:cs typeface="Lucida Sans Unicode"/>
              </a:rPr>
              <a:t>accessi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105" dirty="0">
                <a:latin typeface="Lucida Sans Unicode"/>
                <a:cs typeface="Lucida Sans Unicode"/>
              </a:rPr>
              <a:t>memoria </a:t>
            </a:r>
            <a:r>
              <a:rPr sz="1800" spc="5" dirty="0">
                <a:latin typeface="Lucida Sans Unicode"/>
                <a:cs typeface="Lucida Sans Unicode"/>
              </a:rPr>
              <a:t>a </a:t>
            </a:r>
            <a:r>
              <a:rPr sz="1800" spc="-140" dirty="0">
                <a:latin typeface="Lucida Sans Unicode"/>
                <a:cs typeface="Lucida Sans Unicode"/>
              </a:rPr>
              <a:t>3 </a:t>
            </a:r>
            <a:r>
              <a:rPr sz="1800" spc="-130" dirty="0">
                <a:latin typeface="Lucida Sans Unicode"/>
                <a:cs typeface="Lucida Sans Unicode"/>
              </a:rPr>
              <a:t>distinti </a:t>
            </a:r>
            <a:r>
              <a:rPr sz="1800" spc="-90" dirty="0">
                <a:latin typeface="Lucida Sans Unicode"/>
                <a:cs typeface="Lucida Sans Unicode"/>
              </a:rPr>
              <a:t>banchi </a:t>
            </a:r>
            <a:r>
              <a:rPr sz="1800" spc="-15" dirty="0">
                <a:latin typeface="Lucida Sans Unicode"/>
                <a:cs typeface="Lucida Sans Unicode"/>
              </a:rPr>
              <a:t>DRAM.  </a:t>
            </a:r>
            <a:r>
              <a:rPr sz="1800" spc="15" dirty="0">
                <a:latin typeface="Lucida Sans Unicode"/>
                <a:cs typeface="Lucida Sans Unicode"/>
              </a:rPr>
              <a:t>NB: Le </a:t>
            </a:r>
            <a:r>
              <a:rPr sz="1800" spc="-110" dirty="0">
                <a:latin typeface="Lucida Sans Unicode"/>
                <a:cs typeface="Lucida Sans Unicode"/>
              </a:rPr>
              <a:t>letture </a:t>
            </a:r>
            <a:r>
              <a:rPr sz="1800" spc="-80" dirty="0">
                <a:latin typeface="Lucida Sans Unicode"/>
                <a:cs typeface="Lucida Sans Unicode"/>
              </a:rPr>
              <a:t>avvengono </a:t>
            </a:r>
            <a:r>
              <a:rPr sz="1800" spc="-125" dirty="0">
                <a:latin typeface="Lucida Sans Unicode"/>
                <a:cs typeface="Lucida Sans Unicode"/>
              </a:rPr>
              <a:t>in </a:t>
            </a:r>
            <a:r>
              <a:rPr sz="1800" spc="-90" dirty="0">
                <a:latin typeface="Lucida Sans Unicode"/>
                <a:cs typeface="Lucida Sans Unicode"/>
              </a:rPr>
              <a:t>parallelo </a:t>
            </a:r>
            <a:r>
              <a:rPr sz="1800" spc="-100" dirty="0">
                <a:latin typeface="Lucida Sans Unicode"/>
                <a:cs typeface="Lucida Sans Unicode"/>
              </a:rPr>
              <a:t>sullo </a:t>
            </a:r>
            <a:r>
              <a:rPr sz="1800" spc="-60" dirty="0">
                <a:latin typeface="Lucida Sans Unicode"/>
                <a:cs typeface="Lucida Sans Unicode"/>
              </a:rPr>
              <a:t>stesso</a:t>
            </a:r>
            <a:r>
              <a:rPr sz="1800" spc="-55" dirty="0">
                <a:latin typeface="Lucida Sans Unicode"/>
                <a:cs typeface="Lucida Sans Unicode"/>
              </a:rPr>
              <a:t> </a:t>
            </a:r>
            <a:r>
              <a:rPr sz="1800" spc="-95" dirty="0">
                <a:latin typeface="Lucida Sans Unicode"/>
                <a:cs typeface="Lucida Sans Unicode"/>
              </a:rPr>
              <a:t>chip.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51330">
              <a:lnSpc>
                <a:spcPct val="100000"/>
              </a:lnSpc>
              <a:spcBef>
                <a:spcPts val="105"/>
              </a:spcBef>
            </a:pPr>
            <a:r>
              <a:rPr dirty="0"/>
              <a:t>Un esempio </a:t>
            </a:r>
            <a:r>
              <a:rPr spc="-5" dirty="0"/>
              <a:t>di</a:t>
            </a:r>
            <a:r>
              <a:rPr spc="-75" dirty="0"/>
              <a:t> </a:t>
            </a:r>
            <a:r>
              <a:rPr spc="-5" dirty="0"/>
              <a:t>architettura:  </a:t>
            </a:r>
            <a:r>
              <a:rPr dirty="0"/>
              <a:t>Intel</a:t>
            </a:r>
            <a:r>
              <a:rPr spc="-5" dirty="0"/>
              <a:t> </a:t>
            </a:r>
            <a:r>
              <a:rPr spc="-10" dirty="0"/>
              <a:t>i7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20825" y="2349436"/>
            <a:ext cx="7443851" cy="4332351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-29159" y="3037799"/>
            <a:ext cx="1621790" cy="2138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080770">
              <a:lnSpc>
                <a:spcPct val="100000"/>
              </a:lnSpc>
              <a:spcBef>
                <a:spcPts val="130"/>
              </a:spcBef>
            </a:pPr>
            <a:r>
              <a:rPr sz="1650" i="1" spc="-25" dirty="0">
                <a:latin typeface="Malgun Gothic"/>
                <a:cs typeface="Malgun Gothic"/>
              </a:rPr>
              <a:t>clock</a:t>
            </a:r>
            <a:endParaRPr sz="1650">
              <a:latin typeface="Malgun Gothic"/>
              <a:cs typeface="Malgun Gothic"/>
            </a:endParaRPr>
          </a:p>
          <a:p>
            <a:pPr marL="12700" marR="5080" indent="8890">
              <a:lnSpc>
                <a:spcPct val="257600"/>
              </a:lnSpc>
              <a:spcBef>
                <a:spcPts val="575"/>
              </a:spcBef>
            </a:pPr>
            <a:r>
              <a:rPr sz="1650" i="1" spc="-25" dirty="0">
                <a:latin typeface="Malgun Gothic"/>
                <a:cs typeface="Malgun Gothic"/>
              </a:rPr>
              <a:t>Specifica </a:t>
            </a:r>
            <a:r>
              <a:rPr sz="1650" i="1" spc="-30" dirty="0">
                <a:latin typeface="Malgun Gothic"/>
                <a:cs typeface="Malgun Gothic"/>
              </a:rPr>
              <a:t>l’attività  Indicazione</a:t>
            </a:r>
            <a:r>
              <a:rPr sz="1650" i="1" spc="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del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ts val="1889"/>
              </a:lnSpc>
            </a:pPr>
            <a:r>
              <a:rPr sz="1650" i="1" spc="-40" dirty="0">
                <a:latin typeface="Malgun Gothic"/>
                <a:cs typeface="Malgun Gothic"/>
              </a:rPr>
              <a:t>banco </a:t>
            </a:r>
            <a:r>
              <a:rPr sz="1650" i="1" spc="-30" dirty="0">
                <a:latin typeface="Malgun Gothic"/>
                <a:cs typeface="Malgun Gothic"/>
              </a:rPr>
              <a:t>su</a:t>
            </a:r>
            <a:r>
              <a:rPr sz="1650" i="1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cui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ts val="1950"/>
              </a:lnSpc>
            </a:pPr>
            <a:r>
              <a:rPr sz="1650" i="1" spc="-35" dirty="0">
                <a:latin typeface="Malgun Gothic"/>
                <a:cs typeface="Malgun Gothic"/>
              </a:rPr>
              <a:t>operare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8540" y="1508505"/>
            <a:ext cx="1918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</a:pPr>
            <a:r>
              <a:rPr sz="1800" b="1" spc="105" dirty="0">
                <a:latin typeface="Yu Gothic UI"/>
                <a:cs typeface="Yu Gothic UI"/>
              </a:rPr>
              <a:t>STRUTTURA</a:t>
            </a:r>
            <a:r>
              <a:rPr sz="1800" b="1" spc="-114" dirty="0">
                <a:latin typeface="Yu Gothic UI"/>
                <a:cs typeface="Yu Gothic UI"/>
              </a:rPr>
              <a:t> </a:t>
            </a:r>
            <a:r>
              <a:rPr sz="1800" b="1" spc="135" dirty="0">
                <a:latin typeface="Yu Gothic UI"/>
                <a:cs typeface="Yu Gothic UI"/>
              </a:rPr>
              <a:t>DEL  </a:t>
            </a:r>
            <a:r>
              <a:rPr sz="1800" b="1" spc="125" dirty="0">
                <a:latin typeface="Yu Gothic UI"/>
                <a:cs typeface="Yu Gothic UI"/>
              </a:rPr>
              <a:t>BUS</a:t>
            </a:r>
            <a:endParaRPr sz="1800">
              <a:latin typeface="Yu Gothic UI"/>
              <a:cs typeface="Yu Gothic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12576" y="441319"/>
            <a:ext cx="3561079" cy="462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79"/>
              </a:lnSpc>
            </a:pP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o </a:t>
            </a: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di</a:t>
            </a:r>
            <a:r>
              <a:rPr sz="3200" b="1" spc="-8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architettura: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5312410">
              <a:lnSpc>
                <a:spcPct val="100000"/>
              </a:lnSpc>
              <a:spcBef>
                <a:spcPts val="105"/>
              </a:spcBef>
            </a:pPr>
            <a:r>
              <a:rPr dirty="0"/>
              <a:t>Un</a:t>
            </a:r>
            <a:r>
              <a:rPr spc="-100" dirty="0"/>
              <a:t> </a:t>
            </a:r>
            <a:r>
              <a:rPr dirty="0"/>
              <a:t>esempi  Intel</a:t>
            </a:r>
            <a:r>
              <a:rPr spc="-10" dirty="0"/>
              <a:t> i7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21050" y="404875"/>
            <a:ext cx="5822949" cy="612609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Problemi legati </a:t>
            </a:r>
            <a:r>
              <a:rPr dirty="0"/>
              <a:t>al</a:t>
            </a:r>
            <a:r>
              <a:rPr spc="-35" dirty="0"/>
              <a:t> </a:t>
            </a:r>
            <a:r>
              <a:rPr dirty="0"/>
              <a:t>campionamento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0811" y="1513078"/>
            <a:ext cx="39147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Segnale sinusoidale a frequenza </a:t>
            </a:r>
            <a:r>
              <a:rPr sz="1600" dirty="0">
                <a:latin typeface="Arial"/>
                <a:cs typeface="Arial"/>
              </a:rPr>
              <a:t>f</a:t>
            </a:r>
            <a:r>
              <a:rPr sz="1575" baseline="-21164" dirty="0">
                <a:latin typeface="Arial"/>
                <a:cs typeface="Arial"/>
              </a:rPr>
              <a:t>s</a:t>
            </a:r>
            <a:r>
              <a:rPr sz="1600" dirty="0">
                <a:latin typeface="Arial"/>
                <a:cs typeface="Arial"/>
              </a:rPr>
              <a:t>=27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[Hz]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81520" y="1845128"/>
            <a:ext cx="6189345" cy="4680585"/>
          </a:xfrm>
          <a:custGeom>
            <a:avLst/>
            <a:gdLst/>
            <a:ahLst/>
            <a:cxnLst/>
            <a:rect l="l" t="t" r="r" b="b"/>
            <a:pathLst>
              <a:path w="6189345" h="4680584">
                <a:moveTo>
                  <a:pt x="0" y="4679973"/>
                </a:moveTo>
                <a:lnTo>
                  <a:pt x="6188720" y="4679973"/>
                </a:lnTo>
                <a:lnTo>
                  <a:pt x="6188720" y="0"/>
                </a:lnTo>
                <a:lnTo>
                  <a:pt x="0" y="0"/>
                </a:lnTo>
                <a:lnTo>
                  <a:pt x="0" y="46799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01976" y="2133133"/>
            <a:ext cx="5238750" cy="4104004"/>
          </a:xfrm>
          <a:custGeom>
            <a:avLst/>
            <a:gdLst/>
            <a:ahLst/>
            <a:cxnLst/>
            <a:rect l="l" t="t" r="r" b="b"/>
            <a:pathLst>
              <a:path w="5238750" h="4104004">
                <a:moveTo>
                  <a:pt x="0" y="4103836"/>
                </a:moveTo>
                <a:lnTo>
                  <a:pt x="5238620" y="4103836"/>
                </a:lnTo>
                <a:lnTo>
                  <a:pt x="5238620" y="0"/>
                </a:lnTo>
                <a:lnTo>
                  <a:pt x="0" y="0"/>
                </a:lnTo>
                <a:lnTo>
                  <a:pt x="0" y="4103836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09149" y="2132823"/>
            <a:ext cx="5224780" cy="15875"/>
          </a:xfrm>
          <a:custGeom>
            <a:avLst/>
            <a:gdLst/>
            <a:ahLst/>
            <a:cxnLst/>
            <a:rect l="l" t="t" r="r" b="b"/>
            <a:pathLst>
              <a:path w="5224780" h="15875">
                <a:moveTo>
                  <a:pt x="0" y="15314"/>
                </a:moveTo>
                <a:lnTo>
                  <a:pt x="5224254" y="15314"/>
                </a:lnTo>
                <a:lnTo>
                  <a:pt x="5224254" y="0"/>
                </a:lnTo>
                <a:lnTo>
                  <a:pt x="0" y="0"/>
                </a:lnTo>
                <a:lnTo>
                  <a:pt x="0" y="1531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47789" y="2140480"/>
            <a:ext cx="0" cy="4089400"/>
          </a:xfrm>
          <a:custGeom>
            <a:avLst/>
            <a:gdLst/>
            <a:ahLst/>
            <a:cxnLst/>
            <a:rect l="l" t="t" r="r" b="b"/>
            <a:pathLst>
              <a:path h="4089400">
                <a:moveTo>
                  <a:pt x="0" y="0"/>
                </a:moveTo>
                <a:lnTo>
                  <a:pt x="0" y="4089293"/>
                </a:lnTo>
              </a:path>
            </a:pathLst>
          </a:custGeom>
          <a:ln w="14359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23515" y="6244145"/>
            <a:ext cx="5224780" cy="0"/>
          </a:xfrm>
          <a:custGeom>
            <a:avLst/>
            <a:gdLst/>
            <a:ahLst/>
            <a:cxnLst/>
            <a:rect l="l" t="t" r="r" b="b"/>
            <a:pathLst>
              <a:path w="5224780">
                <a:moveTo>
                  <a:pt x="5224274" y="0"/>
                </a:moveTo>
                <a:lnTo>
                  <a:pt x="0" y="0"/>
                </a:lnTo>
              </a:path>
            </a:pathLst>
          </a:custGeom>
          <a:ln w="1531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09149" y="2154744"/>
            <a:ext cx="0" cy="4089400"/>
          </a:xfrm>
          <a:custGeom>
            <a:avLst/>
            <a:gdLst/>
            <a:ahLst/>
            <a:cxnLst/>
            <a:rect l="l" t="t" r="r" b="b"/>
            <a:pathLst>
              <a:path h="4089400">
                <a:moveTo>
                  <a:pt x="0" y="4089401"/>
                </a:moveTo>
                <a:lnTo>
                  <a:pt x="0" y="0"/>
                </a:lnTo>
              </a:path>
            </a:pathLst>
          </a:custGeom>
          <a:ln w="14359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09149" y="2140480"/>
            <a:ext cx="0" cy="4089400"/>
          </a:xfrm>
          <a:custGeom>
            <a:avLst/>
            <a:gdLst/>
            <a:ahLst/>
            <a:cxnLst/>
            <a:rect l="l" t="t" r="r" b="b"/>
            <a:pathLst>
              <a:path h="4089400">
                <a:moveTo>
                  <a:pt x="0" y="0"/>
                </a:moveTo>
                <a:lnTo>
                  <a:pt x="0" y="4089293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66071" y="6244145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711" y="0"/>
                </a:lnTo>
              </a:path>
            </a:pathLst>
          </a:custGeom>
          <a:ln w="153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66071" y="5567368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711" y="0"/>
                </a:lnTo>
              </a:path>
            </a:pathLst>
          </a:custGeom>
          <a:ln w="153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66071" y="4876220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711" y="0"/>
                </a:lnTo>
              </a:path>
            </a:pathLst>
          </a:custGeom>
          <a:ln w="153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66071" y="4199530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711" y="0"/>
                </a:lnTo>
              </a:path>
            </a:pathLst>
          </a:custGeom>
          <a:ln w="153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66071" y="3508210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711" y="0"/>
                </a:lnTo>
              </a:path>
            </a:pathLst>
          </a:custGeom>
          <a:ln w="153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66071" y="2831585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711" y="0"/>
                </a:lnTo>
              </a:path>
            </a:pathLst>
          </a:custGeom>
          <a:ln w="153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66071" y="2140480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711" y="0"/>
                </a:lnTo>
              </a:path>
            </a:pathLst>
          </a:custGeom>
          <a:ln w="153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09149" y="4199530"/>
            <a:ext cx="5224780" cy="0"/>
          </a:xfrm>
          <a:custGeom>
            <a:avLst/>
            <a:gdLst/>
            <a:ahLst/>
            <a:cxnLst/>
            <a:rect l="l" t="t" r="r" b="b"/>
            <a:pathLst>
              <a:path w="5224780">
                <a:moveTo>
                  <a:pt x="0" y="0"/>
                </a:moveTo>
                <a:lnTo>
                  <a:pt x="5224254" y="0"/>
                </a:lnTo>
              </a:path>
            </a:pathLst>
          </a:custGeom>
          <a:ln w="153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09149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53234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96833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40918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70638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14237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58322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02407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46088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790153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19832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063491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207557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51014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95079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39347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768418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12483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056751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200208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44273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488338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617611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761676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905742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49402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93466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337532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66805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10870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754530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98595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42660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186321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315999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460064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03724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47789" y="421379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74"/>
                </a:moveTo>
                <a:lnTo>
                  <a:pt x="0" y="0"/>
                </a:lnTo>
              </a:path>
            </a:pathLst>
          </a:custGeom>
          <a:ln w="143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580938" y="3969162"/>
            <a:ext cx="144145" cy="230504"/>
          </a:xfrm>
          <a:custGeom>
            <a:avLst/>
            <a:gdLst/>
            <a:ahLst/>
            <a:cxnLst/>
            <a:rect l="l" t="t" r="r" b="b"/>
            <a:pathLst>
              <a:path w="144144" h="230504">
                <a:moveTo>
                  <a:pt x="0" y="230368"/>
                </a:moveTo>
                <a:lnTo>
                  <a:pt x="144085" y="0"/>
                </a:lnTo>
              </a:path>
            </a:pathLst>
          </a:custGeom>
          <a:ln w="14627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725023" y="3739010"/>
            <a:ext cx="144145" cy="215900"/>
          </a:xfrm>
          <a:custGeom>
            <a:avLst/>
            <a:gdLst/>
            <a:ahLst/>
            <a:cxnLst/>
            <a:rect l="l" t="t" r="r" b="b"/>
            <a:pathLst>
              <a:path w="144144" h="215900">
                <a:moveTo>
                  <a:pt x="0" y="215889"/>
                </a:moveTo>
                <a:lnTo>
                  <a:pt x="144085" y="0"/>
                </a:lnTo>
              </a:path>
            </a:pathLst>
          </a:custGeom>
          <a:ln w="14653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69109" y="3522689"/>
            <a:ext cx="129539" cy="201930"/>
          </a:xfrm>
          <a:custGeom>
            <a:avLst/>
            <a:gdLst/>
            <a:ahLst/>
            <a:cxnLst/>
            <a:rect l="l" t="t" r="r" b="b"/>
            <a:pathLst>
              <a:path w="129539" h="201929">
                <a:moveTo>
                  <a:pt x="0" y="201410"/>
                </a:moveTo>
                <a:lnTo>
                  <a:pt x="129233" y="0"/>
                </a:lnTo>
              </a:path>
            </a:pathLst>
          </a:custGeom>
          <a:ln w="14637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998342" y="3321279"/>
            <a:ext cx="130175" cy="187325"/>
          </a:xfrm>
          <a:custGeom>
            <a:avLst/>
            <a:gdLst/>
            <a:ahLst/>
            <a:cxnLst/>
            <a:rect l="l" t="t" r="r" b="b"/>
            <a:pathLst>
              <a:path w="130175" h="187325">
                <a:moveTo>
                  <a:pt x="0" y="186930"/>
                </a:moveTo>
                <a:lnTo>
                  <a:pt x="129739" y="0"/>
                </a:lnTo>
              </a:path>
            </a:pathLst>
          </a:custGeom>
          <a:ln w="14669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42427" y="3162658"/>
            <a:ext cx="130175" cy="144145"/>
          </a:xfrm>
          <a:custGeom>
            <a:avLst/>
            <a:gdLst/>
            <a:ahLst/>
            <a:cxnLst/>
            <a:rect l="l" t="t" r="r" b="b"/>
            <a:pathLst>
              <a:path w="130175" h="144145">
                <a:moveTo>
                  <a:pt x="0" y="144142"/>
                </a:moveTo>
                <a:lnTo>
                  <a:pt x="129739" y="0"/>
                </a:lnTo>
              </a:path>
            </a:pathLst>
          </a:custGeom>
          <a:ln w="1478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286533" y="3018732"/>
            <a:ext cx="129539" cy="130175"/>
          </a:xfrm>
          <a:custGeom>
            <a:avLst/>
            <a:gdLst/>
            <a:ahLst/>
            <a:cxnLst/>
            <a:rect l="l" t="t" r="r" b="b"/>
            <a:pathLst>
              <a:path w="129539" h="130175">
                <a:moveTo>
                  <a:pt x="0" y="129663"/>
                </a:moveTo>
                <a:lnTo>
                  <a:pt x="129233" y="0"/>
                </a:lnTo>
              </a:path>
            </a:pathLst>
          </a:custGeom>
          <a:ln w="14835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430111" y="2918243"/>
            <a:ext cx="130175" cy="86360"/>
          </a:xfrm>
          <a:custGeom>
            <a:avLst/>
            <a:gdLst/>
            <a:ahLst/>
            <a:cxnLst/>
            <a:rect l="l" t="t" r="r" b="b"/>
            <a:pathLst>
              <a:path w="130175" h="86360">
                <a:moveTo>
                  <a:pt x="0" y="86009"/>
                </a:moveTo>
                <a:lnTo>
                  <a:pt x="129739" y="0"/>
                </a:lnTo>
              </a:path>
            </a:pathLst>
          </a:custGeom>
          <a:ln w="15022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574197" y="2845848"/>
            <a:ext cx="130175" cy="58419"/>
          </a:xfrm>
          <a:custGeom>
            <a:avLst/>
            <a:gdLst/>
            <a:ahLst/>
            <a:cxnLst/>
            <a:rect l="l" t="t" r="r" b="b"/>
            <a:pathLst>
              <a:path w="130175" h="58419">
                <a:moveTo>
                  <a:pt x="0" y="57916"/>
                </a:moveTo>
                <a:lnTo>
                  <a:pt x="129638" y="0"/>
                </a:lnTo>
              </a:path>
            </a:pathLst>
          </a:custGeom>
          <a:ln w="15155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718221" y="2831585"/>
            <a:ext cx="114935" cy="14604"/>
          </a:xfrm>
          <a:custGeom>
            <a:avLst/>
            <a:gdLst/>
            <a:ahLst/>
            <a:cxnLst/>
            <a:rect l="l" t="t" r="r" b="b"/>
            <a:pathLst>
              <a:path w="114935" h="14605">
                <a:moveTo>
                  <a:pt x="0" y="14262"/>
                </a:moveTo>
                <a:lnTo>
                  <a:pt x="114887" y="0"/>
                </a:lnTo>
              </a:path>
            </a:pathLst>
          </a:custGeom>
          <a:ln w="15300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847495" y="2831585"/>
            <a:ext cx="130175" cy="14604"/>
          </a:xfrm>
          <a:custGeom>
            <a:avLst/>
            <a:gdLst/>
            <a:ahLst/>
            <a:cxnLst/>
            <a:rect l="l" t="t" r="r" b="b"/>
            <a:pathLst>
              <a:path w="130175" h="14605">
                <a:moveTo>
                  <a:pt x="0" y="0"/>
                </a:moveTo>
                <a:lnTo>
                  <a:pt x="129678" y="14262"/>
                </a:lnTo>
              </a:path>
            </a:pathLst>
          </a:custGeom>
          <a:ln w="15303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991560" y="2845848"/>
            <a:ext cx="129539" cy="58419"/>
          </a:xfrm>
          <a:custGeom>
            <a:avLst/>
            <a:gdLst/>
            <a:ahLst/>
            <a:cxnLst/>
            <a:rect l="l" t="t" r="r" b="b"/>
            <a:pathLst>
              <a:path w="129539" h="58419">
                <a:moveTo>
                  <a:pt x="0" y="0"/>
                </a:moveTo>
                <a:lnTo>
                  <a:pt x="129273" y="57916"/>
                </a:lnTo>
              </a:path>
            </a:pathLst>
          </a:custGeom>
          <a:ln w="15154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135625" y="2903764"/>
            <a:ext cx="129539" cy="86360"/>
          </a:xfrm>
          <a:custGeom>
            <a:avLst/>
            <a:gdLst/>
            <a:ahLst/>
            <a:cxnLst/>
            <a:rect l="l" t="t" r="r" b="b"/>
            <a:pathLst>
              <a:path w="129539" h="86360">
                <a:moveTo>
                  <a:pt x="0" y="0"/>
                </a:moveTo>
                <a:lnTo>
                  <a:pt x="129273" y="86225"/>
                </a:lnTo>
              </a:path>
            </a:pathLst>
          </a:custGeom>
          <a:ln w="15020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279285" y="3004253"/>
            <a:ext cx="130175" cy="130175"/>
          </a:xfrm>
          <a:custGeom>
            <a:avLst/>
            <a:gdLst/>
            <a:ahLst/>
            <a:cxnLst/>
            <a:rect l="l" t="t" r="r" b="b"/>
            <a:pathLst>
              <a:path w="130175" h="130175">
                <a:moveTo>
                  <a:pt x="0" y="0"/>
                </a:moveTo>
                <a:lnTo>
                  <a:pt x="129678" y="129879"/>
                </a:lnTo>
              </a:path>
            </a:pathLst>
          </a:custGeom>
          <a:ln w="1483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423350" y="3148395"/>
            <a:ext cx="129539" cy="144145"/>
          </a:xfrm>
          <a:custGeom>
            <a:avLst/>
            <a:gdLst/>
            <a:ahLst/>
            <a:cxnLst/>
            <a:rect l="l" t="t" r="r" b="b"/>
            <a:pathLst>
              <a:path w="129539" h="144145">
                <a:moveTo>
                  <a:pt x="0" y="0"/>
                </a:moveTo>
                <a:lnTo>
                  <a:pt x="129273" y="144142"/>
                </a:lnTo>
              </a:path>
            </a:pathLst>
          </a:custGeom>
          <a:ln w="14784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567010" y="3306800"/>
            <a:ext cx="130175" cy="187325"/>
          </a:xfrm>
          <a:custGeom>
            <a:avLst/>
            <a:gdLst/>
            <a:ahLst/>
            <a:cxnLst/>
            <a:rect l="l" t="t" r="r" b="b"/>
            <a:pathLst>
              <a:path w="130175" h="187325">
                <a:moveTo>
                  <a:pt x="0" y="0"/>
                </a:moveTo>
                <a:lnTo>
                  <a:pt x="129678" y="187147"/>
                </a:lnTo>
              </a:path>
            </a:pathLst>
          </a:custGeom>
          <a:ln w="14669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96689" y="3508210"/>
            <a:ext cx="130175" cy="201930"/>
          </a:xfrm>
          <a:custGeom>
            <a:avLst/>
            <a:gdLst/>
            <a:ahLst/>
            <a:cxnLst/>
            <a:rect l="l" t="t" r="r" b="b"/>
            <a:pathLst>
              <a:path w="130175" h="201929">
                <a:moveTo>
                  <a:pt x="0" y="0"/>
                </a:moveTo>
                <a:lnTo>
                  <a:pt x="129678" y="201626"/>
                </a:lnTo>
              </a:path>
            </a:pathLst>
          </a:custGeom>
          <a:ln w="14638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40754" y="3724099"/>
            <a:ext cx="144145" cy="216535"/>
          </a:xfrm>
          <a:custGeom>
            <a:avLst/>
            <a:gdLst/>
            <a:ahLst/>
            <a:cxnLst/>
            <a:rect l="l" t="t" r="r" b="b"/>
            <a:pathLst>
              <a:path w="144145" h="216535">
                <a:moveTo>
                  <a:pt x="0" y="0"/>
                </a:moveTo>
                <a:lnTo>
                  <a:pt x="143659" y="216321"/>
                </a:lnTo>
              </a:path>
            </a:pathLst>
          </a:custGeom>
          <a:ln w="14651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984414" y="3954900"/>
            <a:ext cx="144145" cy="215900"/>
          </a:xfrm>
          <a:custGeom>
            <a:avLst/>
            <a:gdLst/>
            <a:ahLst/>
            <a:cxnLst/>
            <a:rect l="l" t="t" r="r" b="b"/>
            <a:pathLst>
              <a:path w="144145" h="215900">
                <a:moveTo>
                  <a:pt x="0" y="0"/>
                </a:moveTo>
                <a:lnTo>
                  <a:pt x="144065" y="215889"/>
                </a:lnTo>
              </a:path>
            </a:pathLst>
          </a:custGeom>
          <a:ln w="14653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128479" y="4185051"/>
            <a:ext cx="144145" cy="231140"/>
          </a:xfrm>
          <a:custGeom>
            <a:avLst/>
            <a:gdLst/>
            <a:ahLst/>
            <a:cxnLst/>
            <a:rect l="l" t="t" r="r" b="b"/>
            <a:pathLst>
              <a:path w="144145" h="231139">
                <a:moveTo>
                  <a:pt x="0" y="0"/>
                </a:moveTo>
                <a:lnTo>
                  <a:pt x="144065" y="230800"/>
                </a:lnTo>
              </a:path>
            </a:pathLst>
          </a:custGeom>
          <a:ln w="1462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272544" y="4430115"/>
            <a:ext cx="144145" cy="216535"/>
          </a:xfrm>
          <a:custGeom>
            <a:avLst/>
            <a:gdLst/>
            <a:ahLst/>
            <a:cxnLst/>
            <a:rect l="l" t="t" r="r" b="b"/>
            <a:pathLst>
              <a:path w="144145" h="216535">
                <a:moveTo>
                  <a:pt x="0" y="0"/>
                </a:moveTo>
                <a:lnTo>
                  <a:pt x="143659" y="215910"/>
                </a:lnTo>
              </a:path>
            </a:pathLst>
          </a:custGeom>
          <a:ln w="14652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16204" y="4660375"/>
            <a:ext cx="130175" cy="201930"/>
          </a:xfrm>
          <a:custGeom>
            <a:avLst/>
            <a:gdLst/>
            <a:ahLst/>
            <a:cxnLst/>
            <a:rect l="l" t="t" r="r" b="b"/>
            <a:pathLst>
              <a:path w="130175" h="201929">
                <a:moveTo>
                  <a:pt x="0" y="0"/>
                </a:moveTo>
                <a:lnTo>
                  <a:pt x="129678" y="201496"/>
                </a:lnTo>
              </a:path>
            </a:pathLst>
          </a:custGeom>
          <a:ln w="14638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560269" y="4876220"/>
            <a:ext cx="130175" cy="187325"/>
          </a:xfrm>
          <a:custGeom>
            <a:avLst/>
            <a:gdLst/>
            <a:ahLst/>
            <a:cxnLst/>
            <a:rect l="l" t="t" r="r" b="b"/>
            <a:pathLst>
              <a:path w="130175" h="187325">
                <a:moveTo>
                  <a:pt x="0" y="0"/>
                </a:moveTo>
                <a:lnTo>
                  <a:pt x="129678" y="187147"/>
                </a:lnTo>
              </a:path>
            </a:pathLst>
          </a:custGeom>
          <a:ln w="14669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689948" y="5077717"/>
            <a:ext cx="129539" cy="144145"/>
          </a:xfrm>
          <a:custGeom>
            <a:avLst/>
            <a:gdLst/>
            <a:ahLst/>
            <a:cxnLst/>
            <a:rect l="l" t="t" r="r" b="b"/>
            <a:pathLst>
              <a:path w="129539" h="144145">
                <a:moveTo>
                  <a:pt x="0" y="0"/>
                </a:moveTo>
                <a:lnTo>
                  <a:pt x="129273" y="144077"/>
                </a:lnTo>
              </a:path>
            </a:pathLst>
          </a:custGeom>
          <a:ln w="14785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833608" y="5236144"/>
            <a:ext cx="130175" cy="130175"/>
          </a:xfrm>
          <a:custGeom>
            <a:avLst/>
            <a:gdLst/>
            <a:ahLst/>
            <a:cxnLst/>
            <a:rect l="l" t="t" r="r" b="b"/>
            <a:pathLst>
              <a:path w="130175" h="130175">
                <a:moveTo>
                  <a:pt x="0" y="0"/>
                </a:moveTo>
                <a:lnTo>
                  <a:pt x="129678" y="129727"/>
                </a:lnTo>
              </a:path>
            </a:pathLst>
          </a:custGeom>
          <a:ln w="1483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977673" y="5380221"/>
            <a:ext cx="130175" cy="86995"/>
          </a:xfrm>
          <a:custGeom>
            <a:avLst/>
            <a:gdLst/>
            <a:ahLst/>
            <a:cxnLst/>
            <a:rect l="l" t="t" r="r" b="b"/>
            <a:pathLst>
              <a:path w="130175" h="86995">
                <a:moveTo>
                  <a:pt x="0" y="0"/>
                </a:moveTo>
                <a:lnTo>
                  <a:pt x="129678" y="86636"/>
                </a:lnTo>
              </a:path>
            </a:pathLst>
          </a:custGeom>
          <a:ln w="15019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121738" y="5481228"/>
            <a:ext cx="129539" cy="57785"/>
          </a:xfrm>
          <a:custGeom>
            <a:avLst/>
            <a:gdLst/>
            <a:ahLst/>
            <a:cxnLst/>
            <a:rect l="l" t="t" r="r" b="b"/>
            <a:pathLst>
              <a:path w="129539" h="57785">
                <a:moveTo>
                  <a:pt x="0" y="0"/>
                </a:moveTo>
                <a:lnTo>
                  <a:pt x="129273" y="57419"/>
                </a:lnTo>
              </a:path>
            </a:pathLst>
          </a:custGeom>
          <a:ln w="15157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265398" y="5538648"/>
            <a:ext cx="130175" cy="29209"/>
          </a:xfrm>
          <a:custGeom>
            <a:avLst/>
            <a:gdLst/>
            <a:ahLst/>
            <a:cxnLst/>
            <a:rect l="l" t="t" r="r" b="b"/>
            <a:pathLst>
              <a:path w="130175" h="29210">
                <a:moveTo>
                  <a:pt x="0" y="0"/>
                </a:moveTo>
                <a:lnTo>
                  <a:pt x="129678" y="28720"/>
                </a:lnTo>
              </a:path>
            </a:pathLst>
          </a:custGeom>
          <a:ln w="15269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409463" y="5538648"/>
            <a:ext cx="114935" cy="29209"/>
          </a:xfrm>
          <a:custGeom>
            <a:avLst/>
            <a:gdLst/>
            <a:ahLst/>
            <a:cxnLst/>
            <a:rect l="l" t="t" r="r" b="b"/>
            <a:pathLst>
              <a:path w="114934" h="29210">
                <a:moveTo>
                  <a:pt x="0" y="28720"/>
                </a:moveTo>
                <a:lnTo>
                  <a:pt x="114887" y="0"/>
                </a:lnTo>
              </a:path>
            </a:pathLst>
          </a:custGeom>
          <a:ln w="15258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538534" y="5481228"/>
            <a:ext cx="130175" cy="57785"/>
          </a:xfrm>
          <a:custGeom>
            <a:avLst/>
            <a:gdLst/>
            <a:ahLst/>
            <a:cxnLst/>
            <a:rect l="l" t="t" r="r" b="b"/>
            <a:pathLst>
              <a:path w="130175" h="57785">
                <a:moveTo>
                  <a:pt x="0" y="57419"/>
                </a:moveTo>
                <a:lnTo>
                  <a:pt x="129881" y="0"/>
                </a:lnTo>
              </a:path>
            </a:pathLst>
          </a:custGeom>
          <a:ln w="15158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682802" y="5394571"/>
            <a:ext cx="130175" cy="86995"/>
          </a:xfrm>
          <a:custGeom>
            <a:avLst/>
            <a:gdLst/>
            <a:ahLst/>
            <a:cxnLst/>
            <a:rect l="l" t="t" r="r" b="b"/>
            <a:pathLst>
              <a:path w="130175" h="86995">
                <a:moveTo>
                  <a:pt x="0" y="86658"/>
                </a:moveTo>
                <a:lnTo>
                  <a:pt x="129678" y="0"/>
                </a:lnTo>
              </a:path>
            </a:pathLst>
          </a:custGeom>
          <a:ln w="15019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826867" y="5250515"/>
            <a:ext cx="129539" cy="130175"/>
          </a:xfrm>
          <a:custGeom>
            <a:avLst/>
            <a:gdLst/>
            <a:ahLst/>
            <a:cxnLst/>
            <a:rect l="l" t="t" r="r" b="b"/>
            <a:pathLst>
              <a:path w="129540" h="130175">
                <a:moveTo>
                  <a:pt x="0" y="129706"/>
                </a:moveTo>
                <a:lnTo>
                  <a:pt x="129070" y="0"/>
                </a:lnTo>
              </a:path>
            </a:pathLst>
          </a:custGeom>
          <a:ln w="14834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970324" y="5092585"/>
            <a:ext cx="130175" cy="144145"/>
          </a:xfrm>
          <a:custGeom>
            <a:avLst/>
            <a:gdLst/>
            <a:ahLst/>
            <a:cxnLst/>
            <a:rect l="l" t="t" r="r" b="b"/>
            <a:pathLst>
              <a:path w="130175" h="144145">
                <a:moveTo>
                  <a:pt x="0" y="143558"/>
                </a:moveTo>
                <a:lnTo>
                  <a:pt x="129881" y="0"/>
                </a:lnTo>
              </a:path>
            </a:pathLst>
          </a:custGeom>
          <a:ln w="14789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114389" y="4890592"/>
            <a:ext cx="130175" cy="187325"/>
          </a:xfrm>
          <a:custGeom>
            <a:avLst/>
            <a:gdLst/>
            <a:ahLst/>
            <a:cxnLst/>
            <a:rect l="l" t="t" r="r" b="b"/>
            <a:pathLst>
              <a:path w="130175" h="187325">
                <a:moveTo>
                  <a:pt x="0" y="187125"/>
                </a:moveTo>
                <a:lnTo>
                  <a:pt x="129881" y="0"/>
                </a:lnTo>
              </a:path>
            </a:pathLst>
          </a:custGeom>
          <a:ln w="14669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258454" y="4674724"/>
            <a:ext cx="129539" cy="201930"/>
          </a:xfrm>
          <a:custGeom>
            <a:avLst/>
            <a:gdLst/>
            <a:ahLst/>
            <a:cxnLst/>
            <a:rect l="l" t="t" r="r" b="b"/>
            <a:pathLst>
              <a:path w="129540" h="201929">
                <a:moveTo>
                  <a:pt x="0" y="201496"/>
                </a:moveTo>
                <a:lnTo>
                  <a:pt x="129273" y="0"/>
                </a:lnTo>
              </a:path>
            </a:pathLst>
          </a:custGeom>
          <a:ln w="14637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387728" y="4444507"/>
            <a:ext cx="144145" cy="215900"/>
          </a:xfrm>
          <a:custGeom>
            <a:avLst/>
            <a:gdLst/>
            <a:ahLst/>
            <a:cxnLst/>
            <a:rect l="l" t="t" r="r" b="b"/>
            <a:pathLst>
              <a:path w="144145" h="215900">
                <a:moveTo>
                  <a:pt x="0" y="215867"/>
                </a:moveTo>
                <a:lnTo>
                  <a:pt x="144065" y="0"/>
                </a:lnTo>
              </a:path>
            </a:pathLst>
          </a:custGeom>
          <a:ln w="14653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531792" y="4213793"/>
            <a:ext cx="144780" cy="216535"/>
          </a:xfrm>
          <a:custGeom>
            <a:avLst/>
            <a:gdLst/>
            <a:ahLst/>
            <a:cxnLst/>
            <a:rect l="l" t="t" r="r" b="b"/>
            <a:pathLst>
              <a:path w="144779" h="216535">
                <a:moveTo>
                  <a:pt x="0" y="216321"/>
                </a:moveTo>
                <a:lnTo>
                  <a:pt x="144267" y="0"/>
                </a:lnTo>
              </a:path>
            </a:pathLst>
          </a:custGeom>
          <a:ln w="14653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537860" y="4156310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4" h="86995">
                <a:moveTo>
                  <a:pt x="43077" y="0"/>
                </a:moveTo>
                <a:lnTo>
                  <a:pt x="0" y="43221"/>
                </a:lnTo>
                <a:lnTo>
                  <a:pt x="43077" y="86658"/>
                </a:lnTo>
                <a:lnTo>
                  <a:pt x="86661" y="43221"/>
                </a:lnTo>
                <a:lnTo>
                  <a:pt x="43077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537860" y="4156309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4" h="86995">
                <a:moveTo>
                  <a:pt x="43077" y="0"/>
                </a:moveTo>
                <a:lnTo>
                  <a:pt x="86661" y="43221"/>
                </a:lnTo>
                <a:lnTo>
                  <a:pt x="43077" y="86658"/>
                </a:lnTo>
                <a:lnTo>
                  <a:pt x="0" y="43221"/>
                </a:lnTo>
                <a:lnTo>
                  <a:pt x="43077" y="0"/>
                </a:lnTo>
                <a:close/>
              </a:path>
            </a:pathLst>
          </a:custGeom>
          <a:ln w="1483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681946" y="3911895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3077" y="0"/>
                </a:moveTo>
                <a:lnTo>
                  <a:pt x="0" y="43004"/>
                </a:lnTo>
                <a:lnTo>
                  <a:pt x="43077" y="86009"/>
                </a:lnTo>
                <a:lnTo>
                  <a:pt x="86155" y="43004"/>
                </a:lnTo>
                <a:lnTo>
                  <a:pt x="43077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681946" y="3911894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3077" y="0"/>
                </a:moveTo>
                <a:lnTo>
                  <a:pt x="86155" y="43004"/>
                </a:lnTo>
                <a:lnTo>
                  <a:pt x="43077" y="86009"/>
                </a:lnTo>
                <a:lnTo>
                  <a:pt x="0" y="43004"/>
                </a:lnTo>
                <a:lnTo>
                  <a:pt x="43077" y="0"/>
                </a:lnTo>
                <a:close/>
              </a:path>
            </a:pathLst>
          </a:custGeom>
          <a:ln w="14837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826051" y="3681094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60" h="86995">
                <a:moveTo>
                  <a:pt x="43057" y="0"/>
                </a:moveTo>
                <a:lnTo>
                  <a:pt x="0" y="43004"/>
                </a:lnTo>
                <a:lnTo>
                  <a:pt x="43057" y="86658"/>
                </a:lnTo>
                <a:lnTo>
                  <a:pt x="86135" y="43004"/>
                </a:lnTo>
                <a:lnTo>
                  <a:pt x="43057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826051" y="3681094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60" h="86995">
                <a:moveTo>
                  <a:pt x="43057" y="0"/>
                </a:moveTo>
                <a:lnTo>
                  <a:pt x="86135" y="43004"/>
                </a:lnTo>
                <a:lnTo>
                  <a:pt x="43057" y="86658"/>
                </a:lnTo>
                <a:lnTo>
                  <a:pt x="0" y="43004"/>
                </a:lnTo>
                <a:lnTo>
                  <a:pt x="43057" y="0"/>
                </a:lnTo>
                <a:close/>
              </a:path>
            </a:pathLst>
          </a:custGeom>
          <a:ln w="14833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955264" y="3465205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4" h="86360">
                <a:moveTo>
                  <a:pt x="43077" y="0"/>
                </a:moveTo>
                <a:lnTo>
                  <a:pt x="0" y="43004"/>
                </a:lnTo>
                <a:lnTo>
                  <a:pt x="43077" y="86225"/>
                </a:lnTo>
                <a:lnTo>
                  <a:pt x="86661" y="43004"/>
                </a:lnTo>
                <a:lnTo>
                  <a:pt x="43077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955264" y="3465205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4" h="86360">
                <a:moveTo>
                  <a:pt x="43077" y="0"/>
                </a:moveTo>
                <a:lnTo>
                  <a:pt x="86661" y="43004"/>
                </a:lnTo>
                <a:lnTo>
                  <a:pt x="43077" y="86225"/>
                </a:lnTo>
                <a:lnTo>
                  <a:pt x="0" y="43004"/>
                </a:lnTo>
                <a:lnTo>
                  <a:pt x="43077" y="0"/>
                </a:lnTo>
                <a:close/>
              </a:path>
            </a:pathLst>
          </a:custGeom>
          <a:ln w="14839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99370" y="3263795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3057" y="0"/>
                </a:moveTo>
                <a:lnTo>
                  <a:pt x="0" y="43004"/>
                </a:lnTo>
                <a:lnTo>
                  <a:pt x="43057" y="86009"/>
                </a:lnTo>
                <a:lnTo>
                  <a:pt x="86135" y="43004"/>
                </a:lnTo>
                <a:lnTo>
                  <a:pt x="43057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099370" y="3263795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3057" y="0"/>
                </a:moveTo>
                <a:lnTo>
                  <a:pt x="86135" y="43004"/>
                </a:lnTo>
                <a:lnTo>
                  <a:pt x="43057" y="86009"/>
                </a:lnTo>
                <a:lnTo>
                  <a:pt x="0" y="43004"/>
                </a:lnTo>
                <a:lnTo>
                  <a:pt x="43057" y="0"/>
                </a:lnTo>
                <a:close/>
              </a:path>
            </a:pathLst>
          </a:custGeom>
          <a:ln w="14837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242948" y="3105390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5" h="86360">
                <a:moveTo>
                  <a:pt x="43584" y="0"/>
                </a:moveTo>
                <a:lnTo>
                  <a:pt x="0" y="43004"/>
                </a:lnTo>
                <a:lnTo>
                  <a:pt x="43584" y="86009"/>
                </a:lnTo>
                <a:lnTo>
                  <a:pt x="86661" y="43004"/>
                </a:lnTo>
                <a:lnTo>
                  <a:pt x="43584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242948" y="3105390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5" h="86360">
                <a:moveTo>
                  <a:pt x="43584" y="0"/>
                </a:moveTo>
                <a:lnTo>
                  <a:pt x="86661" y="43004"/>
                </a:lnTo>
                <a:lnTo>
                  <a:pt x="43584" y="86009"/>
                </a:lnTo>
                <a:lnTo>
                  <a:pt x="0" y="43004"/>
                </a:lnTo>
                <a:lnTo>
                  <a:pt x="43584" y="0"/>
                </a:lnTo>
                <a:close/>
              </a:path>
            </a:pathLst>
          </a:custGeom>
          <a:ln w="14840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387034" y="2961248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3077" y="0"/>
                </a:moveTo>
                <a:lnTo>
                  <a:pt x="0" y="43004"/>
                </a:lnTo>
                <a:lnTo>
                  <a:pt x="43077" y="86225"/>
                </a:lnTo>
                <a:lnTo>
                  <a:pt x="86155" y="43004"/>
                </a:lnTo>
                <a:lnTo>
                  <a:pt x="43077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387034" y="2961248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3077" y="0"/>
                </a:moveTo>
                <a:lnTo>
                  <a:pt x="86155" y="43004"/>
                </a:lnTo>
                <a:lnTo>
                  <a:pt x="43077" y="86225"/>
                </a:lnTo>
                <a:lnTo>
                  <a:pt x="0" y="43004"/>
                </a:lnTo>
                <a:lnTo>
                  <a:pt x="43077" y="0"/>
                </a:lnTo>
                <a:close/>
              </a:path>
            </a:pathLst>
          </a:custGeom>
          <a:ln w="1483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531119" y="2860327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60" h="86994">
                <a:moveTo>
                  <a:pt x="43077" y="0"/>
                </a:moveTo>
                <a:lnTo>
                  <a:pt x="0" y="43437"/>
                </a:lnTo>
                <a:lnTo>
                  <a:pt x="43077" y="86658"/>
                </a:lnTo>
                <a:lnTo>
                  <a:pt x="86155" y="43437"/>
                </a:lnTo>
                <a:lnTo>
                  <a:pt x="43077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531119" y="2860327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60" h="86994">
                <a:moveTo>
                  <a:pt x="43077" y="0"/>
                </a:moveTo>
                <a:lnTo>
                  <a:pt x="86155" y="43437"/>
                </a:lnTo>
                <a:lnTo>
                  <a:pt x="43077" y="86658"/>
                </a:lnTo>
                <a:lnTo>
                  <a:pt x="0" y="43437"/>
                </a:lnTo>
                <a:lnTo>
                  <a:pt x="43077" y="0"/>
                </a:lnTo>
                <a:close/>
              </a:path>
            </a:pathLst>
          </a:custGeom>
          <a:ln w="14834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674657" y="2802843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5" h="86994">
                <a:moveTo>
                  <a:pt x="43563" y="0"/>
                </a:moveTo>
                <a:lnTo>
                  <a:pt x="0" y="43004"/>
                </a:lnTo>
                <a:lnTo>
                  <a:pt x="43563" y="86658"/>
                </a:lnTo>
                <a:lnTo>
                  <a:pt x="86722" y="43004"/>
                </a:lnTo>
                <a:lnTo>
                  <a:pt x="43563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674657" y="2802843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5" h="86994">
                <a:moveTo>
                  <a:pt x="43563" y="0"/>
                </a:moveTo>
                <a:lnTo>
                  <a:pt x="86722" y="43004"/>
                </a:lnTo>
                <a:lnTo>
                  <a:pt x="43563" y="86658"/>
                </a:lnTo>
                <a:lnTo>
                  <a:pt x="0" y="43004"/>
                </a:lnTo>
                <a:lnTo>
                  <a:pt x="43563" y="0"/>
                </a:lnTo>
                <a:close/>
              </a:path>
            </a:pathLst>
          </a:custGeom>
          <a:ln w="14837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804539" y="2788364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2956" y="0"/>
                </a:moveTo>
                <a:lnTo>
                  <a:pt x="0" y="43221"/>
                </a:lnTo>
                <a:lnTo>
                  <a:pt x="42956" y="86225"/>
                </a:lnTo>
                <a:lnTo>
                  <a:pt x="86114" y="43221"/>
                </a:lnTo>
                <a:lnTo>
                  <a:pt x="42956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804539" y="2788364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2956" y="0"/>
                </a:moveTo>
                <a:lnTo>
                  <a:pt x="86114" y="43221"/>
                </a:lnTo>
                <a:lnTo>
                  <a:pt x="42956" y="86225"/>
                </a:lnTo>
                <a:lnTo>
                  <a:pt x="0" y="43221"/>
                </a:lnTo>
                <a:lnTo>
                  <a:pt x="42956" y="0"/>
                </a:lnTo>
                <a:close/>
              </a:path>
            </a:pathLst>
          </a:custGeom>
          <a:ln w="1483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948604" y="2802843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60" h="86994">
                <a:moveTo>
                  <a:pt x="42956" y="0"/>
                </a:moveTo>
                <a:lnTo>
                  <a:pt x="0" y="43004"/>
                </a:lnTo>
                <a:lnTo>
                  <a:pt x="42956" y="86658"/>
                </a:lnTo>
                <a:lnTo>
                  <a:pt x="86114" y="43004"/>
                </a:lnTo>
                <a:lnTo>
                  <a:pt x="42956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948604" y="2802843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60" h="86994">
                <a:moveTo>
                  <a:pt x="42956" y="0"/>
                </a:moveTo>
                <a:lnTo>
                  <a:pt x="86114" y="43004"/>
                </a:lnTo>
                <a:lnTo>
                  <a:pt x="42956" y="86658"/>
                </a:lnTo>
                <a:lnTo>
                  <a:pt x="0" y="43004"/>
                </a:lnTo>
                <a:lnTo>
                  <a:pt x="42956" y="0"/>
                </a:lnTo>
                <a:close/>
              </a:path>
            </a:pathLst>
          </a:custGeom>
          <a:ln w="14833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092061" y="2860327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5" h="86994">
                <a:moveTo>
                  <a:pt x="43563" y="0"/>
                </a:moveTo>
                <a:lnTo>
                  <a:pt x="0" y="43437"/>
                </a:lnTo>
                <a:lnTo>
                  <a:pt x="43563" y="86658"/>
                </a:lnTo>
                <a:lnTo>
                  <a:pt x="86722" y="43437"/>
                </a:lnTo>
                <a:lnTo>
                  <a:pt x="43563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092061" y="2860327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5" h="86994">
                <a:moveTo>
                  <a:pt x="43563" y="0"/>
                </a:moveTo>
                <a:lnTo>
                  <a:pt x="86722" y="43437"/>
                </a:lnTo>
                <a:lnTo>
                  <a:pt x="43563" y="86658"/>
                </a:lnTo>
                <a:lnTo>
                  <a:pt x="0" y="43437"/>
                </a:lnTo>
                <a:lnTo>
                  <a:pt x="43563" y="0"/>
                </a:lnTo>
                <a:close/>
              </a:path>
            </a:pathLst>
          </a:custGeom>
          <a:ln w="14837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236126" y="2961248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3158" y="0"/>
                </a:moveTo>
                <a:lnTo>
                  <a:pt x="0" y="43004"/>
                </a:lnTo>
                <a:lnTo>
                  <a:pt x="43158" y="86225"/>
                </a:lnTo>
                <a:lnTo>
                  <a:pt x="86317" y="43004"/>
                </a:lnTo>
                <a:lnTo>
                  <a:pt x="43158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236127" y="2961248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3158" y="0"/>
                </a:moveTo>
                <a:lnTo>
                  <a:pt x="86317" y="43004"/>
                </a:lnTo>
                <a:lnTo>
                  <a:pt x="43158" y="86225"/>
                </a:lnTo>
                <a:lnTo>
                  <a:pt x="0" y="43004"/>
                </a:lnTo>
                <a:lnTo>
                  <a:pt x="43158" y="0"/>
                </a:lnTo>
                <a:close/>
              </a:path>
            </a:pathLst>
          </a:custGeom>
          <a:ln w="14837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380394" y="3105390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2956" y="0"/>
                </a:moveTo>
                <a:lnTo>
                  <a:pt x="0" y="43004"/>
                </a:lnTo>
                <a:lnTo>
                  <a:pt x="42956" y="86009"/>
                </a:lnTo>
                <a:lnTo>
                  <a:pt x="86114" y="43004"/>
                </a:lnTo>
                <a:lnTo>
                  <a:pt x="42956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380394" y="3105390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2956" y="0"/>
                </a:moveTo>
                <a:lnTo>
                  <a:pt x="86114" y="43004"/>
                </a:lnTo>
                <a:lnTo>
                  <a:pt x="42956" y="86009"/>
                </a:lnTo>
                <a:lnTo>
                  <a:pt x="0" y="43004"/>
                </a:lnTo>
                <a:lnTo>
                  <a:pt x="42956" y="0"/>
                </a:lnTo>
                <a:close/>
              </a:path>
            </a:pathLst>
          </a:custGeom>
          <a:ln w="14837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523851" y="3263795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5" h="86360">
                <a:moveTo>
                  <a:pt x="43158" y="0"/>
                </a:moveTo>
                <a:lnTo>
                  <a:pt x="0" y="43004"/>
                </a:lnTo>
                <a:lnTo>
                  <a:pt x="43158" y="86009"/>
                </a:lnTo>
                <a:lnTo>
                  <a:pt x="86722" y="43004"/>
                </a:lnTo>
                <a:lnTo>
                  <a:pt x="43158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523851" y="3263795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5" h="86360">
                <a:moveTo>
                  <a:pt x="43158" y="0"/>
                </a:moveTo>
                <a:lnTo>
                  <a:pt x="86722" y="43004"/>
                </a:lnTo>
                <a:lnTo>
                  <a:pt x="43158" y="86009"/>
                </a:lnTo>
                <a:lnTo>
                  <a:pt x="0" y="43004"/>
                </a:lnTo>
                <a:lnTo>
                  <a:pt x="43158" y="0"/>
                </a:lnTo>
                <a:close/>
              </a:path>
            </a:pathLst>
          </a:custGeom>
          <a:ln w="14840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653530" y="3465205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3158" y="0"/>
                </a:moveTo>
                <a:lnTo>
                  <a:pt x="0" y="43004"/>
                </a:lnTo>
                <a:lnTo>
                  <a:pt x="43158" y="86225"/>
                </a:lnTo>
                <a:lnTo>
                  <a:pt x="86317" y="43004"/>
                </a:lnTo>
                <a:lnTo>
                  <a:pt x="43158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653530" y="3465205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3158" y="0"/>
                </a:moveTo>
                <a:lnTo>
                  <a:pt x="86317" y="43004"/>
                </a:lnTo>
                <a:lnTo>
                  <a:pt x="43158" y="86225"/>
                </a:lnTo>
                <a:lnTo>
                  <a:pt x="0" y="43004"/>
                </a:lnTo>
                <a:lnTo>
                  <a:pt x="43158" y="0"/>
                </a:lnTo>
                <a:close/>
              </a:path>
            </a:pathLst>
          </a:custGeom>
          <a:ln w="14837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797798" y="3681094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60" h="86995">
                <a:moveTo>
                  <a:pt x="42956" y="0"/>
                </a:moveTo>
                <a:lnTo>
                  <a:pt x="0" y="43004"/>
                </a:lnTo>
                <a:lnTo>
                  <a:pt x="42956" y="86658"/>
                </a:lnTo>
                <a:lnTo>
                  <a:pt x="86114" y="43004"/>
                </a:lnTo>
                <a:lnTo>
                  <a:pt x="42956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797798" y="3681094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60" h="86995">
                <a:moveTo>
                  <a:pt x="42956" y="0"/>
                </a:moveTo>
                <a:lnTo>
                  <a:pt x="86114" y="43004"/>
                </a:lnTo>
                <a:lnTo>
                  <a:pt x="42956" y="86658"/>
                </a:lnTo>
                <a:lnTo>
                  <a:pt x="0" y="43004"/>
                </a:lnTo>
                <a:lnTo>
                  <a:pt x="42956" y="0"/>
                </a:lnTo>
                <a:close/>
              </a:path>
            </a:pathLst>
          </a:custGeom>
          <a:ln w="14833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941255" y="3911895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5" h="86360">
                <a:moveTo>
                  <a:pt x="43158" y="0"/>
                </a:moveTo>
                <a:lnTo>
                  <a:pt x="0" y="43004"/>
                </a:lnTo>
                <a:lnTo>
                  <a:pt x="43158" y="86009"/>
                </a:lnTo>
                <a:lnTo>
                  <a:pt x="86722" y="43004"/>
                </a:lnTo>
                <a:lnTo>
                  <a:pt x="43158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941255" y="3911894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5" h="86360">
                <a:moveTo>
                  <a:pt x="43158" y="0"/>
                </a:moveTo>
                <a:lnTo>
                  <a:pt x="86722" y="43004"/>
                </a:lnTo>
                <a:lnTo>
                  <a:pt x="43158" y="86009"/>
                </a:lnTo>
                <a:lnTo>
                  <a:pt x="0" y="43004"/>
                </a:lnTo>
                <a:lnTo>
                  <a:pt x="43158" y="0"/>
                </a:lnTo>
                <a:close/>
              </a:path>
            </a:pathLst>
          </a:custGeom>
          <a:ln w="14840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085320" y="4142047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3158" y="0"/>
                </a:moveTo>
                <a:lnTo>
                  <a:pt x="0" y="43004"/>
                </a:lnTo>
                <a:lnTo>
                  <a:pt x="43158" y="86225"/>
                </a:lnTo>
                <a:lnTo>
                  <a:pt x="86114" y="43004"/>
                </a:lnTo>
                <a:lnTo>
                  <a:pt x="43158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085320" y="4142047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3158" y="0"/>
                </a:moveTo>
                <a:lnTo>
                  <a:pt x="86114" y="43004"/>
                </a:lnTo>
                <a:lnTo>
                  <a:pt x="43158" y="86225"/>
                </a:lnTo>
                <a:lnTo>
                  <a:pt x="0" y="43004"/>
                </a:lnTo>
                <a:lnTo>
                  <a:pt x="43158" y="0"/>
                </a:lnTo>
                <a:close/>
              </a:path>
            </a:pathLst>
          </a:custGeom>
          <a:ln w="1483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229385" y="4386677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60" h="86995">
                <a:moveTo>
                  <a:pt x="43158" y="0"/>
                </a:moveTo>
                <a:lnTo>
                  <a:pt x="0" y="43437"/>
                </a:lnTo>
                <a:lnTo>
                  <a:pt x="43158" y="86550"/>
                </a:lnTo>
                <a:lnTo>
                  <a:pt x="86317" y="43437"/>
                </a:lnTo>
                <a:lnTo>
                  <a:pt x="43158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229385" y="4386677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60" h="86995">
                <a:moveTo>
                  <a:pt x="43158" y="0"/>
                </a:moveTo>
                <a:lnTo>
                  <a:pt x="86317" y="43437"/>
                </a:lnTo>
                <a:lnTo>
                  <a:pt x="43158" y="86550"/>
                </a:lnTo>
                <a:lnTo>
                  <a:pt x="0" y="43437"/>
                </a:lnTo>
                <a:lnTo>
                  <a:pt x="43158" y="0"/>
                </a:lnTo>
                <a:close/>
              </a:path>
            </a:pathLst>
          </a:custGeom>
          <a:ln w="14835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373045" y="4617305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5" h="86360">
                <a:moveTo>
                  <a:pt x="43158" y="0"/>
                </a:moveTo>
                <a:lnTo>
                  <a:pt x="0" y="43069"/>
                </a:lnTo>
                <a:lnTo>
                  <a:pt x="43158" y="86139"/>
                </a:lnTo>
                <a:lnTo>
                  <a:pt x="86722" y="43069"/>
                </a:lnTo>
                <a:lnTo>
                  <a:pt x="43158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373045" y="4617305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5" h="86360">
                <a:moveTo>
                  <a:pt x="43158" y="0"/>
                </a:moveTo>
                <a:lnTo>
                  <a:pt x="86722" y="43069"/>
                </a:lnTo>
                <a:lnTo>
                  <a:pt x="43158" y="86139"/>
                </a:lnTo>
                <a:lnTo>
                  <a:pt x="0" y="43069"/>
                </a:lnTo>
                <a:lnTo>
                  <a:pt x="43158" y="0"/>
                </a:lnTo>
                <a:close/>
              </a:path>
            </a:pathLst>
          </a:custGeom>
          <a:ln w="14840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517110" y="4833151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60" h="86995">
                <a:moveTo>
                  <a:pt x="43158" y="0"/>
                </a:moveTo>
                <a:lnTo>
                  <a:pt x="0" y="43069"/>
                </a:lnTo>
                <a:lnTo>
                  <a:pt x="43158" y="86636"/>
                </a:lnTo>
                <a:lnTo>
                  <a:pt x="86114" y="43069"/>
                </a:lnTo>
                <a:lnTo>
                  <a:pt x="43158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517110" y="4833151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60" h="86995">
                <a:moveTo>
                  <a:pt x="43158" y="0"/>
                </a:moveTo>
                <a:lnTo>
                  <a:pt x="86114" y="43069"/>
                </a:lnTo>
                <a:lnTo>
                  <a:pt x="43158" y="86636"/>
                </a:lnTo>
                <a:lnTo>
                  <a:pt x="0" y="43069"/>
                </a:lnTo>
                <a:lnTo>
                  <a:pt x="43158" y="0"/>
                </a:lnTo>
                <a:close/>
              </a:path>
            </a:pathLst>
          </a:custGeom>
          <a:ln w="14833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646384" y="5034647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5" h="86995">
                <a:moveTo>
                  <a:pt x="43563" y="0"/>
                </a:moveTo>
                <a:lnTo>
                  <a:pt x="0" y="43069"/>
                </a:lnTo>
                <a:lnTo>
                  <a:pt x="43563" y="86636"/>
                </a:lnTo>
                <a:lnTo>
                  <a:pt x="86722" y="43069"/>
                </a:lnTo>
                <a:lnTo>
                  <a:pt x="43563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646384" y="5034647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5" h="86995">
                <a:moveTo>
                  <a:pt x="43563" y="0"/>
                </a:moveTo>
                <a:lnTo>
                  <a:pt x="86722" y="43069"/>
                </a:lnTo>
                <a:lnTo>
                  <a:pt x="43563" y="86636"/>
                </a:lnTo>
                <a:lnTo>
                  <a:pt x="0" y="43069"/>
                </a:lnTo>
                <a:lnTo>
                  <a:pt x="43563" y="0"/>
                </a:lnTo>
                <a:close/>
              </a:path>
            </a:pathLst>
          </a:custGeom>
          <a:ln w="14837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790449" y="5193074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60" h="86995">
                <a:moveTo>
                  <a:pt x="43158" y="0"/>
                </a:moveTo>
                <a:lnTo>
                  <a:pt x="0" y="43069"/>
                </a:lnTo>
                <a:lnTo>
                  <a:pt x="43158" y="86636"/>
                </a:lnTo>
                <a:lnTo>
                  <a:pt x="86114" y="43069"/>
                </a:lnTo>
                <a:lnTo>
                  <a:pt x="43158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790449" y="5193074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60" h="86995">
                <a:moveTo>
                  <a:pt x="43158" y="0"/>
                </a:moveTo>
                <a:lnTo>
                  <a:pt x="86114" y="43069"/>
                </a:lnTo>
                <a:lnTo>
                  <a:pt x="43158" y="86636"/>
                </a:lnTo>
                <a:lnTo>
                  <a:pt x="0" y="43069"/>
                </a:lnTo>
                <a:lnTo>
                  <a:pt x="43158" y="0"/>
                </a:lnTo>
                <a:close/>
              </a:path>
            </a:pathLst>
          </a:custGeom>
          <a:ln w="14833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934514" y="5337151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3158" y="0"/>
                </a:moveTo>
                <a:lnTo>
                  <a:pt x="0" y="43069"/>
                </a:lnTo>
                <a:lnTo>
                  <a:pt x="43158" y="86139"/>
                </a:lnTo>
                <a:lnTo>
                  <a:pt x="86114" y="43069"/>
                </a:lnTo>
                <a:lnTo>
                  <a:pt x="43158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934514" y="5337151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3158" y="0"/>
                </a:moveTo>
                <a:lnTo>
                  <a:pt x="86114" y="43069"/>
                </a:lnTo>
                <a:lnTo>
                  <a:pt x="43158" y="86139"/>
                </a:lnTo>
                <a:lnTo>
                  <a:pt x="0" y="43069"/>
                </a:lnTo>
                <a:lnTo>
                  <a:pt x="43158" y="0"/>
                </a:lnTo>
                <a:close/>
              </a:path>
            </a:pathLst>
          </a:custGeom>
          <a:ln w="1483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078174" y="5438137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5" h="86360">
                <a:moveTo>
                  <a:pt x="43563" y="0"/>
                </a:moveTo>
                <a:lnTo>
                  <a:pt x="0" y="43091"/>
                </a:lnTo>
                <a:lnTo>
                  <a:pt x="43563" y="86161"/>
                </a:lnTo>
                <a:lnTo>
                  <a:pt x="86520" y="43091"/>
                </a:lnTo>
                <a:lnTo>
                  <a:pt x="43563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078174" y="5438137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5" h="86360">
                <a:moveTo>
                  <a:pt x="43563" y="0"/>
                </a:moveTo>
                <a:lnTo>
                  <a:pt x="86520" y="43091"/>
                </a:lnTo>
                <a:lnTo>
                  <a:pt x="43563" y="86161"/>
                </a:lnTo>
                <a:lnTo>
                  <a:pt x="0" y="43091"/>
                </a:lnTo>
                <a:lnTo>
                  <a:pt x="43563" y="0"/>
                </a:lnTo>
                <a:close/>
              </a:path>
            </a:pathLst>
          </a:custGeom>
          <a:ln w="14838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222239" y="5495578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3158" y="0"/>
                </a:moveTo>
                <a:lnTo>
                  <a:pt x="0" y="43069"/>
                </a:lnTo>
                <a:lnTo>
                  <a:pt x="43158" y="86139"/>
                </a:lnTo>
                <a:lnTo>
                  <a:pt x="86114" y="43069"/>
                </a:lnTo>
                <a:lnTo>
                  <a:pt x="43158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222239" y="5495578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3158" y="0"/>
                </a:moveTo>
                <a:lnTo>
                  <a:pt x="86114" y="43069"/>
                </a:lnTo>
                <a:lnTo>
                  <a:pt x="43158" y="86139"/>
                </a:lnTo>
                <a:lnTo>
                  <a:pt x="0" y="43069"/>
                </a:lnTo>
                <a:lnTo>
                  <a:pt x="43158" y="0"/>
                </a:lnTo>
                <a:close/>
              </a:path>
            </a:pathLst>
          </a:custGeom>
          <a:ln w="1483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366304" y="5524298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60" h="86995">
                <a:moveTo>
                  <a:pt x="43158" y="0"/>
                </a:moveTo>
                <a:lnTo>
                  <a:pt x="0" y="43069"/>
                </a:lnTo>
                <a:lnTo>
                  <a:pt x="43158" y="86636"/>
                </a:lnTo>
                <a:lnTo>
                  <a:pt x="86114" y="43069"/>
                </a:lnTo>
                <a:lnTo>
                  <a:pt x="43158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366304" y="5524298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60" h="86995">
                <a:moveTo>
                  <a:pt x="43158" y="0"/>
                </a:moveTo>
                <a:lnTo>
                  <a:pt x="86114" y="43069"/>
                </a:lnTo>
                <a:lnTo>
                  <a:pt x="43158" y="86636"/>
                </a:lnTo>
                <a:lnTo>
                  <a:pt x="0" y="43069"/>
                </a:lnTo>
                <a:lnTo>
                  <a:pt x="43158" y="0"/>
                </a:lnTo>
                <a:close/>
              </a:path>
            </a:pathLst>
          </a:custGeom>
          <a:ln w="14833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495577" y="5495578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5" h="86360">
                <a:moveTo>
                  <a:pt x="42956" y="0"/>
                </a:moveTo>
                <a:lnTo>
                  <a:pt x="0" y="43069"/>
                </a:lnTo>
                <a:lnTo>
                  <a:pt x="42956" y="86139"/>
                </a:lnTo>
                <a:lnTo>
                  <a:pt x="86520" y="43069"/>
                </a:lnTo>
                <a:lnTo>
                  <a:pt x="42956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495578" y="5495578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5" h="86360">
                <a:moveTo>
                  <a:pt x="42956" y="0"/>
                </a:moveTo>
                <a:lnTo>
                  <a:pt x="86520" y="43069"/>
                </a:lnTo>
                <a:lnTo>
                  <a:pt x="42956" y="86139"/>
                </a:lnTo>
                <a:lnTo>
                  <a:pt x="0" y="43069"/>
                </a:lnTo>
                <a:lnTo>
                  <a:pt x="42956" y="0"/>
                </a:lnTo>
                <a:close/>
              </a:path>
            </a:pathLst>
          </a:custGeom>
          <a:ln w="14838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639642" y="5438137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59" h="86360">
                <a:moveTo>
                  <a:pt x="43158" y="0"/>
                </a:moveTo>
                <a:lnTo>
                  <a:pt x="0" y="43091"/>
                </a:lnTo>
                <a:lnTo>
                  <a:pt x="43158" y="86161"/>
                </a:lnTo>
                <a:lnTo>
                  <a:pt x="86114" y="43091"/>
                </a:lnTo>
                <a:lnTo>
                  <a:pt x="43158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639643" y="5438137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59" h="86360">
                <a:moveTo>
                  <a:pt x="43158" y="0"/>
                </a:moveTo>
                <a:lnTo>
                  <a:pt x="86114" y="43091"/>
                </a:lnTo>
                <a:lnTo>
                  <a:pt x="43158" y="86161"/>
                </a:lnTo>
                <a:lnTo>
                  <a:pt x="0" y="43091"/>
                </a:lnTo>
                <a:lnTo>
                  <a:pt x="43158" y="0"/>
                </a:lnTo>
                <a:close/>
              </a:path>
            </a:pathLst>
          </a:custGeom>
          <a:ln w="1483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783708" y="5337151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59" h="86360">
                <a:moveTo>
                  <a:pt x="43158" y="0"/>
                </a:moveTo>
                <a:lnTo>
                  <a:pt x="0" y="43069"/>
                </a:lnTo>
                <a:lnTo>
                  <a:pt x="43158" y="86139"/>
                </a:lnTo>
                <a:lnTo>
                  <a:pt x="86114" y="43069"/>
                </a:lnTo>
                <a:lnTo>
                  <a:pt x="43158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783708" y="5337151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59" h="86360">
                <a:moveTo>
                  <a:pt x="43158" y="0"/>
                </a:moveTo>
                <a:lnTo>
                  <a:pt x="86114" y="43069"/>
                </a:lnTo>
                <a:lnTo>
                  <a:pt x="43158" y="86139"/>
                </a:lnTo>
                <a:lnTo>
                  <a:pt x="0" y="43069"/>
                </a:lnTo>
                <a:lnTo>
                  <a:pt x="43158" y="0"/>
                </a:lnTo>
                <a:close/>
              </a:path>
            </a:pathLst>
          </a:custGeom>
          <a:ln w="1483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927367" y="5193074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5" h="86995">
                <a:moveTo>
                  <a:pt x="42956" y="0"/>
                </a:moveTo>
                <a:lnTo>
                  <a:pt x="0" y="43069"/>
                </a:lnTo>
                <a:lnTo>
                  <a:pt x="42956" y="86636"/>
                </a:lnTo>
                <a:lnTo>
                  <a:pt x="86520" y="43069"/>
                </a:lnTo>
                <a:lnTo>
                  <a:pt x="42956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927368" y="5193074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5" h="86995">
                <a:moveTo>
                  <a:pt x="42956" y="0"/>
                </a:moveTo>
                <a:lnTo>
                  <a:pt x="86520" y="43069"/>
                </a:lnTo>
                <a:lnTo>
                  <a:pt x="42956" y="86636"/>
                </a:lnTo>
                <a:lnTo>
                  <a:pt x="0" y="43069"/>
                </a:lnTo>
                <a:lnTo>
                  <a:pt x="42956" y="0"/>
                </a:lnTo>
                <a:close/>
              </a:path>
            </a:pathLst>
          </a:custGeom>
          <a:ln w="1483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071433" y="5034647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59" h="86995">
                <a:moveTo>
                  <a:pt x="42956" y="0"/>
                </a:moveTo>
                <a:lnTo>
                  <a:pt x="0" y="43069"/>
                </a:lnTo>
                <a:lnTo>
                  <a:pt x="42956" y="86636"/>
                </a:lnTo>
                <a:lnTo>
                  <a:pt x="86114" y="43069"/>
                </a:lnTo>
                <a:lnTo>
                  <a:pt x="42956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071433" y="5034647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59" h="86995">
                <a:moveTo>
                  <a:pt x="42956" y="0"/>
                </a:moveTo>
                <a:lnTo>
                  <a:pt x="86114" y="43069"/>
                </a:lnTo>
                <a:lnTo>
                  <a:pt x="42956" y="86636"/>
                </a:lnTo>
                <a:lnTo>
                  <a:pt x="0" y="43069"/>
                </a:lnTo>
                <a:lnTo>
                  <a:pt x="42956" y="0"/>
                </a:lnTo>
                <a:close/>
              </a:path>
            </a:pathLst>
          </a:custGeom>
          <a:ln w="14833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215498" y="4833151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59" h="86995">
                <a:moveTo>
                  <a:pt x="42956" y="0"/>
                </a:moveTo>
                <a:lnTo>
                  <a:pt x="0" y="43069"/>
                </a:lnTo>
                <a:lnTo>
                  <a:pt x="42956" y="86636"/>
                </a:lnTo>
                <a:lnTo>
                  <a:pt x="86114" y="43069"/>
                </a:lnTo>
                <a:lnTo>
                  <a:pt x="42956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215498" y="4833151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59" h="86995">
                <a:moveTo>
                  <a:pt x="42956" y="0"/>
                </a:moveTo>
                <a:lnTo>
                  <a:pt x="86114" y="43069"/>
                </a:lnTo>
                <a:lnTo>
                  <a:pt x="42956" y="86636"/>
                </a:lnTo>
                <a:lnTo>
                  <a:pt x="0" y="43069"/>
                </a:lnTo>
                <a:lnTo>
                  <a:pt x="42956" y="0"/>
                </a:lnTo>
                <a:close/>
              </a:path>
            </a:pathLst>
          </a:custGeom>
          <a:ln w="14833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344771" y="4617305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5" h="86360">
                <a:moveTo>
                  <a:pt x="42956" y="0"/>
                </a:moveTo>
                <a:lnTo>
                  <a:pt x="0" y="43069"/>
                </a:lnTo>
                <a:lnTo>
                  <a:pt x="42956" y="86139"/>
                </a:lnTo>
                <a:lnTo>
                  <a:pt x="86520" y="43069"/>
                </a:lnTo>
                <a:lnTo>
                  <a:pt x="42956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344771" y="4617305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5" h="86360">
                <a:moveTo>
                  <a:pt x="42956" y="0"/>
                </a:moveTo>
                <a:lnTo>
                  <a:pt x="86520" y="43069"/>
                </a:lnTo>
                <a:lnTo>
                  <a:pt x="42956" y="86139"/>
                </a:lnTo>
                <a:lnTo>
                  <a:pt x="0" y="43069"/>
                </a:lnTo>
                <a:lnTo>
                  <a:pt x="42956" y="0"/>
                </a:lnTo>
                <a:close/>
              </a:path>
            </a:pathLst>
          </a:custGeom>
          <a:ln w="14838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488836" y="4386677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59" h="86995">
                <a:moveTo>
                  <a:pt x="42956" y="0"/>
                </a:moveTo>
                <a:lnTo>
                  <a:pt x="0" y="43437"/>
                </a:lnTo>
                <a:lnTo>
                  <a:pt x="42956" y="86550"/>
                </a:lnTo>
                <a:lnTo>
                  <a:pt x="86114" y="43437"/>
                </a:lnTo>
                <a:lnTo>
                  <a:pt x="42956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488837" y="4386677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59" h="86995">
                <a:moveTo>
                  <a:pt x="42956" y="0"/>
                </a:moveTo>
                <a:lnTo>
                  <a:pt x="86114" y="43437"/>
                </a:lnTo>
                <a:lnTo>
                  <a:pt x="42956" y="86550"/>
                </a:lnTo>
                <a:lnTo>
                  <a:pt x="0" y="43437"/>
                </a:lnTo>
                <a:lnTo>
                  <a:pt x="42956" y="0"/>
                </a:lnTo>
                <a:close/>
              </a:path>
            </a:pathLst>
          </a:custGeom>
          <a:ln w="14834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632293" y="4156310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5" h="86995">
                <a:moveTo>
                  <a:pt x="43766" y="0"/>
                </a:moveTo>
                <a:lnTo>
                  <a:pt x="0" y="43221"/>
                </a:lnTo>
                <a:lnTo>
                  <a:pt x="43766" y="86658"/>
                </a:lnTo>
                <a:lnTo>
                  <a:pt x="86722" y="43221"/>
                </a:lnTo>
                <a:lnTo>
                  <a:pt x="43766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632294" y="4156309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5" h="86995">
                <a:moveTo>
                  <a:pt x="43766" y="0"/>
                </a:moveTo>
                <a:lnTo>
                  <a:pt x="86722" y="43221"/>
                </a:lnTo>
                <a:lnTo>
                  <a:pt x="43766" y="86658"/>
                </a:lnTo>
                <a:lnTo>
                  <a:pt x="0" y="43221"/>
                </a:lnTo>
                <a:lnTo>
                  <a:pt x="43766" y="0"/>
                </a:lnTo>
                <a:close/>
              </a:path>
            </a:pathLst>
          </a:custGeom>
          <a:ln w="14837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 txBox="1"/>
          <p:nvPr/>
        </p:nvSpPr>
        <p:spPr>
          <a:xfrm>
            <a:off x="1681520" y="1845127"/>
            <a:ext cx="6189345" cy="4680585"/>
          </a:xfrm>
          <a:prstGeom prst="rect">
            <a:avLst/>
          </a:prstGeom>
          <a:ln w="14994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Times New Roman"/>
              <a:cs typeface="Times New Roman"/>
            </a:endParaRPr>
          </a:p>
          <a:p>
            <a:pPr marL="229870">
              <a:lnSpc>
                <a:spcPct val="100000"/>
              </a:lnSpc>
            </a:pPr>
            <a:r>
              <a:rPr sz="1300" spc="-40" dirty="0">
                <a:latin typeface="Arial"/>
                <a:cs typeface="Arial"/>
              </a:rPr>
              <a:t>1.5000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229870">
              <a:lnSpc>
                <a:spcPct val="100000"/>
              </a:lnSpc>
            </a:pPr>
            <a:r>
              <a:rPr sz="1300" spc="-40" dirty="0">
                <a:latin typeface="Arial"/>
                <a:cs typeface="Arial"/>
              </a:rPr>
              <a:t>1.0000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marL="229870">
              <a:lnSpc>
                <a:spcPct val="100000"/>
              </a:lnSpc>
            </a:pPr>
            <a:r>
              <a:rPr sz="1300" spc="-40" dirty="0">
                <a:latin typeface="Arial"/>
                <a:cs typeface="Arial"/>
              </a:rPr>
              <a:t>0.5000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229870">
              <a:lnSpc>
                <a:spcPct val="100000"/>
              </a:lnSpc>
            </a:pPr>
            <a:r>
              <a:rPr sz="1300" spc="-40" dirty="0">
                <a:latin typeface="Arial"/>
                <a:cs typeface="Arial"/>
              </a:rPr>
              <a:t>0.0000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marL="172720">
              <a:lnSpc>
                <a:spcPct val="100000"/>
              </a:lnSpc>
            </a:pPr>
            <a:r>
              <a:rPr sz="1300" spc="-35" dirty="0">
                <a:latin typeface="Arial"/>
                <a:cs typeface="Arial"/>
              </a:rPr>
              <a:t>-0.5000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72720">
              <a:lnSpc>
                <a:spcPct val="100000"/>
              </a:lnSpc>
            </a:pPr>
            <a:r>
              <a:rPr sz="1300" spc="-35" dirty="0">
                <a:latin typeface="Arial"/>
                <a:cs typeface="Arial"/>
              </a:rPr>
              <a:t>-1.0000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marL="172720">
              <a:lnSpc>
                <a:spcPct val="100000"/>
              </a:lnSpc>
              <a:spcBef>
                <a:spcPts val="5"/>
              </a:spcBef>
            </a:pPr>
            <a:r>
              <a:rPr sz="1300" spc="-35" dirty="0">
                <a:latin typeface="Arial"/>
                <a:cs typeface="Arial"/>
              </a:rPr>
              <a:t>-1.5000</a:t>
            </a:r>
            <a:endParaRPr sz="1300">
              <a:latin typeface="Arial"/>
              <a:cs typeface="Arial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2475559" y="4287152"/>
            <a:ext cx="202565" cy="1193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dirty="0">
                <a:latin typeface="Arial"/>
                <a:cs typeface="Arial"/>
              </a:rPr>
              <a:t>1</a:t>
            </a:r>
            <a:endParaRPr sz="1250">
              <a:latin typeface="Arial"/>
              <a:cs typeface="Arial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2892963" y="4287152"/>
            <a:ext cx="202565" cy="1193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dirty="0">
                <a:latin typeface="Arial"/>
                <a:cs typeface="Arial"/>
              </a:rPr>
              <a:t>4</a:t>
            </a:r>
            <a:endParaRPr sz="1250">
              <a:latin typeface="Arial"/>
              <a:cs typeface="Arial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3324732" y="4287152"/>
            <a:ext cx="202565" cy="1193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dirty="0">
                <a:latin typeface="Arial"/>
                <a:cs typeface="Arial"/>
              </a:rPr>
              <a:t>7</a:t>
            </a:r>
            <a:endParaRPr sz="1250">
              <a:latin typeface="Arial"/>
              <a:cs typeface="Arial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3741609" y="4283929"/>
            <a:ext cx="202565" cy="2095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spc="-20" dirty="0">
                <a:latin typeface="Arial"/>
                <a:cs typeface="Arial"/>
              </a:rPr>
              <a:t>10</a:t>
            </a:r>
            <a:endParaRPr sz="1250">
              <a:latin typeface="Arial"/>
              <a:cs typeface="Arial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4173399" y="4283929"/>
            <a:ext cx="202565" cy="2095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spc="-20" dirty="0">
                <a:latin typeface="Arial"/>
                <a:cs typeface="Arial"/>
              </a:rPr>
              <a:t>13</a:t>
            </a:r>
            <a:endParaRPr sz="1250">
              <a:latin typeface="Arial"/>
              <a:cs typeface="Arial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4590803" y="4283929"/>
            <a:ext cx="202565" cy="2095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spc="-20" dirty="0">
                <a:latin typeface="Arial"/>
                <a:cs typeface="Arial"/>
              </a:rPr>
              <a:t>16</a:t>
            </a:r>
            <a:endParaRPr sz="1250">
              <a:latin typeface="Arial"/>
              <a:cs typeface="Arial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5022593" y="4283929"/>
            <a:ext cx="202565" cy="2095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spc="-20" dirty="0">
                <a:latin typeface="Arial"/>
                <a:cs typeface="Arial"/>
              </a:rPr>
              <a:t>19</a:t>
            </a:r>
            <a:endParaRPr sz="1250">
              <a:latin typeface="Arial"/>
              <a:cs typeface="Arial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5454383" y="4283929"/>
            <a:ext cx="202565" cy="2095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spc="-20" dirty="0">
                <a:latin typeface="Arial"/>
                <a:cs typeface="Arial"/>
              </a:rPr>
              <a:t>22</a:t>
            </a:r>
            <a:endParaRPr sz="1250">
              <a:latin typeface="Arial"/>
              <a:cs typeface="Arial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5871787" y="4283929"/>
            <a:ext cx="202565" cy="2095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spc="-20" dirty="0">
                <a:latin typeface="Arial"/>
                <a:cs typeface="Arial"/>
              </a:rPr>
              <a:t>25</a:t>
            </a:r>
            <a:endParaRPr sz="1250">
              <a:latin typeface="Arial"/>
              <a:cs typeface="Arial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6303577" y="4283929"/>
            <a:ext cx="202565" cy="2095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spc="-20" dirty="0">
                <a:latin typeface="Arial"/>
                <a:cs typeface="Arial"/>
              </a:rPr>
              <a:t>28</a:t>
            </a:r>
            <a:endParaRPr sz="1250">
              <a:latin typeface="Arial"/>
              <a:cs typeface="Arial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6720981" y="4283929"/>
            <a:ext cx="202565" cy="2095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spc="-20" dirty="0">
                <a:latin typeface="Arial"/>
                <a:cs typeface="Arial"/>
              </a:rPr>
              <a:t>31</a:t>
            </a:r>
            <a:endParaRPr sz="1250">
              <a:latin typeface="Arial"/>
              <a:cs typeface="Arial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7152771" y="4283929"/>
            <a:ext cx="202565" cy="2095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spc="-20" dirty="0">
                <a:latin typeface="Arial"/>
                <a:cs typeface="Arial"/>
              </a:rPr>
              <a:t>34</a:t>
            </a:r>
            <a:endParaRPr sz="1250">
              <a:latin typeface="Arial"/>
              <a:cs typeface="Arial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7570175" y="4283929"/>
            <a:ext cx="202565" cy="2095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spc="-20" dirty="0">
                <a:latin typeface="Arial"/>
                <a:cs typeface="Arial"/>
              </a:rPr>
              <a:t>37</a:t>
            </a:r>
            <a:endParaRPr sz="1250">
              <a:latin typeface="Arial"/>
              <a:cs typeface="Arial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179387" y="2060575"/>
            <a:ext cx="1066800" cy="30480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406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0"/>
              </a:spcBef>
            </a:pPr>
            <a:r>
              <a:rPr sz="1400" spc="-5" dirty="0">
                <a:latin typeface="Times New Roman"/>
                <a:cs typeface="Times New Roman"/>
              </a:rPr>
              <a:t>fc=1KHz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179387" y="2636773"/>
            <a:ext cx="1066800" cy="30480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406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latin typeface="Times New Roman"/>
                <a:cs typeface="Times New Roman"/>
              </a:rPr>
              <a:t>fc=37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Obiettivi </a:t>
            </a:r>
            <a:r>
              <a:rPr dirty="0"/>
              <a:t>di un OS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295513" y="2763734"/>
            <a:ext cx="13843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-35" dirty="0">
                <a:latin typeface="Lucida Sans Unicode"/>
                <a:cs typeface="Lucida Sans Unicode"/>
              </a:rPr>
              <a:t>e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9119" y="1788119"/>
            <a:ext cx="6619240" cy="1501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spc="-25" dirty="0">
                <a:latin typeface="Yu Gothic UI"/>
                <a:cs typeface="Yu Gothic UI"/>
              </a:rPr>
              <a:t>Convenienza </a:t>
            </a:r>
            <a:r>
              <a:rPr sz="1650" spc="-120" dirty="0">
                <a:latin typeface="Lucida Sans Unicode"/>
                <a:cs typeface="Lucida Sans Unicode"/>
              </a:rPr>
              <a:t>nell’uso </a:t>
            </a:r>
            <a:r>
              <a:rPr sz="1650" spc="-105" dirty="0">
                <a:latin typeface="Lucida Sans Unicode"/>
                <a:cs typeface="Lucida Sans Unicode"/>
              </a:rPr>
              <a:t>del </a:t>
            </a:r>
            <a:r>
              <a:rPr sz="1650" spc="-95" dirty="0">
                <a:latin typeface="Lucida Sans Unicode"/>
                <a:cs typeface="Lucida Sans Unicode"/>
              </a:rPr>
              <a:t>calcolatore </a:t>
            </a:r>
            <a:r>
              <a:rPr sz="1650" spc="-125" dirty="0">
                <a:latin typeface="Lucida Sans Unicode"/>
                <a:cs typeface="Lucida Sans Unicode"/>
              </a:rPr>
              <a:t>rispetto </a:t>
            </a:r>
            <a:r>
              <a:rPr sz="1650" spc="-80" dirty="0">
                <a:latin typeface="Lucida Sans Unicode"/>
                <a:cs typeface="Lucida Sans Unicode"/>
              </a:rPr>
              <a:t>ai </a:t>
            </a:r>
            <a:r>
              <a:rPr sz="1650" spc="-120" dirty="0">
                <a:latin typeface="Lucida Sans Unicode"/>
                <a:cs typeface="Lucida Sans Unicode"/>
              </a:rPr>
              <a:t>potenziali</a:t>
            </a:r>
            <a:r>
              <a:rPr sz="1650" spc="40" dirty="0">
                <a:latin typeface="Lucida Sans Unicode"/>
                <a:cs typeface="Lucida Sans Unicode"/>
              </a:rPr>
              <a:t> </a:t>
            </a:r>
            <a:r>
              <a:rPr sz="1650" spc="-135" dirty="0">
                <a:latin typeface="Lucida Sans Unicode"/>
                <a:cs typeface="Lucida Sans Unicode"/>
              </a:rPr>
              <a:t>utenti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865"/>
              </a:spcBef>
            </a:pPr>
            <a:r>
              <a:rPr sz="1650" b="1" spc="-15" dirty="0">
                <a:latin typeface="Yu Gothic UI"/>
                <a:cs typeface="Yu Gothic UI"/>
              </a:rPr>
              <a:t>Efficienza </a:t>
            </a:r>
            <a:r>
              <a:rPr sz="1650" spc="-135" dirty="0">
                <a:latin typeface="Lucida Sans Unicode"/>
                <a:cs typeface="Lucida Sans Unicode"/>
              </a:rPr>
              <a:t>nell’utilizzo </a:t>
            </a:r>
            <a:r>
              <a:rPr sz="1650" spc="-105" dirty="0">
                <a:latin typeface="Lucida Sans Unicode"/>
                <a:cs typeface="Lucida Sans Unicode"/>
              </a:rPr>
              <a:t>del </a:t>
            </a:r>
            <a:r>
              <a:rPr sz="1650" spc="-95" dirty="0">
                <a:latin typeface="Lucida Sans Unicode"/>
                <a:cs typeface="Lucida Sans Unicode"/>
              </a:rPr>
              <a:t>calcolatore </a:t>
            </a:r>
            <a:r>
              <a:rPr sz="1650" spc="-35" dirty="0">
                <a:latin typeface="Lucida Sans Unicode"/>
                <a:cs typeface="Lucida Sans Unicode"/>
              </a:rPr>
              <a:t>e </a:t>
            </a:r>
            <a:r>
              <a:rPr sz="1650" spc="-95" dirty="0">
                <a:latin typeface="Lucida Sans Unicode"/>
                <a:cs typeface="Lucida Sans Unicode"/>
              </a:rPr>
              <a:t>delle </a:t>
            </a:r>
            <a:r>
              <a:rPr sz="1650" spc="-75" dirty="0">
                <a:latin typeface="Lucida Sans Unicode"/>
                <a:cs typeface="Lucida Sans Unicode"/>
              </a:rPr>
              <a:t>sue </a:t>
            </a:r>
            <a:r>
              <a:rPr sz="1650" spc="-130" dirty="0">
                <a:latin typeface="Lucida Sans Unicode"/>
                <a:cs typeface="Lucida Sans Unicode"/>
              </a:rPr>
              <a:t>parti</a:t>
            </a:r>
            <a:r>
              <a:rPr sz="1650" spc="-50" dirty="0">
                <a:latin typeface="Lucida Sans Unicode"/>
                <a:cs typeface="Lucida Sans Unicode"/>
              </a:rPr>
              <a:t> </a:t>
            </a:r>
            <a:r>
              <a:rPr sz="1650" spc="-110" dirty="0">
                <a:latin typeface="Lucida Sans Unicode"/>
                <a:cs typeface="Lucida Sans Unicode"/>
              </a:rPr>
              <a:t>costitutive</a:t>
            </a:r>
            <a:endParaRPr sz="1650">
              <a:latin typeface="Lucida Sans Unicode"/>
              <a:cs typeface="Lucida Sans Unicode"/>
            </a:endParaRPr>
          </a:p>
          <a:p>
            <a:pPr marL="12700" marR="5080">
              <a:lnSpc>
                <a:spcPts val="1920"/>
              </a:lnSpc>
              <a:spcBef>
                <a:spcPts val="1970"/>
              </a:spcBef>
            </a:pPr>
            <a:r>
              <a:rPr sz="1650" b="1" spc="-10" dirty="0">
                <a:latin typeface="Yu Gothic UI"/>
                <a:cs typeface="Yu Gothic UI"/>
              </a:rPr>
              <a:t>Capacità </a:t>
            </a:r>
            <a:r>
              <a:rPr sz="1650" b="1" spc="-90" dirty="0">
                <a:latin typeface="Yu Gothic UI"/>
                <a:cs typeface="Yu Gothic UI"/>
              </a:rPr>
              <a:t>di </a:t>
            </a:r>
            <a:r>
              <a:rPr sz="1650" b="1" spc="-35" dirty="0">
                <a:latin typeface="Yu Gothic UI"/>
                <a:cs typeface="Yu Gothic UI"/>
              </a:rPr>
              <a:t>evolversi </a:t>
            </a:r>
            <a:r>
              <a:rPr sz="1650" spc="-125" dirty="0">
                <a:latin typeface="Lucida Sans Unicode"/>
                <a:cs typeface="Lucida Sans Unicode"/>
              </a:rPr>
              <a:t>rispetto </a:t>
            </a:r>
            <a:r>
              <a:rPr sz="1650" spc="-25" dirty="0">
                <a:latin typeface="Lucida Sans Unicode"/>
                <a:cs typeface="Lucida Sans Unicode"/>
              </a:rPr>
              <a:t>a </a:t>
            </a:r>
            <a:r>
              <a:rPr sz="1650" spc="-114" dirty="0">
                <a:latin typeface="Lucida Sans Unicode"/>
                <a:cs typeface="Lucida Sans Unicode"/>
              </a:rPr>
              <a:t>evoluzioni </a:t>
            </a:r>
            <a:r>
              <a:rPr sz="1650" spc="-100" dirty="0">
                <a:latin typeface="Lucida Sans Unicode"/>
                <a:cs typeface="Lucida Sans Unicode"/>
              </a:rPr>
              <a:t>hardware, </a:t>
            </a:r>
            <a:r>
              <a:rPr sz="1650" spc="-90" dirty="0">
                <a:latin typeface="Lucida Sans Unicode"/>
                <a:cs typeface="Lucida Sans Unicode"/>
              </a:rPr>
              <a:t>esigenze </a:t>
            </a:r>
            <a:r>
              <a:rPr sz="1650" spc="-120" dirty="0">
                <a:latin typeface="Lucida Sans Unicode"/>
                <a:cs typeface="Lucida Sans Unicode"/>
              </a:rPr>
              <a:t>degli </a:t>
            </a:r>
            <a:r>
              <a:rPr sz="1650" spc="-135" dirty="0">
                <a:latin typeface="Lucida Sans Unicode"/>
                <a:cs typeface="Lucida Sans Unicode"/>
              </a:rPr>
              <a:t>utenti  </a:t>
            </a:r>
            <a:r>
              <a:rPr sz="1650" spc="-100" dirty="0">
                <a:latin typeface="Lucida Sans Unicode"/>
                <a:cs typeface="Lucida Sans Unicode"/>
              </a:rPr>
              <a:t>bachi</a:t>
            </a:r>
            <a:endParaRPr sz="1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04139">
              <a:lnSpc>
                <a:spcPct val="100000"/>
              </a:lnSpc>
              <a:spcBef>
                <a:spcPts val="105"/>
              </a:spcBef>
            </a:pPr>
            <a:r>
              <a:rPr dirty="0"/>
              <a:t>Sistema Operativo </a:t>
            </a:r>
            <a:r>
              <a:rPr spc="-5" dirty="0"/>
              <a:t>come</a:t>
            </a:r>
            <a:r>
              <a:rPr spc="-85" dirty="0"/>
              <a:t> </a:t>
            </a:r>
            <a:r>
              <a:rPr dirty="0"/>
              <a:t>interfaccia  (convenienza </a:t>
            </a:r>
            <a:r>
              <a:rPr spc="-5" dirty="0"/>
              <a:t>del </a:t>
            </a:r>
            <a:r>
              <a:rPr dirty="0"/>
              <a:t>SO)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737729" y="2651251"/>
            <a:ext cx="11874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35050" algn="l"/>
              </a:tabLst>
            </a:pPr>
            <a:r>
              <a:rPr sz="1400" spc="-50" dirty="0">
                <a:latin typeface="Lucida Sans Unicode"/>
                <a:cs typeface="Lucida Sans Unicode"/>
              </a:rPr>
              <a:t>h</a:t>
            </a:r>
            <a:r>
              <a:rPr sz="1400" spc="-55" dirty="0">
                <a:latin typeface="Lucida Sans Unicode"/>
                <a:cs typeface="Lucida Sans Unicode"/>
              </a:rPr>
              <a:t>a</a:t>
            </a:r>
            <a:r>
              <a:rPr sz="1400" spc="-80" dirty="0">
                <a:latin typeface="Lucida Sans Unicode"/>
                <a:cs typeface="Lucida Sans Unicode"/>
              </a:rPr>
              <a:t>rd</a:t>
            </a:r>
            <a:r>
              <a:rPr sz="1400" spc="-130" dirty="0">
                <a:latin typeface="Lucida Sans Unicode"/>
                <a:cs typeface="Lucida Sans Unicode"/>
              </a:rPr>
              <a:t>w</a:t>
            </a:r>
            <a:r>
              <a:rPr sz="1400" spc="-10" dirty="0">
                <a:latin typeface="Lucida Sans Unicode"/>
                <a:cs typeface="Lucida Sans Unicode"/>
              </a:rPr>
              <a:t>a</a:t>
            </a:r>
            <a:r>
              <a:rPr sz="1400" spc="-55" dirty="0">
                <a:latin typeface="Lucida Sans Unicode"/>
                <a:cs typeface="Lucida Sans Unicode"/>
              </a:rPr>
              <a:t>re</a:t>
            </a:r>
            <a:r>
              <a:rPr sz="1400" dirty="0">
                <a:latin typeface="Lucida Sans Unicode"/>
                <a:cs typeface="Lucida Sans Unicode"/>
              </a:rPr>
              <a:t>	</a:t>
            </a:r>
            <a:r>
              <a:rPr sz="1400" spc="-50" dirty="0">
                <a:latin typeface="Lucida Sans Unicode"/>
                <a:cs typeface="Lucida Sans Unicode"/>
              </a:rPr>
              <a:t>al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43854" y="3184651"/>
            <a:ext cx="348107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buSzPct val="92857"/>
              <a:buChar char="•"/>
              <a:tabLst>
                <a:tab pos="76200" algn="l"/>
              </a:tabLst>
            </a:pPr>
            <a:r>
              <a:rPr sz="1400" spc="-45" dirty="0">
                <a:latin typeface="Lucida Sans Unicode"/>
                <a:cs typeface="Lucida Sans Unicode"/>
              </a:rPr>
              <a:t>Fornisce </a:t>
            </a:r>
            <a:r>
              <a:rPr sz="1400" spc="-65" dirty="0">
                <a:latin typeface="Lucida Sans Unicode"/>
                <a:cs typeface="Lucida Sans Unicode"/>
              </a:rPr>
              <a:t>una </a:t>
            </a:r>
            <a:r>
              <a:rPr sz="1400" spc="-70" dirty="0">
                <a:latin typeface="Lucida Sans Unicode"/>
                <a:cs typeface="Lucida Sans Unicode"/>
              </a:rPr>
              <a:t>interfaccia </a:t>
            </a:r>
            <a:r>
              <a:rPr sz="1400" spc="-75" dirty="0">
                <a:latin typeface="Lucida Sans Unicode"/>
                <a:cs typeface="Lucida Sans Unicode"/>
              </a:rPr>
              <a:t>per </a:t>
            </a:r>
            <a:r>
              <a:rPr sz="1400" spc="-90" dirty="0">
                <a:latin typeface="Lucida Sans Unicode"/>
                <a:cs typeface="Lucida Sans Unicode"/>
              </a:rPr>
              <a:t>utilizzare </a:t>
            </a:r>
            <a:r>
              <a:rPr sz="1400" spc="-95" dirty="0">
                <a:latin typeface="Lucida Sans Unicode"/>
                <a:cs typeface="Lucida Sans Unicode"/>
              </a:rPr>
              <a:t>il  </a:t>
            </a:r>
            <a:r>
              <a:rPr sz="1400" spc="-60" dirty="0">
                <a:latin typeface="Lucida Sans Unicode"/>
                <a:cs typeface="Lucida Sans Unicode"/>
              </a:rPr>
              <a:t>sistema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9590" y="1538884"/>
            <a:ext cx="7150100" cy="156527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892425">
              <a:lnSpc>
                <a:spcPct val="100000"/>
              </a:lnSpc>
              <a:spcBef>
                <a:spcPts val="445"/>
              </a:spcBef>
            </a:pPr>
            <a:r>
              <a:rPr sz="1600" b="1" spc="40" dirty="0">
                <a:latin typeface="Yu Gothic UI"/>
                <a:cs typeface="Yu Gothic UI"/>
              </a:rPr>
              <a:t>Key </a:t>
            </a:r>
            <a:r>
              <a:rPr sz="1600" b="1" spc="-35" dirty="0">
                <a:latin typeface="Yu Gothic UI"/>
                <a:cs typeface="Yu Gothic UI"/>
              </a:rPr>
              <a:t>Word:</a:t>
            </a:r>
            <a:r>
              <a:rPr sz="1600" b="1" spc="-90" dirty="0">
                <a:latin typeface="Yu Gothic UI"/>
                <a:cs typeface="Yu Gothic UI"/>
              </a:rPr>
              <a:t> </a:t>
            </a:r>
            <a:r>
              <a:rPr sz="1600" b="1" spc="110" dirty="0">
                <a:latin typeface="Yu Gothic UI"/>
                <a:cs typeface="Yu Gothic UI"/>
              </a:rPr>
              <a:t>TRASPARENTE</a:t>
            </a:r>
            <a:endParaRPr sz="1600">
              <a:latin typeface="Yu Gothic UI"/>
              <a:cs typeface="Yu Gothic UI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600" spc="-80" dirty="0">
                <a:latin typeface="Lucida Sans Unicode"/>
                <a:cs typeface="Lucida Sans Unicode"/>
              </a:rPr>
              <a:t>Struttura </a:t>
            </a:r>
            <a:r>
              <a:rPr sz="1600" spc="-50" dirty="0">
                <a:latin typeface="Lucida Sans Unicode"/>
                <a:cs typeface="Lucida Sans Unicode"/>
              </a:rPr>
              <a:t>Gerarchica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65" dirty="0">
                <a:latin typeface="Lucida Sans Unicode"/>
                <a:cs typeface="Lucida Sans Unicode"/>
              </a:rPr>
              <a:t>Hardware </a:t>
            </a:r>
            <a:r>
              <a:rPr sz="1600" spc="-5" dirty="0">
                <a:latin typeface="Lucida Sans Unicode"/>
                <a:cs typeface="Lucida Sans Unicode"/>
              </a:rPr>
              <a:t>e</a:t>
            </a:r>
            <a:r>
              <a:rPr sz="1600" spc="65" dirty="0">
                <a:latin typeface="Lucida Sans Unicode"/>
                <a:cs typeface="Lucida Sans Unicode"/>
              </a:rPr>
              <a:t> </a:t>
            </a:r>
            <a:r>
              <a:rPr sz="1600" spc="-50" dirty="0">
                <a:latin typeface="Lucida Sans Unicode"/>
                <a:cs typeface="Lucida Sans Unicode"/>
              </a:rPr>
              <a:t>Software</a:t>
            </a:r>
            <a:endParaRPr sz="1600">
              <a:latin typeface="Lucida Sans Unicode"/>
              <a:cs typeface="Lucida Sans Unicode"/>
            </a:endParaRPr>
          </a:p>
          <a:p>
            <a:pPr marL="5126355">
              <a:lnSpc>
                <a:spcPct val="100000"/>
              </a:lnSpc>
              <a:spcBef>
                <a:spcPts val="1714"/>
              </a:spcBef>
            </a:pPr>
            <a:r>
              <a:rPr sz="1400" spc="-50" dirty="0">
                <a:latin typeface="Lucida Sans Unicode"/>
                <a:cs typeface="Lucida Sans Unicode"/>
              </a:rPr>
              <a:t>Il </a:t>
            </a:r>
            <a:r>
              <a:rPr sz="1400" spc="-60" dirty="0">
                <a:latin typeface="Lucida Sans Unicode"/>
                <a:cs typeface="Lucida Sans Unicode"/>
              </a:rPr>
              <a:t>sistema</a:t>
            </a:r>
            <a:r>
              <a:rPr sz="1400" spc="-114" dirty="0">
                <a:latin typeface="Lucida Sans Unicode"/>
                <a:cs typeface="Lucida Sans Unicode"/>
              </a:rPr>
              <a:t> </a:t>
            </a:r>
            <a:r>
              <a:rPr sz="1400" spc="-70" dirty="0">
                <a:latin typeface="Lucida Sans Unicode"/>
                <a:cs typeface="Lucida Sans Unicode"/>
              </a:rPr>
              <a:t>operativo:</a:t>
            </a:r>
            <a:endParaRPr sz="1400">
              <a:latin typeface="Lucida Sans Unicode"/>
              <a:cs typeface="Lucida Sans Unicode"/>
            </a:endParaRPr>
          </a:p>
          <a:p>
            <a:pPr marL="5126355" marR="5080">
              <a:lnSpc>
                <a:spcPct val="100000"/>
              </a:lnSpc>
              <a:spcBef>
                <a:spcPts val="840"/>
              </a:spcBef>
              <a:buSzPct val="92857"/>
              <a:buChar char="•"/>
              <a:tabLst>
                <a:tab pos="5190490" algn="l"/>
                <a:tab pos="6242050" algn="l"/>
                <a:tab pos="6565265" algn="l"/>
              </a:tabLst>
            </a:pPr>
            <a:r>
              <a:rPr sz="1400" spc="-50" dirty="0">
                <a:latin typeface="Lucida Sans Unicode"/>
                <a:cs typeface="Lucida Sans Unicode"/>
              </a:rPr>
              <a:t>n</a:t>
            </a:r>
            <a:r>
              <a:rPr sz="1400" spc="-55" dirty="0">
                <a:latin typeface="Lucida Sans Unicode"/>
                <a:cs typeface="Lucida Sans Unicode"/>
              </a:rPr>
              <a:t>a</a:t>
            </a:r>
            <a:r>
              <a:rPr sz="1400" spc="-15" dirty="0">
                <a:latin typeface="Lucida Sans Unicode"/>
                <a:cs typeface="Lucida Sans Unicode"/>
              </a:rPr>
              <a:t>s</a:t>
            </a:r>
            <a:r>
              <a:rPr sz="1400" spc="-30" dirty="0">
                <a:latin typeface="Lucida Sans Unicode"/>
                <a:cs typeface="Lucida Sans Unicode"/>
              </a:rPr>
              <a:t>c</a:t>
            </a:r>
            <a:r>
              <a:rPr sz="1400" spc="-95" dirty="0">
                <a:latin typeface="Lucida Sans Unicode"/>
                <a:cs typeface="Lucida Sans Unicode"/>
              </a:rPr>
              <a:t>on</a:t>
            </a:r>
            <a:r>
              <a:rPr sz="1400" spc="-110" dirty="0">
                <a:latin typeface="Lucida Sans Unicode"/>
                <a:cs typeface="Lucida Sans Unicode"/>
              </a:rPr>
              <a:t>d</a:t>
            </a:r>
            <a:r>
              <a:rPr sz="1400" dirty="0">
                <a:latin typeface="Lucida Sans Unicode"/>
                <a:cs typeface="Lucida Sans Unicode"/>
              </a:rPr>
              <a:t>e	</a:t>
            </a:r>
            <a:r>
              <a:rPr sz="1400" spc="-95" dirty="0">
                <a:latin typeface="Lucida Sans Unicode"/>
                <a:cs typeface="Lucida Sans Unicode"/>
              </a:rPr>
              <a:t>i</a:t>
            </a:r>
            <a:r>
              <a:rPr sz="1400" dirty="0">
                <a:latin typeface="Lucida Sans Unicode"/>
                <a:cs typeface="Lucida Sans Unicode"/>
              </a:rPr>
              <a:t>	</a:t>
            </a:r>
            <a:r>
              <a:rPr sz="1400" spc="-120" dirty="0">
                <a:latin typeface="Lucida Sans Unicode"/>
                <a:cs typeface="Lucida Sans Unicode"/>
              </a:rPr>
              <a:t>d</a:t>
            </a:r>
            <a:r>
              <a:rPr sz="1400" spc="-85" dirty="0">
                <a:latin typeface="Lucida Sans Unicode"/>
                <a:cs typeface="Lucida Sans Unicode"/>
              </a:rPr>
              <a:t>e</a:t>
            </a:r>
            <a:r>
              <a:rPr sz="1400" spc="-65" dirty="0">
                <a:latin typeface="Lucida Sans Unicode"/>
                <a:cs typeface="Lucida Sans Unicode"/>
              </a:rPr>
              <a:t>t</a:t>
            </a:r>
            <a:r>
              <a:rPr sz="1400" spc="-135" dirty="0">
                <a:latin typeface="Lucida Sans Unicode"/>
                <a:cs typeface="Lucida Sans Unicode"/>
              </a:rPr>
              <a:t>t</a:t>
            </a:r>
            <a:r>
              <a:rPr sz="1400" spc="-10" dirty="0">
                <a:latin typeface="Lucida Sans Unicode"/>
                <a:cs typeface="Lucida Sans Unicode"/>
              </a:rPr>
              <a:t>a</a:t>
            </a:r>
            <a:r>
              <a:rPr sz="1400" spc="-90" dirty="0">
                <a:latin typeface="Lucida Sans Unicode"/>
                <a:cs typeface="Lucida Sans Unicode"/>
              </a:rPr>
              <a:t>gli  programmatore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3850" y="2205037"/>
            <a:ext cx="4826000" cy="4652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4644" y="1654555"/>
            <a:ext cx="17443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Lucida Sans Unicode"/>
              <a:buChar char="•"/>
              <a:tabLst>
                <a:tab pos="354965" algn="l"/>
                <a:tab pos="355600" algn="l"/>
                <a:tab pos="1459865" algn="l"/>
              </a:tabLst>
            </a:pPr>
            <a:r>
              <a:rPr sz="1600" b="1" spc="160" dirty="0">
                <a:latin typeface="Yu Gothic UI"/>
                <a:cs typeface="Yu Gothic UI"/>
              </a:rPr>
              <a:t>C</a:t>
            </a:r>
            <a:r>
              <a:rPr sz="1600" b="1" spc="-60" dirty="0">
                <a:latin typeface="Yu Gothic UI"/>
                <a:cs typeface="Yu Gothic UI"/>
              </a:rPr>
              <a:t>r</a:t>
            </a:r>
            <a:r>
              <a:rPr sz="1600" b="1" spc="45" dirty="0">
                <a:latin typeface="Yu Gothic UI"/>
                <a:cs typeface="Yu Gothic UI"/>
              </a:rPr>
              <a:t>eaz</a:t>
            </a:r>
            <a:r>
              <a:rPr sz="1600" b="1" spc="-65" dirty="0">
                <a:latin typeface="Yu Gothic UI"/>
                <a:cs typeface="Yu Gothic UI"/>
              </a:rPr>
              <a:t>i</a:t>
            </a:r>
            <a:r>
              <a:rPr sz="1600" b="1" spc="-35" dirty="0">
                <a:latin typeface="Yu Gothic UI"/>
                <a:cs typeface="Yu Gothic UI"/>
              </a:rPr>
              <a:t>on</a:t>
            </a:r>
            <a:r>
              <a:rPr sz="1600" b="1" spc="-25" dirty="0">
                <a:latin typeface="Yu Gothic UI"/>
                <a:cs typeface="Yu Gothic UI"/>
              </a:rPr>
              <a:t>e</a:t>
            </a:r>
            <a:r>
              <a:rPr sz="1600" b="1" dirty="0">
                <a:latin typeface="Yu Gothic UI"/>
                <a:cs typeface="Yu Gothic UI"/>
              </a:rPr>
              <a:t>	</a:t>
            </a:r>
            <a:r>
              <a:rPr sz="1600" b="1" spc="-35" dirty="0">
                <a:latin typeface="Yu Gothic UI"/>
                <a:cs typeface="Yu Gothic UI"/>
              </a:rPr>
              <a:t>dei</a:t>
            </a:r>
            <a:endParaRPr sz="1600">
              <a:latin typeface="Yu Gothic UI"/>
              <a:cs typeface="Yu Gothic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2277" y="1654555"/>
            <a:ext cx="57912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21105" algn="l"/>
                <a:tab pos="2503170" algn="l"/>
                <a:tab pos="3538220" algn="l"/>
                <a:tab pos="4213225" algn="l"/>
                <a:tab pos="4865370" algn="l"/>
                <a:tab pos="5620385" algn="l"/>
              </a:tabLst>
            </a:pPr>
            <a:r>
              <a:rPr sz="1600" b="1" spc="-70" dirty="0">
                <a:latin typeface="Yu Gothic UI"/>
                <a:cs typeface="Yu Gothic UI"/>
              </a:rPr>
              <a:t>p</a:t>
            </a:r>
            <a:r>
              <a:rPr sz="1600" b="1" spc="-75" dirty="0">
                <a:latin typeface="Yu Gothic UI"/>
                <a:cs typeface="Yu Gothic UI"/>
              </a:rPr>
              <a:t>rog</a:t>
            </a:r>
            <a:r>
              <a:rPr sz="1600" b="1" spc="-65" dirty="0">
                <a:latin typeface="Yu Gothic UI"/>
                <a:cs typeface="Yu Gothic UI"/>
              </a:rPr>
              <a:t>r</a:t>
            </a:r>
            <a:r>
              <a:rPr sz="1600" b="1" spc="60" dirty="0">
                <a:latin typeface="Yu Gothic UI"/>
                <a:cs typeface="Yu Gothic UI"/>
              </a:rPr>
              <a:t>a</a:t>
            </a:r>
            <a:r>
              <a:rPr sz="1600" b="1" spc="-90" dirty="0">
                <a:latin typeface="Yu Gothic UI"/>
                <a:cs typeface="Yu Gothic UI"/>
              </a:rPr>
              <a:t>m</a:t>
            </a:r>
            <a:r>
              <a:rPr sz="1600" b="1" spc="-75" dirty="0">
                <a:latin typeface="Yu Gothic UI"/>
                <a:cs typeface="Yu Gothic UI"/>
              </a:rPr>
              <a:t>m</a:t>
            </a:r>
            <a:r>
              <a:rPr sz="1600" b="1" spc="-45" dirty="0">
                <a:latin typeface="Yu Gothic UI"/>
                <a:cs typeface="Yu Gothic UI"/>
              </a:rPr>
              <a:t>i</a:t>
            </a:r>
            <a:r>
              <a:rPr sz="1600" spc="-65" dirty="0">
                <a:latin typeface="Lucida Sans Unicode"/>
                <a:cs typeface="Lucida Sans Unicode"/>
              </a:rPr>
              <a:t>: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25" dirty="0">
                <a:latin typeface="Lucida Sans Unicode"/>
                <a:cs typeface="Lucida Sans Unicode"/>
              </a:rPr>
              <a:t>c</a:t>
            </a:r>
            <a:r>
              <a:rPr sz="1600" spc="-114" dirty="0">
                <a:latin typeface="Lucida Sans Unicode"/>
                <a:cs typeface="Lucida Sans Unicode"/>
              </a:rPr>
              <a:t>o</a:t>
            </a:r>
            <a:r>
              <a:rPr sz="1600" spc="-170" dirty="0">
                <a:latin typeface="Lucida Sans Unicode"/>
                <a:cs typeface="Lucida Sans Unicode"/>
              </a:rPr>
              <a:t>mp</a:t>
            </a:r>
            <a:r>
              <a:rPr sz="1600" spc="-60" dirty="0">
                <a:latin typeface="Lucida Sans Unicode"/>
                <a:cs typeface="Lucida Sans Unicode"/>
              </a:rPr>
              <a:t>i</a:t>
            </a:r>
            <a:r>
              <a:rPr sz="1600" spc="-110" dirty="0">
                <a:latin typeface="Lucida Sans Unicode"/>
                <a:cs typeface="Lucida Sans Unicode"/>
              </a:rPr>
              <a:t>l</a:t>
            </a:r>
            <a:r>
              <a:rPr sz="1600" spc="-85" dirty="0">
                <a:latin typeface="Lucida Sans Unicode"/>
                <a:cs typeface="Lucida Sans Unicode"/>
              </a:rPr>
              <a:t>atore</a:t>
            </a:r>
            <a:r>
              <a:rPr sz="1600" spc="-50" dirty="0">
                <a:latin typeface="Lucida Sans Unicode"/>
                <a:cs typeface="Lucida Sans Unicode"/>
              </a:rPr>
              <a:t>,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95" dirty="0">
                <a:latin typeface="Lucida Sans Unicode"/>
                <a:cs typeface="Lucida Sans Unicode"/>
              </a:rPr>
              <a:t>deb</a:t>
            </a:r>
            <a:r>
              <a:rPr sz="1600" spc="-80" dirty="0">
                <a:latin typeface="Lucida Sans Unicode"/>
                <a:cs typeface="Lucida Sans Unicode"/>
              </a:rPr>
              <a:t>u</a:t>
            </a:r>
            <a:r>
              <a:rPr sz="1600" spc="-100" dirty="0">
                <a:latin typeface="Lucida Sans Unicode"/>
                <a:cs typeface="Lucida Sans Unicode"/>
              </a:rPr>
              <a:t>gge</a:t>
            </a:r>
            <a:r>
              <a:rPr sz="1600" spc="-65" dirty="0">
                <a:latin typeface="Lucida Sans Unicode"/>
                <a:cs typeface="Lucida Sans Unicode"/>
              </a:rPr>
              <a:t>r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25" dirty="0">
                <a:latin typeface="Lucida Sans Unicode"/>
                <a:cs typeface="Lucida Sans Unicode"/>
              </a:rPr>
              <a:t>c</a:t>
            </a:r>
            <a:r>
              <a:rPr sz="1600" spc="-90" dirty="0">
                <a:latin typeface="Lucida Sans Unicode"/>
                <a:cs typeface="Lucida Sans Unicode"/>
              </a:rPr>
              <a:t>o</a:t>
            </a:r>
            <a:r>
              <a:rPr sz="1600" spc="-85" dirty="0">
                <a:latin typeface="Lucida Sans Unicode"/>
                <a:cs typeface="Lucida Sans Unicode"/>
              </a:rPr>
              <a:t>me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100" dirty="0">
                <a:latin typeface="Lucida Sans Unicode"/>
                <a:cs typeface="Lucida Sans Unicode"/>
              </a:rPr>
              <a:t>u</a:t>
            </a:r>
            <a:r>
              <a:rPr sz="1600" spc="-150" dirty="0">
                <a:latin typeface="Lucida Sans Unicode"/>
                <a:cs typeface="Lucida Sans Unicode"/>
              </a:rPr>
              <a:t>t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r>
              <a:rPr sz="1600" spc="-120" dirty="0">
                <a:latin typeface="Lucida Sans Unicode"/>
                <a:cs typeface="Lucida Sans Unicode"/>
              </a:rPr>
              <a:t>l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r>
              <a:rPr sz="1600" spc="-80" dirty="0">
                <a:latin typeface="Lucida Sans Unicode"/>
                <a:cs typeface="Lucida Sans Unicode"/>
              </a:rPr>
              <a:t>tà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100" dirty="0">
                <a:latin typeface="Lucida Sans Unicode"/>
                <a:cs typeface="Lucida Sans Unicode"/>
              </a:rPr>
              <a:t>off</a:t>
            </a:r>
            <a:r>
              <a:rPr sz="1600" spc="-105" dirty="0">
                <a:latin typeface="Lucida Sans Unicode"/>
                <a:cs typeface="Lucida Sans Unicode"/>
              </a:rPr>
              <a:t>e</a:t>
            </a:r>
            <a:r>
              <a:rPr sz="1600" spc="-120" dirty="0">
                <a:latin typeface="Lucida Sans Unicode"/>
                <a:cs typeface="Lucida Sans Unicode"/>
              </a:rPr>
              <a:t>r</a:t>
            </a:r>
            <a:r>
              <a:rPr sz="1600" spc="-80" dirty="0">
                <a:latin typeface="Lucida Sans Unicode"/>
                <a:cs typeface="Lucida Sans Unicode"/>
              </a:rPr>
              <a:t>te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55" dirty="0">
                <a:latin typeface="Lucida Sans Unicode"/>
                <a:cs typeface="Lucida Sans Unicode"/>
              </a:rPr>
              <a:t>al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7544" y="1898395"/>
            <a:ext cx="65811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0" dirty="0">
                <a:latin typeface="Lucida Sans Unicode"/>
                <a:cs typeface="Lucida Sans Unicode"/>
              </a:rPr>
              <a:t>programmatore. </a:t>
            </a:r>
            <a:r>
              <a:rPr sz="1600" spc="-80" dirty="0">
                <a:latin typeface="Lucida Sans Unicode"/>
                <a:cs typeface="Lucida Sans Unicode"/>
              </a:rPr>
              <a:t>Non </a:t>
            </a:r>
            <a:r>
              <a:rPr sz="1600" spc="-85" dirty="0">
                <a:latin typeface="Lucida Sans Unicode"/>
                <a:cs typeface="Lucida Sans Unicode"/>
              </a:rPr>
              <a:t>sono parte </a:t>
            </a:r>
            <a:r>
              <a:rPr sz="1600" spc="-80" dirty="0">
                <a:latin typeface="Lucida Sans Unicode"/>
                <a:cs typeface="Lucida Sans Unicode"/>
              </a:rPr>
              <a:t>del </a:t>
            </a:r>
            <a:r>
              <a:rPr sz="1600" spc="100" dirty="0">
                <a:latin typeface="Lucida Sans Unicode"/>
                <a:cs typeface="Lucida Sans Unicode"/>
              </a:rPr>
              <a:t>SO </a:t>
            </a:r>
            <a:r>
              <a:rPr sz="1600" spc="-85" dirty="0">
                <a:latin typeface="Lucida Sans Unicode"/>
                <a:cs typeface="Lucida Sans Unicode"/>
              </a:rPr>
              <a:t>ma sono </a:t>
            </a:r>
            <a:r>
              <a:rPr sz="1600" spc="-60" dirty="0">
                <a:latin typeface="Lucida Sans Unicode"/>
                <a:cs typeface="Lucida Sans Unicode"/>
              </a:rPr>
              <a:t>accessibili </a:t>
            </a:r>
            <a:r>
              <a:rPr sz="1600" spc="-100" dirty="0">
                <a:latin typeface="Lucida Sans Unicode"/>
                <a:cs typeface="Lucida Sans Unicode"/>
              </a:rPr>
              <a:t>tramite</a:t>
            </a:r>
            <a:r>
              <a:rPr sz="1600" spc="10" dirty="0">
                <a:latin typeface="Lucida Sans Unicode"/>
                <a:cs typeface="Lucida Sans Unicode"/>
              </a:rPr>
              <a:t> </a:t>
            </a:r>
            <a:r>
              <a:rPr sz="1600" spc="-35" dirty="0">
                <a:latin typeface="Lucida Sans Unicode"/>
                <a:cs typeface="Lucida Sans Unicode"/>
              </a:rPr>
              <a:t>esso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4644" y="2410713"/>
            <a:ext cx="1919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Lucida Sans Unicode"/>
              <a:buChar char="•"/>
              <a:tabLst>
                <a:tab pos="354965" algn="l"/>
                <a:tab pos="355600" algn="l"/>
                <a:tab pos="1635760" algn="l"/>
              </a:tabLst>
            </a:pPr>
            <a:r>
              <a:rPr sz="1600" b="1" spc="185" dirty="0">
                <a:latin typeface="Yu Gothic UI"/>
                <a:cs typeface="Yu Gothic UI"/>
              </a:rPr>
              <a:t>E</a:t>
            </a:r>
            <a:r>
              <a:rPr sz="1600" b="1" spc="160" dirty="0">
                <a:latin typeface="Yu Gothic UI"/>
                <a:cs typeface="Yu Gothic UI"/>
              </a:rPr>
              <a:t>s</a:t>
            </a:r>
            <a:r>
              <a:rPr sz="1600" b="1" spc="35" dirty="0">
                <a:latin typeface="Yu Gothic UI"/>
                <a:cs typeface="Yu Gothic UI"/>
              </a:rPr>
              <a:t>ec</a:t>
            </a:r>
            <a:r>
              <a:rPr sz="1600" b="1" spc="-65" dirty="0">
                <a:latin typeface="Yu Gothic UI"/>
                <a:cs typeface="Yu Gothic UI"/>
              </a:rPr>
              <a:t>u</a:t>
            </a:r>
            <a:r>
              <a:rPr sz="1600" b="1" spc="55" dirty="0">
                <a:latin typeface="Yu Gothic UI"/>
                <a:cs typeface="Yu Gothic UI"/>
              </a:rPr>
              <a:t>z</a:t>
            </a:r>
            <a:r>
              <a:rPr sz="1600" b="1" spc="-65" dirty="0">
                <a:latin typeface="Yu Gothic UI"/>
                <a:cs typeface="Yu Gothic UI"/>
              </a:rPr>
              <a:t>i</a:t>
            </a:r>
            <a:r>
              <a:rPr sz="1600" b="1" spc="-35" dirty="0">
                <a:latin typeface="Yu Gothic UI"/>
                <a:cs typeface="Yu Gothic UI"/>
              </a:rPr>
              <a:t>on</a:t>
            </a:r>
            <a:r>
              <a:rPr sz="1600" b="1" spc="-25" dirty="0">
                <a:latin typeface="Yu Gothic UI"/>
                <a:cs typeface="Yu Gothic UI"/>
              </a:rPr>
              <a:t>e</a:t>
            </a:r>
            <a:r>
              <a:rPr sz="1600" b="1" dirty="0">
                <a:latin typeface="Yu Gothic UI"/>
                <a:cs typeface="Yu Gothic UI"/>
              </a:rPr>
              <a:t>	</a:t>
            </a:r>
            <a:r>
              <a:rPr sz="1600" b="1" spc="-35" dirty="0">
                <a:latin typeface="Yu Gothic UI"/>
                <a:cs typeface="Yu Gothic UI"/>
              </a:rPr>
              <a:t>dei</a:t>
            </a:r>
            <a:endParaRPr sz="1600">
              <a:latin typeface="Yu Gothic UI"/>
              <a:cs typeface="Yu Gothic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60877" y="2410713"/>
            <a:ext cx="55626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72540" algn="l"/>
                <a:tab pos="2609850" algn="l"/>
                <a:tab pos="2998470" algn="l"/>
                <a:tab pos="4019550" algn="l"/>
                <a:tab pos="4521200" algn="l"/>
              </a:tabLst>
            </a:pPr>
            <a:r>
              <a:rPr sz="1600" b="1" spc="-60" dirty="0">
                <a:latin typeface="Yu Gothic UI"/>
                <a:cs typeface="Yu Gothic UI"/>
              </a:rPr>
              <a:t>programmi</a:t>
            </a:r>
            <a:r>
              <a:rPr sz="1600" spc="-60" dirty="0">
                <a:latin typeface="Lucida Sans Unicode"/>
                <a:cs typeface="Lucida Sans Unicode"/>
              </a:rPr>
              <a:t>:	</a:t>
            </a:r>
            <a:r>
              <a:rPr sz="1600" spc="-75" dirty="0">
                <a:latin typeface="Lucida Sans Unicode"/>
                <a:cs typeface="Lucida Sans Unicode"/>
              </a:rPr>
              <a:t>caricamento	</a:t>
            </a:r>
            <a:r>
              <a:rPr sz="1600" spc="-105" dirty="0">
                <a:latin typeface="Lucida Sans Unicode"/>
                <a:cs typeface="Lucida Sans Unicode"/>
              </a:rPr>
              <a:t>in	</a:t>
            </a:r>
            <a:r>
              <a:rPr sz="1600" spc="-95" dirty="0">
                <a:latin typeface="Lucida Sans Unicode"/>
                <a:cs typeface="Lucida Sans Unicode"/>
              </a:rPr>
              <a:t>memoria	</a:t>
            </a:r>
            <a:r>
              <a:rPr sz="1600" spc="-80" dirty="0">
                <a:latin typeface="Lucida Sans Unicode"/>
                <a:cs typeface="Lucida Sans Unicode"/>
              </a:rPr>
              <a:t>dei	</a:t>
            </a:r>
            <a:r>
              <a:rPr sz="1600" spc="-110" dirty="0">
                <a:latin typeface="Lucida Sans Unicode"/>
                <a:cs typeface="Lucida Sans Unicode"/>
              </a:rPr>
              <a:t>programmi,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4644" y="2654554"/>
            <a:ext cx="7693025" cy="3561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Lucida Sans Unicode"/>
                <a:cs typeface="Lucida Sans Unicode"/>
              </a:rPr>
              <a:t>inizializzazione </a:t>
            </a:r>
            <a:r>
              <a:rPr sz="1600" spc="-80" dirty="0">
                <a:latin typeface="Lucida Sans Unicode"/>
                <a:cs typeface="Lucida Sans Unicode"/>
              </a:rPr>
              <a:t>dei </a:t>
            </a:r>
            <a:r>
              <a:rPr sz="1600" spc="-95" dirty="0">
                <a:latin typeface="Lucida Sans Unicode"/>
                <a:cs typeface="Lucida Sans Unicode"/>
              </a:rPr>
              <a:t>dispositividi </a:t>
            </a:r>
            <a:r>
              <a:rPr sz="1600" spc="-125" dirty="0">
                <a:latin typeface="Lucida Sans Unicode"/>
                <a:cs typeface="Lucida Sans Unicode"/>
              </a:rPr>
              <a:t>I/O,</a:t>
            </a:r>
            <a:r>
              <a:rPr sz="1600" dirty="0">
                <a:latin typeface="Lucida Sans Unicode"/>
                <a:cs typeface="Lucida Sans Unicode"/>
              </a:rPr>
              <a:t> </a:t>
            </a:r>
            <a:r>
              <a:rPr sz="1600" spc="-30" dirty="0">
                <a:latin typeface="Lucida Sans Unicode"/>
                <a:cs typeface="Lucida Sans Unicode"/>
              </a:rPr>
              <a:t>ecc.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00">
              <a:latin typeface="Times New Roman"/>
              <a:cs typeface="Times New Roman"/>
            </a:endParaRPr>
          </a:p>
          <a:p>
            <a:pPr marL="355600" marR="6350" indent="-342900">
              <a:lnSpc>
                <a:spcPct val="100000"/>
              </a:lnSpc>
              <a:buFont typeface="Lucida Sans Unicode"/>
              <a:buChar char="•"/>
              <a:tabLst>
                <a:tab pos="354965" algn="l"/>
                <a:tab pos="355600" algn="l"/>
              </a:tabLst>
            </a:pPr>
            <a:r>
              <a:rPr sz="1600" b="1" spc="35" dirty="0">
                <a:latin typeface="Yu Gothic UI"/>
                <a:cs typeface="Yu Gothic UI"/>
              </a:rPr>
              <a:t>Accesso </a:t>
            </a:r>
            <a:r>
              <a:rPr sz="1600" b="1" spc="-10" dirty="0">
                <a:latin typeface="Yu Gothic UI"/>
                <a:cs typeface="Yu Gothic UI"/>
              </a:rPr>
              <a:t>ai </a:t>
            </a:r>
            <a:r>
              <a:rPr sz="1600" b="1" spc="-40" dirty="0">
                <a:latin typeface="Yu Gothic UI"/>
                <a:cs typeface="Yu Gothic UI"/>
              </a:rPr>
              <a:t>dispositivi </a:t>
            </a:r>
            <a:r>
              <a:rPr sz="1600" b="1" spc="-70" dirty="0">
                <a:latin typeface="Yu Gothic UI"/>
                <a:cs typeface="Yu Gothic UI"/>
              </a:rPr>
              <a:t>di </a:t>
            </a:r>
            <a:r>
              <a:rPr sz="1600" b="1" spc="-65" dirty="0">
                <a:latin typeface="Yu Gothic UI"/>
                <a:cs typeface="Yu Gothic UI"/>
              </a:rPr>
              <a:t>I/O</a:t>
            </a:r>
            <a:r>
              <a:rPr sz="1600" spc="-65" dirty="0">
                <a:latin typeface="Lucida Sans Unicode"/>
                <a:cs typeface="Lucida Sans Unicode"/>
              </a:rPr>
              <a:t>: </a:t>
            </a:r>
            <a:r>
              <a:rPr sz="1600" spc="-114" dirty="0">
                <a:latin typeface="Lucida Sans Unicode"/>
                <a:cs typeface="Lucida Sans Unicode"/>
              </a:rPr>
              <a:t>l’utente/programmatore </a:t>
            </a:r>
            <a:r>
              <a:rPr sz="1600" spc="-95" dirty="0">
                <a:latin typeface="Lucida Sans Unicode"/>
                <a:cs typeface="Lucida Sans Unicode"/>
              </a:rPr>
              <a:t>ignora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65" dirty="0">
                <a:latin typeface="Lucida Sans Unicode"/>
                <a:cs typeface="Lucida Sans Unicode"/>
              </a:rPr>
              <a:t>set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10" dirty="0">
                <a:latin typeface="Lucida Sans Unicode"/>
                <a:cs typeface="Lucida Sans Unicode"/>
              </a:rPr>
              <a:t>istruzioni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110" dirty="0">
                <a:latin typeface="Lucida Sans Unicode"/>
                <a:cs typeface="Lucida Sans Unicode"/>
              </a:rPr>
              <a:t>i  </a:t>
            </a:r>
            <a:r>
              <a:rPr sz="1600" spc="-70" dirty="0">
                <a:latin typeface="Lucida Sans Unicode"/>
                <a:cs typeface="Lucida Sans Unicode"/>
              </a:rPr>
              <a:t>segnali </a:t>
            </a:r>
            <a:r>
              <a:rPr sz="1600" spc="-80" dirty="0">
                <a:latin typeface="Lucida Sans Unicode"/>
                <a:cs typeface="Lucida Sans Unicode"/>
              </a:rPr>
              <a:t>dei</a:t>
            </a:r>
            <a:r>
              <a:rPr sz="1600" spc="-75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dispositivi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Lucida Sans Unicode"/>
              <a:buChar char="•"/>
            </a:pPr>
            <a:endParaRPr sz="1800">
              <a:latin typeface="Times New Roman"/>
              <a:cs typeface="Times New Roman"/>
            </a:endParaRPr>
          </a:p>
          <a:p>
            <a:pPr marL="355600" marR="7620" indent="-342900">
              <a:lnSpc>
                <a:spcPct val="100000"/>
              </a:lnSpc>
              <a:buFont typeface="Lucida Sans Unicode"/>
              <a:buChar char="•"/>
              <a:tabLst>
                <a:tab pos="354965" algn="l"/>
                <a:tab pos="355600" algn="l"/>
              </a:tabLst>
            </a:pPr>
            <a:r>
              <a:rPr sz="1600" b="1" spc="35" dirty="0">
                <a:latin typeface="Yu Gothic UI"/>
                <a:cs typeface="Yu Gothic UI"/>
              </a:rPr>
              <a:t>Accesso </a:t>
            </a:r>
            <a:r>
              <a:rPr sz="1600" b="1" spc="-60" dirty="0">
                <a:latin typeface="Yu Gothic UI"/>
                <a:cs typeface="Yu Gothic UI"/>
              </a:rPr>
              <a:t>controllato </a:t>
            </a:r>
            <a:r>
              <a:rPr sz="1600" b="1" spc="-10" dirty="0">
                <a:latin typeface="Yu Gothic UI"/>
                <a:cs typeface="Yu Gothic UI"/>
              </a:rPr>
              <a:t>ai </a:t>
            </a:r>
            <a:r>
              <a:rPr sz="1600" b="1" spc="-50" dirty="0">
                <a:latin typeface="Yu Gothic UI"/>
                <a:cs typeface="Yu Gothic UI"/>
              </a:rPr>
              <a:t>file</a:t>
            </a:r>
            <a:r>
              <a:rPr sz="1600" spc="-50" dirty="0">
                <a:latin typeface="Lucida Sans Unicode"/>
                <a:cs typeface="Lucida Sans Unicode"/>
              </a:rPr>
              <a:t>: </a:t>
            </a:r>
            <a:r>
              <a:rPr sz="1600" spc="-85" dirty="0">
                <a:latin typeface="Lucida Sans Unicode"/>
                <a:cs typeface="Lucida Sans Unicode"/>
              </a:rPr>
              <a:t>comprensione del </a:t>
            </a:r>
            <a:r>
              <a:rPr sz="1600" spc="-105" dirty="0">
                <a:latin typeface="Lucida Sans Unicode"/>
                <a:cs typeface="Lucida Sans Unicode"/>
              </a:rPr>
              <a:t>formato, </a:t>
            </a:r>
            <a:r>
              <a:rPr sz="1600" spc="-75" dirty="0">
                <a:latin typeface="Lucida Sans Unicode"/>
                <a:cs typeface="Lucida Sans Unicode"/>
              </a:rPr>
              <a:t>meccanismi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95" dirty="0">
                <a:latin typeface="Lucida Sans Unicode"/>
                <a:cs typeface="Lucida Sans Unicode"/>
              </a:rPr>
              <a:t>protezione,  </a:t>
            </a:r>
            <a:r>
              <a:rPr sz="1600" spc="-60" dirty="0">
                <a:latin typeface="Lucida Sans Unicode"/>
                <a:cs typeface="Lucida Sans Unicode"/>
              </a:rPr>
              <a:t>associazione </a:t>
            </a:r>
            <a:r>
              <a:rPr sz="1600" spc="-90" dirty="0">
                <a:latin typeface="Lucida Sans Unicode"/>
                <a:cs typeface="Lucida Sans Unicode"/>
              </a:rPr>
              <a:t>file </a:t>
            </a:r>
            <a:r>
              <a:rPr sz="1600" spc="-114" dirty="0">
                <a:latin typeface="Lucida Sans Unicode"/>
                <a:cs typeface="Lucida Sans Unicode"/>
              </a:rPr>
              <a:t>indirizzi di</a:t>
            </a:r>
            <a:r>
              <a:rPr sz="1600" spc="-50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memoria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Lucida Sans Unicode"/>
              <a:buChar char="•"/>
            </a:pP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Lucida Sans Unicode"/>
              <a:buChar char="•"/>
              <a:tabLst>
                <a:tab pos="354965" algn="l"/>
                <a:tab pos="355600" algn="l"/>
              </a:tabLst>
            </a:pPr>
            <a:r>
              <a:rPr sz="1600" b="1" spc="40" dirty="0">
                <a:latin typeface="Yu Gothic UI"/>
                <a:cs typeface="Yu Gothic UI"/>
              </a:rPr>
              <a:t>Accesso </a:t>
            </a:r>
            <a:r>
              <a:rPr sz="1600" b="1" spc="-5" dirty="0">
                <a:latin typeface="Yu Gothic UI"/>
                <a:cs typeface="Yu Gothic UI"/>
              </a:rPr>
              <a:t>al </a:t>
            </a:r>
            <a:r>
              <a:rPr sz="1600" b="1" spc="10" dirty="0">
                <a:latin typeface="Yu Gothic UI"/>
                <a:cs typeface="Yu Gothic UI"/>
              </a:rPr>
              <a:t>sistema </a:t>
            </a:r>
            <a:r>
              <a:rPr sz="1600" spc="-70" dirty="0">
                <a:latin typeface="Lucida Sans Unicode"/>
                <a:cs typeface="Lucida Sans Unicode"/>
              </a:rPr>
              <a:t>(inteso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50" dirty="0">
                <a:latin typeface="Lucida Sans Unicode"/>
                <a:cs typeface="Lucida Sans Unicode"/>
              </a:rPr>
              <a:t>senso</a:t>
            </a:r>
            <a:r>
              <a:rPr sz="1600" spc="-105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lato)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Lucida Sans Unicode"/>
              <a:buChar char="•"/>
            </a:pPr>
            <a:endParaRPr sz="18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Lucida Sans Unicode"/>
              <a:buChar char="•"/>
              <a:tabLst>
                <a:tab pos="354965" algn="l"/>
                <a:tab pos="355600" algn="l"/>
                <a:tab pos="4004310" algn="l"/>
              </a:tabLst>
            </a:pPr>
            <a:r>
              <a:rPr sz="1600" b="1" dirty="0">
                <a:latin typeface="Yu Gothic UI"/>
                <a:cs typeface="Yu Gothic UI"/>
              </a:rPr>
              <a:t>Rilevazione  </a:t>
            </a:r>
            <a:r>
              <a:rPr sz="1600" b="1" spc="35" dirty="0">
                <a:latin typeface="Yu Gothic UI"/>
                <a:cs typeface="Yu Gothic UI"/>
              </a:rPr>
              <a:t>e  </a:t>
            </a:r>
            <a:r>
              <a:rPr sz="1600" b="1" spc="-20" dirty="0">
                <a:latin typeface="Yu Gothic UI"/>
                <a:cs typeface="Yu Gothic UI"/>
              </a:rPr>
              <a:t>correzione </a:t>
            </a:r>
            <a:r>
              <a:rPr sz="1600" b="1" spc="320" dirty="0">
                <a:latin typeface="Yu Gothic UI"/>
                <a:cs typeface="Yu Gothic UI"/>
              </a:rPr>
              <a:t> </a:t>
            </a:r>
            <a:r>
              <a:rPr sz="1600" b="1" spc="-55" dirty="0">
                <a:latin typeface="Yu Gothic UI"/>
                <a:cs typeface="Yu Gothic UI"/>
              </a:rPr>
              <a:t>degli </a:t>
            </a:r>
            <a:r>
              <a:rPr sz="1600" b="1" spc="180" dirty="0">
                <a:latin typeface="Yu Gothic UI"/>
                <a:cs typeface="Yu Gothic UI"/>
              </a:rPr>
              <a:t> </a:t>
            </a:r>
            <a:r>
              <a:rPr sz="1600" b="1" spc="-50" dirty="0">
                <a:latin typeface="Yu Gothic UI"/>
                <a:cs typeface="Yu Gothic UI"/>
              </a:rPr>
              <a:t>errori	</a:t>
            </a:r>
            <a:r>
              <a:rPr sz="1600" spc="-75" dirty="0">
                <a:latin typeface="Lucida Sans Unicode"/>
                <a:cs typeface="Lucida Sans Unicode"/>
              </a:rPr>
              <a:t>hardware </a:t>
            </a:r>
            <a:r>
              <a:rPr sz="1600" spc="-100" dirty="0">
                <a:latin typeface="Lucida Sans Unicode"/>
                <a:cs typeface="Lucida Sans Unicode"/>
              </a:rPr>
              <a:t>o </a:t>
            </a:r>
            <a:r>
              <a:rPr sz="1600" spc="-80" dirty="0">
                <a:latin typeface="Lucida Sans Unicode"/>
                <a:cs typeface="Lucida Sans Unicode"/>
              </a:rPr>
              <a:t>generati </a:t>
            </a:r>
            <a:r>
              <a:rPr sz="1600" spc="-60" dirty="0">
                <a:latin typeface="Lucida Sans Unicode"/>
                <a:cs typeface="Lucida Sans Unicode"/>
              </a:rPr>
              <a:t>da </a:t>
            </a:r>
            <a:r>
              <a:rPr sz="1600" spc="-114" dirty="0">
                <a:latin typeface="Lucida Sans Unicode"/>
                <a:cs typeface="Lucida Sans Unicode"/>
              </a:rPr>
              <a:t>programmi </a:t>
            </a:r>
            <a:r>
              <a:rPr sz="1600" spc="-105" dirty="0">
                <a:latin typeface="Lucida Sans Unicode"/>
                <a:cs typeface="Lucida Sans Unicode"/>
              </a:rPr>
              <a:t>in  </a:t>
            </a:r>
            <a:r>
              <a:rPr sz="1600" spc="-65" dirty="0">
                <a:latin typeface="Lucida Sans Unicode"/>
                <a:cs typeface="Lucida Sans Unicode"/>
              </a:rPr>
              <a:t>esecuzione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Lucida Sans Unicode"/>
              <a:buChar char="•"/>
            </a:pP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Lucida Sans Unicode"/>
              <a:buChar char="•"/>
              <a:tabLst>
                <a:tab pos="354965" algn="l"/>
                <a:tab pos="355600" algn="l"/>
                <a:tab pos="3641725" algn="l"/>
              </a:tabLst>
            </a:pPr>
            <a:r>
              <a:rPr sz="1600" b="1" spc="-40" dirty="0">
                <a:latin typeface="Yu Gothic UI"/>
                <a:cs typeface="Yu Gothic UI"/>
              </a:rPr>
              <a:t>Contabilità  </a:t>
            </a:r>
            <a:r>
              <a:rPr sz="1600" b="1" spc="35" dirty="0">
                <a:latin typeface="Yu Gothic UI"/>
                <a:cs typeface="Yu Gothic UI"/>
              </a:rPr>
              <a:t>e </a:t>
            </a:r>
            <a:r>
              <a:rPr sz="1600" b="1" spc="-20" dirty="0">
                <a:latin typeface="Yu Gothic UI"/>
                <a:cs typeface="Yu Gothic UI"/>
              </a:rPr>
              <a:t>statistiche</a:t>
            </a:r>
            <a:r>
              <a:rPr sz="1600" b="1" spc="-140" dirty="0">
                <a:latin typeface="Yu Gothic UI"/>
                <a:cs typeface="Yu Gothic UI"/>
              </a:rPr>
              <a:t> </a:t>
            </a:r>
            <a:r>
              <a:rPr sz="1600" b="1" spc="-30" dirty="0">
                <a:latin typeface="Yu Gothic UI"/>
                <a:cs typeface="Yu Gothic UI"/>
              </a:rPr>
              <a:t>d’uso</a:t>
            </a:r>
            <a:r>
              <a:rPr sz="1600" b="1" spc="90" dirty="0">
                <a:latin typeface="Yu Gothic UI"/>
                <a:cs typeface="Yu Gothic UI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delle	risorse, </a:t>
            </a:r>
            <a:r>
              <a:rPr sz="1600" spc="-80" dirty="0">
                <a:latin typeface="Lucida Sans Unicode"/>
                <a:cs typeface="Lucida Sans Unicode"/>
              </a:rPr>
              <a:t>dei </a:t>
            </a:r>
            <a:r>
              <a:rPr sz="1600" spc="-110" dirty="0">
                <a:latin typeface="Lucida Sans Unicode"/>
                <a:cs typeface="Lucida Sans Unicode"/>
              </a:rPr>
              <a:t>tempi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80" dirty="0">
                <a:latin typeface="Lucida Sans Unicode"/>
                <a:cs typeface="Lucida Sans Unicode"/>
              </a:rPr>
              <a:t>risposta </a:t>
            </a:r>
            <a:r>
              <a:rPr sz="1600" spc="-70" dirty="0">
                <a:latin typeface="Lucida Sans Unicode"/>
                <a:cs typeface="Lucida Sans Unicode"/>
              </a:rPr>
              <a:t>(fine:</a:t>
            </a:r>
            <a:r>
              <a:rPr sz="1600" spc="95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migliorare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7544" y="6191199"/>
            <a:ext cx="1290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5" dirty="0">
                <a:latin typeface="Lucida Sans Unicode"/>
                <a:cs typeface="Lucida Sans Unicode"/>
              </a:rPr>
              <a:t>le</a:t>
            </a:r>
            <a:r>
              <a:rPr sz="1600" spc="-105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prestazioni)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Servizi </a:t>
            </a:r>
            <a:r>
              <a:rPr dirty="0"/>
              <a:t>Offerti dal</a:t>
            </a:r>
            <a:r>
              <a:rPr spc="-10" dirty="0"/>
              <a:t> </a:t>
            </a:r>
            <a:r>
              <a:rPr spc="-5" dirty="0"/>
              <a:t>SO</a:t>
            </a:r>
          </a:p>
        </p:txBody>
      </p:sp>
      <p:sp>
        <p:nvSpPr>
          <p:cNvPr id="12" name="object 12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1787" y="1838261"/>
            <a:ext cx="1687830" cy="464184"/>
          </a:xfrm>
          <a:prstGeom prst="rect">
            <a:avLst/>
          </a:prstGeom>
          <a:solidFill>
            <a:srgbClr val="BADFE2"/>
          </a:solidFill>
        </p:spPr>
        <p:txBody>
          <a:bodyPr vert="horz" wrap="square" lIns="0" tIns="45085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355"/>
              </a:spcBef>
            </a:pPr>
            <a:r>
              <a:rPr sz="2400" dirty="0">
                <a:latin typeface="Arial"/>
                <a:cs typeface="Arial"/>
              </a:rPr>
              <a:t>MEMORIA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4525" y="2606738"/>
            <a:ext cx="1049655" cy="802005"/>
          </a:xfrm>
          <a:prstGeom prst="rect">
            <a:avLst/>
          </a:prstGeom>
          <a:solidFill>
            <a:srgbClr val="EBEBEB"/>
          </a:solidFill>
          <a:ln w="25400">
            <a:solidFill>
              <a:srgbClr val="FF99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305"/>
              </a:spcBef>
            </a:pPr>
            <a:r>
              <a:rPr sz="2400" dirty="0">
                <a:latin typeface="Arial"/>
                <a:cs typeface="Arial"/>
              </a:rPr>
              <a:t>S.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O.</a:t>
            </a:r>
            <a:endParaRPr sz="2400">
              <a:latin typeface="Arial"/>
              <a:cs typeface="Arial"/>
            </a:endParaRPr>
          </a:p>
          <a:p>
            <a:pPr marL="168275">
              <a:lnSpc>
                <a:spcPct val="100000"/>
              </a:lnSpc>
              <a:spcBef>
                <a:spcPts val="855"/>
              </a:spcBef>
            </a:pPr>
            <a:r>
              <a:rPr sz="1400" spc="-5" dirty="0">
                <a:latin typeface="Arial"/>
                <a:cs typeface="Arial"/>
              </a:rPr>
              <a:t>KERNEL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1787" y="2301875"/>
            <a:ext cx="1687830" cy="2574925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315595" marR="493395" algn="ctr">
              <a:lnSpc>
                <a:spcPct val="150000"/>
              </a:lnSpc>
            </a:pPr>
            <a:r>
              <a:rPr sz="1400" dirty="0">
                <a:latin typeface="Arial"/>
                <a:cs typeface="Arial"/>
              </a:rPr>
              <a:t>Progra</a:t>
            </a:r>
            <a:r>
              <a:rPr sz="1400" spc="-10" dirty="0">
                <a:latin typeface="Arial"/>
                <a:cs typeface="Arial"/>
              </a:rPr>
              <a:t>mm</a:t>
            </a:r>
            <a:r>
              <a:rPr sz="1400" dirty="0">
                <a:latin typeface="Arial"/>
                <a:cs typeface="Arial"/>
              </a:rPr>
              <a:t>i  e</a:t>
            </a:r>
            <a:endParaRPr sz="1400">
              <a:latin typeface="Arial"/>
              <a:cs typeface="Arial"/>
            </a:endParaRPr>
          </a:p>
          <a:p>
            <a:pPr marR="132080" algn="ctr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latin typeface="Arial"/>
                <a:cs typeface="Arial"/>
              </a:rPr>
              <a:t>dati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82850" y="4078351"/>
            <a:ext cx="1219200" cy="457200"/>
          </a:xfrm>
          <a:prstGeom prst="rect">
            <a:avLst/>
          </a:prstGeom>
          <a:solidFill>
            <a:srgbClr val="EBEBEB"/>
          </a:solidFill>
          <a:ln w="9525">
            <a:solidFill>
              <a:srgbClr val="000000"/>
            </a:solidFill>
          </a:ln>
        </p:spPr>
        <p:txBody>
          <a:bodyPr vert="horz" wrap="square" lIns="0" tIns="1174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925"/>
              </a:spcBef>
            </a:pPr>
            <a:r>
              <a:rPr sz="1600" spc="-5" dirty="0">
                <a:latin typeface="Arial"/>
                <a:cs typeface="Arial"/>
              </a:rPr>
              <a:t>Processore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46450" y="2317750"/>
            <a:ext cx="1752600" cy="333375"/>
          </a:xfrm>
          <a:prstGeom prst="rect">
            <a:avLst/>
          </a:prstGeom>
          <a:solidFill>
            <a:srgbClr val="EBEBEB"/>
          </a:solidFill>
          <a:ln w="9525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320"/>
              </a:spcBef>
            </a:pPr>
            <a:r>
              <a:rPr sz="1600" spc="-5" dirty="0">
                <a:latin typeface="Arial"/>
                <a:cs typeface="Arial"/>
              </a:rPr>
              <a:t>I/O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controller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46450" y="3308350"/>
            <a:ext cx="1752600" cy="304800"/>
          </a:xfrm>
          <a:prstGeom prst="rect">
            <a:avLst/>
          </a:prstGeom>
          <a:solidFill>
            <a:srgbClr val="EBEBEB"/>
          </a:solidFill>
          <a:ln w="9525">
            <a:solidFill>
              <a:srgbClr val="0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325"/>
              </a:spcBef>
            </a:pPr>
            <a:r>
              <a:rPr sz="1600" spc="-5" dirty="0">
                <a:latin typeface="Arial"/>
                <a:cs typeface="Arial"/>
              </a:rPr>
              <a:t>I/O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controller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43650" y="2316226"/>
            <a:ext cx="914400" cy="381000"/>
          </a:xfrm>
          <a:custGeom>
            <a:avLst/>
            <a:gdLst/>
            <a:ahLst/>
            <a:cxnLst/>
            <a:rect l="l" t="t" r="r" b="b"/>
            <a:pathLst>
              <a:path w="914400" h="381000">
                <a:moveTo>
                  <a:pt x="0" y="190500"/>
                </a:moveTo>
                <a:lnTo>
                  <a:pt x="19359" y="135454"/>
                </a:lnTo>
                <a:lnTo>
                  <a:pt x="73664" y="86738"/>
                </a:lnTo>
                <a:lnTo>
                  <a:pt x="112153" y="65488"/>
                </a:lnTo>
                <a:lnTo>
                  <a:pt x="157254" y="46701"/>
                </a:lnTo>
                <a:lnTo>
                  <a:pt x="208262" y="30672"/>
                </a:lnTo>
                <a:lnTo>
                  <a:pt x="264468" y="17693"/>
                </a:lnTo>
                <a:lnTo>
                  <a:pt x="325165" y="8059"/>
                </a:lnTo>
                <a:lnTo>
                  <a:pt x="389644" y="2063"/>
                </a:lnTo>
                <a:lnTo>
                  <a:pt x="457200" y="0"/>
                </a:lnTo>
                <a:lnTo>
                  <a:pt x="524755" y="2063"/>
                </a:lnTo>
                <a:lnTo>
                  <a:pt x="589234" y="8059"/>
                </a:lnTo>
                <a:lnTo>
                  <a:pt x="649931" y="17693"/>
                </a:lnTo>
                <a:lnTo>
                  <a:pt x="706137" y="30672"/>
                </a:lnTo>
                <a:lnTo>
                  <a:pt x="757145" y="46701"/>
                </a:lnTo>
                <a:lnTo>
                  <a:pt x="802246" y="65488"/>
                </a:lnTo>
                <a:lnTo>
                  <a:pt x="840735" y="86738"/>
                </a:lnTo>
                <a:lnTo>
                  <a:pt x="871902" y="110158"/>
                </a:lnTo>
                <a:lnTo>
                  <a:pt x="909442" y="162332"/>
                </a:lnTo>
                <a:lnTo>
                  <a:pt x="914400" y="190500"/>
                </a:lnTo>
                <a:lnTo>
                  <a:pt x="909442" y="218638"/>
                </a:lnTo>
                <a:lnTo>
                  <a:pt x="871902" y="270786"/>
                </a:lnTo>
                <a:lnTo>
                  <a:pt x="840735" y="294205"/>
                </a:lnTo>
                <a:lnTo>
                  <a:pt x="802246" y="315459"/>
                </a:lnTo>
                <a:lnTo>
                  <a:pt x="757145" y="334255"/>
                </a:lnTo>
                <a:lnTo>
                  <a:pt x="706137" y="350295"/>
                </a:lnTo>
                <a:lnTo>
                  <a:pt x="649931" y="363285"/>
                </a:lnTo>
                <a:lnTo>
                  <a:pt x="589234" y="372930"/>
                </a:lnTo>
                <a:lnTo>
                  <a:pt x="524755" y="378933"/>
                </a:lnTo>
                <a:lnTo>
                  <a:pt x="457200" y="381000"/>
                </a:lnTo>
                <a:lnTo>
                  <a:pt x="389644" y="378933"/>
                </a:lnTo>
                <a:lnTo>
                  <a:pt x="325165" y="372930"/>
                </a:lnTo>
                <a:lnTo>
                  <a:pt x="264468" y="363285"/>
                </a:lnTo>
                <a:lnTo>
                  <a:pt x="208262" y="350295"/>
                </a:lnTo>
                <a:lnTo>
                  <a:pt x="157254" y="334255"/>
                </a:lnTo>
                <a:lnTo>
                  <a:pt x="112153" y="315459"/>
                </a:lnTo>
                <a:lnTo>
                  <a:pt x="73664" y="294205"/>
                </a:lnTo>
                <a:lnTo>
                  <a:pt x="42497" y="270786"/>
                </a:lnTo>
                <a:lnTo>
                  <a:pt x="4957" y="218638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28765" y="1584706"/>
            <a:ext cx="12496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Dispositivi </a:t>
            </a:r>
            <a:r>
              <a:rPr sz="1400" dirty="0">
                <a:latin typeface="Arial"/>
                <a:cs typeface="Arial"/>
              </a:rPr>
              <a:t>di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i/o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0825" y="1757298"/>
            <a:ext cx="5105400" cy="3184525"/>
          </a:xfrm>
          <a:custGeom>
            <a:avLst/>
            <a:gdLst/>
            <a:ahLst/>
            <a:cxnLst/>
            <a:rect l="l" t="t" r="r" b="b"/>
            <a:pathLst>
              <a:path w="5105400" h="3184525">
                <a:moveTo>
                  <a:pt x="0" y="3184525"/>
                </a:moveTo>
                <a:lnTo>
                  <a:pt x="5105400" y="3184525"/>
                </a:lnTo>
                <a:lnTo>
                  <a:pt x="5105400" y="0"/>
                </a:lnTo>
                <a:lnTo>
                  <a:pt x="0" y="0"/>
                </a:lnTo>
                <a:lnTo>
                  <a:pt x="0" y="318452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379220">
              <a:lnSpc>
                <a:spcPct val="100000"/>
              </a:lnSpc>
              <a:spcBef>
                <a:spcPts val="105"/>
              </a:spcBef>
            </a:pPr>
            <a:r>
              <a:rPr dirty="0"/>
              <a:t>SO </a:t>
            </a:r>
            <a:r>
              <a:rPr spc="-5" dirty="0"/>
              <a:t>come </a:t>
            </a:r>
            <a:r>
              <a:rPr dirty="0"/>
              <a:t>gestore </a:t>
            </a:r>
            <a:r>
              <a:rPr spc="-5" dirty="0"/>
              <a:t>delle</a:t>
            </a:r>
            <a:r>
              <a:rPr spc="-110" dirty="0"/>
              <a:t> </a:t>
            </a:r>
            <a:r>
              <a:rPr spc="-5" dirty="0"/>
              <a:t>risorse  </a:t>
            </a:r>
            <a:r>
              <a:rPr dirty="0"/>
              <a:t>(efficienza </a:t>
            </a:r>
            <a:r>
              <a:rPr spc="-5" dirty="0"/>
              <a:t>del</a:t>
            </a:r>
            <a:r>
              <a:rPr spc="-20" dirty="0"/>
              <a:t> </a:t>
            </a:r>
            <a:r>
              <a:rPr dirty="0"/>
              <a:t>SO)</a:t>
            </a:r>
          </a:p>
        </p:txBody>
      </p:sp>
      <p:sp>
        <p:nvSpPr>
          <p:cNvPr id="14" name="object 1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19623" y="2443098"/>
            <a:ext cx="1224280" cy="76835"/>
          </a:xfrm>
          <a:custGeom>
            <a:avLst/>
            <a:gdLst/>
            <a:ahLst/>
            <a:cxnLst/>
            <a:rect l="l" t="t" r="r" b="b"/>
            <a:pathLst>
              <a:path w="1224279" h="76835">
                <a:moveTo>
                  <a:pt x="1147826" y="126"/>
                </a:moveTo>
                <a:lnTo>
                  <a:pt x="1147826" y="76326"/>
                </a:lnTo>
                <a:lnTo>
                  <a:pt x="1214627" y="42925"/>
                </a:lnTo>
                <a:lnTo>
                  <a:pt x="1160526" y="42925"/>
                </a:lnTo>
                <a:lnTo>
                  <a:pt x="1160526" y="33400"/>
                </a:lnTo>
                <a:lnTo>
                  <a:pt x="1214374" y="33400"/>
                </a:lnTo>
                <a:lnTo>
                  <a:pt x="1147826" y="126"/>
                </a:lnTo>
                <a:close/>
              </a:path>
              <a:path w="1224279" h="76835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2925"/>
                </a:lnTo>
                <a:lnTo>
                  <a:pt x="63500" y="42925"/>
                </a:lnTo>
                <a:lnTo>
                  <a:pt x="63500" y="33400"/>
                </a:lnTo>
                <a:lnTo>
                  <a:pt x="76200" y="33400"/>
                </a:lnTo>
                <a:lnTo>
                  <a:pt x="76200" y="0"/>
                </a:lnTo>
                <a:close/>
              </a:path>
              <a:path w="1224279" h="76835">
                <a:moveTo>
                  <a:pt x="76200" y="33400"/>
                </a:moveTo>
                <a:lnTo>
                  <a:pt x="63500" y="33400"/>
                </a:lnTo>
                <a:lnTo>
                  <a:pt x="63500" y="42925"/>
                </a:lnTo>
                <a:lnTo>
                  <a:pt x="76200" y="42925"/>
                </a:lnTo>
                <a:lnTo>
                  <a:pt x="76200" y="33400"/>
                </a:lnTo>
                <a:close/>
              </a:path>
              <a:path w="1224279" h="76835">
                <a:moveTo>
                  <a:pt x="1147826" y="33400"/>
                </a:moveTo>
                <a:lnTo>
                  <a:pt x="76200" y="33400"/>
                </a:lnTo>
                <a:lnTo>
                  <a:pt x="76200" y="42925"/>
                </a:lnTo>
                <a:lnTo>
                  <a:pt x="1147826" y="42925"/>
                </a:lnTo>
                <a:lnTo>
                  <a:pt x="1147826" y="33400"/>
                </a:lnTo>
                <a:close/>
              </a:path>
              <a:path w="1224279" h="76835">
                <a:moveTo>
                  <a:pt x="1214374" y="33400"/>
                </a:moveTo>
                <a:lnTo>
                  <a:pt x="1160526" y="33400"/>
                </a:lnTo>
                <a:lnTo>
                  <a:pt x="1160526" y="42925"/>
                </a:lnTo>
                <a:lnTo>
                  <a:pt x="1214627" y="42925"/>
                </a:lnTo>
                <a:lnTo>
                  <a:pt x="1224026" y="38226"/>
                </a:lnTo>
                <a:lnTo>
                  <a:pt x="1214374" y="33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43650" y="3252723"/>
            <a:ext cx="914400" cy="381000"/>
          </a:xfrm>
          <a:custGeom>
            <a:avLst/>
            <a:gdLst/>
            <a:ahLst/>
            <a:cxnLst/>
            <a:rect l="l" t="t" r="r" b="b"/>
            <a:pathLst>
              <a:path w="914400" h="381000">
                <a:moveTo>
                  <a:pt x="0" y="190500"/>
                </a:moveTo>
                <a:lnTo>
                  <a:pt x="19359" y="135500"/>
                </a:lnTo>
                <a:lnTo>
                  <a:pt x="73664" y="86794"/>
                </a:lnTo>
                <a:lnTo>
                  <a:pt x="112153" y="65540"/>
                </a:lnTo>
                <a:lnTo>
                  <a:pt x="157254" y="46744"/>
                </a:lnTo>
                <a:lnTo>
                  <a:pt x="208262" y="30704"/>
                </a:lnTo>
                <a:lnTo>
                  <a:pt x="264468" y="17714"/>
                </a:lnTo>
                <a:lnTo>
                  <a:pt x="325165" y="8069"/>
                </a:lnTo>
                <a:lnTo>
                  <a:pt x="389644" y="2066"/>
                </a:lnTo>
                <a:lnTo>
                  <a:pt x="457200" y="0"/>
                </a:lnTo>
                <a:lnTo>
                  <a:pt x="524755" y="2066"/>
                </a:lnTo>
                <a:lnTo>
                  <a:pt x="589234" y="8069"/>
                </a:lnTo>
                <a:lnTo>
                  <a:pt x="649931" y="17714"/>
                </a:lnTo>
                <a:lnTo>
                  <a:pt x="706137" y="30704"/>
                </a:lnTo>
                <a:lnTo>
                  <a:pt x="757145" y="46744"/>
                </a:lnTo>
                <a:lnTo>
                  <a:pt x="802246" y="65540"/>
                </a:lnTo>
                <a:lnTo>
                  <a:pt x="840735" y="86794"/>
                </a:lnTo>
                <a:lnTo>
                  <a:pt x="871902" y="110213"/>
                </a:lnTo>
                <a:lnTo>
                  <a:pt x="909442" y="162361"/>
                </a:lnTo>
                <a:lnTo>
                  <a:pt x="914400" y="190500"/>
                </a:lnTo>
                <a:lnTo>
                  <a:pt x="909442" y="218667"/>
                </a:lnTo>
                <a:lnTo>
                  <a:pt x="871902" y="270841"/>
                </a:lnTo>
                <a:lnTo>
                  <a:pt x="840735" y="294261"/>
                </a:lnTo>
                <a:lnTo>
                  <a:pt x="802246" y="315511"/>
                </a:lnTo>
                <a:lnTo>
                  <a:pt x="757145" y="334298"/>
                </a:lnTo>
                <a:lnTo>
                  <a:pt x="706137" y="350327"/>
                </a:lnTo>
                <a:lnTo>
                  <a:pt x="649931" y="363306"/>
                </a:lnTo>
                <a:lnTo>
                  <a:pt x="589234" y="372940"/>
                </a:lnTo>
                <a:lnTo>
                  <a:pt x="524755" y="378936"/>
                </a:lnTo>
                <a:lnTo>
                  <a:pt x="457200" y="381000"/>
                </a:lnTo>
                <a:lnTo>
                  <a:pt x="389644" y="378936"/>
                </a:lnTo>
                <a:lnTo>
                  <a:pt x="325165" y="372940"/>
                </a:lnTo>
                <a:lnTo>
                  <a:pt x="264468" y="363306"/>
                </a:lnTo>
                <a:lnTo>
                  <a:pt x="208262" y="350327"/>
                </a:lnTo>
                <a:lnTo>
                  <a:pt x="157254" y="334298"/>
                </a:lnTo>
                <a:lnTo>
                  <a:pt x="112153" y="315511"/>
                </a:lnTo>
                <a:lnTo>
                  <a:pt x="73664" y="294261"/>
                </a:lnTo>
                <a:lnTo>
                  <a:pt x="42497" y="270841"/>
                </a:lnTo>
                <a:lnTo>
                  <a:pt x="4957" y="218667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19623" y="3379723"/>
            <a:ext cx="1224280" cy="76835"/>
          </a:xfrm>
          <a:custGeom>
            <a:avLst/>
            <a:gdLst/>
            <a:ahLst/>
            <a:cxnLst/>
            <a:rect l="l" t="t" r="r" b="b"/>
            <a:pathLst>
              <a:path w="1224279" h="76835">
                <a:moveTo>
                  <a:pt x="1147826" y="126"/>
                </a:moveTo>
                <a:lnTo>
                  <a:pt x="1147826" y="76326"/>
                </a:lnTo>
                <a:lnTo>
                  <a:pt x="1214627" y="42925"/>
                </a:lnTo>
                <a:lnTo>
                  <a:pt x="1160526" y="42925"/>
                </a:lnTo>
                <a:lnTo>
                  <a:pt x="1160526" y="33400"/>
                </a:lnTo>
                <a:lnTo>
                  <a:pt x="1214374" y="33400"/>
                </a:lnTo>
                <a:lnTo>
                  <a:pt x="1147826" y="126"/>
                </a:lnTo>
                <a:close/>
              </a:path>
              <a:path w="1224279" h="76835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2925"/>
                </a:lnTo>
                <a:lnTo>
                  <a:pt x="63500" y="42925"/>
                </a:lnTo>
                <a:lnTo>
                  <a:pt x="63500" y="33400"/>
                </a:lnTo>
                <a:lnTo>
                  <a:pt x="76200" y="33400"/>
                </a:lnTo>
                <a:lnTo>
                  <a:pt x="76200" y="0"/>
                </a:lnTo>
                <a:close/>
              </a:path>
              <a:path w="1224279" h="76835">
                <a:moveTo>
                  <a:pt x="76200" y="33400"/>
                </a:moveTo>
                <a:lnTo>
                  <a:pt x="63500" y="33400"/>
                </a:lnTo>
                <a:lnTo>
                  <a:pt x="63500" y="42925"/>
                </a:lnTo>
                <a:lnTo>
                  <a:pt x="76200" y="42925"/>
                </a:lnTo>
                <a:lnTo>
                  <a:pt x="76200" y="33400"/>
                </a:lnTo>
                <a:close/>
              </a:path>
              <a:path w="1224279" h="76835">
                <a:moveTo>
                  <a:pt x="1147826" y="33400"/>
                </a:moveTo>
                <a:lnTo>
                  <a:pt x="76200" y="33400"/>
                </a:lnTo>
                <a:lnTo>
                  <a:pt x="76200" y="42925"/>
                </a:lnTo>
                <a:lnTo>
                  <a:pt x="1147826" y="42925"/>
                </a:lnTo>
                <a:lnTo>
                  <a:pt x="1147826" y="33400"/>
                </a:lnTo>
                <a:close/>
              </a:path>
              <a:path w="1224279" h="76835">
                <a:moveTo>
                  <a:pt x="1214374" y="33400"/>
                </a:moveTo>
                <a:lnTo>
                  <a:pt x="1160526" y="33400"/>
                </a:lnTo>
                <a:lnTo>
                  <a:pt x="1160526" y="42925"/>
                </a:lnTo>
                <a:lnTo>
                  <a:pt x="1214627" y="42925"/>
                </a:lnTo>
                <a:lnTo>
                  <a:pt x="1224026" y="38226"/>
                </a:lnTo>
                <a:lnTo>
                  <a:pt x="1214374" y="33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13917" y="5133807"/>
            <a:ext cx="650240" cy="525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950"/>
              </a:lnSpc>
              <a:spcBef>
                <a:spcPts val="130"/>
              </a:spcBef>
            </a:pPr>
            <a:r>
              <a:rPr sz="1650" spc="-80" dirty="0">
                <a:latin typeface="Lucida Sans Unicode"/>
                <a:cs typeface="Lucida Sans Unicode"/>
              </a:rPr>
              <a:t>Il</a:t>
            </a:r>
            <a:r>
              <a:rPr sz="1650" spc="-105" dirty="0">
                <a:latin typeface="Lucida Sans Unicode"/>
                <a:cs typeface="Lucida Sans Unicode"/>
              </a:rPr>
              <a:t> </a:t>
            </a:r>
            <a:r>
              <a:rPr sz="1650" spc="15" dirty="0">
                <a:latin typeface="Lucida Sans Unicode"/>
                <a:cs typeface="Lucida Sans Unicode"/>
              </a:rPr>
              <a:t>SO:</a:t>
            </a:r>
            <a:endParaRPr sz="1650">
              <a:latin typeface="Lucida Sans Unicode"/>
              <a:cs typeface="Lucida Sans Unicode"/>
            </a:endParaRPr>
          </a:p>
          <a:p>
            <a:pPr marL="140335" indent="-127635">
              <a:lnSpc>
                <a:spcPts val="1950"/>
              </a:lnSpc>
              <a:buSzPct val="96969"/>
              <a:buChar char="•"/>
              <a:tabLst>
                <a:tab pos="140970" algn="l"/>
              </a:tabLst>
            </a:pPr>
            <a:r>
              <a:rPr sz="1650" spc="-195" dirty="0">
                <a:latin typeface="Lucida Sans Unicode"/>
                <a:cs typeface="Lucida Sans Unicode"/>
              </a:rPr>
              <a:t>d</a:t>
            </a:r>
            <a:r>
              <a:rPr sz="1650" spc="-90" dirty="0">
                <a:latin typeface="Lucida Sans Unicode"/>
                <a:cs typeface="Lucida Sans Unicode"/>
              </a:rPr>
              <a:t>i</a:t>
            </a:r>
            <a:r>
              <a:rPr sz="1650" spc="-110" dirty="0">
                <a:latin typeface="Lucida Sans Unicode"/>
                <a:cs typeface="Lucida Sans Unicode"/>
              </a:rPr>
              <a:t>rige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79575" y="5377698"/>
            <a:ext cx="852169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12115" algn="l"/>
              </a:tabLst>
            </a:pPr>
            <a:r>
              <a:rPr sz="1650" spc="-50" dirty="0">
                <a:latin typeface="Lucida Sans Unicode"/>
                <a:cs typeface="Lucida Sans Unicode"/>
              </a:rPr>
              <a:t>l</a:t>
            </a:r>
            <a:r>
              <a:rPr sz="1650" spc="-100" dirty="0">
                <a:latin typeface="Lucida Sans Unicode"/>
                <a:cs typeface="Lucida Sans Unicode"/>
              </a:rPr>
              <a:t>a</a:t>
            </a:r>
            <a:r>
              <a:rPr sz="1650" dirty="0">
                <a:latin typeface="Lucida Sans Unicode"/>
                <a:cs typeface="Lucida Sans Unicode"/>
              </a:rPr>
              <a:t>	</a:t>
            </a:r>
            <a:r>
              <a:rPr sz="1650" spc="85" dirty="0">
                <a:latin typeface="Lucida Sans Unicode"/>
                <a:cs typeface="Lucida Sans Unicode"/>
              </a:rPr>
              <a:t>C</a:t>
            </a:r>
            <a:r>
              <a:rPr sz="1650" spc="60" dirty="0">
                <a:latin typeface="Lucida Sans Unicode"/>
                <a:cs typeface="Lucida Sans Unicode"/>
              </a:rPr>
              <a:t>P</a:t>
            </a:r>
            <a:r>
              <a:rPr sz="1650" spc="5" dirty="0">
                <a:latin typeface="Lucida Sans Unicode"/>
                <a:cs typeface="Lucida Sans Unicode"/>
              </a:rPr>
              <a:t>U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46629" y="5377698"/>
            <a:ext cx="461264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231900" algn="l"/>
                <a:tab pos="1902460" algn="l"/>
                <a:tab pos="2538095" algn="l"/>
                <a:tab pos="3388360" algn="l"/>
                <a:tab pos="3900804" algn="l"/>
              </a:tabLst>
            </a:pPr>
            <a:r>
              <a:rPr sz="1650" spc="-105" dirty="0">
                <a:latin typeface="Lucida Sans Unicode"/>
                <a:cs typeface="Lucida Sans Unicode"/>
              </a:rPr>
              <a:t>nel</a:t>
            </a:r>
            <a:r>
              <a:rPr sz="1650" spc="-125" dirty="0">
                <a:latin typeface="Lucida Sans Unicode"/>
                <a:cs typeface="Lucida Sans Unicode"/>
              </a:rPr>
              <a:t>l</a:t>
            </a:r>
            <a:r>
              <a:rPr sz="1650" spc="-170" dirty="0">
                <a:latin typeface="Lucida Sans Unicode"/>
                <a:cs typeface="Lucida Sans Unicode"/>
              </a:rPr>
              <a:t>’</a:t>
            </a:r>
            <a:r>
              <a:rPr sz="1650" spc="-200" dirty="0">
                <a:latin typeface="Lucida Sans Unicode"/>
                <a:cs typeface="Lucida Sans Unicode"/>
              </a:rPr>
              <a:t>u</a:t>
            </a:r>
            <a:r>
              <a:rPr sz="1650" spc="-135" dirty="0">
                <a:latin typeface="Lucida Sans Unicode"/>
                <a:cs typeface="Lucida Sans Unicode"/>
              </a:rPr>
              <a:t>ti</a:t>
            </a:r>
            <a:r>
              <a:rPr sz="1650" spc="-125" dirty="0">
                <a:latin typeface="Lucida Sans Unicode"/>
                <a:cs typeface="Lucida Sans Unicode"/>
              </a:rPr>
              <a:t>l</a:t>
            </a:r>
            <a:r>
              <a:rPr sz="1650" spc="-135" dirty="0">
                <a:latin typeface="Lucida Sans Unicode"/>
                <a:cs typeface="Lucida Sans Unicode"/>
              </a:rPr>
              <a:t>i</a:t>
            </a:r>
            <a:r>
              <a:rPr sz="1650" spc="-150" dirty="0">
                <a:latin typeface="Lucida Sans Unicode"/>
                <a:cs typeface="Lucida Sans Unicode"/>
              </a:rPr>
              <a:t>zz</a:t>
            </a:r>
            <a:r>
              <a:rPr sz="1650" spc="-130" dirty="0">
                <a:latin typeface="Lucida Sans Unicode"/>
                <a:cs typeface="Lucida Sans Unicode"/>
              </a:rPr>
              <a:t>o</a:t>
            </a:r>
            <a:r>
              <a:rPr sz="1650" dirty="0">
                <a:latin typeface="Lucida Sans Unicode"/>
                <a:cs typeface="Lucida Sans Unicode"/>
              </a:rPr>
              <a:t>	</a:t>
            </a:r>
            <a:r>
              <a:rPr sz="1650" spc="-130" dirty="0">
                <a:latin typeface="Lucida Sans Unicode"/>
                <a:cs typeface="Lucida Sans Unicode"/>
              </a:rPr>
              <a:t>de</a:t>
            </a:r>
            <a:r>
              <a:rPr sz="1650" spc="-60" dirty="0">
                <a:latin typeface="Lucida Sans Unicode"/>
                <a:cs typeface="Lucida Sans Unicode"/>
              </a:rPr>
              <a:t>l</a:t>
            </a:r>
            <a:r>
              <a:rPr sz="1650" spc="-125" dirty="0">
                <a:latin typeface="Lucida Sans Unicode"/>
                <a:cs typeface="Lucida Sans Unicode"/>
              </a:rPr>
              <a:t>l</a:t>
            </a:r>
            <a:r>
              <a:rPr sz="1650" spc="-35" dirty="0">
                <a:latin typeface="Lucida Sans Unicode"/>
                <a:cs typeface="Lucida Sans Unicode"/>
              </a:rPr>
              <a:t>e</a:t>
            </a:r>
            <a:r>
              <a:rPr sz="1650" dirty="0">
                <a:latin typeface="Lucida Sans Unicode"/>
                <a:cs typeface="Lucida Sans Unicode"/>
              </a:rPr>
              <a:t>	</a:t>
            </a:r>
            <a:r>
              <a:rPr sz="1650" spc="-40" dirty="0">
                <a:latin typeface="Lucida Sans Unicode"/>
                <a:cs typeface="Lucida Sans Unicode"/>
              </a:rPr>
              <a:t>a</a:t>
            </a:r>
            <a:r>
              <a:rPr sz="1650" spc="-125" dirty="0">
                <a:latin typeface="Lucida Sans Unicode"/>
                <a:cs typeface="Lucida Sans Unicode"/>
              </a:rPr>
              <a:t>l</a:t>
            </a:r>
            <a:r>
              <a:rPr sz="1650" spc="-120" dirty="0">
                <a:latin typeface="Lucida Sans Unicode"/>
                <a:cs typeface="Lucida Sans Unicode"/>
              </a:rPr>
              <a:t>tre</a:t>
            </a:r>
            <a:r>
              <a:rPr sz="1650" dirty="0">
                <a:latin typeface="Lucida Sans Unicode"/>
                <a:cs typeface="Lucida Sans Unicode"/>
              </a:rPr>
              <a:t>	</a:t>
            </a:r>
            <a:r>
              <a:rPr sz="1650" spc="-90" dirty="0">
                <a:latin typeface="Lucida Sans Unicode"/>
                <a:cs typeface="Lucida Sans Unicode"/>
              </a:rPr>
              <a:t>ri</a:t>
            </a:r>
            <a:r>
              <a:rPr sz="1650" spc="-130" dirty="0">
                <a:latin typeface="Lucida Sans Unicode"/>
                <a:cs typeface="Lucida Sans Unicode"/>
              </a:rPr>
              <a:t>s</a:t>
            </a:r>
            <a:r>
              <a:rPr sz="1650" spc="-90" dirty="0">
                <a:latin typeface="Lucida Sans Unicode"/>
                <a:cs typeface="Lucida Sans Unicode"/>
              </a:rPr>
              <a:t>ors</a:t>
            </a:r>
            <a:r>
              <a:rPr sz="1650" spc="-95" dirty="0">
                <a:latin typeface="Lucida Sans Unicode"/>
                <a:cs typeface="Lucida Sans Unicode"/>
              </a:rPr>
              <a:t>e</a:t>
            </a:r>
            <a:r>
              <a:rPr sz="1650" dirty="0">
                <a:latin typeface="Lucida Sans Unicode"/>
                <a:cs typeface="Lucida Sans Unicode"/>
              </a:rPr>
              <a:t>	</a:t>
            </a:r>
            <a:r>
              <a:rPr sz="1650" spc="-105" dirty="0">
                <a:latin typeface="Lucida Sans Unicode"/>
                <a:cs typeface="Lucida Sans Unicode"/>
              </a:rPr>
              <a:t>del</a:t>
            </a:r>
            <a:r>
              <a:rPr sz="1650" dirty="0">
                <a:latin typeface="Lucida Sans Unicode"/>
                <a:cs typeface="Lucida Sans Unicode"/>
              </a:rPr>
              <a:t>	</a:t>
            </a:r>
            <a:r>
              <a:rPr sz="1650" spc="-45" dirty="0">
                <a:latin typeface="Lucida Sans Unicode"/>
                <a:cs typeface="Lucida Sans Unicode"/>
              </a:rPr>
              <a:t>s</a:t>
            </a:r>
            <a:r>
              <a:rPr sz="1650" spc="-135" dirty="0">
                <a:latin typeface="Lucida Sans Unicode"/>
                <a:cs typeface="Lucida Sans Unicode"/>
              </a:rPr>
              <a:t>i</a:t>
            </a:r>
            <a:r>
              <a:rPr sz="1650" spc="-45" dirty="0">
                <a:latin typeface="Lucida Sans Unicode"/>
                <a:cs typeface="Lucida Sans Unicode"/>
              </a:rPr>
              <a:t>s</a:t>
            </a:r>
            <a:r>
              <a:rPr sz="1650" spc="-110" dirty="0">
                <a:latin typeface="Lucida Sans Unicode"/>
                <a:cs typeface="Lucida Sans Unicode"/>
              </a:rPr>
              <a:t>tema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75550" y="5377698"/>
            <a:ext cx="80708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65760" algn="l"/>
              </a:tabLst>
            </a:pPr>
            <a:r>
              <a:rPr sz="1650" spc="-35" dirty="0">
                <a:latin typeface="Lucida Sans Unicode"/>
                <a:cs typeface="Lucida Sans Unicode"/>
              </a:rPr>
              <a:t>e	</a:t>
            </a:r>
            <a:r>
              <a:rPr sz="1650" spc="-95" dirty="0">
                <a:latin typeface="Lucida Sans Unicode"/>
                <a:cs typeface="Lucida Sans Unicode"/>
              </a:rPr>
              <a:t>nella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28342" y="5621538"/>
            <a:ext cx="429895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-125" dirty="0">
                <a:latin typeface="Lucida Sans Unicode"/>
                <a:cs typeface="Lucida Sans Unicode"/>
              </a:rPr>
              <a:t>temporizzazione </a:t>
            </a:r>
            <a:r>
              <a:rPr sz="1650" spc="-100" dirty="0">
                <a:latin typeface="Lucida Sans Unicode"/>
                <a:cs typeface="Lucida Sans Unicode"/>
              </a:rPr>
              <a:t>dell’esecuzione </a:t>
            </a:r>
            <a:r>
              <a:rPr sz="1650" spc="-105" dirty="0">
                <a:latin typeface="Lucida Sans Unicode"/>
                <a:cs typeface="Lucida Sans Unicode"/>
              </a:rPr>
              <a:t>dei</a:t>
            </a:r>
            <a:r>
              <a:rPr sz="1650" spc="-55" dirty="0">
                <a:latin typeface="Lucida Sans Unicode"/>
                <a:cs typeface="Lucida Sans Unicode"/>
              </a:rPr>
              <a:t> </a:t>
            </a:r>
            <a:r>
              <a:rPr sz="1650" spc="-150" dirty="0">
                <a:latin typeface="Lucida Sans Unicode"/>
                <a:cs typeface="Lucida Sans Unicode"/>
              </a:rPr>
              <a:t>programmi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3917" y="5865362"/>
            <a:ext cx="6475730" cy="526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40335" indent="-127635">
              <a:lnSpc>
                <a:spcPts val="1950"/>
              </a:lnSpc>
              <a:spcBef>
                <a:spcPts val="135"/>
              </a:spcBef>
              <a:buSzPct val="96969"/>
              <a:buChar char="•"/>
              <a:tabLst>
                <a:tab pos="140970" algn="l"/>
              </a:tabLst>
            </a:pPr>
            <a:r>
              <a:rPr sz="1650" spc="-95" dirty="0">
                <a:latin typeface="Lucida Sans Unicode"/>
                <a:cs typeface="Lucida Sans Unicode"/>
              </a:rPr>
              <a:t>decide </a:t>
            </a:r>
            <a:r>
              <a:rPr sz="1650" spc="-125" dirty="0">
                <a:latin typeface="Lucida Sans Unicode"/>
                <a:cs typeface="Lucida Sans Unicode"/>
              </a:rPr>
              <a:t>quando </a:t>
            </a:r>
            <a:r>
              <a:rPr sz="1650" spc="-140" dirty="0">
                <a:latin typeface="Lucida Sans Unicode"/>
                <a:cs typeface="Lucida Sans Unicode"/>
              </a:rPr>
              <a:t>un </a:t>
            </a:r>
            <a:r>
              <a:rPr sz="1650" spc="-135" dirty="0">
                <a:latin typeface="Lucida Sans Unicode"/>
                <a:cs typeface="Lucida Sans Unicode"/>
              </a:rPr>
              <a:t>programma </a:t>
            </a:r>
            <a:r>
              <a:rPr sz="1650" spc="-130" dirty="0">
                <a:latin typeface="Lucida Sans Unicode"/>
                <a:cs typeface="Lucida Sans Unicode"/>
              </a:rPr>
              <a:t>in </a:t>
            </a:r>
            <a:r>
              <a:rPr sz="1650" spc="-90" dirty="0">
                <a:latin typeface="Lucida Sans Unicode"/>
                <a:cs typeface="Lucida Sans Unicode"/>
              </a:rPr>
              <a:t>esecuzione </a:t>
            </a:r>
            <a:r>
              <a:rPr sz="1650" spc="-140" dirty="0">
                <a:latin typeface="Lucida Sans Unicode"/>
                <a:cs typeface="Lucida Sans Unicode"/>
              </a:rPr>
              <a:t>può </a:t>
            </a:r>
            <a:r>
              <a:rPr sz="1650" spc="-120" dirty="0">
                <a:latin typeface="Lucida Sans Unicode"/>
                <a:cs typeface="Lucida Sans Unicode"/>
              </a:rPr>
              <a:t>utilizzare </a:t>
            </a:r>
            <a:r>
              <a:rPr sz="1650" spc="-105" dirty="0">
                <a:latin typeface="Lucida Sans Unicode"/>
                <a:cs typeface="Lucida Sans Unicode"/>
              </a:rPr>
              <a:t>una</a:t>
            </a:r>
            <a:r>
              <a:rPr sz="1650" spc="290" dirty="0">
                <a:latin typeface="Lucida Sans Unicode"/>
                <a:cs typeface="Lucida Sans Unicode"/>
              </a:rPr>
              <a:t> </a:t>
            </a:r>
            <a:r>
              <a:rPr sz="1650" spc="-95" dirty="0">
                <a:latin typeface="Lucida Sans Unicode"/>
                <a:cs typeface="Lucida Sans Unicode"/>
              </a:rPr>
              <a:t>risorsa</a:t>
            </a:r>
            <a:endParaRPr sz="1650">
              <a:latin typeface="Lucida Sans Unicode"/>
              <a:cs typeface="Lucida Sans Unicode"/>
            </a:endParaRPr>
          </a:p>
          <a:p>
            <a:pPr marL="140335" indent="-127635">
              <a:lnSpc>
                <a:spcPts val="1950"/>
              </a:lnSpc>
              <a:buSzPct val="96969"/>
              <a:buChar char="•"/>
              <a:tabLst>
                <a:tab pos="140970" algn="l"/>
              </a:tabLst>
            </a:pPr>
            <a:r>
              <a:rPr sz="1650" spc="-120" dirty="0">
                <a:latin typeface="Lucida Sans Unicode"/>
                <a:cs typeface="Lucida Sans Unicode"/>
              </a:rPr>
              <a:t>il </a:t>
            </a:r>
            <a:r>
              <a:rPr sz="1650" spc="-95" dirty="0">
                <a:latin typeface="Lucida Sans Unicode"/>
                <a:cs typeface="Lucida Sans Unicode"/>
              </a:rPr>
              <a:t>processore </a:t>
            </a:r>
            <a:r>
              <a:rPr sz="1650" spc="-80" dirty="0">
                <a:latin typeface="Lucida Sans Unicode"/>
                <a:cs typeface="Lucida Sans Unicode"/>
              </a:rPr>
              <a:t>stesso </a:t>
            </a:r>
            <a:r>
              <a:rPr sz="1650" spc="-35" dirty="0">
                <a:latin typeface="Lucida Sans Unicode"/>
                <a:cs typeface="Lucida Sans Unicode"/>
              </a:rPr>
              <a:t>è </a:t>
            </a:r>
            <a:r>
              <a:rPr sz="1650" spc="-100" dirty="0">
                <a:latin typeface="Lucida Sans Unicode"/>
                <a:cs typeface="Lucida Sans Unicode"/>
              </a:rPr>
              <a:t>una</a:t>
            </a:r>
            <a:r>
              <a:rPr sz="1650" spc="-50" dirty="0">
                <a:latin typeface="Lucida Sans Unicode"/>
                <a:cs typeface="Lucida Sans Unicode"/>
              </a:rPr>
              <a:t> </a:t>
            </a:r>
            <a:r>
              <a:rPr sz="1650" spc="-95" dirty="0">
                <a:latin typeface="Lucida Sans Unicode"/>
                <a:cs typeface="Lucida Sans Unicode"/>
              </a:rPr>
              <a:t>risorsa!!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88253" y="4029303"/>
            <a:ext cx="3429635" cy="79375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400" spc="-5" dirty="0">
                <a:latin typeface="Arial"/>
                <a:cs typeface="Arial"/>
              </a:rPr>
              <a:t>KERNEL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20000"/>
              </a:lnSpc>
            </a:pPr>
            <a:r>
              <a:rPr sz="1400" dirty="0">
                <a:latin typeface="Arial"/>
                <a:cs typeface="Arial"/>
              </a:rPr>
              <a:t>Parte del SO residente in </a:t>
            </a:r>
            <a:r>
              <a:rPr sz="1400" spc="-5" dirty="0">
                <a:latin typeface="Arial"/>
                <a:cs typeface="Arial"/>
              </a:rPr>
              <a:t>memoria</a:t>
            </a:r>
            <a:r>
              <a:rPr sz="1400" spc="-1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centrale  Contiene le funzioni usate più di</a:t>
            </a:r>
            <a:r>
              <a:rPr sz="1400" spc="-1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frequente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6166" y="4191064"/>
            <a:ext cx="8341359" cy="232219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130" dirty="0">
                <a:latin typeface="Lucida Sans Unicode"/>
                <a:cs typeface="Lucida Sans Unicode"/>
              </a:rPr>
              <a:t>Multi-programmazione:</a:t>
            </a:r>
            <a:endParaRPr sz="1800">
              <a:latin typeface="Lucida Sans Unicode"/>
              <a:cs typeface="Lucida Sans Unicode"/>
            </a:endParaRPr>
          </a:p>
          <a:p>
            <a:pPr marL="1155700" lvl="1" indent="-229235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30" dirty="0">
                <a:latin typeface="Lucida Sans Unicode"/>
                <a:cs typeface="Lucida Sans Unicode"/>
              </a:rPr>
              <a:t>Presenza </a:t>
            </a:r>
            <a:r>
              <a:rPr sz="1800" spc="-130" dirty="0">
                <a:latin typeface="Lucida Sans Unicode"/>
                <a:cs typeface="Lucida Sans Unicode"/>
              </a:rPr>
              <a:t>di più programmi </a:t>
            </a:r>
            <a:r>
              <a:rPr sz="1800" spc="-125" dirty="0">
                <a:latin typeface="Lucida Sans Unicode"/>
                <a:cs typeface="Lucida Sans Unicode"/>
              </a:rPr>
              <a:t>in</a:t>
            </a:r>
            <a:r>
              <a:rPr sz="1800" spc="80" dirty="0">
                <a:latin typeface="Lucida Sans Unicode"/>
                <a:cs typeface="Lucida Sans Unicode"/>
              </a:rPr>
              <a:t> </a:t>
            </a:r>
            <a:r>
              <a:rPr sz="1800" spc="-105" dirty="0">
                <a:latin typeface="Lucida Sans Unicode"/>
                <a:cs typeface="Lucida Sans Unicode"/>
              </a:rPr>
              <a:t>memoria</a:t>
            </a:r>
            <a:endParaRPr sz="1800">
              <a:latin typeface="Lucida Sans Unicode"/>
              <a:cs typeface="Lucida Sans Unicode"/>
            </a:endParaRPr>
          </a:p>
          <a:p>
            <a:pPr marL="1155700" marR="5080" lvl="1" indent="-229235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95" dirty="0">
                <a:latin typeface="Lucida Sans Unicode"/>
                <a:cs typeface="Lucida Sans Unicode"/>
              </a:rPr>
              <a:t>Obiettivo: </a:t>
            </a:r>
            <a:r>
              <a:rPr sz="1800" spc="-110" dirty="0">
                <a:latin typeface="Lucida Sans Unicode"/>
                <a:cs typeface="Lucida Sans Unicode"/>
              </a:rPr>
              <a:t>limitare </a:t>
            </a:r>
            <a:r>
              <a:rPr sz="1800" spc="-114" dirty="0">
                <a:latin typeface="Lucida Sans Unicode"/>
                <a:cs typeface="Lucida Sans Unicode"/>
              </a:rPr>
              <a:t>l’inattività </a:t>
            </a:r>
            <a:r>
              <a:rPr sz="1800" spc="-90" dirty="0">
                <a:latin typeface="Lucida Sans Unicode"/>
                <a:cs typeface="Lucida Sans Unicode"/>
              </a:rPr>
              <a:t>del </a:t>
            </a:r>
            <a:r>
              <a:rPr sz="1800" spc="-75" dirty="0">
                <a:latin typeface="Lucida Sans Unicode"/>
                <a:cs typeface="Lucida Sans Unicode"/>
              </a:rPr>
              <a:t>processore, </a:t>
            </a:r>
            <a:r>
              <a:rPr sz="1800" spc="-105" dirty="0">
                <a:latin typeface="Lucida Sans Unicode"/>
                <a:cs typeface="Lucida Sans Unicode"/>
              </a:rPr>
              <a:t>quando </a:t>
            </a:r>
            <a:r>
              <a:rPr sz="1800" spc="-120" dirty="0">
                <a:latin typeface="Lucida Sans Unicode"/>
                <a:cs typeface="Lucida Sans Unicode"/>
              </a:rPr>
              <a:t>un </a:t>
            </a:r>
            <a:r>
              <a:rPr sz="1800" spc="-135" dirty="0">
                <a:latin typeface="Lucida Sans Unicode"/>
                <a:cs typeface="Lucida Sans Unicode"/>
              </a:rPr>
              <a:t>job </a:t>
            </a:r>
            <a:r>
              <a:rPr sz="1800" spc="-105" dirty="0">
                <a:latin typeface="Lucida Sans Unicode"/>
                <a:cs typeface="Lucida Sans Unicode"/>
              </a:rPr>
              <a:t>effettua </a:t>
            </a:r>
            <a:r>
              <a:rPr sz="1800" spc="-80" dirty="0">
                <a:latin typeface="Lucida Sans Unicode"/>
                <a:cs typeface="Lucida Sans Unicode"/>
              </a:rPr>
              <a:t>una  </a:t>
            </a:r>
            <a:r>
              <a:rPr sz="1800" spc="-90" dirty="0">
                <a:latin typeface="Lucida Sans Unicode"/>
                <a:cs typeface="Lucida Sans Unicode"/>
              </a:rPr>
              <a:t>operazione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155" dirty="0">
                <a:latin typeface="Lucida Sans Unicode"/>
                <a:cs typeface="Lucida Sans Unicode"/>
              </a:rPr>
              <a:t>I/O </a:t>
            </a:r>
            <a:r>
              <a:rPr sz="1800" spc="-60" dirty="0">
                <a:latin typeface="Lucida Sans Unicode"/>
                <a:cs typeface="Lucida Sans Unicode"/>
              </a:rPr>
              <a:t>la </a:t>
            </a:r>
            <a:r>
              <a:rPr sz="1800" spc="100" dirty="0">
                <a:latin typeface="Lucida Sans Unicode"/>
                <a:cs typeface="Lucida Sans Unicode"/>
              </a:rPr>
              <a:t>CPU </a:t>
            </a:r>
            <a:r>
              <a:rPr sz="1800" spc="-125" dirty="0">
                <a:latin typeface="Lucida Sans Unicode"/>
                <a:cs typeface="Lucida Sans Unicode"/>
              </a:rPr>
              <a:t>può </a:t>
            </a:r>
            <a:r>
              <a:rPr sz="1800" spc="-35" dirty="0">
                <a:latin typeface="Lucida Sans Unicode"/>
                <a:cs typeface="Lucida Sans Unicode"/>
              </a:rPr>
              <a:t>essere </a:t>
            </a:r>
            <a:r>
              <a:rPr sz="1800" spc="-100" dirty="0">
                <a:latin typeface="Lucida Sans Unicode"/>
                <a:cs typeface="Lucida Sans Unicode"/>
              </a:rPr>
              <a:t>impegnata </a:t>
            </a:r>
            <a:r>
              <a:rPr sz="1800" spc="-65" dirty="0">
                <a:latin typeface="Lucida Sans Unicode"/>
                <a:cs typeface="Lucida Sans Unicode"/>
              </a:rPr>
              <a:t>da </a:t>
            </a:r>
            <a:r>
              <a:rPr sz="1800" spc="-120" dirty="0">
                <a:latin typeface="Lucida Sans Unicode"/>
                <a:cs typeface="Lucida Sans Unicode"/>
              </a:rPr>
              <a:t>un </a:t>
            </a:r>
            <a:r>
              <a:rPr sz="1800" spc="-110" dirty="0">
                <a:latin typeface="Lucida Sans Unicode"/>
                <a:cs typeface="Lucida Sans Unicode"/>
              </a:rPr>
              <a:t>altro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70" dirty="0">
                <a:latin typeface="Lucida Sans Unicode"/>
                <a:cs typeface="Lucida Sans Unicode"/>
              </a:rPr>
              <a:t>processo</a:t>
            </a:r>
            <a:endParaRPr sz="1800">
              <a:latin typeface="Lucida Sans Unicode"/>
              <a:cs typeface="Lucida Sans Unicode"/>
            </a:endParaRPr>
          </a:p>
          <a:p>
            <a:pPr marL="1155700" lvl="1" indent="-229235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70" dirty="0">
                <a:latin typeface="Lucida Sans Unicode"/>
                <a:cs typeface="Lucida Sans Unicode"/>
              </a:rPr>
              <a:t>Elaborazione </a:t>
            </a:r>
            <a:r>
              <a:rPr sz="1800" spc="-60" dirty="0">
                <a:latin typeface="Lucida Sans Unicode"/>
                <a:cs typeface="Lucida Sans Unicode"/>
              </a:rPr>
              <a:t>seriale </a:t>
            </a:r>
            <a:r>
              <a:rPr sz="1800" spc="-95" dirty="0">
                <a:latin typeface="Lucida Sans Unicode"/>
                <a:cs typeface="Lucida Sans Unicode"/>
              </a:rPr>
              <a:t>dei</a:t>
            </a:r>
            <a:r>
              <a:rPr sz="1800" spc="-50" dirty="0">
                <a:latin typeface="Lucida Sans Unicode"/>
                <a:cs typeface="Lucida Sans Unicode"/>
              </a:rPr>
              <a:t> </a:t>
            </a:r>
            <a:r>
              <a:rPr sz="1800" spc="-85" dirty="0">
                <a:latin typeface="Lucida Sans Unicode"/>
                <a:cs typeface="Lucida Sans Unicode"/>
              </a:rPr>
              <a:t>task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50">
              <a:latin typeface="Times New Roman"/>
              <a:cs typeface="Times New Roman"/>
            </a:endParaRPr>
          </a:p>
          <a:p>
            <a:pPr marR="104139" algn="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Batch</a:t>
            </a:r>
            <a:r>
              <a:rPr spc="-20" dirty="0"/>
              <a:t> </a:t>
            </a:r>
            <a:r>
              <a:rPr spc="-5" dirty="0"/>
              <a:t>Multi-Programmati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388011" y="1876676"/>
          <a:ext cx="3288029" cy="20821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5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1949"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Lettura di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un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record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7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0.0015</a:t>
                      </a:r>
                      <a:r>
                        <a:rPr sz="13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sec.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7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156"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Esecuzione di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100</a:t>
                      </a:r>
                      <a:r>
                        <a:rPr sz="13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istruzioni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0.0001</a:t>
                      </a:r>
                      <a:r>
                        <a:rPr sz="13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sec.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924"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Scrittura di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un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record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0.0015</a:t>
                      </a:r>
                      <a:r>
                        <a:rPr sz="13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sec.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1809"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TOTALE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0.0031</a:t>
                      </a:r>
                      <a:r>
                        <a:rPr sz="13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sec.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5228590" y="1945004"/>
            <a:ext cx="2482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Percentuale di utilizzo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CPU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50611" y="2464435"/>
            <a:ext cx="1441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=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26989" y="2616835"/>
            <a:ext cx="6457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0.0031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16550" y="2311730"/>
            <a:ext cx="2513330" cy="348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270"/>
              </a:lnSpc>
              <a:spcBef>
                <a:spcPts val="95"/>
              </a:spcBef>
              <a:tabLst>
                <a:tab pos="222885" algn="l"/>
                <a:tab pos="1002665" algn="l"/>
              </a:tabLst>
            </a:pPr>
            <a:r>
              <a:rPr sz="16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r>
              <a:rPr sz="16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0.0001	</a:t>
            </a:r>
            <a:endParaRPr sz="1600">
              <a:latin typeface="Arial"/>
              <a:cs typeface="Arial"/>
            </a:endParaRPr>
          </a:p>
          <a:p>
            <a:pPr marL="1080135">
              <a:lnSpc>
                <a:spcPts val="1270"/>
              </a:lnSpc>
            </a:pPr>
            <a:r>
              <a:rPr sz="2400" spc="-7" baseline="-20833" dirty="0">
                <a:latin typeface="Arial"/>
                <a:cs typeface="Arial"/>
              </a:rPr>
              <a:t>= </a:t>
            </a:r>
            <a:r>
              <a:rPr sz="1600" spc="-5" dirty="0">
                <a:latin typeface="Arial"/>
                <a:cs typeface="Arial"/>
              </a:rPr>
              <a:t>0.032 =</a:t>
            </a:r>
            <a:r>
              <a:rPr sz="1600" spc="-1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3.2%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7069" y="1462492"/>
            <a:ext cx="214503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-125" dirty="0">
                <a:latin typeface="Lucida Sans Unicode"/>
                <a:cs typeface="Lucida Sans Unicode"/>
              </a:rPr>
              <a:t>Mono-Programmazione</a:t>
            </a:r>
            <a:endParaRPr sz="1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91511" y="6273800"/>
            <a:ext cx="2372360" cy="527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60375" algn="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950" spc="-110" dirty="0">
                <a:solidFill>
                  <a:srgbClr val="FFFFFF"/>
                </a:solidFill>
                <a:latin typeface="Arial"/>
                <a:cs typeface="Arial"/>
              </a:rPr>
              <a:t>MURST </a:t>
            </a:r>
            <a:r>
              <a:rPr sz="950" spc="-75" dirty="0">
                <a:solidFill>
                  <a:srgbClr val="FFFFFF"/>
                </a:solidFill>
                <a:latin typeface="Arial"/>
                <a:cs typeface="Arial"/>
              </a:rPr>
              <a:t>d.m. 600-99/CINI-Rete </a:t>
            </a: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Puglia/ </a:t>
            </a:r>
            <a:r>
              <a:rPr sz="950" spc="-100" dirty="0">
                <a:solidFill>
                  <a:srgbClr val="FFFFFF"/>
                </a:solidFill>
                <a:latin typeface="Arial"/>
                <a:cs typeface="Arial"/>
              </a:rPr>
              <a:t>wp </a:t>
            </a:r>
            <a:r>
              <a:rPr sz="950" spc="-70" dirty="0">
                <a:solidFill>
                  <a:srgbClr val="FFFFFF"/>
                </a:solidFill>
                <a:latin typeface="Arial"/>
                <a:cs typeface="Arial"/>
              </a:rPr>
              <a:t>1.2 </a:t>
            </a: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5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50" spc="-70" dirty="0">
                <a:solidFill>
                  <a:srgbClr val="FFFFFF"/>
                </a:solidFill>
                <a:latin typeface="Arial"/>
                <a:cs typeface="Arial"/>
              </a:rPr>
              <a:t>3.3</a:t>
            </a:r>
            <a:endParaRPr sz="9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60159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Multi-Programmazione  MULTI-TASKING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837" y="1844675"/>
            <a:ext cx="7656449" cy="3835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3662" y="1685988"/>
          <a:ext cx="2562860" cy="1735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7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Job</a:t>
                      </a:r>
                      <a:r>
                        <a:rPr sz="10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Job</a:t>
                      </a:r>
                      <a:r>
                        <a:rPr sz="10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Job</a:t>
                      </a:r>
                      <a:r>
                        <a:rPr sz="10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Tipo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calcolo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I/O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I/O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Durata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min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15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min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min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71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Mem.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50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KB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100</a:t>
                      </a:r>
                      <a:r>
                        <a:rPr sz="1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KB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80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KB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Disco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No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No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Si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Termin.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No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Si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No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Stamp.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No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No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Si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847214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Mono-Programmazione </a:t>
            </a:r>
            <a:r>
              <a:rPr dirty="0"/>
              <a:t>vs.  </a:t>
            </a:r>
            <a:r>
              <a:rPr spc="-5" dirty="0"/>
              <a:t>Multi-Programmazione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4065" y="5892810"/>
            <a:ext cx="5429250" cy="7702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950"/>
              </a:lnSpc>
              <a:spcBef>
                <a:spcPts val="130"/>
              </a:spcBef>
            </a:pPr>
            <a:r>
              <a:rPr sz="1650" spc="-120" dirty="0">
                <a:latin typeface="Lucida Sans Unicode"/>
                <a:cs typeface="Lucida Sans Unicode"/>
              </a:rPr>
              <a:t>Difficoltà </a:t>
            </a:r>
            <a:r>
              <a:rPr sz="1650" spc="-95" dirty="0">
                <a:latin typeface="Lucida Sans Unicode"/>
                <a:cs typeface="Lucida Sans Unicode"/>
              </a:rPr>
              <a:t>della</a:t>
            </a:r>
            <a:r>
              <a:rPr sz="1650" spc="-60" dirty="0">
                <a:latin typeface="Lucida Sans Unicode"/>
                <a:cs typeface="Lucida Sans Unicode"/>
              </a:rPr>
              <a:t> </a:t>
            </a:r>
            <a:r>
              <a:rPr sz="1650" spc="-135" dirty="0">
                <a:latin typeface="Lucida Sans Unicode"/>
                <a:cs typeface="Lucida Sans Unicode"/>
              </a:rPr>
              <a:t>multiprogrammazione: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ts val="1920"/>
              </a:lnSpc>
            </a:pPr>
            <a:r>
              <a:rPr sz="1600" spc="-114" dirty="0">
                <a:latin typeface="Lucida Sans Unicode"/>
                <a:cs typeface="Lucida Sans Unicode"/>
              </a:rPr>
              <a:t>-</a:t>
            </a:r>
            <a:r>
              <a:rPr sz="1650" spc="-114" dirty="0">
                <a:latin typeface="Lucida Sans Unicode"/>
                <a:cs typeface="Lucida Sans Unicode"/>
              </a:rPr>
              <a:t>Gestione </a:t>
            </a:r>
            <a:r>
              <a:rPr sz="1650" spc="-95" dirty="0">
                <a:latin typeface="Lucida Sans Unicode"/>
                <a:cs typeface="Lucida Sans Unicode"/>
              </a:rPr>
              <a:t>della</a:t>
            </a:r>
            <a:r>
              <a:rPr sz="1650" spc="-50" dirty="0">
                <a:latin typeface="Lucida Sans Unicode"/>
                <a:cs typeface="Lucida Sans Unicode"/>
              </a:rPr>
              <a:t> </a:t>
            </a:r>
            <a:r>
              <a:rPr sz="1650" spc="-130" dirty="0">
                <a:latin typeface="Lucida Sans Unicode"/>
                <a:cs typeface="Lucida Sans Unicode"/>
              </a:rPr>
              <a:t>memoria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ts val="1950"/>
              </a:lnSpc>
            </a:pPr>
            <a:r>
              <a:rPr sz="1600" spc="-120" dirty="0">
                <a:latin typeface="Lucida Sans Unicode"/>
                <a:cs typeface="Lucida Sans Unicode"/>
              </a:rPr>
              <a:t>-</a:t>
            </a:r>
            <a:r>
              <a:rPr sz="1650" spc="-120" dirty="0">
                <a:latin typeface="Lucida Sans Unicode"/>
                <a:cs typeface="Lucida Sans Unicode"/>
              </a:rPr>
              <a:t>Decidere </a:t>
            </a:r>
            <a:r>
              <a:rPr sz="1650" spc="-100" dirty="0">
                <a:latin typeface="Lucida Sans Unicode"/>
                <a:cs typeface="Lucida Sans Unicode"/>
              </a:rPr>
              <a:t>quale </a:t>
            </a:r>
            <a:r>
              <a:rPr sz="1650" spc="-145" dirty="0">
                <a:latin typeface="Lucida Sans Unicode"/>
                <a:cs typeface="Lucida Sans Unicode"/>
              </a:rPr>
              <a:t>job </a:t>
            </a:r>
            <a:r>
              <a:rPr sz="1650" spc="-105" dirty="0">
                <a:latin typeface="Lucida Sans Unicode"/>
                <a:cs typeface="Lucida Sans Unicode"/>
              </a:rPr>
              <a:t>mandare </a:t>
            </a:r>
            <a:r>
              <a:rPr sz="1650" spc="-130" dirty="0">
                <a:latin typeface="Lucida Sans Unicode"/>
                <a:cs typeface="Lucida Sans Unicode"/>
              </a:rPr>
              <a:t>in </a:t>
            </a:r>
            <a:r>
              <a:rPr sz="1650" spc="-90" dirty="0">
                <a:latin typeface="Lucida Sans Unicode"/>
                <a:cs typeface="Lucida Sans Unicode"/>
              </a:rPr>
              <a:t>esecuzione</a:t>
            </a:r>
            <a:r>
              <a:rPr sz="1650" spc="135" dirty="0">
                <a:latin typeface="Lucida Sans Unicode"/>
                <a:cs typeface="Lucida Sans Unicode"/>
              </a:rPr>
              <a:t> </a:t>
            </a:r>
            <a:r>
              <a:rPr sz="1650" spc="-90" dirty="0">
                <a:latin typeface="Lucida Sans Unicode"/>
                <a:cs typeface="Lucida Sans Unicode"/>
              </a:rPr>
              <a:t>(schedulazione)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71775" y="1543050"/>
            <a:ext cx="5687949" cy="44069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252586" y="2800944"/>
            <a:ext cx="826769" cy="5264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950"/>
              </a:lnSpc>
              <a:spcBef>
                <a:spcPts val="130"/>
              </a:spcBef>
            </a:pPr>
            <a:r>
              <a:rPr sz="1650" i="1" spc="-50" dirty="0">
                <a:latin typeface="Malgun Gothic"/>
                <a:cs typeface="Malgun Gothic"/>
              </a:rPr>
              <a:t>DMA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ts val="1950"/>
              </a:lnSpc>
            </a:pPr>
            <a:r>
              <a:rPr sz="1650" i="1" spc="-30" dirty="0">
                <a:latin typeface="Malgun Gothic"/>
                <a:cs typeface="Malgun Gothic"/>
              </a:rPr>
              <a:t>Interrupt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Processo </a:t>
            </a:r>
            <a:r>
              <a:rPr dirty="0"/>
              <a:t>= Job =</a:t>
            </a:r>
            <a:r>
              <a:rPr spc="-60" dirty="0"/>
              <a:t> </a:t>
            </a:r>
            <a:r>
              <a:rPr spc="-5" dirty="0"/>
              <a:t>Task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8540" y="1576095"/>
            <a:ext cx="6014085" cy="3272154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695325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695325" algn="l"/>
                <a:tab pos="695960" algn="l"/>
              </a:tabLst>
            </a:pPr>
            <a:r>
              <a:rPr sz="1600" spc="-35" dirty="0">
                <a:latin typeface="Lucida Sans Unicode"/>
                <a:cs typeface="Lucida Sans Unicode"/>
              </a:rPr>
              <a:t>Un </a:t>
            </a:r>
            <a:r>
              <a:rPr sz="1600" spc="-105" dirty="0">
                <a:latin typeface="Lucida Sans Unicode"/>
                <a:cs typeface="Lucida Sans Unicode"/>
              </a:rPr>
              <a:t>programma </a:t>
            </a:r>
            <a:r>
              <a:rPr sz="1600" spc="-110" dirty="0">
                <a:latin typeface="Lucida Sans Unicode"/>
                <a:cs typeface="Lucida Sans Unicode"/>
              </a:rPr>
              <a:t>in</a:t>
            </a:r>
            <a:r>
              <a:rPr sz="1600" spc="-55" dirty="0">
                <a:latin typeface="Lucida Sans Unicode"/>
                <a:cs typeface="Lucida Sans Unicode"/>
              </a:rPr>
              <a:t> </a:t>
            </a:r>
            <a:r>
              <a:rPr sz="1600" spc="-65" dirty="0">
                <a:latin typeface="Lucida Sans Unicode"/>
                <a:cs typeface="Lucida Sans Unicode"/>
              </a:rPr>
              <a:t>esecuzione</a:t>
            </a:r>
            <a:endParaRPr sz="1600">
              <a:latin typeface="Lucida Sans Unicode"/>
              <a:cs typeface="Lucida Sans Unicode"/>
            </a:endParaRPr>
          </a:p>
          <a:p>
            <a:pPr marL="695325" indent="-342900">
              <a:lnSpc>
                <a:spcPct val="100000"/>
              </a:lnSpc>
              <a:spcBef>
                <a:spcPts val="390"/>
              </a:spcBef>
              <a:buChar char="•"/>
              <a:tabLst>
                <a:tab pos="695325" algn="l"/>
                <a:tab pos="695960" algn="l"/>
              </a:tabLst>
            </a:pPr>
            <a:r>
              <a:rPr sz="1600" spc="-75" dirty="0">
                <a:latin typeface="Lucida Sans Unicode"/>
                <a:cs typeface="Lucida Sans Unicode"/>
              </a:rPr>
              <a:t>L’anima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105" dirty="0">
                <a:latin typeface="Lucida Sans Unicode"/>
                <a:cs typeface="Lucida Sans Unicode"/>
              </a:rPr>
              <a:t>programma</a:t>
            </a:r>
            <a:r>
              <a:rPr sz="1600" spc="40" dirty="0">
                <a:latin typeface="Lucida Sans Unicode"/>
                <a:cs typeface="Lucida Sans Unicode"/>
              </a:rPr>
              <a:t> (!?)</a:t>
            </a:r>
            <a:endParaRPr sz="1600">
              <a:latin typeface="Lucida Sans Unicode"/>
              <a:cs typeface="Lucida Sans Unicode"/>
            </a:endParaRPr>
          </a:p>
          <a:p>
            <a:pPr marL="695325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695325" algn="l"/>
                <a:tab pos="695960" algn="l"/>
              </a:tabLst>
            </a:pPr>
            <a:r>
              <a:rPr sz="1600" spc="-25" dirty="0">
                <a:latin typeface="Lucida Sans Unicode"/>
                <a:cs typeface="Lucida Sans Unicode"/>
              </a:rPr>
              <a:t>Una </a:t>
            </a:r>
            <a:r>
              <a:rPr sz="1600" spc="-90" dirty="0">
                <a:latin typeface="Lucida Sans Unicode"/>
                <a:cs typeface="Lucida Sans Unicode"/>
              </a:rPr>
              <a:t>entità </a:t>
            </a:r>
            <a:r>
              <a:rPr sz="1600" spc="-50" dirty="0">
                <a:latin typeface="Lucida Sans Unicode"/>
                <a:cs typeface="Lucida Sans Unicode"/>
              </a:rPr>
              <a:t>assegnata </a:t>
            </a:r>
            <a:r>
              <a:rPr sz="1600" spc="-65" dirty="0">
                <a:latin typeface="Lucida Sans Unicode"/>
                <a:cs typeface="Lucida Sans Unicode"/>
              </a:rPr>
              <a:t>ad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65" dirty="0">
                <a:latin typeface="Lucida Sans Unicode"/>
                <a:cs typeface="Lucida Sans Unicode"/>
              </a:rPr>
              <a:t>processore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65" dirty="0">
                <a:latin typeface="Lucida Sans Unicode"/>
                <a:cs typeface="Lucida Sans Unicode"/>
              </a:rPr>
              <a:t>da </a:t>
            </a:r>
            <a:r>
              <a:rPr sz="1600" spc="-10" dirty="0">
                <a:latin typeface="Lucida Sans Unicode"/>
                <a:cs typeface="Lucida Sans Unicode"/>
              </a:rPr>
              <a:t>essa</a:t>
            </a:r>
            <a:r>
              <a:rPr sz="1600" spc="-85" dirty="0">
                <a:latin typeface="Lucida Sans Unicode"/>
                <a:cs typeface="Lucida Sans Unicode"/>
              </a:rPr>
              <a:t> </a:t>
            </a:r>
            <a:r>
              <a:rPr sz="1600" spc="-65" dirty="0">
                <a:latin typeface="Lucida Sans Unicode"/>
                <a:cs typeface="Lucida Sans Unicode"/>
              </a:rPr>
              <a:t>eseguita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600" b="1" spc="-40" dirty="0">
                <a:latin typeface="Yu Gothic UI"/>
                <a:cs typeface="Yu Gothic UI"/>
              </a:rPr>
              <a:t>Componenti</a:t>
            </a:r>
            <a:endParaRPr sz="1600">
              <a:latin typeface="Yu Gothic UI"/>
              <a:cs typeface="Yu Gothic UI"/>
            </a:endParaRPr>
          </a:p>
          <a:p>
            <a:pPr marL="355600" indent="-342900">
              <a:lnSpc>
                <a:spcPct val="100000"/>
              </a:lnSpc>
              <a:spcBef>
                <a:spcPts val="124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Programma</a:t>
            </a:r>
            <a:endParaRPr sz="1600">
              <a:latin typeface="Lucida Sans Unicode"/>
              <a:cs typeface="Lucida Sans Unicode"/>
            </a:endParaRPr>
          </a:p>
          <a:p>
            <a:pPr marL="1155700" lvl="1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65" dirty="0">
                <a:latin typeface="Lucida Sans Unicode"/>
                <a:cs typeface="Lucida Sans Unicode"/>
              </a:rPr>
              <a:t>codice</a:t>
            </a:r>
            <a:r>
              <a:rPr sz="1600" spc="-80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eseguibile</a:t>
            </a:r>
            <a:endParaRPr sz="1600">
              <a:latin typeface="Lucida Sans Unicode"/>
              <a:cs typeface="Lucida Sans Unicode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Lucida Sans Unicode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Dati</a:t>
            </a:r>
            <a:endParaRPr sz="1600">
              <a:latin typeface="Lucida Sans Unicode"/>
              <a:cs typeface="Lucida Sans Unicode"/>
            </a:endParaRPr>
          </a:p>
          <a:p>
            <a:pPr marL="1155700" lvl="1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80" dirty="0">
                <a:latin typeface="Lucida Sans Unicode"/>
                <a:cs typeface="Lucida Sans Unicode"/>
              </a:rPr>
              <a:t>variabili</a:t>
            </a:r>
            <a:endParaRPr sz="1600">
              <a:latin typeface="Lucida Sans Unicode"/>
              <a:cs typeface="Lucida Sans Unicode"/>
            </a:endParaRPr>
          </a:p>
          <a:p>
            <a:pPr marL="1155700" lvl="1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80" dirty="0">
                <a:latin typeface="Lucida Sans Unicode"/>
                <a:cs typeface="Lucida Sans Unicode"/>
              </a:rPr>
              <a:t>spazio </a:t>
            </a:r>
            <a:r>
              <a:rPr sz="1600" spc="-120" dirty="0">
                <a:latin typeface="Lucida Sans Unicode"/>
                <a:cs typeface="Lucida Sans Unicode"/>
              </a:rPr>
              <a:t>di</a:t>
            </a:r>
            <a:r>
              <a:rPr sz="1600" spc="-70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lavoro</a:t>
            </a:r>
            <a:endParaRPr sz="1600">
              <a:latin typeface="Lucida Sans Unicode"/>
              <a:cs typeface="Lucida Sans Unicode"/>
            </a:endParaRPr>
          </a:p>
          <a:p>
            <a:pPr marL="1155700" lvl="1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65" dirty="0">
                <a:latin typeface="Lucida Sans Unicode"/>
                <a:cs typeface="Lucida Sans Unicode"/>
              </a:rPr>
              <a:t>Buffer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8540" y="5090769"/>
            <a:ext cx="6644005" cy="136715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9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u="sng" spc="-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Contesto </a:t>
            </a:r>
            <a:r>
              <a:rPr sz="1600" u="sng" spc="-12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di </a:t>
            </a:r>
            <a:r>
              <a:rPr sz="1600" u="sng" spc="-6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esecuzione</a:t>
            </a:r>
            <a:r>
              <a:rPr sz="1600" spc="-6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(info </a:t>
            </a:r>
            <a:r>
              <a:rPr sz="1600" spc="-45" dirty="0">
                <a:latin typeface="Lucida Sans Unicode"/>
                <a:cs typeface="Lucida Sans Unicode"/>
              </a:rPr>
              <a:t>necessarie </a:t>
            </a:r>
            <a:r>
              <a:rPr sz="1600" spc="-55" dirty="0">
                <a:latin typeface="Lucida Sans Unicode"/>
                <a:cs typeface="Lucida Sans Unicode"/>
              </a:rPr>
              <a:t>al </a:t>
            </a:r>
            <a:r>
              <a:rPr sz="1600" spc="100" dirty="0">
                <a:latin typeface="Lucida Sans Unicode"/>
                <a:cs typeface="Lucida Sans Unicode"/>
              </a:rPr>
              <a:t>SO </a:t>
            </a:r>
            <a:r>
              <a:rPr sz="1600" spc="-90" dirty="0">
                <a:latin typeface="Lucida Sans Unicode"/>
                <a:cs typeface="Lucida Sans Unicode"/>
              </a:rPr>
              <a:t>per </a:t>
            </a:r>
            <a:r>
              <a:rPr sz="1600" spc="-75" dirty="0">
                <a:latin typeface="Lucida Sans Unicode"/>
                <a:cs typeface="Lucida Sans Unicode"/>
              </a:rPr>
              <a:t>gestire </a:t>
            </a:r>
            <a:r>
              <a:rPr sz="1600" spc="-110" dirty="0">
                <a:latin typeface="Lucida Sans Unicode"/>
                <a:cs typeface="Lucida Sans Unicode"/>
              </a:rPr>
              <a:t>il</a:t>
            </a:r>
            <a:r>
              <a:rPr sz="1600" spc="-4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processo)</a:t>
            </a:r>
            <a:endParaRPr sz="1600">
              <a:latin typeface="Lucida Sans Unicode"/>
              <a:cs typeface="Lucida Sans Unicode"/>
            </a:endParaRPr>
          </a:p>
          <a:p>
            <a:pPr marL="1155700" lvl="1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100" dirty="0">
                <a:latin typeface="Lucida Sans Unicode"/>
                <a:cs typeface="Lucida Sans Unicode"/>
              </a:rPr>
              <a:t>contenuto </a:t>
            </a:r>
            <a:r>
              <a:rPr sz="1600" spc="-85" dirty="0">
                <a:latin typeface="Lucida Sans Unicode"/>
                <a:cs typeface="Lucida Sans Unicode"/>
              </a:rPr>
              <a:t>dei </a:t>
            </a:r>
            <a:r>
              <a:rPr sz="1600" spc="-95" dirty="0">
                <a:latin typeface="Lucida Sans Unicode"/>
                <a:cs typeface="Lucida Sans Unicode"/>
              </a:rPr>
              <a:t>registri </a:t>
            </a:r>
            <a:r>
              <a:rPr sz="1600" spc="-70" dirty="0">
                <a:latin typeface="Lucida Sans Unicode"/>
                <a:cs typeface="Lucida Sans Unicode"/>
              </a:rPr>
              <a:t>della</a:t>
            </a:r>
            <a:r>
              <a:rPr sz="1600" spc="30" dirty="0">
                <a:latin typeface="Lucida Sans Unicode"/>
                <a:cs typeface="Lucida Sans Unicode"/>
              </a:rPr>
              <a:t> </a:t>
            </a:r>
            <a:r>
              <a:rPr sz="1600" spc="80" dirty="0">
                <a:latin typeface="Lucida Sans Unicode"/>
                <a:cs typeface="Lucida Sans Unicode"/>
              </a:rPr>
              <a:t>CPU</a:t>
            </a:r>
            <a:endParaRPr sz="1600">
              <a:latin typeface="Lucida Sans Unicode"/>
              <a:cs typeface="Lucida Sans Unicode"/>
            </a:endParaRPr>
          </a:p>
          <a:p>
            <a:pPr marL="1155700" lvl="1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70" dirty="0">
                <a:latin typeface="Lucida Sans Unicode"/>
                <a:cs typeface="Lucida Sans Unicode"/>
              </a:rPr>
              <a:t>Priorità,</a:t>
            </a:r>
            <a:endParaRPr sz="1600">
              <a:latin typeface="Lucida Sans Unicode"/>
              <a:cs typeface="Lucida Sans Unicode"/>
            </a:endParaRPr>
          </a:p>
          <a:p>
            <a:pPr marL="1155700" lvl="1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40" dirty="0">
                <a:latin typeface="Lucida Sans Unicode"/>
                <a:cs typeface="Lucida Sans Unicode"/>
              </a:rPr>
              <a:t>Stato </a:t>
            </a:r>
            <a:r>
              <a:rPr sz="1600" spc="-120" dirty="0">
                <a:latin typeface="Lucida Sans Unicode"/>
                <a:cs typeface="Lucida Sans Unicode"/>
              </a:rPr>
              <a:t>di</a:t>
            </a:r>
            <a:r>
              <a:rPr sz="1600" spc="-85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esecuzione</a:t>
            </a:r>
            <a:endParaRPr sz="1600">
              <a:latin typeface="Lucida Sans Unicode"/>
              <a:cs typeface="Lucida Sans Unicode"/>
            </a:endParaRPr>
          </a:p>
          <a:p>
            <a:pPr marL="1155700" lvl="1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40" dirty="0">
                <a:latin typeface="Lucida Sans Unicode"/>
                <a:cs typeface="Lucida Sans Unicode"/>
              </a:rPr>
              <a:t>Stato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60" dirty="0">
                <a:latin typeface="Lucida Sans Unicode"/>
                <a:cs typeface="Lucida Sans Unicode"/>
              </a:rPr>
              <a:t>attesa </a:t>
            </a:r>
            <a:r>
              <a:rPr sz="1600" spc="-65" dirty="0">
                <a:latin typeface="Lucida Sans Unicode"/>
                <a:cs typeface="Lucida Sans Unicode"/>
              </a:rPr>
              <a:t>su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90" dirty="0">
                <a:latin typeface="Lucida Sans Unicode"/>
                <a:cs typeface="Lucida Sans Unicode"/>
              </a:rPr>
              <a:t>dispositivo </a:t>
            </a:r>
            <a:r>
              <a:rPr sz="1600" spc="-120" dirty="0">
                <a:latin typeface="Lucida Sans Unicode"/>
                <a:cs typeface="Lucida Sans Unicode"/>
              </a:rPr>
              <a:t>di</a:t>
            </a:r>
            <a:r>
              <a:rPr sz="1600" spc="25" dirty="0">
                <a:latin typeface="Lucida Sans Unicode"/>
                <a:cs typeface="Lucida Sans Unicode"/>
              </a:rPr>
              <a:t> </a:t>
            </a:r>
            <a:r>
              <a:rPr sz="1600" spc="-140" dirty="0">
                <a:latin typeface="Lucida Sans Unicode"/>
                <a:cs typeface="Lucida Sans Unicode"/>
              </a:rPr>
              <a:t>I/O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62200" y="1905000"/>
            <a:ext cx="3657600" cy="4413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5287" y="2924175"/>
            <a:ext cx="1873250" cy="1568450"/>
          </a:xfrm>
          <a:prstGeom prst="rect">
            <a:avLst/>
          </a:prstGeom>
          <a:solidFill>
            <a:srgbClr val="EBEBEB"/>
          </a:solidFill>
          <a:ln w="9525">
            <a:solidFill>
              <a:srgbClr val="000000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0"/>
              </a:spcBef>
            </a:pPr>
            <a:r>
              <a:rPr sz="1600" spc="-5" dirty="0">
                <a:latin typeface="Courier New"/>
                <a:cs typeface="Courier New"/>
              </a:rPr>
              <a:t>struct</a:t>
            </a:r>
            <a:endParaRPr sz="16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1600" spc="-5" dirty="0">
                <a:latin typeface="Courier New"/>
                <a:cs typeface="Courier New"/>
              </a:rPr>
              <a:t>{programma,</a:t>
            </a:r>
            <a:endParaRPr sz="1600">
              <a:latin typeface="Courier New"/>
              <a:cs typeface="Courier New"/>
            </a:endParaRPr>
          </a:p>
          <a:p>
            <a:pPr marL="213360" marR="554355">
              <a:lnSpc>
                <a:spcPct val="150000"/>
              </a:lnSpc>
            </a:pPr>
            <a:r>
              <a:rPr sz="1600" spc="-5" dirty="0">
                <a:latin typeface="Courier New"/>
                <a:cs typeface="Courier New"/>
              </a:rPr>
              <a:t>dati,  </a:t>
            </a:r>
            <a:r>
              <a:rPr sz="1600" spc="-10" dirty="0">
                <a:latin typeface="Courier New"/>
                <a:cs typeface="Courier New"/>
              </a:rPr>
              <a:t>c</a:t>
            </a:r>
            <a:r>
              <a:rPr sz="1600" spc="-5" dirty="0">
                <a:latin typeface="Courier New"/>
                <a:cs typeface="Courier New"/>
              </a:rPr>
              <a:t>o</a:t>
            </a:r>
            <a:r>
              <a:rPr sz="1600" spc="-10" dirty="0">
                <a:latin typeface="Courier New"/>
                <a:cs typeface="Courier New"/>
              </a:rPr>
              <a:t>n</a:t>
            </a:r>
            <a:r>
              <a:rPr sz="1600" spc="-5" dirty="0">
                <a:latin typeface="Courier New"/>
                <a:cs typeface="Courier New"/>
              </a:rPr>
              <a:t>t</a:t>
            </a:r>
            <a:r>
              <a:rPr sz="1600" spc="-10" dirty="0">
                <a:latin typeface="Courier New"/>
                <a:cs typeface="Courier New"/>
              </a:rPr>
              <a:t>e</a:t>
            </a:r>
            <a:r>
              <a:rPr sz="1600" spc="10" dirty="0">
                <a:latin typeface="Courier New"/>
                <a:cs typeface="Courier New"/>
              </a:rPr>
              <a:t>s</a:t>
            </a:r>
            <a:r>
              <a:rPr sz="1600" spc="-10" dirty="0">
                <a:latin typeface="Courier New"/>
                <a:cs typeface="Courier New"/>
              </a:rPr>
              <a:t>t</a:t>
            </a:r>
            <a:r>
              <a:rPr sz="1600" spc="-5" dirty="0">
                <a:latin typeface="Courier New"/>
                <a:cs typeface="Courier New"/>
              </a:rPr>
              <a:t>o}</a:t>
            </a:r>
            <a:endParaRPr sz="16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1600" spc="-5" dirty="0">
                <a:latin typeface="Courier New"/>
                <a:cs typeface="Courier New"/>
              </a:rPr>
              <a:t>processo;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17217" y="2272157"/>
            <a:ext cx="939165" cy="438784"/>
          </a:xfrm>
          <a:custGeom>
            <a:avLst/>
            <a:gdLst/>
            <a:ahLst/>
            <a:cxnLst/>
            <a:rect l="l" t="t" r="r" b="b"/>
            <a:pathLst>
              <a:path w="939164" h="438785">
                <a:moveTo>
                  <a:pt x="867471" y="408593"/>
                </a:moveTo>
                <a:lnTo>
                  <a:pt x="853567" y="438784"/>
                </a:lnTo>
                <a:lnTo>
                  <a:pt x="938657" y="436117"/>
                </a:lnTo>
                <a:lnTo>
                  <a:pt x="920885" y="413892"/>
                </a:lnTo>
                <a:lnTo>
                  <a:pt x="878967" y="413892"/>
                </a:lnTo>
                <a:lnTo>
                  <a:pt x="867471" y="408593"/>
                </a:lnTo>
                <a:close/>
              </a:path>
              <a:path w="939164" h="438785">
                <a:moveTo>
                  <a:pt x="871464" y="399924"/>
                </a:moveTo>
                <a:lnTo>
                  <a:pt x="867471" y="408593"/>
                </a:lnTo>
                <a:lnTo>
                  <a:pt x="878967" y="413892"/>
                </a:lnTo>
                <a:lnTo>
                  <a:pt x="883031" y="405256"/>
                </a:lnTo>
                <a:lnTo>
                  <a:pt x="871464" y="399924"/>
                </a:lnTo>
                <a:close/>
              </a:path>
              <a:path w="939164" h="438785">
                <a:moveTo>
                  <a:pt x="885444" y="369569"/>
                </a:moveTo>
                <a:lnTo>
                  <a:pt x="871464" y="399924"/>
                </a:lnTo>
                <a:lnTo>
                  <a:pt x="883031" y="405256"/>
                </a:lnTo>
                <a:lnTo>
                  <a:pt x="878967" y="413892"/>
                </a:lnTo>
                <a:lnTo>
                  <a:pt x="920885" y="413892"/>
                </a:lnTo>
                <a:lnTo>
                  <a:pt x="885444" y="369569"/>
                </a:lnTo>
                <a:close/>
              </a:path>
              <a:path w="939164" h="438785">
                <a:moveTo>
                  <a:pt x="4063" y="0"/>
                </a:moveTo>
                <a:lnTo>
                  <a:pt x="0" y="8635"/>
                </a:lnTo>
                <a:lnTo>
                  <a:pt x="867471" y="408593"/>
                </a:lnTo>
                <a:lnTo>
                  <a:pt x="871464" y="399924"/>
                </a:lnTo>
                <a:lnTo>
                  <a:pt x="4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7540" y="1819802"/>
            <a:ext cx="134747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80" dirty="0">
                <a:latin typeface="Lucida Sans Unicode"/>
                <a:cs typeface="Lucida Sans Unicode"/>
              </a:rPr>
              <a:t>Gestita </a:t>
            </a:r>
            <a:r>
              <a:rPr sz="1650" spc="-105" dirty="0">
                <a:latin typeface="Lucida Sans Unicode"/>
                <a:cs typeface="Lucida Sans Unicode"/>
              </a:rPr>
              <a:t>dal</a:t>
            </a:r>
            <a:r>
              <a:rPr sz="1650" spc="-114" dirty="0">
                <a:latin typeface="Lucida Sans Unicode"/>
                <a:cs typeface="Lucida Sans Unicode"/>
              </a:rPr>
              <a:t> </a:t>
            </a:r>
            <a:r>
              <a:rPr sz="1650" spc="65" dirty="0">
                <a:latin typeface="Lucida Sans Unicode"/>
                <a:cs typeface="Lucida Sans Unicode"/>
              </a:rPr>
              <a:t>SO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79998" y="1768855"/>
            <a:ext cx="1155065" cy="512445"/>
          </a:xfrm>
          <a:custGeom>
            <a:avLst/>
            <a:gdLst/>
            <a:ahLst/>
            <a:cxnLst/>
            <a:rect l="l" t="t" r="r" b="b"/>
            <a:pathLst>
              <a:path w="1155065" h="512444">
                <a:moveTo>
                  <a:pt x="54610" y="442214"/>
                </a:moveTo>
                <a:lnTo>
                  <a:pt x="0" y="507619"/>
                </a:lnTo>
                <a:lnTo>
                  <a:pt x="85089" y="512064"/>
                </a:lnTo>
                <a:lnTo>
                  <a:pt x="73950" y="486537"/>
                </a:lnTo>
                <a:lnTo>
                  <a:pt x="60198" y="486537"/>
                </a:lnTo>
                <a:lnTo>
                  <a:pt x="56387" y="477901"/>
                </a:lnTo>
                <a:lnTo>
                  <a:pt x="67974" y="472840"/>
                </a:lnTo>
                <a:lnTo>
                  <a:pt x="54610" y="442214"/>
                </a:lnTo>
                <a:close/>
              </a:path>
              <a:path w="1155065" h="512444">
                <a:moveTo>
                  <a:pt x="67974" y="472840"/>
                </a:moveTo>
                <a:lnTo>
                  <a:pt x="56387" y="477901"/>
                </a:lnTo>
                <a:lnTo>
                  <a:pt x="60198" y="486537"/>
                </a:lnTo>
                <a:lnTo>
                  <a:pt x="71750" y="481493"/>
                </a:lnTo>
                <a:lnTo>
                  <a:pt x="67974" y="472840"/>
                </a:lnTo>
                <a:close/>
              </a:path>
              <a:path w="1155065" h="512444">
                <a:moveTo>
                  <a:pt x="71750" y="481493"/>
                </a:moveTo>
                <a:lnTo>
                  <a:pt x="60198" y="486537"/>
                </a:lnTo>
                <a:lnTo>
                  <a:pt x="73950" y="486537"/>
                </a:lnTo>
                <a:lnTo>
                  <a:pt x="71750" y="481493"/>
                </a:lnTo>
                <a:close/>
              </a:path>
              <a:path w="1155065" h="512444">
                <a:moveTo>
                  <a:pt x="1150620" y="0"/>
                </a:moveTo>
                <a:lnTo>
                  <a:pt x="67974" y="472840"/>
                </a:lnTo>
                <a:lnTo>
                  <a:pt x="71750" y="481493"/>
                </a:lnTo>
                <a:lnTo>
                  <a:pt x="1154556" y="8763"/>
                </a:lnTo>
                <a:lnTo>
                  <a:pt x="1150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52108" y="4391990"/>
            <a:ext cx="2118995" cy="155257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ct val="97100"/>
              </a:lnSpc>
              <a:spcBef>
                <a:spcPts val="155"/>
              </a:spcBef>
            </a:pPr>
            <a:r>
              <a:rPr sz="1600" b="1" spc="-25" dirty="0">
                <a:latin typeface="Yu Gothic UI"/>
                <a:cs typeface="Yu Gothic UI"/>
              </a:rPr>
              <a:t>Context Switching  </a:t>
            </a:r>
            <a:r>
              <a:rPr sz="1450" spc="-55" dirty="0">
                <a:latin typeface="Lucida Sans Unicode"/>
                <a:cs typeface="Lucida Sans Unicode"/>
              </a:rPr>
              <a:t>Passaggio </a:t>
            </a:r>
            <a:r>
              <a:rPr sz="1450" spc="-80" dirty="0">
                <a:latin typeface="Lucida Sans Unicode"/>
                <a:cs typeface="Lucida Sans Unicode"/>
              </a:rPr>
              <a:t>da </a:t>
            </a:r>
            <a:r>
              <a:rPr sz="1450" spc="-125" dirty="0">
                <a:latin typeface="Lucida Sans Unicode"/>
                <a:cs typeface="Lucida Sans Unicode"/>
              </a:rPr>
              <a:t>un </a:t>
            </a:r>
            <a:r>
              <a:rPr sz="1450" spc="-85" dirty="0">
                <a:latin typeface="Lucida Sans Unicode"/>
                <a:cs typeface="Lucida Sans Unicode"/>
              </a:rPr>
              <a:t>processo  </a:t>
            </a:r>
            <a:r>
              <a:rPr sz="1450" spc="-80" dirty="0">
                <a:latin typeface="Lucida Sans Unicode"/>
                <a:cs typeface="Lucida Sans Unicode"/>
              </a:rPr>
              <a:t>ad </a:t>
            </a:r>
            <a:r>
              <a:rPr sz="1450" spc="-125" dirty="0">
                <a:latin typeface="Lucida Sans Unicode"/>
                <a:cs typeface="Lucida Sans Unicode"/>
              </a:rPr>
              <a:t>un</a:t>
            </a:r>
            <a:r>
              <a:rPr sz="1450" spc="-100" dirty="0">
                <a:latin typeface="Lucida Sans Unicode"/>
                <a:cs typeface="Lucida Sans Unicode"/>
              </a:rPr>
              <a:t> altro:</a:t>
            </a:r>
            <a:endParaRPr sz="1450">
              <a:latin typeface="Lucida Sans Unicode"/>
              <a:cs typeface="Lucida Sans Unicode"/>
            </a:endParaRPr>
          </a:p>
          <a:p>
            <a:pPr marL="210820" marR="194945" indent="-198120">
              <a:lnSpc>
                <a:spcPts val="1680"/>
              </a:lnSpc>
              <a:spcBef>
                <a:spcPts val="45"/>
              </a:spcBef>
              <a:buAutoNum type="arabicPeriod"/>
              <a:tabLst>
                <a:tab pos="209550" algn="l"/>
              </a:tabLst>
            </a:pPr>
            <a:r>
              <a:rPr sz="1450" spc="-65" dirty="0">
                <a:latin typeface="Lucida Sans Unicode"/>
                <a:cs typeface="Lucida Sans Unicode"/>
              </a:rPr>
              <a:t>Salvataggio </a:t>
            </a:r>
            <a:r>
              <a:rPr sz="1450" spc="-95" dirty="0">
                <a:latin typeface="Lucida Sans Unicode"/>
                <a:cs typeface="Lucida Sans Unicode"/>
              </a:rPr>
              <a:t>del</a:t>
            </a:r>
            <a:r>
              <a:rPr sz="1450" spc="-195" dirty="0">
                <a:latin typeface="Lucida Sans Unicode"/>
                <a:cs typeface="Lucida Sans Unicode"/>
              </a:rPr>
              <a:t> </a:t>
            </a:r>
            <a:r>
              <a:rPr sz="1450" spc="-140" dirty="0">
                <a:latin typeface="Lucida Sans Unicode"/>
                <a:cs typeface="Lucida Sans Unicode"/>
              </a:rPr>
              <a:t>primo  </a:t>
            </a:r>
            <a:r>
              <a:rPr sz="1450" spc="-100" dirty="0">
                <a:latin typeface="Lucida Sans Unicode"/>
                <a:cs typeface="Lucida Sans Unicode"/>
              </a:rPr>
              <a:t>contesto</a:t>
            </a:r>
            <a:endParaRPr sz="1450">
              <a:latin typeface="Lucida Sans Unicode"/>
              <a:cs typeface="Lucida Sans Unicode"/>
            </a:endParaRPr>
          </a:p>
          <a:p>
            <a:pPr marL="208915" indent="-196215">
              <a:lnSpc>
                <a:spcPts val="1605"/>
              </a:lnSpc>
              <a:buAutoNum type="arabicPeriod"/>
              <a:tabLst>
                <a:tab pos="209550" algn="l"/>
              </a:tabLst>
            </a:pPr>
            <a:r>
              <a:rPr sz="1450" spc="-90" dirty="0">
                <a:latin typeface="Lucida Sans Unicode"/>
                <a:cs typeface="Lucida Sans Unicode"/>
              </a:rPr>
              <a:t>Caricamento</a:t>
            </a:r>
            <a:r>
              <a:rPr sz="1450" spc="-120" dirty="0">
                <a:latin typeface="Lucida Sans Unicode"/>
                <a:cs typeface="Lucida Sans Unicode"/>
              </a:rPr>
              <a:t> </a:t>
            </a:r>
            <a:r>
              <a:rPr sz="1450" spc="-95" dirty="0">
                <a:latin typeface="Lucida Sans Unicode"/>
                <a:cs typeface="Lucida Sans Unicode"/>
              </a:rPr>
              <a:t>del</a:t>
            </a:r>
            <a:endParaRPr sz="1450">
              <a:latin typeface="Lucida Sans Unicode"/>
              <a:cs typeface="Lucida Sans Unicode"/>
            </a:endParaRPr>
          </a:p>
          <a:p>
            <a:pPr marL="210820">
              <a:lnSpc>
                <a:spcPts val="1710"/>
              </a:lnSpc>
            </a:pPr>
            <a:r>
              <a:rPr sz="1450" spc="-90" dirty="0">
                <a:latin typeface="Lucida Sans Unicode"/>
                <a:cs typeface="Lucida Sans Unicode"/>
              </a:rPr>
              <a:t>secondo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Implementazione </a:t>
            </a:r>
            <a:r>
              <a:rPr spc="-5" dirty="0"/>
              <a:t>di </a:t>
            </a:r>
            <a:r>
              <a:rPr dirty="0"/>
              <a:t>un</a:t>
            </a:r>
            <a:r>
              <a:rPr spc="-10" dirty="0"/>
              <a:t> </a:t>
            </a:r>
            <a:r>
              <a:rPr dirty="0"/>
              <a:t>processo</a:t>
            </a:r>
          </a:p>
        </p:txBody>
      </p:sp>
      <p:sp>
        <p:nvSpPr>
          <p:cNvPr id="11" name="object 11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08625" y="2129154"/>
            <a:ext cx="1225550" cy="445770"/>
          </a:xfrm>
          <a:custGeom>
            <a:avLst/>
            <a:gdLst/>
            <a:ahLst/>
            <a:cxnLst/>
            <a:rect l="l" t="t" r="r" b="b"/>
            <a:pathLst>
              <a:path w="1225550" h="445769">
                <a:moveTo>
                  <a:pt x="59309" y="373507"/>
                </a:moveTo>
                <a:lnTo>
                  <a:pt x="0" y="434594"/>
                </a:lnTo>
                <a:lnTo>
                  <a:pt x="84582" y="445389"/>
                </a:lnTo>
                <a:lnTo>
                  <a:pt x="74981" y="418084"/>
                </a:lnTo>
                <a:lnTo>
                  <a:pt x="61467" y="418084"/>
                </a:lnTo>
                <a:lnTo>
                  <a:pt x="58292" y="409067"/>
                </a:lnTo>
                <a:lnTo>
                  <a:pt x="70324" y="404838"/>
                </a:lnTo>
                <a:lnTo>
                  <a:pt x="59309" y="373507"/>
                </a:lnTo>
                <a:close/>
              </a:path>
              <a:path w="1225550" h="445769">
                <a:moveTo>
                  <a:pt x="70324" y="404838"/>
                </a:moveTo>
                <a:lnTo>
                  <a:pt x="58292" y="409067"/>
                </a:lnTo>
                <a:lnTo>
                  <a:pt x="61467" y="418084"/>
                </a:lnTo>
                <a:lnTo>
                  <a:pt x="73495" y="413856"/>
                </a:lnTo>
                <a:lnTo>
                  <a:pt x="70324" y="404838"/>
                </a:lnTo>
                <a:close/>
              </a:path>
              <a:path w="1225550" h="445769">
                <a:moveTo>
                  <a:pt x="73495" y="413856"/>
                </a:moveTo>
                <a:lnTo>
                  <a:pt x="61467" y="418084"/>
                </a:lnTo>
                <a:lnTo>
                  <a:pt x="74981" y="418084"/>
                </a:lnTo>
                <a:lnTo>
                  <a:pt x="73495" y="413856"/>
                </a:lnTo>
                <a:close/>
              </a:path>
              <a:path w="1225550" h="445769">
                <a:moveTo>
                  <a:pt x="1222375" y="0"/>
                </a:moveTo>
                <a:lnTo>
                  <a:pt x="70324" y="404838"/>
                </a:lnTo>
                <a:lnTo>
                  <a:pt x="73495" y="413856"/>
                </a:lnTo>
                <a:lnTo>
                  <a:pt x="1225550" y="8890"/>
                </a:lnTo>
                <a:lnTo>
                  <a:pt x="1222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791959" y="1644912"/>
            <a:ext cx="1744980" cy="1038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100" dirty="0">
                <a:latin typeface="Lucida Sans Unicode"/>
                <a:cs typeface="Lucida Sans Unicode"/>
              </a:rPr>
              <a:t>B </a:t>
            </a:r>
            <a:r>
              <a:rPr sz="1450" spc="-30" dirty="0">
                <a:latin typeface="Lucida Sans Unicode"/>
                <a:cs typeface="Lucida Sans Unicode"/>
              </a:rPr>
              <a:t>è </a:t>
            </a:r>
            <a:r>
              <a:rPr sz="1450" spc="-120" dirty="0">
                <a:latin typeface="Lucida Sans Unicode"/>
                <a:cs typeface="Lucida Sans Unicode"/>
              </a:rPr>
              <a:t>in</a:t>
            </a:r>
            <a:r>
              <a:rPr sz="1450" spc="-335" dirty="0">
                <a:latin typeface="Lucida Sans Unicode"/>
                <a:cs typeface="Lucida Sans Unicode"/>
              </a:rPr>
              <a:t> </a:t>
            </a:r>
            <a:r>
              <a:rPr sz="1450" spc="-80" dirty="0">
                <a:latin typeface="Lucida Sans Unicode"/>
                <a:cs typeface="Lucida Sans Unicode"/>
              </a:rPr>
              <a:t>esecuzione</a:t>
            </a:r>
            <a:endParaRPr sz="1450">
              <a:latin typeface="Lucida Sans Unicode"/>
              <a:cs typeface="Lucida Sans Unicode"/>
            </a:endParaRPr>
          </a:p>
          <a:p>
            <a:pPr marL="33020" marR="5080">
              <a:lnSpc>
                <a:spcPts val="1680"/>
              </a:lnSpc>
              <a:spcBef>
                <a:spcPts val="1205"/>
              </a:spcBef>
            </a:pPr>
            <a:r>
              <a:rPr sz="1450" spc="-60" dirty="0">
                <a:latin typeface="Lucida Sans Unicode"/>
                <a:cs typeface="Lucida Sans Unicode"/>
              </a:rPr>
              <a:t>Punta </a:t>
            </a:r>
            <a:r>
              <a:rPr sz="1450" spc="-70" dirty="0">
                <a:latin typeface="Lucida Sans Unicode"/>
                <a:cs typeface="Lucida Sans Unicode"/>
              </a:rPr>
              <a:t>alla </a:t>
            </a:r>
            <a:r>
              <a:rPr sz="1450" spc="-110" dirty="0">
                <a:latin typeface="Lucida Sans Unicode"/>
                <a:cs typeface="Lucida Sans Unicode"/>
              </a:rPr>
              <a:t>istruzione  </a:t>
            </a:r>
            <a:r>
              <a:rPr sz="1450" spc="-55" dirty="0">
                <a:latin typeface="Lucida Sans Unicode"/>
                <a:cs typeface="Lucida Sans Unicode"/>
              </a:rPr>
              <a:t>successiva </a:t>
            </a:r>
            <a:r>
              <a:rPr sz="1450" spc="-95" dirty="0">
                <a:latin typeface="Lucida Sans Unicode"/>
                <a:cs typeface="Lucida Sans Unicode"/>
              </a:rPr>
              <a:t>del  </a:t>
            </a:r>
            <a:r>
              <a:rPr sz="1450" spc="-85" dirty="0">
                <a:latin typeface="Lucida Sans Unicode"/>
                <a:cs typeface="Lucida Sans Unicode"/>
              </a:rPr>
              <a:t>processo </a:t>
            </a:r>
            <a:r>
              <a:rPr sz="1450" spc="-80" dirty="0">
                <a:latin typeface="Lucida Sans Unicode"/>
                <a:cs typeface="Lucida Sans Unicode"/>
              </a:rPr>
              <a:t>da</a:t>
            </a:r>
            <a:r>
              <a:rPr sz="1450" spc="-160" dirty="0">
                <a:latin typeface="Lucida Sans Unicode"/>
                <a:cs typeface="Lucida Sans Unicode"/>
              </a:rPr>
              <a:t> </a:t>
            </a:r>
            <a:r>
              <a:rPr sz="1450" spc="-80" dirty="0">
                <a:latin typeface="Lucida Sans Unicode"/>
                <a:cs typeface="Lucida Sans Unicode"/>
              </a:rPr>
              <a:t>eseguire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579998" y="2899155"/>
            <a:ext cx="1297940" cy="247650"/>
          </a:xfrm>
          <a:custGeom>
            <a:avLst/>
            <a:gdLst/>
            <a:ahLst/>
            <a:cxnLst/>
            <a:rect l="l" t="t" r="r" b="b"/>
            <a:pathLst>
              <a:path w="1297940" h="247650">
                <a:moveTo>
                  <a:pt x="76021" y="32961"/>
                </a:moveTo>
                <a:lnTo>
                  <a:pt x="74448" y="42370"/>
                </a:lnTo>
                <a:lnTo>
                  <a:pt x="1296289" y="247142"/>
                </a:lnTo>
                <a:lnTo>
                  <a:pt x="1297812" y="237871"/>
                </a:lnTo>
                <a:lnTo>
                  <a:pt x="76021" y="32961"/>
                </a:lnTo>
                <a:close/>
              </a:path>
              <a:path w="1297940" h="247650">
                <a:moveTo>
                  <a:pt x="81534" y="0"/>
                </a:moveTo>
                <a:lnTo>
                  <a:pt x="0" y="25019"/>
                </a:lnTo>
                <a:lnTo>
                  <a:pt x="68961" y="75184"/>
                </a:lnTo>
                <a:lnTo>
                  <a:pt x="74448" y="42370"/>
                </a:lnTo>
                <a:lnTo>
                  <a:pt x="61849" y="40259"/>
                </a:lnTo>
                <a:lnTo>
                  <a:pt x="63500" y="30861"/>
                </a:lnTo>
                <a:lnTo>
                  <a:pt x="76373" y="30861"/>
                </a:lnTo>
                <a:lnTo>
                  <a:pt x="81534" y="0"/>
                </a:lnTo>
                <a:close/>
              </a:path>
              <a:path w="1297940" h="247650">
                <a:moveTo>
                  <a:pt x="63500" y="30861"/>
                </a:moveTo>
                <a:lnTo>
                  <a:pt x="61849" y="40259"/>
                </a:lnTo>
                <a:lnTo>
                  <a:pt x="74448" y="42370"/>
                </a:lnTo>
                <a:lnTo>
                  <a:pt x="76021" y="32961"/>
                </a:lnTo>
                <a:lnTo>
                  <a:pt x="63500" y="30861"/>
                </a:lnTo>
                <a:close/>
              </a:path>
              <a:path w="1297940" h="247650">
                <a:moveTo>
                  <a:pt x="76373" y="30861"/>
                </a:moveTo>
                <a:lnTo>
                  <a:pt x="63500" y="30861"/>
                </a:lnTo>
                <a:lnTo>
                  <a:pt x="76021" y="32961"/>
                </a:lnTo>
                <a:lnTo>
                  <a:pt x="76373" y="308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812406" y="3013718"/>
            <a:ext cx="1703070" cy="6781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algn="just">
              <a:lnSpc>
                <a:spcPts val="1680"/>
              </a:lnSpc>
              <a:spcBef>
                <a:spcPts val="235"/>
              </a:spcBef>
            </a:pPr>
            <a:r>
              <a:rPr sz="1450" spc="-80" dirty="0">
                <a:latin typeface="Lucida Sans Unicode"/>
                <a:cs typeface="Lucida Sans Unicode"/>
              </a:rPr>
              <a:t>Protezione </a:t>
            </a:r>
            <a:r>
              <a:rPr sz="1450" spc="-85" dirty="0">
                <a:latin typeface="Lucida Sans Unicode"/>
                <a:cs typeface="Lucida Sans Unicode"/>
              </a:rPr>
              <a:t>delle</a:t>
            </a:r>
            <a:r>
              <a:rPr sz="1450" spc="-204" dirty="0">
                <a:latin typeface="Lucida Sans Unicode"/>
                <a:cs typeface="Lucida Sans Unicode"/>
              </a:rPr>
              <a:t> </a:t>
            </a:r>
            <a:r>
              <a:rPr sz="1450" spc="-55" dirty="0">
                <a:latin typeface="Lucida Sans Unicode"/>
                <a:cs typeface="Lucida Sans Unicode"/>
              </a:rPr>
              <a:t>aree  </a:t>
            </a:r>
            <a:r>
              <a:rPr sz="1450" spc="-125" dirty="0">
                <a:latin typeface="Lucida Sans Unicode"/>
                <a:cs typeface="Lucida Sans Unicode"/>
              </a:rPr>
              <a:t>di </a:t>
            </a:r>
            <a:r>
              <a:rPr sz="1450" spc="-114" dirty="0">
                <a:latin typeface="Lucida Sans Unicode"/>
                <a:cs typeface="Lucida Sans Unicode"/>
              </a:rPr>
              <a:t>memoria </a:t>
            </a:r>
            <a:r>
              <a:rPr sz="1450" spc="-105" dirty="0">
                <a:latin typeface="Lucida Sans Unicode"/>
                <a:cs typeface="Lucida Sans Unicode"/>
              </a:rPr>
              <a:t>degli altri  </a:t>
            </a:r>
            <a:r>
              <a:rPr sz="1450" spc="-85" dirty="0">
                <a:latin typeface="Lucida Sans Unicode"/>
                <a:cs typeface="Lucida Sans Unicode"/>
              </a:rPr>
              <a:t>processi</a:t>
            </a:r>
            <a:endParaRPr sz="14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4644" y="1457071"/>
            <a:ext cx="28378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40" dirty="0">
                <a:latin typeface="Yu Gothic UI"/>
                <a:cs typeface="Yu Gothic UI"/>
              </a:rPr>
              <a:t>Il </a:t>
            </a:r>
            <a:r>
              <a:rPr sz="1600" b="1" spc="120" dirty="0">
                <a:latin typeface="Yu Gothic UI"/>
                <a:cs typeface="Yu Gothic UI"/>
              </a:rPr>
              <a:t>SO </a:t>
            </a:r>
            <a:r>
              <a:rPr sz="1600" b="1" spc="5" dirty="0">
                <a:latin typeface="Yu Gothic UI"/>
                <a:cs typeface="Yu Gothic UI"/>
              </a:rPr>
              <a:t>deve </a:t>
            </a:r>
            <a:r>
              <a:rPr sz="1600" b="1" spc="15" dirty="0">
                <a:latin typeface="Yu Gothic UI"/>
                <a:cs typeface="Yu Gothic UI"/>
              </a:rPr>
              <a:t>assolvere </a:t>
            </a:r>
            <a:r>
              <a:rPr sz="1600" b="1" spc="-5" dirty="0">
                <a:latin typeface="Yu Gothic UI"/>
                <a:cs typeface="Yu Gothic UI"/>
              </a:rPr>
              <a:t>5</a:t>
            </a:r>
            <a:r>
              <a:rPr sz="1600" b="1" spc="-185" dirty="0">
                <a:latin typeface="Yu Gothic UI"/>
                <a:cs typeface="Yu Gothic UI"/>
              </a:rPr>
              <a:t> </a:t>
            </a:r>
            <a:r>
              <a:rPr sz="1600" b="1" spc="-45" dirty="0">
                <a:latin typeface="Yu Gothic UI"/>
                <a:cs typeface="Yu Gothic UI"/>
              </a:rPr>
              <a:t>compiti:</a:t>
            </a:r>
            <a:endParaRPr sz="1600">
              <a:latin typeface="Yu Gothic UI"/>
              <a:cs typeface="Yu Gothic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4644" y="1968779"/>
            <a:ext cx="194945" cy="202565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95" dirty="0">
                <a:latin typeface="Lucida Sans Unicode"/>
                <a:cs typeface="Lucida Sans Unicode"/>
              </a:rPr>
              <a:t>1.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spc="-95" dirty="0">
                <a:latin typeface="Lucida Sans Unicode"/>
                <a:cs typeface="Lucida Sans Unicode"/>
              </a:rPr>
              <a:t>2.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95" dirty="0">
                <a:latin typeface="Lucida Sans Unicode"/>
                <a:cs typeface="Lucida Sans Unicode"/>
              </a:rPr>
              <a:t>3.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95" dirty="0">
                <a:latin typeface="Lucida Sans Unicode"/>
                <a:cs typeface="Lucida Sans Unicode"/>
              </a:rPr>
              <a:t>4.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95" dirty="0">
                <a:latin typeface="Lucida Sans Unicode"/>
                <a:cs typeface="Lucida Sans Unicode"/>
              </a:rPr>
              <a:t>5.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44244" y="1968779"/>
            <a:ext cx="7164705" cy="202565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80" dirty="0">
                <a:latin typeface="Lucida Sans Unicode"/>
                <a:cs typeface="Lucida Sans Unicode"/>
              </a:rPr>
              <a:t>Isolamento dei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spc="-70" dirty="0">
                <a:latin typeface="Lucida Sans Unicode"/>
                <a:cs typeface="Lucida Sans Unicode"/>
              </a:rPr>
              <a:t>processi</a:t>
            </a:r>
            <a:endParaRPr sz="1600">
              <a:latin typeface="Lucida Sans Unicode"/>
              <a:cs typeface="Lucida Sans Unicode"/>
            </a:endParaRPr>
          </a:p>
          <a:p>
            <a:pPr marL="12700" marR="6350">
              <a:lnSpc>
                <a:spcPts val="1730"/>
              </a:lnSpc>
              <a:spcBef>
                <a:spcPts val="409"/>
              </a:spcBef>
            </a:pPr>
            <a:r>
              <a:rPr sz="1600" spc="-80" dirty="0">
                <a:latin typeface="Lucida Sans Unicode"/>
                <a:cs typeface="Lucida Sans Unicode"/>
              </a:rPr>
              <a:t>Allocazione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80" dirty="0">
                <a:latin typeface="Lucida Sans Unicode"/>
                <a:cs typeface="Lucida Sans Unicode"/>
              </a:rPr>
              <a:t>gestione </a:t>
            </a:r>
            <a:r>
              <a:rPr sz="1600" spc="-85" dirty="0">
                <a:latin typeface="Lucida Sans Unicode"/>
                <a:cs typeface="Lucida Sans Unicode"/>
              </a:rPr>
              <a:t>automatica </a:t>
            </a:r>
            <a:r>
              <a:rPr sz="1600" spc="-70" dirty="0">
                <a:latin typeface="Lucida Sans Unicode"/>
                <a:cs typeface="Lucida Sans Unicode"/>
              </a:rPr>
              <a:t>della </a:t>
            </a:r>
            <a:r>
              <a:rPr sz="1600" spc="-95" dirty="0">
                <a:latin typeface="Lucida Sans Unicode"/>
                <a:cs typeface="Lucida Sans Unicode"/>
              </a:rPr>
              <a:t>memoria: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70" dirty="0">
                <a:latin typeface="Lucida Sans Unicode"/>
                <a:cs typeface="Lucida Sans Unicode"/>
              </a:rPr>
              <a:t>gerarchia </a:t>
            </a:r>
            <a:r>
              <a:rPr sz="1600" spc="-75" dirty="0">
                <a:latin typeface="Lucida Sans Unicode"/>
                <a:cs typeface="Lucida Sans Unicode"/>
              </a:rPr>
              <a:t>delle </a:t>
            </a:r>
            <a:r>
              <a:rPr sz="1600" spc="-100" dirty="0">
                <a:latin typeface="Lucida Sans Unicode"/>
                <a:cs typeface="Lucida Sans Unicode"/>
              </a:rPr>
              <a:t>memorie  </a:t>
            </a:r>
            <a:r>
              <a:rPr sz="1600" spc="-45" dirty="0">
                <a:latin typeface="Lucida Sans Unicode"/>
                <a:cs typeface="Lucida Sans Unicode"/>
              </a:rPr>
              <a:t>deve </a:t>
            </a:r>
            <a:r>
              <a:rPr sz="1600" spc="-35" dirty="0">
                <a:latin typeface="Lucida Sans Unicode"/>
                <a:cs typeface="Lucida Sans Unicode"/>
              </a:rPr>
              <a:t>essere </a:t>
            </a:r>
            <a:r>
              <a:rPr sz="1600" spc="-75" dirty="0">
                <a:latin typeface="Lucida Sans Unicode"/>
                <a:cs typeface="Lucida Sans Unicode"/>
              </a:rPr>
              <a:t>trasparente</a:t>
            </a:r>
            <a:r>
              <a:rPr sz="1600" spc="-80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all’utente</a:t>
            </a:r>
            <a:endParaRPr sz="1600">
              <a:latin typeface="Lucida Sans Unicode"/>
              <a:cs typeface="Lucida Sans Unicode"/>
            </a:endParaRPr>
          </a:p>
          <a:p>
            <a:pPr marL="12700" marR="5080">
              <a:lnSpc>
                <a:spcPts val="1730"/>
              </a:lnSpc>
              <a:spcBef>
                <a:spcPts val="380"/>
              </a:spcBef>
              <a:tabLst>
                <a:tab pos="1004569" algn="l"/>
                <a:tab pos="1489075" algn="l"/>
                <a:tab pos="3181350" algn="l"/>
                <a:tab pos="4254500" algn="l"/>
                <a:tab pos="5348605" algn="l"/>
                <a:tab pos="5674995" algn="l"/>
                <a:tab pos="6882130" algn="l"/>
              </a:tabLst>
            </a:pPr>
            <a:r>
              <a:rPr sz="1600" spc="-40" dirty="0">
                <a:latin typeface="Lucida Sans Unicode"/>
                <a:cs typeface="Lucida Sans Unicode"/>
              </a:rPr>
              <a:t>Supp</a:t>
            </a:r>
            <a:r>
              <a:rPr sz="1600" spc="-114" dirty="0">
                <a:latin typeface="Lucida Sans Unicode"/>
                <a:cs typeface="Lucida Sans Unicode"/>
              </a:rPr>
              <a:t>ort</a:t>
            </a:r>
            <a:r>
              <a:rPr sz="1600" spc="-145" dirty="0">
                <a:latin typeface="Lucida Sans Unicode"/>
                <a:cs typeface="Lucida Sans Unicode"/>
              </a:rPr>
              <a:t>o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75" dirty="0">
                <a:latin typeface="Lucida Sans Unicode"/>
                <a:cs typeface="Lucida Sans Unicode"/>
              </a:rPr>
              <a:t>a</a:t>
            </a:r>
            <a:r>
              <a:rPr sz="1600" spc="-40" dirty="0">
                <a:latin typeface="Lucida Sans Unicode"/>
                <a:cs typeface="Lucida Sans Unicode"/>
              </a:rPr>
              <a:t>l</a:t>
            </a:r>
            <a:r>
              <a:rPr sz="1600" spc="-110" dirty="0">
                <a:latin typeface="Lucida Sans Unicode"/>
                <a:cs typeface="Lucida Sans Unicode"/>
              </a:rPr>
              <a:t>l</a:t>
            </a:r>
            <a:r>
              <a:rPr sz="1600" dirty="0">
                <a:latin typeface="Lucida Sans Unicode"/>
                <a:cs typeface="Lucida Sans Unicode"/>
              </a:rPr>
              <a:t>a	</a:t>
            </a:r>
            <a:r>
              <a:rPr sz="1600" spc="-120" dirty="0">
                <a:latin typeface="Lucida Sans Unicode"/>
                <a:cs typeface="Lucida Sans Unicode"/>
              </a:rPr>
              <a:t>progr</a:t>
            </a:r>
            <a:r>
              <a:rPr sz="1600" spc="10" dirty="0">
                <a:latin typeface="Lucida Sans Unicode"/>
                <a:cs typeface="Lucida Sans Unicode"/>
              </a:rPr>
              <a:t>a</a:t>
            </a:r>
            <a:r>
              <a:rPr sz="1600" spc="-165" dirty="0">
                <a:latin typeface="Lucida Sans Unicode"/>
                <a:cs typeface="Lucida Sans Unicode"/>
              </a:rPr>
              <a:t>mm</a:t>
            </a:r>
            <a:r>
              <a:rPr sz="1600" spc="-65" dirty="0">
                <a:latin typeface="Lucida Sans Unicode"/>
                <a:cs typeface="Lucida Sans Unicode"/>
              </a:rPr>
              <a:t>a</a:t>
            </a:r>
            <a:r>
              <a:rPr sz="1600" spc="-60" dirty="0">
                <a:latin typeface="Lucida Sans Unicode"/>
                <a:cs typeface="Lucida Sans Unicode"/>
              </a:rPr>
              <a:t>z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r>
              <a:rPr sz="1600" spc="-80" dirty="0">
                <a:latin typeface="Lucida Sans Unicode"/>
                <a:cs typeface="Lucida Sans Unicode"/>
              </a:rPr>
              <a:t>on</a:t>
            </a:r>
            <a:r>
              <a:rPr sz="1600" spc="-65" dirty="0">
                <a:latin typeface="Lucida Sans Unicode"/>
                <a:cs typeface="Lucida Sans Unicode"/>
              </a:rPr>
              <a:t>e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135" dirty="0">
                <a:latin typeface="Lucida Sans Unicode"/>
                <a:cs typeface="Lucida Sans Unicode"/>
              </a:rPr>
              <a:t>modu</a:t>
            </a:r>
            <a:r>
              <a:rPr sz="1600" spc="-55" dirty="0">
                <a:latin typeface="Lucida Sans Unicode"/>
                <a:cs typeface="Lucida Sans Unicode"/>
              </a:rPr>
              <a:t>l</a:t>
            </a:r>
            <a:r>
              <a:rPr sz="1600" spc="-45" dirty="0">
                <a:latin typeface="Lucida Sans Unicode"/>
                <a:cs typeface="Lucida Sans Unicode"/>
              </a:rPr>
              <a:t>ar</a:t>
            </a:r>
            <a:r>
              <a:rPr sz="1600" spc="-40" dirty="0">
                <a:latin typeface="Lucida Sans Unicode"/>
                <a:cs typeface="Lucida Sans Unicode"/>
              </a:rPr>
              <a:t>e</a:t>
            </a:r>
            <a:r>
              <a:rPr sz="1600" spc="-65" dirty="0">
                <a:latin typeface="Lucida Sans Unicode"/>
                <a:cs typeface="Lucida Sans Unicode"/>
              </a:rPr>
              <a:t>: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35" dirty="0">
                <a:latin typeface="Lucida Sans Unicode"/>
                <a:cs typeface="Lucida Sans Unicode"/>
              </a:rPr>
              <a:t>v</a:t>
            </a:r>
            <a:r>
              <a:rPr sz="1600" spc="-75" dirty="0">
                <a:latin typeface="Lucida Sans Unicode"/>
                <a:cs typeface="Lucida Sans Unicode"/>
              </a:rPr>
              <a:t>a</a:t>
            </a:r>
            <a:r>
              <a:rPr sz="1600" spc="-50" dirty="0">
                <a:latin typeface="Lucida Sans Unicode"/>
                <a:cs typeface="Lucida Sans Unicode"/>
              </a:rPr>
              <a:t>r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r>
              <a:rPr sz="1600" spc="-65" dirty="0">
                <a:latin typeface="Lucida Sans Unicode"/>
                <a:cs typeface="Lucida Sans Unicode"/>
              </a:rPr>
              <a:t>az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r>
              <a:rPr sz="1600" spc="-80" dirty="0">
                <a:latin typeface="Lucida Sans Unicode"/>
                <a:cs typeface="Lucida Sans Unicode"/>
              </a:rPr>
              <a:t>on</a:t>
            </a:r>
            <a:r>
              <a:rPr sz="1600" spc="-65" dirty="0">
                <a:latin typeface="Lucida Sans Unicode"/>
                <a:cs typeface="Lucida Sans Unicode"/>
              </a:rPr>
              <a:t>e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114" dirty="0">
                <a:latin typeface="Lucida Sans Unicode"/>
                <a:cs typeface="Lucida Sans Unicode"/>
              </a:rPr>
              <a:t>di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165" dirty="0">
                <a:latin typeface="Lucida Sans Unicode"/>
                <a:cs typeface="Lucida Sans Unicode"/>
              </a:rPr>
              <a:t>d</a:t>
            </a:r>
            <a:r>
              <a:rPr sz="1600" spc="-75" dirty="0">
                <a:latin typeface="Lucida Sans Unicode"/>
                <a:cs typeface="Lucida Sans Unicode"/>
              </a:rPr>
              <a:t>i</a:t>
            </a:r>
            <a:r>
              <a:rPr sz="1600" spc="-80" dirty="0">
                <a:latin typeface="Lucida Sans Unicode"/>
                <a:cs typeface="Lucida Sans Unicode"/>
              </a:rPr>
              <a:t>men</a:t>
            </a:r>
            <a:r>
              <a:rPr sz="1600" spc="-55" dirty="0">
                <a:latin typeface="Lucida Sans Unicode"/>
                <a:cs typeface="Lucida Sans Unicode"/>
              </a:rPr>
              <a:t>s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r>
              <a:rPr sz="1600" spc="-80" dirty="0">
                <a:latin typeface="Lucida Sans Unicode"/>
                <a:cs typeface="Lucida Sans Unicode"/>
              </a:rPr>
              <a:t>on</a:t>
            </a:r>
            <a:r>
              <a:rPr sz="1600" spc="-65" dirty="0">
                <a:latin typeface="Lucida Sans Unicode"/>
                <a:cs typeface="Lucida Sans Unicode"/>
              </a:rPr>
              <a:t>e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75" dirty="0">
                <a:latin typeface="Lucida Sans Unicode"/>
                <a:cs typeface="Lucida Sans Unicode"/>
              </a:rPr>
              <a:t>de</a:t>
            </a:r>
            <a:r>
              <a:rPr sz="1600" spc="-114" dirty="0">
                <a:latin typeface="Lucida Sans Unicode"/>
                <a:cs typeface="Lucida Sans Unicode"/>
              </a:rPr>
              <a:t>i  </a:t>
            </a:r>
            <a:r>
              <a:rPr sz="1600" spc="-120" dirty="0">
                <a:latin typeface="Lucida Sans Unicode"/>
                <a:cs typeface="Lucida Sans Unicode"/>
              </a:rPr>
              <a:t>programmi</a:t>
            </a:r>
            <a:endParaRPr sz="1600">
              <a:latin typeface="Lucida Sans Unicode"/>
              <a:cs typeface="Lucida Sans Unicode"/>
            </a:endParaRPr>
          </a:p>
          <a:p>
            <a:pPr marL="12700" marR="5080">
              <a:lnSpc>
                <a:spcPts val="1730"/>
              </a:lnSpc>
              <a:spcBef>
                <a:spcPts val="380"/>
              </a:spcBef>
            </a:pPr>
            <a:r>
              <a:rPr sz="1600" spc="-65" dirty="0">
                <a:latin typeface="Lucida Sans Unicode"/>
                <a:cs typeface="Lucida Sans Unicode"/>
              </a:rPr>
              <a:t>Protezione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105" dirty="0">
                <a:latin typeface="Lucida Sans Unicode"/>
                <a:cs typeface="Lucida Sans Unicode"/>
              </a:rPr>
              <a:t>controllo </a:t>
            </a:r>
            <a:r>
              <a:rPr sz="1600" spc="-60" dirty="0">
                <a:latin typeface="Lucida Sans Unicode"/>
                <a:cs typeface="Lucida Sans Unicode"/>
              </a:rPr>
              <a:t>dell’accesso: </a:t>
            </a:r>
            <a:r>
              <a:rPr sz="1600" spc="-80" dirty="0">
                <a:latin typeface="Lucida Sans Unicode"/>
                <a:cs typeface="Lucida Sans Unicode"/>
              </a:rPr>
              <a:t>gestione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40" dirty="0">
                <a:latin typeface="Lucida Sans Unicode"/>
                <a:cs typeface="Lucida Sans Unicode"/>
              </a:rPr>
              <a:t>aree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00" dirty="0">
                <a:latin typeface="Lucida Sans Unicode"/>
                <a:cs typeface="Lucida Sans Unicode"/>
              </a:rPr>
              <a:t>memoria </a:t>
            </a:r>
            <a:r>
              <a:rPr sz="1600" spc="-75" dirty="0">
                <a:latin typeface="Lucida Sans Unicode"/>
                <a:cs typeface="Lucida Sans Unicode"/>
              </a:rPr>
              <a:t>condivise </a:t>
            </a:r>
            <a:r>
              <a:rPr sz="1600" spc="-95" dirty="0">
                <a:latin typeface="Lucida Sans Unicode"/>
                <a:cs typeface="Lucida Sans Unicode"/>
              </a:rPr>
              <a:t>tra </a:t>
            </a:r>
            <a:r>
              <a:rPr sz="1600" spc="-110" dirty="0">
                <a:latin typeface="Lucida Sans Unicode"/>
                <a:cs typeface="Lucida Sans Unicode"/>
              </a:rPr>
              <a:t>i  </a:t>
            </a:r>
            <a:r>
              <a:rPr sz="1600" spc="-70" dirty="0">
                <a:latin typeface="Lucida Sans Unicode"/>
                <a:cs typeface="Lucida Sans Unicode"/>
              </a:rPr>
              <a:t>processi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600" spc="-90" dirty="0">
                <a:latin typeface="Lucida Sans Unicode"/>
                <a:cs typeface="Lucida Sans Unicode"/>
              </a:rPr>
              <a:t>Memorizzazione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110" dirty="0">
                <a:latin typeface="Lucida Sans Unicode"/>
                <a:cs typeface="Lucida Sans Unicode"/>
              </a:rPr>
              <a:t>lungo</a:t>
            </a:r>
            <a:r>
              <a:rPr sz="1600" spc="-105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termine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2594" y="4391990"/>
            <a:ext cx="7874000" cy="2121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5" dirty="0">
                <a:latin typeface="Lucida Sans Unicode"/>
                <a:cs typeface="Lucida Sans Unicode"/>
              </a:rPr>
              <a:t>Necessità </a:t>
            </a:r>
            <a:r>
              <a:rPr sz="1600" spc="-85" dirty="0">
                <a:latin typeface="Lucida Sans Unicode"/>
                <a:cs typeface="Lucida Sans Unicode"/>
              </a:rPr>
              <a:t>soddisfatte</a:t>
            </a:r>
            <a:r>
              <a:rPr sz="1600" spc="-100" dirty="0">
                <a:latin typeface="Lucida Sans Unicode"/>
                <a:cs typeface="Lucida Sans Unicode"/>
              </a:rPr>
              <a:t> </a:t>
            </a:r>
            <a:r>
              <a:rPr sz="1600" spc="-65" dirty="0">
                <a:latin typeface="Lucida Sans Unicode"/>
                <a:cs typeface="Lucida Sans Unicode"/>
              </a:rPr>
              <a:t>da: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 marR="5080">
              <a:lnSpc>
                <a:spcPts val="1920"/>
              </a:lnSpc>
            </a:pPr>
            <a:r>
              <a:rPr sz="1650" b="1" spc="-65" dirty="0">
                <a:latin typeface="Yu Gothic UI"/>
                <a:cs typeface="Yu Gothic UI"/>
              </a:rPr>
              <a:t>memoria </a:t>
            </a:r>
            <a:r>
              <a:rPr sz="1650" b="1" spc="-45" dirty="0">
                <a:latin typeface="Yu Gothic UI"/>
                <a:cs typeface="Yu Gothic UI"/>
              </a:rPr>
              <a:t>virtuale: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120" dirty="0">
                <a:latin typeface="Lucida Sans Unicode"/>
                <a:cs typeface="Lucida Sans Unicode"/>
              </a:rPr>
              <a:t>programmi </a:t>
            </a:r>
            <a:r>
              <a:rPr sz="1600" spc="-105" dirty="0">
                <a:latin typeface="Lucida Sans Unicode"/>
                <a:cs typeface="Lucida Sans Unicode"/>
              </a:rPr>
              <a:t>indirizzano </a:t>
            </a:r>
            <a:r>
              <a:rPr sz="1600" spc="-55" dirty="0">
                <a:latin typeface="Lucida Sans Unicode"/>
                <a:cs typeface="Lucida Sans Unicode"/>
              </a:rPr>
              <a:t>la </a:t>
            </a:r>
            <a:r>
              <a:rPr sz="1600" spc="-100" dirty="0">
                <a:latin typeface="Lucida Sans Unicode"/>
                <a:cs typeface="Lucida Sans Unicode"/>
              </a:rPr>
              <a:t>memoria </a:t>
            </a:r>
            <a:r>
              <a:rPr sz="1600" spc="-80" dirty="0">
                <a:latin typeface="Lucida Sans Unicode"/>
                <a:cs typeface="Lucida Sans Unicode"/>
              </a:rPr>
              <a:t>con </a:t>
            </a:r>
            <a:r>
              <a:rPr sz="1600" spc="-105" dirty="0">
                <a:latin typeface="Lucida Sans Unicode"/>
                <a:cs typeface="Lucida Sans Unicode"/>
              </a:rPr>
              <a:t>riferimenti </a:t>
            </a:r>
            <a:r>
              <a:rPr sz="1600" spc="-95" dirty="0">
                <a:latin typeface="Lucida Sans Unicode"/>
                <a:cs typeface="Lucida Sans Unicode"/>
              </a:rPr>
              <a:t>logici </a:t>
            </a:r>
            <a:r>
              <a:rPr sz="1600" spc="-100" dirty="0">
                <a:latin typeface="Lucida Sans Unicode"/>
                <a:cs typeface="Lucida Sans Unicode"/>
              </a:rPr>
              <a:t>ignorando </a:t>
            </a:r>
            <a:r>
              <a:rPr sz="1600" spc="-110" dirty="0">
                <a:latin typeface="Lucida Sans Unicode"/>
                <a:cs typeface="Lucida Sans Unicode"/>
              </a:rPr>
              <a:t>gli  </a:t>
            </a:r>
            <a:r>
              <a:rPr sz="1600" spc="-85" dirty="0">
                <a:latin typeface="Lucida Sans Unicode"/>
                <a:cs typeface="Lucida Sans Unicode"/>
              </a:rPr>
              <a:t>aspetti fisici, </a:t>
            </a:r>
            <a:r>
              <a:rPr sz="1600" spc="-95" dirty="0">
                <a:latin typeface="Lucida Sans Unicode"/>
                <a:cs typeface="Lucida Sans Unicode"/>
              </a:rPr>
              <a:t>quando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105" dirty="0">
                <a:latin typeface="Lucida Sans Unicode"/>
                <a:cs typeface="Lucida Sans Unicode"/>
              </a:rPr>
              <a:t>programma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110" dirty="0">
                <a:latin typeface="Lucida Sans Unicode"/>
                <a:cs typeface="Lucida Sans Unicode"/>
              </a:rPr>
              <a:t>in </a:t>
            </a:r>
            <a:r>
              <a:rPr sz="1600" spc="-65" dirty="0">
                <a:latin typeface="Lucida Sans Unicode"/>
                <a:cs typeface="Lucida Sans Unicode"/>
              </a:rPr>
              <a:t>esecuzione </a:t>
            </a:r>
            <a:r>
              <a:rPr sz="1600" spc="-85" dirty="0">
                <a:latin typeface="Lucida Sans Unicode"/>
                <a:cs typeface="Lucida Sans Unicode"/>
              </a:rPr>
              <a:t>solo </a:t>
            </a:r>
            <a:r>
              <a:rPr sz="1600" spc="-75" dirty="0">
                <a:latin typeface="Lucida Sans Unicode"/>
                <a:cs typeface="Lucida Sans Unicode"/>
              </a:rPr>
              <a:t>una </a:t>
            </a:r>
            <a:r>
              <a:rPr sz="1600" spc="-40" dirty="0">
                <a:latin typeface="Lucida Sans Unicode"/>
                <a:cs typeface="Lucida Sans Unicode"/>
              </a:rPr>
              <a:t>sua </a:t>
            </a:r>
            <a:r>
              <a:rPr sz="1600" spc="-85" dirty="0">
                <a:latin typeface="Lucida Sans Unicode"/>
                <a:cs typeface="Lucida Sans Unicode"/>
              </a:rPr>
              <a:t>parte </a:t>
            </a:r>
            <a:r>
              <a:rPr sz="1600" spc="-75" dirty="0">
                <a:latin typeface="Lucida Sans Unicode"/>
                <a:cs typeface="Lucida Sans Unicode"/>
              </a:rPr>
              <a:t>risiede  </a:t>
            </a:r>
            <a:r>
              <a:rPr sz="1600" spc="-90" dirty="0">
                <a:latin typeface="Lucida Sans Unicode"/>
                <a:cs typeface="Lucida Sans Unicode"/>
              </a:rPr>
              <a:t>effettivamente </a:t>
            </a:r>
            <a:r>
              <a:rPr sz="1600" spc="-110" dirty="0">
                <a:latin typeface="Lucida Sans Unicode"/>
                <a:cs typeface="Lucida Sans Unicode"/>
              </a:rPr>
              <a:t>in </a:t>
            </a:r>
            <a:r>
              <a:rPr sz="1600" spc="-100" dirty="0">
                <a:latin typeface="Lucida Sans Unicode"/>
                <a:cs typeface="Lucida Sans Unicode"/>
              </a:rPr>
              <a:t>memoria</a:t>
            </a:r>
            <a:r>
              <a:rPr sz="1600" spc="40" dirty="0">
                <a:latin typeface="Lucida Sans Unicode"/>
                <a:cs typeface="Lucida Sans Unicode"/>
              </a:rPr>
              <a:t> </a:t>
            </a:r>
            <a:r>
              <a:rPr sz="1600" spc="-70" dirty="0">
                <a:latin typeface="Lucida Sans Unicode"/>
                <a:cs typeface="Lucida Sans Unicode"/>
              </a:rPr>
              <a:t>centrale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sz="1650" b="1" spc="-60" dirty="0">
                <a:latin typeface="Yu Gothic UI"/>
                <a:cs typeface="Yu Gothic UI"/>
              </a:rPr>
              <a:t>file </a:t>
            </a:r>
            <a:r>
              <a:rPr sz="1650" b="1" spc="-10" dirty="0">
                <a:latin typeface="Yu Gothic UI"/>
                <a:cs typeface="Yu Gothic UI"/>
              </a:rPr>
              <a:t>system: </a:t>
            </a:r>
            <a:r>
              <a:rPr sz="1600" spc="-95" dirty="0">
                <a:latin typeface="Lucida Sans Unicode"/>
                <a:cs typeface="Lucida Sans Unicode"/>
              </a:rPr>
              <a:t>implementa </a:t>
            </a:r>
            <a:r>
              <a:rPr sz="1600" spc="-55" dirty="0">
                <a:latin typeface="Lucida Sans Unicode"/>
                <a:cs typeface="Lucida Sans Unicode"/>
              </a:rPr>
              <a:t>la </a:t>
            </a:r>
            <a:r>
              <a:rPr sz="1600" spc="-100" dirty="0">
                <a:latin typeface="Lucida Sans Unicode"/>
                <a:cs typeface="Lucida Sans Unicode"/>
              </a:rPr>
              <a:t>memorizzazione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110" dirty="0">
                <a:latin typeface="Lucida Sans Unicode"/>
                <a:cs typeface="Lucida Sans Unicode"/>
              </a:rPr>
              <a:t>lungo</a:t>
            </a:r>
            <a:r>
              <a:rPr sz="1600" spc="-65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termine</a:t>
            </a:r>
            <a:endParaRPr sz="1600">
              <a:latin typeface="Lucida Sans Unicode"/>
              <a:cs typeface="Lucida Sans Unicode"/>
            </a:endParaRPr>
          </a:p>
          <a:p>
            <a:pPr marR="12700" algn="r">
              <a:lnSpc>
                <a:spcPct val="100000"/>
              </a:lnSpc>
              <a:spcBef>
                <a:spcPts val="1370"/>
              </a:spcBef>
            </a:pPr>
            <a:r>
              <a:rPr sz="1400" spc="-5" dirty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Gestione della</a:t>
            </a:r>
            <a:r>
              <a:rPr spc="-40" dirty="0"/>
              <a:t> </a:t>
            </a:r>
            <a:r>
              <a:rPr spc="-5" dirty="0"/>
              <a:t>Memoria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Testi </a:t>
            </a:r>
            <a:r>
              <a:rPr dirty="0"/>
              <a:t>di</a:t>
            </a:r>
            <a:r>
              <a:rPr spc="-15" dirty="0"/>
              <a:t> </a:t>
            </a:r>
            <a:r>
              <a:rPr spc="-5" dirty="0"/>
              <a:t>riferimento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9590" y="1538732"/>
            <a:ext cx="8082280" cy="39897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55" dirty="0">
                <a:latin typeface="Yu Gothic UI"/>
                <a:cs typeface="Yu Gothic UI"/>
              </a:rPr>
              <a:t>TESTI </a:t>
            </a:r>
            <a:r>
              <a:rPr sz="2000" b="1" dirty="0">
                <a:latin typeface="Yu Gothic UI"/>
                <a:cs typeface="Yu Gothic UI"/>
              </a:rPr>
              <a:t>DI</a:t>
            </a:r>
            <a:r>
              <a:rPr sz="2000" b="1" spc="-190" dirty="0">
                <a:latin typeface="Yu Gothic UI"/>
                <a:cs typeface="Yu Gothic UI"/>
              </a:rPr>
              <a:t> </a:t>
            </a:r>
            <a:r>
              <a:rPr sz="2000" b="1" spc="95" dirty="0">
                <a:latin typeface="Yu Gothic UI"/>
                <a:cs typeface="Yu Gothic UI"/>
              </a:rPr>
              <a:t>RIFERIMENTO:</a:t>
            </a:r>
            <a:endParaRPr sz="2000">
              <a:latin typeface="Yu Gothic UI"/>
              <a:cs typeface="Yu Gothic UI"/>
            </a:endParaRPr>
          </a:p>
          <a:p>
            <a:pPr marL="195580" marR="5080" indent="-182880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195580" algn="l"/>
              </a:tabLst>
            </a:pPr>
            <a:r>
              <a:rPr sz="2000" spc="10" dirty="0">
                <a:latin typeface="Lucida Sans Unicode"/>
                <a:cs typeface="Lucida Sans Unicode"/>
              </a:rPr>
              <a:t>A.S. </a:t>
            </a:r>
            <a:r>
              <a:rPr sz="2000" spc="-85" dirty="0">
                <a:latin typeface="Lucida Sans Unicode"/>
                <a:cs typeface="Lucida Sans Unicode"/>
              </a:rPr>
              <a:t>Tanenbaum. </a:t>
            </a:r>
            <a:r>
              <a:rPr sz="2000" spc="-114" dirty="0">
                <a:latin typeface="Lucida Sans Unicode"/>
                <a:cs typeface="Lucida Sans Unicode"/>
              </a:rPr>
              <a:t>Architettura </a:t>
            </a:r>
            <a:r>
              <a:rPr sz="2000" spc="-100" dirty="0">
                <a:latin typeface="Lucida Sans Unicode"/>
                <a:cs typeface="Lucida Sans Unicode"/>
              </a:rPr>
              <a:t>dei </a:t>
            </a:r>
            <a:r>
              <a:rPr sz="2000" spc="-95" dirty="0">
                <a:latin typeface="Lucida Sans Unicode"/>
                <a:cs typeface="Lucida Sans Unicode"/>
              </a:rPr>
              <a:t>calcolatori. </a:t>
            </a:r>
            <a:r>
              <a:rPr sz="2000" spc="-40" dirty="0">
                <a:latin typeface="Lucida Sans Unicode"/>
                <a:cs typeface="Lucida Sans Unicode"/>
              </a:rPr>
              <a:t>Un </a:t>
            </a:r>
            <a:r>
              <a:rPr sz="2000" spc="-95" dirty="0">
                <a:latin typeface="Lucida Sans Unicode"/>
                <a:cs typeface="Lucida Sans Unicode"/>
              </a:rPr>
              <a:t>approccio </a:t>
            </a:r>
            <a:r>
              <a:rPr sz="2000" spc="-114" dirty="0">
                <a:latin typeface="Lucida Sans Unicode"/>
                <a:cs typeface="Lucida Sans Unicode"/>
              </a:rPr>
              <a:t>strutturale,  </a:t>
            </a:r>
            <a:r>
              <a:rPr sz="2000" spc="-25" dirty="0">
                <a:latin typeface="Lucida Sans Unicode"/>
                <a:cs typeface="Lucida Sans Unicode"/>
              </a:rPr>
              <a:t>Pearson </a:t>
            </a:r>
            <a:r>
              <a:rPr sz="2000" spc="-155" dirty="0">
                <a:latin typeface="Lucida Sans Unicode"/>
                <a:cs typeface="Lucida Sans Unicode"/>
              </a:rPr>
              <a:t>2013</a:t>
            </a:r>
            <a:r>
              <a:rPr sz="2000" spc="-185" dirty="0">
                <a:latin typeface="Lucida Sans Unicode"/>
                <a:cs typeface="Lucida Sans Unicode"/>
              </a:rPr>
              <a:t> </a:t>
            </a:r>
            <a:r>
              <a:rPr sz="2000" spc="-85" dirty="0">
                <a:latin typeface="Lucida Sans Unicode"/>
                <a:cs typeface="Lucida Sans Unicode"/>
              </a:rPr>
              <a:t>(€49)</a:t>
            </a:r>
            <a:endParaRPr sz="2000">
              <a:latin typeface="Lucida Sans Unicode"/>
              <a:cs typeface="Lucida Sans Unicode"/>
            </a:endParaRPr>
          </a:p>
          <a:p>
            <a:pPr marL="195580" indent="-182880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195580" algn="l"/>
              </a:tabLst>
            </a:pPr>
            <a:r>
              <a:rPr sz="2000" spc="-65" dirty="0">
                <a:latin typeface="Lucida Sans Unicode"/>
                <a:cs typeface="Lucida Sans Unicode"/>
              </a:rPr>
              <a:t>A. </a:t>
            </a:r>
            <a:r>
              <a:rPr sz="2000" spc="-70" dirty="0">
                <a:latin typeface="Lucida Sans Unicode"/>
                <a:cs typeface="Lucida Sans Unicode"/>
              </a:rPr>
              <a:t>Silberschatz. </a:t>
            </a:r>
            <a:r>
              <a:rPr sz="2000" spc="-65" dirty="0">
                <a:latin typeface="Lucida Sans Unicode"/>
                <a:cs typeface="Lucida Sans Unicode"/>
              </a:rPr>
              <a:t>Sistemi </a:t>
            </a:r>
            <a:r>
              <a:rPr sz="2000" spc="-90" dirty="0">
                <a:latin typeface="Lucida Sans Unicode"/>
                <a:cs typeface="Lucida Sans Unicode"/>
              </a:rPr>
              <a:t>Operativi: </a:t>
            </a:r>
            <a:r>
              <a:rPr sz="2000" spc="-95" dirty="0">
                <a:latin typeface="Lucida Sans Unicode"/>
                <a:cs typeface="Lucida Sans Unicode"/>
              </a:rPr>
              <a:t>Concetti </a:t>
            </a:r>
            <a:r>
              <a:rPr sz="2000" spc="-75" dirty="0">
                <a:latin typeface="Lucida Sans Unicode"/>
                <a:cs typeface="Lucida Sans Unicode"/>
              </a:rPr>
              <a:t>ed </a:t>
            </a:r>
            <a:r>
              <a:rPr sz="2000" spc="-85" dirty="0">
                <a:latin typeface="Lucida Sans Unicode"/>
                <a:cs typeface="Lucida Sans Unicode"/>
              </a:rPr>
              <a:t>esempi. </a:t>
            </a:r>
            <a:r>
              <a:rPr sz="2000" spc="-30" dirty="0">
                <a:latin typeface="Lucida Sans Unicode"/>
                <a:cs typeface="Lucida Sans Unicode"/>
              </a:rPr>
              <a:t>Pearson</a:t>
            </a:r>
            <a:r>
              <a:rPr sz="2000" spc="-260" dirty="0">
                <a:latin typeface="Lucida Sans Unicode"/>
                <a:cs typeface="Lucida Sans Unicode"/>
              </a:rPr>
              <a:t> </a:t>
            </a:r>
            <a:r>
              <a:rPr sz="2000" spc="-155" dirty="0">
                <a:latin typeface="Lucida Sans Unicode"/>
                <a:cs typeface="Lucida Sans Unicode"/>
              </a:rPr>
              <a:t>2014</a:t>
            </a:r>
            <a:endParaRPr sz="2000">
              <a:latin typeface="Lucida Sans Unicode"/>
              <a:cs typeface="Lucida Sans Unicode"/>
            </a:endParaRPr>
          </a:p>
          <a:p>
            <a:pPr marL="194945">
              <a:lnSpc>
                <a:spcPct val="100000"/>
              </a:lnSpc>
            </a:pPr>
            <a:r>
              <a:rPr sz="2000" spc="-85" dirty="0">
                <a:latin typeface="Lucida Sans Unicode"/>
                <a:cs typeface="Lucida Sans Unicode"/>
              </a:rPr>
              <a:t>(€42)</a:t>
            </a:r>
            <a:endParaRPr sz="2000">
              <a:latin typeface="Lucida Sans Unicode"/>
              <a:cs typeface="Lucida Sans Unicode"/>
            </a:endParaRPr>
          </a:p>
          <a:p>
            <a:pPr marL="195580" indent="-182880">
              <a:lnSpc>
                <a:spcPct val="100000"/>
              </a:lnSpc>
              <a:spcBef>
                <a:spcPts val="2300"/>
              </a:spcBef>
              <a:buSzPct val="95238"/>
              <a:buFont typeface="Arial"/>
              <a:buChar char="•"/>
              <a:tabLst>
                <a:tab pos="195580" algn="l"/>
              </a:tabLst>
            </a:pPr>
            <a:r>
              <a:rPr sz="2100" spc="-110" dirty="0">
                <a:latin typeface="Lucida Sans Unicode"/>
                <a:cs typeface="Lucida Sans Unicode"/>
              </a:rPr>
              <a:t>Sistemi </a:t>
            </a:r>
            <a:r>
              <a:rPr sz="2100" spc="-135" dirty="0">
                <a:latin typeface="Lucida Sans Unicode"/>
                <a:cs typeface="Lucida Sans Unicode"/>
              </a:rPr>
              <a:t>Operativi. </a:t>
            </a:r>
            <a:r>
              <a:rPr sz="2100" spc="-10" dirty="0">
                <a:latin typeface="Lucida Sans Unicode"/>
                <a:cs typeface="Lucida Sans Unicode"/>
              </a:rPr>
              <a:t>W. </a:t>
            </a:r>
            <a:r>
              <a:rPr sz="2100" spc="-114" dirty="0">
                <a:latin typeface="Lucida Sans Unicode"/>
                <a:cs typeface="Lucida Sans Unicode"/>
              </a:rPr>
              <a:t>Stallings, </a:t>
            </a:r>
            <a:r>
              <a:rPr sz="2100" spc="-60" dirty="0">
                <a:latin typeface="Lucida Sans Unicode"/>
                <a:cs typeface="Lucida Sans Unicode"/>
              </a:rPr>
              <a:t>Jackson </a:t>
            </a:r>
            <a:r>
              <a:rPr sz="2100" spc="-145" dirty="0">
                <a:latin typeface="Lucida Sans Unicode"/>
                <a:cs typeface="Lucida Sans Unicode"/>
              </a:rPr>
              <a:t>Libri,</a:t>
            </a:r>
            <a:r>
              <a:rPr sz="2100" spc="-375" dirty="0">
                <a:latin typeface="Lucida Sans Unicode"/>
                <a:cs typeface="Lucida Sans Unicode"/>
              </a:rPr>
              <a:t> </a:t>
            </a:r>
            <a:r>
              <a:rPr sz="2100" spc="-220" dirty="0">
                <a:latin typeface="Lucida Sans Unicode"/>
                <a:cs typeface="Lucida Sans Unicode"/>
              </a:rPr>
              <a:t>2000</a:t>
            </a:r>
            <a:endParaRPr sz="2100">
              <a:latin typeface="Lucida Sans Unicode"/>
              <a:cs typeface="Lucida Sans Unicode"/>
            </a:endParaRPr>
          </a:p>
          <a:p>
            <a:pPr marL="195580" indent="-182880">
              <a:lnSpc>
                <a:spcPct val="100000"/>
              </a:lnSpc>
              <a:spcBef>
                <a:spcPts val="2385"/>
              </a:spcBef>
              <a:buFont typeface="Arial"/>
              <a:buChar char="•"/>
              <a:tabLst>
                <a:tab pos="195580" algn="l"/>
              </a:tabLst>
            </a:pPr>
            <a:r>
              <a:rPr sz="2000" spc="-65" dirty="0">
                <a:latin typeface="Lucida Sans Unicode"/>
                <a:cs typeface="Lucida Sans Unicode"/>
              </a:rPr>
              <a:t>Dispense </a:t>
            </a:r>
            <a:r>
              <a:rPr sz="2000" spc="-100" dirty="0">
                <a:latin typeface="Lucida Sans Unicode"/>
                <a:cs typeface="Lucida Sans Unicode"/>
              </a:rPr>
              <a:t>del </a:t>
            </a:r>
            <a:r>
              <a:rPr sz="2000" spc="-55" dirty="0">
                <a:latin typeface="Lucida Sans Unicode"/>
                <a:cs typeface="Lucida Sans Unicode"/>
              </a:rPr>
              <a:t>Professore</a:t>
            </a:r>
            <a:r>
              <a:rPr sz="2000" spc="-170" dirty="0">
                <a:latin typeface="Lucida Sans Unicode"/>
                <a:cs typeface="Lucida Sans Unicode"/>
              </a:rPr>
              <a:t> </a:t>
            </a:r>
            <a:r>
              <a:rPr sz="2000" spc="-65" dirty="0">
                <a:latin typeface="Lucida Sans Unicode"/>
                <a:cs typeface="Lucida Sans Unicode"/>
              </a:rPr>
              <a:t>(€0)</a:t>
            </a:r>
            <a:endParaRPr sz="2000">
              <a:latin typeface="Lucida Sans Unicode"/>
              <a:cs typeface="Lucida Sans Unicode"/>
            </a:endParaRPr>
          </a:p>
          <a:p>
            <a:pPr marL="195580" indent="-182880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195580" algn="l"/>
              </a:tabLst>
            </a:pPr>
            <a:r>
              <a:rPr sz="2000" spc="-100" dirty="0">
                <a:latin typeface="Lucida Sans Unicode"/>
                <a:cs typeface="Lucida Sans Unicode"/>
              </a:rPr>
              <a:t>Vostri </a:t>
            </a:r>
            <a:r>
              <a:rPr sz="2000" spc="50" dirty="0">
                <a:latin typeface="Lucida Sans Unicode"/>
                <a:cs typeface="Lucida Sans Unicode"/>
              </a:rPr>
              <a:t>APPUNTI</a:t>
            </a:r>
            <a:r>
              <a:rPr sz="2000" spc="-75" dirty="0">
                <a:latin typeface="Lucida Sans Unicode"/>
                <a:cs typeface="Lucida Sans Unicode"/>
              </a:rPr>
              <a:t> </a:t>
            </a:r>
            <a:r>
              <a:rPr sz="2000" spc="-20" dirty="0">
                <a:latin typeface="Lucida Sans Unicode"/>
                <a:cs typeface="Lucida Sans Unicode"/>
              </a:rPr>
              <a:t>(Priceless)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47028" y="44271"/>
            <a:ext cx="2537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Georgia"/>
                <a:cs typeface="Georgia"/>
              </a:rPr>
              <a:t>Prof.Ing. </a:t>
            </a:r>
            <a:r>
              <a:rPr sz="1600" i="1" spc="-10" dirty="0">
                <a:latin typeface="Georgia"/>
                <a:cs typeface="Georgia"/>
              </a:rPr>
              <a:t>Donato</a:t>
            </a:r>
            <a:r>
              <a:rPr sz="1600" i="1" spc="35" dirty="0">
                <a:latin typeface="Georgia"/>
                <a:cs typeface="Georgia"/>
              </a:rPr>
              <a:t> </a:t>
            </a:r>
            <a:r>
              <a:rPr sz="1600" i="1" spc="-5" dirty="0">
                <a:latin typeface="Georgia"/>
                <a:cs typeface="Georgia"/>
              </a:rPr>
              <a:t>Impedovo</a:t>
            </a:r>
            <a:endParaRPr sz="1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Problemi legati </a:t>
            </a:r>
            <a:r>
              <a:rPr dirty="0"/>
              <a:t>al</a:t>
            </a:r>
            <a:r>
              <a:rPr spc="-35" dirty="0"/>
              <a:t> </a:t>
            </a:r>
            <a:r>
              <a:rPr dirty="0"/>
              <a:t>campionamento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12076" y="2314575"/>
            <a:ext cx="1066800" cy="304800"/>
          </a:xfrm>
          <a:custGeom>
            <a:avLst/>
            <a:gdLst/>
            <a:ahLst/>
            <a:cxnLst/>
            <a:rect l="l" t="t" r="r" b="b"/>
            <a:pathLst>
              <a:path w="1066800" h="304800">
                <a:moveTo>
                  <a:pt x="0" y="304800"/>
                </a:moveTo>
                <a:lnTo>
                  <a:pt x="1066800" y="304800"/>
                </a:lnTo>
                <a:lnTo>
                  <a:pt x="1066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04531" y="2374249"/>
            <a:ext cx="72326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dirty="0">
                <a:latin typeface="Times New Roman"/>
                <a:cs typeface="Times New Roman"/>
              </a:rPr>
              <a:t>fc=10,5</a:t>
            </a:r>
            <a:r>
              <a:rPr sz="1400" spc="-10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71775" y="1919351"/>
            <a:ext cx="5832475" cy="4678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2087" y="2060575"/>
            <a:ext cx="1066800" cy="30480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4064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latin typeface="Times New Roman"/>
                <a:cs typeface="Times New Roman"/>
              </a:rPr>
              <a:t>fc=333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Hz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9387" y="2565400"/>
            <a:ext cx="1066800" cy="30480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406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latin typeface="Times New Roman"/>
                <a:cs typeface="Times New Roman"/>
              </a:rPr>
              <a:t>fc=12,33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0811" y="1513078"/>
            <a:ext cx="39147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Segnale sinusoidale a frequenza </a:t>
            </a:r>
            <a:r>
              <a:rPr sz="1600" dirty="0">
                <a:latin typeface="Arial"/>
                <a:cs typeface="Arial"/>
              </a:rPr>
              <a:t>f</a:t>
            </a:r>
            <a:r>
              <a:rPr sz="1575" baseline="-21164" dirty="0">
                <a:latin typeface="Arial"/>
                <a:cs typeface="Arial"/>
              </a:rPr>
              <a:t>s</a:t>
            </a:r>
            <a:r>
              <a:rPr sz="1600" dirty="0">
                <a:latin typeface="Arial"/>
                <a:cs typeface="Arial"/>
              </a:rPr>
              <a:t>=27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[Hz]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68826" y="3527425"/>
            <a:ext cx="71755" cy="46355"/>
          </a:xfrm>
          <a:custGeom>
            <a:avLst/>
            <a:gdLst/>
            <a:ahLst/>
            <a:cxnLst/>
            <a:rect l="l" t="t" r="r" b="b"/>
            <a:pathLst>
              <a:path w="71754" h="46354">
                <a:moveTo>
                  <a:pt x="35687" y="0"/>
                </a:moveTo>
                <a:lnTo>
                  <a:pt x="21752" y="1805"/>
                </a:lnTo>
                <a:lnTo>
                  <a:pt x="10413" y="6731"/>
                </a:lnTo>
                <a:lnTo>
                  <a:pt x="2790" y="14037"/>
                </a:lnTo>
                <a:lnTo>
                  <a:pt x="0" y="22987"/>
                </a:lnTo>
                <a:lnTo>
                  <a:pt x="2790" y="31936"/>
                </a:lnTo>
                <a:lnTo>
                  <a:pt x="10413" y="39243"/>
                </a:lnTo>
                <a:lnTo>
                  <a:pt x="21752" y="44168"/>
                </a:lnTo>
                <a:lnTo>
                  <a:pt x="35687" y="45974"/>
                </a:lnTo>
                <a:lnTo>
                  <a:pt x="49567" y="44168"/>
                </a:lnTo>
                <a:lnTo>
                  <a:pt x="60912" y="39243"/>
                </a:lnTo>
                <a:lnTo>
                  <a:pt x="68566" y="31936"/>
                </a:lnTo>
                <a:lnTo>
                  <a:pt x="71374" y="22987"/>
                </a:lnTo>
                <a:lnTo>
                  <a:pt x="68566" y="14037"/>
                </a:lnTo>
                <a:lnTo>
                  <a:pt x="60912" y="6731"/>
                </a:lnTo>
                <a:lnTo>
                  <a:pt x="49567" y="1805"/>
                </a:lnTo>
                <a:lnTo>
                  <a:pt x="3568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56100" y="3095625"/>
            <a:ext cx="71755" cy="46355"/>
          </a:xfrm>
          <a:custGeom>
            <a:avLst/>
            <a:gdLst/>
            <a:ahLst/>
            <a:cxnLst/>
            <a:rect l="l" t="t" r="r" b="b"/>
            <a:pathLst>
              <a:path w="71754" h="46355">
                <a:moveTo>
                  <a:pt x="35687" y="0"/>
                </a:moveTo>
                <a:lnTo>
                  <a:pt x="21806" y="1805"/>
                </a:lnTo>
                <a:lnTo>
                  <a:pt x="10461" y="6731"/>
                </a:lnTo>
                <a:lnTo>
                  <a:pt x="2807" y="14037"/>
                </a:lnTo>
                <a:lnTo>
                  <a:pt x="0" y="22987"/>
                </a:lnTo>
                <a:lnTo>
                  <a:pt x="2807" y="31956"/>
                </a:lnTo>
                <a:lnTo>
                  <a:pt x="10461" y="39306"/>
                </a:lnTo>
                <a:lnTo>
                  <a:pt x="21806" y="44275"/>
                </a:lnTo>
                <a:lnTo>
                  <a:pt x="35687" y="46100"/>
                </a:lnTo>
                <a:lnTo>
                  <a:pt x="49641" y="44275"/>
                </a:lnTo>
                <a:lnTo>
                  <a:pt x="61023" y="39306"/>
                </a:lnTo>
                <a:lnTo>
                  <a:pt x="68691" y="31956"/>
                </a:lnTo>
                <a:lnTo>
                  <a:pt x="71500" y="22987"/>
                </a:lnTo>
                <a:lnTo>
                  <a:pt x="68691" y="14037"/>
                </a:lnTo>
                <a:lnTo>
                  <a:pt x="61023" y="6731"/>
                </a:lnTo>
                <a:lnTo>
                  <a:pt x="49641" y="1805"/>
                </a:lnTo>
                <a:lnTo>
                  <a:pt x="3568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59401" y="2879725"/>
            <a:ext cx="73025" cy="44450"/>
          </a:xfrm>
          <a:custGeom>
            <a:avLst/>
            <a:gdLst/>
            <a:ahLst/>
            <a:cxnLst/>
            <a:rect l="l" t="t" r="r" b="b"/>
            <a:pathLst>
              <a:path w="73025" h="44450">
                <a:moveTo>
                  <a:pt x="36449" y="0"/>
                </a:moveTo>
                <a:lnTo>
                  <a:pt x="22234" y="1740"/>
                </a:lnTo>
                <a:lnTo>
                  <a:pt x="10652" y="6492"/>
                </a:lnTo>
                <a:lnTo>
                  <a:pt x="2855" y="13555"/>
                </a:lnTo>
                <a:lnTo>
                  <a:pt x="0" y="22225"/>
                </a:lnTo>
                <a:lnTo>
                  <a:pt x="2855" y="30894"/>
                </a:lnTo>
                <a:lnTo>
                  <a:pt x="10652" y="37957"/>
                </a:lnTo>
                <a:lnTo>
                  <a:pt x="22234" y="42709"/>
                </a:lnTo>
                <a:lnTo>
                  <a:pt x="36449" y="44450"/>
                </a:lnTo>
                <a:lnTo>
                  <a:pt x="50682" y="42709"/>
                </a:lnTo>
                <a:lnTo>
                  <a:pt x="62309" y="37957"/>
                </a:lnTo>
                <a:lnTo>
                  <a:pt x="70149" y="30894"/>
                </a:lnTo>
                <a:lnTo>
                  <a:pt x="73025" y="22225"/>
                </a:lnTo>
                <a:lnTo>
                  <a:pt x="70149" y="13555"/>
                </a:lnTo>
                <a:lnTo>
                  <a:pt x="62309" y="6492"/>
                </a:lnTo>
                <a:lnTo>
                  <a:pt x="50682" y="1740"/>
                </a:lnTo>
                <a:lnTo>
                  <a:pt x="364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35375" y="4221226"/>
            <a:ext cx="73025" cy="46355"/>
          </a:xfrm>
          <a:custGeom>
            <a:avLst/>
            <a:gdLst/>
            <a:ahLst/>
            <a:cxnLst/>
            <a:rect l="l" t="t" r="r" b="b"/>
            <a:pathLst>
              <a:path w="73025" h="46354">
                <a:moveTo>
                  <a:pt x="36575" y="0"/>
                </a:moveTo>
                <a:lnTo>
                  <a:pt x="22342" y="1805"/>
                </a:lnTo>
                <a:lnTo>
                  <a:pt x="10715" y="6731"/>
                </a:lnTo>
                <a:lnTo>
                  <a:pt x="2875" y="14037"/>
                </a:lnTo>
                <a:lnTo>
                  <a:pt x="0" y="22987"/>
                </a:lnTo>
                <a:lnTo>
                  <a:pt x="2875" y="31936"/>
                </a:lnTo>
                <a:lnTo>
                  <a:pt x="10715" y="39243"/>
                </a:lnTo>
                <a:lnTo>
                  <a:pt x="22342" y="44168"/>
                </a:lnTo>
                <a:lnTo>
                  <a:pt x="36575" y="45974"/>
                </a:lnTo>
                <a:lnTo>
                  <a:pt x="50736" y="44168"/>
                </a:lnTo>
                <a:lnTo>
                  <a:pt x="62325" y="39243"/>
                </a:lnTo>
                <a:lnTo>
                  <a:pt x="70151" y="31936"/>
                </a:lnTo>
                <a:lnTo>
                  <a:pt x="73025" y="22987"/>
                </a:lnTo>
                <a:lnTo>
                  <a:pt x="70151" y="14037"/>
                </a:lnTo>
                <a:lnTo>
                  <a:pt x="62325" y="6731"/>
                </a:lnTo>
                <a:lnTo>
                  <a:pt x="50736" y="1805"/>
                </a:lnTo>
                <a:lnTo>
                  <a:pt x="3657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19700" y="3141726"/>
            <a:ext cx="73025" cy="44450"/>
          </a:xfrm>
          <a:custGeom>
            <a:avLst/>
            <a:gdLst/>
            <a:ahLst/>
            <a:cxnLst/>
            <a:rect l="l" t="t" r="r" b="b"/>
            <a:pathLst>
              <a:path w="73025" h="44450">
                <a:moveTo>
                  <a:pt x="36575" y="0"/>
                </a:moveTo>
                <a:lnTo>
                  <a:pt x="22342" y="1740"/>
                </a:lnTo>
                <a:lnTo>
                  <a:pt x="10715" y="6492"/>
                </a:lnTo>
                <a:lnTo>
                  <a:pt x="2875" y="13555"/>
                </a:lnTo>
                <a:lnTo>
                  <a:pt x="0" y="22225"/>
                </a:lnTo>
                <a:lnTo>
                  <a:pt x="2875" y="30841"/>
                </a:lnTo>
                <a:lnTo>
                  <a:pt x="10715" y="37909"/>
                </a:lnTo>
                <a:lnTo>
                  <a:pt x="22342" y="42691"/>
                </a:lnTo>
                <a:lnTo>
                  <a:pt x="36575" y="44450"/>
                </a:lnTo>
                <a:lnTo>
                  <a:pt x="50736" y="42691"/>
                </a:lnTo>
                <a:lnTo>
                  <a:pt x="62325" y="37909"/>
                </a:lnTo>
                <a:lnTo>
                  <a:pt x="70151" y="30841"/>
                </a:lnTo>
                <a:lnTo>
                  <a:pt x="73025" y="22225"/>
                </a:lnTo>
                <a:lnTo>
                  <a:pt x="70151" y="13555"/>
                </a:lnTo>
                <a:lnTo>
                  <a:pt x="62325" y="6492"/>
                </a:lnTo>
                <a:lnTo>
                  <a:pt x="50736" y="1740"/>
                </a:lnTo>
                <a:lnTo>
                  <a:pt x="3657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51500" y="3716401"/>
            <a:ext cx="73025" cy="46355"/>
          </a:xfrm>
          <a:custGeom>
            <a:avLst/>
            <a:gdLst/>
            <a:ahLst/>
            <a:cxnLst/>
            <a:rect l="l" t="t" r="r" b="b"/>
            <a:pathLst>
              <a:path w="73025" h="46354">
                <a:moveTo>
                  <a:pt x="36575" y="0"/>
                </a:moveTo>
                <a:lnTo>
                  <a:pt x="22342" y="1805"/>
                </a:lnTo>
                <a:lnTo>
                  <a:pt x="10715" y="6731"/>
                </a:lnTo>
                <a:lnTo>
                  <a:pt x="2875" y="14037"/>
                </a:lnTo>
                <a:lnTo>
                  <a:pt x="0" y="22987"/>
                </a:lnTo>
                <a:lnTo>
                  <a:pt x="2875" y="31936"/>
                </a:lnTo>
                <a:lnTo>
                  <a:pt x="10715" y="39243"/>
                </a:lnTo>
                <a:lnTo>
                  <a:pt x="22342" y="44168"/>
                </a:lnTo>
                <a:lnTo>
                  <a:pt x="36575" y="45974"/>
                </a:lnTo>
                <a:lnTo>
                  <a:pt x="50736" y="44168"/>
                </a:lnTo>
                <a:lnTo>
                  <a:pt x="62325" y="39243"/>
                </a:lnTo>
                <a:lnTo>
                  <a:pt x="70151" y="31936"/>
                </a:lnTo>
                <a:lnTo>
                  <a:pt x="73025" y="22987"/>
                </a:lnTo>
                <a:lnTo>
                  <a:pt x="70151" y="14037"/>
                </a:lnTo>
                <a:lnTo>
                  <a:pt x="62325" y="6731"/>
                </a:lnTo>
                <a:lnTo>
                  <a:pt x="50736" y="1805"/>
                </a:lnTo>
                <a:lnTo>
                  <a:pt x="3657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27826" y="4679950"/>
            <a:ext cx="73025" cy="44450"/>
          </a:xfrm>
          <a:custGeom>
            <a:avLst/>
            <a:gdLst/>
            <a:ahLst/>
            <a:cxnLst/>
            <a:rect l="l" t="t" r="r" b="b"/>
            <a:pathLst>
              <a:path w="73025" h="44450">
                <a:moveTo>
                  <a:pt x="36449" y="0"/>
                </a:moveTo>
                <a:lnTo>
                  <a:pt x="22234" y="1740"/>
                </a:lnTo>
                <a:lnTo>
                  <a:pt x="10652" y="6492"/>
                </a:lnTo>
                <a:lnTo>
                  <a:pt x="2855" y="13555"/>
                </a:lnTo>
                <a:lnTo>
                  <a:pt x="0" y="22225"/>
                </a:lnTo>
                <a:lnTo>
                  <a:pt x="2855" y="30894"/>
                </a:lnTo>
                <a:lnTo>
                  <a:pt x="10652" y="37957"/>
                </a:lnTo>
                <a:lnTo>
                  <a:pt x="22234" y="42709"/>
                </a:lnTo>
                <a:lnTo>
                  <a:pt x="36449" y="44450"/>
                </a:lnTo>
                <a:lnTo>
                  <a:pt x="50682" y="42709"/>
                </a:lnTo>
                <a:lnTo>
                  <a:pt x="62309" y="37957"/>
                </a:lnTo>
                <a:lnTo>
                  <a:pt x="70149" y="30894"/>
                </a:lnTo>
                <a:lnTo>
                  <a:pt x="73025" y="22225"/>
                </a:lnTo>
                <a:lnTo>
                  <a:pt x="70149" y="13555"/>
                </a:lnTo>
                <a:lnTo>
                  <a:pt x="62309" y="6492"/>
                </a:lnTo>
                <a:lnTo>
                  <a:pt x="50682" y="1740"/>
                </a:lnTo>
                <a:lnTo>
                  <a:pt x="364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88125" y="5183123"/>
            <a:ext cx="71755" cy="46355"/>
          </a:xfrm>
          <a:custGeom>
            <a:avLst/>
            <a:gdLst/>
            <a:ahLst/>
            <a:cxnLst/>
            <a:rect l="l" t="t" r="r" b="b"/>
            <a:pathLst>
              <a:path w="71754" h="46354">
                <a:moveTo>
                  <a:pt x="35686" y="0"/>
                </a:moveTo>
                <a:lnTo>
                  <a:pt x="21806" y="1825"/>
                </a:lnTo>
                <a:lnTo>
                  <a:pt x="10461" y="6794"/>
                </a:lnTo>
                <a:lnTo>
                  <a:pt x="2807" y="14144"/>
                </a:lnTo>
                <a:lnTo>
                  <a:pt x="0" y="23113"/>
                </a:lnTo>
                <a:lnTo>
                  <a:pt x="2807" y="32063"/>
                </a:lnTo>
                <a:lnTo>
                  <a:pt x="10461" y="39369"/>
                </a:lnTo>
                <a:lnTo>
                  <a:pt x="21806" y="44295"/>
                </a:lnTo>
                <a:lnTo>
                  <a:pt x="35686" y="46100"/>
                </a:lnTo>
                <a:lnTo>
                  <a:pt x="49641" y="44295"/>
                </a:lnTo>
                <a:lnTo>
                  <a:pt x="61023" y="39369"/>
                </a:lnTo>
                <a:lnTo>
                  <a:pt x="68691" y="32063"/>
                </a:lnTo>
                <a:lnTo>
                  <a:pt x="71500" y="23113"/>
                </a:lnTo>
                <a:lnTo>
                  <a:pt x="68691" y="14144"/>
                </a:lnTo>
                <a:lnTo>
                  <a:pt x="61023" y="6794"/>
                </a:lnTo>
                <a:lnTo>
                  <a:pt x="49641" y="1825"/>
                </a:lnTo>
                <a:lnTo>
                  <a:pt x="356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19925" y="5543550"/>
            <a:ext cx="73025" cy="46355"/>
          </a:xfrm>
          <a:custGeom>
            <a:avLst/>
            <a:gdLst/>
            <a:ahLst/>
            <a:cxnLst/>
            <a:rect l="l" t="t" r="r" b="b"/>
            <a:pathLst>
              <a:path w="73025" h="46354">
                <a:moveTo>
                  <a:pt x="36575" y="0"/>
                </a:moveTo>
                <a:lnTo>
                  <a:pt x="22342" y="1805"/>
                </a:lnTo>
                <a:lnTo>
                  <a:pt x="10715" y="6731"/>
                </a:lnTo>
                <a:lnTo>
                  <a:pt x="2875" y="14037"/>
                </a:lnTo>
                <a:lnTo>
                  <a:pt x="0" y="22987"/>
                </a:lnTo>
                <a:lnTo>
                  <a:pt x="2875" y="31946"/>
                </a:lnTo>
                <a:lnTo>
                  <a:pt x="10715" y="39274"/>
                </a:lnTo>
                <a:lnTo>
                  <a:pt x="22342" y="44221"/>
                </a:lnTo>
                <a:lnTo>
                  <a:pt x="36575" y="46037"/>
                </a:lnTo>
                <a:lnTo>
                  <a:pt x="50736" y="44221"/>
                </a:lnTo>
                <a:lnTo>
                  <a:pt x="62325" y="39274"/>
                </a:lnTo>
                <a:lnTo>
                  <a:pt x="70151" y="31946"/>
                </a:lnTo>
                <a:lnTo>
                  <a:pt x="73025" y="22987"/>
                </a:lnTo>
                <a:lnTo>
                  <a:pt x="70151" y="14037"/>
                </a:lnTo>
                <a:lnTo>
                  <a:pt x="62325" y="6731"/>
                </a:lnTo>
                <a:lnTo>
                  <a:pt x="50736" y="1805"/>
                </a:lnTo>
                <a:lnTo>
                  <a:pt x="3657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80351" y="5472176"/>
            <a:ext cx="71755" cy="44450"/>
          </a:xfrm>
          <a:custGeom>
            <a:avLst/>
            <a:gdLst/>
            <a:ahLst/>
            <a:cxnLst/>
            <a:rect l="l" t="t" r="r" b="b"/>
            <a:pathLst>
              <a:path w="71754" h="44450">
                <a:moveTo>
                  <a:pt x="35687" y="0"/>
                </a:moveTo>
                <a:lnTo>
                  <a:pt x="21752" y="1740"/>
                </a:lnTo>
                <a:lnTo>
                  <a:pt x="10413" y="6492"/>
                </a:lnTo>
                <a:lnTo>
                  <a:pt x="2790" y="13555"/>
                </a:lnTo>
                <a:lnTo>
                  <a:pt x="0" y="22225"/>
                </a:lnTo>
                <a:lnTo>
                  <a:pt x="2790" y="30841"/>
                </a:lnTo>
                <a:lnTo>
                  <a:pt x="10414" y="37909"/>
                </a:lnTo>
                <a:lnTo>
                  <a:pt x="21752" y="42691"/>
                </a:lnTo>
                <a:lnTo>
                  <a:pt x="35687" y="44450"/>
                </a:lnTo>
                <a:lnTo>
                  <a:pt x="49567" y="42691"/>
                </a:lnTo>
                <a:lnTo>
                  <a:pt x="60912" y="37909"/>
                </a:lnTo>
                <a:lnTo>
                  <a:pt x="68566" y="30841"/>
                </a:lnTo>
                <a:lnTo>
                  <a:pt x="71374" y="22225"/>
                </a:lnTo>
                <a:lnTo>
                  <a:pt x="68566" y="13555"/>
                </a:lnTo>
                <a:lnTo>
                  <a:pt x="60912" y="6492"/>
                </a:lnTo>
                <a:lnTo>
                  <a:pt x="49567" y="1740"/>
                </a:lnTo>
                <a:lnTo>
                  <a:pt x="3568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12151" y="5013325"/>
            <a:ext cx="73025" cy="46355"/>
          </a:xfrm>
          <a:custGeom>
            <a:avLst/>
            <a:gdLst/>
            <a:ahLst/>
            <a:cxnLst/>
            <a:rect l="l" t="t" r="r" b="b"/>
            <a:pathLst>
              <a:path w="73025" h="46354">
                <a:moveTo>
                  <a:pt x="36449" y="0"/>
                </a:moveTo>
                <a:lnTo>
                  <a:pt x="22234" y="1805"/>
                </a:lnTo>
                <a:lnTo>
                  <a:pt x="10652" y="6731"/>
                </a:lnTo>
                <a:lnTo>
                  <a:pt x="2855" y="14037"/>
                </a:lnTo>
                <a:lnTo>
                  <a:pt x="0" y="22987"/>
                </a:lnTo>
                <a:lnTo>
                  <a:pt x="2855" y="31936"/>
                </a:lnTo>
                <a:lnTo>
                  <a:pt x="10652" y="39243"/>
                </a:lnTo>
                <a:lnTo>
                  <a:pt x="22234" y="44168"/>
                </a:lnTo>
                <a:lnTo>
                  <a:pt x="36449" y="45974"/>
                </a:lnTo>
                <a:lnTo>
                  <a:pt x="50682" y="44168"/>
                </a:lnTo>
                <a:lnTo>
                  <a:pt x="62309" y="39243"/>
                </a:lnTo>
                <a:lnTo>
                  <a:pt x="70149" y="31936"/>
                </a:lnTo>
                <a:lnTo>
                  <a:pt x="73025" y="22987"/>
                </a:lnTo>
                <a:lnTo>
                  <a:pt x="70149" y="14037"/>
                </a:lnTo>
                <a:lnTo>
                  <a:pt x="62309" y="6731"/>
                </a:lnTo>
                <a:lnTo>
                  <a:pt x="50682" y="1805"/>
                </a:lnTo>
                <a:lnTo>
                  <a:pt x="364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16976" y="4221226"/>
            <a:ext cx="71755" cy="46355"/>
          </a:xfrm>
          <a:custGeom>
            <a:avLst/>
            <a:gdLst/>
            <a:ahLst/>
            <a:cxnLst/>
            <a:rect l="l" t="t" r="r" b="b"/>
            <a:pathLst>
              <a:path w="71754" h="46354">
                <a:moveTo>
                  <a:pt x="35687" y="0"/>
                </a:moveTo>
                <a:lnTo>
                  <a:pt x="21752" y="1805"/>
                </a:lnTo>
                <a:lnTo>
                  <a:pt x="10413" y="6731"/>
                </a:lnTo>
                <a:lnTo>
                  <a:pt x="2790" y="14037"/>
                </a:lnTo>
                <a:lnTo>
                  <a:pt x="0" y="22987"/>
                </a:lnTo>
                <a:lnTo>
                  <a:pt x="2790" y="31936"/>
                </a:lnTo>
                <a:lnTo>
                  <a:pt x="10414" y="39243"/>
                </a:lnTo>
                <a:lnTo>
                  <a:pt x="21752" y="44168"/>
                </a:lnTo>
                <a:lnTo>
                  <a:pt x="35687" y="45974"/>
                </a:lnTo>
                <a:lnTo>
                  <a:pt x="49567" y="44168"/>
                </a:lnTo>
                <a:lnTo>
                  <a:pt x="60912" y="39243"/>
                </a:lnTo>
                <a:lnTo>
                  <a:pt x="68566" y="31936"/>
                </a:lnTo>
                <a:lnTo>
                  <a:pt x="71374" y="22987"/>
                </a:lnTo>
                <a:lnTo>
                  <a:pt x="68566" y="14037"/>
                </a:lnTo>
                <a:lnTo>
                  <a:pt x="60912" y="6731"/>
                </a:lnTo>
                <a:lnTo>
                  <a:pt x="49567" y="1805"/>
                </a:lnTo>
                <a:lnTo>
                  <a:pt x="3568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3850" y="3500373"/>
            <a:ext cx="503555" cy="635"/>
          </a:xfrm>
          <a:custGeom>
            <a:avLst/>
            <a:gdLst/>
            <a:ahLst/>
            <a:cxnLst/>
            <a:rect l="l" t="t" r="r" b="b"/>
            <a:pathLst>
              <a:path w="503555" h="635">
                <a:moveTo>
                  <a:pt x="0" y="0"/>
                </a:moveTo>
                <a:lnTo>
                  <a:pt x="503237" y="126"/>
                </a:lnTo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05967" y="3326724"/>
            <a:ext cx="160655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5" dirty="0">
                <a:latin typeface="Malgun Gothic"/>
                <a:cs typeface="Malgun Gothic"/>
              </a:rPr>
              <a:t>Sample and</a:t>
            </a:r>
            <a:r>
              <a:rPr sz="1650" i="1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hold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9387" y="3789362"/>
            <a:ext cx="2466975" cy="935037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8256" y="6273800"/>
            <a:ext cx="1974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10" dirty="0"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5967" y="1577086"/>
            <a:ext cx="7294880" cy="4136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5" dirty="0">
                <a:latin typeface="Lucida Sans Unicode"/>
                <a:cs typeface="Lucida Sans Unicode"/>
              </a:rPr>
              <a:t>La </a:t>
            </a:r>
            <a:r>
              <a:rPr sz="1600" spc="-90" dirty="0">
                <a:latin typeface="Lucida Sans Unicode"/>
                <a:cs typeface="Lucida Sans Unicode"/>
              </a:rPr>
              <a:t>politica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75" dirty="0">
                <a:latin typeface="Lucida Sans Unicode"/>
                <a:cs typeface="Lucida Sans Unicode"/>
              </a:rPr>
              <a:t>allocazione delle risorse </a:t>
            </a:r>
            <a:r>
              <a:rPr sz="1600" spc="-45" dirty="0">
                <a:latin typeface="Lucida Sans Unicode"/>
                <a:cs typeface="Lucida Sans Unicode"/>
              </a:rPr>
              <a:t>deve </a:t>
            </a:r>
            <a:r>
              <a:rPr sz="1600" spc="-70" dirty="0">
                <a:latin typeface="Lucida Sans Unicode"/>
                <a:cs typeface="Lucida Sans Unicode"/>
              </a:rPr>
              <a:t>considerare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80" dirty="0">
                <a:latin typeface="Lucida Sans Unicode"/>
                <a:cs typeface="Lucida Sans Unicode"/>
              </a:rPr>
              <a:t>seguenti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spc="-105" dirty="0">
                <a:latin typeface="Lucida Sans Unicode"/>
                <a:cs typeface="Lucida Sans Unicode"/>
              </a:rPr>
              <a:t>fattori: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buFont typeface="Lucida Sans Unicode"/>
              <a:buChar char="•"/>
              <a:tabLst>
                <a:tab pos="140970" algn="l"/>
              </a:tabLst>
            </a:pPr>
            <a:r>
              <a:rPr sz="1600" b="1" spc="-10" dirty="0">
                <a:latin typeface="Yu Gothic UI"/>
                <a:cs typeface="Yu Gothic UI"/>
              </a:rPr>
              <a:t>Equità</a:t>
            </a:r>
            <a:r>
              <a:rPr sz="1600" spc="-10" dirty="0">
                <a:latin typeface="Lucida Sans Unicode"/>
                <a:cs typeface="Lucida Sans Unicode"/>
              </a:rPr>
              <a:t>: </a:t>
            </a:r>
            <a:r>
              <a:rPr sz="1600" spc="-140" dirty="0">
                <a:latin typeface="Lucida Sans Unicode"/>
                <a:cs typeface="Lucida Sans Unicode"/>
              </a:rPr>
              <a:t>tutti 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r>
              <a:rPr sz="1600" spc="-60" dirty="0">
                <a:latin typeface="Lucida Sans Unicode"/>
                <a:cs typeface="Lucida Sans Unicode"/>
              </a:rPr>
              <a:t> </a:t>
            </a:r>
            <a:r>
              <a:rPr sz="1600" spc="-70" dirty="0">
                <a:latin typeface="Lucida Sans Unicode"/>
                <a:cs typeface="Lucida Sans Unicode"/>
              </a:rPr>
              <a:t>processi</a:t>
            </a:r>
            <a:endParaRPr sz="16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ct val="100000"/>
              </a:lnSpc>
              <a:spcBef>
                <a:spcPts val="173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90" dirty="0">
                <a:latin typeface="Lucida Sans Unicode"/>
                <a:cs typeface="Lucida Sans Unicode"/>
              </a:rPr>
              <a:t>appartenenti </a:t>
            </a:r>
            <a:r>
              <a:rPr sz="1600" spc="-65" dirty="0">
                <a:latin typeface="Lucida Sans Unicode"/>
                <a:cs typeface="Lucida Sans Unicode"/>
              </a:rPr>
              <a:t>ad </a:t>
            </a:r>
            <a:r>
              <a:rPr sz="1600" spc="-75" dirty="0">
                <a:latin typeface="Lucida Sans Unicode"/>
                <a:cs typeface="Lucida Sans Unicode"/>
              </a:rPr>
              <a:t>una </a:t>
            </a:r>
            <a:r>
              <a:rPr sz="1600" spc="-35" dirty="0">
                <a:latin typeface="Lucida Sans Unicode"/>
                <a:cs typeface="Lucida Sans Unicode"/>
              </a:rPr>
              <a:t>stessa</a:t>
            </a:r>
            <a:r>
              <a:rPr sz="1600" spc="-10" dirty="0">
                <a:latin typeface="Lucida Sans Unicode"/>
                <a:cs typeface="Lucida Sans Unicode"/>
              </a:rPr>
              <a:t> </a:t>
            </a:r>
            <a:r>
              <a:rPr sz="1600" spc="-35" dirty="0">
                <a:latin typeface="Lucida Sans Unicode"/>
                <a:cs typeface="Lucida Sans Unicode"/>
              </a:rPr>
              <a:t>classe,</a:t>
            </a:r>
            <a:endParaRPr sz="16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ct val="100000"/>
              </a:lnSpc>
              <a:spcBef>
                <a:spcPts val="173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95" dirty="0">
                <a:latin typeface="Lucida Sans Unicode"/>
                <a:cs typeface="Lucida Sans Unicode"/>
              </a:rPr>
              <a:t>o </a:t>
            </a:r>
            <a:r>
              <a:rPr sz="1600" spc="-75" dirty="0">
                <a:latin typeface="Lucida Sans Unicode"/>
                <a:cs typeface="Lucida Sans Unicode"/>
              </a:rPr>
              <a:t>con richieste</a:t>
            </a:r>
            <a:r>
              <a:rPr sz="1600" spc="-25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simili,</a:t>
            </a:r>
            <a:endParaRPr sz="16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ct val="100000"/>
              </a:lnSpc>
              <a:spcBef>
                <a:spcPts val="172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00" dirty="0">
                <a:latin typeface="Lucida Sans Unicode"/>
                <a:cs typeface="Lucida Sans Unicode"/>
              </a:rPr>
              <a:t>o </a:t>
            </a:r>
            <a:r>
              <a:rPr sz="1600" spc="-55" dirty="0">
                <a:latin typeface="Lucida Sans Unicode"/>
                <a:cs typeface="Lucida Sans Unicode"/>
              </a:rPr>
              <a:t>stesso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costo,</a:t>
            </a:r>
            <a:endParaRPr sz="1600">
              <a:latin typeface="Lucida Sans Unicode"/>
              <a:cs typeface="Lucida Sans Unicode"/>
            </a:endParaRPr>
          </a:p>
          <a:p>
            <a:pPr marL="469900">
              <a:lnSpc>
                <a:spcPct val="100000"/>
              </a:lnSpc>
              <a:spcBef>
                <a:spcPts val="1730"/>
              </a:spcBef>
            </a:pPr>
            <a:r>
              <a:rPr sz="1600" spc="-80" dirty="0">
                <a:latin typeface="Lucida Sans Unicode"/>
                <a:cs typeface="Lucida Sans Unicode"/>
              </a:rPr>
              <a:t>devono </a:t>
            </a:r>
            <a:r>
              <a:rPr sz="1600" spc="-35" dirty="0">
                <a:latin typeface="Lucida Sans Unicode"/>
                <a:cs typeface="Lucida Sans Unicode"/>
              </a:rPr>
              <a:t>avere </a:t>
            </a:r>
            <a:r>
              <a:rPr sz="1600" spc="-55" dirty="0">
                <a:latin typeface="Lucida Sans Unicode"/>
                <a:cs typeface="Lucida Sans Unicode"/>
              </a:rPr>
              <a:t>la </a:t>
            </a:r>
            <a:r>
              <a:rPr sz="1600" spc="-35" dirty="0">
                <a:latin typeface="Lucida Sans Unicode"/>
                <a:cs typeface="Lucida Sans Unicode"/>
              </a:rPr>
              <a:t>stessa </a:t>
            </a:r>
            <a:r>
              <a:rPr sz="1600" spc="-90" dirty="0">
                <a:latin typeface="Lucida Sans Unicode"/>
                <a:cs typeface="Lucida Sans Unicode"/>
              </a:rPr>
              <a:t>possibilità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30" dirty="0">
                <a:latin typeface="Lucida Sans Unicode"/>
                <a:cs typeface="Lucida Sans Unicode"/>
              </a:rPr>
              <a:t>accesso </a:t>
            </a:r>
            <a:r>
              <a:rPr sz="1600" spc="-55" dirty="0">
                <a:latin typeface="Lucida Sans Unicode"/>
                <a:cs typeface="Lucida Sans Unicode"/>
              </a:rPr>
              <a:t>alla</a:t>
            </a:r>
            <a:r>
              <a:rPr sz="1600" spc="-110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risorsa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50000"/>
              </a:lnSpc>
              <a:spcBef>
                <a:spcPts val="5"/>
              </a:spcBef>
              <a:buFont typeface="Lucida Sans Unicode"/>
              <a:buChar char="•"/>
              <a:tabLst>
                <a:tab pos="140970" algn="l"/>
              </a:tabLst>
            </a:pPr>
            <a:r>
              <a:rPr sz="1600" b="1" spc="-15" dirty="0">
                <a:latin typeface="Yu Gothic UI"/>
                <a:cs typeface="Yu Gothic UI"/>
              </a:rPr>
              <a:t>Tempo </a:t>
            </a:r>
            <a:r>
              <a:rPr sz="1600" b="1" spc="-65" dirty="0">
                <a:latin typeface="Yu Gothic UI"/>
                <a:cs typeface="Yu Gothic UI"/>
              </a:rPr>
              <a:t>di </a:t>
            </a:r>
            <a:r>
              <a:rPr sz="1600" b="1" spc="-15" dirty="0">
                <a:latin typeface="Yu Gothic UI"/>
                <a:cs typeface="Yu Gothic UI"/>
              </a:rPr>
              <a:t>risposta </a:t>
            </a:r>
            <a:r>
              <a:rPr sz="1600" b="1" spc="-25" dirty="0">
                <a:latin typeface="Yu Gothic UI"/>
                <a:cs typeface="Yu Gothic UI"/>
              </a:rPr>
              <a:t>differenziale</a:t>
            </a:r>
            <a:r>
              <a:rPr sz="1600" spc="-25" dirty="0">
                <a:latin typeface="Lucida Sans Unicode"/>
                <a:cs typeface="Lucida Sans Unicode"/>
              </a:rPr>
              <a:t>: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100" dirty="0">
                <a:latin typeface="Lucida Sans Unicode"/>
                <a:cs typeface="Lucida Sans Unicode"/>
              </a:rPr>
              <a:t>SO </a:t>
            </a:r>
            <a:r>
              <a:rPr sz="1600" spc="-90" dirty="0">
                <a:latin typeface="Lucida Sans Unicode"/>
                <a:cs typeface="Lucida Sans Unicode"/>
              </a:rPr>
              <a:t>discrimina </a:t>
            </a:r>
            <a:r>
              <a:rPr sz="1600" spc="-95" dirty="0">
                <a:latin typeface="Lucida Sans Unicode"/>
                <a:cs typeface="Lucida Sans Unicode"/>
              </a:rPr>
              <a:t>tra </a:t>
            </a:r>
            <a:r>
              <a:rPr sz="1600" spc="-50" dirty="0">
                <a:latin typeface="Lucida Sans Unicode"/>
                <a:cs typeface="Lucida Sans Unicode"/>
              </a:rPr>
              <a:t>classi che </a:t>
            </a:r>
            <a:r>
              <a:rPr sz="1600" spc="-90" dirty="0">
                <a:latin typeface="Lucida Sans Unicode"/>
                <a:cs typeface="Lucida Sans Unicode"/>
              </a:rPr>
              <a:t>hanno </a:t>
            </a:r>
            <a:r>
              <a:rPr sz="1600" spc="-100" dirty="0">
                <a:latin typeface="Lucida Sans Unicode"/>
                <a:cs typeface="Lucida Sans Unicode"/>
              </a:rPr>
              <a:t>bisogno </a:t>
            </a:r>
            <a:r>
              <a:rPr sz="1600" spc="-120" dirty="0">
                <a:latin typeface="Lucida Sans Unicode"/>
                <a:cs typeface="Lucida Sans Unicode"/>
              </a:rPr>
              <a:t>di  </a:t>
            </a:r>
            <a:r>
              <a:rPr sz="1600" spc="-75" dirty="0">
                <a:latin typeface="Lucida Sans Unicode"/>
                <a:cs typeface="Lucida Sans Unicode"/>
              </a:rPr>
              <a:t>risorse </a:t>
            </a:r>
            <a:r>
              <a:rPr sz="1600" spc="-65" dirty="0">
                <a:latin typeface="Lucida Sans Unicode"/>
                <a:cs typeface="Lucida Sans Unicode"/>
              </a:rPr>
              <a:t>diverse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114" dirty="0">
                <a:latin typeface="Lucida Sans Unicode"/>
                <a:cs typeface="Lucida Sans Unicode"/>
              </a:rPr>
              <a:t>tempi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diversi</a:t>
            </a:r>
            <a:endParaRPr sz="16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ct val="100000"/>
              </a:lnSpc>
              <a:spcBef>
                <a:spcPts val="123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15" dirty="0">
                <a:latin typeface="Lucida Sans Unicode"/>
                <a:cs typeface="Lucida Sans Unicode"/>
              </a:rPr>
              <a:t>Es.: </a:t>
            </a:r>
            <a:r>
              <a:rPr sz="1400" spc="-95" dirty="0">
                <a:latin typeface="Lucida Sans Unicode"/>
                <a:cs typeface="Lucida Sans Unicode"/>
              </a:rPr>
              <a:t>i </a:t>
            </a:r>
            <a:r>
              <a:rPr sz="1400" spc="-60" dirty="0">
                <a:latin typeface="Lucida Sans Unicode"/>
                <a:cs typeface="Lucida Sans Unicode"/>
              </a:rPr>
              <a:t>processi </a:t>
            </a:r>
            <a:r>
              <a:rPr sz="1400" spc="-65" dirty="0">
                <a:latin typeface="Lucida Sans Unicode"/>
                <a:cs typeface="Lucida Sans Unicode"/>
              </a:rPr>
              <a:t>con </a:t>
            </a:r>
            <a:r>
              <a:rPr sz="1400" spc="-95" dirty="0">
                <a:latin typeface="Lucida Sans Unicode"/>
                <a:cs typeface="Lucida Sans Unicode"/>
              </a:rPr>
              <a:t>forte </a:t>
            </a:r>
            <a:r>
              <a:rPr sz="1400" spc="-65" dirty="0">
                <a:latin typeface="Lucida Sans Unicode"/>
                <a:cs typeface="Lucida Sans Unicode"/>
              </a:rPr>
              <a:t>uso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120" dirty="0">
                <a:latin typeface="Lucida Sans Unicode"/>
                <a:cs typeface="Lucida Sans Unicode"/>
              </a:rPr>
              <a:t>I/O </a:t>
            </a:r>
            <a:r>
              <a:rPr sz="1400" spc="-70" dirty="0">
                <a:latin typeface="Lucida Sans Unicode"/>
                <a:cs typeface="Lucida Sans Unicode"/>
              </a:rPr>
              <a:t>vengono schedulati </a:t>
            </a:r>
            <a:r>
              <a:rPr sz="1400" spc="-75" dirty="0">
                <a:latin typeface="Lucida Sans Unicode"/>
                <a:cs typeface="Lucida Sans Unicode"/>
              </a:rPr>
              <a:t>per</a:t>
            </a:r>
            <a:r>
              <a:rPr sz="1400" spc="-145" dirty="0">
                <a:latin typeface="Lucida Sans Unicode"/>
                <a:cs typeface="Lucida Sans Unicode"/>
              </a:rPr>
              <a:t> </a:t>
            </a:r>
            <a:r>
              <a:rPr sz="1400" spc="-114" dirty="0">
                <a:latin typeface="Lucida Sans Unicode"/>
                <a:cs typeface="Lucida Sans Unicode"/>
              </a:rPr>
              <a:t>primi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5967" y="6110732"/>
            <a:ext cx="65144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indent="-127635">
              <a:lnSpc>
                <a:spcPct val="100000"/>
              </a:lnSpc>
              <a:spcBef>
                <a:spcPts val="95"/>
              </a:spcBef>
              <a:buFont typeface="Lucida Sans Unicode"/>
              <a:buChar char="•"/>
              <a:tabLst>
                <a:tab pos="140970" algn="l"/>
              </a:tabLst>
            </a:pPr>
            <a:r>
              <a:rPr sz="1600" b="1" dirty="0">
                <a:latin typeface="Yu Gothic UI"/>
                <a:cs typeface="Yu Gothic UI"/>
              </a:rPr>
              <a:t>Efficienza</a:t>
            </a:r>
            <a:r>
              <a:rPr sz="1600" dirty="0">
                <a:latin typeface="Lucida Sans Unicode"/>
                <a:cs typeface="Lucida Sans Unicode"/>
              </a:rPr>
              <a:t>: </a:t>
            </a:r>
            <a:r>
              <a:rPr sz="1600" spc="-80" dirty="0">
                <a:latin typeface="Lucida Sans Unicode"/>
                <a:cs typeface="Lucida Sans Unicode"/>
              </a:rPr>
              <a:t>massimizzare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114" dirty="0">
                <a:latin typeface="Lucida Sans Unicode"/>
                <a:cs typeface="Lucida Sans Unicode"/>
              </a:rPr>
              <a:t>throughput, </a:t>
            </a:r>
            <a:r>
              <a:rPr sz="1600" spc="-105" dirty="0">
                <a:latin typeface="Lucida Sans Unicode"/>
                <a:cs typeface="Lucida Sans Unicode"/>
              </a:rPr>
              <a:t>minimizzare </a:t>
            </a:r>
            <a:r>
              <a:rPr sz="1600" spc="-110" dirty="0">
                <a:latin typeface="Lucida Sans Unicode"/>
                <a:cs typeface="Lucida Sans Unicode"/>
              </a:rPr>
              <a:t>il tempo </a:t>
            </a:r>
            <a:r>
              <a:rPr sz="1600" spc="-120" dirty="0">
                <a:latin typeface="Lucida Sans Unicode"/>
                <a:cs typeface="Lucida Sans Unicode"/>
              </a:rPr>
              <a:t>di</a:t>
            </a:r>
            <a:r>
              <a:rPr sz="1600" spc="125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risposta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Schedulazione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0112" y="460007"/>
            <a:ext cx="7633334" cy="5115560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510"/>
              </a:spcBef>
            </a:pP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PROCESSO</a:t>
            </a:r>
            <a:endParaRPr sz="3200">
              <a:latin typeface="Georgia"/>
              <a:cs typeface="Georgia"/>
            </a:endParaRPr>
          </a:p>
          <a:p>
            <a:pPr marL="92075" marR="443865" algn="ctr">
              <a:lnSpc>
                <a:spcPct val="100000"/>
              </a:lnSpc>
              <a:spcBef>
                <a:spcPts val="2370"/>
              </a:spcBef>
            </a:pPr>
            <a:r>
              <a:rPr sz="5400" b="1" dirty="0">
                <a:solidFill>
                  <a:srgbClr val="009999"/>
                </a:solidFill>
                <a:latin typeface="Arial"/>
                <a:cs typeface="Arial"/>
              </a:rPr>
              <a:t>DESCRIZIONE,  CONTROLLO e  SCHEDULAZIONE</a:t>
            </a:r>
            <a:r>
              <a:rPr sz="5400" b="1" spc="-85" dirty="0">
                <a:solidFill>
                  <a:srgbClr val="009999"/>
                </a:solidFill>
                <a:latin typeface="Arial"/>
                <a:cs typeface="Arial"/>
              </a:rPr>
              <a:t> </a:t>
            </a:r>
            <a:r>
              <a:rPr sz="5400" b="1" spc="-5" dirty="0">
                <a:solidFill>
                  <a:srgbClr val="009999"/>
                </a:solidFill>
                <a:latin typeface="Arial"/>
                <a:cs typeface="Arial"/>
              </a:rPr>
              <a:t>dei  PROCESSI</a:t>
            </a:r>
            <a:endParaRPr sz="5400">
              <a:latin typeface="Arial"/>
              <a:cs typeface="Arial"/>
            </a:endParaRPr>
          </a:p>
          <a:p>
            <a:pPr marR="349885" algn="ctr">
              <a:lnSpc>
                <a:spcPct val="100000"/>
              </a:lnSpc>
              <a:spcBef>
                <a:spcPts val="2215"/>
              </a:spcBef>
            </a:pPr>
            <a:r>
              <a:rPr sz="3600" b="1" dirty="0">
                <a:solidFill>
                  <a:srgbClr val="009999"/>
                </a:solidFill>
                <a:latin typeface="Arial"/>
                <a:cs typeface="Arial"/>
              </a:rPr>
              <a:t>In </a:t>
            </a:r>
            <a:r>
              <a:rPr sz="3600" b="1" spc="-5" dirty="0">
                <a:solidFill>
                  <a:srgbClr val="009999"/>
                </a:solidFill>
                <a:latin typeface="Arial"/>
                <a:cs typeface="Arial"/>
              </a:rPr>
              <a:t>ambienti</a:t>
            </a:r>
            <a:r>
              <a:rPr sz="3600" b="1" spc="5" dirty="0">
                <a:solidFill>
                  <a:srgbClr val="009999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009999"/>
                </a:solidFill>
                <a:latin typeface="Arial"/>
                <a:cs typeface="Arial"/>
              </a:rPr>
              <a:t>multi-programmati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7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  <a:tabLst>
                <a:tab pos="2660650" algn="l"/>
              </a:tabLst>
            </a:pPr>
            <a:r>
              <a:rPr spc="-5" dirty="0"/>
              <a:t>PROCESSO	</a:t>
            </a:r>
            <a:r>
              <a:rPr sz="4400" b="0" dirty="0">
                <a:solidFill>
                  <a:srgbClr val="000000"/>
                </a:solidFill>
                <a:latin typeface="Arial"/>
                <a:cs typeface="Arial"/>
              </a:rPr>
              <a:t>Process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85240" y="1579143"/>
            <a:ext cx="7723505" cy="493458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entità che deve essere eseguita </a:t>
            </a:r>
            <a:r>
              <a:rPr sz="1600" dirty="0">
                <a:latin typeface="Arial"/>
                <a:cs typeface="Arial"/>
              </a:rPr>
              <a:t>su </a:t>
            </a:r>
            <a:r>
              <a:rPr sz="1600" spc="-10" dirty="0">
                <a:latin typeface="Arial"/>
                <a:cs typeface="Arial"/>
              </a:rPr>
              <a:t>una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CPU</a:t>
            </a:r>
            <a:endParaRPr sz="1600">
              <a:latin typeface="Arial"/>
              <a:cs typeface="Arial"/>
            </a:endParaRPr>
          </a:p>
          <a:p>
            <a:pPr marL="355600" marR="61594" indent="-342900">
              <a:lnSpc>
                <a:spcPct val="100000"/>
              </a:lnSpc>
              <a:spcBef>
                <a:spcPts val="39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attività caratterizzata dall’esecuzione di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sequenza di istruzioni, </a:t>
            </a:r>
            <a:r>
              <a:rPr sz="1600" spc="-10" dirty="0">
                <a:latin typeface="Arial"/>
                <a:cs typeface="Arial"/>
              </a:rPr>
              <a:t>uno </a:t>
            </a:r>
            <a:r>
              <a:rPr sz="1600" spc="-5" dirty="0">
                <a:latin typeface="Arial"/>
                <a:cs typeface="Arial"/>
              </a:rPr>
              <a:t>stato  corrente e un set di istruzioni di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sistema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50">
              <a:latin typeface="Times New Roman"/>
              <a:cs typeface="Times New Roman"/>
            </a:endParaRPr>
          </a:p>
          <a:p>
            <a:pPr marL="33020">
              <a:lnSpc>
                <a:spcPct val="100000"/>
              </a:lnSpc>
            </a:pPr>
            <a:r>
              <a:rPr sz="1600" b="1" spc="-40" dirty="0">
                <a:latin typeface="Yu Gothic UI"/>
                <a:cs typeface="Yu Gothic UI"/>
              </a:rPr>
              <a:t>Componenti</a:t>
            </a:r>
            <a:endParaRPr sz="1600">
              <a:latin typeface="Yu Gothic UI"/>
              <a:cs typeface="Yu Gothic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imes New Roman"/>
              <a:cs typeface="Times New Roman"/>
            </a:endParaRPr>
          </a:p>
          <a:p>
            <a:pPr marL="375920" indent="-342900">
              <a:lnSpc>
                <a:spcPct val="100000"/>
              </a:lnSpc>
              <a:buChar char="•"/>
              <a:tabLst>
                <a:tab pos="375920" algn="l"/>
                <a:tab pos="376555" algn="l"/>
              </a:tabLst>
            </a:pP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Programma</a:t>
            </a:r>
            <a:endParaRPr sz="1600">
              <a:latin typeface="Lucida Sans Unicode"/>
              <a:cs typeface="Lucida Sans Unicode"/>
            </a:endParaRPr>
          </a:p>
          <a:p>
            <a:pPr marL="1176655" lvl="1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1176655" algn="l"/>
                <a:tab pos="1177290" algn="l"/>
              </a:tabLst>
            </a:pPr>
            <a:r>
              <a:rPr sz="1600" spc="-65" dirty="0">
                <a:latin typeface="Lucida Sans Unicode"/>
                <a:cs typeface="Lucida Sans Unicode"/>
              </a:rPr>
              <a:t>codice</a:t>
            </a:r>
            <a:r>
              <a:rPr sz="1600" spc="-80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eseguibile</a:t>
            </a:r>
            <a:endParaRPr sz="1600">
              <a:latin typeface="Lucida Sans Unicode"/>
              <a:cs typeface="Lucida Sans Unicode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Lucida Sans Unicode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75920" indent="-342900">
              <a:lnSpc>
                <a:spcPct val="100000"/>
              </a:lnSpc>
              <a:buChar char="•"/>
              <a:tabLst>
                <a:tab pos="375920" algn="l"/>
                <a:tab pos="376555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Dati</a:t>
            </a:r>
            <a:endParaRPr sz="1600">
              <a:latin typeface="Lucida Sans Unicode"/>
              <a:cs typeface="Lucida Sans Unicode"/>
            </a:endParaRPr>
          </a:p>
          <a:p>
            <a:pPr marL="1176655" lvl="1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1176655" algn="l"/>
                <a:tab pos="1177290" algn="l"/>
              </a:tabLst>
            </a:pPr>
            <a:r>
              <a:rPr sz="1600" spc="-80" dirty="0">
                <a:latin typeface="Lucida Sans Unicode"/>
                <a:cs typeface="Lucida Sans Unicode"/>
              </a:rPr>
              <a:t>variabili</a:t>
            </a:r>
            <a:endParaRPr sz="1600">
              <a:latin typeface="Lucida Sans Unicode"/>
              <a:cs typeface="Lucida Sans Unicode"/>
            </a:endParaRPr>
          </a:p>
          <a:p>
            <a:pPr marL="1176655" lvl="1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1176655" algn="l"/>
                <a:tab pos="1177290" algn="l"/>
              </a:tabLst>
            </a:pPr>
            <a:r>
              <a:rPr sz="1600" spc="-80" dirty="0">
                <a:latin typeface="Lucida Sans Unicode"/>
                <a:cs typeface="Lucida Sans Unicode"/>
              </a:rPr>
              <a:t>spazio </a:t>
            </a:r>
            <a:r>
              <a:rPr sz="1600" spc="-120" dirty="0">
                <a:latin typeface="Lucida Sans Unicode"/>
                <a:cs typeface="Lucida Sans Unicode"/>
              </a:rPr>
              <a:t>di</a:t>
            </a:r>
            <a:r>
              <a:rPr sz="1600" spc="-70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lavoro</a:t>
            </a:r>
            <a:endParaRPr sz="1600">
              <a:latin typeface="Lucida Sans Unicode"/>
              <a:cs typeface="Lucida Sans Unicode"/>
            </a:endParaRPr>
          </a:p>
          <a:p>
            <a:pPr marL="1176655" lvl="1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1176655" algn="l"/>
                <a:tab pos="1177290" algn="l"/>
              </a:tabLst>
            </a:pPr>
            <a:r>
              <a:rPr sz="1600" spc="-65" dirty="0">
                <a:latin typeface="Lucida Sans Unicode"/>
                <a:cs typeface="Lucida Sans Unicode"/>
              </a:rPr>
              <a:t>Buffer</a:t>
            </a:r>
            <a:endParaRPr sz="1600">
              <a:latin typeface="Lucida Sans Unicode"/>
              <a:cs typeface="Lucida Sans Unicode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Lucida Sans Unicode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7592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75920" algn="l"/>
                <a:tab pos="376555" algn="l"/>
              </a:tabLst>
            </a:pPr>
            <a:r>
              <a:rPr sz="1600" u="sng" spc="-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Contesto </a:t>
            </a:r>
            <a:r>
              <a:rPr sz="1600" u="sng" spc="-12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di </a:t>
            </a:r>
            <a:r>
              <a:rPr sz="1600" u="sng" spc="-6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esecuzione</a:t>
            </a:r>
            <a:r>
              <a:rPr sz="1600" spc="-6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(info </a:t>
            </a:r>
            <a:r>
              <a:rPr sz="1600" spc="-45" dirty="0">
                <a:latin typeface="Lucida Sans Unicode"/>
                <a:cs typeface="Lucida Sans Unicode"/>
              </a:rPr>
              <a:t>necessarie </a:t>
            </a:r>
            <a:r>
              <a:rPr sz="1600" spc="-55" dirty="0">
                <a:latin typeface="Lucida Sans Unicode"/>
                <a:cs typeface="Lucida Sans Unicode"/>
              </a:rPr>
              <a:t>al </a:t>
            </a:r>
            <a:r>
              <a:rPr sz="1600" spc="100" dirty="0">
                <a:latin typeface="Lucida Sans Unicode"/>
                <a:cs typeface="Lucida Sans Unicode"/>
              </a:rPr>
              <a:t>SO </a:t>
            </a:r>
            <a:r>
              <a:rPr sz="1600" spc="-90" dirty="0">
                <a:latin typeface="Lucida Sans Unicode"/>
                <a:cs typeface="Lucida Sans Unicode"/>
              </a:rPr>
              <a:t>per </a:t>
            </a:r>
            <a:r>
              <a:rPr sz="1600" spc="-75" dirty="0">
                <a:latin typeface="Lucida Sans Unicode"/>
                <a:cs typeface="Lucida Sans Unicode"/>
              </a:rPr>
              <a:t>gestire </a:t>
            </a:r>
            <a:r>
              <a:rPr sz="1600" spc="-110" dirty="0">
                <a:latin typeface="Lucida Sans Unicode"/>
                <a:cs typeface="Lucida Sans Unicode"/>
              </a:rPr>
              <a:t>il</a:t>
            </a:r>
            <a:r>
              <a:rPr sz="1600" spc="-85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processo)</a:t>
            </a:r>
            <a:endParaRPr sz="1600">
              <a:latin typeface="Lucida Sans Unicode"/>
              <a:cs typeface="Lucida Sans Unicode"/>
            </a:endParaRPr>
          </a:p>
          <a:p>
            <a:pPr marL="1176655" lvl="1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1176655" algn="l"/>
                <a:tab pos="1177290" algn="l"/>
              </a:tabLst>
            </a:pPr>
            <a:r>
              <a:rPr sz="1600" spc="-100" dirty="0">
                <a:latin typeface="Lucida Sans Unicode"/>
                <a:cs typeface="Lucida Sans Unicode"/>
              </a:rPr>
              <a:t>contenuto </a:t>
            </a:r>
            <a:r>
              <a:rPr sz="1600" spc="-85" dirty="0">
                <a:latin typeface="Lucida Sans Unicode"/>
                <a:cs typeface="Lucida Sans Unicode"/>
              </a:rPr>
              <a:t>dei </a:t>
            </a:r>
            <a:r>
              <a:rPr sz="1600" spc="-95" dirty="0">
                <a:latin typeface="Lucida Sans Unicode"/>
                <a:cs typeface="Lucida Sans Unicode"/>
              </a:rPr>
              <a:t>registri </a:t>
            </a:r>
            <a:r>
              <a:rPr sz="1600" spc="-70" dirty="0">
                <a:latin typeface="Lucida Sans Unicode"/>
                <a:cs typeface="Lucida Sans Unicode"/>
              </a:rPr>
              <a:t>della</a:t>
            </a:r>
            <a:r>
              <a:rPr sz="1600" spc="30" dirty="0">
                <a:latin typeface="Lucida Sans Unicode"/>
                <a:cs typeface="Lucida Sans Unicode"/>
              </a:rPr>
              <a:t> </a:t>
            </a:r>
            <a:r>
              <a:rPr sz="1600" spc="80" dirty="0">
                <a:latin typeface="Lucida Sans Unicode"/>
                <a:cs typeface="Lucida Sans Unicode"/>
              </a:rPr>
              <a:t>CPU</a:t>
            </a:r>
            <a:endParaRPr sz="1600">
              <a:latin typeface="Lucida Sans Unicode"/>
              <a:cs typeface="Lucida Sans Unicode"/>
            </a:endParaRPr>
          </a:p>
          <a:p>
            <a:pPr marL="1176655" lvl="1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1176655" algn="l"/>
                <a:tab pos="1177290" algn="l"/>
              </a:tabLst>
            </a:pPr>
            <a:r>
              <a:rPr sz="1600" spc="-70" dirty="0">
                <a:latin typeface="Lucida Sans Unicode"/>
                <a:cs typeface="Lucida Sans Unicode"/>
              </a:rPr>
              <a:t>Priorità, </a:t>
            </a:r>
            <a:r>
              <a:rPr sz="1600" spc="-85" dirty="0">
                <a:latin typeface="Lucida Sans Unicode"/>
                <a:cs typeface="Lucida Sans Unicode"/>
              </a:rPr>
              <a:t>stato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60" dirty="0">
                <a:latin typeface="Lucida Sans Unicode"/>
                <a:cs typeface="Lucida Sans Unicode"/>
              </a:rPr>
              <a:t>attesa </a:t>
            </a:r>
            <a:r>
              <a:rPr sz="1600" spc="-65" dirty="0">
                <a:latin typeface="Lucida Sans Unicode"/>
                <a:cs typeface="Lucida Sans Unicode"/>
              </a:rPr>
              <a:t>su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90" dirty="0">
                <a:latin typeface="Lucida Sans Unicode"/>
                <a:cs typeface="Lucida Sans Unicode"/>
              </a:rPr>
              <a:t>dispositivo </a:t>
            </a:r>
            <a:r>
              <a:rPr sz="1600" spc="-120" dirty="0">
                <a:latin typeface="Lucida Sans Unicode"/>
                <a:cs typeface="Lucida Sans Unicode"/>
              </a:rPr>
              <a:t>di</a:t>
            </a:r>
            <a:r>
              <a:rPr sz="1600" spc="90" dirty="0">
                <a:latin typeface="Lucida Sans Unicode"/>
                <a:cs typeface="Lucida Sans Unicode"/>
              </a:rPr>
              <a:t> </a:t>
            </a:r>
            <a:r>
              <a:rPr sz="1600" spc="-140" dirty="0">
                <a:latin typeface="Lucida Sans Unicode"/>
                <a:cs typeface="Lucida Sans Unicode"/>
              </a:rPr>
              <a:t>I/O</a:t>
            </a:r>
            <a:endParaRPr sz="1600">
              <a:latin typeface="Lucida Sans Unicode"/>
              <a:cs typeface="Lucida Sans Unicode"/>
            </a:endParaRPr>
          </a:p>
          <a:p>
            <a:pPr marR="5080" algn="r">
              <a:lnSpc>
                <a:spcPct val="100000"/>
              </a:lnSpc>
              <a:spcBef>
                <a:spcPts val="800"/>
              </a:spcBef>
            </a:pP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82750" y="2974975"/>
            <a:ext cx="2057400" cy="1295400"/>
          </a:xfrm>
          <a:custGeom>
            <a:avLst/>
            <a:gdLst/>
            <a:ahLst/>
            <a:cxnLst/>
            <a:rect l="l" t="t" r="r" b="b"/>
            <a:pathLst>
              <a:path w="2057400" h="1295400">
                <a:moveTo>
                  <a:pt x="1028700" y="0"/>
                </a:moveTo>
                <a:lnTo>
                  <a:pt x="970319" y="1025"/>
                </a:lnTo>
                <a:lnTo>
                  <a:pt x="912794" y="4064"/>
                </a:lnTo>
                <a:lnTo>
                  <a:pt x="856210" y="9062"/>
                </a:lnTo>
                <a:lnTo>
                  <a:pt x="800656" y="15965"/>
                </a:lnTo>
                <a:lnTo>
                  <a:pt x="746216" y="24718"/>
                </a:lnTo>
                <a:lnTo>
                  <a:pt x="692980" y="35266"/>
                </a:lnTo>
                <a:lnTo>
                  <a:pt x="641032" y="47555"/>
                </a:lnTo>
                <a:lnTo>
                  <a:pt x="590460" y="61530"/>
                </a:lnTo>
                <a:lnTo>
                  <a:pt x="541351" y="77136"/>
                </a:lnTo>
                <a:lnTo>
                  <a:pt x="493791" y="94319"/>
                </a:lnTo>
                <a:lnTo>
                  <a:pt x="447868" y="113024"/>
                </a:lnTo>
                <a:lnTo>
                  <a:pt x="403668" y="133197"/>
                </a:lnTo>
                <a:lnTo>
                  <a:pt x="361277" y="154782"/>
                </a:lnTo>
                <a:lnTo>
                  <a:pt x="320784" y="177726"/>
                </a:lnTo>
                <a:lnTo>
                  <a:pt x="282273" y="201973"/>
                </a:lnTo>
                <a:lnTo>
                  <a:pt x="245834" y="227469"/>
                </a:lnTo>
                <a:lnTo>
                  <a:pt x="211551" y="254159"/>
                </a:lnTo>
                <a:lnTo>
                  <a:pt x="179512" y="281989"/>
                </a:lnTo>
                <a:lnTo>
                  <a:pt x="149803" y="310903"/>
                </a:lnTo>
                <a:lnTo>
                  <a:pt x="122512" y="340848"/>
                </a:lnTo>
                <a:lnTo>
                  <a:pt x="97725" y="371769"/>
                </a:lnTo>
                <a:lnTo>
                  <a:pt x="75530" y="403611"/>
                </a:lnTo>
                <a:lnTo>
                  <a:pt x="39259" y="469838"/>
                </a:lnTo>
                <a:lnTo>
                  <a:pt x="14393" y="539094"/>
                </a:lnTo>
                <a:lnTo>
                  <a:pt x="1628" y="610941"/>
                </a:lnTo>
                <a:lnTo>
                  <a:pt x="0" y="647700"/>
                </a:lnTo>
                <a:lnTo>
                  <a:pt x="1628" y="684458"/>
                </a:lnTo>
                <a:lnTo>
                  <a:pt x="14393" y="756305"/>
                </a:lnTo>
                <a:lnTo>
                  <a:pt x="39259" y="825561"/>
                </a:lnTo>
                <a:lnTo>
                  <a:pt x="75530" y="891788"/>
                </a:lnTo>
                <a:lnTo>
                  <a:pt x="97725" y="923630"/>
                </a:lnTo>
                <a:lnTo>
                  <a:pt x="122512" y="954551"/>
                </a:lnTo>
                <a:lnTo>
                  <a:pt x="149803" y="984496"/>
                </a:lnTo>
                <a:lnTo>
                  <a:pt x="179512" y="1013410"/>
                </a:lnTo>
                <a:lnTo>
                  <a:pt x="211551" y="1041240"/>
                </a:lnTo>
                <a:lnTo>
                  <a:pt x="245834" y="1067930"/>
                </a:lnTo>
                <a:lnTo>
                  <a:pt x="282273" y="1093426"/>
                </a:lnTo>
                <a:lnTo>
                  <a:pt x="320784" y="1117673"/>
                </a:lnTo>
                <a:lnTo>
                  <a:pt x="361277" y="1140617"/>
                </a:lnTo>
                <a:lnTo>
                  <a:pt x="403668" y="1162202"/>
                </a:lnTo>
                <a:lnTo>
                  <a:pt x="447868" y="1182375"/>
                </a:lnTo>
                <a:lnTo>
                  <a:pt x="493791" y="1201080"/>
                </a:lnTo>
                <a:lnTo>
                  <a:pt x="541351" y="1218263"/>
                </a:lnTo>
                <a:lnTo>
                  <a:pt x="590460" y="1233869"/>
                </a:lnTo>
                <a:lnTo>
                  <a:pt x="641032" y="1247844"/>
                </a:lnTo>
                <a:lnTo>
                  <a:pt x="692980" y="1260133"/>
                </a:lnTo>
                <a:lnTo>
                  <a:pt x="746216" y="1270681"/>
                </a:lnTo>
                <a:lnTo>
                  <a:pt x="800656" y="1279434"/>
                </a:lnTo>
                <a:lnTo>
                  <a:pt x="856210" y="1286337"/>
                </a:lnTo>
                <a:lnTo>
                  <a:pt x="912794" y="1291335"/>
                </a:lnTo>
                <a:lnTo>
                  <a:pt x="970319" y="1294374"/>
                </a:lnTo>
                <a:lnTo>
                  <a:pt x="1028700" y="1295400"/>
                </a:lnTo>
                <a:lnTo>
                  <a:pt x="1087080" y="1294374"/>
                </a:lnTo>
                <a:lnTo>
                  <a:pt x="1144605" y="1291335"/>
                </a:lnTo>
                <a:lnTo>
                  <a:pt x="1201189" y="1286337"/>
                </a:lnTo>
                <a:lnTo>
                  <a:pt x="1256743" y="1279434"/>
                </a:lnTo>
                <a:lnTo>
                  <a:pt x="1311183" y="1270681"/>
                </a:lnTo>
                <a:lnTo>
                  <a:pt x="1364419" y="1260133"/>
                </a:lnTo>
                <a:lnTo>
                  <a:pt x="1416367" y="1247844"/>
                </a:lnTo>
                <a:lnTo>
                  <a:pt x="1466939" y="1233869"/>
                </a:lnTo>
                <a:lnTo>
                  <a:pt x="1516048" y="1218263"/>
                </a:lnTo>
                <a:lnTo>
                  <a:pt x="1563608" y="1201080"/>
                </a:lnTo>
                <a:lnTo>
                  <a:pt x="1609531" y="1182375"/>
                </a:lnTo>
                <a:lnTo>
                  <a:pt x="1653731" y="1162202"/>
                </a:lnTo>
                <a:lnTo>
                  <a:pt x="1696122" y="1140617"/>
                </a:lnTo>
                <a:lnTo>
                  <a:pt x="1736615" y="1117673"/>
                </a:lnTo>
                <a:lnTo>
                  <a:pt x="1775126" y="1093426"/>
                </a:lnTo>
                <a:lnTo>
                  <a:pt x="1811565" y="1067930"/>
                </a:lnTo>
                <a:lnTo>
                  <a:pt x="1845848" y="1041240"/>
                </a:lnTo>
                <a:lnTo>
                  <a:pt x="1877887" y="1013410"/>
                </a:lnTo>
                <a:lnTo>
                  <a:pt x="1907596" y="984496"/>
                </a:lnTo>
                <a:lnTo>
                  <a:pt x="1934887" y="954551"/>
                </a:lnTo>
                <a:lnTo>
                  <a:pt x="1959674" y="923630"/>
                </a:lnTo>
                <a:lnTo>
                  <a:pt x="1981869" y="891788"/>
                </a:lnTo>
                <a:lnTo>
                  <a:pt x="2018140" y="825561"/>
                </a:lnTo>
                <a:lnTo>
                  <a:pt x="2043006" y="756305"/>
                </a:lnTo>
                <a:lnTo>
                  <a:pt x="2055771" y="684458"/>
                </a:lnTo>
                <a:lnTo>
                  <a:pt x="2057400" y="647700"/>
                </a:lnTo>
                <a:lnTo>
                  <a:pt x="2055771" y="610941"/>
                </a:lnTo>
                <a:lnTo>
                  <a:pt x="2043006" y="539094"/>
                </a:lnTo>
                <a:lnTo>
                  <a:pt x="2018140" y="469838"/>
                </a:lnTo>
                <a:lnTo>
                  <a:pt x="1981869" y="403611"/>
                </a:lnTo>
                <a:lnTo>
                  <a:pt x="1959674" y="371769"/>
                </a:lnTo>
                <a:lnTo>
                  <a:pt x="1934887" y="340848"/>
                </a:lnTo>
                <a:lnTo>
                  <a:pt x="1907596" y="310903"/>
                </a:lnTo>
                <a:lnTo>
                  <a:pt x="1877887" y="281989"/>
                </a:lnTo>
                <a:lnTo>
                  <a:pt x="1845848" y="254159"/>
                </a:lnTo>
                <a:lnTo>
                  <a:pt x="1811565" y="227469"/>
                </a:lnTo>
                <a:lnTo>
                  <a:pt x="1775126" y="201973"/>
                </a:lnTo>
                <a:lnTo>
                  <a:pt x="1736615" y="177726"/>
                </a:lnTo>
                <a:lnTo>
                  <a:pt x="1696122" y="154782"/>
                </a:lnTo>
                <a:lnTo>
                  <a:pt x="1653731" y="133197"/>
                </a:lnTo>
                <a:lnTo>
                  <a:pt x="1609531" y="113024"/>
                </a:lnTo>
                <a:lnTo>
                  <a:pt x="1563608" y="94319"/>
                </a:lnTo>
                <a:lnTo>
                  <a:pt x="1516048" y="77136"/>
                </a:lnTo>
                <a:lnTo>
                  <a:pt x="1466939" y="61530"/>
                </a:lnTo>
                <a:lnTo>
                  <a:pt x="1416367" y="47555"/>
                </a:lnTo>
                <a:lnTo>
                  <a:pt x="1364419" y="35266"/>
                </a:lnTo>
                <a:lnTo>
                  <a:pt x="1311183" y="24718"/>
                </a:lnTo>
                <a:lnTo>
                  <a:pt x="1256743" y="15965"/>
                </a:lnTo>
                <a:lnTo>
                  <a:pt x="1201189" y="9062"/>
                </a:lnTo>
                <a:lnTo>
                  <a:pt x="1144605" y="4064"/>
                </a:lnTo>
                <a:lnTo>
                  <a:pt x="1087080" y="1025"/>
                </a:lnTo>
                <a:lnTo>
                  <a:pt x="10287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92750" y="2974975"/>
            <a:ext cx="2057400" cy="1295400"/>
          </a:xfrm>
          <a:custGeom>
            <a:avLst/>
            <a:gdLst/>
            <a:ahLst/>
            <a:cxnLst/>
            <a:rect l="l" t="t" r="r" b="b"/>
            <a:pathLst>
              <a:path w="2057400" h="1295400">
                <a:moveTo>
                  <a:pt x="1028700" y="0"/>
                </a:moveTo>
                <a:lnTo>
                  <a:pt x="970319" y="1025"/>
                </a:lnTo>
                <a:lnTo>
                  <a:pt x="912794" y="4064"/>
                </a:lnTo>
                <a:lnTo>
                  <a:pt x="856210" y="9062"/>
                </a:lnTo>
                <a:lnTo>
                  <a:pt x="800656" y="15965"/>
                </a:lnTo>
                <a:lnTo>
                  <a:pt x="746216" y="24718"/>
                </a:lnTo>
                <a:lnTo>
                  <a:pt x="692980" y="35266"/>
                </a:lnTo>
                <a:lnTo>
                  <a:pt x="641032" y="47555"/>
                </a:lnTo>
                <a:lnTo>
                  <a:pt x="590460" y="61530"/>
                </a:lnTo>
                <a:lnTo>
                  <a:pt x="541351" y="77136"/>
                </a:lnTo>
                <a:lnTo>
                  <a:pt x="493791" y="94319"/>
                </a:lnTo>
                <a:lnTo>
                  <a:pt x="447868" y="113024"/>
                </a:lnTo>
                <a:lnTo>
                  <a:pt x="403668" y="133197"/>
                </a:lnTo>
                <a:lnTo>
                  <a:pt x="361277" y="154782"/>
                </a:lnTo>
                <a:lnTo>
                  <a:pt x="320784" y="177726"/>
                </a:lnTo>
                <a:lnTo>
                  <a:pt x="282273" y="201973"/>
                </a:lnTo>
                <a:lnTo>
                  <a:pt x="245834" y="227469"/>
                </a:lnTo>
                <a:lnTo>
                  <a:pt x="211551" y="254159"/>
                </a:lnTo>
                <a:lnTo>
                  <a:pt x="179512" y="281989"/>
                </a:lnTo>
                <a:lnTo>
                  <a:pt x="149803" y="310903"/>
                </a:lnTo>
                <a:lnTo>
                  <a:pt x="122512" y="340848"/>
                </a:lnTo>
                <a:lnTo>
                  <a:pt x="97725" y="371769"/>
                </a:lnTo>
                <a:lnTo>
                  <a:pt x="75530" y="403611"/>
                </a:lnTo>
                <a:lnTo>
                  <a:pt x="39259" y="469838"/>
                </a:lnTo>
                <a:lnTo>
                  <a:pt x="14393" y="539094"/>
                </a:lnTo>
                <a:lnTo>
                  <a:pt x="1628" y="610941"/>
                </a:lnTo>
                <a:lnTo>
                  <a:pt x="0" y="647700"/>
                </a:lnTo>
                <a:lnTo>
                  <a:pt x="1628" y="684458"/>
                </a:lnTo>
                <a:lnTo>
                  <a:pt x="14393" y="756305"/>
                </a:lnTo>
                <a:lnTo>
                  <a:pt x="39259" y="825561"/>
                </a:lnTo>
                <a:lnTo>
                  <a:pt x="75530" y="891788"/>
                </a:lnTo>
                <a:lnTo>
                  <a:pt x="97725" y="923630"/>
                </a:lnTo>
                <a:lnTo>
                  <a:pt x="122512" y="954551"/>
                </a:lnTo>
                <a:lnTo>
                  <a:pt x="149803" y="984496"/>
                </a:lnTo>
                <a:lnTo>
                  <a:pt x="179512" y="1013410"/>
                </a:lnTo>
                <a:lnTo>
                  <a:pt x="211551" y="1041240"/>
                </a:lnTo>
                <a:lnTo>
                  <a:pt x="245834" y="1067930"/>
                </a:lnTo>
                <a:lnTo>
                  <a:pt x="282273" y="1093426"/>
                </a:lnTo>
                <a:lnTo>
                  <a:pt x="320784" y="1117673"/>
                </a:lnTo>
                <a:lnTo>
                  <a:pt x="361277" y="1140617"/>
                </a:lnTo>
                <a:lnTo>
                  <a:pt x="403668" y="1162202"/>
                </a:lnTo>
                <a:lnTo>
                  <a:pt x="447868" y="1182375"/>
                </a:lnTo>
                <a:lnTo>
                  <a:pt x="493791" y="1201080"/>
                </a:lnTo>
                <a:lnTo>
                  <a:pt x="541351" y="1218263"/>
                </a:lnTo>
                <a:lnTo>
                  <a:pt x="590460" y="1233869"/>
                </a:lnTo>
                <a:lnTo>
                  <a:pt x="641032" y="1247844"/>
                </a:lnTo>
                <a:lnTo>
                  <a:pt x="692980" y="1260133"/>
                </a:lnTo>
                <a:lnTo>
                  <a:pt x="746216" y="1270681"/>
                </a:lnTo>
                <a:lnTo>
                  <a:pt x="800656" y="1279434"/>
                </a:lnTo>
                <a:lnTo>
                  <a:pt x="856210" y="1286337"/>
                </a:lnTo>
                <a:lnTo>
                  <a:pt x="912794" y="1291335"/>
                </a:lnTo>
                <a:lnTo>
                  <a:pt x="970319" y="1294374"/>
                </a:lnTo>
                <a:lnTo>
                  <a:pt x="1028700" y="1295400"/>
                </a:lnTo>
                <a:lnTo>
                  <a:pt x="1087080" y="1294374"/>
                </a:lnTo>
                <a:lnTo>
                  <a:pt x="1144605" y="1291335"/>
                </a:lnTo>
                <a:lnTo>
                  <a:pt x="1201189" y="1286337"/>
                </a:lnTo>
                <a:lnTo>
                  <a:pt x="1256743" y="1279434"/>
                </a:lnTo>
                <a:lnTo>
                  <a:pt x="1311183" y="1270681"/>
                </a:lnTo>
                <a:lnTo>
                  <a:pt x="1364419" y="1260133"/>
                </a:lnTo>
                <a:lnTo>
                  <a:pt x="1416367" y="1247844"/>
                </a:lnTo>
                <a:lnTo>
                  <a:pt x="1466939" y="1233869"/>
                </a:lnTo>
                <a:lnTo>
                  <a:pt x="1516048" y="1218263"/>
                </a:lnTo>
                <a:lnTo>
                  <a:pt x="1563608" y="1201080"/>
                </a:lnTo>
                <a:lnTo>
                  <a:pt x="1609531" y="1182375"/>
                </a:lnTo>
                <a:lnTo>
                  <a:pt x="1653731" y="1162202"/>
                </a:lnTo>
                <a:lnTo>
                  <a:pt x="1696122" y="1140617"/>
                </a:lnTo>
                <a:lnTo>
                  <a:pt x="1736615" y="1117673"/>
                </a:lnTo>
                <a:lnTo>
                  <a:pt x="1775126" y="1093426"/>
                </a:lnTo>
                <a:lnTo>
                  <a:pt x="1811565" y="1067930"/>
                </a:lnTo>
                <a:lnTo>
                  <a:pt x="1845848" y="1041240"/>
                </a:lnTo>
                <a:lnTo>
                  <a:pt x="1877887" y="1013410"/>
                </a:lnTo>
                <a:lnTo>
                  <a:pt x="1907596" y="984496"/>
                </a:lnTo>
                <a:lnTo>
                  <a:pt x="1934887" y="954551"/>
                </a:lnTo>
                <a:lnTo>
                  <a:pt x="1959674" y="923630"/>
                </a:lnTo>
                <a:lnTo>
                  <a:pt x="1981869" y="891788"/>
                </a:lnTo>
                <a:lnTo>
                  <a:pt x="2018140" y="825561"/>
                </a:lnTo>
                <a:lnTo>
                  <a:pt x="2043006" y="756305"/>
                </a:lnTo>
                <a:lnTo>
                  <a:pt x="2055771" y="684458"/>
                </a:lnTo>
                <a:lnTo>
                  <a:pt x="2057400" y="647700"/>
                </a:lnTo>
                <a:lnTo>
                  <a:pt x="2055771" y="610941"/>
                </a:lnTo>
                <a:lnTo>
                  <a:pt x="2043006" y="539094"/>
                </a:lnTo>
                <a:lnTo>
                  <a:pt x="2018140" y="469838"/>
                </a:lnTo>
                <a:lnTo>
                  <a:pt x="1981869" y="403611"/>
                </a:lnTo>
                <a:lnTo>
                  <a:pt x="1959674" y="371769"/>
                </a:lnTo>
                <a:lnTo>
                  <a:pt x="1934887" y="340848"/>
                </a:lnTo>
                <a:lnTo>
                  <a:pt x="1907596" y="310903"/>
                </a:lnTo>
                <a:lnTo>
                  <a:pt x="1877887" y="281989"/>
                </a:lnTo>
                <a:lnTo>
                  <a:pt x="1845848" y="254159"/>
                </a:lnTo>
                <a:lnTo>
                  <a:pt x="1811565" y="227469"/>
                </a:lnTo>
                <a:lnTo>
                  <a:pt x="1775126" y="201973"/>
                </a:lnTo>
                <a:lnTo>
                  <a:pt x="1736615" y="177726"/>
                </a:lnTo>
                <a:lnTo>
                  <a:pt x="1696122" y="154782"/>
                </a:lnTo>
                <a:lnTo>
                  <a:pt x="1653731" y="133197"/>
                </a:lnTo>
                <a:lnTo>
                  <a:pt x="1609531" y="113024"/>
                </a:lnTo>
                <a:lnTo>
                  <a:pt x="1563608" y="94319"/>
                </a:lnTo>
                <a:lnTo>
                  <a:pt x="1516048" y="77136"/>
                </a:lnTo>
                <a:lnTo>
                  <a:pt x="1466939" y="61530"/>
                </a:lnTo>
                <a:lnTo>
                  <a:pt x="1416367" y="47555"/>
                </a:lnTo>
                <a:lnTo>
                  <a:pt x="1364419" y="35266"/>
                </a:lnTo>
                <a:lnTo>
                  <a:pt x="1311183" y="24718"/>
                </a:lnTo>
                <a:lnTo>
                  <a:pt x="1256743" y="15965"/>
                </a:lnTo>
                <a:lnTo>
                  <a:pt x="1201189" y="9062"/>
                </a:lnTo>
                <a:lnTo>
                  <a:pt x="1144605" y="4064"/>
                </a:lnTo>
                <a:lnTo>
                  <a:pt x="1087080" y="1025"/>
                </a:lnTo>
                <a:lnTo>
                  <a:pt x="10287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92629" y="3020336"/>
            <a:ext cx="1350010" cy="1050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85445">
              <a:lnSpc>
                <a:spcPct val="1201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Not  Runn</a:t>
            </a:r>
            <a:r>
              <a:rPr sz="2800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79338" y="3380613"/>
            <a:ext cx="13500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Running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14776" y="4081398"/>
            <a:ext cx="2384425" cy="567055"/>
          </a:xfrm>
          <a:custGeom>
            <a:avLst/>
            <a:gdLst/>
            <a:ahLst/>
            <a:cxnLst/>
            <a:rect l="l" t="t" r="r" b="b"/>
            <a:pathLst>
              <a:path w="2384425" h="567054">
                <a:moveTo>
                  <a:pt x="42622" y="74112"/>
                </a:moveTo>
                <a:lnTo>
                  <a:pt x="33251" y="75828"/>
                </a:lnTo>
                <a:lnTo>
                  <a:pt x="34162" y="79882"/>
                </a:lnTo>
                <a:lnTo>
                  <a:pt x="34162" y="80137"/>
                </a:lnTo>
                <a:lnTo>
                  <a:pt x="34416" y="80644"/>
                </a:lnTo>
                <a:lnTo>
                  <a:pt x="39750" y="93725"/>
                </a:lnTo>
                <a:lnTo>
                  <a:pt x="45974" y="106806"/>
                </a:lnTo>
                <a:lnTo>
                  <a:pt x="68961" y="146050"/>
                </a:lnTo>
                <a:lnTo>
                  <a:pt x="98425" y="184531"/>
                </a:lnTo>
                <a:lnTo>
                  <a:pt x="133985" y="221995"/>
                </a:lnTo>
                <a:lnTo>
                  <a:pt x="175260" y="258571"/>
                </a:lnTo>
                <a:lnTo>
                  <a:pt x="205739" y="282194"/>
                </a:lnTo>
                <a:lnTo>
                  <a:pt x="238506" y="305181"/>
                </a:lnTo>
                <a:lnTo>
                  <a:pt x="273303" y="327659"/>
                </a:lnTo>
                <a:lnTo>
                  <a:pt x="310261" y="349376"/>
                </a:lnTo>
                <a:lnTo>
                  <a:pt x="348996" y="370331"/>
                </a:lnTo>
                <a:lnTo>
                  <a:pt x="389763" y="390651"/>
                </a:lnTo>
                <a:lnTo>
                  <a:pt x="432053" y="410082"/>
                </a:lnTo>
                <a:lnTo>
                  <a:pt x="476123" y="428498"/>
                </a:lnTo>
                <a:lnTo>
                  <a:pt x="521588" y="446024"/>
                </a:lnTo>
                <a:lnTo>
                  <a:pt x="568451" y="462661"/>
                </a:lnTo>
                <a:lnTo>
                  <a:pt x="616712" y="478281"/>
                </a:lnTo>
                <a:lnTo>
                  <a:pt x="666114" y="492759"/>
                </a:lnTo>
                <a:lnTo>
                  <a:pt x="716661" y="506094"/>
                </a:lnTo>
                <a:lnTo>
                  <a:pt x="768096" y="518287"/>
                </a:lnTo>
                <a:lnTo>
                  <a:pt x="820293" y="529208"/>
                </a:lnTo>
                <a:lnTo>
                  <a:pt x="873378" y="538861"/>
                </a:lnTo>
                <a:lnTo>
                  <a:pt x="927100" y="546988"/>
                </a:lnTo>
                <a:lnTo>
                  <a:pt x="981201" y="553974"/>
                </a:lnTo>
                <a:lnTo>
                  <a:pt x="1035938" y="559434"/>
                </a:lnTo>
                <a:lnTo>
                  <a:pt x="1090929" y="563371"/>
                </a:lnTo>
                <a:lnTo>
                  <a:pt x="1146175" y="565784"/>
                </a:lnTo>
                <a:lnTo>
                  <a:pt x="1201420" y="566546"/>
                </a:lnTo>
                <a:lnTo>
                  <a:pt x="1256919" y="565784"/>
                </a:lnTo>
                <a:lnTo>
                  <a:pt x="1312164" y="563499"/>
                </a:lnTo>
                <a:lnTo>
                  <a:pt x="1367154" y="559562"/>
                </a:lnTo>
                <a:lnTo>
                  <a:pt x="1392614" y="557021"/>
                </a:lnTo>
                <a:lnTo>
                  <a:pt x="1201547" y="557021"/>
                </a:lnTo>
                <a:lnTo>
                  <a:pt x="1146556" y="556259"/>
                </a:lnTo>
                <a:lnTo>
                  <a:pt x="1091691" y="553846"/>
                </a:lnTo>
                <a:lnTo>
                  <a:pt x="1036954" y="549909"/>
                </a:lnTo>
                <a:lnTo>
                  <a:pt x="982472" y="544576"/>
                </a:lnTo>
                <a:lnTo>
                  <a:pt x="928497" y="537590"/>
                </a:lnTo>
                <a:lnTo>
                  <a:pt x="875029" y="529463"/>
                </a:lnTo>
                <a:lnTo>
                  <a:pt x="822198" y="519811"/>
                </a:lnTo>
                <a:lnTo>
                  <a:pt x="770254" y="509015"/>
                </a:lnTo>
                <a:lnTo>
                  <a:pt x="719074" y="496824"/>
                </a:lnTo>
                <a:lnTo>
                  <a:pt x="668782" y="483615"/>
                </a:lnTo>
                <a:lnTo>
                  <a:pt x="619633" y="469264"/>
                </a:lnTo>
                <a:lnTo>
                  <a:pt x="571753" y="453770"/>
                </a:lnTo>
                <a:lnTo>
                  <a:pt x="525018" y="437261"/>
                </a:lnTo>
                <a:lnTo>
                  <a:pt x="479806" y="419734"/>
                </a:lnTo>
                <a:lnTo>
                  <a:pt x="436118" y="401446"/>
                </a:lnTo>
                <a:lnTo>
                  <a:pt x="393953" y="382143"/>
                </a:lnTo>
                <a:lnTo>
                  <a:pt x="353568" y="362076"/>
                </a:lnTo>
                <a:lnTo>
                  <a:pt x="315087" y="341121"/>
                </a:lnTo>
                <a:lnTo>
                  <a:pt x="278511" y="319658"/>
                </a:lnTo>
                <a:lnTo>
                  <a:pt x="243966" y="297433"/>
                </a:lnTo>
                <a:lnTo>
                  <a:pt x="211454" y="274574"/>
                </a:lnTo>
                <a:lnTo>
                  <a:pt x="181356" y="251206"/>
                </a:lnTo>
                <a:lnTo>
                  <a:pt x="140715" y="215264"/>
                </a:lnTo>
                <a:lnTo>
                  <a:pt x="105790" y="178434"/>
                </a:lnTo>
                <a:lnTo>
                  <a:pt x="76962" y="140969"/>
                </a:lnTo>
                <a:lnTo>
                  <a:pt x="54483" y="102869"/>
                </a:lnTo>
                <a:lnTo>
                  <a:pt x="43493" y="77850"/>
                </a:lnTo>
                <a:lnTo>
                  <a:pt x="43331" y="77544"/>
                </a:lnTo>
                <a:lnTo>
                  <a:pt x="43268" y="77088"/>
                </a:lnTo>
                <a:lnTo>
                  <a:pt x="42622" y="74112"/>
                </a:lnTo>
                <a:close/>
              </a:path>
              <a:path w="2384425" h="567054">
                <a:moveTo>
                  <a:pt x="2374900" y="1524"/>
                </a:moveTo>
                <a:lnTo>
                  <a:pt x="2371216" y="40005"/>
                </a:lnTo>
                <a:lnTo>
                  <a:pt x="2360168" y="78486"/>
                </a:lnTo>
                <a:lnTo>
                  <a:pt x="2342261" y="116586"/>
                </a:lnTo>
                <a:lnTo>
                  <a:pt x="2317623" y="154558"/>
                </a:lnTo>
                <a:lnTo>
                  <a:pt x="2286635" y="191769"/>
                </a:lnTo>
                <a:lnTo>
                  <a:pt x="2249804" y="228219"/>
                </a:lnTo>
                <a:lnTo>
                  <a:pt x="2207387" y="263778"/>
                </a:lnTo>
                <a:lnTo>
                  <a:pt x="2159635" y="297942"/>
                </a:lnTo>
                <a:lnTo>
                  <a:pt x="2125091" y="320167"/>
                </a:lnTo>
                <a:lnTo>
                  <a:pt x="2088514" y="341756"/>
                </a:lnTo>
                <a:lnTo>
                  <a:pt x="2050034" y="362457"/>
                </a:lnTo>
                <a:lnTo>
                  <a:pt x="2009521" y="382524"/>
                </a:lnTo>
                <a:lnTo>
                  <a:pt x="1967357" y="401700"/>
                </a:lnTo>
                <a:lnTo>
                  <a:pt x="1923669" y="420115"/>
                </a:lnTo>
                <a:lnTo>
                  <a:pt x="1878457" y="437514"/>
                </a:lnTo>
                <a:lnTo>
                  <a:pt x="1831721" y="454025"/>
                </a:lnTo>
                <a:lnTo>
                  <a:pt x="1783714" y="469392"/>
                </a:lnTo>
                <a:lnTo>
                  <a:pt x="1734693" y="483743"/>
                </a:lnTo>
                <a:lnTo>
                  <a:pt x="1684527" y="497077"/>
                </a:lnTo>
                <a:lnTo>
                  <a:pt x="1633220" y="509143"/>
                </a:lnTo>
                <a:lnTo>
                  <a:pt x="1581150" y="520064"/>
                </a:lnTo>
                <a:lnTo>
                  <a:pt x="1528318" y="529463"/>
                </a:lnTo>
                <a:lnTo>
                  <a:pt x="1474977" y="537844"/>
                </a:lnTo>
                <a:lnTo>
                  <a:pt x="1421002" y="544576"/>
                </a:lnTo>
                <a:lnTo>
                  <a:pt x="1366520" y="550037"/>
                </a:lnTo>
                <a:lnTo>
                  <a:pt x="1311783" y="553974"/>
                </a:lnTo>
                <a:lnTo>
                  <a:pt x="1256791" y="556259"/>
                </a:lnTo>
                <a:lnTo>
                  <a:pt x="1201547" y="557021"/>
                </a:lnTo>
                <a:lnTo>
                  <a:pt x="1392614" y="557021"/>
                </a:lnTo>
                <a:lnTo>
                  <a:pt x="1476121" y="547243"/>
                </a:lnTo>
                <a:lnTo>
                  <a:pt x="1529841" y="538988"/>
                </a:lnTo>
                <a:lnTo>
                  <a:pt x="1582927" y="529336"/>
                </a:lnTo>
                <a:lnTo>
                  <a:pt x="1635252" y="518540"/>
                </a:lnTo>
                <a:lnTo>
                  <a:pt x="1686687" y="506349"/>
                </a:lnTo>
                <a:lnTo>
                  <a:pt x="1737106" y="493013"/>
                </a:lnTo>
                <a:lnTo>
                  <a:pt x="1786509" y="478536"/>
                </a:lnTo>
                <a:lnTo>
                  <a:pt x="1834641" y="463042"/>
                </a:lnTo>
                <a:lnTo>
                  <a:pt x="1881504" y="446531"/>
                </a:lnTo>
                <a:lnTo>
                  <a:pt x="1927098" y="428878"/>
                </a:lnTo>
                <a:lnTo>
                  <a:pt x="1971039" y="410463"/>
                </a:lnTo>
                <a:lnTo>
                  <a:pt x="2013458" y="391159"/>
                </a:lnTo>
                <a:lnTo>
                  <a:pt x="2054225" y="371094"/>
                </a:lnTo>
                <a:lnTo>
                  <a:pt x="2093087" y="350138"/>
                </a:lnTo>
                <a:lnTo>
                  <a:pt x="2129916" y="328421"/>
                </a:lnTo>
                <a:lnTo>
                  <a:pt x="2164841" y="306069"/>
                </a:lnTo>
                <a:lnTo>
                  <a:pt x="2197481" y="283082"/>
                </a:lnTo>
                <a:lnTo>
                  <a:pt x="2228088" y="259461"/>
                </a:lnTo>
                <a:lnTo>
                  <a:pt x="2269236" y="223138"/>
                </a:lnTo>
                <a:lnTo>
                  <a:pt x="2304796" y="185674"/>
                </a:lnTo>
                <a:lnTo>
                  <a:pt x="2334260" y="147446"/>
                </a:lnTo>
                <a:lnTo>
                  <a:pt x="2357374" y="108457"/>
                </a:lnTo>
                <a:lnTo>
                  <a:pt x="2373629" y="68706"/>
                </a:lnTo>
                <a:lnTo>
                  <a:pt x="2382647" y="28575"/>
                </a:lnTo>
                <a:lnTo>
                  <a:pt x="2384425" y="1905"/>
                </a:lnTo>
                <a:lnTo>
                  <a:pt x="2374900" y="1524"/>
                </a:lnTo>
                <a:close/>
              </a:path>
              <a:path w="2384425" h="567054">
                <a:moveTo>
                  <a:pt x="23749" y="0"/>
                </a:moveTo>
                <a:lnTo>
                  <a:pt x="0" y="81914"/>
                </a:lnTo>
                <a:lnTo>
                  <a:pt x="33251" y="75828"/>
                </a:lnTo>
                <a:lnTo>
                  <a:pt x="30479" y="63500"/>
                </a:lnTo>
                <a:lnTo>
                  <a:pt x="39877" y="61468"/>
                </a:lnTo>
                <a:lnTo>
                  <a:pt x="69878" y="61468"/>
                </a:lnTo>
                <a:lnTo>
                  <a:pt x="23749" y="0"/>
                </a:lnTo>
                <a:close/>
              </a:path>
              <a:path w="2384425" h="567054">
                <a:moveTo>
                  <a:pt x="43179" y="77088"/>
                </a:moveTo>
                <a:lnTo>
                  <a:pt x="43434" y="77850"/>
                </a:lnTo>
                <a:lnTo>
                  <a:pt x="43367" y="77544"/>
                </a:lnTo>
                <a:lnTo>
                  <a:pt x="43179" y="77088"/>
                </a:lnTo>
                <a:close/>
              </a:path>
              <a:path w="2384425" h="567054">
                <a:moveTo>
                  <a:pt x="43367" y="77544"/>
                </a:moveTo>
                <a:lnTo>
                  <a:pt x="43434" y="77850"/>
                </a:lnTo>
                <a:lnTo>
                  <a:pt x="43367" y="77544"/>
                </a:lnTo>
                <a:close/>
              </a:path>
              <a:path w="2384425" h="567054">
                <a:moveTo>
                  <a:pt x="43268" y="77088"/>
                </a:moveTo>
                <a:lnTo>
                  <a:pt x="43367" y="77544"/>
                </a:lnTo>
                <a:lnTo>
                  <a:pt x="43268" y="77088"/>
                </a:lnTo>
                <a:close/>
              </a:path>
              <a:path w="2384425" h="567054">
                <a:moveTo>
                  <a:pt x="39877" y="61468"/>
                </a:moveTo>
                <a:lnTo>
                  <a:pt x="30479" y="63500"/>
                </a:lnTo>
                <a:lnTo>
                  <a:pt x="33251" y="75828"/>
                </a:lnTo>
                <a:lnTo>
                  <a:pt x="42622" y="74112"/>
                </a:lnTo>
                <a:lnTo>
                  <a:pt x="39877" y="61468"/>
                </a:lnTo>
                <a:close/>
              </a:path>
              <a:path w="2384425" h="567054">
                <a:moveTo>
                  <a:pt x="69878" y="61468"/>
                </a:moveTo>
                <a:lnTo>
                  <a:pt x="39877" y="61468"/>
                </a:lnTo>
                <a:lnTo>
                  <a:pt x="42622" y="74112"/>
                </a:lnTo>
                <a:lnTo>
                  <a:pt x="74929" y="68199"/>
                </a:lnTo>
                <a:lnTo>
                  <a:pt x="69878" y="614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30651" y="2466467"/>
            <a:ext cx="2388235" cy="662940"/>
          </a:xfrm>
          <a:custGeom>
            <a:avLst/>
            <a:gdLst/>
            <a:ahLst/>
            <a:cxnLst/>
            <a:rect l="l" t="t" r="r" b="b"/>
            <a:pathLst>
              <a:path w="2388235" h="662939">
                <a:moveTo>
                  <a:pt x="2345529" y="587638"/>
                </a:moveTo>
                <a:lnTo>
                  <a:pt x="2312543" y="592074"/>
                </a:lnTo>
                <a:lnTo>
                  <a:pt x="2360549" y="662432"/>
                </a:lnTo>
                <a:lnTo>
                  <a:pt x="2381848" y="600202"/>
                </a:lnTo>
                <a:lnTo>
                  <a:pt x="2347341" y="600202"/>
                </a:lnTo>
                <a:lnTo>
                  <a:pt x="2345529" y="587638"/>
                </a:lnTo>
                <a:close/>
              </a:path>
              <a:path w="2388235" h="662939">
                <a:moveTo>
                  <a:pt x="1182115" y="0"/>
                </a:moveTo>
                <a:lnTo>
                  <a:pt x="1126871" y="1016"/>
                </a:lnTo>
                <a:lnTo>
                  <a:pt x="1071626" y="3810"/>
                </a:lnTo>
                <a:lnTo>
                  <a:pt x="1016635" y="8509"/>
                </a:lnTo>
                <a:lnTo>
                  <a:pt x="962025" y="14986"/>
                </a:lnTo>
                <a:lnTo>
                  <a:pt x="907669" y="22987"/>
                </a:lnTo>
                <a:lnTo>
                  <a:pt x="854075" y="32766"/>
                </a:lnTo>
                <a:lnTo>
                  <a:pt x="800988" y="43942"/>
                </a:lnTo>
                <a:lnTo>
                  <a:pt x="748664" y="56769"/>
                </a:lnTo>
                <a:lnTo>
                  <a:pt x="697229" y="70866"/>
                </a:lnTo>
                <a:lnTo>
                  <a:pt x="646811" y="86613"/>
                </a:lnTo>
                <a:lnTo>
                  <a:pt x="597408" y="103505"/>
                </a:lnTo>
                <a:lnTo>
                  <a:pt x="549148" y="121666"/>
                </a:lnTo>
                <a:lnTo>
                  <a:pt x="502285" y="141097"/>
                </a:lnTo>
                <a:lnTo>
                  <a:pt x="456819" y="161544"/>
                </a:lnTo>
                <a:lnTo>
                  <a:pt x="412750" y="183261"/>
                </a:lnTo>
                <a:lnTo>
                  <a:pt x="370332" y="205994"/>
                </a:lnTo>
                <a:lnTo>
                  <a:pt x="329691" y="229616"/>
                </a:lnTo>
                <a:lnTo>
                  <a:pt x="290829" y="254000"/>
                </a:lnTo>
                <a:lnTo>
                  <a:pt x="254000" y="279527"/>
                </a:lnTo>
                <a:lnTo>
                  <a:pt x="219075" y="305688"/>
                </a:lnTo>
                <a:lnTo>
                  <a:pt x="186436" y="332486"/>
                </a:lnTo>
                <a:lnTo>
                  <a:pt x="155956" y="360045"/>
                </a:lnTo>
                <a:lnTo>
                  <a:pt x="127888" y="388366"/>
                </a:lnTo>
                <a:lnTo>
                  <a:pt x="102362" y="417195"/>
                </a:lnTo>
                <a:lnTo>
                  <a:pt x="68707" y="461263"/>
                </a:lnTo>
                <a:lnTo>
                  <a:pt x="41275" y="506349"/>
                </a:lnTo>
                <a:lnTo>
                  <a:pt x="20574" y="552196"/>
                </a:lnTo>
                <a:lnTo>
                  <a:pt x="6808" y="598932"/>
                </a:lnTo>
                <a:lnTo>
                  <a:pt x="499" y="645795"/>
                </a:lnTo>
                <a:lnTo>
                  <a:pt x="0" y="660781"/>
                </a:lnTo>
                <a:lnTo>
                  <a:pt x="9525" y="661162"/>
                </a:lnTo>
                <a:lnTo>
                  <a:pt x="9906" y="645795"/>
                </a:lnTo>
                <a:lnTo>
                  <a:pt x="11175" y="630555"/>
                </a:lnTo>
                <a:lnTo>
                  <a:pt x="19812" y="585470"/>
                </a:lnTo>
                <a:lnTo>
                  <a:pt x="35687" y="540385"/>
                </a:lnTo>
                <a:lnTo>
                  <a:pt x="58165" y="495808"/>
                </a:lnTo>
                <a:lnTo>
                  <a:pt x="86995" y="451993"/>
                </a:lnTo>
                <a:lnTo>
                  <a:pt x="121920" y="408940"/>
                </a:lnTo>
                <a:lnTo>
                  <a:pt x="148462" y="380873"/>
                </a:lnTo>
                <a:lnTo>
                  <a:pt x="177419" y="353187"/>
                </a:lnTo>
                <a:lnTo>
                  <a:pt x="225171" y="312928"/>
                </a:lnTo>
                <a:lnTo>
                  <a:pt x="259714" y="287147"/>
                </a:lnTo>
                <a:lnTo>
                  <a:pt x="296290" y="261874"/>
                </a:lnTo>
                <a:lnTo>
                  <a:pt x="334772" y="237617"/>
                </a:lnTo>
                <a:lnTo>
                  <a:pt x="375158" y="214122"/>
                </a:lnTo>
                <a:lnTo>
                  <a:pt x="417195" y="191643"/>
                </a:lnTo>
                <a:lnTo>
                  <a:pt x="461010" y="170180"/>
                </a:lnTo>
                <a:lnTo>
                  <a:pt x="506222" y="149733"/>
                </a:lnTo>
                <a:lnTo>
                  <a:pt x="552831" y="130429"/>
                </a:lnTo>
                <a:lnTo>
                  <a:pt x="600710" y="112395"/>
                </a:lnTo>
                <a:lnTo>
                  <a:pt x="649859" y="95631"/>
                </a:lnTo>
                <a:lnTo>
                  <a:pt x="700024" y="80010"/>
                </a:lnTo>
                <a:lnTo>
                  <a:pt x="751204" y="65912"/>
                </a:lnTo>
                <a:lnTo>
                  <a:pt x="803148" y="53212"/>
                </a:lnTo>
                <a:lnTo>
                  <a:pt x="855979" y="42037"/>
                </a:lnTo>
                <a:lnTo>
                  <a:pt x="909447" y="32385"/>
                </a:lnTo>
                <a:lnTo>
                  <a:pt x="963295" y="24384"/>
                </a:lnTo>
                <a:lnTo>
                  <a:pt x="1017651" y="18034"/>
                </a:lnTo>
                <a:lnTo>
                  <a:pt x="1072388" y="13335"/>
                </a:lnTo>
                <a:lnTo>
                  <a:pt x="1127252" y="10541"/>
                </a:lnTo>
                <a:lnTo>
                  <a:pt x="1182243" y="9525"/>
                </a:lnTo>
                <a:lnTo>
                  <a:pt x="1354800" y="9525"/>
                </a:lnTo>
                <a:lnTo>
                  <a:pt x="1348232" y="8762"/>
                </a:lnTo>
                <a:lnTo>
                  <a:pt x="1293240" y="4191"/>
                </a:lnTo>
                <a:lnTo>
                  <a:pt x="1237996" y="1270"/>
                </a:lnTo>
                <a:lnTo>
                  <a:pt x="1182115" y="0"/>
                </a:lnTo>
                <a:close/>
              </a:path>
              <a:path w="2388235" h="662939">
                <a:moveTo>
                  <a:pt x="2354883" y="586381"/>
                </a:moveTo>
                <a:lnTo>
                  <a:pt x="2345529" y="587638"/>
                </a:lnTo>
                <a:lnTo>
                  <a:pt x="2347341" y="600202"/>
                </a:lnTo>
                <a:lnTo>
                  <a:pt x="2356739" y="598932"/>
                </a:lnTo>
                <a:lnTo>
                  <a:pt x="2354883" y="586381"/>
                </a:lnTo>
                <a:close/>
              </a:path>
              <a:path w="2388235" h="662939">
                <a:moveTo>
                  <a:pt x="2388108" y="581913"/>
                </a:moveTo>
                <a:lnTo>
                  <a:pt x="2354883" y="586381"/>
                </a:lnTo>
                <a:lnTo>
                  <a:pt x="2356739" y="598932"/>
                </a:lnTo>
                <a:lnTo>
                  <a:pt x="2347341" y="600202"/>
                </a:lnTo>
                <a:lnTo>
                  <a:pt x="2381848" y="600202"/>
                </a:lnTo>
                <a:lnTo>
                  <a:pt x="2388108" y="581913"/>
                </a:lnTo>
                <a:close/>
              </a:path>
              <a:path w="2388235" h="662939">
                <a:moveTo>
                  <a:pt x="1354800" y="9525"/>
                </a:moveTo>
                <a:lnTo>
                  <a:pt x="1182243" y="9525"/>
                </a:lnTo>
                <a:lnTo>
                  <a:pt x="1237741" y="10795"/>
                </a:lnTo>
                <a:lnTo>
                  <a:pt x="1292733" y="13588"/>
                </a:lnTo>
                <a:lnTo>
                  <a:pt x="1347470" y="18161"/>
                </a:lnTo>
                <a:lnTo>
                  <a:pt x="1401826" y="24511"/>
                </a:lnTo>
                <a:lnTo>
                  <a:pt x="1455801" y="32638"/>
                </a:lnTo>
                <a:lnTo>
                  <a:pt x="1509268" y="42291"/>
                </a:lnTo>
                <a:lnTo>
                  <a:pt x="1561973" y="53467"/>
                </a:lnTo>
                <a:lnTo>
                  <a:pt x="1614043" y="66167"/>
                </a:lnTo>
                <a:lnTo>
                  <a:pt x="1665224" y="80391"/>
                </a:lnTo>
                <a:lnTo>
                  <a:pt x="1715389" y="95885"/>
                </a:lnTo>
                <a:lnTo>
                  <a:pt x="1764538" y="112775"/>
                </a:lnTo>
                <a:lnTo>
                  <a:pt x="1812544" y="130937"/>
                </a:lnTo>
                <a:lnTo>
                  <a:pt x="1859152" y="150113"/>
                </a:lnTo>
                <a:lnTo>
                  <a:pt x="1904364" y="170687"/>
                </a:lnTo>
                <a:lnTo>
                  <a:pt x="1948052" y="192150"/>
                </a:lnTo>
                <a:lnTo>
                  <a:pt x="1990216" y="214757"/>
                </a:lnTo>
                <a:lnTo>
                  <a:pt x="2030602" y="238125"/>
                </a:lnTo>
                <a:lnTo>
                  <a:pt x="2069084" y="262509"/>
                </a:lnTo>
                <a:lnTo>
                  <a:pt x="2105660" y="287782"/>
                </a:lnTo>
                <a:lnTo>
                  <a:pt x="2140331" y="313817"/>
                </a:lnTo>
                <a:lnTo>
                  <a:pt x="2172589" y="340487"/>
                </a:lnTo>
                <a:lnTo>
                  <a:pt x="2202688" y="367792"/>
                </a:lnTo>
                <a:lnTo>
                  <a:pt x="2230501" y="395732"/>
                </a:lnTo>
                <a:lnTo>
                  <a:pt x="2267458" y="438658"/>
                </a:lnTo>
                <a:lnTo>
                  <a:pt x="2298319" y="482346"/>
                </a:lnTo>
                <a:lnTo>
                  <a:pt x="2322957" y="526796"/>
                </a:lnTo>
                <a:lnTo>
                  <a:pt x="2340991" y="571881"/>
                </a:lnTo>
                <a:lnTo>
                  <a:pt x="2345529" y="587638"/>
                </a:lnTo>
                <a:lnTo>
                  <a:pt x="2354883" y="586381"/>
                </a:lnTo>
                <a:lnTo>
                  <a:pt x="2338451" y="537845"/>
                </a:lnTo>
                <a:lnTo>
                  <a:pt x="2315337" y="492252"/>
                </a:lnTo>
                <a:lnTo>
                  <a:pt x="2286000" y="447294"/>
                </a:lnTo>
                <a:lnTo>
                  <a:pt x="2250440" y="403479"/>
                </a:lnTo>
                <a:lnTo>
                  <a:pt x="2223516" y="374904"/>
                </a:lnTo>
                <a:lnTo>
                  <a:pt x="2194306" y="346963"/>
                </a:lnTo>
                <a:lnTo>
                  <a:pt x="2146046" y="306324"/>
                </a:lnTo>
                <a:lnTo>
                  <a:pt x="2111121" y="279908"/>
                </a:lnTo>
                <a:lnTo>
                  <a:pt x="2074164" y="254508"/>
                </a:lnTo>
                <a:lnTo>
                  <a:pt x="2035428" y="229997"/>
                </a:lnTo>
                <a:lnTo>
                  <a:pt x="1994789" y="206375"/>
                </a:lnTo>
                <a:lnTo>
                  <a:pt x="1952244" y="183642"/>
                </a:lnTo>
                <a:lnTo>
                  <a:pt x="1908302" y="162052"/>
                </a:lnTo>
                <a:lnTo>
                  <a:pt x="1862836" y="141350"/>
                </a:lnTo>
                <a:lnTo>
                  <a:pt x="1815846" y="121920"/>
                </a:lnTo>
                <a:lnTo>
                  <a:pt x="1767586" y="103759"/>
                </a:lnTo>
                <a:lnTo>
                  <a:pt x="1718310" y="86868"/>
                </a:lnTo>
                <a:lnTo>
                  <a:pt x="1667764" y="71120"/>
                </a:lnTo>
                <a:lnTo>
                  <a:pt x="1616328" y="56896"/>
                </a:lnTo>
                <a:lnTo>
                  <a:pt x="1564004" y="44196"/>
                </a:lnTo>
                <a:lnTo>
                  <a:pt x="1510919" y="32893"/>
                </a:lnTo>
                <a:lnTo>
                  <a:pt x="1457198" y="23241"/>
                </a:lnTo>
                <a:lnTo>
                  <a:pt x="1402969" y="15112"/>
                </a:lnTo>
                <a:lnTo>
                  <a:pt x="13548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50150" y="3546475"/>
            <a:ext cx="838200" cy="76200"/>
          </a:xfrm>
          <a:custGeom>
            <a:avLst/>
            <a:gdLst/>
            <a:ahLst/>
            <a:cxnLst/>
            <a:rect l="l" t="t" r="r" b="b"/>
            <a:pathLst>
              <a:path w="838200" h="76200">
                <a:moveTo>
                  <a:pt x="762000" y="0"/>
                </a:moveTo>
                <a:lnTo>
                  <a:pt x="762000" y="76200"/>
                </a:lnTo>
                <a:lnTo>
                  <a:pt x="828801" y="42799"/>
                </a:lnTo>
                <a:lnTo>
                  <a:pt x="774700" y="42799"/>
                </a:lnTo>
                <a:lnTo>
                  <a:pt x="774700" y="33274"/>
                </a:lnTo>
                <a:lnTo>
                  <a:pt x="828548" y="33274"/>
                </a:lnTo>
                <a:lnTo>
                  <a:pt x="762000" y="0"/>
                </a:lnTo>
                <a:close/>
              </a:path>
              <a:path w="838200" h="76200">
                <a:moveTo>
                  <a:pt x="762000" y="33274"/>
                </a:moveTo>
                <a:lnTo>
                  <a:pt x="0" y="33274"/>
                </a:lnTo>
                <a:lnTo>
                  <a:pt x="0" y="42799"/>
                </a:lnTo>
                <a:lnTo>
                  <a:pt x="762000" y="42799"/>
                </a:lnTo>
                <a:lnTo>
                  <a:pt x="762000" y="33274"/>
                </a:lnTo>
                <a:close/>
              </a:path>
              <a:path w="838200" h="76200">
                <a:moveTo>
                  <a:pt x="828548" y="33274"/>
                </a:moveTo>
                <a:lnTo>
                  <a:pt x="774700" y="33274"/>
                </a:lnTo>
                <a:lnTo>
                  <a:pt x="774700" y="42799"/>
                </a:lnTo>
                <a:lnTo>
                  <a:pt x="828801" y="42799"/>
                </a:lnTo>
                <a:lnTo>
                  <a:pt x="838200" y="38100"/>
                </a:lnTo>
                <a:lnTo>
                  <a:pt x="828548" y="33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0750" y="3546475"/>
            <a:ext cx="762000" cy="76200"/>
          </a:xfrm>
          <a:custGeom>
            <a:avLst/>
            <a:gdLst/>
            <a:ahLst/>
            <a:cxnLst/>
            <a:rect l="l" t="t" r="r" b="b"/>
            <a:pathLst>
              <a:path w="762000" h="76200">
                <a:moveTo>
                  <a:pt x="685800" y="0"/>
                </a:moveTo>
                <a:lnTo>
                  <a:pt x="685800" y="76200"/>
                </a:lnTo>
                <a:lnTo>
                  <a:pt x="752601" y="42799"/>
                </a:lnTo>
                <a:lnTo>
                  <a:pt x="698500" y="42799"/>
                </a:lnTo>
                <a:lnTo>
                  <a:pt x="698500" y="33274"/>
                </a:lnTo>
                <a:lnTo>
                  <a:pt x="752348" y="33274"/>
                </a:lnTo>
                <a:lnTo>
                  <a:pt x="685800" y="0"/>
                </a:lnTo>
                <a:close/>
              </a:path>
              <a:path w="762000" h="76200">
                <a:moveTo>
                  <a:pt x="685800" y="33274"/>
                </a:moveTo>
                <a:lnTo>
                  <a:pt x="0" y="33274"/>
                </a:lnTo>
                <a:lnTo>
                  <a:pt x="0" y="42799"/>
                </a:lnTo>
                <a:lnTo>
                  <a:pt x="685800" y="42799"/>
                </a:lnTo>
                <a:lnTo>
                  <a:pt x="685800" y="33274"/>
                </a:lnTo>
                <a:close/>
              </a:path>
              <a:path w="762000" h="76200">
                <a:moveTo>
                  <a:pt x="752348" y="33274"/>
                </a:moveTo>
                <a:lnTo>
                  <a:pt x="698500" y="33274"/>
                </a:lnTo>
                <a:lnTo>
                  <a:pt x="698500" y="42799"/>
                </a:lnTo>
                <a:lnTo>
                  <a:pt x="752601" y="42799"/>
                </a:lnTo>
                <a:lnTo>
                  <a:pt x="762000" y="38100"/>
                </a:lnTo>
                <a:lnTo>
                  <a:pt x="752348" y="33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77359" y="4679442"/>
            <a:ext cx="647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usa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43621" y="3155060"/>
            <a:ext cx="621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usc</a:t>
            </a:r>
            <a:r>
              <a:rPr sz="1800" i="1" spc="-15" dirty="0">
                <a:latin typeface="Arial"/>
                <a:cs typeface="Arial"/>
              </a:rPr>
              <a:t>i</a:t>
            </a:r>
            <a:r>
              <a:rPr sz="1800" i="1" spc="-5" dirty="0">
                <a:latin typeface="Arial"/>
                <a:cs typeface="Arial"/>
              </a:rPr>
              <a:t>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5078" y="3155060"/>
            <a:ext cx="8870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i</a:t>
            </a:r>
            <a:r>
              <a:rPr sz="1800" i="1" spc="-15" dirty="0">
                <a:latin typeface="Arial"/>
                <a:cs typeface="Arial"/>
              </a:rPr>
              <a:t>n</a:t>
            </a:r>
            <a:r>
              <a:rPr sz="1800" i="1" spc="-5" dirty="0">
                <a:latin typeface="Arial"/>
                <a:cs typeface="Arial"/>
              </a:rPr>
              <a:t>gr</a:t>
            </a:r>
            <a:r>
              <a:rPr sz="1800" i="1" spc="-15" dirty="0">
                <a:latin typeface="Arial"/>
                <a:cs typeface="Arial"/>
              </a:rPr>
              <a:t>e</a:t>
            </a:r>
            <a:r>
              <a:rPr sz="1800" i="1" spc="-5" dirty="0">
                <a:latin typeface="Arial"/>
                <a:cs typeface="Arial"/>
              </a:rPr>
              <a:t>sso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7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Modello </a:t>
            </a:r>
            <a:r>
              <a:rPr dirty="0"/>
              <a:t>a</a:t>
            </a:r>
            <a:r>
              <a:rPr spc="-25" dirty="0"/>
              <a:t> </a:t>
            </a:r>
            <a:r>
              <a:rPr spc="-825" dirty="0"/>
              <a:t>du</a:t>
            </a:r>
            <a:r>
              <a:rPr sz="4400" b="0" spc="-82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3200" spc="-825" dirty="0"/>
              <a:t>e</a:t>
            </a:r>
            <a:r>
              <a:rPr sz="4400" b="0" spc="-82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sz="3200" spc="-825" dirty="0"/>
              <a:t>s</a:t>
            </a:r>
            <a:r>
              <a:rPr sz="4400" b="0" spc="-825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3200" spc="-825" dirty="0"/>
              <a:t>ta</a:t>
            </a:r>
            <a:r>
              <a:rPr sz="4400" b="0" spc="-825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sz="3200" spc="-825" dirty="0"/>
              <a:t>t</a:t>
            </a:r>
            <a:r>
              <a:rPr sz="4400" b="0" spc="-825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3200" spc="-825" dirty="0"/>
              <a:t>i</a:t>
            </a:r>
            <a:r>
              <a:rPr sz="3200" spc="-254" dirty="0"/>
              <a:t> </a:t>
            </a:r>
            <a:r>
              <a:rPr sz="4400" b="0" spc="5" dirty="0">
                <a:solidFill>
                  <a:srgbClr val="000000"/>
                </a:solidFill>
                <a:latin typeface="Arial"/>
                <a:cs typeface="Arial"/>
              </a:rPr>
              <a:t>ss</a:t>
            </a:r>
            <a:endParaRPr sz="4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87069" y="1578355"/>
            <a:ext cx="6271260" cy="809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5" dirty="0">
                <a:latin typeface="Lucida Sans Unicode"/>
                <a:cs typeface="Lucida Sans Unicode"/>
              </a:rPr>
              <a:t>Compito </a:t>
            </a:r>
            <a:r>
              <a:rPr sz="1600" spc="-85" dirty="0">
                <a:latin typeface="Lucida Sans Unicode"/>
                <a:cs typeface="Lucida Sans Unicode"/>
              </a:rPr>
              <a:t>principale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100" dirty="0">
                <a:latin typeface="Lucida Sans Unicode"/>
                <a:cs typeface="Lucida Sans Unicode"/>
              </a:rPr>
              <a:t>SO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105" dirty="0">
                <a:latin typeface="Lucida Sans Unicode"/>
                <a:cs typeface="Lucida Sans Unicode"/>
              </a:rPr>
              <a:t>controllo </a:t>
            </a:r>
            <a:r>
              <a:rPr sz="1600" spc="-75" dirty="0">
                <a:latin typeface="Lucida Sans Unicode"/>
                <a:cs typeface="Lucida Sans Unicode"/>
              </a:rPr>
              <a:t>dell’esecuzione </a:t>
            </a:r>
            <a:r>
              <a:rPr sz="1600" spc="-85" dirty="0">
                <a:latin typeface="Lucida Sans Unicode"/>
                <a:cs typeface="Lucida Sans Unicode"/>
              </a:rPr>
              <a:t>dei</a:t>
            </a:r>
            <a:r>
              <a:rPr sz="1600" spc="-45" dirty="0">
                <a:latin typeface="Lucida Sans Unicode"/>
                <a:cs typeface="Lucida Sans Unicode"/>
              </a:rPr>
              <a:t> </a:t>
            </a:r>
            <a:r>
              <a:rPr sz="1600" spc="-70" dirty="0">
                <a:latin typeface="Lucida Sans Unicode"/>
                <a:cs typeface="Lucida Sans Unicode"/>
              </a:rPr>
              <a:t>processi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1158240"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alloca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979676" y="5084762"/>
            <a:ext cx="5191125" cy="1743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Descrizione dei</a:t>
            </a:r>
            <a:r>
              <a:rPr spc="-15" dirty="0"/>
              <a:t> </a:t>
            </a:r>
            <a:r>
              <a:rPr spc="-5" dirty="0"/>
              <a:t>Processi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47028" y="44271"/>
            <a:ext cx="23895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Georgia"/>
                <a:cs typeface="Georgia"/>
              </a:rPr>
              <a:t>Dr.Ing. </a:t>
            </a:r>
            <a:r>
              <a:rPr sz="1600" i="1" spc="-10" dirty="0">
                <a:latin typeface="Georgia"/>
                <a:cs typeface="Georgia"/>
              </a:rPr>
              <a:t>Donato</a:t>
            </a:r>
            <a:r>
              <a:rPr sz="1600" i="1" spc="30" dirty="0">
                <a:latin typeface="Georgia"/>
                <a:cs typeface="Georgia"/>
              </a:rPr>
              <a:t> </a:t>
            </a:r>
            <a:r>
              <a:rPr sz="1600" i="1" spc="-5" dirty="0">
                <a:latin typeface="Georgia"/>
                <a:cs typeface="Georgia"/>
              </a:rPr>
              <a:t>Impedovo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2987" y="1628775"/>
            <a:ext cx="6935724" cy="3600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45819" y="5421285"/>
            <a:ext cx="6181090" cy="52578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920"/>
              </a:lnSpc>
              <a:spcBef>
                <a:spcPts val="245"/>
              </a:spcBef>
            </a:pPr>
            <a:r>
              <a:rPr sz="1650" spc="-80" dirty="0">
                <a:latin typeface="Lucida Sans Unicode"/>
                <a:cs typeface="Lucida Sans Unicode"/>
              </a:rPr>
              <a:t>Il </a:t>
            </a:r>
            <a:r>
              <a:rPr sz="1650" spc="65" dirty="0">
                <a:latin typeface="Lucida Sans Unicode"/>
                <a:cs typeface="Lucida Sans Unicode"/>
              </a:rPr>
              <a:t>SO </a:t>
            </a:r>
            <a:r>
              <a:rPr sz="1650" spc="-85" dirty="0">
                <a:latin typeface="Lucida Sans Unicode"/>
                <a:cs typeface="Lucida Sans Unicode"/>
              </a:rPr>
              <a:t>ha </a:t>
            </a:r>
            <a:r>
              <a:rPr sz="1650" spc="-75" dirty="0">
                <a:latin typeface="Lucida Sans Unicode"/>
                <a:cs typeface="Lucida Sans Unicode"/>
              </a:rPr>
              <a:t>necessità </a:t>
            </a:r>
            <a:r>
              <a:rPr sz="1650" spc="-140" dirty="0">
                <a:latin typeface="Lucida Sans Unicode"/>
                <a:cs typeface="Lucida Sans Unicode"/>
              </a:rPr>
              <a:t>di uno </a:t>
            </a:r>
            <a:r>
              <a:rPr sz="1650" spc="-135" dirty="0">
                <a:latin typeface="Lucida Sans Unicode"/>
                <a:cs typeface="Lucida Sans Unicode"/>
              </a:rPr>
              <a:t>strumento </a:t>
            </a:r>
            <a:r>
              <a:rPr sz="1650" spc="-114" dirty="0">
                <a:latin typeface="Lucida Sans Unicode"/>
                <a:cs typeface="Lucida Sans Unicode"/>
              </a:rPr>
              <a:t>per </a:t>
            </a:r>
            <a:r>
              <a:rPr sz="1650" spc="-100" dirty="0">
                <a:latin typeface="Lucida Sans Unicode"/>
                <a:cs typeface="Lucida Sans Unicode"/>
              </a:rPr>
              <a:t>gestire </a:t>
            </a:r>
            <a:r>
              <a:rPr sz="1650" spc="-125" dirty="0">
                <a:latin typeface="Lucida Sans Unicode"/>
                <a:cs typeface="Lucida Sans Unicode"/>
              </a:rPr>
              <a:t>i </a:t>
            </a:r>
            <a:r>
              <a:rPr sz="1650" spc="-90" dirty="0">
                <a:latin typeface="Lucida Sans Unicode"/>
                <a:cs typeface="Lucida Sans Unicode"/>
              </a:rPr>
              <a:t>processi, </a:t>
            </a:r>
            <a:r>
              <a:rPr sz="1650" spc="-75" dirty="0">
                <a:latin typeface="Lucida Sans Unicode"/>
                <a:cs typeface="Lucida Sans Unicode"/>
              </a:rPr>
              <a:t>che </a:t>
            </a:r>
            <a:r>
              <a:rPr sz="1650" spc="-105" dirty="0">
                <a:latin typeface="Lucida Sans Unicode"/>
                <a:cs typeface="Lucida Sans Unicode"/>
              </a:rPr>
              <a:t>tenga  </a:t>
            </a:r>
            <a:r>
              <a:rPr sz="1650" spc="-85" dirty="0">
                <a:latin typeface="Lucida Sans Unicode"/>
                <a:cs typeface="Lucida Sans Unicode"/>
              </a:rPr>
              <a:t>traccia </a:t>
            </a:r>
            <a:r>
              <a:rPr sz="1650" spc="-140" dirty="0">
                <a:latin typeface="Lucida Sans Unicode"/>
                <a:cs typeface="Lucida Sans Unicode"/>
              </a:rPr>
              <a:t>di tutte </a:t>
            </a:r>
            <a:r>
              <a:rPr sz="1650" spc="-80" dirty="0">
                <a:latin typeface="Lucida Sans Unicode"/>
                <a:cs typeface="Lucida Sans Unicode"/>
              </a:rPr>
              <a:t>le </a:t>
            </a:r>
            <a:r>
              <a:rPr sz="1650" spc="-140" dirty="0">
                <a:latin typeface="Lucida Sans Unicode"/>
                <a:cs typeface="Lucida Sans Unicode"/>
              </a:rPr>
              <a:t>info</a:t>
            </a:r>
            <a:r>
              <a:rPr sz="1650" spc="60" dirty="0">
                <a:latin typeface="Lucida Sans Unicode"/>
                <a:cs typeface="Lucida Sans Unicode"/>
              </a:rPr>
              <a:t> </a:t>
            </a:r>
            <a:r>
              <a:rPr sz="1650" spc="-130" dirty="0">
                <a:latin typeface="Lucida Sans Unicode"/>
                <a:cs typeface="Lucida Sans Unicode"/>
              </a:rPr>
              <a:t>disponibili</a:t>
            </a:r>
            <a:endParaRPr sz="1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Process Control Block</a:t>
            </a:r>
            <a:r>
              <a:rPr spc="-50" dirty="0"/>
              <a:t> </a:t>
            </a:r>
            <a:r>
              <a:rPr spc="-5" dirty="0"/>
              <a:t>PCB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58392" y="1639022"/>
            <a:ext cx="7649845" cy="4874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-105" dirty="0">
                <a:latin typeface="Lucida Sans Unicode"/>
                <a:cs typeface="Lucida Sans Unicode"/>
              </a:rPr>
              <a:t>Descrittore </a:t>
            </a:r>
            <a:r>
              <a:rPr sz="1650" spc="-140" dirty="0">
                <a:latin typeface="Lucida Sans Unicode"/>
                <a:cs typeface="Lucida Sans Unicode"/>
              </a:rPr>
              <a:t>di </a:t>
            </a:r>
            <a:r>
              <a:rPr sz="1650" spc="-95" dirty="0">
                <a:latin typeface="Lucida Sans Unicode"/>
                <a:cs typeface="Lucida Sans Unicode"/>
              </a:rPr>
              <a:t>processo </a:t>
            </a:r>
            <a:r>
              <a:rPr sz="1650" spc="-100" dirty="0">
                <a:latin typeface="Lucida Sans Unicode"/>
                <a:cs typeface="Lucida Sans Unicode"/>
              </a:rPr>
              <a:t>attraverso </a:t>
            </a:r>
            <a:r>
              <a:rPr sz="1650" spc="-125" dirty="0">
                <a:latin typeface="Lucida Sans Unicode"/>
                <a:cs typeface="Lucida Sans Unicode"/>
              </a:rPr>
              <a:t>il </a:t>
            </a:r>
            <a:r>
              <a:rPr sz="1650" spc="-95" dirty="0">
                <a:latin typeface="Lucida Sans Unicode"/>
                <a:cs typeface="Lucida Sans Unicode"/>
              </a:rPr>
              <a:t>quale </a:t>
            </a:r>
            <a:r>
              <a:rPr sz="1650" spc="-125" dirty="0">
                <a:latin typeface="Lucida Sans Unicode"/>
                <a:cs typeface="Lucida Sans Unicode"/>
              </a:rPr>
              <a:t>il </a:t>
            </a:r>
            <a:r>
              <a:rPr sz="1650" spc="65" dirty="0">
                <a:latin typeface="Lucida Sans Unicode"/>
                <a:cs typeface="Lucida Sans Unicode"/>
              </a:rPr>
              <a:t>SO </a:t>
            </a:r>
            <a:r>
              <a:rPr sz="1650" spc="-145" dirty="0">
                <a:latin typeface="Lucida Sans Unicode"/>
                <a:cs typeface="Lucida Sans Unicode"/>
              </a:rPr>
              <a:t>può</a:t>
            </a:r>
            <a:r>
              <a:rPr sz="1650" spc="35" dirty="0">
                <a:latin typeface="Lucida Sans Unicode"/>
                <a:cs typeface="Lucida Sans Unicode"/>
              </a:rPr>
              <a:t> </a:t>
            </a:r>
            <a:r>
              <a:rPr sz="1650" spc="-114" dirty="0">
                <a:latin typeface="Lucida Sans Unicode"/>
                <a:cs typeface="Lucida Sans Unicode"/>
              </a:rPr>
              <a:t>gestirlo</a:t>
            </a:r>
            <a:endParaRPr sz="16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00">
              <a:latin typeface="Times New Roman"/>
              <a:cs typeface="Times New Roman"/>
            </a:endParaRPr>
          </a:p>
          <a:p>
            <a:pPr marL="33020">
              <a:lnSpc>
                <a:spcPct val="100000"/>
              </a:lnSpc>
            </a:pPr>
            <a:r>
              <a:rPr sz="1600" spc="30" dirty="0">
                <a:latin typeface="Lucida Sans Unicode"/>
                <a:cs typeface="Lucida Sans Unicode"/>
              </a:rPr>
              <a:t>IDENTIFICATORE </a:t>
            </a:r>
            <a:r>
              <a:rPr sz="1600" spc="55" dirty="0">
                <a:latin typeface="Lucida Sans Unicode"/>
                <a:cs typeface="Lucida Sans Unicode"/>
              </a:rPr>
              <a:t>DEL</a:t>
            </a:r>
            <a:r>
              <a:rPr sz="1600" spc="-140" dirty="0">
                <a:latin typeface="Lucida Sans Unicode"/>
                <a:cs typeface="Lucida Sans Unicode"/>
              </a:rPr>
              <a:t> </a:t>
            </a:r>
            <a:r>
              <a:rPr sz="1600" spc="114" dirty="0">
                <a:latin typeface="Lucida Sans Unicode"/>
                <a:cs typeface="Lucida Sans Unicode"/>
              </a:rPr>
              <a:t>PROCESSO</a:t>
            </a:r>
            <a:endParaRPr sz="1600">
              <a:latin typeface="Lucida Sans Unicode"/>
              <a:cs typeface="Lucida Sans Unicode"/>
            </a:endParaRPr>
          </a:p>
          <a:p>
            <a:pPr marL="947419" marR="2538095">
              <a:lnSpc>
                <a:spcPct val="100000"/>
              </a:lnSpc>
              <a:spcBef>
                <a:spcPts val="960"/>
              </a:spcBef>
            </a:pPr>
            <a:r>
              <a:rPr sz="1600" spc="-15" dirty="0">
                <a:latin typeface="Lucida Sans Unicode"/>
                <a:cs typeface="Lucida Sans Unicode"/>
              </a:rPr>
              <a:t>Process </a:t>
            </a:r>
            <a:r>
              <a:rPr sz="1600" spc="-85" dirty="0">
                <a:latin typeface="Lucida Sans Unicode"/>
                <a:cs typeface="Lucida Sans Unicode"/>
              </a:rPr>
              <a:t>IDentification </a:t>
            </a:r>
            <a:r>
              <a:rPr sz="1600" spc="25" dirty="0">
                <a:latin typeface="Lucida Sans Unicode"/>
                <a:cs typeface="Lucida Sans Unicode"/>
              </a:rPr>
              <a:t>(</a:t>
            </a:r>
            <a:r>
              <a:rPr sz="1600" u="sng" spc="2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PID</a:t>
            </a:r>
            <a:r>
              <a:rPr sz="1600" spc="25" dirty="0">
                <a:latin typeface="Lucida Sans Unicode"/>
                <a:cs typeface="Lucida Sans Unicode"/>
              </a:rPr>
              <a:t>) </a:t>
            </a:r>
            <a:r>
              <a:rPr sz="1600" spc="-395" dirty="0">
                <a:latin typeface="Lucida Sans Unicode"/>
                <a:cs typeface="Lucida Sans Unicode"/>
              </a:rPr>
              <a:t>- </a:t>
            </a:r>
            <a:r>
              <a:rPr sz="1600" spc="-55" dirty="0">
                <a:latin typeface="Lucida Sans Unicode"/>
                <a:cs typeface="Lucida Sans Unicode"/>
              </a:rPr>
              <a:t>Valore</a:t>
            </a:r>
            <a:r>
              <a:rPr sz="1600" spc="-195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numerico  </a:t>
            </a:r>
            <a:r>
              <a:rPr sz="1600" spc="30" dirty="0">
                <a:latin typeface="Lucida Sans Unicode"/>
                <a:cs typeface="Lucida Sans Unicode"/>
              </a:rPr>
              <a:t>(PID </a:t>
            </a:r>
            <a:r>
              <a:rPr sz="1600" spc="-85" dirty="0">
                <a:latin typeface="Lucida Sans Unicode"/>
                <a:cs typeface="Lucida Sans Unicode"/>
              </a:rPr>
              <a:t>del </a:t>
            </a:r>
            <a:r>
              <a:rPr sz="1600" spc="-65" dirty="0">
                <a:latin typeface="Lucida Sans Unicode"/>
                <a:cs typeface="Lucida Sans Unicode"/>
              </a:rPr>
              <a:t>processo</a:t>
            </a:r>
            <a:r>
              <a:rPr sz="1600" spc="-130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genitore)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33020">
              <a:lnSpc>
                <a:spcPct val="100000"/>
              </a:lnSpc>
              <a:spcBef>
                <a:spcPts val="1425"/>
              </a:spcBef>
            </a:pPr>
            <a:r>
              <a:rPr sz="1600" spc="15" dirty="0">
                <a:latin typeface="Lucida Sans Unicode"/>
                <a:cs typeface="Lucida Sans Unicode"/>
              </a:rPr>
              <a:t>INFO </a:t>
            </a:r>
            <a:r>
              <a:rPr sz="1600" spc="60" dirty="0">
                <a:latin typeface="Lucida Sans Unicode"/>
                <a:cs typeface="Lucida Sans Unicode"/>
              </a:rPr>
              <a:t>SULLO </a:t>
            </a:r>
            <a:r>
              <a:rPr sz="1600" spc="15" dirty="0">
                <a:latin typeface="Lucida Sans Unicode"/>
                <a:cs typeface="Lucida Sans Unicode"/>
              </a:rPr>
              <a:t>STATO </a:t>
            </a:r>
            <a:r>
              <a:rPr sz="1600" spc="55" dirty="0">
                <a:latin typeface="Lucida Sans Unicode"/>
                <a:cs typeface="Lucida Sans Unicode"/>
              </a:rPr>
              <a:t>DEL</a:t>
            </a:r>
            <a:r>
              <a:rPr sz="1600" spc="-325" dirty="0">
                <a:latin typeface="Lucida Sans Unicode"/>
                <a:cs typeface="Lucida Sans Unicode"/>
              </a:rPr>
              <a:t> </a:t>
            </a:r>
            <a:r>
              <a:rPr sz="1600" spc="125" dirty="0">
                <a:latin typeface="Lucida Sans Unicode"/>
                <a:cs typeface="Lucida Sans Unicode"/>
              </a:rPr>
              <a:t>PROCESSORE</a:t>
            </a:r>
            <a:endParaRPr sz="1600">
              <a:latin typeface="Lucida Sans Unicode"/>
              <a:cs typeface="Lucida Sans Unicode"/>
            </a:endParaRPr>
          </a:p>
          <a:p>
            <a:pPr marL="947419" marR="752475">
              <a:lnSpc>
                <a:spcPts val="3840"/>
              </a:lnSpc>
              <a:spcBef>
                <a:spcPts val="450"/>
              </a:spcBef>
            </a:pPr>
            <a:r>
              <a:rPr sz="1600" u="sng" spc="-6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Registri </a:t>
            </a:r>
            <a:r>
              <a:rPr sz="1600" u="sng" spc="-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Dati </a:t>
            </a:r>
            <a:r>
              <a:rPr sz="1600" u="sng" spc="-9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visibili all’utente</a:t>
            </a:r>
            <a:r>
              <a:rPr sz="1600" spc="-9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(dipendono </a:t>
            </a:r>
            <a:r>
              <a:rPr sz="1600" spc="-85" dirty="0">
                <a:latin typeface="Lucida Sans Unicode"/>
                <a:cs typeface="Lucida Sans Unicode"/>
              </a:rPr>
              <a:t>dall’arch. del </a:t>
            </a:r>
            <a:r>
              <a:rPr sz="1600" spc="-65" dirty="0">
                <a:latin typeface="Lucida Sans Unicode"/>
                <a:cs typeface="Lucida Sans Unicode"/>
              </a:rPr>
              <a:t>calcolatore)  </a:t>
            </a:r>
            <a:r>
              <a:rPr sz="1600" u="sng" spc="-6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Registri </a:t>
            </a:r>
            <a:r>
              <a:rPr sz="1600" u="sng" spc="-12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di </a:t>
            </a:r>
            <a:r>
              <a:rPr sz="1600" u="sng" spc="-10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controllo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e </a:t>
            </a:r>
            <a:r>
              <a:rPr sz="1600" u="sng" spc="-12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di</a:t>
            </a:r>
            <a:r>
              <a:rPr sz="1600" u="sng" spc="-3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stato</a:t>
            </a:r>
            <a:endParaRPr sz="1600">
              <a:latin typeface="Lucida Sans Unicode"/>
              <a:cs typeface="Lucida Sans Unicode"/>
            </a:endParaRPr>
          </a:p>
          <a:p>
            <a:pPr marL="1862455">
              <a:lnSpc>
                <a:spcPts val="1245"/>
              </a:lnSpc>
            </a:pPr>
            <a:r>
              <a:rPr sz="1400" spc="100" dirty="0">
                <a:latin typeface="Lucida Sans Unicode"/>
                <a:cs typeface="Lucida Sans Unicode"/>
              </a:rPr>
              <a:t>PC </a:t>
            </a:r>
            <a:r>
              <a:rPr sz="1400" dirty="0">
                <a:latin typeface="Lucida Sans Unicode"/>
                <a:cs typeface="Lucida Sans Unicode"/>
              </a:rPr>
              <a:t>– </a:t>
            </a:r>
            <a:r>
              <a:rPr sz="1400" spc="-100" dirty="0">
                <a:latin typeface="Lucida Sans Unicode"/>
                <a:cs typeface="Lucida Sans Unicode"/>
              </a:rPr>
              <a:t>indirizzo </a:t>
            </a:r>
            <a:r>
              <a:rPr sz="1400" spc="-60" dirty="0">
                <a:latin typeface="Lucida Sans Unicode"/>
                <a:cs typeface="Lucida Sans Unicode"/>
              </a:rPr>
              <a:t>della </a:t>
            </a:r>
            <a:r>
              <a:rPr sz="1400" spc="-75" dirty="0">
                <a:latin typeface="Lucida Sans Unicode"/>
                <a:cs typeface="Lucida Sans Unicode"/>
              </a:rPr>
              <a:t>prossima </a:t>
            </a:r>
            <a:r>
              <a:rPr sz="1400" spc="-85" dirty="0">
                <a:latin typeface="Lucida Sans Unicode"/>
                <a:cs typeface="Lucida Sans Unicode"/>
              </a:rPr>
              <a:t>istruzione </a:t>
            </a:r>
            <a:r>
              <a:rPr sz="1400" spc="-50" dirty="0">
                <a:latin typeface="Lucida Sans Unicode"/>
                <a:cs typeface="Lucida Sans Unicode"/>
              </a:rPr>
              <a:t>da</a:t>
            </a:r>
            <a:r>
              <a:rPr sz="1400" spc="-325" dirty="0">
                <a:latin typeface="Lucida Sans Unicode"/>
                <a:cs typeface="Lucida Sans Unicode"/>
              </a:rPr>
              <a:t> </a:t>
            </a:r>
            <a:r>
              <a:rPr sz="1400" spc="-55" dirty="0">
                <a:latin typeface="Lucida Sans Unicode"/>
                <a:cs typeface="Lucida Sans Unicode"/>
              </a:rPr>
              <a:t>eseguire</a:t>
            </a:r>
            <a:endParaRPr sz="1400">
              <a:latin typeface="Lucida Sans Unicode"/>
              <a:cs typeface="Lucida Sans Unicode"/>
            </a:endParaRPr>
          </a:p>
          <a:p>
            <a:pPr marL="1862455" marR="447675">
              <a:lnSpc>
                <a:spcPct val="100000"/>
              </a:lnSpc>
            </a:pPr>
            <a:r>
              <a:rPr sz="1400" spc="-55" dirty="0">
                <a:latin typeface="Lucida Sans Unicode"/>
                <a:cs typeface="Lucida Sans Unicode"/>
              </a:rPr>
              <a:t>Registri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75" dirty="0">
                <a:latin typeface="Lucida Sans Unicode"/>
                <a:cs typeface="Lucida Sans Unicode"/>
              </a:rPr>
              <a:t>stato </a:t>
            </a:r>
            <a:r>
              <a:rPr sz="1400" dirty="0">
                <a:latin typeface="Lucida Sans Unicode"/>
                <a:cs typeface="Lucida Sans Unicode"/>
              </a:rPr>
              <a:t>– </a:t>
            </a:r>
            <a:r>
              <a:rPr sz="1400" spc="-85" dirty="0">
                <a:latin typeface="Lucida Sans Unicode"/>
                <a:cs typeface="Lucida Sans Unicode"/>
              </a:rPr>
              <a:t>includono </a:t>
            </a:r>
            <a:r>
              <a:rPr sz="1400" spc="-95" dirty="0">
                <a:latin typeface="Lucida Sans Unicode"/>
                <a:cs typeface="Lucida Sans Unicode"/>
              </a:rPr>
              <a:t>i </a:t>
            </a:r>
            <a:r>
              <a:rPr sz="1400" spc="-80" dirty="0">
                <a:latin typeface="Lucida Sans Unicode"/>
                <a:cs typeface="Lucida Sans Unicode"/>
              </a:rPr>
              <a:t>flag </a:t>
            </a:r>
            <a:r>
              <a:rPr sz="1400" spc="-75" dirty="0">
                <a:latin typeface="Lucida Sans Unicode"/>
                <a:cs typeface="Lucida Sans Unicode"/>
              </a:rPr>
              <a:t>per </a:t>
            </a:r>
            <a:r>
              <a:rPr sz="1400" spc="-85" dirty="0">
                <a:latin typeface="Lucida Sans Unicode"/>
                <a:cs typeface="Lucida Sans Unicode"/>
              </a:rPr>
              <a:t>l’abilitazione </a:t>
            </a:r>
            <a:r>
              <a:rPr sz="1400" spc="-80" dirty="0">
                <a:latin typeface="Lucida Sans Unicode"/>
                <a:cs typeface="Lucida Sans Unicode"/>
              </a:rPr>
              <a:t>degli </a:t>
            </a:r>
            <a:r>
              <a:rPr sz="1400" spc="-100" dirty="0">
                <a:latin typeface="Lucida Sans Unicode"/>
                <a:cs typeface="Lucida Sans Unicode"/>
              </a:rPr>
              <a:t>interrupt  </a:t>
            </a:r>
            <a:r>
              <a:rPr sz="1400" spc="-55" dirty="0">
                <a:latin typeface="Lucida Sans Unicode"/>
                <a:cs typeface="Lucida Sans Unicode"/>
              </a:rPr>
              <a:t>Registri </a:t>
            </a:r>
            <a:r>
              <a:rPr sz="1400" spc="-40" dirty="0">
                <a:latin typeface="Lucida Sans Unicode"/>
                <a:cs typeface="Lucida Sans Unicode"/>
              </a:rPr>
              <a:t>che </a:t>
            </a:r>
            <a:r>
              <a:rPr sz="1400" spc="-80" dirty="0">
                <a:latin typeface="Lucida Sans Unicode"/>
                <a:cs typeface="Lucida Sans Unicode"/>
              </a:rPr>
              <a:t>contengono </a:t>
            </a:r>
            <a:r>
              <a:rPr sz="1400" spc="-70" dirty="0">
                <a:latin typeface="Lucida Sans Unicode"/>
                <a:cs typeface="Lucida Sans Unicode"/>
              </a:rPr>
              <a:t>codici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80" dirty="0">
                <a:latin typeface="Lucida Sans Unicode"/>
                <a:cs typeface="Lucida Sans Unicode"/>
              </a:rPr>
              <a:t>condizione </a:t>
            </a:r>
            <a:r>
              <a:rPr sz="1400" spc="-50" dirty="0">
                <a:latin typeface="Lucida Sans Unicode"/>
                <a:cs typeface="Lucida Sans Unicode"/>
              </a:rPr>
              <a:t>(segno, </a:t>
            </a:r>
            <a:r>
              <a:rPr sz="1400" spc="-75" dirty="0">
                <a:latin typeface="Lucida Sans Unicode"/>
                <a:cs typeface="Lucida Sans Unicode"/>
              </a:rPr>
              <a:t>overflow,</a:t>
            </a:r>
            <a:r>
              <a:rPr sz="1400" spc="-210" dirty="0">
                <a:latin typeface="Lucida Sans Unicode"/>
                <a:cs typeface="Lucida Sans Unicode"/>
              </a:rPr>
              <a:t> </a:t>
            </a:r>
            <a:r>
              <a:rPr sz="1400" spc="-15" dirty="0">
                <a:latin typeface="Lucida Sans Unicode"/>
                <a:cs typeface="Lucida Sans Unicode"/>
              </a:rPr>
              <a:t>ecc.)</a:t>
            </a:r>
            <a:endParaRPr sz="1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Times New Roman"/>
              <a:cs typeface="Times New Roman"/>
            </a:endParaRPr>
          </a:p>
          <a:p>
            <a:pPr marL="947419">
              <a:lnSpc>
                <a:spcPct val="100000"/>
              </a:lnSpc>
            </a:pPr>
            <a:r>
              <a:rPr sz="1600" u="sng" spc="-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Puntatori allo</a:t>
            </a:r>
            <a:r>
              <a:rPr sz="1600" u="sng" spc="-5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1600" u="sng" spc="-6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stack</a:t>
            </a:r>
            <a:endParaRPr sz="1600">
              <a:latin typeface="Lucida Sans Unicode"/>
              <a:cs typeface="Lucida Sans Unicode"/>
            </a:endParaRPr>
          </a:p>
          <a:p>
            <a:pPr marL="1862455">
              <a:lnSpc>
                <a:spcPct val="100000"/>
              </a:lnSpc>
              <a:spcBef>
                <a:spcPts val="200"/>
              </a:spcBef>
            </a:pPr>
            <a:r>
              <a:rPr sz="1400" spc="-40" dirty="0">
                <a:latin typeface="Lucida Sans Unicode"/>
                <a:cs typeface="Lucida Sans Unicode"/>
              </a:rPr>
              <a:t>Usato </a:t>
            </a:r>
            <a:r>
              <a:rPr sz="1400" spc="-75" dirty="0">
                <a:latin typeface="Lucida Sans Unicode"/>
                <a:cs typeface="Lucida Sans Unicode"/>
              </a:rPr>
              <a:t>per </a:t>
            </a:r>
            <a:r>
              <a:rPr sz="1400" spc="-70" dirty="0">
                <a:latin typeface="Lucida Sans Unicode"/>
                <a:cs typeface="Lucida Sans Unicode"/>
              </a:rPr>
              <a:t>procedure </a:t>
            </a:r>
            <a:r>
              <a:rPr sz="1400" dirty="0">
                <a:latin typeface="Lucida Sans Unicode"/>
                <a:cs typeface="Lucida Sans Unicode"/>
              </a:rPr>
              <a:t>e</a:t>
            </a:r>
            <a:r>
              <a:rPr sz="1400" spc="-145" dirty="0">
                <a:latin typeface="Lucida Sans Unicode"/>
                <a:cs typeface="Lucida Sans Unicode"/>
              </a:rPr>
              <a:t> </a:t>
            </a:r>
            <a:r>
              <a:rPr sz="1400" spc="-100" dirty="0">
                <a:latin typeface="Lucida Sans Unicode"/>
                <a:cs typeface="Lucida Sans Unicode"/>
              </a:rPr>
              <a:t>funzioni</a:t>
            </a:r>
            <a:endParaRPr sz="1400">
              <a:latin typeface="Lucida Sans Unicode"/>
              <a:cs typeface="Lucida Sans Unicode"/>
            </a:endParaRPr>
          </a:p>
          <a:p>
            <a:pPr marR="5080" algn="r">
              <a:lnSpc>
                <a:spcPct val="100000"/>
              </a:lnSpc>
              <a:spcBef>
                <a:spcPts val="1475"/>
              </a:spcBef>
            </a:pP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Process Control</a:t>
            </a:r>
            <a:r>
              <a:rPr spc="-50" dirty="0"/>
              <a:t> </a:t>
            </a:r>
            <a:r>
              <a:rPr spc="-5" dirty="0"/>
              <a:t>Block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4065" y="1316253"/>
            <a:ext cx="8134350" cy="519747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spc="15" dirty="0">
                <a:latin typeface="Lucida Sans Unicode"/>
                <a:cs typeface="Lucida Sans Unicode"/>
              </a:rPr>
              <a:t>INFO </a:t>
            </a:r>
            <a:r>
              <a:rPr sz="1600" spc="-35" dirty="0">
                <a:latin typeface="Lucida Sans Unicode"/>
                <a:cs typeface="Lucida Sans Unicode"/>
              </a:rPr>
              <a:t>DI </a:t>
            </a:r>
            <a:r>
              <a:rPr sz="1600" spc="10" dirty="0">
                <a:latin typeface="Lucida Sans Unicode"/>
                <a:cs typeface="Lucida Sans Unicode"/>
              </a:rPr>
              <a:t>CONTROLLO </a:t>
            </a:r>
            <a:r>
              <a:rPr sz="1600" spc="55" dirty="0">
                <a:latin typeface="Lucida Sans Unicode"/>
                <a:cs typeface="Lucida Sans Unicode"/>
              </a:rPr>
              <a:t>DEL</a:t>
            </a:r>
            <a:r>
              <a:rPr sz="1600" spc="-190" dirty="0">
                <a:latin typeface="Lucida Sans Unicode"/>
                <a:cs typeface="Lucida Sans Unicode"/>
              </a:rPr>
              <a:t> </a:t>
            </a:r>
            <a:r>
              <a:rPr sz="1600" spc="114" dirty="0">
                <a:latin typeface="Lucida Sans Unicode"/>
                <a:cs typeface="Lucida Sans Unicode"/>
              </a:rPr>
              <a:t>PROCESSO</a:t>
            </a:r>
            <a:endParaRPr sz="1600">
              <a:latin typeface="Lucida Sans Unicode"/>
              <a:cs typeface="Lucida Sans Unicode"/>
            </a:endParaRPr>
          </a:p>
          <a:p>
            <a:pPr marL="927100">
              <a:lnSpc>
                <a:spcPct val="100000"/>
              </a:lnSpc>
              <a:spcBef>
                <a:spcPts val="960"/>
              </a:spcBef>
            </a:pP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Schedulazione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e </a:t>
            </a:r>
            <a:r>
              <a:rPr sz="1600" u="sng" spc="-12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info di</a:t>
            </a:r>
            <a:r>
              <a:rPr sz="1600" u="sng" spc="-10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stato</a:t>
            </a:r>
            <a:endParaRPr sz="1600">
              <a:latin typeface="Lucida Sans Unicode"/>
              <a:cs typeface="Lucida Sans Unicode"/>
            </a:endParaRPr>
          </a:p>
          <a:p>
            <a:pPr marL="1841500" marR="2411095">
              <a:lnSpc>
                <a:spcPct val="102899"/>
              </a:lnSpc>
              <a:spcBef>
                <a:spcPts val="150"/>
              </a:spcBef>
            </a:pPr>
            <a:r>
              <a:rPr sz="1400" spc="-75" dirty="0">
                <a:latin typeface="Lucida Sans Unicode"/>
                <a:cs typeface="Lucida Sans Unicode"/>
              </a:rPr>
              <a:t>stato </a:t>
            </a:r>
            <a:r>
              <a:rPr sz="1400" spc="-70" dirty="0">
                <a:latin typeface="Lucida Sans Unicode"/>
                <a:cs typeface="Lucida Sans Unicode"/>
              </a:rPr>
              <a:t>del </a:t>
            </a:r>
            <a:r>
              <a:rPr sz="1400" spc="-55" dirty="0">
                <a:latin typeface="Lucida Sans Unicode"/>
                <a:cs typeface="Lucida Sans Unicode"/>
              </a:rPr>
              <a:t>processo </a:t>
            </a:r>
            <a:r>
              <a:rPr sz="1400" spc="-80" dirty="0">
                <a:latin typeface="Lucida Sans Unicode"/>
                <a:cs typeface="Lucida Sans Unicode"/>
              </a:rPr>
              <a:t>(running, </a:t>
            </a:r>
            <a:r>
              <a:rPr sz="1400" spc="-50" dirty="0">
                <a:latin typeface="Lucida Sans Unicode"/>
                <a:cs typeface="Lucida Sans Unicode"/>
              </a:rPr>
              <a:t>ready, </a:t>
            </a:r>
            <a:r>
              <a:rPr sz="1400" spc="-75" dirty="0">
                <a:latin typeface="Lucida Sans Unicode"/>
                <a:cs typeface="Lucida Sans Unicode"/>
              </a:rPr>
              <a:t>blocked, </a:t>
            </a:r>
            <a:r>
              <a:rPr sz="1400" spc="-15" dirty="0">
                <a:latin typeface="Lucida Sans Unicode"/>
                <a:cs typeface="Lucida Sans Unicode"/>
              </a:rPr>
              <a:t>ecc.)  </a:t>
            </a:r>
            <a:r>
              <a:rPr sz="1400" spc="-95" dirty="0">
                <a:latin typeface="Lucida Sans Unicode"/>
                <a:cs typeface="Lucida Sans Unicode"/>
              </a:rPr>
              <a:t>priorità </a:t>
            </a:r>
            <a:r>
              <a:rPr sz="1400" spc="-60" dirty="0">
                <a:latin typeface="Lucida Sans Unicode"/>
                <a:cs typeface="Lucida Sans Unicode"/>
              </a:rPr>
              <a:t>nelle </a:t>
            </a:r>
            <a:r>
              <a:rPr sz="1400" spc="-55" dirty="0">
                <a:latin typeface="Lucida Sans Unicode"/>
                <a:cs typeface="Lucida Sans Unicode"/>
              </a:rPr>
              <a:t>code </a:t>
            </a:r>
            <a:r>
              <a:rPr sz="1400" spc="-100" dirty="0">
                <a:latin typeface="Lucida Sans Unicode"/>
                <a:cs typeface="Lucida Sans Unicode"/>
              </a:rPr>
              <a:t>di</a:t>
            </a:r>
            <a:r>
              <a:rPr sz="1400" spc="-114" dirty="0">
                <a:latin typeface="Lucida Sans Unicode"/>
                <a:cs typeface="Lucida Sans Unicode"/>
              </a:rPr>
              <a:t> </a:t>
            </a:r>
            <a:r>
              <a:rPr sz="1400" spc="-75" dirty="0">
                <a:latin typeface="Lucida Sans Unicode"/>
                <a:cs typeface="Lucida Sans Unicode"/>
              </a:rPr>
              <a:t>scheduling</a:t>
            </a:r>
            <a:endParaRPr sz="1400">
              <a:latin typeface="Lucida Sans Unicode"/>
              <a:cs typeface="Lucida Sans Unicode"/>
            </a:endParaRPr>
          </a:p>
          <a:p>
            <a:pPr marL="1841500">
              <a:lnSpc>
                <a:spcPct val="100000"/>
              </a:lnSpc>
              <a:spcBef>
                <a:spcPts val="5"/>
              </a:spcBef>
            </a:pPr>
            <a:r>
              <a:rPr sz="1400" spc="-100" dirty="0">
                <a:latin typeface="Lucida Sans Unicode"/>
                <a:cs typeface="Lucida Sans Unicode"/>
              </a:rPr>
              <a:t>info </a:t>
            </a:r>
            <a:r>
              <a:rPr sz="1400" spc="-65" dirty="0">
                <a:latin typeface="Lucida Sans Unicode"/>
                <a:cs typeface="Lucida Sans Unicode"/>
              </a:rPr>
              <a:t>correlate </a:t>
            </a:r>
            <a:r>
              <a:rPr sz="1400" spc="-50" dirty="0">
                <a:latin typeface="Lucida Sans Unicode"/>
                <a:cs typeface="Lucida Sans Unicode"/>
              </a:rPr>
              <a:t>alla </a:t>
            </a:r>
            <a:r>
              <a:rPr sz="1400" spc="-65" dirty="0">
                <a:latin typeface="Lucida Sans Unicode"/>
                <a:cs typeface="Lucida Sans Unicode"/>
              </a:rPr>
              <a:t>schedulazione </a:t>
            </a:r>
            <a:r>
              <a:rPr sz="1400" spc="-80" dirty="0">
                <a:latin typeface="Lucida Sans Unicode"/>
                <a:cs typeface="Lucida Sans Unicode"/>
              </a:rPr>
              <a:t>(tempo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50" dirty="0">
                <a:latin typeface="Lucida Sans Unicode"/>
                <a:cs typeface="Lucida Sans Unicode"/>
              </a:rPr>
              <a:t>attesa, </a:t>
            </a:r>
            <a:r>
              <a:rPr sz="1400" spc="-95" dirty="0">
                <a:latin typeface="Lucida Sans Unicode"/>
                <a:cs typeface="Lucida Sans Unicode"/>
              </a:rPr>
              <a:t>tempo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55" dirty="0">
                <a:latin typeface="Lucida Sans Unicode"/>
                <a:cs typeface="Lucida Sans Unicode"/>
              </a:rPr>
              <a:t>esecuzione,</a:t>
            </a:r>
            <a:r>
              <a:rPr sz="1400" spc="-95" dirty="0">
                <a:latin typeface="Lucida Sans Unicode"/>
                <a:cs typeface="Lucida Sans Unicode"/>
              </a:rPr>
              <a:t> </a:t>
            </a:r>
            <a:r>
              <a:rPr sz="1400" spc="-15" dirty="0">
                <a:latin typeface="Lucida Sans Unicode"/>
                <a:cs typeface="Lucida Sans Unicode"/>
              </a:rPr>
              <a:t>ecc.)</a:t>
            </a:r>
            <a:endParaRPr sz="1400">
              <a:latin typeface="Lucida Sans Unicode"/>
              <a:cs typeface="Lucida Sans Unicode"/>
            </a:endParaRPr>
          </a:p>
          <a:p>
            <a:pPr marL="1841500">
              <a:lnSpc>
                <a:spcPct val="100000"/>
              </a:lnSpc>
            </a:pPr>
            <a:r>
              <a:rPr sz="1400" spc="-60" dirty="0">
                <a:latin typeface="Lucida Sans Unicode"/>
                <a:cs typeface="Lucida Sans Unicode"/>
              </a:rPr>
              <a:t>evento </a:t>
            </a:r>
            <a:r>
              <a:rPr sz="1400" spc="-45" dirty="0">
                <a:latin typeface="Lucida Sans Unicode"/>
                <a:cs typeface="Lucida Sans Unicode"/>
              </a:rPr>
              <a:t>(del </a:t>
            </a:r>
            <a:r>
              <a:rPr sz="1400" spc="-60" dirty="0">
                <a:latin typeface="Lucida Sans Unicode"/>
                <a:cs typeface="Lucida Sans Unicode"/>
              </a:rPr>
              <a:t>quale </a:t>
            </a:r>
            <a:r>
              <a:rPr sz="1400" dirty="0">
                <a:latin typeface="Lucida Sans Unicode"/>
                <a:cs typeface="Lucida Sans Unicode"/>
              </a:rPr>
              <a:t>è </a:t>
            </a:r>
            <a:r>
              <a:rPr sz="1400" spc="-95" dirty="0">
                <a:latin typeface="Lucida Sans Unicode"/>
                <a:cs typeface="Lucida Sans Unicode"/>
              </a:rPr>
              <a:t>in</a:t>
            </a:r>
            <a:r>
              <a:rPr sz="1400" spc="-220" dirty="0">
                <a:latin typeface="Lucida Sans Unicode"/>
                <a:cs typeface="Lucida Sans Unicode"/>
              </a:rPr>
              <a:t> </a:t>
            </a:r>
            <a:r>
              <a:rPr sz="1400" spc="-40" dirty="0">
                <a:latin typeface="Lucida Sans Unicode"/>
                <a:cs typeface="Lucida Sans Unicode"/>
              </a:rPr>
              <a:t>attesa)</a:t>
            </a:r>
            <a:endParaRPr sz="1400">
              <a:latin typeface="Lucida Sans Unicode"/>
              <a:cs typeface="Lucida Sans Unicode"/>
            </a:endParaRPr>
          </a:p>
          <a:p>
            <a:pPr marL="927100">
              <a:lnSpc>
                <a:spcPct val="100000"/>
              </a:lnSpc>
              <a:spcBef>
                <a:spcPts val="950"/>
              </a:spcBef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Strutturazione</a:t>
            </a:r>
            <a:r>
              <a:rPr sz="1600" u="sng" spc="-4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1600" u="sng" spc="-10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dati</a:t>
            </a:r>
            <a:endParaRPr sz="1600">
              <a:latin typeface="Lucida Sans Unicode"/>
              <a:cs typeface="Lucida Sans Unicode"/>
            </a:endParaRPr>
          </a:p>
          <a:p>
            <a:pPr marL="1841500">
              <a:lnSpc>
                <a:spcPct val="100000"/>
              </a:lnSpc>
              <a:spcBef>
                <a:spcPts val="200"/>
              </a:spcBef>
            </a:pPr>
            <a:r>
              <a:rPr sz="1400" spc="-95" dirty="0">
                <a:latin typeface="Lucida Sans Unicode"/>
                <a:cs typeface="Lucida Sans Unicode"/>
              </a:rPr>
              <a:t>puntatori </a:t>
            </a:r>
            <a:r>
              <a:rPr sz="1400" spc="-50" dirty="0">
                <a:latin typeface="Lucida Sans Unicode"/>
                <a:cs typeface="Lucida Sans Unicode"/>
              </a:rPr>
              <a:t>ad </a:t>
            </a:r>
            <a:r>
              <a:rPr sz="1400" spc="-90" dirty="0">
                <a:latin typeface="Lucida Sans Unicode"/>
                <a:cs typeface="Lucida Sans Unicode"/>
              </a:rPr>
              <a:t>altri </a:t>
            </a:r>
            <a:r>
              <a:rPr sz="1400" spc="-60" dirty="0">
                <a:latin typeface="Lucida Sans Unicode"/>
                <a:cs typeface="Lucida Sans Unicode"/>
              </a:rPr>
              <a:t>processi </a:t>
            </a:r>
            <a:r>
              <a:rPr sz="1400" spc="-100" dirty="0">
                <a:latin typeface="Lucida Sans Unicode"/>
                <a:cs typeface="Lucida Sans Unicode"/>
              </a:rPr>
              <a:t>(figli/padre </a:t>
            </a:r>
            <a:r>
              <a:rPr sz="1400" spc="-80" dirty="0">
                <a:latin typeface="Lucida Sans Unicode"/>
                <a:cs typeface="Lucida Sans Unicode"/>
              </a:rPr>
              <a:t>o </a:t>
            </a:r>
            <a:r>
              <a:rPr sz="1400" spc="-75" dirty="0">
                <a:latin typeface="Lucida Sans Unicode"/>
                <a:cs typeface="Lucida Sans Unicode"/>
              </a:rPr>
              <a:t>per </a:t>
            </a:r>
            <a:r>
              <a:rPr sz="1400" spc="-85" dirty="0">
                <a:latin typeface="Lucida Sans Unicode"/>
                <a:cs typeface="Lucida Sans Unicode"/>
              </a:rPr>
              <a:t>l’implementazione </a:t>
            </a:r>
            <a:r>
              <a:rPr sz="1400" spc="-100" dirty="0">
                <a:latin typeface="Lucida Sans Unicode"/>
                <a:cs typeface="Lucida Sans Unicode"/>
              </a:rPr>
              <a:t>di</a:t>
            </a:r>
            <a:r>
              <a:rPr sz="1400" spc="-90" dirty="0">
                <a:latin typeface="Lucida Sans Unicode"/>
                <a:cs typeface="Lucida Sans Unicode"/>
              </a:rPr>
              <a:t> </a:t>
            </a:r>
            <a:r>
              <a:rPr sz="1400" spc="-45" dirty="0">
                <a:latin typeface="Lucida Sans Unicode"/>
                <a:cs typeface="Lucida Sans Unicode"/>
              </a:rPr>
              <a:t>code)</a:t>
            </a:r>
            <a:endParaRPr sz="1400">
              <a:latin typeface="Lucida Sans Unicode"/>
              <a:cs typeface="Lucida Sans Unicode"/>
            </a:endParaRPr>
          </a:p>
          <a:p>
            <a:pPr marL="927100">
              <a:lnSpc>
                <a:spcPct val="100000"/>
              </a:lnSpc>
              <a:spcBef>
                <a:spcPts val="1005"/>
              </a:spcBef>
            </a:pPr>
            <a:r>
              <a:rPr sz="1600" u="sng" spc="-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Comunicazione </a:t>
            </a:r>
            <a:r>
              <a:rPr sz="1600" u="sng" spc="-9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tra</a:t>
            </a:r>
            <a:r>
              <a:rPr sz="1600" u="sng" spc="-6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1600" u="sng" spc="-2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Processi</a:t>
            </a:r>
            <a:endParaRPr sz="1600">
              <a:latin typeface="Lucida Sans Unicode"/>
              <a:cs typeface="Lucida Sans Unicode"/>
            </a:endParaRPr>
          </a:p>
          <a:p>
            <a:pPr marL="1841500">
              <a:lnSpc>
                <a:spcPct val="100000"/>
              </a:lnSpc>
              <a:spcBef>
                <a:spcPts val="5"/>
              </a:spcBef>
            </a:pPr>
            <a:r>
              <a:rPr sz="1400" spc="-75" dirty="0">
                <a:latin typeface="Lucida Sans Unicode"/>
                <a:cs typeface="Lucida Sans Unicode"/>
              </a:rPr>
              <a:t>flag, </a:t>
            </a:r>
            <a:r>
              <a:rPr sz="1400" spc="-60" dirty="0">
                <a:latin typeface="Lucida Sans Unicode"/>
                <a:cs typeface="Lucida Sans Unicode"/>
              </a:rPr>
              <a:t>segnali </a:t>
            </a:r>
            <a:r>
              <a:rPr sz="1400" dirty="0">
                <a:latin typeface="Lucida Sans Unicode"/>
                <a:cs typeface="Lucida Sans Unicode"/>
              </a:rPr>
              <a:t>e </a:t>
            </a:r>
            <a:r>
              <a:rPr sz="1400" spc="-60" dirty="0">
                <a:latin typeface="Lucida Sans Unicode"/>
                <a:cs typeface="Lucida Sans Unicode"/>
              </a:rPr>
              <a:t>messaggi </a:t>
            </a:r>
            <a:r>
              <a:rPr sz="1400" spc="-75" dirty="0">
                <a:latin typeface="Lucida Sans Unicode"/>
                <a:cs typeface="Lucida Sans Unicode"/>
              </a:rPr>
              <a:t>per </a:t>
            </a:r>
            <a:r>
              <a:rPr sz="1400" spc="-45" dirty="0">
                <a:latin typeface="Lucida Sans Unicode"/>
                <a:cs typeface="Lucida Sans Unicode"/>
              </a:rPr>
              <a:t>la</a:t>
            </a:r>
            <a:r>
              <a:rPr sz="1400" spc="-210" dirty="0">
                <a:latin typeface="Lucida Sans Unicode"/>
                <a:cs typeface="Lucida Sans Unicode"/>
              </a:rPr>
              <a:t> </a:t>
            </a:r>
            <a:r>
              <a:rPr sz="1400" spc="-75" dirty="0">
                <a:latin typeface="Lucida Sans Unicode"/>
                <a:cs typeface="Lucida Sans Unicode"/>
              </a:rPr>
              <a:t>comunicazione</a:t>
            </a:r>
            <a:endParaRPr sz="1400">
              <a:latin typeface="Lucida Sans Unicode"/>
              <a:cs typeface="Lucida Sans Unicode"/>
            </a:endParaRPr>
          </a:p>
          <a:p>
            <a:pPr marL="927100">
              <a:lnSpc>
                <a:spcPct val="100000"/>
              </a:lnSpc>
              <a:spcBef>
                <a:spcPts val="955"/>
              </a:spcBef>
            </a:pPr>
            <a:r>
              <a:rPr sz="1600" u="sng" spc="-6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Privilegi</a:t>
            </a:r>
            <a:endParaRPr sz="1600">
              <a:latin typeface="Lucida Sans Unicode"/>
              <a:cs typeface="Lucida Sans Unicode"/>
            </a:endParaRPr>
          </a:p>
          <a:p>
            <a:pPr marL="1841500">
              <a:lnSpc>
                <a:spcPct val="100000"/>
              </a:lnSpc>
              <a:spcBef>
                <a:spcPts val="200"/>
              </a:spcBef>
            </a:pPr>
            <a:r>
              <a:rPr sz="1400" spc="-95" dirty="0">
                <a:latin typeface="Lucida Sans Unicode"/>
                <a:cs typeface="Lucida Sans Unicode"/>
              </a:rPr>
              <a:t>in </a:t>
            </a:r>
            <a:r>
              <a:rPr sz="1400" spc="-65" dirty="0">
                <a:latin typeface="Lucida Sans Unicode"/>
                <a:cs typeface="Lucida Sans Unicode"/>
              </a:rPr>
              <a:t>relazione </a:t>
            </a:r>
            <a:r>
              <a:rPr sz="1400" spc="-75" dirty="0">
                <a:latin typeface="Lucida Sans Unicode"/>
                <a:cs typeface="Lucida Sans Unicode"/>
              </a:rPr>
              <a:t>all’uso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85" dirty="0">
                <a:latin typeface="Lucida Sans Unicode"/>
                <a:cs typeface="Lucida Sans Unicode"/>
              </a:rPr>
              <a:t>memoria, </a:t>
            </a:r>
            <a:r>
              <a:rPr sz="1400" spc="-80" dirty="0">
                <a:latin typeface="Lucida Sans Unicode"/>
                <a:cs typeface="Lucida Sans Unicode"/>
              </a:rPr>
              <a:t>dispositivi,</a:t>
            </a:r>
            <a:r>
              <a:rPr sz="1400" spc="-75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ecc.</a:t>
            </a:r>
            <a:endParaRPr sz="1400">
              <a:latin typeface="Lucida Sans Unicode"/>
              <a:cs typeface="Lucida Sans Unicode"/>
            </a:endParaRPr>
          </a:p>
          <a:p>
            <a:pPr marL="927100">
              <a:lnSpc>
                <a:spcPct val="100000"/>
              </a:lnSpc>
              <a:spcBef>
                <a:spcPts val="1000"/>
              </a:spcBef>
            </a:pP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Gestione</a:t>
            </a:r>
            <a:r>
              <a:rPr sz="1600" u="sng" spc="-6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1600" u="sng" spc="-10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memoria</a:t>
            </a:r>
            <a:endParaRPr sz="1600">
              <a:latin typeface="Lucida Sans Unicode"/>
              <a:cs typeface="Lucida Sans Unicode"/>
            </a:endParaRPr>
          </a:p>
          <a:p>
            <a:pPr marL="1841500">
              <a:lnSpc>
                <a:spcPct val="100000"/>
              </a:lnSpc>
              <a:spcBef>
                <a:spcPts val="200"/>
              </a:spcBef>
            </a:pPr>
            <a:r>
              <a:rPr sz="1400" spc="-114" dirty="0">
                <a:latin typeface="Lucida Sans Unicode"/>
                <a:cs typeface="Lucida Sans Unicode"/>
              </a:rPr>
              <a:t>limiti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85" dirty="0">
                <a:latin typeface="Lucida Sans Unicode"/>
                <a:cs typeface="Lucida Sans Unicode"/>
              </a:rPr>
              <a:t>memoria: </a:t>
            </a:r>
            <a:r>
              <a:rPr sz="1400" spc="-65" dirty="0">
                <a:latin typeface="Lucida Sans Unicode"/>
                <a:cs typeface="Lucida Sans Unicode"/>
              </a:rPr>
              <a:t>insieme </a:t>
            </a:r>
            <a:r>
              <a:rPr sz="1400" spc="-80" dirty="0">
                <a:latin typeface="Lucida Sans Unicode"/>
                <a:cs typeface="Lucida Sans Unicode"/>
              </a:rPr>
              <a:t>degli </a:t>
            </a:r>
            <a:r>
              <a:rPr sz="1400" spc="-100" dirty="0">
                <a:latin typeface="Lucida Sans Unicode"/>
                <a:cs typeface="Lucida Sans Unicode"/>
              </a:rPr>
              <a:t>indirizzi </a:t>
            </a:r>
            <a:r>
              <a:rPr sz="1400" spc="-55" dirty="0">
                <a:latin typeface="Lucida Sans Unicode"/>
                <a:cs typeface="Lucida Sans Unicode"/>
              </a:rPr>
              <a:t>accessibili </a:t>
            </a:r>
            <a:r>
              <a:rPr sz="1400" spc="-25" dirty="0">
                <a:latin typeface="Lucida Sans Unicode"/>
                <a:cs typeface="Lucida Sans Unicode"/>
              </a:rPr>
              <a:t>(base,</a:t>
            </a:r>
            <a:r>
              <a:rPr sz="1400" spc="25" dirty="0">
                <a:latin typeface="Lucida Sans Unicode"/>
                <a:cs typeface="Lucida Sans Unicode"/>
              </a:rPr>
              <a:t> </a:t>
            </a:r>
            <a:r>
              <a:rPr sz="1400" spc="-60" dirty="0">
                <a:latin typeface="Lucida Sans Unicode"/>
                <a:cs typeface="Lucida Sans Unicode"/>
              </a:rPr>
              <a:t>indice)</a:t>
            </a:r>
            <a:endParaRPr sz="1400">
              <a:latin typeface="Lucida Sans Unicode"/>
              <a:cs typeface="Lucida Sans Unicode"/>
            </a:endParaRPr>
          </a:p>
          <a:p>
            <a:pPr marL="927100">
              <a:lnSpc>
                <a:spcPct val="100000"/>
              </a:lnSpc>
              <a:spcBef>
                <a:spcPts val="1480"/>
              </a:spcBef>
            </a:pPr>
            <a:r>
              <a:rPr sz="1600" u="sng" spc="-9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Contabilizzazione </a:t>
            </a: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delle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risorse</a:t>
            </a:r>
            <a:endParaRPr sz="1600">
              <a:latin typeface="Lucida Sans Unicode"/>
              <a:cs typeface="Lucida Sans Unicode"/>
            </a:endParaRPr>
          </a:p>
          <a:p>
            <a:pPr marL="1841500">
              <a:lnSpc>
                <a:spcPct val="100000"/>
              </a:lnSpc>
              <a:spcBef>
                <a:spcPts val="200"/>
              </a:spcBef>
            </a:pPr>
            <a:r>
              <a:rPr sz="1400" spc="-60" dirty="0">
                <a:latin typeface="Lucida Sans Unicode"/>
                <a:cs typeface="Lucida Sans Unicode"/>
              </a:rPr>
              <a:t>risorse </a:t>
            </a:r>
            <a:r>
              <a:rPr sz="1400" spc="-80" dirty="0">
                <a:latin typeface="Lucida Sans Unicode"/>
                <a:cs typeface="Lucida Sans Unicode"/>
              </a:rPr>
              <a:t>controllate </a:t>
            </a:r>
            <a:r>
              <a:rPr sz="1400" spc="-70" dirty="0">
                <a:latin typeface="Lucida Sans Unicode"/>
                <a:cs typeface="Lucida Sans Unicode"/>
              </a:rPr>
              <a:t>dal </a:t>
            </a:r>
            <a:r>
              <a:rPr sz="1400" spc="-55" dirty="0">
                <a:latin typeface="Lucida Sans Unicode"/>
                <a:cs typeface="Lucida Sans Unicode"/>
              </a:rPr>
              <a:t>processo (lista </a:t>
            </a:r>
            <a:r>
              <a:rPr sz="1400" spc="-80" dirty="0">
                <a:latin typeface="Lucida Sans Unicode"/>
                <a:cs typeface="Lucida Sans Unicode"/>
              </a:rPr>
              <a:t>file </a:t>
            </a:r>
            <a:r>
              <a:rPr sz="1400" spc="-75" dirty="0">
                <a:latin typeface="Lucida Sans Unicode"/>
                <a:cs typeface="Lucida Sans Unicode"/>
              </a:rPr>
              <a:t>aperti, </a:t>
            </a:r>
            <a:r>
              <a:rPr sz="1400" spc="-70" dirty="0">
                <a:latin typeface="Lucida Sans Unicode"/>
                <a:cs typeface="Lucida Sans Unicode"/>
              </a:rPr>
              <a:t>lista </a:t>
            </a:r>
            <a:r>
              <a:rPr sz="1400" spc="-80" dirty="0">
                <a:latin typeface="Lucida Sans Unicode"/>
                <a:cs typeface="Lucida Sans Unicode"/>
              </a:rPr>
              <a:t>dispositivi </a:t>
            </a:r>
            <a:r>
              <a:rPr sz="1400" spc="-90" dirty="0">
                <a:latin typeface="Lucida Sans Unicode"/>
                <a:cs typeface="Lucida Sans Unicode"/>
              </a:rPr>
              <a:t>I/O) </a:t>
            </a:r>
            <a:r>
              <a:rPr sz="1400" dirty="0">
                <a:latin typeface="Lucida Sans Unicode"/>
                <a:cs typeface="Lucida Sans Unicode"/>
              </a:rPr>
              <a:t>e </a:t>
            </a:r>
            <a:r>
              <a:rPr sz="1400" spc="-95" dirty="0">
                <a:latin typeface="Lucida Sans Unicode"/>
                <a:cs typeface="Lucida Sans Unicode"/>
              </a:rPr>
              <a:t>loro</a:t>
            </a:r>
            <a:r>
              <a:rPr sz="1400" spc="-220" dirty="0">
                <a:latin typeface="Lucida Sans Unicode"/>
                <a:cs typeface="Lucida Sans Unicode"/>
              </a:rPr>
              <a:t> </a:t>
            </a:r>
            <a:r>
              <a:rPr sz="1400" spc="-75" dirty="0">
                <a:latin typeface="Lucida Sans Unicode"/>
                <a:cs typeface="Lucida Sans Unicode"/>
              </a:rPr>
              <a:t>storia</a:t>
            </a:r>
            <a:endParaRPr sz="1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800" y="1557400"/>
            <a:ext cx="6691249" cy="380517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Immagine dei processi in</a:t>
            </a:r>
            <a:r>
              <a:rPr spc="-80" dirty="0"/>
              <a:t> </a:t>
            </a:r>
            <a:r>
              <a:rPr dirty="0"/>
              <a:t>memoria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56868" y="5595730"/>
            <a:ext cx="7651750" cy="91757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493395">
              <a:lnSpc>
                <a:spcPts val="1680"/>
              </a:lnSpc>
              <a:spcBef>
                <a:spcPts val="235"/>
              </a:spcBef>
            </a:pPr>
            <a:r>
              <a:rPr sz="1450" spc="-95" dirty="0">
                <a:latin typeface="Lucida Sans Unicode"/>
                <a:cs typeface="Lucida Sans Unicode"/>
              </a:rPr>
              <a:t>Nell’esempio </a:t>
            </a:r>
            <a:r>
              <a:rPr sz="1450" spc="-70" dirty="0">
                <a:latin typeface="Lucida Sans Unicode"/>
                <a:cs typeface="Lucida Sans Unicode"/>
              </a:rPr>
              <a:t>le </a:t>
            </a:r>
            <a:r>
              <a:rPr sz="1450" spc="-125" dirty="0">
                <a:latin typeface="Lucida Sans Unicode"/>
                <a:cs typeface="Lucida Sans Unicode"/>
              </a:rPr>
              <a:t>immagini </a:t>
            </a:r>
            <a:r>
              <a:rPr sz="1450" spc="-95" dirty="0">
                <a:latin typeface="Lucida Sans Unicode"/>
                <a:cs typeface="Lucida Sans Unicode"/>
              </a:rPr>
              <a:t>occupano </a:t>
            </a:r>
            <a:r>
              <a:rPr sz="1450" spc="-100" dirty="0">
                <a:latin typeface="Lucida Sans Unicode"/>
                <a:cs typeface="Lucida Sans Unicode"/>
              </a:rPr>
              <a:t>locazioni </a:t>
            </a:r>
            <a:r>
              <a:rPr sz="1450" spc="-105" dirty="0">
                <a:latin typeface="Lucida Sans Unicode"/>
                <a:cs typeface="Lucida Sans Unicode"/>
              </a:rPr>
              <a:t>contigue </a:t>
            </a:r>
            <a:r>
              <a:rPr sz="1450" spc="-125" dirty="0">
                <a:latin typeface="Lucida Sans Unicode"/>
                <a:cs typeface="Lucida Sans Unicode"/>
              </a:rPr>
              <a:t>di </a:t>
            </a:r>
            <a:r>
              <a:rPr sz="1450" spc="-110" dirty="0">
                <a:latin typeface="Lucida Sans Unicode"/>
                <a:cs typeface="Lucida Sans Unicode"/>
              </a:rPr>
              <a:t>memoria, </a:t>
            </a:r>
            <a:r>
              <a:rPr sz="1450" spc="-120" dirty="0">
                <a:latin typeface="Lucida Sans Unicode"/>
                <a:cs typeface="Lucida Sans Unicode"/>
              </a:rPr>
              <a:t>in </a:t>
            </a:r>
            <a:r>
              <a:rPr sz="1450" spc="-90" dirty="0">
                <a:latin typeface="Lucida Sans Unicode"/>
                <a:cs typeface="Lucida Sans Unicode"/>
              </a:rPr>
              <a:t>una </a:t>
            </a:r>
            <a:r>
              <a:rPr sz="1450" spc="-110" dirty="0">
                <a:latin typeface="Lucida Sans Unicode"/>
                <a:cs typeface="Lucida Sans Unicode"/>
              </a:rPr>
              <a:t>implementazione  </a:t>
            </a:r>
            <a:r>
              <a:rPr sz="1450" spc="-65" dirty="0">
                <a:latin typeface="Lucida Sans Unicode"/>
                <a:cs typeface="Lucida Sans Unicode"/>
              </a:rPr>
              <a:t>reale </a:t>
            </a:r>
            <a:r>
              <a:rPr sz="1450" spc="-90" dirty="0">
                <a:latin typeface="Lucida Sans Unicode"/>
                <a:cs typeface="Lucida Sans Unicode"/>
              </a:rPr>
              <a:t>ciò </a:t>
            </a:r>
            <a:r>
              <a:rPr sz="1450" spc="-125" dirty="0">
                <a:latin typeface="Lucida Sans Unicode"/>
                <a:cs typeface="Lucida Sans Unicode"/>
              </a:rPr>
              <a:t>può </a:t>
            </a:r>
            <a:r>
              <a:rPr sz="1450" spc="-120" dirty="0">
                <a:latin typeface="Lucida Sans Unicode"/>
                <a:cs typeface="Lucida Sans Unicode"/>
              </a:rPr>
              <a:t>non </a:t>
            </a:r>
            <a:r>
              <a:rPr sz="1450" spc="-50" dirty="0">
                <a:latin typeface="Lucida Sans Unicode"/>
                <a:cs typeface="Lucida Sans Unicode"/>
              </a:rPr>
              <a:t>essere </a:t>
            </a:r>
            <a:r>
              <a:rPr sz="1450" spc="-80" dirty="0">
                <a:latin typeface="Lucida Sans Unicode"/>
                <a:cs typeface="Lucida Sans Unicode"/>
              </a:rPr>
              <a:t>vero. </a:t>
            </a:r>
            <a:r>
              <a:rPr sz="1450" spc="-95" dirty="0">
                <a:latin typeface="Lucida Sans Unicode"/>
                <a:cs typeface="Lucida Sans Unicode"/>
              </a:rPr>
              <a:t>Dipende </a:t>
            </a:r>
            <a:r>
              <a:rPr sz="1450" spc="-85" dirty="0">
                <a:latin typeface="Lucida Sans Unicode"/>
                <a:cs typeface="Lucida Sans Unicode"/>
              </a:rPr>
              <a:t>dalla </a:t>
            </a:r>
            <a:r>
              <a:rPr sz="1450" spc="-105" dirty="0">
                <a:latin typeface="Lucida Sans Unicode"/>
                <a:cs typeface="Lucida Sans Unicode"/>
              </a:rPr>
              <a:t>politica </a:t>
            </a:r>
            <a:r>
              <a:rPr sz="1450" spc="-125" dirty="0">
                <a:latin typeface="Lucida Sans Unicode"/>
                <a:cs typeface="Lucida Sans Unicode"/>
              </a:rPr>
              <a:t>di </a:t>
            </a:r>
            <a:r>
              <a:rPr sz="1450" spc="-95" dirty="0">
                <a:latin typeface="Lucida Sans Unicode"/>
                <a:cs typeface="Lucida Sans Unicode"/>
              </a:rPr>
              <a:t>gestione </a:t>
            </a:r>
            <a:r>
              <a:rPr sz="1450" spc="-85" dirty="0">
                <a:latin typeface="Lucida Sans Unicode"/>
                <a:cs typeface="Lucida Sans Unicode"/>
              </a:rPr>
              <a:t>della</a:t>
            </a:r>
            <a:r>
              <a:rPr sz="1450" spc="-105" dirty="0">
                <a:latin typeface="Lucida Sans Unicode"/>
                <a:cs typeface="Lucida Sans Unicode"/>
              </a:rPr>
              <a:t> </a:t>
            </a:r>
            <a:r>
              <a:rPr sz="1450" spc="-114" dirty="0">
                <a:latin typeface="Lucida Sans Unicode"/>
                <a:cs typeface="Lucida Sans Unicode"/>
              </a:rPr>
              <a:t>memoria</a:t>
            </a:r>
            <a:endParaRPr sz="1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1819" y="242138"/>
            <a:ext cx="54857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Creazione </a:t>
            </a:r>
            <a:r>
              <a:rPr dirty="0"/>
              <a:t>e</a:t>
            </a:r>
            <a:r>
              <a:rPr spc="-65" dirty="0"/>
              <a:t> </a:t>
            </a:r>
            <a:r>
              <a:rPr spc="-840" dirty="0"/>
              <a:t>T</a:t>
            </a:r>
            <a:r>
              <a:rPr sz="6600" b="0" spc="-1260" baseline="-23989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3200" spc="-840" dirty="0"/>
              <a:t>e</a:t>
            </a:r>
            <a:r>
              <a:rPr sz="6600" b="0" spc="-1260" baseline="-23989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sz="3200" spc="-840" dirty="0"/>
              <a:t>r</a:t>
            </a:r>
            <a:r>
              <a:rPr sz="6600" b="0" spc="-1260" baseline="-23989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3200" spc="-840" dirty="0"/>
              <a:t>m</a:t>
            </a:r>
            <a:r>
              <a:rPr sz="6600" b="0" spc="-1260" baseline="-23989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sz="3200" spc="-840" dirty="0"/>
              <a:t>i</a:t>
            </a:r>
            <a:r>
              <a:rPr sz="6600" b="0" spc="-1260" baseline="-23989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3200" spc="-840" dirty="0"/>
              <a:t>n</a:t>
            </a:r>
            <a:r>
              <a:rPr sz="6600" b="0" spc="-1260" baseline="-23989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3200" spc="-840" dirty="0"/>
              <a:t>a</a:t>
            </a:r>
            <a:r>
              <a:rPr sz="6600" b="0" spc="-1260" baseline="-23989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3200" spc="-840" dirty="0"/>
              <a:t>zione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1819" y="882776"/>
            <a:ext cx="25273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dei</a:t>
            </a:r>
            <a:r>
              <a:rPr sz="3200" b="1" spc="-6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Processi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94715" y="1387499"/>
            <a:ext cx="7296150" cy="298767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spc="-5" dirty="0">
                <a:latin typeface="Arial"/>
                <a:cs typeface="Arial"/>
              </a:rPr>
              <a:t>Eventi che portano alla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creazione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del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processi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960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Richiesta da terminale (un utente accede al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sistema)</a:t>
            </a:r>
            <a:endParaRPr sz="1600">
              <a:latin typeface="Arial"/>
              <a:cs typeface="Arial"/>
            </a:endParaRPr>
          </a:p>
          <a:p>
            <a:pPr marL="355600" marR="364490" indent="-355600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Il SO genera un processo sulla base della richiesta di un processo utente  Es: stampa – il processo generatore continua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sua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esecuzione</a:t>
            </a:r>
            <a:endParaRPr sz="1600">
              <a:latin typeface="Arial"/>
              <a:cs typeface="Arial"/>
            </a:endParaRPr>
          </a:p>
          <a:p>
            <a:pPr marL="355600" marR="2653665" indent="-355600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Un processo utente genera un nuovo processo  Processo padre - Processo figlio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(generazioni)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Es. sfruttare il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parallelismo</a:t>
            </a:r>
            <a:endParaRPr sz="16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processo server che genera diverse istanze per gestire diverse</a:t>
            </a:r>
            <a:r>
              <a:rPr sz="1600" spc="1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richieste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marL="52069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Eventi che portano alla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terminazione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del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processi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644" y="4472178"/>
            <a:ext cx="4501515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600" spc="-20" dirty="0">
                <a:latin typeface="Arial"/>
                <a:cs typeface="Arial"/>
              </a:rPr>
              <a:t>Terminazione </a:t>
            </a:r>
            <a:r>
              <a:rPr sz="1600" spc="-5" dirty="0">
                <a:latin typeface="Arial"/>
                <a:cs typeface="Arial"/>
              </a:rPr>
              <a:t>normale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(end)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Uscita dell’utente dalla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applicazione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Superamento del tempo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massimo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Memoria non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disponibile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Violazione dei limiti di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Fallimento di una operazione (aritmetica -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I/O)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20" dirty="0">
                <a:latin typeface="Arial"/>
                <a:cs typeface="Arial"/>
              </a:rPr>
              <a:t>Terminazione </a:t>
            </a:r>
            <a:r>
              <a:rPr sz="1600" spc="-5" dirty="0">
                <a:latin typeface="Arial"/>
                <a:cs typeface="Arial"/>
              </a:rPr>
              <a:t>del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genitore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Richiesta del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genitore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7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Modello </a:t>
            </a:r>
            <a:r>
              <a:rPr dirty="0"/>
              <a:t>a 5</a:t>
            </a:r>
            <a:r>
              <a:rPr spc="-40" dirty="0"/>
              <a:t> </a:t>
            </a:r>
            <a:r>
              <a:rPr spc="-565" dirty="0"/>
              <a:t>s</a:t>
            </a:r>
            <a:r>
              <a:rPr sz="4400" b="0" spc="-56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3200" spc="-565" dirty="0"/>
              <a:t>ta</a:t>
            </a:r>
            <a:r>
              <a:rPr sz="4400" b="0" spc="-56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sz="3200" spc="-565" dirty="0"/>
              <a:t>t</a:t>
            </a:r>
            <a:r>
              <a:rPr sz="4400" b="0" spc="-565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3200" spc="-565" dirty="0"/>
              <a:t>i</a:t>
            </a:r>
            <a:r>
              <a:rPr sz="4400" b="0" spc="-565" dirty="0">
                <a:solidFill>
                  <a:srgbClr val="000000"/>
                </a:solidFill>
                <a:latin typeface="Arial"/>
                <a:cs typeface="Arial"/>
              </a:rPr>
              <a:t>cess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50442" y="1500274"/>
            <a:ext cx="7557770" cy="501332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spc="-55" dirty="0">
                <a:latin typeface="Lucida Sans Unicode"/>
                <a:cs typeface="Lucida Sans Unicode"/>
              </a:rPr>
              <a:t>Nel </a:t>
            </a:r>
            <a:r>
              <a:rPr sz="1600" spc="-100" dirty="0">
                <a:latin typeface="Lucida Sans Unicode"/>
                <a:cs typeface="Lucida Sans Unicode"/>
              </a:rPr>
              <a:t>modello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125" dirty="0">
                <a:latin typeface="Lucida Sans Unicode"/>
                <a:cs typeface="Lucida Sans Unicode"/>
              </a:rPr>
              <a:t>2 </a:t>
            </a:r>
            <a:r>
              <a:rPr sz="1600" spc="-85" dirty="0">
                <a:latin typeface="Lucida Sans Unicode"/>
                <a:cs typeface="Lucida Sans Unicode"/>
              </a:rPr>
              <a:t>stati, </a:t>
            </a:r>
            <a:r>
              <a:rPr sz="1600" spc="-105" dirty="0">
                <a:latin typeface="Lucida Sans Unicode"/>
                <a:cs typeface="Lucida Sans Unicode"/>
              </a:rPr>
              <a:t>lo </a:t>
            </a:r>
            <a:r>
              <a:rPr sz="1600" spc="-85" dirty="0">
                <a:latin typeface="Lucida Sans Unicode"/>
                <a:cs typeface="Lucida Sans Unicode"/>
              </a:rPr>
              <a:t>stato </a:t>
            </a:r>
            <a:r>
              <a:rPr sz="1600" spc="-130" dirty="0">
                <a:latin typeface="Lucida Sans Unicode"/>
                <a:cs typeface="Lucida Sans Unicode"/>
              </a:rPr>
              <a:t>“not-running” </a:t>
            </a:r>
            <a:r>
              <a:rPr sz="1600" spc="-85" dirty="0">
                <a:latin typeface="Lucida Sans Unicode"/>
                <a:cs typeface="Lucida Sans Unicode"/>
              </a:rPr>
              <a:t>include </a:t>
            </a:r>
            <a:r>
              <a:rPr sz="1600" spc="-125" dirty="0">
                <a:latin typeface="Lucida Sans Unicode"/>
                <a:cs typeface="Lucida Sans Unicode"/>
              </a:rPr>
              <a:t>2</a:t>
            </a:r>
            <a:r>
              <a:rPr sz="1600" spc="170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possibilià:</a:t>
            </a:r>
            <a:endParaRPr sz="1600">
              <a:latin typeface="Lucida Sans Unicode"/>
              <a:cs typeface="Lucida Sans Unicode"/>
            </a:endParaRPr>
          </a:p>
          <a:p>
            <a:pPr marL="354965" indent="-342265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35" dirty="0">
                <a:latin typeface="Lucida Sans Unicode"/>
                <a:cs typeface="Lucida Sans Unicode"/>
              </a:rPr>
              <a:t>Not-running</a:t>
            </a:r>
            <a:endParaRPr sz="1600">
              <a:latin typeface="Lucida Sans Unicode"/>
              <a:cs typeface="Lucida Sans Unicode"/>
            </a:endParaRPr>
          </a:p>
          <a:p>
            <a:pPr marL="756285" lvl="1" indent="-287020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60" dirty="0">
                <a:latin typeface="Lucida Sans Unicode"/>
                <a:cs typeface="Lucida Sans Unicode"/>
              </a:rPr>
              <a:t>ready </a:t>
            </a:r>
            <a:r>
              <a:rPr sz="1600" spc="-130" dirty="0">
                <a:latin typeface="Lucida Sans Unicode"/>
                <a:cs typeface="Lucida Sans Unicode"/>
              </a:rPr>
              <a:t>to</a:t>
            </a:r>
            <a:r>
              <a:rPr sz="1600" spc="-50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execute</a:t>
            </a:r>
            <a:endParaRPr sz="1600">
              <a:latin typeface="Lucida Sans Unicode"/>
              <a:cs typeface="Lucida Sans Unicode"/>
            </a:endParaRPr>
          </a:p>
          <a:p>
            <a:pPr marL="354965" indent="-342265">
              <a:lnSpc>
                <a:spcPct val="100000"/>
              </a:lnSpc>
              <a:spcBef>
                <a:spcPts val="3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5" dirty="0">
                <a:latin typeface="Lucida Sans Unicode"/>
                <a:cs typeface="Lucida Sans Unicode"/>
              </a:rPr>
              <a:t>Blocked</a:t>
            </a:r>
            <a:endParaRPr sz="1600">
              <a:latin typeface="Lucida Sans Unicode"/>
              <a:cs typeface="Lucida Sans Unicode"/>
            </a:endParaRPr>
          </a:p>
          <a:p>
            <a:pPr marL="756285" lvl="1" indent="-287020">
              <a:lnSpc>
                <a:spcPct val="100000"/>
              </a:lnSpc>
              <a:spcBef>
                <a:spcPts val="38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65" dirty="0">
                <a:latin typeface="Lucida Sans Unicode"/>
                <a:cs typeface="Lucida Sans Unicode"/>
              </a:rPr>
              <a:t>In </a:t>
            </a:r>
            <a:r>
              <a:rPr sz="1600" spc="-60" dirty="0">
                <a:latin typeface="Lucida Sans Unicode"/>
                <a:cs typeface="Lucida Sans Unicode"/>
              </a:rPr>
              <a:t>attesa </a:t>
            </a:r>
            <a:r>
              <a:rPr sz="1600" spc="-120" dirty="0">
                <a:latin typeface="Lucida Sans Unicode"/>
                <a:cs typeface="Lucida Sans Unicode"/>
              </a:rPr>
              <a:t>di</a:t>
            </a:r>
            <a:r>
              <a:rPr sz="1600" spc="-50" dirty="0">
                <a:latin typeface="Lucida Sans Unicode"/>
                <a:cs typeface="Lucida Sans Unicode"/>
              </a:rPr>
              <a:t> </a:t>
            </a:r>
            <a:r>
              <a:rPr sz="1600" spc="-140" dirty="0">
                <a:latin typeface="Lucida Sans Unicode"/>
                <a:cs typeface="Lucida Sans Unicode"/>
              </a:rPr>
              <a:t>I/O</a:t>
            </a:r>
            <a:endParaRPr sz="1600">
              <a:latin typeface="Lucida Sans Unicode"/>
              <a:cs typeface="Lucida Sans Unicode"/>
            </a:endParaRPr>
          </a:p>
          <a:p>
            <a:pPr marL="354965">
              <a:lnSpc>
                <a:spcPct val="100000"/>
              </a:lnSpc>
              <a:spcBef>
                <a:spcPts val="390"/>
              </a:spcBef>
            </a:pPr>
            <a:r>
              <a:rPr sz="1600" spc="-65" dirty="0">
                <a:latin typeface="Lucida Sans Unicode"/>
                <a:cs typeface="Lucida Sans Unicode"/>
              </a:rPr>
              <a:t>Il </a:t>
            </a:r>
            <a:r>
              <a:rPr sz="1600" spc="-75" dirty="0">
                <a:latin typeface="Lucida Sans Unicode"/>
                <a:cs typeface="Lucida Sans Unicode"/>
              </a:rPr>
              <a:t>Dispatcher </a:t>
            </a:r>
            <a:r>
              <a:rPr sz="1600" spc="-105" dirty="0">
                <a:latin typeface="Lucida Sans Unicode"/>
                <a:cs typeface="Lucida Sans Unicode"/>
              </a:rPr>
              <a:t>non </a:t>
            </a:r>
            <a:r>
              <a:rPr sz="1600" spc="-110" dirty="0">
                <a:latin typeface="Lucida Sans Unicode"/>
                <a:cs typeface="Lucida Sans Unicode"/>
              </a:rPr>
              <a:t>può </a:t>
            </a:r>
            <a:r>
              <a:rPr sz="1600" spc="-80" dirty="0">
                <a:latin typeface="Lucida Sans Unicode"/>
                <a:cs typeface="Lucida Sans Unicode"/>
              </a:rPr>
              <a:t>semplicemente </a:t>
            </a:r>
            <a:r>
              <a:rPr sz="1600" spc="-60" dirty="0">
                <a:latin typeface="Lucida Sans Unicode"/>
                <a:cs typeface="Lucida Sans Unicode"/>
              </a:rPr>
              <a:t>scegliere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65" dirty="0">
                <a:latin typeface="Lucida Sans Unicode"/>
                <a:cs typeface="Lucida Sans Unicode"/>
              </a:rPr>
              <a:t>processo </a:t>
            </a:r>
            <a:r>
              <a:rPr sz="1600" spc="-60" dirty="0">
                <a:latin typeface="Lucida Sans Unicode"/>
                <a:cs typeface="Lucida Sans Unicode"/>
              </a:rPr>
              <a:t>da </a:t>
            </a:r>
            <a:r>
              <a:rPr sz="1600" spc="-114" dirty="0">
                <a:latin typeface="Lucida Sans Unicode"/>
                <a:cs typeface="Lucida Sans Unicode"/>
              </a:rPr>
              <a:t>più </a:t>
            </a:r>
            <a:r>
              <a:rPr sz="1600" spc="-110" dirty="0">
                <a:latin typeface="Lucida Sans Unicode"/>
                <a:cs typeface="Lucida Sans Unicode"/>
              </a:rPr>
              <a:t>tempo</a:t>
            </a:r>
            <a:r>
              <a:rPr sz="1600" spc="150" dirty="0">
                <a:latin typeface="Lucida Sans Unicode"/>
                <a:cs typeface="Lucida Sans Unicode"/>
              </a:rPr>
              <a:t> </a:t>
            </a:r>
            <a:r>
              <a:rPr sz="1600" spc="-110" dirty="0">
                <a:latin typeface="Lucida Sans Unicode"/>
                <a:cs typeface="Lucida Sans Unicode"/>
              </a:rPr>
              <a:t>in</a:t>
            </a:r>
            <a:endParaRPr sz="1600">
              <a:latin typeface="Lucida Sans Unicode"/>
              <a:cs typeface="Lucida Sans Unicode"/>
            </a:endParaRPr>
          </a:p>
          <a:p>
            <a:pPr marL="354965">
              <a:lnSpc>
                <a:spcPct val="100000"/>
              </a:lnSpc>
            </a:pPr>
            <a:r>
              <a:rPr sz="1600" spc="-60" dirty="0">
                <a:latin typeface="Lucida Sans Unicode"/>
                <a:cs typeface="Lucida Sans Unicode"/>
              </a:rPr>
              <a:t>attesa, </a:t>
            </a:r>
            <a:r>
              <a:rPr sz="1600" spc="-80" dirty="0">
                <a:latin typeface="Lucida Sans Unicode"/>
                <a:cs typeface="Lucida Sans Unicode"/>
              </a:rPr>
              <a:t>poichè </a:t>
            </a:r>
            <a:r>
              <a:rPr sz="1600" spc="-35" dirty="0">
                <a:latin typeface="Lucida Sans Unicode"/>
                <a:cs typeface="Lucida Sans Unicode"/>
              </a:rPr>
              <a:t>esso </a:t>
            </a:r>
            <a:r>
              <a:rPr sz="1600" spc="-100" dirty="0">
                <a:latin typeface="Lucida Sans Unicode"/>
                <a:cs typeface="Lucida Sans Unicode"/>
              </a:rPr>
              <a:t>potrebbe </a:t>
            </a:r>
            <a:r>
              <a:rPr sz="1600" spc="-35" dirty="0">
                <a:latin typeface="Lucida Sans Unicode"/>
                <a:cs typeface="Lucida Sans Unicode"/>
              </a:rPr>
              <a:t>essere </a:t>
            </a:r>
            <a:r>
              <a:rPr sz="1600" spc="-110" dirty="0">
                <a:latin typeface="Lucida Sans Unicode"/>
                <a:cs typeface="Lucida Sans Unicode"/>
              </a:rPr>
              <a:t>in </a:t>
            </a:r>
            <a:r>
              <a:rPr sz="1600" spc="-60" dirty="0">
                <a:latin typeface="Lucida Sans Unicode"/>
                <a:cs typeface="Lucida Sans Unicode"/>
              </a:rPr>
              <a:t>attesa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95" dirty="0">
                <a:latin typeface="Lucida Sans Unicode"/>
                <a:cs typeface="Lucida Sans Unicode"/>
              </a:rPr>
              <a:t>trasferimento</a:t>
            </a:r>
            <a:r>
              <a:rPr sz="1600" spc="95" dirty="0">
                <a:latin typeface="Lucida Sans Unicode"/>
                <a:cs typeface="Lucida Sans Unicode"/>
              </a:rPr>
              <a:t> </a:t>
            </a:r>
            <a:r>
              <a:rPr sz="1600" spc="-140" dirty="0">
                <a:latin typeface="Lucida Sans Unicode"/>
                <a:cs typeface="Lucida Sans Unicode"/>
              </a:rPr>
              <a:t>I/O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</a:pPr>
            <a:r>
              <a:rPr sz="1600" spc="-35" dirty="0">
                <a:latin typeface="Lucida Sans Unicode"/>
                <a:cs typeface="Lucida Sans Unicode"/>
              </a:rPr>
              <a:t>Lo </a:t>
            </a:r>
            <a:r>
              <a:rPr sz="1600" spc="-85" dirty="0">
                <a:latin typeface="Lucida Sans Unicode"/>
                <a:cs typeface="Lucida Sans Unicode"/>
              </a:rPr>
              <a:t>stato </a:t>
            </a:r>
            <a:r>
              <a:rPr sz="1600" spc="-130" dirty="0">
                <a:latin typeface="Lucida Sans Unicode"/>
                <a:cs typeface="Lucida Sans Unicode"/>
              </a:rPr>
              <a:t>“not-running” </a:t>
            </a:r>
            <a:r>
              <a:rPr sz="1600" spc="-55" dirty="0">
                <a:latin typeface="Lucida Sans Unicode"/>
                <a:cs typeface="Lucida Sans Unicode"/>
              </a:rPr>
              <a:t>viene </a:t>
            </a:r>
            <a:r>
              <a:rPr sz="1600" spc="-85" dirty="0">
                <a:latin typeface="Lucida Sans Unicode"/>
                <a:cs typeface="Lucida Sans Unicode"/>
              </a:rPr>
              <a:t>suddiviso </a:t>
            </a:r>
            <a:r>
              <a:rPr sz="1600" spc="-110" dirty="0">
                <a:latin typeface="Lucida Sans Unicode"/>
                <a:cs typeface="Lucida Sans Unicode"/>
              </a:rPr>
              <a:t>in </a:t>
            </a:r>
            <a:r>
              <a:rPr sz="1600" spc="-80" dirty="0">
                <a:latin typeface="Lucida Sans Unicode"/>
                <a:cs typeface="Lucida Sans Unicode"/>
              </a:rPr>
              <a:t>due </a:t>
            </a:r>
            <a:r>
              <a:rPr sz="1600" spc="-85" dirty="0">
                <a:latin typeface="Lucida Sans Unicode"/>
                <a:cs typeface="Lucida Sans Unicode"/>
              </a:rPr>
              <a:t>stati: </a:t>
            </a:r>
            <a:r>
              <a:rPr sz="1600" spc="-60" dirty="0">
                <a:latin typeface="Lucida Sans Unicode"/>
                <a:cs typeface="Lucida Sans Unicode"/>
              </a:rPr>
              <a:t>ready </a:t>
            </a:r>
            <a:r>
              <a:rPr sz="1600" spc="-5" dirty="0">
                <a:latin typeface="Lucida Sans Unicode"/>
                <a:cs typeface="Lucida Sans Unicode"/>
              </a:rPr>
              <a:t>e</a:t>
            </a:r>
            <a:r>
              <a:rPr sz="1600" spc="12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blocked</a:t>
            </a:r>
            <a:endParaRPr sz="1600">
              <a:latin typeface="Lucida Sans Unicode"/>
              <a:cs typeface="Lucida Sans Unicode"/>
            </a:endParaRPr>
          </a:p>
          <a:p>
            <a:pPr marL="406400" indent="-342900">
              <a:lnSpc>
                <a:spcPct val="100000"/>
              </a:lnSpc>
              <a:spcBef>
                <a:spcPts val="1150"/>
              </a:spcBef>
              <a:buChar char="•"/>
              <a:tabLst>
                <a:tab pos="406400" algn="l"/>
                <a:tab pos="407034" algn="l"/>
              </a:tabLst>
            </a:pPr>
            <a:r>
              <a:rPr sz="1600" spc="-45" dirty="0">
                <a:latin typeface="Lucida Sans Unicode"/>
                <a:cs typeface="Lucida Sans Unicode"/>
              </a:rPr>
              <a:t>New</a:t>
            </a:r>
            <a:endParaRPr sz="1600">
              <a:latin typeface="Lucida Sans Unicode"/>
              <a:cs typeface="Lucida Sans Unicode"/>
            </a:endParaRPr>
          </a:p>
          <a:p>
            <a:pPr marL="406400" indent="-342900">
              <a:lnSpc>
                <a:spcPct val="100000"/>
              </a:lnSpc>
              <a:spcBef>
                <a:spcPts val="1155"/>
              </a:spcBef>
              <a:buChar char="•"/>
              <a:tabLst>
                <a:tab pos="406400" algn="l"/>
                <a:tab pos="407034" algn="l"/>
              </a:tabLst>
            </a:pPr>
            <a:r>
              <a:rPr sz="1600" spc="-10" dirty="0">
                <a:latin typeface="Lucida Sans Unicode"/>
                <a:cs typeface="Lucida Sans Unicode"/>
              </a:rPr>
              <a:t>Ready</a:t>
            </a:r>
            <a:endParaRPr sz="1600">
              <a:latin typeface="Lucida Sans Unicode"/>
              <a:cs typeface="Lucida Sans Unicode"/>
            </a:endParaRPr>
          </a:p>
          <a:p>
            <a:pPr marL="406400" indent="-342900">
              <a:lnSpc>
                <a:spcPct val="100000"/>
              </a:lnSpc>
              <a:spcBef>
                <a:spcPts val="1155"/>
              </a:spcBef>
              <a:buChar char="•"/>
              <a:tabLst>
                <a:tab pos="406400" algn="l"/>
                <a:tab pos="407034" algn="l"/>
              </a:tabLst>
            </a:pPr>
            <a:r>
              <a:rPr sz="1600" spc="-75" dirty="0">
                <a:latin typeface="Lucida Sans Unicode"/>
                <a:cs typeface="Lucida Sans Unicode"/>
              </a:rPr>
              <a:t>Running</a:t>
            </a:r>
            <a:endParaRPr sz="1600">
              <a:latin typeface="Lucida Sans Unicode"/>
              <a:cs typeface="Lucida Sans Unicode"/>
            </a:endParaRPr>
          </a:p>
          <a:p>
            <a:pPr marL="406400" indent="-342900">
              <a:lnSpc>
                <a:spcPct val="100000"/>
              </a:lnSpc>
              <a:spcBef>
                <a:spcPts val="1150"/>
              </a:spcBef>
              <a:buChar char="•"/>
              <a:tabLst>
                <a:tab pos="406400" algn="l"/>
                <a:tab pos="407034" algn="l"/>
              </a:tabLst>
            </a:pPr>
            <a:r>
              <a:rPr sz="1600" spc="-50" dirty="0">
                <a:latin typeface="Lucida Sans Unicode"/>
                <a:cs typeface="Lucida Sans Unicode"/>
              </a:rPr>
              <a:t>Blocked</a:t>
            </a:r>
            <a:r>
              <a:rPr sz="1600" spc="-95" dirty="0">
                <a:latin typeface="Lucida Sans Unicode"/>
                <a:cs typeface="Lucida Sans Unicode"/>
              </a:rPr>
              <a:t> </a:t>
            </a:r>
            <a:r>
              <a:rPr sz="1600" spc="-50" dirty="0">
                <a:latin typeface="Lucida Sans Unicode"/>
                <a:cs typeface="Lucida Sans Unicode"/>
              </a:rPr>
              <a:t>(Waiting)</a:t>
            </a:r>
            <a:endParaRPr sz="1600">
              <a:latin typeface="Lucida Sans Unicode"/>
              <a:cs typeface="Lucida Sans Unicode"/>
            </a:endParaRPr>
          </a:p>
          <a:p>
            <a:pPr marL="406400" indent="-342900">
              <a:lnSpc>
                <a:spcPct val="100000"/>
              </a:lnSpc>
              <a:spcBef>
                <a:spcPts val="1155"/>
              </a:spcBef>
              <a:buChar char="•"/>
              <a:tabLst>
                <a:tab pos="406400" algn="l"/>
                <a:tab pos="407034" algn="l"/>
              </a:tabLst>
            </a:pPr>
            <a:r>
              <a:rPr sz="1600" spc="-65" dirty="0">
                <a:latin typeface="Lucida Sans Unicode"/>
                <a:cs typeface="Lucida Sans Unicode"/>
              </a:rPr>
              <a:t>Exit</a:t>
            </a:r>
            <a:r>
              <a:rPr sz="1600" spc="-80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(Terminated)</a:t>
            </a:r>
            <a:endParaRPr sz="1600">
              <a:latin typeface="Lucida Sans Unicode"/>
              <a:cs typeface="Lucida Sans Unicode"/>
            </a:endParaRPr>
          </a:p>
          <a:p>
            <a:pPr marR="5080" algn="r">
              <a:lnSpc>
                <a:spcPct val="100000"/>
              </a:lnSpc>
              <a:spcBef>
                <a:spcPts val="1595"/>
              </a:spcBef>
            </a:pPr>
            <a:r>
              <a:rPr sz="1400" dirty="0"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Problemi legati </a:t>
            </a:r>
            <a:r>
              <a:rPr dirty="0"/>
              <a:t>al</a:t>
            </a:r>
            <a:r>
              <a:rPr spc="-35" dirty="0"/>
              <a:t> </a:t>
            </a:r>
            <a:r>
              <a:rPr dirty="0"/>
              <a:t>campionamento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11476" y="2047811"/>
            <a:ext cx="5616575" cy="440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5287" y="2060575"/>
            <a:ext cx="1066800" cy="30480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406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0"/>
              </a:spcBef>
            </a:pPr>
            <a:r>
              <a:rPr sz="1400" spc="-10" dirty="0">
                <a:latin typeface="Times New Roman"/>
                <a:cs typeface="Times New Roman"/>
              </a:rPr>
              <a:t>fc=110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Hz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5287" y="2619375"/>
            <a:ext cx="1066800" cy="30480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406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latin typeface="Times New Roman"/>
                <a:cs typeface="Times New Roman"/>
              </a:rPr>
              <a:t>fc= 4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0811" y="1513078"/>
            <a:ext cx="39147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Segnale sinusoidale a frequenza </a:t>
            </a:r>
            <a:r>
              <a:rPr sz="1600" dirty="0">
                <a:latin typeface="Arial"/>
                <a:cs typeface="Arial"/>
              </a:rPr>
              <a:t>f</a:t>
            </a:r>
            <a:r>
              <a:rPr sz="1575" baseline="-21164" dirty="0">
                <a:latin typeface="Arial"/>
                <a:cs typeface="Arial"/>
              </a:rPr>
              <a:t>s</a:t>
            </a:r>
            <a:r>
              <a:rPr sz="1600" dirty="0">
                <a:latin typeface="Arial"/>
                <a:cs typeface="Arial"/>
              </a:rPr>
              <a:t>=27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[Hz]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Modello </a:t>
            </a:r>
            <a:r>
              <a:rPr dirty="0"/>
              <a:t>a 5</a:t>
            </a:r>
            <a:r>
              <a:rPr spc="-40" dirty="0"/>
              <a:t> </a:t>
            </a:r>
            <a:r>
              <a:rPr dirty="0"/>
              <a:t>stati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0825" y="1773301"/>
            <a:ext cx="6842125" cy="3646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29716" y="1427820"/>
            <a:ext cx="1640839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-65" dirty="0">
                <a:latin typeface="Lucida Sans Unicode"/>
                <a:cs typeface="Lucida Sans Unicode"/>
              </a:rPr>
              <a:t>Stati </a:t>
            </a:r>
            <a:r>
              <a:rPr sz="1650" spc="-35" dirty="0">
                <a:latin typeface="Lucida Sans Unicode"/>
                <a:cs typeface="Lucida Sans Unicode"/>
              </a:rPr>
              <a:t>e</a:t>
            </a:r>
            <a:r>
              <a:rPr sz="1650" spc="-120" dirty="0">
                <a:latin typeface="Lucida Sans Unicode"/>
                <a:cs typeface="Lucida Sans Unicode"/>
              </a:rPr>
              <a:t> </a:t>
            </a:r>
            <a:r>
              <a:rPr sz="1650" spc="-114" dirty="0">
                <a:latin typeface="Lucida Sans Unicode"/>
                <a:cs typeface="Lucida Sans Unicode"/>
              </a:rPr>
              <a:t>Transizioni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634" y="1696085"/>
            <a:ext cx="650240" cy="364490"/>
          </a:xfrm>
          <a:custGeom>
            <a:avLst/>
            <a:gdLst/>
            <a:ahLst/>
            <a:cxnLst/>
            <a:rect l="l" t="t" r="r" b="b"/>
            <a:pathLst>
              <a:path w="650240" h="364489">
                <a:moveTo>
                  <a:pt x="581073" y="331625"/>
                </a:moveTo>
                <a:lnTo>
                  <a:pt x="564899" y="360679"/>
                </a:lnTo>
                <a:lnTo>
                  <a:pt x="650015" y="364489"/>
                </a:lnTo>
                <a:lnTo>
                  <a:pt x="631793" y="337819"/>
                </a:lnTo>
                <a:lnTo>
                  <a:pt x="592204" y="337819"/>
                </a:lnTo>
                <a:lnTo>
                  <a:pt x="581073" y="331625"/>
                </a:lnTo>
                <a:close/>
              </a:path>
              <a:path w="650240" h="364489">
                <a:moveTo>
                  <a:pt x="585731" y="323258"/>
                </a:moveTo>
                <a:lnTo>
                  <a:pt x="581073" y="331625"/>
                </a:lnTo>
                <a:lnTo>
                  <a:pt x="592204" y="337819"/>
                </a:lnTo>
                <a:lnTo>
                  <a:pt x="596840" y="329438"/>
                </a:lnTo>
                <a:lnTo>
                  <a:pt x="585731" y="323258"/>
                </a:lnTo>
                <a:close/>
              </a:path>
              <a:path w="650240" h="364489">
                <a:moveTo>
                  <a:pt x="601945" y="294131"/>
                </a:moveTo>
                <a:lnTo>
                  <a:pt x="585731" y="323258"/>
                </a:lnTo>
                <a:lnTo>
                  <a:pt x="596840" y="329438"/>
                </a:lnTo>
                <a:lnTo>
                  <a:pt x="592204" y="337819"/>
                </a:lnTo>
                <a:lnTo>
                  <a:pt x="631793" y="337819"/>
                </a:lnTo>
                <a:lnTo>
                  <a:pt x="601945" y="294131"/>
                </a:lnTo>
                <a:close/>
              </a:path>
              <a:path w="650240" h="364489">
                <a:moveTo>
                  <a:pt x="4630" y="0"/>
                </a:moveTo>
                <a:lnTo>
                  <a:pt x="0" y="8254"/>
                </a:lnTo>
                <a:lnTo>
                  <a:pt x="581073" y="331625"/>
                </a:lnTo>
                <a:lnTo>
                  <a:pt x="585731" y="323258"/>
                </a:lnTo>
                <a:lnTo>
                  <a:pt x="46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9590" y="5606703"/>
            <a:ext cx="4116704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710"/>
              </a:lnSpc>
              <a:spcBef>
                <a:spcPts val="130"/>
              </a:spcBef>
            </a:pPr>
            <a:r>
              <a:rPr sz="1450" spc="-100" dirty="0">
                <a:latin typeface="Lucida Sans Unicode"/>
                <a:cs typeface="Lucida Sans Unicode"/>
              </a:rPr>
              <a:t>Ulteriori</a:t>
            </a:r>
            <a:r>
              <a:rPr sz="1450" spc="-105" dirty="0">
                <a:latin typeface="Lucida Sans Unicode"/>
                <a:cs typeface="Lucida Sans Unicode"/>
              </a:rPr>
              <a:t> </a:t>
            </a:r>
            <a:r>
              <a:rPr sz="1450" spc="-100" dirty="0">
                <a:latin typeface="Lucida Sans Unicode"/>
                <a:cs typeface="Lucida Sans Unicode"/>
              </a:rPr>
              <a:t>Transizioni:</a:t>
            </a:r>
            <a:endParaRPr sz="1450">
              <a:latin typeface="Lucida Sans Unicode"/>
              <a:cs typeface="Lucida Sans Unicode"/>
            </a:endParaRPr>
          </a:p>
          <a:p>
            <a:pPr marL="927100">
              <a:lnSpc>
                <a:spcPts val="1680"/>
              </a:lnSpc>
            </a:pPr>
            <a:r>
              <a:rPr sz="1450" spc="-75" dirty="0">
                <a:latin typeface="Lucida Sans Unicode"/>
                <a:cs typeface="Lucida Sans Unicode"/>
              </a:rPr>
              <a:t>ready </a:t>
            </a:r>
            <a:r>
              <a:rPr sz="1450" spc="-355" dirty="0">
                <a:latin typeface="Lucida Sans Unicode"/>
                <a:cs typeface="Lucida Sans Unicode"/>
              </a:rPr>
              <a:t>-&gt; </a:t>
            </a:r>
            <a:r>
              <a:rPr sz="1450" spc="-125" dirty="0">
                <a:latin typeface="Lucida Sans Unicode"/>
                <a:cs typeface="Lucida Sans Unicode"/>
              </a:rPr>
              <a:t>exit </a:t>
            </a:r>
            <a:r>
              <a:rPr sz="1450" spc="-90" dirty="0">
                <a:latin typeface="Lucida Sans Unicode"/>
                <a:cs typeface="Lucida Sans Unicode"/>
              </a:rPr>
              <a:t>(genitore </a:t>
            </a:r>
            <a:r>
              <a:rPr sz="1450" spc="-65" dirty="0">
                <a:latin typeface="Lucida Sans Unicode"/>
                <a:cs typeface="Lucida Sans Unicode"/>
              </a:rPr>
              <a:t>che </a:t>
            </a:r>
            <a:r>
              <a:rPr sz="1450" spc="-110" dirty="0">
                <a:latin typeface="Lucida Sans Unicode"/>
                <a:cs typeface="Lucida Sans Unicode"/>
              </a:rPr>
              <a:t>termina</a:t>
            </a:r>
            <a:r>
              <a:rPr sz="1450" spc="-235" dirty="0">
                <a:latin typeface="Lucida Sans Unicode"/>
                <a:cs typeface="Lucida Sans Unicode"/>
              </a:rPr>
              <a:t> </a:t>
            </a:r>
            <a:r>
              <a:rPr sz="1450" spc="-105" dirty="0">
                <a:latin typeface="Lucida Sans Unicode"/>
                <a:cs typeface="Lucida Sans Unicode"/>
              </a:rPr>
              <a:t>figlio)</a:t>
            </a:r>
            <a:endParaRPr sz="1450">
              <a:latin typeface="Lucida Sans Unicode"/>
              <a:cs typeface="Lucida Sans Unicode"/>
            </a:endParaRPr>
          </a:p>
          <a:p>
            <a:pPr marL="927100">
              <a:lnSpc>
                <a:spcPts val="1710"/>
              </a:lnSpc>
            </a:pPr>
            <a:r>
              <a:rPr sz="1450" spc="-105" dirty="0">
                <a:latin typeface="Lucida Sans Unicode"/>
                <a:cs typeface="Lucida Sans Unicode"/>
              </a:rPr>
              <a:t>blocked </a:t>
            </a:r>
            <a:r>
              <a:rPr sz="1450" spc="-355" dirty="0">
                <a:latin typeface="Lucida Sans Unicode"/>
                <a:cs typeface="Lucida Sans Unicode"/>
              </a:rPr>
              <a:t>-&gt; </a:t>
            </a:r>
            <a:r>
              <a:rPr sz="1450" spc="-125" dirty="0">
                <a:latin typeface="Lucida Sans Unicode"/>
                <a:cs typeface="Lucida Sans Unicode"/>
              </a:rPr>
              <a:t>exit </a:t>
            </a:r>
            <a:r>
              <a:rPr sz="1450" spc="-80" dirty="0">
                <a:latin typeface="Lucida Sans Unicode"/>
                <a:cs typeface="Lucida Sans Unicode"/>
              </a:rPr>
              <a:t>(come</a:t>
            </a:r>
            <a:r>
              <a:rPr sz="1450" spc="-120" dirty="0">
                <a:latin typeface="Lucida Sans Unicode"/>
                <a:cs typeface="Lucida Sans Unicode"/>
              </a:rPr>
              <a:t> </a:t>
            </a:r>
            <a:r>
              <a:rPr sz="1450" spc="-75" dirty="0">
                <a:latin typeface="Lucida Sans Unicode"/>
                <a:cs typeface="Lucida Sans Unicode"/>
              </a:rPr>
              <a:t>sopra)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52258" y="1689353"/>
            <a:ext cx="1936750" cy="1736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3350" algn="just">
              <a:lnSpc>
                <a:spcPct val="100000"/>
              </a:lnSpc>
              <a:spcBef>
                <a:spcPts val="100"/>
              </a:spcBef>
            </a:pPr>
            <a:r>
              <a:rPr sz="1200" b="1" i="1" dirty="0">
                <a:latin typeface="Arial"/>
                <a:cs typeface="Arial"/>
              </a:rPr>
              <a:t>New</a:t>
            </a:r>
            <a:r>
              <a:rPr sz="1200" i="1" dirty="0">
                <a:latin typeface="Arial"/>
                <a:cs typeface="Arial"/>
              </a:rPr>
              <a:t>: SO </a:t>
            </a:r>
            <a:r>
              <a:rPr sz="1200" i="1" spc="-5" dirty="0">
                <a:latin typeface="Arial"/>
                <a:cs typeface="Arial"/>
              </a:rPr>
              <a:t>associa al  processi il PID, alloca </a:t>
            </a:r>
            <a:r>
              <a:rPr sz="1200" i="1" dirty="0">
                <a:latin typeface="Arial"/>
                <a:cs typeface="Arial"/>
              </a:rPr>
              <a:t>e  </a:t>
            </a:r>
            <a:r>
              <a:rPr sz="1200" i="1" spc="-5" dirty="0">
                <a:latin typeface="Arial"/>
                <a:cs typeface="Arial"/>
              </a:rPr>
              <a:t>costruisce </a:t>
            </a:r>
            <a:r>
              <a:rPr sz="1200" i="1" spc="-10" dirty="0">
                <a:latin typeface="Arial"/>
                <a:cs typeface="Arial"/>
              </a:rPr>
              <a:t>le tabelle </a:t>
            </a:r>
            <a:r>
              <a:rPr sz="1200" i="1" spc="-5" dirty="0">
                <a:latin typeface="Arial"/>
                <a:cs typeface="Arial"/>
              </a:rPr>
              <a:t>per </a:t>
            </a:r>
            <a:r>
              <a:rPr sz="1200" i="1" spc="-10" dirty="0">
                <a:latin typeface="Arial"/>
                <a:cs typeface="Arial"/>
              </a:rPr>
              <a:t>la  </a:t>
            </a:r>
            <a:r>
              <a:rPr sz="1200" i="1" spc="-5" dirty="0">
                <a:latin typeface="Arial"/>
                <a:cs typeface="Arial"/>
              </a:rPr>
              <a:t>gestione del processo.  NB: il processo </a:t>
            </a:r>
            <a:r>
              <a:rPr sz="1200" i="1" spc="-10" dirty="0">
                <a:latin typeface="Arial"/>
                <a:cs typeface="Arial"/>
              </a:rPr>
              <a:t>non’è  </a:t>
            </a:r>
            <a:r>
              <a:rPr sz="1200" i="1" spc="-5" dirty="0">
                <a:latin typeface="Arial"/>
                <a:cs typeface="Arial"/>
              </a:rPr>
              <a:t>caricato in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memoria</a:t>
            </a:r>
            <a:endParaRPr sz="1200">
              <a:latin typeface="Arial"/>
              <a:cs typeface="Arial"/>
            </a:endParaRPr>
          </a:p>
          <a:p>
            <a:pPr marL="33020" marR="5080" algn="just">
              <a:lnSpc>
                <a:spcPct val="100000"/>
              </a:lnSpc>
              <a:spcBef>
                <a:spcPts val="509"/>
              </a:spcBef>
            </a:pPr>
            <a:r>
              <a:rPr sz="1200" b="1" i="1" dirty="0">
                <a:latin typeface="Arial"/>
                <a:cs typeface="Arial"/>
              </a:rPr>
              <a:t>Exit</a:t>
            </a:r>
            <a:r>
              <a:rPr sz="1200" i="1" dirty="0">
                <a:latin typeface="Arial"/>
                <a:cs typeface="Arial"/>
              </a:rPr>
              <a:t>: </a:t>
            </a:r>
            <a:r>
              <a:rPr sz="1200" i="1" spc="-5" dirty="0">
                <a:latin typeface="Arial"/>
                <a:cs typeface="Arial"/>
              </a:rPr>
              <a:t>rilascio </a:t>
            </a:r>
            <a:r>
              <a:rPr sz="1200" i="1" spc="-10" dirty="0">
                <a:latin typeface="Arial"/>
                <a:cs typeface="Arial"/>
              </a:rPr>
              <a:t>delle </a:t>
            </a:r>
            <a:r>
              <a:rPr sz="1200" i="1" spc="-5" dirty="0">
                <a:latin typeface="Arial"/>
                <a:cs typeface="Arial"/>
              </a:rPr>
              <a:t>risorse. Il  </a:t>
            </a:r>
            <a:r>
              <a:rPr sz="1200" i="1" dirty="0">
                <a:latin typeface="Arial"/>
                <a:cs typeface="Arial"/>
              </a:rPr>
              <a:t>SO </a:t>
            </a:r>
            <a:r>
              <a:rPr sz="1200" i="1" spc="-5" dirty="0">
                <a:latin typeface="Arial"/>
                <a:cs typeface="Arial"/>
              </a:rPr>
              <a:t>può </a:t>
            </a:r>
            <a:r>
              <a:rPr sz="1200" i="1" spc="-10" dirty="0">
                <a:latin typeface="Arial"/>
                <a:cs typeface="Arial"/>
              </a:rPr>
              <a:t>mantenere </a:t>
            </a:r>
            <a:r>
              <a:rPr sz="1200" i="1" spc="-5" dirty="0">
                <a:latin typeface="Arial"/>
                <a:cs typeface="Arial"/>
              </a:rPr>
              <a:t>alcune  info (es.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contabilità)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8256" y="6273800"/>
            <a:ext cx="1974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10" dirty="0"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4212" y="1844738"/>
            <a:ext cx="7772400" cy="4481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Strategie </a:t>
            </a:r>
            <a:r>
              <a:rPr spc="-5" dirty="0"/>
              <a:t>di</a:t>
            </a:r>
            <a:r>
              <a:rPr dirty="0"/>
              <a:t> accodamento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9119" y="1583181"/>
            <a:ext cx="7667625" cy="4930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60" dirty="0">
                <a:latin typeface="Lucida Sans Unicode"/>
                <a:cs typeface="Lucida Sans Unicode"/>
              </a:rPr>
              <a:t>Riguarda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65" dirty="0">
                <a:latin typeface="Lucida Sans Unicode"/>
                <a:cs typeface="Lucida Sans Unicode"/>
              </a:rPr>
              <a:t>passaggio </a:t>
            </a:r>
            <a:r>
              <a:rPr sz="1600" spc="-70" dirty="0">
                <a:latin typeface="Lucida Sans Unicode"/>
                <a:cs typeface="Lucida Sans Unicode"/>
              </a:rPr>
              <a:t>della </a:t>
            </a:r>
            <a:r>
              <a:rPr sz="1600" spc="85" dirty="0">
                <a:latin typeface="Lucida Sans Unicode"/>
                <a:cs typeface="Lucida Sans Unicode"/>
              </a:rPr>
              <a:t>CPU </a:t>
            </a:r>
            <a:r>
              <a:rPr sz="1600" spc="-65" dirty="0">
                <a:latin typeface="Lucida Sans Unicode"/>
                <a:cs typeface="Lucida Sans Unicode"/>
              </a:rPr>
              <a:t>ad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90" dirty="0">
                <a:latin typeface="Lucida Sans Unicode"/>
                <a:cs typeface="Lucida Sans Unicode"/>
              </a:rPr>
              <a:t>nuovo</a:t>
            </a:r>
            <a:r>
              <a:rPr sz="1600" spc="-155" dirty="0">
                <a:latin typeface="Lucida Sans Unicode"/>
                <a:cs typeface="Lucida Sans Unicode"/>
              </a:rPr>
              <a:t> </a:t>
            </a:r>
            <a:r>
              <a:rPr sz="1600" spc="-65" dirty="0">
                <a:latin typeface="Lucida Sans Unicode"/>
                <a:cs typeface="Lucida Sans Unicode"/>
              </a:rPr>
              <a:t>processo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30" dirty="0">
                <a:latin typeface="Lucida Sans Unicode"/>
                <a:cs typeface="Lucida Sans Unicode"/>
              </a:rPr>
              <a:t>Cause:</a:t>
            </a:r>
            <a:endParaRPr sz="16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6235" algn="l"/>
              </a:tabLst>
            </a:pPr>
            <a:r>
              <a:rPr sz="1600" spc="-70" dirty="0">
                <a:latin typeface="Lucida Sans Unicode"/>
                <a:cs typeface="Lucida Sans Unicode"/>
              </a:rPr>
              <a:t>Clock</a:t>
            </a:r>
            <a:r>
              <a:rPr sz="1600" spc="-75" dirty="0">
                <a:latin typeface="Lucida Sans Unicode"/>
                <a:cs typeface="Lucida Sans Unicode"/>
              </a:rPr>
              <a:t> </a:t>
            </a:r>
            <a:r>
              <a:rPr sz="1600" spc="-120" dirty="0">
                <a:latin typeface="Lucida Sans Unicode"/>
                <a:cs typeface="Lucida Sans Unicode"/>
              </a:rPr>
              <a:t>interrupt</a:t>
            </a:r>
            <a:endParaRPr sz="16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65" dirty="0">
                <a:latin typeface="Lucida Sans Unicode"/>
                <a:cs typeface="Lucida Sans Unicode"/>
              </a:rPr>
              <a:t>Il processo </a:t>
            </a:r>
            <a:r>
              <a:rPr sz="1600" spc="-55" dirty="0">
                <a:latin typeface="Lucida Sans Unicode"/>
                <a:cs typeface="Lucida Sans Unicode"/>
              </a:rPr>
              <a:t>ha </a:t>
            </a:r>
            <a:r>
              <a:rPr sz="1600" spc="-105" dirty="0">
                <a:latin typeface="Lucida Sans Unicode"/>
                <a:cs typeface="Lucida Sans Unicode"/>
              </a:rPr>
              <a:t>terminato </a:t>
            </a:r>
            <a:r>
              <a:rPr sz="1600" spc="-110" dirty="0">
                <a:latin typeface="Lucida Sans Unicode"/>
                <a:cs typeface="Lucida Sans Unicode"/>
              </a:rPr>
              <a:t>il tempo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45" dirty="0">
                <a:latin typeface="Lucida Sans Unicode"/>
                <a:cs typeface="Lucida Sans Unicode"/>
              </a:rPr>
              <a:t>sua </a:t>
            </a:r>
            <a:r>
              <a:rPr sz="1600" spc="-90" dirty="0">
                <a:latin typeface="Lucida Sans Unicode"/>
                <a:cs typeface="Lucida Sans Unicode"/>
              </a:rPr>
              <a:t>disposizione </a:t>
            </a:r>
            <a:r>
              <a:rPr sz="1600" spc="-80" dirty="0">
                <a:latin typeface="Lucida Sans Unicode"/>
                <a:cs typeface="Lucida Sans Unicode"/>
              </a:rPr>
              <a:t>(torna </a:t>
            </a:r>
            <a:r>
              <a:rPr sz="1600" spc="-110" dirty="0">
                <a:latin typeface="Lucida Sans Unicode"/>
                <a:cs typeface="Lucida Sans Unicode"/>
              </a:rPr>
              <a:t>in</a:t>
            </a:r>
            <a:r>
              <a:rPr sz="1600" spc="65" dirty="0">
                <a:latin typeface="Lucida Sans Unicode"/>
                <a:cs typeface="Lucida Sans Unicode"/>
              </a:rPr>
              <a:t> </a:t>
            </a:r>
            <a:r>
              <a:rPr sz="1600" spc="-45" dirty="0">
                <a:latin typeface="Lucida Sans Unicode"/>
                <a:cs typeface="Lucida Sans Unicode"/>
              </a:rPr>
              <a:t>ready)</a:t>
            </a:r>
            <a:endParaRPr sz="16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384"/>
              </a:spcBef>
              <a:buChar char="•"/>
              <a:tabLst>
                <a:tab pos="354965" algn="l"/>
                <a:tab pos="356235" algn="l"/>
              </a:tabLst>
            </a:pPr>
            <a:r>
              <a:rPr sz="1600" spc="-140" dirty="0">
                <a:latin typeface="Lucida Sans Unicode"/>
                <a:cs typeface="Lucida Sans Unicode"/>
              </a:rPr>
              <a:t>I/O</a:t>
            </a:r>
            <a:r>
              <a:rPr sz="1600" spc="-40" dirty="0">
                <a:latin typeface="Lucida Sans Unicode"/>
                <a:cs typeface="Lucida Sans Unicode"/>
              </a:rPr>
              <a:t> </a:t>
            </a:r>
            <a:r>
              <a:rPr sz="1600" spc="-120" dirty="0">
                <a:latin typeface="Lucida Sans Unicode"/>
                <a:cs typeface="Lucida Sans Unicode"/>
              </a:rPr>
              <a:t>interrupt</a:t>
            </a:r>
            <a:endParaRPr sz="1600">
              <a:latin typeface="Lucida Sans Unicode"/>
              <a:cs typeface="Lucida Sans Unicode"/>
            </a:endParaRPr>
          </a:p>
          <a:p>
            <a:pPr marL="756285" marR="66675" lvl="1" indent="-286385">
              <a:lnSpc>
                <a:spcPct val="100000"/>
              </a:lnSpc>
              <a:spcBef>
                <a:spcPts val="38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25" dirty="0">
                <a:latin typeface="Lucida Sans Unicode"/>
                <a:cs typeface="Lucida Sans Unicode"/>
              </a:rPr>
              <a:t>Una </a:t>
            </a:r>
            <a:r>
              <a:rPr sz="1600" spc="-80" dirty="0">
                <a:latin typeface="Lucida Sans Unicode"/>
                <a:cs typeface="Lucida Sans Unicode"/>
              </a:rPr>
              <a:t>operazione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140" dirty="0">
                <a:latin typeface="Lucida Sans Unicode"/>
                <a:cs typeface="Lucida Sans Unicode"/>
              </a:rPr>
              <a:t>I/O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90" dirty="0">
                <a:latin typeface="Lucida Sans Unicode"/>
                <a:cs typeface="Lucida Sans Unicode"/>
              </a:rPr>
              <a:t>terminata,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95" dirty="0">
                <a:latin typeface="Lucida Sans Unicode"/>
                <a:cs typeface="Lucida Sans Unicode"/>
              </a:rPr>
              <a:t>SO </a:t>
            </a:r>
            <a:r>
              <a:rPr sz="1600" spc="-70" dirty="0">
                <a:latin typeface="Lucida Sans Unicode"/>
                <a:cs typeface="Lucida Sans Unicode"/>
              </a:rPr>
              <a:t>sposta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65" dirty="0">
                <a:latin typeface="Lucida Sans Unicode"/>
                <a:cs typeface="Lucida Sans Unicode"/>
              </a:rPr>
              <a:t>processo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60" dirty="0">
                <a:latin typeface="Lucida Sans Unicode"/>
                <a:cs typeface="Lucida Sans Unicode"/>
              </a:rPr>
              <a:t>attesa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65" dirty="0">
                <a:latin typeface="Lucida Sans Unicode"/>
                <a:cs typeface="Lucida Sans Unicode"/>
              </a:rPr>
              <a:t>tale  </a:t>
            </a:r>
            <a:r>
              <a:rPr sz="1600" spc="-70" dirty="0">
                <a:latin typeface="Lucida Sans Unicode"/>
                <a:cs typeface="Lucida Sans Unicode"/>
              </a:rPr>
              <a:t>evento </a:t>
            </a:r>
            <a:r>
              <a:rPr sz="1600" spc="-65" dirty="0">
                <a:latin typeface="Lucida Sans Unicode"/>
                <a:cs typeface="Lucida Sans Unicode"/>
              </a:rPr>
              <a:t>da </a:t>
            </a:r>
            <a:r>
              <a:rPr sz="1600" spc="-90" dirty="0">
                <a:latin typeface="Lucida Sans Unicode"/>
                <a:cs typeface="Lucida Sans Unicode"/>
              </a:rPr>
              <a:t>blocked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60" dirty="0">
                <a:latin typeface="Lucida Sans Unicode"/>
                <a:cs typeface="Lucida Sans Unicode"/>
              </a:rPr>
              <a:t>ready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65" dirty="0">
                <a:latin typeface="Lucida Sans Unicode"/>
                <a:cs typeface="Lucida Sans Unicode"/>
              </a:rPr>
              <a:t>decide </a:t>
            </a:r>
            <a:r>
              <a:rPr sz="1600" spc="-15" dirty="0">
                <a:latin typeface="Lucida Sans Unicode"/>
                <a:cs typeface="Lucida Sans Unicode"/>
              </a:rPr>
              <a:t>se </a:t>
            </a:r>
            <a:r>
              <a:rPr sz="1600" spc="-85" dirty="0">
                <a:latin typeface="Lucida Sans Unicode"/>
                <a:cs typeface="Lucida Sans Unicode"/>
              </a:rPr>
              <a:t>riprendere </a:t>
            </a:r>
            <a:r>
              <a:rPr sz="1600" spc="-75" dirty="0">
                <a:latin typeface="Lucida Sans Unicode"/>
                <a:cs typeface="Lucida Sans Unicode"/>
              </a:rPr>
              <a:t>l’esecuzione </a:t>
            </a:r>
            <a:r>
              <a:rPr sz="1600" spc="-85" dirty="0">
                <a:latin typeface="Lucida Sans Unicode"/>
                <a:cs typeface="Lucida Sans Unicode"/>
              </a:rPr>
              <a:t>del </a:t>
            </a:r>
            <a:r>
              <a:rPr sz="1600" spc="-65" dirty="0">
                <a:latin typeface="Lucida Sans Unicode"/>
                <a:cs typeface="Lucida Sans Unicode"/>
              </a:rPr>
              <a:t>processo  </a:t>
            </a:r>
            <a:r>
              <a:rPr sz="1600" spc="-75" dirty="0">
                <a:latin typeface="Lucida Sans Unicode"/>
                <a:cs typeface="Lucida Sans Unicode"/>
              </a:rPr>
              <a:t>precedente</a:t>
            </a:r>
            <a:endParaRPr sz="16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390"/>
              </a:spcBef>
              <a:buChar char="•"/>
              <a:tabLst>
                <a:tab pos="354965" algn="l"/>
                <a:tab pos="356235" algn="l"/>
              </a:tabLst>
            </a:pPr>
            <a:r>
              <a:rPr sz="1600" spc="-85" dirty="0">
                <a:latin typeface="Lucida Sans Unicode"/>
                <a:cs typeface="Lucida Sans Unicode"/>
              </a:rPr>
              <a:t>Memory</a:t>
            </a:r>
            <a:r>
              <a:rPr sz="1600" spc="-45" dirty="0">
                <a:latin typeface="Lucida Sans Unicode"/>
                <a:cs typeface="Lucida Sans Unicode"/>
              </a:rPr>
              <a:t> </a:t>
            </a:r>
            <a:r>
              <a:rPr sz="1600" spc="-105" dirty="0">
                <a:latin typeface="Lucida Sans Unicode"/>
                <a:cs typeface="Lucida Sans Unicode"/>
              </a:rPr>
              <a:t>fault</a:t>
            </a:r>
            <a:endParaRPr sz="1600">
              <a:latin typeface="Lucida Sans Unicode"/>
              <a:cs typeface="Lucida Sans Unicode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38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05" dirty="0">
                <a:latin typeface="Lucida Sans Unicode"/>
                <a:cs typeface="Lucida Sans Unicode"/>
              </a:rPr>
              <a:t>L’indirizzo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100" dirty="0">
                <a:latin typeface="Lucida Sans Unicode"/>
                <a:cs typeface="Lucida Sans Unicode"/>
              </a:rPr>
              <a:t>memoria </a:t>
            </a:r>
            <a:r>
              <a:rPr sz="1600" spc="-80" dirty="0">
                <a:latin typeface="Lucida Sans Unicode"/>
                <a:cs typeface="Lucida Sans Unicode"/>
              </a:rPr>
              <a:t>generato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80" dirty="0">
                <a:latin typeface="Lucida Sans Unicode"/>
                <a:cs typeface="Lucida Sans Unicode"/>
              </a:rPr>
              <a:t>sul </a:t>
            </a:r>
            <a:r>
              <a:rPr sz="1600" spc="-75" dirty="0">
                <a:latin typeface="Lucida Sans Unicode"/>
                <a:cs typeface="Lucida Sans Unicode"/>
              </a:rPr>
              <a:t>disco </a:t>
            </a:r>
            <a:r>
              <a:rPr sz="1600" spc="-85" dirty="0">
                <a:latin typeface="Lucida Sans Unicode"/>
                <a:cs typeface="Lucida Sans Unicode"/>
              </a:rPr>
              <a:t>(memoria </a:t>
            </a:r>
            <a:r>
              <a:rPr sz="1600" spc="-70" dirty="0">
                <a:latin typeface="Lucida Sans Unicode"/>
                <a:cs typeface="Lucida Sans Unicode"/>
              </a:rPr>
              <a:t>virtuale): </a:t>
            </a:r>
            <a:r>
              <a:rPr sz="1600" spc="-45" dirty="0">
                <a:latin typeface="Lucida Sans Unicode"/>
                <a:cs typeface="Lucida Sans Unicode"/>
              </a:rPr>
              <a:t>deve </a:t>
            </a:r>
            <a:r>
              <a:rPr sz="1600" spc="-35" dirty="0">
                <a:latin typeface="Lucida Sans Unicode"/>
                <a:cs typeface="Lucida Sans Unicode"/>
              </a:rPr>
              <a:t>essere  </a:t>
            </a:r>
            <a:r>
              <a:rPr sz="1600" spc="-110" dirty="0">
                <a:latin typeface="Lucida Sans Unicode"/>
                <a:cs typeface="Lucida Sans Unicode"/>
              </a:rPr>
              <a:t>portato in </a:t>
            </a:r>
            <a:r>
              <a:rPr sz="1600" spc="-5" dirty="0">
                <a:latin typeface="Lucida Sans Unicode"/>
                <a:cs typeface="Lucida Sans Unicode"/>
              </a:rPr>
              <a:t>RAM. </a:t>
            </a:r>
            <a:r>
              <a:rPr sz="1600" spc="-65" dirty="0">
                <a:latin typeface="Lucida Sans Unicode"/>
                <a:cs typeface="Lucida Sans Unicode"/>
              </a:rPr>
              <a:t>Il </a:t>
            </a:r>
            <a:r>
              <a:rPr sz="1600" spc="100" dirty="0">
                <a:latin typeface="Lucida Sans Unicode"/>
                <a:cs typeface="Lucida Sans Unicode"/>
              </a:rPr>
              <a:t>SO </a:t>
            </a:r>
            <a:r>
              <a:rPr sz="1600" spc="-50" dirty="0">
                <a:latin typeface="Lucida Sans Unicode"/>
                <a:cs typeface="Lucida Sans Unicode"/>
              </a:rPr>
              <a:t>carica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80" dirty="0">
                <a:latin typeface="Lucida Sans Unicode"/>
                <a:cs typeface="Lucida Sans Unicode"/>
              </a:rPr>
              <a:t>blocco, nel </a:t>
            </a:r>
            <a:r>
              <a:rPr sz="1600" spc="-110" dirty="0">
                <a:latin typeface="Lucida Sans Unicode"/>
                <a:cs typeface="Lucida Sans Unicode"/>
              </a:rPr>
              <a:t>frattempo il </a:t>
            </a:r>
            <a:r>
              <a:rPr sz="1600" spc="-65" dirty="0">
                <a:latin typeface="Lucida Sans Unicode"/>
                <a:cs typeface="Lucida Sans Unicode"/>
              </a:rPr>
              <a:t>processo </a:t>
            </a:r>
            <a:r>
              <a:rPr sz="1600" spc="-50" dirty="0">
                <a:latin typeface="Lucida Sans Unicode"/>
                <a:cs typeface="Lucida Sans Unicode"/>
              </a:rPr>
              <a:t>che </a:t>
            </a:r>
            <a:r>
              <a:rPr sz="1600" spc="-60" dirty="0">
                <a:latin typeface="Lucida Sans Unicode"/>
                <a:cs typeface="Lucida Sans Unicode"/>
              </a:rPr>
              <a:t>ha  </a:t>
            </a:r>
            <a:r>
              <a:rPr sz="1600" spc="-80" dirty="0">
                <a:latin typeface="Lucida Sans Unicode"/>
                <a:cs typeface="Lucida Sans Unicode"/>
              </a:rPr>
              <a:t>generato </a:t>
            </a:r>
            <a:r>
              <a:rPr sz="1600" spc="-55" dirty="0">
                <a:latin typeface="Lucida Sans Unicode"/>
                <a:cs typeface="Lucida Sans Unicode"/>
              </a:rPr>
              <a:t>la </a:t>
            </a:r>
            <a:r>
              <a:rPr sz="1600" spc="-75" dirty="0">
                <a:latin typeface="Lucida Sans Unicode"/>
                <a:cs typeface="Lucida Sans Unicode"/>
              </a:rPr>
              <a:t>richiesta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90" dirty="0">
                <a:latin typeface="Lucida Sans Unicode"/>
                <a:cs typeface="Lucida Sans Unicode"/>
              </a:rPr>
              <a:t>blocked, </a:t>
            </a:r>
            <a:r>
              <a:rPr sz="1600" spc="-55" dirty="0">
                <a:latin typeface="Lucida Sans Unicode"/>
                <a:cs typeface="Lucida Sans Unicode"/>
              </a:rPr>
              <a:t>al </a:t>
            </a:r>
            <a:r>
              <a:rPr sz="1600" spc="-95" dirty="0">
                <a:latin typeface="Lucida Sans Unicode"/>
                <a:cs typeface="Lucida Sans Unicode"/>
              </a:rPr>
              <a:t>termine </a:t>
            </a:r>
            <a:r>
              <a:rPr sz="1600" spc="-85" dirty="0">
                <a:latin typeface="Lucida Sans Unicode"/>
                <a:cs typeface="Lucida Sans Unicode"/>
              </a:rPr>
              <a:t>del </a:t>
            </a:r>
            <a:r>
              <a:rPr sz="1600" spc="-95" dirty="0">
                <a:latin typeface="Lucida Sans Unicode"/>
                <a:cs typeface="Lucida Sans Unicode"/>
              </a:rPr>
              <a:t>trasferimento </a:t>
            </a:r>
            <a:r>
              <a:rPr sz="1600" spc="-75" dirty="0">
                <a:latin typeface="Lucida Sans Unicode"/>
                <a:cs typeface="Lucida Sans Unicode"/>
              </a:rPr>
              <a:t>andrà </a:t>
            </a:r>
            <a:r>
              <a:rPr sz="1600" spc="-110" dirty="0">
                <a:latin typeface="Lucida Sans Unicode"/>
                <a:cs typeface="Lucida Sans Unicode"/>
              </a:rPr>
              <a:t>in</a:t>
            </a:r>
            <a:r>
              <a:rPr sz="1600" spc="19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ready</a:t>
            </a:r>
            <a:endParaRPr sz="16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390"/>
              </a:spcBef>
              <a:buChar char="•"/>
              <a:tabLst>
                <a:tab pos="354965" algn="l"/>
                <a:tab pos="356235" algn="l"/>
              </a:tabLst>
            </a:pPr>
            <a:r>
              <a:rPr sz="1600" spc="-75" dirty="0">
                <a:latin typeface="Lucida Sans Unicode"/>
                <a:cs typeface="Lucida Sans Unicode"/>
              </a:rPr>
              <a:t>Trap</a:t>
            </a:r>
            <a:endParaRPr sz="16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ct val="100000"/>
              </a:lnSpc>
              <a:spcBef>
                <a:spcPts val="38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0" dirty="0">
                <a:latin typeface="Lucida Sans Unicode"/>
                <a:cs typeface="Lucida Sans Unicode"/>
              </a:rPr>
              <a:t>Errore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65" dirty="0">
                <a:latin typeface="Lucida Sans Unicode"/>
                <a:cs typeface="Lucida Sans Unicode"/>
              </a:rPr>
              <a:t>esecuzione </a:t>
            </a:r>
            <a:r>
              <a:rPr sz="1600" spc="-70" dirty="0">
                <a:latin typeface="Lucida Sans Unicode"/>
                <a:cs typeface="Lucida Sans Unicode"/>
              </a:rPr>
              <a:t>(il </a:t>
            </a:r>
            <a:r>
              <a:rPr sz="1600" spc="-65" dirty="0">
                <a:latin typeface="Lucida Sans Unicode"/>
                <a:cs typeface="Lucida Sans Unicode"/>
              </a:rPr>
              <a:t>processo </a:t>
            </a:r>
            <a:r>
              <a:rPr sz="1600" spc="-100" dirty="0">
                <a:latin typeface="Lucida Sans Unicode"/>
                <a:cs typeface="Lucida Sans Unicode"/>
              </a:rPr>
              <a:t>potrebbe </a:t>
            </a:r>
            <a:r>
              <a:rPr sz="1600" spc="-65" dirty="0">
                <a:latin typeface="Lucida Sans Unicode"/>
                <a:cs typeface="Lucida Sans Unicode"/>
              </a:rPr>
              <a:t>andare </a:t>
            </a:r>
            <a:r>
              <a:rPr sz="1600" spc="-110" dirty="0">
                <a:latin typeface="Lucida Sans Unicode"/>
                <a:cs typeface="Lucida Sans Unicode"/>
              </a:rPr>
              <a:t>in</a:t>
            </a:r>
            <a:r>
              <a:rPr sz="1600" spc="5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exit)</a:t>
            </a:r>
            <a:endParaRPr sz="16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6235" algn="l"/>
              </a:tabLst>
            </a:pPr>
            <a:r>
              <a:rPr sz="1600" spc="-55" dirty="0">
                <a:latin typeface="Lucida Sans Unicode"/>
                <a:cs typeface="Lucida Sans Unicode"/>
              </a:rPr>
              <a:t>Supervisor</a:t>
            </a:r>
            <a:r>
              <a:rPr sz="1600" spc="-7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call</a:t>
            </a:r>
            <a:endParaRPr sz="16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ts val="1764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10" dirty="0">
                <a:latin typeface="Lucida Sans Unicode"/>
                <a:cs typeface="Lucida Sans Unicode"/>
              </a:rPr>
              <a:t>Es.: </a:t>
            </a:r>
            <a:r>
              <a:rPr sz="1600" spc="-90" dirty="0">
                <a:latin typeface="Lucida Sans Unicode"/>
                <a:cs typeface="Lucida Sans Unicode"/>
              </a:rPr>
              <a:t>file </a:t>
            </a:r>
            <a:r>
              <a:rPr sz="1600" spc="-85" dirty="0">
                <a:latin typeface="Lucida Sans Unicode"/>
                <a:cs typeface="Lucida Sans Unicode"/>
              </a:rPr>
              <a:t>open,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65" dirty="0">
                <a:latin typeface="Lucida Sans Unicode"/>
                <a:cs typeface="Lucida Sans Unicode"/>
              </a:rPr>
              <a:t>processo </a:t>
            </a:r>
            <a:r>
              <a:rPr sz="1600" spc="-95" dirty="0">
                <a:latin typeface="Lucida Sans Unicode"/>
                <a:cs typeface="Lucida Sans Unicode"/>
              </a:rPr>
              <a:t>utente </a:t>
            </a:r>
            <a:r>
              <a:rPr sz="1600" spc="-15" dirty="0">
                <a:latin typeface="Lucida Sans Unicode"/>
                <a:cs typeface="Lucida Sans Unicode"/>
              </a:rPr>
              <a:t>va </a:t>
            </a:r>
            <a:r>
              <a:rPr sz="1600" spc="-110" dirty="0">
                <a:latin typeface="Lucida Sans Unicode"/>
                <a:cs typeface="Lucida Sans Unicode"/>
              </a:rPr>
              <a:t>in</a:t>
            </a:r>
            <a:r>
              <a:rPr sz="1600" spc="-5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blocked</a:t>
            </a:r>
            <a:endParaRPr sz="1600">
              <a:latin typeface="Lucida Sans Unicode"/>
              <a:cs typeface="Lucida Sans Unicode"/>
            </a:endParaRPr>
          </a:p>
          <a:p>
            <a:pPr marR="43180" algn="r">
              <a:lnSpc>
                <a:spcPts val="1525"/>
              </a:lnSpc>
            </a:pPr>
            <a:r>
              <a:rPr sz="1400" spc="-5" dirty="0"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Context</a:t>
            </a:r>
            <a:r>
              <a:rPr spc="-25" dirty="0"/>
              <a:t> </a:t>
            </a:r>
            <a:r>
              <a:rPr dirty="0"/>
              <a:t>Switch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Context</a:t>
            </a:r>
            <a:r>
              <a:rPr spc="-25" dirty="0"/>
              <a:t> </a:t>
            </a:r>
            <a:r>
              <a:rPr dirty="0"/>
              <a:t>Switch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5940" y="1604517"/>
            <a:ext cx="8072120" cy="490918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55600" marR="309245" indent="-342900">
              <a:lnSpc>
                <a:spcPts val="1730"/>
              </a:lnSpc>
              <a:spcBef>
                <a:spcPts val="310"/>
              </a:spcBef>
            </a:pPr>
            <a:r>
              <a:rPr sz="1600" spc="-5" dirty="0">
                <a:latin typeface="Arial"/>
                <a:cs typeface="Arial"/>
              </a:rPr>
              <a:t>Operazioni svolte dal SO in modalità supervisor al momento del cambio di processo in  stato di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running: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Times New Roman"/>
              <a:cs typeface="Times New Roman"/>
            </a:endParaRPr>
          </a:p>
          <a:p>
            <a:pPr marL="756285" marR="134620" indent="-286385">
              <a:lnSpc>
                <a:spcPts val="1730"/>
              </a:lnSpc>
              <a:spcBef>
                <a:spcPts val="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Salvataggio del contesto del processo che abbandona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CPU (valori dei registri  della CPU: pc, </a:t>
            </a:r>
            <a:r>
              <a:rPr sz="1600" spc="-10" dirty="0">
                <a:latin typeface="Arial"/>
                <a:cs typeface="Arial"/>
              </a:rPr>
              <a:t>psw, </a:t>
            </a:r>
            <a:r>
              <a:rPr sz="1600" spc="-5" dirty="0">
                <a:latin typeface="Arial"/>
                <a:cs typeface="Arial"/>
              </a:rPr>
              <a:t>reg,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ecc.)</a:t>
            </a:r>
            <a:endParaRPr sz="16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16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Cambio del valore di stato nel PCB (running -&gt; [ready, blocked,</a:t>
            </a:r>
            <a:r>
              <a:rPr sz="1600" spc="1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exit])</a:t>
            </a:r>
            <a:endParaRPr sz="1600">
              <a:latin typeface="Arial"/>
              <a:cs typeface="Arial"/>
            </a:endParaRPr>
          </a:p>
          <a:p>
            <a:pPr marL="756285" marR="605790" indent="-286385">
              <a:lnSpc>
                <a:spcPts val="1730"/>
              </a:lnSpc>
              <a:spcBef>
                <a:spcPts val="409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Spostamento del PCB in nuova coda (ready o blocked) o deallocare le sue  risorse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(exit)</a:t>
            </a:r>
            <a:endParaRPr sz="16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16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Aggiornamento delle strutture dati gestione memoria (area dello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stack)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756285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selezione di nuovo processo per lo stato running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(dispatcher)</a:t>
            </a:r>
            <a:endParaRPr sz="16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aggiornamento del suo stato nel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PCB</a:t>
            </a:r>
            <a:endParaRPr sz="16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ripristino del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contesto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L="429895" marR="88011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429895" algn="l"/>
                <a:tab pos="430530" algn="l"/>
              </a:tabLst>
            </a:pPr>
            <a:r>
              <a:rPr sz="1600" spc="-114" dirty="0">
                <a:latin typeface="Lucida Sans Unicode"/>
                <a:cs typeface="Lucida Sans Unicode"/>
              </a:rPr>
              <a:t>Context-switch </a:t>
            </a:r>
            <a:r>
              <a:rPr sz="1600" spc="-110" dirty="0">
                <a:latin typeface="Lucida Sans Unicode"/>
                <a:cs typeface="Lucida Sans Unicode"/>
              </a:rPr>
              <a:t>time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50" spc="-90" dirty="0">
                <a:latin typeface="Lucida Sans Unicode"/>
                <a:cs typeface="Lucida Sans Unicode"/>
              </a:rPr>
              <a:t>overhead</a:t>
            </a:r>
            <a:r>
              <a:rPr sz="1600" spc="-90" dirty="0">
                <a:latin typeface="Lucida Sans Unicode"/>
                <a:cs typeface="Lucida Sans Unicode"/>
              </a:rPr>
              <a:t>;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70" dirty="0">
                <a:latin typeface="Lucida Sans Unicode"/>
                <a:cs typeface="Lucida Sans Unicode"/>
              </a:rPr>
              <a:t>sistema </a:t>
            </a:r>
            <a:r>
              <a:rPr sz="1600" spc="-110" dirty="0">
                <a:latin typeface="Lucida Sans Unicode"/>
                <a:cs typeface="Lucida Sans Unicode"/>
              </a:rPr>
              <a:t>non </a:t>
            </a:r>
            <a:r>
              <a:rPr sz="1600" spc="-65" dirty="0">
                <a:latin typeface="Lucida Sans Unicode"/>
                <a:cs typeface="Lucida Sans Unicode"/>
              </a:rPr>
              <a:t>svolge nessun </a:t>
            </a:r>
            <a:r>
              <a:rPr sz="1600" spc="-110" dirty="0">
                <a:latin typeface="Lucida Sans Unicode"/>
                <a:cs typeface="Lucida Sans Unicode"/>
              </a:rPr>
              <a:t>compito </a:t>
            </a:r>
            <a:r>
              <a:rPr sz="1600" spc="-100" dirty="0">
                <a:latin typeface="Lucida Sans Unicode"/>
                <a:cs typeface="Lucida Sans Unicode"/>
              </a:rPr>
              <a:t>utile  </a:t>
            </a:r>
            <a:r>
              <a:rPr sz="1600" spc="-75" dirty="0">
                <a:latin typeface="Lucida Sans Unicode"/>
                <a:cs typeface="Lucida Sans Unicode"/>
              </a:rPr>
              <a:t>(all’utente)</a:t>
            </a:r>
            <a:endParaRPr sz="1600">
              <a:latin typeface="Lucida Sans Unicode"/>
              <a:cs typeface="Lucida Sans Unicode"/>
            </a:endParaRPr>
          </a:p>
          <a:p>
            <a:pPr marL="429895" indent="-342900">
              <a:lnSpc>
                <a:spcPct val="100000"/>
              </a:lnSpc>
              <a:spcBef>
                <a:spcPts val="375"/>
              </a:spcBef>
              <a:buChar char="•"/>
              <a:tabLst>
                <a:tab pos="429895" algn="l"/>
                <a:tab pos="430530" algn="l"/>
              </a:tabLst>
            </a:pPr>
            <a:r>
              <a:rPr sz="1600" spc="-65" dirty="0">
                <a:latin typeface="Lucida Sans Unicode"/>
                <a:cs typeface="Lucida Sans Unicode"/>
              </a:rPr>
              <a:t>Il </a:t>
            </a:r>
            <a:r>
              <a:rPr sz="1600" spc="-110" dirty="0">
                <a:latin typeface="Lucida Sans Unicode"/>
                <a:cs typeface="Lucida Sans Unicode"/>
              </a:rPr>
              <a:t>tempo </a:t>
            </a:r>
            <a:r>
              <a:rPr sz="1600" spc="-90" dirty="0">
                <a:latin typeface="Lucida Sans Unicode"/>
                <a:cs typeface="Lucida Sans Unicode"/>
              </a:rPr>
              <a:t>dipende </a:t>
            </a:r>
            <a:r>
              <a:rPr sz="1600" spc="-70" dirty="0">
                <a:latin typeface="Lucida Sans Unicode"/>
                <a:cs typeface="Lucida Sans Unicode"/>
              </a:rPr>
              <a:t>dalla </a:t>
            </a:r>
            <a:r>
              <a:rPr sz="1600" spc="-75" dirty="0">
                <a:latin typeface="Lucida Sans Unicode"/>
                <a:cs typeface="Lucida Sans Unicode"/>
              </a:rPr>
              <a:t>complessità </a:t>
            </a:r>
            <a:r>
              <a:rPr sz="1600" spc="-80" dirty="0">
                <a:latin typeface="Lucida Sans Unicode"/>
                <a:cs typeface="Lucida Sans Unicode"/>
              </a:rPr>
              <a:t>del </a:t>
            </a:r>
            <a:r>
              <a:rPr sz="1600" spc="100" dirty="0">
                <a:latin typeface="Lucida Sans Unicode"/>
                <a:cs typeface="Lucida Sans Unicode"/>
              </a:rPr>
              <a:t>SO </a:t>
            </a:r>
            <a:r>
              <a:rPr sz="1600" spc="-5" dirty="0">
                <a:latin typeface="Lucida Sans Unicode"/>
                <a:cs typeface="Lucida Sans Unicode"/>
              </a:rPr>
              <a:t>e</a:t>
            </a:r>
            <a:r>
              <a:rPr sz="1600" spc="-140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dall’hardware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Context</a:t>
            </a:r>
            <a:r>
              <a:rPr spc="-25" dirty="0"/>
              <a:t> </a:t>
            </a:r>
            <a:r>
              <a:rPr dirty="0"/>
              <a:t>Switch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46187" y="1628775"/>
            <a:ext cx="6565900" cy="49244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08087" y="6584950"/>
            <a:ext cx="6642100" cy="0"/>
          </a:xfrm>
          <a:custGeom>
            <a:avLst/>
            <a:gdLst/>
            <a:ahLst/>
            <a:cxnLst/>
            <a:rect l="l" t="t" r="r" b="b"/>
            <a:pathLst>
              <a:path w="6642100">
                <a:moveTo>
                  <a:pt x="0" y="0"/>
                </a:moveTo>
                <a:lnTo>
                  <a:pt x="664203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14437" y="1604010"/>
            <a:ext cx="0" cy="4974590"/>
          </a:xfrm>
          <a:custGeom>
            <a:avLst/>
            <a:gdLst/>
            <a:ahLst/>
            <a:cxnLst/>
            <a:rect l="l" t="t" r="r" b="b"/>
            <a:pathLst>
              <a:path h="4974590">
                <a:moveTo>
                  <a:pt x="0" y="0"/>
                </a:moveTo>
                <a:lnTo>
                  <a:pt x="0" y="497459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08087" y="1597660"/>
            <a:ext cx="6642100" cy="0"/>
          </a:xfrm>
          <a:custGeom>
            <a:avLst/>
            <a:gdLst/>
            <a:ahLst/>
            <a:cxnLst/>
            <a:rect l="l" t="t" r="r" b="b"/>
            <a:pathLst>
              <a:path w="6642100">
                <a:moveTo>
                  <a:pt x="0" y="0"/>
                </a:moveTo>
                <a:lnTo>
                  <a:pt x="664203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43773" y="1603375"/>
            <a:ext cx="0" cy="4975225"/>
          </a:xfrm>
          <a:custGeom>
            <a:avLst/>
            <a:gdLst/>
            <a:ahLst/>
            <a:cxnLst/>
            <a:rect l="l" t="t" r="r" b="b"/>
            <a:pathLst>
              <a:path h="4975225">
                <a:moveTo>
                  <a:pt x="0" y="0"/>
                </a:moveTo>
                <a:lnTo>
                  <a:pt x="0" y="4975225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3487" y="6559550"/>
            <a:ext cx="6591300" cy="0"/>
          </a:xfrm>
          <a:custGeom>
            <a:avLst/>
            <a:gdLst/>
            <a:ahLst/>
            <a:cxnLst/>
            <a:rect l="l" t="t" r="r" b="b"/>
            <a:pathLst>
              <a:path w="6591300">
                <a:moveTo>
                  <a:pt x="0" y="0"/>
                </a:moveTo>
                <a:lnTo>
                  <a:pt x="659123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39837" y="1629410"/>
            <a:ext cx="0" cy="4923790"/>
          </a:xfrm>
          <a:custGeom>
            <a:avLst/>
            <a:gdLst/>
            <a:ahLst/>
            <a:cxnLst/>
            <a:rect l="l" t="t" r="r" b="b"/>
            <a:pathLst>
              <a:path h="4923790">
                <a:moveTo>
                  <a:pt x="0" y="0"/>
                </a:moveTo>
                <a:lnTo>
                  <a:pt x="0" y="492379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33487" y="1623060"/>
            <a:ext cx="6591300" cy="0"/>
          </a:xfrm>
          <a:custGeom>
            <a:avLst/>
            <a:gdLst/>
            <a:ahLst/>
            <a:cxnLst/>
            <a:rect l="l" t="t" r="r" b="b"/>
            <a:pathLst>
              <a:path w="6591300">
                <a:moveTo>
                  <a:pt x="0" y="0"/>
                </a:moveTo>
                <a:lnTo>
                  <a:pt x="659123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18373" y="1628775"/>
            <a:ext cx="0" cy="4924425"/>
          </a:xfrm>
          <a:custGeom>
            <a:avLst/>
            <a:gdLst/>
            <a:ahLst/>
            <a:cxnLst/>
            <a:rect l="l" t="t" r="r" b="b"/>
            <a:pathLst>
              <a:path h="4924425">
                <a:moveTo>
                  <a:pt x="0" y="0"/>
                </a:moveTo>
                <a:lnTo>
                  <a:pt x="0" y="4924425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14419"/>
            <a:ext cx="7939405" cy="1202690"/>
          </a:xfrm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sz="1800" spc="-105" dirty="0">
                <a:latin typeface="Lucida Sans Unicode"/>
                <a:cs typeface="Lucida Sans Unicode"/>
              </a:rPr>
              <a:t>Modi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70" dirty="0">
                <a:latin typeface="Lucida Sans Unicode"/>
                <a:cs typeface="Lucida Sans Unicode"/>
              </a:rPr>
              <a:t>esecuzione </a:t>
            </a:r>
            <a:r>
              <a:rPr sz="1800" spc="-90" dirty="0">
                <a:latin typeface="Lucida Sans Unicode"/>
                <a:cs typeface="Lucida Sans Unicode"/>
              </a:rPr>
              <a:t>dei</a:t>
            </a:r>
            <a:r>
              <a:rPr sz="1800" spc="50" dirty="0">
                <a:latin typeface="Lucida Sans Unicode"/>
                <a:cs typeface="Lucida Sans Unicode"/>
              </a:rPr>
              <a:t> </a:t>
            </a:r>
            <a:r>
              <a:rPr sz="1800" spc="-35" dirty="0">
                <a:latin typeface="Lucida Sans Unicode"/>
                <a:cs typeface="Lucida Sans Unicode"/>
              </a:rPr>
              <a:t>Processi:</a:t>
            </a:r>
            <a:endParaRPr sz="18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97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90" dirty="0">
                <a:latin typeface="Lucida Sans Unicode"/>
                <a:cs typeface="Lucida Sans Unicode"/>
              </a:rPr>
              <a:t>Modo </a:t>
            </a:r>
            <a:r>
              <a:rPr sz="1600" spc="-70" dirty="0">
                <a:latin typeface="Lucida Sans Unicode"/>
                <a:cs typeface="Lucida Sans Unicode"/>
              </a:rPr>
              <a:t>Utente: </a:t>
            </a:r>
            <a:r>
              <a:rPr sz="1600" spc="-65" dirty="0">
                <a:latin typeface="Lucida Sans Unicode"/>
                <a:cs typeface="Lucida Sans Unicode"/>
              </a:rPr>
              <a:t>esecuzione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70" dirty="0">
                <a:latin typeface="Lucida Sans Unicode"/>
                <a:cs typeface="Lucida Sans Unicode"/>
              </a:rPr>
              <a:t>processi</a:t>
            </a:r>
            <a:r>
              <a:rPr sz="1600" spc="35" dirty="0">
                <a:latin typeface="Lucida Sans Unicode"/>
                <a:cs typeface="Lucida Sans Unicode"/>
              </a:rPr>
              <a:t> </a:t>
            </a:r>
            <a:r>
              <a:rPr sz="1600" spc="-114" dirty="0">
                <a:latin typeface="Lucida Sans Unicode"/>
                <a:cs typeface="Lucida Sans Unicode"/>
              </a:rPr>
              <a:t>utenti</a:t>
            </a:r>
            <a:endParaRPr sz="16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90" dirty="0">
                <a:latin typeface="Lucida Sans Unicode"/>
                <a:cs typeface="Lucida Sans Unicode"/>
              </a:rPr>
              <a:t>Modo </a:t>
            </a:r>
            <a:r>
              <a:rPr sz="1600" spc="-35" dirty="0">
                <a:latin typeface="Lucida Sans Unicode"/>
                <a:cs typeface="Lucida Sans Unicode"/>
              </a:rPr>
              <a:t>Sistema </a:t>
            </a:r>
            <a:r>
              <a:rPr sz="1600" spc="-100" dirty="0">
                <a:latin typeface="Lucida Sans Unicode"/>
                <a:cs typeface="Lucida Sans Unicode"/>
              </a:rPr>
              <a:t>o </a:t>
            </a:r>
            <a:r>
              <a:rPr sz="1600" spc="-55" dirty="0">
                <a:latin typeface="Lucida Sans Unicode"/>
                <a:cs typeface="Lucida Sans Unicode"/>
              </a:rPr>
              <a:t>Kernel </a:t>
            </a:r>
            <a:r>
              <a:rPr sz="1600" spc="-100" dirty="0">
                <a:latin typeface="Lucida Sans Unicode"/>
                <a:cs typeface="Lucida Sans Unicode"/>
              </a:rPr>
              <a:t>o </a:t>
            </a:r>
            <a:r>
              <a:rPr sz="1600" spc="-95" dirty="0">
                <a:latin typeface="Lucida Sans Unicode"/>
                <a:cs typeface="Lucida Sans Unicode"/>
              </a:rPr>
              <a:t>Controllo: </a:t>
            </a:r>
            <a:r>
              <a:rPr sz="1600" spc="-65" dirty="0">
                <a:latin typeface="Lucida Sans Unicode"/>
                <a:cs typeface="Lucida Sans Unicode"/>
              </a:rPr>
              <a:t>esecuzione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105" dirty="0">
                <a:latin typeface="Lucida Sans Unicode"/>
                <a:cs typeface="Lucida Sans Unicode"/>
              </a:rPr>
              <a:t>istruzioni </a:t>
            </a:r>
            <a:r>
              <a:rPr sz="1600" spc="-50" dirty="0">
                <a:latin typeface="Lucida Sans Unicode"/>
                <a:cs typeface="Lucida Sans Unicode"/>
              </a:rPr>
              <a:t>che </a:t>
            </a:r>
            <a:r>
              <a:rPr sz="1600" spc="-90" dirty="0">
                <a:latin typeface="Lucida Sans Unicode"/>
                <a:cs typeface="Lucida Sans Unicode"/>
              </a:rPr>
              <a:t>hanno </a:t>
            </a:r>
            <a:r>
              <a:rPr sz="1600" spc="-75" dirty="0">
                <a:latin typeface="Lucida Sans Unicode"/>
                <a:cs typeface="Lucida Sans Unicode"/>
              </a:rPr>
              <a:t>come</a:t>
            </a:r>
            <a:r>
              <a:rPr sz="1600" spc="185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scopo: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44" y="2613786"/>
            <a:ext cx="3731260" cy="3928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spc="-55" dirty="0">
                <a:latin typeface="Lucida Sans Unicode"/>
                <a:cs typeface="Lucida Sans Unicode"/>
              </a:rPr>
              <a:t>Gestione </a:t>
            </a:r>
            <a:r>
              <a:rPr sz="1600" spc="-85" dirty="0">
                <a:latin typeface="Lucida Sans Unicode"/>
                <a:cs typeface="Lucida Sans Unicode"/>
              </a:rPr>
              <a:t>dei</a:t>
            </a:r>
            <a:r>
              <a:rPr sz="1600" spc="-75" dirty="0">
                <a:latin typeface="Lucida Sans Unicode"/>
                <a:cs typeface="Lucida Sans Unicode"/>
              </a:rPr>
              <a:t> </a:t>
            </a:r>
            <a:r>
              <a:rPr sz="1600" spc="-30" dirty="0">
                <a:latin typeface="Lucida Sans Unicode"/>
                <a:cs typeface="Lucida Sans Unicode"/>
              </a:rPr>
              <a:t>Processi</a:t>
            </a:r>
            <a:endParaRPr sz="1600">
              <a:latin typeface="Lucida Sans Unicode"/>
              <a:cs typeface="Lucida Sans Unicode"/>
            </a:endParaRPr>
          </a:p>
          <a:p>
            <a:pPr marL="697865" lvl="1" indent="-228600">
              <a:lnSpc>
                <a:spcPct val="100000"/>
              </a:lnSpc>
              <a:spcBef>
                <a:spcPts val="5"/>
              </a:spcBef>
              <a:buChar char="•"/>
              <a:tabLst>
                <a:tab pos="697865" algn="l"/>
                <a:tab pos="698500" algn="l"/>
              </a:tabLst>
            </a:pPr>
            <a:r>
              <a:rPr sz="1400" spc="-50" dirty="0">
                <a:latin typeface="Lucida Sans Unicode"/>
                <a:cs typeface="Lucida Sans Unicode"/>
              </a:rPr>
              <a:t>Creazione </a:t>
            </a:r>
            <a:r>
              <a:rPr sz="1400" dirty="0">
                <a:latin typeface="Lucida Sans Unicode"/>
                <a:cs typeface="Lucida Sans Unicode"/>
              </a:rPr>
              <a:t>e</a:t>
            </a:r>
            <a:r>
              <a:rPr sz="1400" spc="-120" dirty="0">
                <a:latin typeface="Lucida Sans Unicode"/>
                <a:cs typeface="Lucida Sans Unicode"/>
              </a:rPr>
              <a:t> </a:t>
            </a:r>
            <a:r>
              <a:rPr sz="1400" spc="-85" dirty="0">
                <a:latin typeface="Lucida Sans Unicode"/>
                <a:cs typeface="Lucida Sans Unicode"/>
              </a:rPr>
              <a:t>terminazione</a:t>
            </a:r>
            <a:endParaRPr sz="1400">
              <a:latin typeface="Lucida Sans Unicode"/>
              <a:cs typeface="Lucida Sans Unicode"/>
            </a:endParaRPr>
          </a:p>
          <a:p>
            <a:pPr marL="697865" lvl="1" indent="-228600">
              <a:lnSpc>
                <a:spcPct val="100000"/>
              </a:lnSpc>
              <a:spcBef>
                <a:spcPts val="5"/>
              </a:spcBef>
              <a:buChar char="•"/>
              <a:tabLst>
                <a:tab pos="697865" algn="l"/>
                <a:tab pos="698500" algn="l"/>
              </a:tabLst>
            </a:pPr>
            <a:r>
              <a:rPr sz="1400" spc="-50" dirty="0">
                <a:latin typeface="Lucida Sans Unicode"/>
                <a:cs typeface="Lucida Sans Unicode"/>
              </a:rPr>
              <a:t>Schedulazione</a:t>
            </a:r>
            <a:endParaRPr sz="1400">
              <a:latin typeface="Lucida Sans Unicode"/>
              <a:cs typeface="Lucida Sans Unicode"/>
            </a:endParaRPr>
          </a:p>
          <a:p>
            <a:pPr marL="697865" lvl="1" indent="-228600">
              <a:lnSpc>
                <a:spcPct val="100000"/>
              </a:lnSpc>
              <a:buChar char="•"/>
              <a:tabLst>
                <a:tab pos="697865" algn="l"/>
                <a:tab pos="698500" algn="l"/>
              </a:tabLst>
            </a:pPr>
            <a:r>
              <a:rPr sz="1400" spc="-65" dirty="0">
                <a:latin typeface="Lucida Sans Unicode"/>
                <a:cs typeface="Lucida Sans Unicode"/>
              </a:rPr>
              <a:t>Cambio </a:t>
            </a:r>
            <a:r>
              <a:rPr sz="1400" spc="-100" dirty="0">
                <a:latin typeface="Lucida Sans Unicode"/>
                <a:cs typeface="Lucida Sans Unicode"/>
              </a:rPr>
              <a:t>di</a:t>
            </a:r>
            <a:r>
              <a:rPr sz="1400" spc="-80" dirty="0">
                <a:latin typeface="Lucida Sans Unicode"/>
                <a:cs typeface="Lucida Sans Unicode"/>
              </a:rPr>
              <a:t> </a:t>
            </a:r>
            <a:r>
              <a:rPr sz="1400" spc="-75" dirty="0">
                <a:latin typeface="Lucida Sans Unicode"/>
                <a:cs typeface="Lucida Sans Unicode"/>
              </a:rPr>
              <a:t>contesto</a:t>
            </a:r>
            <a:endParaRPr sz="1400">
              <a:latin typeface="Lucida Sans Unicode"/>
              <a:cs typeface="Lucida Sans Unicode"/>
            </a:endParaRPr>
          </a:p>
          <a:p>
            <a:pPr marL="697865" lvl="1" indent="-228600">
              <a:lnSpc>
                <a:spcPct val="100000"/>
              </a:lnSpc>
              <a:buChar char="•"/>
              <a:tabLst>
                <a:tab pos="697865" algn="l"/>
                <a:tab pos="698500" algn="l"/>
              </a:tabLst>
            </a:pPr>
            <a:r>
              <a:rPr sz="1400" spc="-65" dirty="0">
                <a:latin typeface="Lucida Sans Unicode"/>
                <a:cs typeface="Lucida Sans Unicode"/>
              </a:rPr>
              <a:t>Sincronizzazione</a:t>
            </a:r>
            <a:endParaRPr sz="1400">
              <a:latin typeface="Lucida Sans Unicode"/>
              <a:cs typeface="Lucida Sans Unicode"/>
            </a:endParaRPr>
          </a:p>
          <a:p>
            <a:pPr marL="697865" lvl="1" indent="-228600">
              <a:lnSpc>
                <a:spcPct val="100000"/>
              </a:lnSpc>
              <a:buChar char="•"/>
              <a:tabLst>
                <a:tab pos="697865" algn="l"/>
                <a:tab pos="698500" algn="l"/>
              </a:tabLst>
            </a:pPr>
            <a:r>
              <a:rPr sz="1400" spc="105" dirty="0">
                <a:latin typeface="Lucida Sans Unicode"/>
                <a:cs typeface="Lucida Sans Unicode"/>
              </a:rPr>
              <a:t>PCB</a:t>
            </a:r>
            <a:endParaRPr sz="1400">
              <a:latin typeface="Lucida Sans Unicode"/>
              <a:cs typeface="Lucida Sans Unicode"/>
            </a:endParaRPr>
          </a:p>
          <a:p>
            <a:pPr marL="299085" indent="-286385">
              <a:lnSpc>
                <a:spcPct val="100000"/>
              </a:lnSpc>
              <a:spcBef>
                <a:spcPts val="950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spc="-55" dirty="0">
                <a:latin typeface="Lucida Sans Unicode"/>
                <a:cs typeface="Lucida Sans Unicode"/>
              </a:rPr>
              <a:t>Gestione </a:t>
            </a:r>
            <a:r>
              <a:rPr sz="1600" spc="-70" dirty="0">
                <a:latin typeface="Lucida Sans Unicode"/>
                <a:cs typeface="Lucida Sans Unicode"/>
              </a:rPr>
              <a:t>della</a:t>
            </a:r>
            <a:r>
              <a:rPr sz="1600" spc="-85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Memoria</a:t>
            </a:r>
            <a:endParaRPr sz="1600">
              <a:latin typeface="Lucida Sans Unicode"/>
              <a:cs typeface="Lucida Sans Unicode"/>
            </a:endParaRPr>
          </a:p>
          <a:p>
            <a:pPr marL="697865" lvl="1" indent="-228600">
              <a:lnSpc>
                <a:spcPct val="100000"/>
              </a:lnSpc>
              <a:spcBef>
                <a:spcPts val="10"/>
              </a:spcBef>
              <a:buChar char="•"/>
              <a:tabLst>
                <a:tab pos="697865" algn="l"/>
                <a:tab pos="698500" algn="l"/>
              </a:tabLst>
            </a:pPr>
            <a:r>
              <a:rPr sz="1400" spc="-65" dirty="0">
                <a:latin typeface="Lucida Sans Unicode"/>
                <a:cs typeface="Lucida Sans Unicode"/>
              </a:rPr>
              <a:t>Allocazione</a:t>
            </a:r>
            <a:endParaRPr sz="1400">
              <a:latin typeface="Lucida Sans Unicode"/>
              <a:cs typeface="Lucida Sans Unicode"/>
            </a:endParaRPr>
          </a:p>
          <a:p>
            <a:pPr marL="697865" lvl="1" indent="-228600">
              <a:lnSpc>
                <a:spcPct val="100000"/>
              </a:lnSpc>
              <a:spcBef>
                <a:spcPts val="5"/>
              </a:spcBef>
              <a:buChar char="•"/>
              <a:tabLst>
                <a:tab pos="697865" algn="l"/>
                <a:tab pos="698500" algn="l"/>
              </a:tabLst>
            </a:pPr>
            <a:r>
              <a:rPr sz="1400" spc="-75" dirty="0">
                <a:latin typeface="Lucida Sans Unicode"/>
                <a:cs typeface="Lucida Sans Unicode"/>
              </a:rPr>
              <a:t>Trasferimento </a:t>
            </a:r>
            <a:r>
              <a:rPr sz="1400" spc="-70" dirty="0">
                <a:latin typeface="Lucida Sans Unicode"/>
                <a:cs typeface="Lucida Sans Unicode"/>
              </a:rPr>
              <a:t>disco/RAM </a:t>
            </a:r>
            <a:r>
              <a:rPr sz="1400" dirty="0">
                <a:latin typeface="Lucida Sans Unicode"/>
                <a:cs typeface="Lucida Sans Unicode"/>
              </a:rPr>
              <a:t>e</a:t>
            </a:r>
            <a:r>
              <a:rPr sz="1400" spc="-120" dirty="0">
                <a:latin typeface="Lucida Sans Unicode"/>
                <a:cs typeface="Lucida Sans Unicode"/>
              </a:rPr>
              <a:t> </a:t>
            </a:r>
            <a:r>
              <a:rPr sz="1400" spc="-40" dirty="0">
                <a:latin typeface="Lucida Sans Unicode"/>
                <a:cs typeface="Lucida Sans Unicode"/>
              </a:rPr>
              <a:t>vicersa</a:t>
            </a:r>
            <a:endParaRPr sz="1400">
              <a:latin typeface="Lucida Sans Unicode"/>
              <a:cs typeface="Lucida Sans Unicode"/>
            </a:endParaRPr>
          </a:p>
          <a:p>
            <a:pPr marL="697865" lvl="1" indent="-228600">
              <a:lnSpc>
                <a:spcPct val="100000"/>
              </a:lnSpc>
              <a:buChar char="•"/>
              <a:tabLst>
                <a:tab pos="697865" algn="l"/>
                <a:tab pos="698500" algn="l"/>
              </a:tabLst>
            </a:pPr>
            <a:r>
              <a:rPr sz="1400" spc="-45" dirty="0">
                <a:latin typeface="Lucida Sans Unicode"/>
                <a:cs typeface="Lucida Sans Unicode"/>
              </a:rPr>
              <a:t>Gestione </a:t>
            </a:r>
            <a:r>
              <a:rPr sz="1400" spc="-70" dirty="0">
                <a:latin typeface="Lucida Sans Unicode"/>
                <a:cs typeface="Lucida Sans Unicode"/>
              </a:rPr>
              <a:t>paginazione,</a:t>
            </a:r>
            <a:r>
              <a:rPr sz="1400" spc="-185" dirty="0">
                <a:latin typeface="Lucida Sans Unicode"/>
                <a:cs typeface="Lucida Sans Unicode"/>
              </a:rPr>
              <a:t> </a:t>
            </a:r>
            <a:r>
              <a:rPr sz="1400" spc="-70" dirty="0">
                <a:latin typeface="Lucida Sans Unicode"/>
                <a:cs typeface="Lucida Sans Unicode"/>
              </a:rPr>
              <a:t>segmentazione</a:t>
            </a:r>
            <a:endParaRPr sz="1400">
              <a:latin typeface="Lucida Sans Unicode"/>
              <a:cs typeface="Lucida Sans Unicode"/>
            </a:endParaRPr>
          </a:p>
          <a:p>
            <a:pPr marL="299085" indent="-286385">
              <a:lnSpc>
                <a:spcPct val="100000"/>
              </a:lnSpc>
              <a:spcBef>
                <a:spcPts val="950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spc="-55" dirty="0">
                <a:latin typeface="Lucida Sans Unicode"/>
                <a:cs typeface="Lucida Sans Unicode"/>
              </a:rPr>
              <a:t>Gestione</a:t>
            </a:r>
            <a:r>
              <a:rPr sz="1600" spc="-60" dirty="0">
                <a:latin typeface="Lucida Sans Unicode"/>
                <a:cs typeface="Lucida Sans Unicode"/>
              </a:rPr>
              <a:t> </a:t>
            </a:r>
            <a:r>
              <a:rPr sz="1600" spc="-140" dirty="0">
                <a:latin typeface="Lucida Sans Unicode"/>
                <a:cs typeface="Lucida Sans Unicode"/>
              </a:rPr>
              <a:t>I/O</a:t>
            </a:r>
            <a:endParaRPr sz="1600">
              <a:latin typeface="Lucida Sans Unicode"/>
              <a:cs typeface="Lucida Sans Unicode"/>
            </a:endParaRPr>
          </a:p>
          <a:p>
            <a:pPr marL="697865" lvl="1" indent="-228600">
              <a:lnSpc>
                <a:spcPct val="100000"/>
              </a:lnSpc>
              <a:spcBef>
                <a:spcPts val="10"/>
              </a:spcBef>
              <a:buChar char="•"/>
              <a:tabLst>
                <a:tab pos="697865" algn="l"/>
                <a:tab pos="698500" algn="l"/>
              </a:tabLst>
            </a:pPr>
            <a:r>
              <a:rPr sz="1400" spc="-45" dirty="0">
                <a:latin typeface="Lucida Sans Unicode"/>
                <a:cs typeface="Lucida Sans Unicode"/>
              </a:rPr>
              <a:t>Gestione</a:t>
            </a:r>
            <a:r>
              <a:rPr sz="1400" spc="-105" dirty="0">
                <a:latin typeface="Lucida Sans Unicode"/>
                <a:cs typeface="Lucida Sans Unicode"/>
              </a:rPr>
              <a:t> </a:t>
            </a:r>
            <a:r>
              <a:rPr sz="1400" spc="-95" dirty="0">
                <a:latin typeface="Lucida Sans Unicode"/>
                <a:cs typeface="Lucida Sans Unicode"/>
              </a:rPr>
              <a:t>buffer</a:t>
            </a:r>
            <a:endParaRPr sz="1400">
              <a:latin typeface="Lucida Sans Unicode"/>
              <a:cs typeface="Lucida Sans Unicode"/>
            </a:endParaRPr>
          </a:p>
          <a:p>
            <a:pPr marL="697865" lvl="1" indent="-228600">
              <a:lnSpc>
                <a:spcPct val="100000"/>
              </a:lnSpc>
              <a:buChar char="•"/>
              <a:tabLst>
                <a:tab pos="697865" algn="l"/>
                <a:tab pos="698500" algn="l"/>
              </a:tabLst>
            </a:pPr>
            <a:r>
              <a:rPr sz="1400" spc="-65" dirty="0">
                <a:latin typeface="Lucida Sans Unicode"/>
                <a:cs typeface="Lucida Sans Unicode"/>
              </a:rPr>
              <a:t>Allocazione </a:t>
            </a:r>
            <a:r>
              <a:rPr sz="1400" spc="-50" dirty="0">
                <a:latin typeface="Lucida Sans Unicode"/>
                <a:cs typeface="Lucida Sans Unicode"/>
              </a:rPr>
              <a:t>canali</a:t>
            </a:r>
            <a:r>
              <a:rPr sz="1400" spc="-114" dirty="0">
                <a:latin typeface="Lucida Sans Unicode"/>
                <a:cs typeface="Lucida Sans Unicode"/>
              </a:rPr>
              <a:t> </a:t>
            </a:r>
            <a:r>
              <a:rPr sz="1400" spc="-120" dirty="0">
                <a:latin typeface="Lucida Sans Unicode"/>
                <a:cs typeface="Lucida Sans Unicode"/>
              </a:rPr>
              <a:t>I/O</a:t>
            </a:r>
            <a:endParaRPr sz="1400">
              <a:latin typeface="Lucida Sans Unicode"/>
              <a:cs typeface="Lucida Sans Unicode"/>
            </a:endParaRPr>
          </a:p>
          <a:p>
            <a:pPr marL="299085" indent="-286385">
              <a:lnSpc>
                <a:spcPct val="100000"/>
              </a:lnSpc>
              <a:spcBef>
                <a:spcPts val="950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spc="-80" dirty="0">
                <a:latin typeface="Lucida Sans Unicode"/>
                <a:cs typeface="Lucida Sans Unicode"/>
              </a:rPr>
              <a:t>Supporto</a:t>
            </a:r>
            <a:endParaRPr sz="1600">
              <a:latin typeface="Lucida Sans Unicode"/>
              <a:cs typeface="Lucida Sans Unicode"/>
            </a:endParaRPr>
          </a:p>
          <a:p>
            <a:pPr marL="697865" lvl="1" indent="-228600">
              <a:lnSpc>
                <a:spcPct val="100000"/>
              </a:lnSpc>
              <a:spcBef>
                <a:spcPts val="10"/>
              </a:spcBef>
              <a:buChar char="•"/>
              <a:tabLst>
                <a:tab pos="697865" algn="l"/>
                <a:tab pos="698500" algn="l"/>
              </a:tabLst>
            </a:pPr>
            <a:r>
              <a:rPr sz="1400" spc="-45" dirty="0">
                <a:latin typeface="Lucida Sans Unicode"/>
                <a:cs typeface="Lucida Sans Unicode"/>
              </a:rPr>
              <a:t>Gestione</a:t>
            </a:r>
            <a:r>
              <a:rPr sz="1400" spc="-105" dirty="0">
                <a:latin typeface="Lucida Sans Unicode"/>
                <a:cs typeface="Lucida Sans Unicode"/>
              </a:rPr>
              <a:t> </a:t>
            </a:r>
            <a:r>
              <a:rPr sz="1400" spc="-90" dirty="0">
                <a:latin typeface="Lucida Sans Unicode"/>
                <a:cs typeface="Lucida Sans Unicode"/>
              </a:rPr>
              <a:t>Interruzioni</a:t>
            </a:r>
            <a:endParaRPr sz="1400">
              <a:latin typeface="Lucida Sans Unicode"/>
              <a:cs typeface="Lucida Sans Unicode"/>
            </a:endParaRPr>
          </a:p>
          <a:p>
            <a:pPr marL="697865" lvl="1" indent="-228600">
              <a:lnSpc>
                <a:spcPct val="100000"/>
              </a:lnSpc>
              <a:buChar char="•"/>
              <a:tabLst>
                <a:tab pos="697865" algn="l"/>
                <a:tab pos="698500" algn="l"/>
              </a:tabLst>
            </a:pPr>
            <a:r>
              <a:rPr sz="1400" spc="-75" dirty="0">
                <a:latin typeface="Lucida Sans Unicode"/>
                <a:cs typeface="Lucida Sans Unicode"/>
              </a:rPr>
              <a:t>Contabilità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Gestione </a:t>
            </a:r>
            <a:r>
              <a:rPr dirty="0"/>
              <a:t>dei</a:t>
            </a:r>
            <a:r>
              <a:rPr spc="-25" dirty="0"/>
              <a:t> </a:t>
            </a:r>
            <a:r>
              <a:rPr spc="-5" dirty="0"/>
              <a:t>Processi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76095"/>
            <a:ext cx="7394575" cy="15379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622300" indent="-609600">
              <a:lnSpc>
                <a:spcPct val="100000"/>
              </a:lnSpc>
              <a:spcBef>
                <a:spcPts val="484"/>
              </a:spcBef>
              <a:buAutoNum type="arabicParenR"/>
              <a:tabLst>
                <a:tab pos="622300" algn="l"/>
                <a:tab pos="622935" algn="l"/>
              </a:tabLst>
            </a:pPr>
            <a:r>
              <a:rPr sz="1600" spc="-50" dirty="0">
                <a:latin typeface="Lucida Sans Unicode"/>
                <a:cs typeface="Lucida Sans Unicode"/>
              </a:rPr>
              <a:t>Assegnare </a:t>
            </a:r>
            <a:r>
              <a:rPr sz="1600" spc="-55" dirty="0">
                <a:latin typeface="Lucida Sans Unicode"/>
                <a:cs typeface="Lucida Sans Unicode"/>
              </a:rPr>
              <a:t>al </a:t>
            </a:r>
            <a:r>
              <a:rPr sz="1600" spc="-65" dirty="0">
                <a:latin typeface="Lucida Sans Unicode"/>
                <a:cs typeface="Lucida Sans Unicode"/>
              </a:rPr>
              <a:t>processo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35" dirty="0">
                <a:latin typeface="Lucida Sans Unicode"/>
                <a:cs typeface="Lucida Sans Unicode"/>
              </a:rPr>
              <a:t>PID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unico;</a:t>
            </a:r>
            <a:endParaRPr sz="1600">
              <a:latin typeface="Lucida Sans Unicode"/>
              <a:cs typeface="Lucida Sans Unicode"/>
            </a:endParaRPr>
          </a:p>
          <a:p>
            <a:pPr marL="622300">
              <a:lnSpc>
                <a:spcPct val="100000"/>
              </a:lnSpc>
              <a:spcBef>
                <a:spcPts val="390"/>
              </a:spcBef>
            </a:pPr>
            <a:r>
              <a:rPr sz="1600" spc="-85" dirty="0">
                <a:latin typeface="Lucida Sans Unicode"/>
                <a:cs typeface="Lucida Sans Unicode"/>
              </a:rPr>
              <a:t>aggiungere </a:t>
            </a:r>
            <a:r>
              <a:rPr sz="1600" spc="-75" dirty="0">
                <a:latin typeface="Lucida Sans Unicode"/>
                <a:cs typeface="Lucida Sans Unicode"/>
              </a:rPr>
              <a:t>una </a:t>
            </a:r>
            <a:r>
              <a:rPr sz="1600" spc="-90" dirty="0">
                <a:latin typeface="Lucida Sans Unicode"/>
                <a:cs typeface="Lucida Sans Unicode"/>
              </a:rPr>
              <a:t>entry </a:t>
            </a:r>
            <a:r>
              <a:rPr sz="1600" spc="-55" dirty="0">
                <a:latin typeface="Lucida Sans Unicode"/>
                <a:cs typeface="Lucida Sans Unicode"/>
              </a:rPr>
              <a:t>level alla </a:t>
            </a:r>
            <a:r>
              <a:rPr sz="1600" spc="-70" dirty="0">
                <a:latin typeface="Lucida Sans Unicode"/>
                <a:cs typeface="Lucida Sans Unicode"/>
              </a:rPr>
              <a:t>tabella </a:t>
            </a:r>
            <a:r>
              <a:rPr sz="1600" spc="-85" dirty="0">
                <a:latin typeface="Lucida Sans Unicode"/>
                <a:cs typeface="Lucida Sans Unicode"/>
              </a:rPr>
              <a:t>dei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spc="-70" dirty="0">
                <a:latin typeface="Lucida Sans Unicode"/>
                <a:cs typeface="Lucida Sans Unicode"/>
              </a:rPr>
              <a:t>processi</a:t>
            </a:r>
            <a:endParaRPr sz="1600">
              <a:latin typeface="Lucida Sans Unicode"/>
              <a:cs typeface="Lucida Sans Unicode"/>
            </a:endParaRPr>
          </a:p>
          <a:p>
            <a:pPr marL="622300" marR="5080" indent="-609600">
              <a:lnSpc>
                <a:spcPct val="100000"/>
              </a:lnSpc>
              <a:spcBef>
                <a:spcPts val="1535"/>
              </a:spcBef>
              <a:buAutoNum type="arabicParenR" startAt="2"/>
              <a:tabLst>
                <a:tab pos="622300" algn="l"/>
                <a:tab pos="622935" algn="l"/>
              </a:tabLst>
            </a:pPr>
            <a:r>
              <a:rPr sz="1600" u="sng" spc="-6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Allocare </a:t>
            </a:r>
            <a:r>
              <a:rPr sz="1600" u="sng" spc="-10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lo </a:t>
            </a:r>
            <a:r>
              <a:rPr sz="1600" u="sng" spc="-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spazio</a:t>
            </a:r>
            <a:r>
              <a:rPr sz="1600" spc="-80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per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65" dirty="0">
                <a:latin typeface="Lucida Sans Unicode"/>
                <a:cs typeface="Lucida Sans Unicode"/>
              </a:rPr>
              <a:t>processo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90" dirty="0">
                <a:latin typeface="Lucida Sans Unicode"/>
                <a:cs typeface="Lucida Sans Unicode"/>
              </a:rPr>
              <a:t>per </a:t>
            </a:r>
            <a:r>
              <a:rPr sz="1600" spc="-140" dirty="0">
                <a:latin typeface="Lucida Sans Unicode"/>
                <a:cs typeface="Lucida Sans Unicode"/>
              </a:rPr>
              <a:t>tutti </a:t>
            </a:r>
            <a:r>
              <a:rPr sz="1600" spc="-114" dirty="0">
                <a:latin typeface="Lucida Sans Unicode"/>
                <a:cs typeface="Lucida Sans Unicode"/>
              </a:rPr>
              <a:t>gli </a:t>
            </a:r>
            <a:r>
              <a:rPr sz="1600" spc="-90" dirty="0">
                <a:latin typeface="Lucida Sans Unicode"/>
                <a:cs typeface="Lucida Sans Unicode"/>
              </a:rPr>
              <a:t>elementi </a:t>
            </a:r>
            <a:r>
              <a:rPr sz="1600" spc="-70" dirty="0">
                <a:latin typeface="Lucida Sans Unicode"/>
                <a:cs typeface="Lucida Sans Unicode"/>
              </a:rPr>
              <a:t>della </a:t>
            </a:r>
            <a:r>
              <a:rPr sz="1600" spc="-45" dirty="0">
                <a:latin typeface="Lucida Sans Unicode"/>
                <a:cs typeface="Lucida Sans Unicode"/>
              </a:rPr>
              <a:t>sua </a:t>
            </a:r>
            <a:r>
              <a:rPr sz="1600" spc="-100" dirty="0">
                <a:latin typeface="Lucida Sans Unicode"/>
                <a:cs typeface="Lucida Sans Unicode"/>
              </a:rPr>
              <a:t>immagine  </a:t>
            </a:r>
            <a:r>
              <a:rPr sz="1600" spc="60" dirty="0">
                <a:latin typeface="Lucida Sans Unicode"/>
                <a:cs typeface="Lucida Sans Unicode"/>
              </a:rPr>
              <a:t>(PCB, </a:t>
            </a:r>
            <a:r>
              <a:rPr sz="1600" spc="-30" dirty="0">
                <a:latin typeface="Lucida Sans Unicode"/>
                <a:cs typeface="Lucida Sans Unicode"/>
              </a:rPr>
              <a:t>User Stack, </a:t>
            </a:r>
            <a:r>
              <a:rPr sz="1600" spc="-45" dirty="0">
                <a:latin typeface="Lucida Sans Unicode"/>
                <a:cs typeface="Lucida Sans Unicode"/>
              </a:rPr>
              <a:t>Area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100" dirty="0">
                <a:latin typeface="Lucida Sans Unicode"/>
                <a:cs typeface="Lucida Sans Unicode"/>
              </a:rPr>
              <a:t>memoria dati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105" dirty="0">
                <a:latin typeface="Lucida Sans Unicode"/>
                <a:cs typeface="Lucida Sans Unicode"/>
              </a:rPr>
              <a:t>istruzioni, </a:t>
            </a:r>
            <a:r>
              <a:rPr sz="1600" spc="-40" dirty="0">
                <a:latin typeface="Lucida Sans Unicode"/>
                <a:cs typeface="Lucida Sans Unicode"/>
              </a:rPr>
              <a:t>aree </a:t>
            </a:r>
            <a:r>
              <a:rPr sz="1600" spc="-65" dirty="0">
                <a:latin typeface="Lucida Sans Unicode"/>
                <a:cs typeface="Lucida Sans Unicode"/>
              </a:rPr>
              <a:t>condivise). </a:t>
            </a:r>
            <a:r>
              <a:rPr sz="1600" spc="-95" dirty="0">
                <a:latin typeface="Lucida Sans Unicode"/>
                <a:cs typeface="Lucida Sans Unicode"/>
              </a:rPr>
              <a:t>Info  </a:t>
            </a:r>
            <a:r>
              <a:rPr sz="1600" spc="-75" dirty="0">
                <a:latin typeface="Lucida Sans Unicode"/>
                <a:cs typeface="Lucida Sans Unicode"/>
              </a:rPr>
              <a:t>valutate </a:t>
            </a:r>
            <a:r>
              <a:rPr sz="1600" spc="-90" dirty="0">
                <a:latin typeface="Lucida Sans Unicode"/>
                <a:cs typeface="Lucida Sans Unicode"/>
              </a:rPr>
              <a:t>per </a:t>
            </a:r>
            <a:r>
              <a:rPr sz="1600" spc="-110" dirty="0">
                <a:latin typeface="Lucida Sans Unicode"/>
                <a:cs typeface="Lucida Sans Unicode"/>
              </a:rPr>
              <a:t>difetto, </a:t>
            </a:r>
            <a:r>
              <a:rPr sz="1600" spc="-85" dirty="0">
                <a:latin typeface="Lucida Sans Unicode"/>
                <a:cs typeface="Lucida Sans Unicode"/>
              </a:rPr>
              <a:t>indicazione dell’user, </a:t>
            </a:r>
            <a:r>
              <a:rPr sz="1600" spc="-80" dirty="0">
                <a:latin typeface="Lucida Sans Unicode"/>
                <a:cs typeface="Lucida Sans Unicode"/>
              </a:rPr>
              <a:t>dal </a:t>
            </a:r>
            <a:r>
              <a:rPr sz="1600" spc="-65" dirty="0">
                <a:latin typeface="Lucida Sans Unicode"/>
                <a:cs typeface="Lucida Sans Unicode"/>
              </a:rPr>
              <a:t>processo</a:t>
            </a:r>
            <a:r>
              <a:rPr sz="1600" spc="70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padre.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3138297"/>
            <a:ext cx="17195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latin typeface="Lucida Sans Unicode"/>
                <a:cs typeface="Lucida Sans Unicode"/>
              </a:rPr>
              <a:t>Es. </a:t>
            </a:r>
            <a:r>
              <a:rPr sz="1600" spc="-65" dirty="0">
                <a:latin typeface="Lucida Sans Unicode"/>
                <a:cs typeface="Lucida Sans Unicode"/>
              </a:rPr>
              <a:t>Address</a:t>
            </a:r>
            <a:r>
              <a:rPr sz="1600" spc="-225" dirty="0">
                <a:latin typeface="Lucida Sans Unicode"/>
                <a:cs typeface="Lucida Sans Unicode"/>
              </a:rPr>
              <a:t> </a:t>
            </a:r>
            <a:r>
              <a:rPr sz="1600" spc="-35" dirty="0">
                <a:latin typeface="Lucida Sans Unicode"/>
                <a:cs typeface="Lucida Sans Unicode"/>
              </a:rPr>
              <a:t>space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7794" y="3383660"/>
            <a:ext cx="2675890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385"/>
              </a:spcBef>
              <a:buChar char="–"/>
              <a:tabLst>
                <a:tab pos="393065" algn="l"/>
                <a:tab pos="393700" algn="l"/>
              </a:tabLst>
            </a:pPr>
            <a:r>
              <a:rPr sz="1200" spc="-65" dirty="0">
                <a:latin typeface="Lucida Sans Unicode"/>
                <a:cs typeface="Lucida Sans Unicode"/>
              </a:rPr>
              <a:t>Child duplicate </a:t>
            </a:r>
            <a:r>
              <a:rPr sz="1200" spc="-90" dirty="0">
                <a:latin typeface="Lucida Sans Unicode"/>
                <a:cs typeface="Lucida Sans Unicode"/>
              </a:rPr>
              <a:t>of</a:t>
            </a:r>
            <a:r>
              <a:rPr sz="1200" spc="-75" dirty="0">
                <a:latin typeface="Lucida Sans Unicode"/>
                <a:cs typeface="Lucida Sans Unicode"/>
              </a:rPr>
              <a:t> </a:t>
            </a:r>
            <a:r>
              <a:rPr sz="1200" spc="-65" dirty="0">
                <a:latin typeface="Lucida Sans Unicode"/>
                <a:cs typeface="Lucida Sans Unicode"/>
              </a:rPr>
              <a:t>parent</a:t>
            </a:r>
            <a:endParaRPr sz="1200">
              <a:latin typeface="Lucida Sans Unicode"/>
              <a:cs typeface="Lucida Sans Unicode"/>
            </a:endParaRPr>
          </a:p>
          <a:p>
            <a:pPr marL="393700" indent="-381000">
              <a:lnSpc>
                <a:spcPct val="100000"/>
              </a:lnSpc>
              <a:spcBef>
                <a:spcPts val="290"/>
              </a:spcBef>
              <a:buChar char="–"/>
              <a:tabLst>
                <a:tab pos="393065" algn="l"/>
                <a:tab pos="393700" algn="l"/>
              </a:tabLst>
            </a:pPr>
            <a:r>
              <a:rPr sz="1200" spc="-65" dirty="0">
                <a:latin typeface="Lucida Sans Unicode"/>
                <a:cs typeface="Lucida Sans Unicode"/>
              </a:rPr>
              <a:t>Child </a:t>
            </a:r>
            <a:r>
              <a:rPr sz="1200" spc="-30" dirty="0">
                <a:latin typeface="Lucida Sans Unicode"/>
                <a:cs typeface="Lucida Sans Unicode"/>
              </a:rPr>
              <a:t>has </a:t>
            </a:r>
            <a:r>
              <a:rPr sz="1200" dirty="0">
                <a:latin typeface="Lucida Sans Unicode"/>
                <a:cs typeface="Lucida Sans Unicode"/>
              </a:rPr>
              <a:t>a </a:t>
            </a:r>
            <a:r>
              <a:rPr sz="1200" spc="-80" dirty="0">
                <a:latin typeface="Lucida Sans Unicode"/>
                <a:cs typeface="Lucida Sans Unicode"/>
              </a:rPr>
              <a:t>program </a:t>
            </a:r>
            <a:r>
              <a:rPr sz="1200" spc="-55" dirty="0">
                <a:latin typeface="Lucida Sans Unicode"/>
                <a:cs typeface="Lucida Sans Unicode"/>
              </a:rPr>
              <a:t>loaded </a:t>
            </a:r>
            <a:r>
              <a:rPr sz="1200" spc="-90" dirty="0">
                <a:latin typeface="Lucida Sans Unicode"/>
                <a:cs typeface="Lucida Sans Unicode"/>
              </a:rPr>
              <a:t>into</a:t>
            </a:r>
            <a:r>
              <a:rPr sz="1200" spc="-210" dirty="0">
                <a:latin typeface="Lucida Sans Unicode"/>
                <a:cs typeface="Lucida Sans Unicode"/>
              </a:rPr>
              <a:t> </a:t>
            </a:r>
            <a:r>
              <a:rPr sz="1200" spc="-105" dirty="0">
                <a:latin typeface="Lucida Sans Unicode"/>
                <a:cs typeface="Lucida Sans Unicode"/>
              </a:rPr>
              <a:t>it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Creazione </a:t>
            </a:r>
            <a:r>
              <a:rPr dirty="0"/>
              <a:t>dei</a:t>
            </a:r>
            <a:r>
              <a:rPr spc="-10" dirty="0"/>
              <a:t> </a:t>
            </a:r>
            <a:r>
              <a:rPr spc="-5" dirty="0"/>
              <a:t>Processi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72076" y="3141726"/>
            <a:ext cx="3981450" cy="835025"/>
          </a:xfrm>
          <a:prstGeom prst="rect">
            <a:avLst/>
          </a:prstGeom>
          <a:solidFill>
            <a:srgbClr val="EBEBEB"/>
          </a:solidFill>
          <a:ln w="9525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2075">
              <a:lnSpc>
                <a:spcPts val="1950"/>
              </a:lnSpc>
              <a:spcBef>
                <a:spcPts val="250"/>
              </a:spcBef>
            </a:pPr>
            <a:r>
              <a:rPr sz="1650" spc="-85" dirty="0">
                <a:latin typeface="Lucida Sans Unicode"/>
                <a:cs typeface="Lucida Sans Unicode"/>
              </a:rPr>
              <a:t>Possibilità </a:t>
            </a:r>
            <a:r>
              <a:rPr sz="1650" spc="-140" dirty="0">
                <a:latin typeface="Lucida Sans Unicode"/>
                <a:cs typeface="Lucida Sans Unicode"/>
              </a:rPr>
              <a:t>di</a:t>
            </a:r>
            <a:r>
              <a:rPr sz="1650" spc="-100" dirty="0">
                <a:latin typeface="Lucida Sans Unicode"/>
                <a:cs typeface="Lucida Sans Unicode"/>
              </a:rPr>
              <a:t> </a:t>
            </a:r>
            <a:r>
              <a:rPr sz="1650" spc="-90" dirty="0">
                <a:latin typeface="Lucida Sans Unicode"/>
                <a:cs typeface="Lucida Sans Unicode"/>
              </a:rPr>
              <a:t>esecuzione:</a:t>
            </a:r>
            <a:endParaRPr sz="1650">
              <a:latin typeface="Lucida Sans Unicode"/>
              <a:cs typeface="Lucida Sans Unicode"/>
            </a:endParaRPr>
          </a:p>
          <a:p>
            <a:pPr marL="219710" indent="-127635">
              <a:lnSpc>
                <a:spcPts val="1920"/>
              </a:lnSpc>
              <a:buSzPct val="96969"/>
              <a:buChar char="•"/>
              <a:tabLst>
                <a:tab pos="220345" algn="l"/>
              </a:tabLst>
            </a:pPr>
            <a:r>
              <a:rPr sz="1650" spc="-55" dirty="0">
                <a:latin typeface="Lucida Sans Unicode"/>
                <a:cs typeface="Lucida Sans Unicode"/>
              </a:rPr>
              <a:t>Processo </a:t>
            </a:r>
            <a:r>
              <a:rPr sz="1650" spc="-105" dirty="0">
                <a:latin typeface="Lucida Sans Unicode"/>
                <a:cs typeface="Lucida Sans Unicode"/>
              </a:rPr>
              <a:t>padre </a:t>
            </a:r>
            <a:r>
              <a:rPr sz="1650" spc="-35" dirty="0">
                <a:latin typeface="Lucida Sans Unicode"/>
                <a:cs typeface="Lucida Sans Unicode"/>
              </a:rPr>
              <a:t>e </a:t>
            </a:r>
            <a:r>
              <a:rPr sz="1650" spc="-135" dirty="0">
                <a:latin typeface="Lucida Sans Unicode"/>
                <a:cs typeface="Lucida Sans Unicode"/>
              </a:rPr>
              <a:t>figlio </a:t>
            </a:r>
            <a:r>
              <a:rPr sz="1650" spc="-114" dirty="0">
                <a:latin typeface="Lucida Sans Unicode"/>
                <a:cs typeface="Lucida Sans Unicode"/>
              </a:rPr>
              <a:t>sono</a:t>
            </a:r>
            <a:r>
              <a:rPr sz="1650" spc="-70" dirty="0">
                <a:latin typeface="Lucida Sans Unicode"/>
                <a:cs typeface="Lucida Sans Unicode"/>
              </a:rPr>
              <a:t> </a:t>
            </a:r>
            <a:r>
              <a:rPr sz="1650" spc="-120" dirty="0">
                <a:latin typeface="Lucida Sans Unicode"/>
                <a:cs typeface="Lucida Sans Unicode"/>
              </a:rPr>
              <a:t>concorrenti</a:t>
            </a:r>
            <a:endParaRPr sz="1650">
              <a:latin typeface="Lucida Sans Unicode"/>
              <a:cs typeface="Lucida Sans Unicode"/>
            </a:endParaRPr>
          </a:p>
          <a:p>
            <a:pPr marL="219710" indent="-127635">
              <a:lnSpc>
                <a:spcPts val="1950"/>
              </a:lnSpc>
              <a:buSzPct val="96969"/>
              <a:buChar char="•"/>
              <a:tabLst>
                <a:tab pos="220345" algn="l"/>
              </a:tabLst>
            </a:pPr>
            <a:r>
              <a:rPr sz="1650" spc="-80" dirty="0">
                <a:latin typeface="Lucida Sans Unicode"/>
                <a:cs typeface="Lucida Sans Unicode"/>
              </a:rPr>
              <a:t>Il </a:t>
            </a:r>
            <a:r>
              <a:rPr sz="1650" spc="-105" dirty="0">
                <a:latin typeface="Lucida Sans Unicode"/>
                <a:cs typeface="Lucida Sans Unicode"/>
              </a:rPr>
              <a:t>padre </a:t>
            </a:r>
            <a:r>
              <a:rPr sz="1650" spc="-110" dirty="0">
                <a:latin typeface="Lucida Sans Unicode"/>
                <a:cs typeface="Lucida Sans Unicode"/>
              </a:rPr>
              <a:t>attende </a:t>
            </a:r>
            <a:r>
              <a:rPr sz="1650" spc="-75" dirty="0">
                <a:latin typeface="Lucida Sans Unicode"/>
                <a:cs typeface="Lucida Sans Unicode"/>
              </a:rPr>
              <a:t>la </a:t>
            </a:r>
            <a:r>
              <a:rPr sz="1650" spc="-120" dirty="0">
                <a:latin typeface="Lucida Sans Unicode"/>
                <a:cs typeface="Lucida Sans Unicode"/>
              </a:rPr>
              <a:t>terminazione </a:t>
            </a:r>
            <a:r>
              <a:rPr sz="1650" spc="-105" dirty="0">
                <a:latin typeface="Lucida Sans Unicode"/>
                <a:cs typeface="Lucida Sans Unicode"/>
              </a:rPr>
              <a:t>del</a:t>
            </a:r>
            <a:r>
              <a:rPr sz="1650" spc="20" dirty="0">
                <a:latin typeface="Lucida Sans Unicode"/>
                <a:cs typeface="Lucida Sans Unicode"/>
              </a:rPr>
              <a:t> </a:t>
            </a:r>
            <a:r>
              <a:rPr sz="1650" spc="-135" dirty="0">
                <a:latin typeface="Lucida Sans Unicode"/>
                <a:cs typeface="Lucida Sans Unicode"/>
              </a:rPr>
              <a:t>figlio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7217" y="3982364"/>
            <a:ext cx="6271260" cy="236728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622300" indent="-609600">
              <a:lnSpc>
                <a:spcPct val="100000"/>
              </a:lnSpc>
              <a:spcBef>
                <a:spcPts val="484"/>
              </a:spcBef>
              <a:buAutoNum type="arabicParenR" startAt="3"/>
              <a:tabLst>
                <a:tab pos="621665" algn="l"/>
                <a:tab pos="622300" algn="l"/>
              </a:tabLst>
            </a:pPr>
            <a:r>
              <a:rPr sz="1600" spc="-95" dirty="0">
                <a:latin typeface="Lucida Sans Unicode"/>
                <a:cs typeface="Lucida Sans Unicode"/>
              </a:rPr>
              <a:t>Inizializzazion </a:t>
            </a:r>
            <a:r>
              <a:rPr sz="1600" spc="-85" dirty="0">
                <a:latin typeface="Lucida Sans Unicode"/>
                <a:cs typeface="Lucida Sans Unicode"/>
              </a:rPr>
              <a:t>del</a:t>
            </a:r>
            <a:r>
              <a:rPr sz="1600" spc="-70" dirty="0">
                <a:latin typeface="Lucida Sans Unicode"/>
                <a:cs typeface="Lucida Sans Unicode"/>
              </a:rPr>
              <a:t> </a:t>
            </a:r>
            <a:r>
              <a:rPr sz="1600" spc="120" dirty="0">
                <a:latin typeface="Lucida Sans Unicode"/>
                <a:cs typeface="Lucida Sans Unicode"/>
              </a:rPr>
              <a:t>PCB</a:t>
            </a:r>
            <a:endParaRPr sz="1600">
              <a:latin typeface="Lucida Sans Unicode"/>
              <a:cs typeface="Lucida Sans Unicode"/>
            </a:endParaRPr>
          </a:p>
          <a:p>
            <a:pPr marL="927100">
              <a:lnSpc>
                <a:spcPct val="100000"/>
              </a:lnSpc>
              <a:spcBef>
                <a:spcPts val="380"/>
              </a:spcBef>
            </a:pPr>
            <a:r>
              <a:rPr sz="1600" spc="-85" dirty="0">
                <a:latin typeface="Lucida Sans Unicode"/>
                <a:cs typeface="Lucida Sans Unicode"/>
              </a:rPr>
              <a:t>stato del </a:t>
            </a:r>
            <a:r>
              <a:rPr sz="1600" spc="-70" dirty="0">
                <a:latin typeface="Lucida Sans Unicode"/>
                <a:cs typeface="Lucida Sans Unicode"/>
              </a:rPr>
              <a:t>processore </a:t>
            </a:r>
            <a:r>
              <a:rPr sz="1600" spc="-340" dirty="0">
                <a:latin typeface="Lucida Sans Unicode"/>
                <a:cs typeface="Lucida Sans Unicode"/>
              </a:rPr>
              <a:t>=</a:t>
            </a:r>
            <a:r>
              <a:rPr sz="1600" spc="-330" dirty="0">
                <a:latin typeface="Lucida Sans Unicode"/>
                <a:cs typeface="Lucida Sans Unicode"/>
              </a:rPr>
              <a:t> </a:t>
            </a:r>
            <a:r>
              <a:rPr sz="1600" spc="-125" dirty="0">
                <a:latin typeface="Lucida Sans Unicode"/>
                <a:cs typeface="Lucida Sans Unicode"/>
              </a:rPr>
              <a:t>0</a:t>
            </a:r>
            <a:endParaRPr sz="1600">
              <a:latin typeface="Lucida Sans Unicode"/>
              <a:cs typeface="Lucida Sans Unicode"/>
            </a:endParaRPr>
          </a:p>
          <a:p>
            <a:pPr marL="927100" marR="3070860">
              <a:lnSpc>
                <a:spcPct val="120000"/>
              </a:lnSpc>
              <a:spcBef>
                <a:spcPts val="5"/>
              </a:spcBef>
            </a:pPr>
            <a:r>
              <a:rPr sz="1600" spc="110" dirty="0">
                <a:latin typeface="Lucida Sans Unicode"/>
                <a:cs typeface="Lucida Sans Unicode"/>
              </a:rPr>
              <a:t>PC </a:t>
            </a:r>
            <a:r>
              <a:rPr sz="1600" spc="-340" dirty="0">
                <a:latin typeface="Lucida Sans Unicode"/>
                <a:cs typeface="Lucida Sans Unicode"/>
              </a:rPr>
              <a:t>= </a:t>
            </a:r>
            <a:r>
              <a:rPr sz="1600" spc="-85" dirty="0">
                <a:latin typeface="Lucida Sans Unicode"/>
                <a:cs typeface="Lucida Sans Unicode"/>
              </a:rPr>
              <a:t>prossima </a:t>
            </a:r>
            <a:r>
              <a:rPr sz="1600" spc="-100" dirty="0">
                <a:latin typeface="Lucida Sans Unicode"/>
                <a:cs typeface="Lucida Sans Unicode"/>
              </a:rPr>
              <a:t>istruzione  </a:t>
            </a:r>
            <a:r>
              <a:rPr sz="1600" spc="-110" dirty="0">
                <a:latin typeface="Lucida Sans Unicode"/>
                <a:cs typeface="Lucida Sans Unicode"/>
              </a:rPr>
              <a:t>puntatori </a:t>
            </a:r>
            <a:r>
              <a:rPr sz="1600" spc="-80" dirty="0">
                <a:latin typeface="Lucida Sans Unicode"/>
                <a:cs typeface="Lucida Sans Unicode"/>
              </a:rPr>
              <a:t>allo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stack…</a:t>
            </a:r>
            <a:endParaRPr sz="1600">
              <a:latin typeface="Lucida Sans Unicode"/>
              <a:cs typeface="Lucida Sans Unicode"/>
            </a:endParaRPr>
          </a:p>
          <a:p>
            <a:pPr marL="927100">
              <a:lnSpc>
                <a:spcPct val="100000"/>
              </a:lnSpc>
              <a:spcBef>
                <a:spcPts val="384"/>
              </a:spcBef>
            </a:pPr>
            <a:r>
              <a:rPr sz="1600" spc="-85" dirty="0">
                <a:latin typeface="Lucida Sans Unicode"/>
                <a:cs typeface="Lucida Sans Unicode"/>
              </a:rPr>
              <a:t>stato </a:t>
            </a:r>
            <a:r>
              <a:rPr sz="1600" spc="-340" dirty="0">
                <a:latin typeface="Lucida Sans Unicode"/>
                <a:cs typeface="Lucida Sans Unicode"/>
              </a:rPr>
              <a:t>=   </a:t>
            </a:r>
            <a:r>
              <a:rPr sz="1600" spc="-60" dirty="0">
                <a:latin typeface="Lucida Sans Unicode"/>
                <a:cs typeface="Lucida Sans Unicode"/>
              </a:rPr>
              <a:t>ready</a:t>
            </a:r>
            <a:r>
              <a:rPr sz="1600" spc="-100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(ready-suspended)</a:t>
            </a:r>
            <a:endParaRPr sz="1600">
              <a:latin typeface="Lucida Sans Unicode"/>
              <a:cs typeface="Lucida Sans Unicode"/>
            </a:endParaRPr>
          </a:p>
          <a:p>
            <a:pPr marL="622300" indent="-609600">
              <a:lnSpc>
                <a:spcPct val="100000"/>
              </a:lnSpc>
              <a:spcBef>
                <a:spcPts val="1535"/>
              </a:spcBef>
              <a:buAutoNum type="arabicParenR" startAt="4"/>
              <a:tabLst>
                <a:tab pos="621665" algn="l"/>
                <a:tab pos="622300" algn="l"/>
              </a:tabLst>
            </a:pPr>
            <a:r>
              <a:rPr sz="1600" spc="-85" dirty="0">
                <a:latin typeface="Lucida Sans Unicode"/>
                <a:cs typeface="Lucida Sans Unicode"/>
              </a:rPr>
              <a:t>Inserimento </a:t>
            </a:r>
            <a:r>
              <a:rPr sz="1600" spc="-70" dirty="0">
                <a:latin typeface="Lucida Sans Unicode"/>
                <a:cs typeface="Lucida Sans Unicode"/>
              </a:rPr>
              <a:t>nella </a:t>
            </a:r>
            <a:r>
              <a:rPr sz="1600" spc="-65" dirty="0">
                <a:latin typeface="Lucida Sans Unicode"/>
                <a:cs typeface="Lucida Sans Unicode"/>
              </a:rPr>
              <a:t>coda</a:t>
            </a:r>
            <a:r>
              <a:rPr sz="1600" spc="-75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ready</a:t>
            </a:r>
            <a:endParaRPr sz="1600">
              <a:latin typeface="Lucida Sans Unicode"/>
              <a:cs typeface="Lucida Sans Unicode"/>
            </a:endParaRPr>
          </a:p>
          <a:p>
            <a:pPr marL="622300" indent="-609600">
              <a:lnSpc>
                <a:spcPct val="100000"/>
              </a:lnSpc>
              <a:spcBef>
                <a:spcPts val="1540"/>
              </a:spcBef>
              <a:buAutoNum type="arabicParenR" startAt="4"/>
              <a:tabLst>
                <a:tab pos="621665" algn="l"/>
                <a:tab pos="622300" algn="l"/>
              </a:tabLst>
            </a:pPr>
            <a:r>
              <a:rPr sz="1600" spc="-30" dirty="0">
                <a:latin typeface="Lucida Sans Unicode"/>
                <a:cs typeface="Lucida Sans Unicode"/>
              </a:rPr>
              <a:t>Estende </a:t>
            </a:r>
            <a:r>
              <a:rPr sz="1600" spc="-55" dirty="0">
                <a:latin typeface="Lucida Sans Unicode"/>
                <a:cs typeface="Lucida Sans Unicode"/>
              </a:rPr>
              <a:t>le </a:t>
            </a:r>
            <a:r>
              <a:rPr sz="1600" spc="-105" dirty="0">
                <a:latin typeface="Lucida Sans Unicode"/>
                <a:cs typeface="Lucida Sans Unicode"/>
              </a:rPr>
              <a:t>strutture </a:t>
            </a:r>
            <a:r>
              <a:rPr sz="1600" spc="-55" dirty="0">
                <a:latin typeface="Lucida Sans Unicode"/>
                <a:cs typeface="Lucida Sans Unicode"/>
              </a:rPr>
              <a:t>al </a:t>
            </a:r>
            <a:r>
              <a:rPr sz="1600" spc="-95" dirty="0">
                <a:latin typeface="Lucida Sans Unicode"/>
                <a:cs typeface="Lucida Sans Unicode"/>
              </a:rPr>
              <a:t>fine </a:t>
            </a:r>
            <a:r>
              <a:rPr sz="1600" spc="-70" dirty="0">
                <a:latin typeface="Lucida Sans Unicode"/>
                <a:cs typeface="Lucida Sans Unicode"/>
              </a:rPr>
              <a:t>della </a:t>
            </a:r>
            <a:r>
              <a:rPr sz="1600" spc="-95" dirty="0">
                <a:latin typeface="Lucida Sans Unicode"/>
                <a:cs typeface="Lucida Sans Unicode"/>
              </a:rPr>
              <a:t>fatturazione </a:t>
            </a:r>
            <a:r>
              <a:rPr sz="1600" spc="-100" dirty="0">
                <a:latin typeface="Lucida Sans Unicode"/>
                <a:cs typeface="Lucida Sans Unicode"/>
              </a:rPr>
              <a:t>o </a:t>
            </a:r>
            <a:r>
              <a:rPr sz="1600" spc="-70" dirty="0">
                <a:latin typeface="Lucida Sans Unicode"/>
                <a:cs typeface="Lucida Sans Unicode"/>
              </a:rPr>
              <a:t>delle</a:t>
            </a:r>
            <a:r>
              <a:rPr sz="1600" spc="60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statistiche.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Terminazione </a:t>
            </a:r>
            <a:r>
              <a:rPr dirty="0"/>
              <a:t>dei</a:t>
            </a:r>
            <a:r>
              <a:rPr spc="-15" dirty="0"/>
              <a:t> </a:t>
            </a:r>
            <a:r>
              <a:rPr spc="-5" dirty="0"/>
              <a:t>Processi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4644" y="1827022"/>
            <a:ext cx="7413625" cy="33445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55600" marR="470534" indent="-342900">
              <a:lnSpc>
                <a:spcPts val="1730"/>
              </a:lnSpc>
              <a:spcBef>
                <a:spcPts val="31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65" dirty="0">
                <a:latin typeface="Lucida Sans Unicode"/>
                <a:cs typeface="Lucida Sans Unicode"/>
              </a:rPr>
              <a:t>Il processo </a:t>
            </a:r>
            <a:r>
              <a:rPr sz="1600" spc="-95" dirty="0">
                <a:latin typeface="Lucida Sans Unicode"/>
                <a:cs typeface="Lucida Sans Unicode"/>
              </a:rPr>
              <a:t>termina </a:t>
            </a:r>
            <a:r>
              <a:rPr sz="1600" spc="-80" dirty="0">
                <a:latin typeface="Lucida Sans Unicode"/>
                <a:cs typeface="Lucida Sans Unicode"/>
              </a:rPr>
              <a:t>poichè </a:t>
            </a:r>
            <a:r>
              <a:rPr sz="1600" spc="-55" dirty="0">
                <a:latin typeface="Lucida Sans Unicode"/>
                <a:cs typeface="Lucida Sans Unicode"/>
              </a:rPr>
              <a:t>ha </a:t>
            </a:r>
            <a:r>
              <a:rPr sz="1600" spc="-80" dirty="0">
                <a:latin typeface="Lucida Sans Unicode"/>
                <a:cs typeface="Lucida Sans Unicode"/>
              </a:rPr>
              <a:t>eseguito </a:t>
            </a:r>
            <a:r>
              <a:rPr sz="1600" spc="-114" dirty="0">
                <a:latin typeface="Lucida Sans Unicode"/>
                <a:cs typeface="Lucida Sans Unicode"/>
              </a:rPr>
              <a:t>l’ultima </a:t>
            </a:r>
            <a:r>
              <a:rPr sz="1600" spc="-95" dirty="0">
                <a:latin typeface="Lucida Sans Unicode"/>
                <a:cs typeface="Lucida Sans Unicode"/>
              </a:rPr>
              <a:t>istruzione, </a:t>
            </a:r>
            <a:r>
              <a:rPr sz="1600" spc="-65" dirty="0">
                <a:latin typeface="Lucida Sans Unicode"/>
                <a:cs typeface="Lucida Sans Unicode"/>
              </a:rPr>
              <a:t>chiede </a:t>
            </a:r>
            <a:r>
              <a:rPr sz="1600" spc="-55" dirty="0">
                <a:latin typeface="Lucida Sans Unicode"/>
                <a:cs typeface="Lucida Sans Unicode"/>
              </a:rPr>
              <a:t>al </a:t>
            </a:r>
            <a:r>
              <a:rPr sz="1600" spc="100" dirty="0">
                <a:latin typeface="Lucida Sans Unicode"/>
                <a:cs typeface="Lucida Sans Unicode"/>
              </a:rPr>
              <a:t>SO </a:t>
            </a:r>
            <a:r>
              <a:rPr sz="1600" spc="-120" dirty="0">
                <a:latin typeface="Lucida Sans Unicode"/>
                <a:cs typeface="Lucida Sans Unicode"/>
              </a:rPr>
              <a:t>di  </a:t>
            </a:r>
            <a:r>
              <a:rPr sz="1600" spc="-70" dirty="0">
                <a:latin typeface="Lucida Sans Unicode"/>
                <a:cs typeface="Lucida Sans Unicode"/>
              </a:rPr>
              <a:t>cancellarlo</a:t>
            </a:r>
            <a:endParaRPr sz="1600">
              <a:latin typeface="Lucida Sans Unicode"/>
              <a:cs typeface="Lucida Sans Unicode"/>
            </a:endParaRPr>
          </a:p>
          <a:p>
            <a:pPr marL="411480">
              <a:lnSpc>
                <a:spcPct val="100000"/>
              </a:lnSpc>
              <a:spcBef>
                <a:spcPts val="165"/>
              </a:spcBef>
            </a:pPr>
            <a:r>
              <a:rPr sz="1600" spc="-20" dirty="0">
                <a:latin typeface="Lucida Sans Unicode"/>
                <a:cs typeface="Lucida Sans Unicode"/>
              </a:rPr>
              <a:t>(</a:t>
            </a:r>
            <a:r>
              <a:rPr sz="1600" b="1" spc="-20" dirty="0">
                <a:latin typeface="Yu Gothic UI"/>
                <a:cs typeface="Yu Gothic UI"/>
              </a:rPr>
              <a:t>exit</a:t>
            </a:r>
            <a:r>
              <a:rPr sz="1600" spc="-20" dirty="0">
                <a:latin typeface="Lucida Sans Unicode"/>
                <a:cs typeface="Lucida Sans Unicode"/>
              </a:rPr>
              <a:t>)</a:t>
            </a:r>
            <a:endParaRPr sz="16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35" dirty="0">
                <a:latin typeface="Lucida Sans Unicode"/>
                <a:cs typeface="Lucida Sans Unicode"/>
              </a:rPr>
              <a:t>Un </a:t>
            </a:r>
            <a:r>
              <a:rPr sz="1600" spc="-65" dirty="0">
                <a:latin typeface="Lucida Sans Unicode"/>
                <a:cs typeface="Lucida Sans Unicode"/>
              </a:rPr>
              <a:t>processo </a:t>
            </a:r>
            <a:r>
              <a:rPr sz="1600" spc="-114" dirty="0">
                <a:latin typeface="Lucida Sans Unicode"/>
                <a:cs typeface="Lucida Sans Unicode"/>
              </a:rPr>
              <a:t>figlio </a:t>
            </a:r>
            <a:r>
              <a:rPr sz="1600" spc="-110" dirty="0">
                <a:latin typeface="Lucida Sans Unicode"/>
                <a:cs typeface="Lucida Sans Unicode"/>
              </a:rPr>
              <a:t>può </a:t>
            </a:r>
            <a:r>
              <a:rPr sz="1600" spc="-100" dirty="0">
                <a:latin typeface="Lucida Sans Unicode"/>
                <a:cs typeface="Lucida Sans Unicode"/>
              </a:rPr>
              <a:t>riportare dati </a:t>
            </a:r>
            <a:r>
              <a:rPr sz="1600" spc="-55" dirty="0">
                <a:latin typeface="Lucida Sans Unicode"/>
                <a:cs typeface="Lucida Sans Unicode"/>
              </a:rPr>
              <a:t>al </a:t>
            </a:r>
            <a:r>
              <a:rPr sz="1600" spc="-80" dirty="0">
                <a:latin typeface="Lucida Sans Unicode"/>
                <a:cs typeface="Lucida Sans Unicode"/>
              </a:rPr>
              <a:t>padre </a:t>
            </a:r>
            <a:r>
              <a:rPr sz="1600" spc="-70" dirty="0">
                <a:latin typeface="Lucida Sans Unicode"/>
                <a:cs typeface="Lucida Sans Unicode"/>
              </a:rPr>
              <a:t>(in</a:t>
            </a:r>
            <a:r>
              <a:rPr sz="1600" spc="145" dirty="0">
                <a:latin typeface="Lucida Sans Unicode"/>
                <a:cs typeface="Lucida Sans Unicode"/>
              </a:rPr>
              <a:t> </a:t>
            </a:r>
            <a:r>
              <a:rPr sz="1600" b="1" spc="-30" dirty="0">
                <a:latin typeface="Yu Gothic UI"/>
                <a:cs typeface="Yu Gothic UI"/>
              </a:rPr>
              <a:t>wait</a:t>
            </a:r>
            <a:r>
              <a:rPr sz="1600" spc="-30" dirty="0">
                <a:latin typeface="Lucida Sans Unicode"/>
                <a:cs typeface="Lucida Sans Unicode"/>
              </a:rPr>
              <a:t>)</a:t>
            </a:r>
            <a:endParaRPr sz="16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10" dirty="0">
                <a:latin typeface="Lucida Sans Unicode"/>
                <a:cs typeface="Lucida Sans Unicode"/>
              </a:rPr>
              <a:t>Le </a:t>
            </a:r>
            <a:r>
              <a:rPr sz="1600" spc="-75" dirty="0">
                <a:latin typeface="Lucida Sans Unicode"/>
                <a:cs typeface="Lucida Sans Unicode"/>
              </a:rPr>
              <a:t>risorse </a:t>
            </a:r>
            <a:r>
              <a:rPr sz="1600" spc="-85" dirty="0">
                <a:latin typeface="Lucida Sans Unicode"/>
                <a:cs typeface="Lucida Sans Unicode"/>
              </a:rPr>
              <a:t>del </a:t>
            </a:r>
            <a:r>
              <a:rPr sz="1600" spc="-65" dirty="0">
                <a:latin typeface="Lucida Sans Unicode"/>
                <a:cs typeface="Lucida Sans Unicode"/>
              </a:rPr>
              <a:t>processo </a:t>
            </a:r>
            <a:r>
              <a:rPr sz="1600" spc="-85" dirty="0">
                <a:latin typeface="Lucida Sans Unicode"/>
                <a:cs typeface="Lucida Sans Unicode"/>
              </a:rPr>
              <a:t>sono</a:t>
            </a:r>
            <a:r>
              <a:rPr sz="1600" spc="-95" dirty="0">
                <a:latin typeface="Lucida Sans Unicode"/>
                <a:cs typeface="Lucida Sans Unicode"/>
              </a:rPr>
              <a:t> </a:t>
            </a:r>
            <a:r>
              <a:rPr sz="1600" spc="-65" dirty="0">
                <a:latin typeface="Lucida Sans Unicode"/>
                <a:cs typeface="Lucida Sans Unicode"/>
              </a:rPr>
              <a:t>deallocate</a:t>
            </a:r>
            <a:endParaRPr sz="1600">
              <a:latin typeface="Lucida Sans Unicode"/>
              <a:cs typeface="Lucida Sans Unicode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Lucida Sans Unicode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35" dirty="0">
                <a:latin typeface="Lucida Sans Unicode"/>
                <a:cs typeface="Lucida Sans Unicode"/>
              </a:rPr>
              <a:t>Un </a:t>
            </a:r>
            <a:r>
              <a:rPr sz="1600" spc="-65" dirty="0">
                <a:latin typeface="Lucida Sans Unicode"/>
                <a:cs typeface="Lucida Sans Unicode"/>
              </a:rPr>
              <a:t>processo </a:t>
            </a:r>
            <a:r>
              <a:rPr sz="1600" spc="-80" dirty="0">
                <a:latin typeface="Lucida Sans Unicode"/>
                <a:cs typeface="Lucida Sans Unicode"/>
              </a:rPr>
              <a:t>padre </a:t>
            </a:r>
            <a:r>
              <a:rPr sz="1600" spc="-110" dirty="0">
                <a:latin typeface="Lucida Sans Unicode"/>
                <a:cs typeface="Lucida Sans Unicode"/>
              </a:rPr>
              <a:t>può </a:t>
            </a:r>
            <a:r>
              <a:rPr sz="1600" spc="-70" dirty="0">
                <a:latin typeface="Lucida Sans Unicode"/>
                <a:cs typeface="Lucida Sans Unicode"/>
              </a:rPr>
              <a:t>uccidere </a:t>
            </a:r>
            <a:r>
              <a:rPr sz="1600" spc="-75" dirty="0">
                <a:latin typeface="Lucida Sans Unicode"/>
                <a:cs typeface="Lucida Sans Unicode"/>
              </a:rPr>
              <a:t>unprocesso </a:t>
            </a:r>
            <a:r>
              <a:rPr sz="1600" spc="-114" dirty="0">
                <a:latin typeface="Lucida Sans Unicode"/>
                <a:cs typeface="Lucida Sans Unicode"/>
              </a:rPr>
              <a:t>figlio</a:t>
            </a:r>
            <a:r>
              <a:rPr sz="1600" spc="-25" dirty="0">
                <a:latin typeface="Lucida Sans Unicode"/>
                <a:cs typeface="Lucida Sans Unicode"/>
              </a:rPr>
              <a:t> </a:t>
            </a:r>
            <a:r>
              <a:rPr sz="1600" spc="-30" dirty="0">
                <a:latin typeface="Lucida Sans Unicode"/>
                <a:cs typeface="Lucida Sans Unicode"/>
              </a:rPr>
              <a:t>(</a:t>
            </a:r>
            <a:r>
              <a:rPr sz="1600" b="1" spc="-30" dirty="0">
                <a:latin typeface="Yu Gothic UI"/>
                <a:cs typeface="Yu Gothic UI"/>
              </a:rPr>
              <a:t>abort</a:t>
            </a:r>
            <a:r>
              <a:rPr sz="1600" spc="-30" dirty="0">
                <a:latin typeface="Lucida Sans Unicode"/>
                <a:cs typeface="Lucida Sans Unicode"/>
              </a:rPr>
              <a:t>)</a:t>
            </a:r>
            <a:endParaRPr sz="16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65" dirty="0">
                <a:latin typeface="Lucida Sans Unicode"/>
                <a:cs typeface="Lucida Sans Unicode"/>
              </a:rPr>
              <a:t>Il </a:t>
            </a:r>
            <a:r>
              <a:rPr sz="1600" spc="-114" dirty="0">
                <a:latin typeface="Lucida Sans Unicode"/>
                <a:cs typeface="Lucida Sans Unicode"/>
              </a:rPr>
              <a:t>figlio </a:t>
            </a:r>
            <a:r>
              <a:rPr sz="1600" spc="-55" dirty="0">
                <a:latin typeface="Lucida Sans Unicode"/>
                <a:cs typeface="Lucida Sans Unicode"/>
              </a:rPr>
              <a:t>ha </a:t>
            </a:r>
            <a:r>
              <a:rPr sz="1600" spc="-70" dirty="0">
                <a:latin typeface="Lucida Sans Unicode"/>
                <a:cs typeface="Lucida Sans Unicode"/>
              </a:rPr>
              <a:t>ecceduto </a:t>
            </a:r>
            <a:r>
              <a:rPr sz="1600" spc="-100" dirty="0">
                <a:latin typeface="Lucida Sans Unicode"/>
                <a:cs typeface="Lucida Sans Unicode"/>
              </a:rPr>
              <a:t>l’uso </a:t>
            </a:r>
            <a:r>
              <a:rPr sz="1600" spc="-120" dirty="0">
                <a:latin typeface="Lucida Sans Unicode"/>
                <a:cs typeface="Lucida Sans Unicode"/>
              </a:rPr>
              <a:t>di</a:t>
            </a:r>
            <a:r>
              <a:rPr sz="1600" spc="-10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risorse</a:t>
            </a:r>
            <a:endParaRPr sz="16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65" dirty="0">
                <a:latin typeface="Lucida Sans Unicode"/>
                <a:cs typeface="Lucida Sans Unicode"/>
              </a:rPr>
              <a:t>Il </a:t>
            </a:r>
            <a:r>
              <a:rPr sz="1600" spc="-80" dirty="0">
                <a:latin typeface="Lucida Sans Unicode"/>
                <a:cs typeface="Lucida Sans Unicode"/>
              </a:rPr>
              <a:t>task </a:t>
            </a:r>
            <a:r>
              <a:rPr sz="1600" spc="-85" dirty="0">
                <a:latin typeface="Lucida Sans Unicode"/>
                <a:cs typeface="Lucida Sans Unicode"/>
              </a:rPr>
              <a:t>del </a:t>
            </a:r>
            <a:r>
              <a:rPr sz="1600" spc="-114" dirty="0">
                <a:latin typeface="Lucida Sans Unicode"/>
                <a:cs typeface="Lucida Sans Unicode"/>
              </a:rPr>
              <a:t>figlio </a:t>
            </a:r>
            <a:r>
              <a:rPr sz="1600" spc="-110" dirty="0">
                <a:latin typeface="Lucida Sans Unicode"/>
                <a:cs typeface="Lucida Sans Unicode"/>
              </a:rPr>
              <a:t>non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114" dirty="0">
                <a:latin typeface="Lucida Sans Unicode"/>
                <a:cs typeface="Lucida Sans Unicode"/>
              </a:rPr>
              <a:t>più</a:t>
            </a:r>
            <a:r>
              <a:rPr sz="1600" spc="5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richiesto</a:t>
            </a:r>
            <a:endParaRPr sz="1600">
              <a:latin typeface="Lucida Sans Unicode"/>
              <a:cs typeface="Lucida Sans Unicode"/>
            </a:endParaRPr>
          </a:p>
          <a:p>
            <a:pPr marL="756285" marR="352425" lvl="1" indent="-286385">
              <a:lnSpc>
                <a:spcPts val="1730"/>
              </a:lnSpc>
              <a:spcBef>
                <a:spcPts val="409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95" dirty="0">
                <a:latin typeface="Lucida Sans Unicode"/>
                <a:cs typeface="Lucida Sans Unicode"/>
              </a:rPr>
              <a:t>Se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90" dirty="0">
                <a:latin typeface="Lucida Sans Unicode"/>
                <a:cs typeface="Lucida Sans Unicode"/>
              </a:rPr>
              <a:t>genitore </a:t>
            </a:r>
            <a:r>
              <a:rPr sz="1600" spc="-95" dirty="0">
                <a:latin typeface="Lucida Sans Unicode"/>
                <a:cs typeface="Lucida Sans Unicode"/>
              </a:rPr>
              <a:t>termina, </a:t>
            </a:r>
            <a:r>
              <a:rPr sz="1600" spc="-110" dirty="0">
                <a:latin typeface="Lucida Sans Unicode"/>
                <a:cs typeface="Lucida Sans Unicode"/>
              </a:rPr>
              <a:t>in </a:t>
            </a:r>
            <a:r>
              <a:rPr sz="1600" spc="-40" dirty="0">
                <a:latin typeface="Lucida Sans Unicode"/>
                <a:cs typeface="Lucida Sans Unicode"/>
              </a:rPr>
              <a:t>base </a:t>
            </a:r>
            <a:r>
              <a:rPr sz="1600" spc="-85" dirty="0">
                <a:latin typeface="Lucida Sans Unicode"/>
                <a:cs typeface="Lucida Sans Unicode"/>
              </a:rPr>
              <a:t>all’applicaziione </a:t>
            </a:r>
            <a:r>
              <a:rPr sz="1600" spc="-80" dirty="0">
                <a:latin typeface="Lucida Sans Unicode"/>
                <a:cs typeface="Lucida Sans Unicode"/>
              </a:rPr>
              <a:t>alcuni </a:t>
            </a:r>
            <a:r>
              <a:rPr sz="1600" spc="100" dirty="0">
                <a:latin typeface="Lucida Sans Unicode"/>
                <a:cs typeface="Lucida Sans Unicode"/>
              </a:rPr>
              <a:t>SO </a:t>
            </a:r>
            <a:r>
              <a:rPr sz="1600" spc="-110" dirty="0">
                <a:latin typeface="Lucida Sans Unicode"/>
                <a:cs typeface="Lucida Sans Unicode"/>
              </a:rPr>
              <a:t>non  </a:t>
            </a:r>
            <a:r>
              <a:rPr sz="1600" spc="-85" dirty="0">
                <a:latin typeface="Lucida Sans Unicode"/>
                <a:cs typeface="Lucida Sans Unicode"/>
              </a:rPr>
              <a:t>consentono </a:t>
            </a:r>
            <a:r>
              <a:rPr sz="1600" spc="-45" dirty="0">
                <a:latin typeface="Lucida Sans Unicode"/>
                <a:cs typeface="Lucida Sans Unicode"/>
              </a:rPr>
              <a:t>che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120" dirty="0">
                <a:latin typeface="Lucida Sans Unicode"/>
                <a:cs typeface="Lucida Sans Unicode"/>
              </a:rPr>
              <a:t>figli </a:t>
            </a:r>
            <a:r>
              <a:rPr sz="1600" spc="-95" dirty="0">
                <a:latin typeface="Lucida Sans Unicode"/>
                <a:cs typeface="Lucida Sans Unicode"/>
              </a:rPr>
              <a:t>rimangano </a:t>
            </a:r>
            <a:r>
              <a:rPr sz="1600" spc="-110" dirty="0">
                <a:latin typeface="Lucida Sans Unicode"/>
                <a:cs typeface="Lucida Sans Unicode"/>
              </a:rPr>
              <a:t>in </a:t>
            </a:r>
            <a:r>
              <a:rPr sz="1600" spc="-65" dirty="0">
                <a:latin typeface="Lucida Sans Unicode"/>
                <a:cs typeface="Lucida Sans Unicode"/>
              </a:rPr>
              <a:t>esecuzione: </a:t>
            </a:r>
            <a:r>
              <a:rPr sz="1650" spc="-85" dirty="0">
                <a:latin typeface="Lucida Sans Unicode"/>
                <a:cs typeface="Lucida Sans Unicode"/>
              </a:rPr>
              <a:t>cascading</a:t>
            </a:r>
            <a:r>
              <a:rPr sz="1650" spc="140" dirty="0">
                <a:latin typeface="Lucida Sans Unicode"/>
                <a:cs typeface="Lucida Sans Unicode"/>
              </a:rPr>
              <a:t> </a:t>
            </a:r>
            <a:r>
              <a:rPr sz="1650" spc="-130" dirty="0">
                <a:latin typeface="Lucida Sans Unicode"/>
                <a:cs typeface="Lucida Sans Unicode"/>
              </a:rPr>
              <a:t>termination</a:t>
            </a:r>
            <a:endParaRPr sz="1650">
              <a:latin typeface="Lucida Sans Unicode"/>
              <a:cs typeface="Lucida Sans Unicode"/>
            </a:endParaRPr>
          </a:p>
          <a:p>
            <a:pPr marL="1155700" lvl="2" indent="-228600">
              <a:lnSpc>
                <a:spcPts val="1855"/>
              </a:lnSpc>
              <a:spcBef>
                <a:spcPts val="114"/>
              </a:spcBef>
              <a:buSzPct val="96969"/>
              <a:buChar char="•"/>
              <a:tabLst>
                <a:tab pos="1155065" algn="l"/>
                <a:tab pos="1155700" algn="l"/>
              </a:tabLst>
            </a:pPr>
            <a:r>
              <a:rPr sz="1650" spc="15" dirty="0">
                <a:latin typeface="Lucida Sans Unicode"/>
                <a:cs typeface="Lucida Sans Unicode"/>
              </a:rPr>
              <a:t>Es: </a:t>
            </a:r>
            <a:r>
              <a:rPr sz="1650" spc="-120" dirty="0">
                <a:latin typeface="Lucida Sans Unicode"/>
                <a:cs typeface="Lucida Sans Unicode"/>
              </a:rPr>
              <a:t>terminazione </a:t>
            </a:r>
            <a:r>
              <a:rPr sz="1650" spc="-140" dirty="0">
                <a:latin typeface="Lucida Sans Unicode"/>
                <a:cs typeface="Lucida Sans Unicode"/>
              </a:rPr>
              <a:t>di firefox </a:t>
            </a:r>
            <a:r>
              <a:rPr sz="1650" spc="-60" dirty="0">
                <a:latin typeface="Lucida Sans Unicode"/>
                <a:cs typeface="Lucida Sans Unicode"/>
              </a:rPr>
              <a:t>causa </a:t>
            </a:r>
            <a:r>
              <a:rPr sz="1650" spc="-70" dirty="0">
                <a:latin typeface="Lucida Sans Unicode"/>
                <a:cs typeface="Lucida Sans Unicode"/>
              </a:rPr>
              <a:t>la </a:t>
            </a:r>
            <a:r>
              <a:rPr sz="1650" spc="-120" dirty="0">
                <a:latin typeface="Lucida Sans Unicode"/>
                <a:cs typeface="Lucida Sans Unicode"/>
              </a:rPr>
              <a:t>terminazione </a:t>
            </a:r>
            <a:r>
              <a:rPr sz="1650" spc="-140" dirty="0">
                <a:latin typeface="Lucida Sans Unicode"/>
                <a:cs typeface="Lucida Sans Unicode"/>
              </a:rPr>
              <a:t>di tutte </a:t>
            </a:r>
            <a:r>
              <a:rPr sz="1650" spc="-80" dirty="0">
                <a:latin typeface="Lucida Sans Unicode"/>
                <a:cs typeface="Lucida Sans Unicode"/>
              </a:rPr>
              <a:t>le </a:t>
            </a:r>
            <a:r>
              <a:rPr sz="1650" spc="-75" dirty="0">
                <a:latin typeface="Lucida Sans Unicode"/>
                <a:cs typeface="Lucida Sans Unicode"/>
              </a:rPr>
              <a:t>schede</a:t>
            </a:r>
            <a:r>
              <a:rPr sz="1650" spc="145" dirty="0">
                <a:latin typeface="Lucida Sans Unicode"/>
                <a:cs typeface="Lucida Sans Unicode"/>
              </a:rPr>
              <a:t> </a:t>
            </a:r>
            <a:r>
              <a:rPr sz="1650" spc="-95" dirty="0">
                <a:latin typeface="Lucida Sans Unicode"/>
                <a:cs typeface="Lucida Sans Unicode"/>
              </a:rPr>
              <a:t>ad</a:t>
            </a:r>
            <a:endParaRPr sz="1650">
              <a:latin typeface="Lucida Sans Unicode"/>
              <a:cs typeface="Lucida Sans Unicode"/>
            </a:endParaRPr>
          </a:p>
          <a:p>
            <a:pPr marL="1155700">
              <a:lnSpc>
                <a:spcPts val="1855"/>
              </a:lnSpc>
            </a:pPr>
            <a:r>
              <a:rPr sz="1650" spc="-65" dirty="0">
                <a:latin typeface="Lucida Sans Unicode"/>
                <a:cs typeface="Lucida Sans Unicode"/>
              </a:rPr>
              <a:t>esso</a:t>
            </a:r>
            <a:r>
              <a:rPr sz="1650" spc="-85" dirty="0">
                <a:latin typeface="Lucida Sans Unicode"/>
                <a:cs typeface="Lucida Sans Unicode"/>
              </a:rPr>
              <a:t> </a:t>
            </a:r>
            <a:r>
              <a:rPr sz="1650" spc="-75" dirty="0">
                <a:latin typeface="Lucida Sans Unicode"/>
                <a:cs typeface="Lucida Sans Unicode"/>
              </a:rPr>
              <a:t>associate</a:t>
            </a:r>
            <a:endParaRPr sz="1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Modalità </a:t>
            </a:r>
            <a:r>
              <a:rPr dirty="0"/>
              <a:t>di esecuzione del</a:t>
            </a:r>
            <a:r>
              <a:rPr spc="-40" dirty="0"/>
              <a:t> </a:t>
            </a:r>
            <a:r>
              <a:rPr spc="-5" dirty="0"/>
              <a:t>SO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98850" y="1460829"/>
            <a:ext cx="4034154" cy="108775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5" dirty="0">
                <a:latin typeface="Lucida Sans Unicode"/>
                <a:cs typeface="Lucida Sans Unicode"/>
              </a:rPr>
              <a:t>Kernel </a:t>
            </a:r>
            <a:r>
              <a:rPr sz="1600" spc="-70" dirty="0">
                <a:latin typeface="Lucida Sans Unicode"/>
                <a:cs typeface="Lucida Sans Unicode"/>
              </a:rPr>
              <a:t>separato </a:t>
            </a:r>
            <a:r>
              <a:rPr sz="1600" spc="-80" dirty="0">
                <a:latin typeface="Lucida Sans Unicode"/>
                <a:cs typeface="Lucida Sans Unicode"/>
              </a:rPr>
              <a:t>dai </a:t>
            </a:r>
            <a:r>
              <a:rPr sz="1600" spc="-70" dirty="0">
                <a:latin typeface="Lucida Sans Unicode"/>
                <a:cs typeface="Lucida Sans Unicode"/>
              </a:rPr>
              <a:t>processi</a:t>
            </a:r>
            <a:r>
              <a:rPr sz="1600" spc="-50" dirty="0">
                <a:latin typeface="Lucida Sans Unicode"/>
                <a:cs typeface="Lucida Sans Unicode"/>
              </a:rPr>
              <a:t> </a:t>
            </a:r>
            <a:r>
              <a:rPr sz="1600" spc="-70" dirty="0">
                <a:latin typeface="Lucida Sans Unicode"/>
                <a:cs typeface="Lucida Sans Unicode"/>
              </a:rPr>
              <a:t>(obsoleto)</a:t>
            </a:r>
            <a:endParaRPr sz="16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ct val="100000"/>
              </a:lnSpc>
              <a:spcBef>
                <a:spcPts val="34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40" dirty="0">
                <a:latin typeface="Lucida Sans Unicode"/>
                <a:cs typeface="Lucida Sans Unicode"/>
              </a:rPr>
              <a:t>Occupa </a:t>
            </a:r>
            <a:r>
              <a:rPr sz="1400" spc="-60" dirty="0">
                <a:latin typeface="Lucida Sans Unicode"/>
                <a:cs typeface="Lucida Sans Unicode"/>
              </a:rPr>
              <a:t>una </a:t>
            </a:r>
            <a:r>
              <a:rPr sz="1400" spc="-70" dirty="0">
                <a:latin typeface="Lucida Sans Unicode"/>
                <a:cs typeface="Lucida Sans Unicode"/>
              </a:rPr>
              <a:t>regione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85" dirty="0">
                <a:latin typeface="Lucida Sans Unicode"/>
                <a:cs typeface="Lucida Sans Unicode"/>
              </a:rPr>
              <a:t>memoria</a:t>
            </a:r>
            <a:r>
              <a:rPr sz="1400" spc="-140" dirty="0">
                <a:latin typeface="Lucida Sans Unicode"/>
                <a:cs typeface="Lucida Sans Unicode"/>
              </a:rPr>
              <a:t> </a:t>
            </a:r>
            <a:r>
              <a:rPr sz="1400" spc="-55" dirty="0">
                <a:latin typeface="Lucida Sans Unicode"/>
                <a:cs typeface="Lucida Sans Unicode"/>
              </a:rPr>
              <a:t>specifica</a:t>
            </a:r>
            <a:endParaRPr sz="14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ct val="100000"/>
              </a:lnSpc>
              <a:spcBef>
                <a:spcPts val="34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10" dirty="0">
                <a:latin typeface="Lucida Sans Unicode"/>
                <a:cs typeface="Lucida Sans Unicode"/>
              </a:rPr>
              <a:t>Ha </a:t>
            </a:r>
            <a:r>
              <a:rPr sz="1400" spc="-95" dirty="0">
                <a:latin typeface="Lucida Sans Unicode"/>
                <a:cs typeface="Lucida Sans Unicode"/>
              </a:rPr>
              <a:t>il </a:t>
            </a:r>
            <a:r>
              <a:rPr sz="1400" spc="-100" dirty="0">
                <a:latin typeface="Lucida Sans Unicode"/>
                <a:cs typeface="Lucida Sans Unicode"/>
              </a:rPr>
              <a:t>proprio</a:t>
            </a:r>
            <a:r>
              <a:rPr sz="1400" spc="-114" dirty="0">
                <a:latin typeface="Lucida Sans Unicode"/>
                <a:cs typeface="Lucida Sans Unicode"/>
              </a:rPr>
              <a:t> </a:t>
            </a:r>
            <a:r>
              <a:rPr sz="1400" spc="-60" dirty="0">
                <a:latin typeface="Lucida Sans Unicode"/>
                <a:cs typeface="Lucida Sans Unicode"/>
              </a:rPr>
              <a:t>stack</a:t>
            </a:r>
            <a:endParaRPr sz="14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ct val="100000"/>
              </a:lnSpc>
              <a:spcBef>
                <a:spcPts val="33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45" dirty="0">
                <a:latin typeface="Lucida Sans Unicode"/>
                <a:cs typeface="Lucida Sans Unicode"/>
              </a:rPr>
              <a:t>Eseguito </a:t>
            </a:r>
            <a:r>
              <a:rPr sz="1400" spc="-65" dirty="0">
                <a:latin typeface="Lucida Sans Unicode"/>
                <a:cs typeface="Lucida Sans Unicode"/>
              </a:rPr>
              <a:t>come </a:t>
            </a:r>
            <a:r>
              <a:rPr sz="1400" spc="-80" dirty="0">
                <a:latin typeface="Lucida Sans Unicode"/>
                <a:cs typeface="Lucida Sans Unicode"/>
              </a:rPr>
              <a:t>entità</a:t>
            </a:r>
            <a:r>
              <a:rPr sz="1400" spc="-150" dirty="0">
                <a:latin typeface="Lucida Sans Unicode"/>
                <a:cs typeface="Lucida Sans Unicode"/>
              </a:rPr>
              <a:t> </a:t>
            </a:r>
            <a:r>
              <a:rPr sz="1400" spc="-50" dirty="0">
                <a:latin typeface="Lucida Sans Unicode"/>
                <a:cs typeface="Lucida Sans Unicode"/>
              </a:rPr>
              <a:t>separata</a:t>
            </a:r>
            <a:endParaRPr sz="1400">
              <a:latin typeface="Lucida Sans Unicode"/>
              <a:cs typeface="Lucida Sans Unicode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139" y="1436244"/>
          <a:ext cx="2497455" cy="994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9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49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150" b="1" spc="6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500" b="1" spc="89" baseline="-13888" dirty="0">
                          <a:latin typeface="Times New Roman"/>
                          <a:cs typeface="Times New Roman"/>
                        </a:rPr>
                        <a:t>1</a:t>
                      </a:r>
                      <a:endParaRPr sz="1500" baseline="-13888">
                        <a:latin typeface="Times New Roman"/>
                        <a:cs typeface="Times New Roman"/>
                      </a:endParaRPr>
                    </a:p>
                  </a:txBody>
                  <a:tcPr marL="0" marR="0" marT="889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BEE7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150" b="1" spc="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500" b="1" spc="22" baseline="-13888" dirty="0">
                          <a:latin typeface="Times New Roman"/>
                          <a:cs typeface="Times New Roman"/>
                        </a:rPr>
                        <a:t>2</a:t>
                      </a:r>
                      <a:endParaRPr sz="1500" baseline="-13888">
                        <a:latin typeface="Times New Roman"/>
                        <a:cs typeface="Times New Roman"/>
                      </a:endParaRPr>
                    </a:p>
                  </a:txBody>
                  <a:tcPr marL="0" marR="0" marT="889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BEE7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150" b="1" spc="2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500" b="1" i="1" spc="30" baseline="-13888" dirty="0">
                          <a:latin typeface="Times New Roman"/>
                          <a:cs typeface="Times New Roman"/>
                        </a:rPr>
                        <a:t>n</a:t>
                      </a:r>
                      <a:endParaRPr sz="1500" baseline="-13888">
                        <a:latin typeface="Times New Roman"/>
                        <a:cs typeface="Times New Roman"/>
                      </a:endParaRPr>
                    </a:p>
                  </a:txBody>
                  <a:tcPr marL="0" marR="0" marT="889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BEE7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058"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R="5715" algn="ctr">
                        <a:lnSpc>
                          <a:spcPct val="100000"/>
                        </a:lnSpc>
                      </a:pPr>
                      <a:r>
                        <a:rPr sz="1150" b="1" spc="35" dirty="0">
                          <a:latin typeface="Times New Roman"/>
                          <a:cs typeface="Times New Roman"/>
                        </a:rPr>
                        <a:t>Kernel</a:t>
                      </a:r>
                      <a:endParaRPr sz="11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67540" y="2695586"/>
            <a:ext cx="1350645" cy="205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50" b="1" spc="45" dirty="0">
                <a:latin typeface="Times New Roman"/>
                <a:cs typeface="Times New Roman"/>
              </a:rPr>
              <a:t>(a) </a:t>
            </a:r>
            <a:r>
              <a:rPr sz="1150" b="1" spc="40" dirty="0">
                <a:latin typeface="Times New Roman"/>
                <a:cs typeface="Times New Roman"/>
              </a:rPr>
              <a:t>Separate </a:t>
            </a:r>
            <a:r>
              <a:rPr sz="1150" b="1" spc="10" dirty="0">
                <a:latin typeface="Times New Roman"/>
                <a:cs typeface="Times New Roman"/>
              </a:rPr>
              <a:t>ke </a:t>
            </a:r>
            <a:r>
              <a:rPr sz="1150" b="1" spc="-20" dirty="0">
                <a:latin typeface="Times New Roman"/>
                <a:cs typeface="Times New Roman"/>
              </a:rPr>
              <a:t>rne</a:t>
            </a:r>
            <a:r>
              <a:rPr sz="1150" b="1" spc="-190" dirty="0">
                <a:latin typeface="Times New Roman"/>
                <a:cs typeface="Times New Roman"/>
              </a:rPr>
              <a:t> </a:t>
            </a:r>
            <a:r>
              <a:rPr sz="1150" b="1" spc="25" dirty="0">
                <a:latin typeface="Times New Roman"/>
                <a:cs typeface="Times New Roman"/>
              </a:rPr>
              <a:t>l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540" y="6159007"/>
            <a:ext cx="3187065" cy="205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50" b="1" spc="35" dirty="0">
                <a:latin typeface="Times New Roman"/>
                <a:cs typeface="Times New Roman"/>
              </a:rPr>
              <a:t>(c) </a:t>
            </a:r>
            <a:r>
              <a:rPr sz="1150" b="1" spc="60" dirty="0">
                <a:latin typeface="Times New Roman"/>
                <a:cs typeface="Times New Roman"/>
              </a:rPr>
              <a:t>OS </a:t>
            </a:r>
            <a:r>
              <a:rPr sz="1150" b="1" spc="15" dirty="0">
                <a:latin typeface="Times New Roman"/>
                <a:cs typeface="Times New Roman"/>
              </a:rPr>
              <a:t>functions </a:t>
            </a:r>
            <a:r>
              <a:rPr sz="1150" b="1" spc="60" dirty="0">
                <a:latin typeface="Times New Roman"/>
                <a:cs typeface="Times New Roman"/>
              </a:rPr>
              <a:t>execute </a:t>
            </a:r>
            <a:r>
              <a:rPr sz="1150" b="1" spc="80" dirty="0">
                <a:latin typeface="Times New Roman"/>
                <a:cs typeface="Times New Roman"/>
              </a:rPr>
              <a:t>as </a:t>
            </a:r>
            <a:r>
              <a:rPr sz="1150" b="1" spc="45" dirty="0">
                <a:latin typeface="Times New Roman"/>
                <a:cs typeface="Times New Roman"/>
              </a:rPr>
              <a:t>separate</a:t>
            </a:r>
            <a:r>
              <a:rPr sz="1150" b="1" spc="-100" dirty="0">
                <a:latin typeface="Times New Roman"/>
                <a:cs typeface="Times New Roman"/>
              </a:rPr>
              <a:t> </a:t>
            </a:r>
            <a:r>
              <a:rPr sz="1150" b="1" spc="50" dirty="0">
                <a:latin typeface="Times New Roman"/>
                <a:cs typeface="Times New Roman"/>
              </a:rPr>
              <a:t>processes</a:t>
            </a:r>
            <a:endParaRPr sz="1150">
              <a:latin typeface="Times New Roman"/>
              <a:cs typeface="Times New Roman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91281" y="3264175"/>
          <a:ext cx="2517140" cy="1101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86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4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491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31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150" b="1" spc="6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500" b="1" spc="89" baseline="-13888" dirty="0">
                          <a:latin typeface="Times New Roman"/>
                          <a:cs typeface="Times New Roman"/>
                        </a:rPr>
                        <a:t>1</a:t>
                      </a:r>
                      <a:endParaRPr sz="1500" baseline="-13888">
                        <a:latin typeface="Times New Roman"/>
                        <a:cs typeface="Times New Roman"/>
                      </a:endParaRPr>
                    </a:p>
                  </a:txBody>
                  <a:tcPr marL="0" marR="0" marT="889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E7F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150" b="1" spc="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500" b="1" spc="22" baseline="-13888" dirty="0">
                          <a:latin typeface="Times New Roman"/>
                          <a:cs typeface="Times New Roman"/>
                        </a:rPr>
                        <a:t>2</a:t>
                      </a:r>
                      <a:endParaRPr sz="1500" baseline="-13888">
                        <a:latin typeface="Times New Roman"/>
                        <a:cs typeface="Times New Roman"/>
                      </a:endParaRPr>
                    </a:p>
                  </a:txBody>
                  <a:tcPr marL="0" marR="0" marT="889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E7F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5880" marR="31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150" b="1" spc="2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500" b="1" i="1" spc="30" baseline="-13888" dirty="0">
                          <a:latin typeface="Times New Roman"/>
                          <a:cs typeface="Times New Roman"/>
                        </a:rPr>
                        <a:t>n</a:t>
                      </a:r>
                      <a:endParaRPr sz="1500" baseline="-13888">
                        <a:latin typeface="Times New Roman"/>
                        <a:cs typeface="Times New Roman"/>
                      </a:endParaRPr>
                    </a:p>
                  </a:txBody>
                  <a:tcPr marL="0" marR="0" marT="889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E7F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3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317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750" b="1" spc="25" dirty="0">
                          <a:latin typeface="Times New Roman"/>
                          <a:cs typeface="Times New Roman"/>
                        </a:rPr>
                        <a:t>OS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33655" indent="-22860">
                        <a:lnSpc>
                          <a:spcPct val="102800"/>
                        </a:lnSpc>
                      </a:pPr>
                      <a:r>
                        <a:rPr sz="750" b="1" spc="-50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750" b="1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750" b="1" spc="-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750" b="1" dirty="0">
                          <a:latin typeface="Times New Roman"/>
                          <a:cs typeface="Times New Roman"/>
                        </a:rPr>
                        <a:t>c-  </a:t>
                      </a:r>
                      <a:r>
                        <a:rPr sz="750" b="1" spc="15" dirty="0">
                          <a:latin typeface="Times New Roman"/>
                          <a:cs typeface="Times New Roman"/>
                        </a:rPr>
                        <a:t>tions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750" b="1" spc="25" dirty="0">
                          <a:latin typeface="Times New Roman"/>
                          <a:cs typeface="Times New Roman"/>
                        </a:rPr>
                        <a:t>OS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33020" indent="-22860">
                        <a:lnSpc>
                          <a:spcPct val="102800"/>
                        </a:lnSpc>
                      </a:pPr>
                      <a:r>
                        <a:rPr sz="750" b="1" spc="-50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750" b="1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750" b="1" spc="-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750" b="1" dirty="0">
                          <a:latin typeface="Times New Roman"/>
                          <a:cs typeface="Times New Roman"/>
                        </a:rPr>
                        <a:t>c-  </a:t>
                      </a:r>
                      <a:r>
                        <a:rPr sz="750" b="1" spc="15" dirty="0">
                          <a:latin typeface="Times New Roman"/>
                          <a:cs typeface="Times New Roman"/>
                        </a:rPr>
                        <a:t>tions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317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750" b="1" spc="25" dirty="0">
                          <a:latin typeface="Times New Roman"/>
                          <a:cs typeface="Times New Roman"/>
                        </a:rPr>
                        <a:t>OS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33020" indent="-22860">
                        <a:lnSpc>
                          <a:spcPct val="102800"/>
                        </a:lnSpc>
                      </a:pPr>
                      <a:r>
                        <a:rPr sz="750" b="1" spc="-50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750" b="1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750" b="1" spc="-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750" b="1" dirty="0">
                          <a:latin typeface="Times New Roman"/>
                          <a:cs typeface="Times New Roman"/>
                        </a:rPr>
                        <a:t>c-  </a:t>
                      </a:r>
                      <a:r>
                        <a:rPr sz="750" b="1" spc="15" dirty="0">
                          <a:latin typeface="Times New Roman"/>
                          <a:cs typeface="Times New Roman"/>
                        </a:rPr>
                        <a:t>tions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662">
                <a:tc gridSpan="7">
                  <a:txBody>
                    <a:bodyPr/>
                    <a:lstStyle/>
                    <a:p>
                      <a:pPr marL="2476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50" b="1" spc="55" dirty="0">
                          <a:latin typeface="Times New Roman"/>
                          <a:cs typeface="Times New Roman"/>
                        </a:rPr>
                        <a:t>Process </a:t>
                      </a:r>
                      <a:r>
                        <a:rPr sz="1150" b="1" spc="25" dirty="0">
                          <a:latin typeface="Times New Roman"/>
                          <a:cs typeface="Times New Roman"/>
                        </a:rPr>
                        <a:t>Switching</a:t>
                      </a:r>
                      <a:r>
                        <a:rPr sz="1150" b="1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b="1" spc="20" dirty="0">
                          <a:latin typeface="Times New Roman"/>
                          <a:cs typeface="Times New Roman"/>
                        </a:rPr>
                        <a:t>Functions</a:t>
                      </a:r>
                      <a:endParaRPr sz="11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91292" y="5188381"/>
          <a:ext cx="3849370" cy="716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9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6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9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00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05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38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53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150" b="1" spc="6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500" b="1" spc="89" baseline="-13888" dirty="0">
                          <a:latin typeface="Times New Roman"/>
                          <a:cs typeface="Times New Roman"/>
                        </a:rPr>
                        <a:t>1</a:t>
                      </a:r>
                      <a:endParaRPr sz="1500" baseline="-13888">
                        <a:latin typeface="Times New Roman"/>
                        <a:cs typeface="Times New Roman"/>
                      </a:endParaRPr>
                    </a:p>
                  </a:txBody>
                  <a:tcPr marL="0" marR="0" marT="889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BEE7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150" b="1" spc="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500" b="1" spc="22" baseline="-13888" dirty="0">
                          <a:latin typeface="Times New Roman"/>
                          <a:cs typeface="Times New Roman"/>
                        </a:rPr>
                        <a:t>2</a:t>
                      </a:r>
                      <a:endParaRPr sz="1500" baseline="-13888">
                        <a:latin typeface="Times New Roman"/>
                        <a:cs typeface="Times New Roman"/>
                      </a:endParaRPr>
                    </a:p>
                  </a:txBody>
                  <a:tcPr marL="0" marR="0" marT="889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BEE7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150" b="1" spc="2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500" b="1" i="1" spc="30" baseline="-13888" dirty="0">
                          <a:latin typeface="Times New Roman"/>
                          <a:cs typeface="Times New Roman"/>
                        </a:rPr>
                        <a:t>n</a:t>
                      </a:r>
                      <a:endParaRPr sz="1500" baseline="-13888">
                        <a:latin typeface="Times New Roman"/>
                        <a:cs typeface="Times New Roman"/>
                      </a:endParaRPr>
                    </a:p>
                  </a:txBody>
                  <a:tcPr marL="0" marR="0" marT="889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BEE7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000" b="1" spc="-3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00" b="1" spc="2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275" b="1" baseline="-16339" dirty="0">
                          <a:latin typeface="Times New Roman"/>
                          <a:cs typeface="Times New Roman"/>
                        </a:rPr>
                        <a:t>1</a:t>
                      </a:r>
                      <a:endParaRPr sz="1275" baseline="-16339">
                        <a:latin typeface="Times New Roman"/>
                        <a:cs typeface="Times New Roman"/>
                      </a:endParaRPr>
                    </a:p>
                  </a:txBody>
                  <a:tcPr marL="0" marR="0" marT="1079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BEE7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000" b="1" spc="-3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00" b="1" spc="2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275" b="1" i="1" baseline="-16339" dirty="0">
                          <a:latin typeface="Times New Roman"/>
                          <a:cs typeface="Times New Roman"/>
                        </a:rPr>
                        <a:t>k</a:t>
                      </a:r>
                      <a:endParaRPr sz="1275" baseline="-16339">
                        <a:latin typeface="Times New Roman"/>
                        <a:cs typeface="Times New Roman"/>
                      </a:endParaRPr>
                    </a:p>
                  </a:txBody>
                  <a:tcPr marL="0" marR="0" marT="1079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BEE7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662">
                <a:tc gridSpan="11">
                  <a:txBody>
                    <a:bodyPr/>
                    <a:lstStyle/>
                    <a:p>
                      <a:pPr marL="90106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50" b="1" spc="55" dirty="0">
                          <a:latin typeface="Times New Roman"/>
                          <a:cs typeface="Times New Roman"/>
                        </a:rPr>
                        <a:t>Process </a:t>
                      </a:r>
                      <a:r>
                        <a:rPr sz="1150" b="1" spc="25" dirty="0">
                          <a:latin typeface="Times New Roman"/>
                          <a:cs typeface="Times New Roman"/>
                        </a:rPr>
                        <a:t>Switching</a:t>
                      </a:r>
                      <a:r>
                        <a:rPr sz="1150" b="1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b="1" spc="20" dirty="0">
                          <a:latin typeface="Times New Roman"/>
                          <a:cs typeface="Times New Roman"/>
                        </a:rPr>
                        <a:t>Functions</a:t>
                      </a:r>
                      <a:endParaRPr sz="11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6355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67540" y="4619685"/>
            <a:ext cx="3164840" cy="205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50" b="1" spc="20" dirty="0">
                <a:latin typeface="Times New Roman"/>
                <a:cs typeface="Times New Roman"/>
              </a:rPr>
              <a:t>(b) </a:t>
            </a:r>
            <a:r>
              <a:rPr sz="1150" b="1" spc="60" dirty="0">
                <a:latin typeface="Times New Roman"/>
                <a:cs typeface="Times New Roman"/>
              </a:rPr>
              <a:t>OS </a:t>
            </a:r>
            <a:r>
              <a:rPr sz="1150" b="1" spc="20" dirty="0">
                <a:latin typeface="Times New Roman"/>
                <a:cs typeface="Times New Roman"/>
              </a:rPr>
              <a:t>functions </a:t>
            </a:r>
            <a:r>
              <a:rPr sz="1150" b="1" spc="60" dirty="0">
                <a:latin typeface="Times New Roman"/>
                <a:cs typeface="Times New Roman"/>
              </a:rPr>
              <a:t>execute </a:t>
            </a:r>
            <a:r>
              <a:rPr sz="1150" b="1" spc="30" dirty="0">
                <a:latin typeface="Times New Roman"/>
                <a:cs typeface="Times New Roman"/>
              </a:rPr>
              <a:t>within </a:t>
            </a:r>
            <a:r>
              <a:rPr sz="1150" b="1" spc="50" dirty="0">
                <a:latin typeface="Times New Roman"/>
                <a:cs typeface="Times New Roman"/>
              </a:rPr>
              <a:t>user</a:t>
            </a:r>
            <a:r>
              <a:rPr sz="1150" b="1" spc="45" dirty="0">
                <a:latin typeface="Times New Roman"/>
                <a:cs typeface="Times New Roman"/>
              </a:rPr>
              <a:t> </a:t>
            </a:r>
            <a:r>
              <a:rPr sz="1150" b="1" spc="50" dirty="0">
                <a:latin typeface="Times New Roman"/>
                <a:cs typeface="Times New Roman"/>
              </a:rPr>
              <a:t>processes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40761" y="1607375"/>
            <a:ext cx="56515" cy="43180"/>
          </a:xfrm>
          <a:custGeom>
            <a:avLst/>
            <a:gdLst/>
            <a:ahLst/>
            <a:cxnLst/>
            <a:rect l="l" t="t" r="r" b="b"/>
            <a:pathLst>
              <a:path w="56515" h="43180">
                <a:moveTo>
                  <a:pt x="44834" y="0"/>
                </a:moveTo>
                <a:lnTo>
                  <a:pt x="11039" y="0"/>
                </a:lnTo>
                <a:lnTo>
                  <a:pt x="0" y="21560"/>
                </a:lnTo>
                <a:lnTo>
                  <a:pt x="11039" y="32340"/>
                </a:lnTo>
                <a:lnTo>
                  <a:pt x="33795" y="42800"/>
                </a:lnTo>
                <a:lnTo>
                  <a:pt x="56212" y="21560"/>
                </a:lnTo>
                <a:lnTo>
                  <a:pt x="44834" y="21560"/>
                </a:lnTo>
                <a:lnTo>
                  <a:pt x="448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09623" y="1607375"/>
            <a:ext cx="45720" cy="43180"/>
          </a:xfrm>
          <a:custGeom>
            <a:avLst/>
            <a:gdLst/>
            <a:ahLst/>
            <a:cxnLst/>
            <a:rect l="l" t="t" r="r" b="b"/>
            <a:pathLst>
              <a:path w="45719" h="43180">
                <a:moveTo>
                  <a:pt x="45172" y="0"/>
                </a:moveTo>
                <a:lnTo>
                  <a:pt x="0" y="0"/>
                </a:lnTo>
                <a:lnTo>
                  <a:pt x="0" y="32340"/>
                </a:lnTo>
                <a:lnTo>
                  <a:pt x="22417" y="42800"/>
                </a:lnTo>
                <a:lnTo>
                  <a:pt x="45172" y="32340"/>
                </a:lnTo>
                <a:lnTo>
                  <a:pt x="451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67334" y="1607375"/>
            <a:ext cx="56515" cy="43180"/>
          </a:xfrm>
          <a:custGeom>
            <a:avLst/>
            <a:gdLst/>
            <a:ahLst/>
            <a:cxnLst/>
            <a:rect l="l" t="t" r="r" b="b"/>
            <a:pathLst>
              <a:path w="56514" h="43180">
                <a:moveTo>
                  <a:pt x="44947" y="0"/>
                </a:moveTo>
                <a:lnTo>
                  <a:pt x="11152" y="0"/>
                </a:lnTo>
                <a:lnTo>
                  <a:pt x="0" y="21560"/>
                </a:lnTo>
                <a:lnTo>
                  <a:pt x="11152" y="32340"/>
                </a:lnTo>
                <a:lnTo>
                  <a:pt x="22530" y="42800"/>
                </a:lnTo>
                <a:lnTo>
                  <a:pt x="44947" y="32340"/>
                </a:lnTo>
                <a:lnTo>
                  <a:pt x="56325" y="21560"/>
                </a:lnTo>
                <a:lnTo>
                  <a:pt x="44947" y="21560"/>
                </a:lnTo>
                <a:lnTo>
                  <a:pt x="449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40761" y="3788277"/>
            <a:ext cx="56515" cy="53975"/>
          </a:xfrm>
          <a:custGeom>
            <a:avLst/>
            <a:gdLst/>
            <a:ahLst/>
            <a:cxnLst/>
            <a:rect l="l" t="t" r="r" b="b"/>
            <a:pathLst>
              <a:path w="56515" h="53975">
                <a:moveTo>
                  <a:pt x="33795" y="0"/>
                </a:moveTo>
                <a:lnTo>
                  <a:pt x="11039" y="10673"/>
                </a:lnTo>
                <a:lnTo>
                  <a:pt x="0" y="31913"/>
                </a:lnTo>
                <a:lnTo>
                  <a:pt x="11039" y="42693"/>
                </a:lnTo>
                <a:lnTo>
                  <a:pt x="33795" y="53473"/>
                </a:lnTo>
                <a:lnTo>
                  <a:pt x="44834" y="42693"/>
                </a:lnTo>
                <a:lnTo>
                  <a:pt x="56212" y="31913"/>
                </a:lnTo>
                <a:lnTo>
                  <a:pt x="44834" y="31913"/>
                </a:lnTo>
                <a:lnTo>
                  <a:pt x="44834" y="10673"/>
                </a:lnTo>
                <a:lnTo>
                  <a:pt x="33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09623" y="3788277"/>
            <a:ext cx="45720" cy="53975"/>
          </a:xfrm>
          <a:custGeom>
            <a:avLst/>
            <a:gdLst/>
            <a:ahLst/>
            <a:cxnLst/>
            <a:rect l="l" t="t" r="r" b="b"/>
            <a:pathLst>
              <a:path w="45719" h="53975">
                <a:moveTo>
                  <a:pt x="22417" y="0"/>
                </a:moveTo>
                <a:lnTo>
                  <a:pt x="0" y="10673"/>
                </a:lnTo>
                <a:lnTo>
                  <a:pt x="0" y="42693"/>
                </a:lnTo>
                <a:lnTo>
                  <a:pt x="22417" y="53473"/>
                </a:lnTo>
                <a:lnTo>
                  <a:pt x="45172" y="42693"/>
                </a:lnTo>
                <a:lnTo>
                  <a:pt x="45172" y="10673"/>
                </a:lnTo>
                <a:lnTo>
                  <a:pt x="224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67334" y="3788277"/>
            <a:ext cx="56515" cy="53975"/>
          </a:xfrm>
          <a:custGeom>
            <a:avLst/>
            <a:gdLst/>
            <a:ahLst/>
            <a:cxnLst/>
            <a:rect l="l" t="t" r="r" b="b"/>
            <a:pathLst>
              <a:path w="56514" h="53975">
                <a:moveTo>
                  <a:pt x="22530" y="0"/>
                </a:moveTo>
                <a:lnTo>
                  <a:pt x="11152" y="10673"/>
                </a:lnTo>
                <a:lnTo>
                  <a:pt x="0" y="31913"/>
                </a:lnTo>
                <a:lnTo>
                  <a:pt x="11152" y="42693"/>
                </a:lnTo>
                <a:lnTo>
                  <a:pt x="22530" y="53473"/>
                </a:lnTo>
                <a:lnTo>
                  <a:pt x="44947" y="42693"/>
                </a:lnTo>
                <a:lnTo>
                  <a:pt x="56325" y="31913"/>
                </a:lnTo>
                <a:lnTo>
                  <a:pt x="44947" y="31913"/>
                </a:lnTo>
                <a:lnTo>
                  <a:pt x="44947" y="10673"/>
                </a:lnTo>
                <a:lnTo>
                  <a:pt x="225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40761" y="5370186"/>
            <a:ext cx="56515" cy="53975"/>
          </a:xfrm>
          <a:custGeom>
            <a:avLst/>
            <a:gdLst/>
            <a:ahLst/>
            <a:cxnLst/>
            <a:rect l="l" t="t" r="r" b="b"/>
            <a:pathLst>
              <a:path w="56515" h="53975">
                <a:moveTo>
                  <a:pt x="33795" y="0"/>
                </a:moveTo>
                <a:lnTo>
                  <a:pt x="11039" y="10780"/>
                </a:lnTo>
                <a:lnTo>
                  <a:pt x="0" y="32340"/>
                </a:lnTo>
                <a:lnTo>
                  <a:pt x="11039" y="42800"/>
                </a:lnTo>
                <a:lnTo>
                  <a:pt x="33795" y="53580"/>
                </a:lnTo>
                <a:lnTo>
                  <a:pt x="44834" y="42800"/>
                </a:lnTo>
                <a:lnTo>
                  <a:pt x="56212" y="32340"/>
                </a:lnTo>
                <a:lnTo>
                  <a:pt x="44834" y="32340"/>
                </a:lnTo>
                <a:lnTo>
                  <a:pt x="44834" y="10780"/>
                </a:lnTo>
                <a:lnTo>
                  <a:pt x="33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09623" y="5370186"/>
            <a:ext cx="45720" cy="53975"/>
          </a:xfrm>
          <a:custGeom>
            <a:avLst/>
            <a:gdLst/>
            <a:ahLst/>
            <a:cxnLst/>
            <a:rect l="l" t="t" r="r" b="b"/>
            <a:pathLst>
              <a:path w="45719" h="53975">
                <a:moveTo>
                  <a:pt x="22417" y="0"/>
                </a:moveTo>
                <a:lnTo>
                  <a:pt x="0" y="10780"/>
                </a:lnTo>
                <a:lnTo>
                  <a:pt x="0" y="42800"/>
                </a:lnTo>
                <a:lnTo>
                  <a:pt x="22417" y="53580"/>
                </a:lnTo>
                <a:lnTo>
                  <a:pt x="45172" y="42800"/>
                </a:lnTo>
                <a:lnTo>
                  <a:pt x="45172" y="10780"/>
                </a:lnTo>
                <a:lnTo>
                  <a:pt x="224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67334" y="5370186"/>
            <a:ext cx="56515" cy="53975"/>
          </a:xfrm>
          <a:custGeom>
            <a:avLst/>
            <a:gdLst/>
            <a:ahLst/>
            <a:cxnLst/>
            <a:rect l="l" t="t" r="r" b="b"/>
            <a:pathLst>
              <a:path w="56514" h="53975">
                <a:moveTo>
                  <a:pt x="22530" y="0"/>
                </a:moveTo>
                <a:lnTo>
                  <a:pt x="11152" y="10780"/>
                </a:lnTo>
                <a:lnTo>
                  <a:pt x="0" y="32340"/>
                </a:lnTo>
                <a:lnTo>
                  <a:pt x="22530" y="53580"/>
                </a:lnTo>
                <a:lnTo>
                  <a:pt x="44947" y="42800"/>
                </a:lnTo>
                <a:lnTo>
                  <a:pt x="56325" y="32340"/>
                </a:lnTo>
                <a:lnTo>
                  <a:pt x="44947" y="32340"/>
                </a:lnTo>
                <a:lnTo>
                  <a:pt x="44947" y="10780"/>
                </a:lnTo>
                <a:lnTo>
                  <a:pt x="225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84180" y="5402526"/>
            <a:ext cx="45085" cy="53340"/>
          </a:xfrm>
          <a:custGeom>
            <a:avLst/>
            <a:gdLst/>
            <a:ahLst/>
            <a:cxnLst/>
            <a:rect l="l" t="t" r="r" b="b"/>
            <a:pathLst>
              <a:path w="45085" h="53339">
                <a:moveTo>
                  <a:pt x="22417" y="0"/>
                </a:moveTo>
                <a:lnTo>
                  <a:pt x="0" y="10459"/>
                </a:lnTo>
                <a:lnTo>
                  <a:pt x="0" y="42693"/>
                </a:lnTo>
                <a:lnTo>
                  <a:pt x="22417" y="53153"/>
                </a:lnTo>
                <a:lnTo>
                  <a:pt x="44834" y="42693"/>
                </a:lnTo>
                <a:lnTo>
                  <a:pt x="44834" y="10459"/>
                </a:lnTo>
                <a:lnTo>
                  <a:pt x="224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41665" y="5402526"/>
            <a:ext cx="57150" cy="53340"/>
          </a:xfrm>
          <a:custGeom>
            <a:avLst/>
            <a:gdLst/>
            <a:ahLst/>
            <a:cxnLst/>
            <a:rect l="l" t="t" r="r" b="b"/>
            <a:pathLst>
              <a:path w="57150" h="53339">
                <a:moveTo>
                  <a:pt x="22755" y="0"/>
                </a:moveTo>
                <a:lnTo>
                  <a:pt x="11377" y="10459"/>
                </a:lnTo>
                <a:lnTo>
                  <a:pt x="0" y="21240"/>
                </a:lnTo>
                <a:lnTo>
                  <a:pt x="11377" y="42693"/>
                </a:lnTo>
                <a:lnTo>
                  <a:pt x="22755" y="53153"/>
                </a:lnTo>
                <a:lnTo>
                  <a:pt x="45172" y="42693"/>
                </a:lnTo>
                <a:lnTo>
                  <a:pt x="56550" y="21240"/>
                </a:lnTo>
                <a:lnTo>
                  <a:pt x="45172" y="21240"/>
                </a:lnTo>
                <a:lnTo>
                  <a:pt x="45172" y="10459"/>
                </a:lnTo>
                <a:lnTo>
                  <a:pt x="227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99375" y="5402526"/>
            <a:ext cx="56515" cy="53340"/>
          </a:xfrm>
          <a:custGeom>
            <a:avLst/>
            <a:gdLst/>
            <a:ahLst/>
            <a:cxnLst/>
            <a:rect l="l" t="t" r="r" b="b"/>
            <a:pathLst>
              <a:path w="56514" h="53339">
                <a:moveTo>
                  <a:pt x="33907" y="0"/>
                </a:moveTo>
                <a:lnTo>
                  <a:pt x="11377" y="10459"/>
                </a:lnTo>
                <a:lnTo>
                  <a:pt x="0" y="21240"/>
                </a:lnTo>
                <a:lnTo>
                  <a:pt x="11377" y="42693"/>
                </a:lnTo>
                <a:lnTo>
                  <a:pt x="33907" y="53153"/>
                </a:lnTo>
                <a:lnTo>
                  <a:pt x="45285" y="42693"/>
                </a:lnTo>
                <a:lnTo>
                  <a:pt x="56325" y="21240"/>
                </a:lnTo>
                <a:lnTo>
                  <a:pt x="45285" y="21240"/>
                </a:lnTo>
                <a:lnTo>
                  <a:pt x="45285" y="10459"/>
                </a:lnTo>
                <a:lnTo>
                  <a:pt x="33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138297" y="3094736"/>
            <a:ext cx="17246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  <a:tab pos="1440815" algn="l"/>
              </a:tabLst>
            </a:pPr>
            <a:r>
              <a:rPr sz="1600" spc="-100" dirty="0">
                <a:latin typeface="Lucida Sans Unicode"/>
                <a:cs typeface="Lucida Sans Unicode"/>
              </a:rPr>
              <a:t>Al</a:t>
            </a:r>
            <a:r>
              <a:rPr sz="1600" spc="-70" dirty="0">
                <a:latin typeface="Lucida Sans Unicode"/>
                <a:cs typeface="Lucida Sans Unicode"/>
              </a:rPr>
              <a:t>l</a:t>
            </a:r>
            <a:r>
              <a:rPr sz="1600" spc="-165" dirty="0">
                <a:latin typeface="Lucida Sans Unicode"/>
                <a:cs typeface="Lucida Sans Unicode"/>
              </a:rPr>
              <a:t>’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r>
              <a:rPr sz="1600" spc="-100" dirty="0">
                <a:latin typeface="Lucida Sans Unicode"/>
                <a:cs typeface="Lucida Sans Unicode"/>
              </a:rPr>
              <a:t>ntern</a:t>
            </a:r>
            <a:r>
              <a:rPr sz="1600" spc="-114" dirty="0">
                <a:latin typeface="Lucida Sans Unicode"/>
                <a:cs typeface="Lucida Sans Unicode"/>
              </a:rPr>
              <a:t>o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80" dirty="0">
                <a:latin typeface="Lucida Sans Unicode"/>
                <a:cs typeface="Lucida Sans Unicode"/>
              </a:rPr>
              <a:t>dei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34534" y="3094736"/>
            <a:ext cx="38493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66469" algn="l"/>
                <a:tab pos="1727200" algn="l"/>
                <a:tab pos="2364105" algn="l"/>
                <a:tab pos="3283585" algn="l"/>
              </a:tabLst>
            </a:pPr>
            <a:r>
              <a:rPr sz="1600" spc="-70" dirty="0">
                <a:latin typeface="Lucida Sans Unicode"/>
                <a:cs typeface="Lucida Sans Unicode"/>
              </a:rPr>
              <a:t>proce</a:t>
            </a:r>
            <a:r>
              <a:rPr sz="1600" spc="-60" dirty="0">
                <a:latin typeface="Lucida Sans Unicode"/>
                <a:cs typeface="Lucida Sans Unicode"/>
              </a:rPr>
              <a:t>s</a:t>
            </a:r>
            <a:r>
              <a:rPr sz="1600" spc="-20" dirty="0">
                <a:latin typeface="Lucida Sans Unicode"/>
                <a:cs typeface="Lucida Sans Unicode"/>
              </a:rPr>
              <a:t>s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90" dirty="0">
                <a:latin typeface="Lucida Sans Unicode"/>
                <a:cs typeface="Lucida Sans Unicode"/>
              </a:rPr>
              <a:t>utente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20" dirty="0">
                <a:latin typeface="Lucida Sans Unicode"/>
                <a:cs typeface="Lucida Sans Unicode"/>
              </a:rPr>
              <a:t>s</a:t>
            </a:r>
            <a:r>
              <a:rPr sz="1600" spc="-105" dirty="0">
                <a:latin typeface="Lucida Sans Unicode"/>
                <a:cs typeface="Lucida Sans Unicode"/>
              </a:rPr>
              <a:t>on</a:t>
            </a:r>
            <a:r>
              <a:rPr sz="1600" spc="-100" dirty="0">
                <a:latin typeface="Lucida Sans Unicode"/>
                <a:cs typeface="Lucida Sans Unicode"/>
              </a:rPr>
              <a:t>o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70" dirty="0">
                <a:latin typeface="Lucida Sans Unicode"/>
                <a:cs typeface="Lucida Sans Unicode"/>
              </a:rPr>
              <a:t>prese</a:t>
            </a:r>
            <a:r>
              <a:rPr sz="1600" spc="-75" dirty="0">
                <a:latin typeface="Lucida Sans Unicode"/>
                <a:cs typeface="Lucida Sans Unicode"/>
              </a:rPr>
              <a:t>n</a:t>
            </a:r>
            <a:r>
              <a:rPr sz="1600" spc="-135" dirty="0">
                <a:latin typeface="Lucida Sans Unicode"/>
                <a:cs typeface="Lucida Sans Unicode"/>
              </a:rPr>
              <a:t>ti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50" dirty="0">
                <a:latin typeface="Lucida Sans Unicode"/>
                <a:cs typeface="Lucida Sans Unicode"/>
              </a:rPr>
              <a:t>an</a:t>
            </a:r>
            <a:r>
              <a:rPr sz="1600" spc="-35" dirty="0">
                <a:latin typeface="Lucida Sans Unicode"/>
                <a:cs typeface="Lucida Sans Unicode"/>
              </a:rPr>
              <a:t>c</a:t>
            </a:r>
            <a:r>
              <a:rPr sz="1600" spc="-60" dirty="0">
                <a:latin typeface="Lucida Sans Unicode"/>
                <a:cs typeface="Lucida Sans Unicode"/>
              </a:rPr>
              <a:t>he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81196" y="3289319"/>
            <a:ext cx="5407025" cy="142938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spc="-110" dirty="0">
                <a:latin typeface="Lucida Sans Unicode"/>
                <a:cs typeface="Lucida Sans Unicode"/>
              </a:rPr>
              <a:t>programmi, </a:t>
            </a:r>
            <a:r>
              <a:rPr sz="1600" spc="-100" dirty="0">
                <a:latin typeface="Lucida Sans Unicode"/>
                <a:cs typeface="Lucida Sans Unicode"/>
              </a:rPr>
              <a:t>dati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65" dirty="0">
                <a:latin typeface="Lucida Sans Unicode"/>
                <a:cs typeface="Lucida Sans Unicode"/>
              </a:rPr>
              <a:t>stack </a:t>
            </a:r>
            <a:r>
              <a:rPr sz="1600" spc="-80" dirty="0">
                <a:latin typeface="Lucida Sans Unicode"/>
                <a:cs typeface="Lucida Sans Unicode"/>
              </a:rPr>
              <a:t>del</a:t>
            </a:r>
            <a:r>
              <a:rPr sz="1600" spc="10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kernel</a:t>
            </a:r>
            <a:endParaRPr sz="1600">
              <a:latin typeface="Lucida Sans Unicode"/>
              <a:cs typeface="Lucida Sans Unicode"/>
            </a:endParaRPr>
          </a:p>
          <a:p>
            <a:pPr marL="413384" marR="5080" indent="-287020" algn="just">
              <a:lnSpc>
                <a:spcPct val="100000"/>
              </a:lnSpc>
              <a:spcBef>
                <a:spcPts val="345"/>
              </a:spcBef>
            </a:pPr>
            <a:r>
              <a:rPr sz="1400" dirty="0">
                <a:latin typeface="Lucida Sans Unicode"/>
                <a:cs typeface="Lucida Sans Unicode"/>
              </a:rPr>
              <a:t>– </a:t>
            </a:r>
            <a:r>
              <a:rPr sz="1400" spc="-65" dirty="0">
                <a:latin typeface="Lucida Sans Unicode"/>
                <a:cs typeface="Lucida Sans Unicode"/>
              </a:rPr>
              <a:t>Quando </a:t>
            </a:r>
            <a:r>
              <a:rPr sz="1400" spc="-60" dirty="0">
                <a:latin typeface="Lucida Sans Unicode"/>
                <a:cs typeface="Lucida Sans Unicode"/>
              </a:rPr>
              <a:t>vi </a:t>
            </a:r>
            <a:r>
              <a:rPr sz="1400" dirty="0">
                <a:latin typeface="Lucida Sans Unicode"/>
                <a:cs typeface="Lucida Sans Unicode"/>
              </a:rPr>
              <a:t>è </a:t>
            </a:r>
            <a:r>
              <a:rPr sz="1400" spc="-65" dirty="0">
                <a:latin typeface="Lucida Sans Unicode"/>
                <a:cs typeface="Lucida Sans Unicode"/>
              </a:rPr>
              <a:t>una chiamata </a:t>
            </a:r>
            <a:r>
              <a:rPr sz="1400" spc="5" dirty="0">
                <a:latin typeface="Lucida Sans Unicode"/>
                <a:cs typeface="Lucida Sans Unicode"/>
              </a:rPr>
              <a:t>a </a:t>
            </a:r>
            <a:r>
              <a:rPr sz="1400" spc="35" dirty="0">
                <a:latin typeface="Lucida Sans Unicode"/>
                <a:cs typeface="Lucida Sans Unicode"/>
              </a:rPr>
              <a:t>SO, </a:t>
            </a:r>
            <a:r>
              <a:rPr sz="1400" spc="-95" dirty="0">
                <a:latin typeface="Lucida Sans Unicode"/>
                <a:cs typeface="Lucida Sans Unicode"/>
              </a:rPr>
              <a:t>il </a:t>
            </a:r>
            <a:r>
              <a:rPr sz="1400" spc="-55" dirty="0">
                <a:latin typeface="Lucida Sans Unicode"/>
                <a:cs typeface="Lucida Sans Unicode"/>
              </a:rPr>
              <a:t>Kernel </a:t>
            </a:r>
            <a:r>
              <a:rPr sz="1400" spc="-65" dirty="0">
                <a:latin typeface="Lucida Sans Unicode"/>
                <a:cs typeface="Lucida Sans Unicode"/>
              </a:rPr>
              <a:t>cambia </a:t>
            </a:r>
            <a:r>
              <a:rPr sz="1400" spc="-95" dirty="0">
                <a:latin typeface="Lucida Sans Unicode"/>
                <a:cs typeface="Lucida Sans Unicode"/>
              </a:rPr>
              <a:t>il </a:t>
            </a:r>
            <a:r>
              <a:rPr sz="1400" spc="-110" dirty="0">
                <a:latin typeface="Lucida Sans Unicode"/>
                <a:cs typeface="Lucida Sans Unicode"/>
              </a:rPr>
              <a:t>modo </a:t>
            </a:r>
            <a:r>
              <a:rPr sz="1400" spc="-114" dirty="0">
                <a:latin typeface="Lucida Sans Unicode"/>
                <a:cs typeface="Lucida Sans Unicode"/>
              </a:rPr>
              <a:t>di  </a:t>
            </a:r>
            <a:r>
              <a:rPr sz="1400" spc="-55" dirty="0">
                <a:latin typeface="Lucida Sans Unicode"/>
                <a:cs typeface="Lucida Sans Unicode"/>
              </a:rPr>
              <a:t>esecuzione (salvataggio </a:t>
            </a:r>
            <a:r>
              <a:rPr sz="1400" spc="-75" dirty="0">
                <a:latin typeface="Lucida Sans Unicode"/>
                <a:cs typeface="Lucida Sans Unicode"/>
              </a:rPr>
              <a:t>contesto </a:t>
            </a:r>
            <a:r>
              <a:rPr sz="1400" spc="-80" dirty="0">
                <a:latin typeface="Lucida Sans Unicode"/>
                <a:cs typeface="Lucida Sans Unicode"/>
              </a:rPr>
              <a:t>utente, </a:t>
            </a:r>
            <a:r>
              <a:rPr sz="1400" spc="-110" dirty="0">
                <a:latin typeface="Lucida Sans Unicode"/>
                <a:cs typeface="Lucida Sans Unicode"/>
              </a:rPr>
              <a:t>modo </a:t>
            </a:r>
            <a:r>
              <a:rPr sz="1400" spc="-85" dirty="0">
                <a:latin typeface="Lucida Sans Unicode"/>
                <a:cs typeface="Lucida Sans Unicode"/>
              </a:rPr>
              <a:t>utente </a:t>
            </a:r>
            <a:r>
              <a:rPr sz="1400" spc="-330" dirty="0">
                <a:latin typeface="Lucida Sans Unicode"/>
                <a:cs typeface="Lucida Sans Unicode"/>
              </a:rPr>
              <a:t>-&gt;  </a:t>
            </a:r>
            <a:r>
              <a:rPr sz="1400" spc="-70" dirty="0">
                <a:latin typeface="Lucida Sans Unicode"/>
                <a:cs typeface="Lucida Sans Unicode"/>
              </a:rPr>
              <a:t>kernel </a:t>
            </a:r>
            <a:r>
              <a:rPr sz="1400" spc="10" dirty="0">
                <a:latin typeface="Lucida Sans Unicode"/>
                <a:cs typeface="Lucida Sans Unicode"/>
              </a:rPr>
              <a:t>) NB: </a:t>
            </a:r>
            <a:r>
              <a:rPr sz="1400" u="sng" spc="-9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non </a:t>
            </a:r>
            <a:r>
              <a:rPr sz="1400" u="sng" spc="-5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c’è </a:t>
            </a:r>
            <a:r>
              <a:rPr sz="1400" u="sng" spc="-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cambio </a:t>
            </a:r>
            <a:r>
              <a:rPr sz="1400" u="sng" spc="-10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di </a:t>
            </a:r>
            <a:r>
              <a:rPr sz="1400" u="sng" spc="-6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processo </a:t>
            </a:r>
            <a:r>
              <a:rPr sz="1400" u="sng" spc="-7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(non interviene </a:t>
            </a:r>
            <a:r>
              <a:rPr sz="1400" u="sng" spc="-10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lo  </a:t>
            </a:r>
            <a:r>
              <a:rPr sz="1400" u="sng" spc="-6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schedulatore)</a:t>
            </a:r>
            <a:r>
              <a:rPr sz="1400" spc="-65" dirty="0">
                <a:latin typeface="Lucida Sans Unicode"/>
                <a:cs typeface="Lucida Sans Unicode"/>
              </a:rPr>
              <a:t> </a:t>
            </a:r>
            <a:r>
              <a:rPr sz="1400" spc="-75" dirty="0">
                <a:latin typeface="Lucida Sans Unicode"/>
                <a:cs typeface="Lucida Sans Unicode"/>
              </a:rPr>
              <a:t>poichè </a:t>
            </a:r>
            <a:r>
              <a:rPr sz="1400" spc="-45" dirty="0">
                <a:latin typeface="Lucida Sans Unicode"/>
                <a:cs typeface="Lucida Sans Unicode"/>
              </a:rPr>
              <a:t>la </a:t>
            </a:r>
            <a:r>
              <a:rPr sz="1400" spc="-90" dirty="0">
                <a:latin typeface="Lucida Sans Unicode"/>
                <a:cs typeface="Lucida Sans Unicode"/>
              </a:rPr>
              <a:t>funzione </a:t>
            </a:r>
            <a:r>
              <a:rPr sz="1400" spc="-70" dirty="0">
                <a:latin typeface="Lucida Sans Unicode"/>
                <a:cs typeface="Lucida Sans Unicode"/>
              </a:rPr>
              <a:t>del </a:t>
            </a:r>
            <a:r>
              <a:rPr sz="1400" spc="-75" dirty="0">
                <a:latin typeface="Lucida Sans Unicode"/>
                <a:cs typeface="Lucida Sans Unicode"/>
              </a:rPr>
              <a:t>kernel </a:t>
            </a:r>
            <a:r>
              <a:rPr sz="1400" dirty="0">
                <a:latin typeface="Lucida Sans Unicode"/>
                <a:cs typeface="Lucida Sans Unicode"/>
              </a:rPr>
              <a:t>è </a:t>
            </a:r>
            <a:r>
              <a:rPr sz="1400" spc="-65" dirty="0">
                <a:latin typeface="Lucida Sans Unicode"/>
                <a:cs typeface="Lucida Sans Unicode"/>
              </a:rPr>
              <a:t>nel </a:t>
            </a:r>
            <a:r>
              <a:rPr sz="1400" spc="-60" dirty="0">
                <a:latin typeface="Lucida Sans Unicode"/>
                <a:cs typeface="Lucida Sans Unicode"/>
              </a:rPr>
              <a:t>processo  </a:t>
            </a:r>
            <a:r>
              <a:rPr sz="1400" spc="-80" dirty="0">
                <a:latin typeface="Lucida Sans Unicode"/>
                <a:cs typeface="Lucida Sans Unicode"/>
              </a:rPr>
              <a:t>utente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930777" y="4919420"/>
            <a:ext cx="4142740" cy="108775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100" dirty="0">
                <a:latin typeface="Lucida Sans Unicode"/>
                <a:cs typeface="Lucida Sans Unicode"/>
              </a:rPr>
              <a:t>SO </a:t>
            </a:r>
            <a:r>
              <a:rPr sz="1600" spc="-70" dirty="0">
                <a:latin typeface="Lucida Sans Unicode"/>
                <a:cs typeface="Lucida Sans Unicode"/>
              </a:rPr>
              <a:t>basato </a:t>
            </a:r>
            <a:r>
              <a:rPr sz="1600" spc="-60" dirty="0">
                <a:latin typeface="Lucida Sans Unicode"/>
                <a:cs typeface="Lucida Sans Unicode"/>
              </a:rPr>
              <a:t>su</a:t>
            </a:r>
            <a:r>
              <a:rPr sz="1600" spc="-210" dirty="0">
                <a:latin typeface="Lucida Sans Unicode"/>
                <a:cs typeface="Lucida Sans Unicode"/>
              </a:rPr>
              <a:t> </a:t>
            </a:r>
            <a:r>
              <a:rPr sz="1600" spc="-70" dirty="0">
                <a:latin typeface="Lucida Sans Unicode"/>
                <a:cs typeface="Lucida Sans Unicode"/>
              </a:rPr>
              <a:t>processi</a:t>
            </a:r>
            <a:endParaRPr sz="16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ct val="100000"/>
              </a:lnSpc>
              <a:spcBef>
                <a:spcPts val="34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20" dirty="0">
                <a:latin typeface="Lucida Sans Unicode"/>
                <a:cs typeface="Lucida Sans Unicode"/>
              </a:rPr>
              <a:t>Processi </a:t>
            </a:r>
            <a:r>
              <a:rPr sz="1400" spc="-100" dirty="0">
                <a:latin typeface="Lucida Sans Unicode"/>
                <a:cs typeface="Lucida Sans Unicode"/>
              </a:rPr>
              <a:t>di</a:t>
            </a:r>
            <a:r>
              <a:rPr sz="1400" spc="-140" dirty="0">
                <a:latin typeface="Lucida Sans Unicode"/>
                <a:cs typeface="Lucida Sans Unicode"/>
              </a:rPr>
              <a:t> </a:t>
            </a:r>
            <a:r>
              <a:rPr sz="1400" spc="-60" dirty="0">
                <a:latin typeface="Lucida Sans Unicode"/>
                <a:cs typeface="Lucida Sans Unicode"/>
              </a:rPr>
              <a:t>sistema</a:t>
            </a:r>
            <a:endParaRPr sz="14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ct val="100000"/>
              </a:lnSpc>
              <a:spcBef>
                <a:spcPts val="33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25" dirty="0">
                <a:latin typeface="Lucida Sans Unicode"/>
                <a:cs typeface="Lucida Sans Unicode"/>
              </a:rPr>
              <a:t>Pro: </a:t>
            </a:r>
            <a:r>
              <a:rPr sz="1400" spc="-65" dirty="0">
                <a:latin typeface="Lucida Sans Unicode"/>
                <a:cs typeface="Lucida Sans Unicode"/>
              </a:rPr>
              <a:t>interfacce </a:t>
            </a:r>
            <a:r>
              <a:rPr sz="1400" spc="-90" dirty="0">
                <a:latin typeface="Lucida Sans Unicode"/>
                <a:cs typeface="Lucida Sans Unicode"/>
              </a:rPr>
              <a:t>pulite </a:t>
            </a:r>
            <a:r>
              <a:rPr sz="1400" dirty="0">
                <a:latin typeface="Lucida Sans Unicode"/>
                <a:cs typeface="Lucida Sans Unicode"/>
              </a:rPr>
              <a:t>e </a:t>
            </a:r>
            <a:r>
              <a:rPr sz="1400" spc="-75" dirty="0">
                <a:latin typeface="Lucida Sans Unicode"/>
                <a:cs typeface="Lucida Sans Unicode"/>
              </a:rPr>
              <a:t>semplici </a:t>
            </a:r>
            <a:r>
              <a:rPr sz="1400" spc="-80" dirty="0">
                <a:latin typeface="Lucida Sans Unicode"/>
                <a:cs typeface="Lucida Sans Unicode"/>
              </a:rPr>
              <a:t>tra </a:t>
            </a:r>
            <a:r>
              <a:rPr sz="1400" spc="-95" dirty="0">
                <a:latin typeface="Lucida Sans Unicode"/>
                <a:cs typeface="Lucida Sans Unicode"/>
              </a:rPr>
              <a:t>i</a:t>
            </a:r>
            <a:r>
              <a:rPr sz="1400" spc="-155" dirty="0">
                <a:latin typeface="Lucida Sans Unicode"/>
                <a:cs typeface="Lucida Sans Unicode"/>
              </a:rPr>
              <a:t> </a:t>
            </a:r>
            <a:r>
              <a:rPr sz="1400" spc="-105" dirty="0">
                <a:latin typeface="Lucida Sans Unicode"/>
                <a:cs typeface="Lucida Sans Unicode"/>
              </a:rPr>
              <a:t>moduli</a:t>
            </a:r>
            <a:endParaRPr sz="14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ct val="100000"/>
              </a:lnSpc>
              <a:spcBef>
                <a:spcPts val="34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60" dirty="0">
                <a:latin typeface="Lucida Sans Unicode"/>
                <a:cs typeface="Lucida Sans Unicode"/>
              </a:rPr>
              <a:t>Utile </a:t>
            </a:r>
            <a:r>
              <a:rPr sz="1400" spc="-95" dirty="0">
                <a:latin typeface="Lucida Sans Unicode"/>
                <a:cs typeface="Lucida Sans Unicode"/>
              </a:rPr>
              <a:t>in </a:t>
            </a:r>
            <a:r>
              <a:rPr sz="1400" spc="-75" dirty="0">
                <a:latin typeface="Lucida Sans Unicode"/>
                <a:cs typeface="Lucida Sans Unicode"/>
              </a:rPr>
              <a:t>sistemi </a:t>
            </a:r>
            <a:r>
              <a:rPr sz="1400" spc="-114" dirty="0">
                <a:latin typeface="Lucida Sans Unicode"/>
                <a:cs typeface="Lucida Sans Unicode"/>
              </a:rPr>
              <a:t>multi</a:t>
            </a:r>
            <a:r>
              <a:rPr sz="1400" spc="-60" dirty="0">
                <a:latin typeface="Lucida Sans Unicode"/>
                <a:cs typeface="Lucida Sans Unicode"/>
              </a:rPr>
              <a:t> </a:t>
            </a:r>
            <a:r>
              <a:rPr sz="1400" spc="-55" dirty="0">
                <a:latin typeface="Lucida Sans Unicode"/>
                <a:cs typeface="Lucida Sans Unicode"/>
              </a:rPr>
              <a:t>processore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0" y="2924175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525">
            <a:solidFill>
              <a:srgbClr val="00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4868862"/>
            <a:ext cx="9109075" cy="0"/>
          </a:xfrm>
          <a:custGeom>
            <a:avLst/>
            <a:gdLst/>
            <a:ahLst/>
            <a:cxnLst/>
            <a:rect l="l" t="t" r="r" b="b"/>
            <a:pathLst>
              <a:path w="9109075">
                <a:moveTo>
                  <a:pt x="0" y="0"/>
                </a:moveTo>
                <a:lnTo>
                  <a:pt x="9109075" y="0"/>
                </a:lnTo>
              </a:path>
            </a:pathLst>
          </a:custGeom>
          <a:ln w="9651">
            <a:solidFill>
              <a:srgbClr val="00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25854"/>
            <a:ext cx="7867015" cy="1049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80" dirty="0">
                <a:latin typeface="Lucida Sans Unicode"/>
                <a:cs typeface="Lucida Sans Unicode"/>
              </a:rPr>
              <a:t>Nonostante </a:t>
            </a:r>
            <a:r>
              <a:rPr sz="1600" spc="-55" dirty="0">
                <a:latin typeface="Lucida Sans Unicode"/>
                <a:cs typeface="Lucida Sans Unicode"/>
              </a:rPr>
              <a:t>la </a:t>
            </a:r>
            <a:r>
              <a:rPr sz="1600" spc="-100" dirty="0">
                <a:latin typeface="Lucida Sans Unicode"/>
                <a:cs typeface="Lucida Sans Unicode"/>
              </a:rPr>
              <a:t>memoria </a:t>
            </a:r>
            <a:r>
              <a:rPr sz="1600" spc="-75" dirty="0">
                <a:latin typeface="Lucida Sans Unicode"/>
                <a:cs typeface="Lucida Sans Unicode"/>
              </a:rPr>
              <a:t>Virtuale,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105" dirty="0">
                <a:latin typeface="Lucida Sans Unicode"/>
                <a:cs typeface="Lucida Sans Unicode"/>
              </a:rPr>
              <a:t>programma </a:t>
            </a:r>
            <a:r>
              <a:rPr sz="1600" spc="-90" dirty="0">
                <a:latin typeface="Lucida Sans Unicode"/>
                <a:cs typeface="Lucida Sans Unicode"/>
              </a:rPr>
              <a:t>per </a:t>
            </a:r>
            <a:r>
              <a:rPr sz="1600" spc="-35" dirty="0">
                <a:latin typeface="Lucida Sans Unicode"/>
                <a:cs typeface="Lucida Sans Unicode"/>
              </a:rPr>
              <a:t>essere </a:t>
            </a:r>
            <a:r>
              <a:rPr sz="1600" spc="-80" dirty="0">
                <a:latin typeface="Lucida Sans Unicode"/>
                <a:cs typeface="Lucida Sans Unicode"/>
              </a:rPr>
              <a:t>eseguito </a:t>
            </a:r>
            <a:r>
              <a:rPr sz="1600" spc="-45" dirty="0">
                <a:latin typeface="Lucida Sans Unicode"/>
                <a:cs typeface="Lucida Sans Unicode"/>
              </a:rPr>
              <a:t>deve </a:t>
            </a:r>
            <a:r>
              <a:rPr sz="1600" spc="-30" dirty="0">
                <a:latin typeface="Lucida Sans Unicode"/>
                <a:cs typeface="Lucida Sans Unicode"/>
              </a:rPr>
              <a:t>essere </a:t>
            </a:r>
            <a:r>
              <a:rPr sz="1600" spc="-110" dirty="0">
                <a:latin typeface="Lucida Sans Unicode"/>
                <a:cs typeface="Lucida Sans Unicode"/>
              </a:rPr>
              <a:t>in  </a:t>
            </a:r>
            <a:r>
              <a:rPr sz="1600" spc="10" dirty="0">
                <a:latin typeface="Lucida Sans Unicode"/>
                <a:cs typeface="Lucida Sans Unicode"/>
              </a:rPr>
              <a:t>RAM</a:t>
            </a:r>
            <a:endParaRPr sz="1600">
              <a:latin typeface="Lucida Sans Unicode"/>
              <a:cs typeface="Lucida Sans Unicode"/>
            </a:endParaRPr>
          </a:p>
          <a:p>
            <a:pPr marL="355600" marR="8763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5" dirty="0">
                <a:latin typeface="Lucida Sans Unicode"/>
                <a:cs typeface="Lucida Sans Unicode"/>
              </a:rPr>
              <a:t>Con </a:t>
            </a:r>
            <a:r>
              <a:rPr sz="1600" spc="-45" dirty="0">
                <a:latin typeface="Lucida Sans Unicode"/>
                <a:cs typeface="Lucida Sans Unicode"/>
              </a:rPr>
              <a:t>elevata </a:t>
            </a:r>
            <a:r>
              <a:rPr sz="1600" spc="-100" dirty="0">
                <a:latin typeface="Lucida Sans Unicode"/>
                <a:cs typeface="Lucida Sans Unicode"/>
              </a:rPr>
              <a:t>probabilità </a:t>
            </a:r>
            <a:r>
              <a:rPr sz="1600" spc="-140" dirty="0">
                <a:latin typeface="Lucida Sans Unicode"/>
                <a:cs typeface="Lucida Sans Unicode"/>
              </a:rPr>
              <a:t>tutti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70" dirty="0">
                <a:latin typeface="Lucida Sans Unicode"/>
                <a:cs typeface="Lucida Sans Unicode"/>
              </a:rPr>
              <a:t>processi </a:t>
            </a:r>
            <a:r>
              <a:rPr sz="1600" spc="-110" dirty="0">
                <a:latin typeface="Lucida Sans Unicode"/>
                <a:cs typeface="Lucida Sans Unicode"/>
              </a:rPr>
              <a:t>in </a:t>
            </a:r>
            <a:r>
              <a:rPr sz="1600" spc="-100" dirty="0">
                <a:latin typeface="Lucida Sans Unicode"/>
                <a:cs typeface="Lucida Sans Unicode"/>
              </a:rPr>
              <a:t>memoria </a:t>
            </a:r>
            <a:r>
              <a:rPr sz="1600" spc="-75" dirty="0">
                <a:latin typeface="Lucida Sans Unicode"/>
                <a:cs typeface="Lucida Sans Unicode"/>
              </a:rPr>
              <a:t>restano </a:t>
            </a:r>
            <a:r>
              <a:rPr sz="1600" spc="-110" dirty="0">
                <a:latin typeface="Lucida Sans Unicode"/>
                <a:cs typeface="Lucida Sans Unicode"/>
              </a:rPr>
              <a:t>in </a:t>
            </a:r>
            <a:r>
              <a:rPr sz="1600" spc="-60" dirty="0">
                <a:latin typeface="Lucida Sans Unicode"/>
                <a:cs typeface="Lucida Sans Unicode"/>
              </a:rPr>
              <a:t>attesa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95" dirty="0">
                <a:latin typeface="Lucida Sans Unicode"/>
                <a:cs typeface="Lucida Sans Unicode"/>
              </a:rPr>
              <a:t>operazioni </a:t>
            </a:r>
            <a:r>
              <a:rPr sz="1600" spc="-120" dirty="0">
                <a:latin typeface="Lucida Sans Unicode"/>
                <a:cs typeface="Lucida Sans Unicode"/>
              </a:rPr>
              <a:t>di  </a:t>
            </a:r>
            <a:r>
              <a:rPr sz="1600" spc="-140" dirty="0">
                <a:latin typeface="Lucida Sans Unicode"/>
                <a:cs typeface="Lucida Sans Unicode"/>
              </a:rPr>
              <a:t>I/O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394328"/>
            <a:ext cx="7954645" cy="2939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35" dirty="0">
                <a:latin typeface="Lucida Sans Unicode"/>
                <a:cs typeface="Lucida Sans Unicode"/>
              </a:rPr>
              <a:t>Processore </a:t>
            </a:r>
            <a:r>
              <a:rPr sz="1600" spc="-95" dirty="0">
                <a:latin typeface="Lucida Sans Unicode"/>
                <a:cs typeface="Lucida Sans Unicode"/>
              </a:rPr>
              <a:t>inattivo </a:t>
            </a:r>
            <a:r>
              <a:rPr sz="1600" spc="-105" dirty="0">
                <a:latin typeface="Lucida Sans Unicode"/>
                <a:cs typeface="Lucida Sans Unicode"/>
              </a:rPr>
              <a:t>(molto </a:t>
            </a:r>
            <a:r>
              <a:rPr sz="1600" spc="-114" dirty="0">
                <a:latin typeface="Lucida Sans Unicode"/>
                <a:cs typeface="Lucida Sans Unicode"/>
              </a:rPr>
              <a:t>più </a:t>
            </a:r>
            <a:r>
              <a:rPr sz="1600" spc="-50" dirty="0">
                <a:latin typeface="Lucida Sans Unicode"/>
                <a:cs typeface="Lucida Sans Unicode"/>
              </a:rPr>
              <a:t>veloce </a:t>
            </a:r>
            <a:r>
              <a:rPr sz="1600" spc="-120" dirty="0">
                <a:latin typeface="Lucida Sans Unicode"/>
                <a:cs typeface="Lucida Sans Unicode"/>
              </a:rPr>
              <a:t>di</a:t>
            </a:r>
            <a:r>
              <a:rPr sz="1600" dirty="0">
                <a:latin typeface="Lucida Sans Unicode"/>
                <a:cs typeface="Lucida Sans Unicode"/>
              </a:rPr>
              <a:t> </a:t>
            </a:r>
            <a:r>
              <a:rPr sz="1600" spc="-105" dirty="0">
                <a:latin typeface="Lucida Sans Unicode"/>
                <a:cs typeface="Lucida Sans Unicode"/>
              </a:rPr>
              <a:t>I/O)</a:t>
            </a:r>
            <a:endParaRPr sz="16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295"/>
              </a:spcBef>
              <a:buFont typeface="Lucida Sans Unicode"/>
              <a:buChar char="•"/>
              <a:tabLst>
                <a:tab pos="354965" algn="l"/>
                <a:tab pos="355600" algn="l"/>
              </a:tabLst>
            </a:pPr>
            <a:r>
              <a:rPr sz="1600" b="1" spc="-20" dirty="0">
                <a:latin typeface="Yu Gothic UI"/>
                <a:cs typeface="Yu Gothic UI"/>
              </a:rPr>
              <a:t>Soluzioni</a:t>
            </a:r>
            <a:endParaRPr sz="1600">
              <a:latin typeface="Yu Gothic UI"/>
              <a:cs typeface="Yu Gothic U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Lucida Sans Unicode"/>
              <a:buChar char="•"/>
            </a:pPr>
            <a:endParaRPr sz="175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600" spc="-60" dirty="0">
                <a:latin typeface="Lucida Sans Unicode"/>
                <a:cs typeface="Lucida Sans Unicode"/>
              </a:rPr>
              <a:t>espandere </a:t>
            </a:r>
            <a:r>
              <a:rPr sz="1600" spc="-55" dirty="0">
                <a:latin typeface="Lucida Sans Unicode"/>
                <a:cs typeface="Lucida Sans Unicode"/>
              </a:rPr>
              <a:t>la</a:t>
            </a:r>
            <a:r>
              <a:rPr sz="1600" spc="-85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memoria</a:t>
            </a:r>
            <a:endParaRPr sz="1600">
              <a:latin typeface="Lucida Sans Unicode"/>
              <a:cs typeface="Lucida Sans Unicode"/>
            </a:endParaRPr>
          </a:p>
          <a:p>
            <a:pPr marL="1155700" lvl="2" indent="-228600">
              <a:lnSpc>
                <a:spcPct val="100000"/>
              </a:lnSpc>
              <a:spcBef>
                <a:spcPts val="38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70" dirty="0">
                <a:latin typeface="Lucida Sans Unicode"/>
                <a:cs typeface="Lucida Sans Unicode"/>
              </a:rPr>
              <a:t>Costo</a:t>
            </a:r>
            <a:endParaRPr sz="1600">
              <a:latin typeface="Lucida Sans Unicode"/>
              <a:cs typeface="Lucida Sans Unicode"/>
            </a:endParaRPr>
          </a:p>
          <a:p>
            <a:pPr marL="1155700" lvl="2" indent="-228600">
              <a:lnSpc>
                <a:spcPct val="100000"/>
              </a:lnSpc>
              <a:spcBef>
                <a:spcPts val="384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10" dirty="0">
                <a:latin typeface="Lucida Sans Unicode"/>
                <a:cs typeface="Lucida Sans Unicode"/>
              </a:rPr>
              <a:t>Poco </a:t>
            </a:r>
            <a:r>
              <a:rPr sz="1600" spc="-85" dirty="0">
                <a:latin typeface="Lucida Sans Unicode"/>
                <a:cs typeface="Lucida Sans Unicode"/>
              </a:rPr>
              <a:t>efficiente </a:t>
            </a:r>
            <a:r>
              <a:rPr sz="1600" spc="-105" dirty="0">
                <a:latin typeface="Lucida Sans Unicode"/>
                <a:cs typeface="Lucida Sans Unicode"/>
              </a:rPr>
              <a:t>(programmi </a:t>
            </a:r>
            <a:r>
              <a:rPr sz="1600" spc="-80" dirty="0">
                <a:latin typeface="Lucida Sans Unicode"/>
                <a:cs typeface="Lucida Sans Unicode"/>
              </a:rPr>
              <a:t>sempre </a:t>
            </a:r>
            <a:r>
              <a:rPr sz="1600" spc="-114" dirty="0">
                <a:latin typeface="Lucida Sans Unicode"/>
                <a:cs typeface="Lucida Sans Unicode"/>
              </a:rPr>
              <a:t>più</a:t>
            </a:r>
            <a:r>
              <a:rPr sz="1600" spc="5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grandi)</a:t>
            </a:r>
            <a:endParaRPr sz="1600">
              <a:latin typeface="Lucida Sans Unicode"/>
              <a:cs typeface="Lucida Sans Unicode"/>
            </a:endParaRPr>
          </a:p>
          <a:p>
            <a:pPr lvl="2">
              <a:lnSpc>
                <a:spcPct val="100000"/>
              </a:lnSpc>
              <a:spcBef>
                <a:spcPts val="40"/>
              </a:spcBef>
              <a:buFont typeface="Lucida Sans Unicode"/>
              <a:buChar char="•"/>
            </a:pPr>
            <a:endParaRPr sz="23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90" dirty="0">
                <a:latin typeface="Lucida Sans Unicode"/>
                <a:cs typeface="Lucida Sans Unicode"/>
              </a:rPr>
              <a:t>effettuare </a:t>
            </a:r>
            <a:r>
              <a:rPr sz="1600" spc="-105" dirty="0">
                <a:latin typeface="Lucida Sans Unicode"/>
                <a:cs typeface="Lucida Sans Unicode"/>
              </a:rPr>
              <a:t>lo 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swapping</a:t>
            </a:r>
            <a:r>
              <a:rPr sz="1600" spc="-85" dirty="0">
                <a:latin typeface="Lucida Sans Unicode"/>
                <a:cs typeface="Lucida Sans Unicode"/>
              </a:rPr>
              <a:t>: </a:t>
            </a:r>
            <a:r>
              <a:rPr sz="1600" spc="-70" dirty="0">
                <a:latin typeface="Lucida Sans Unicode"/>
                <a:cs typeface="Lucida Sans Unicode"/>
              </a:rPr>
              <a:t>spostare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65" dirty="0">
                <a:latin typeface="Lucida Sans Unicode"/>
                <a:cs typeface="Lucida Sans Unicode"/>
              </a:rPr>
              <a:t>processo </a:t>
            </a:r>
            <a:r>
              <a:rPr sz="1600" spc="-70" dirty="0">
                <a:latin typeface="Lucida Sans Unicode"/>
                <a:cs typeface="Lucida Sans Unicode"/>
              </a:rPr>
              <a:t>dalla </a:t>
            </a:r>
            <a:r>
              <a:rPr sz="1600" spc="15" dirty="0">
                <a:latin typeface="Lucida Sans Unicode"/>
                <a:cs typeface="Lucida Sans Unicode"/>
              </a:rPr>
              <a:t>RAM </a:t>
            </a:r>
            <a:r>
              <a:rPr sz="1600" spc="-55" dirty="0">
                <a:latin typeface="Lucida Sans Unicode"/>
                <a:cs typeface="Lucida Sans Unicode"/>
              </a:rPr>
              <a:t>al</a:t>
            </a:r>
            <a:r>
              <a:rPr sz="1600" spc="20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disco</a:t>
            </a:r>
            <a:endParaRPr sz="1600">
              <a:latin typeface="Lucida Sans Unicode"/>
              <a:cs typeface="Lucida Sans Unicode"/>
            </a:endParaRPr>
          </a:p>
          <a:p>
            <a:pPr marL="1155700" lvl="2" indent="-228600">
              <a:lnSpc>
                <a:spcPct val="100000"/>
              </a:lnSpc>
              <a:spcBef>
                <a:spcPts val="38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110" dirty="0">
                <a:latin typeface="Lucida Sans Unicode"/>
                <a:cs typeface="Lucida Sans Unicode"/>
              </a:rPr>
              <a:t>introduzione </a:t>
            </a:r>
            <a:r>
              <a:rPr sz="1600" spc="-90" dirty="0">
                <a:latin typeface="Lucida Sans Unicode"/>
                <a:cs typeface="Lucida Sans Unicode"/>
              </a:rPr>
              <a:t>nuovo </a:t>
            </a:r>
            <a:r>
              <a:rPr sz="1600" spc="-85" dirty="0">
                <a:latin typeface="Lucida Sans Unicode"/>
                <a:cs typeface="Lucida Sans Unicode"/>
              </a:rPr>
              <a:t>stato </a:t>
            </a:r>
            <a:r>
              <a:rPr sz="1600" spc="-395" dirty="0">
                <a:latin typeface="Lucida Sans Unicode"/>
                <a:cs typeface="Lucida Sans Unicode"/>
              </a:rPr>
              <a:t>- </a:t>
            </a:r>
            <a:r>
              <a:rPr sz="1600" spc="-85" dirty="0">
                <a:latin typeface="Lucida Sans Unicode"/>
                <a:cs typeface="Lucida Sans Unicode"/>
              </a:rPr>
              <a:t>stato</a:t>
            </a:r>
            <a:r>
              <a:rPr sz="1600" spc="65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suspend</a:t>
            </a:r>
            <a:endParaRPr sz="1600">
              <a:latin typeface="Lucida Sans Unicode"/>
              <a:cs typeface="Lucida Sans Unicode"/>
            </a:endParaRPr>
          </a:p>
          <a:p>
            <a:pPr marL="1155700" lvl="2" indent="-228600">
              <a:lnSpc>
                <a:spcPct val="100000"/>
              </a:lnSpc>
              <a:spcBef>
                <a:spcPts val="38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10" dirty="0">
                <a:latin typeface="Lucida Sans Unicode"/>
                <a:cs typeface="Lucida Sans Unicode"/>
              </a:rPr>
              <a:t>NB: </a:t>
            </a:r>
            <a:r>
              <a:rPr sz="1600" spc="-100" dirty="0">
                <a:latin typeface="Lucida Sans Unicode"/>
                <a:cs typeface="Lucida Sans Unicode"/>
              </a:rPr>
              <a:t>lo </a:t>
            </a:r>
            <a:r>
              <a:rPr sz="1600" spc="-85" dirty="0">
                <a:latin typeface="Lucida Sans Unicode"/>
                <a:cs typeface="Lucida Sans Unicode"/>
              </a:rPr>
              <a:t>swapping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75" dirty="0">
                <a:latin typeface="Lucida Sans Unicode"/>
                <a:cs typeface="Lucida Sans Unicode"/>
              </a:rPr>
              <a:t>una </a:t>
            </a:r>
            <a:r>
              <a:rPr sz="1600" spc="-95" dirty="0">
                <a:latin typeface="Lucida Sans Unicode"/>
                <a:cs typeface="Lucida Sans Unicode"/>
              </a:rPr>
              <a:t>ulteriore </a:t>
            </a:r>
            <a:r>
              <a:rPr sz="1600" spc="-100" dirty="0">
                <a:latin typeface="Lucida Sans Unicode"/>
                <a:cs typeface="Lucida Sans Unicode"/>
              </a:rPr>
              <a:t>op. </a:t>
            </a:r>
            <a:r>
              <a:rPr sz="1600" spc="-120" dirty="0">
                <a:latin typeface="Lucida Sans Unicode"/>
                <a:cs typeface="Lucida Sans Unicode"/>
              </a:rPr>
              <a:t>di I/O, </a:t>
            </a:r>
            <a:r>
              <a:rPr sz="1600" spc="-85" dirty="0">
                <a:latin typeface="Lucida Sans Unicode"/>
                <a:cs typeface="Lucida Sans Unicode"/>
              </a:rPr>
              <a:t>ma </a:t>
            </a:r>
            <a:r>
              <a:rPr sz="1600" spc="-110" dirty="0">
                <a:latin typeface="Lucida Sans Unicode"/>
                <a:cs typeface="Lucida Sans Unicode"/>
              </a:rPr>
              <a:t>in </a:t>
            </a:r>
            <a:r>
              <a:rPr sz="1600" spc="-65" dirty="0">
                <a:latin typeface="Lucida Sans Unicode"/>
                <a:cs typeface="Lucida Sans Unicode"/>
              </a:rPr>
              <a:t>generale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114" dirty="0">
                <a:latin typeface="Lucida Sans Unicode"/>
                <a:cs typeface="Lucida Sans Unicode"/>
              </a:rPr>
              <a:t>più </a:t>
            </a:r>
            <a:r>
              <a:rPr sz="1600" spc="-80" dirty="0">
                <a:latin typeface="Lucida Sans Unicode"/>
                <a:cs typeface="Lucida Sans Unicode"/>
              </a:rPr>
              <a:t>rapida</a:t>
            </a:r>
            <a:r>
              <a:rPr sz="1600" spc="204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tra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9194" y="6308852"/>
            <a:ext cx="10636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60" dirty="0">
                <a:latin typeface="Lucida Sans Unicode"/>
                <a:cs typeface="Lucida Sans Unicode"/>
              </a:rPr>
              <a:t>le </a:t>
            </a:r>
            <a:r>
              <a:rPr sz="1600" spc="-100" dirty="0">
                <a:latin typeface="Lucida Sans Unicode"/>
                <a:cs typeface="Lucida Sans Unicode"/>
              </a:rPr>
              <a:t>op. </a:t>
            </a:r>
            <a:r>
              <a:rPr sz="1600" spc="-120" dirty="0">
                <a:latin typeface="Lucida Sans Unicode"/>
                <a:cs typeface="Lucida Sans Unicode"/>
              </a:rPr>
              <a:t>di</a:t>
            </a:r>
            <a:r>
              <a:rPr sz="1600" spc="-95" dirty="0">
                <a:latin typeface="Lucida Sans Unicode"/>
                <a:cs typeface="Lucida Sans Unicode"/>
              </a:rPr>
              <a:t> </a:t>
            </a:r>
            <a:r>
              <a:rPr sz="1600" spc="-140" dirty="0">
                <a:latin typeface="Lucida Sans Unicode"/>
                <a:cs typeface="Lucida Sans Unicode"/>
              </a:rPr>
              <a:t>I/O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Evoluzione </a:t>
            </a:r>
            <a:r>
              <a:rPr dirty="0"/>
              <a:t>del modello a 5</a:t>
            </a:r>
            <a:r>
              <a:rPr spc="-65" dirty="0"/>
              <a:t> </a:t>
            </a:r>
            <a:r>
              <a:rPr dirty="0"/>
              <a:t>stati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84726" y="2709926"/>
            <a:ext cx="504825" cy="503555"/>
          </a:xfrm>
          <a:custGeom>
            <a:avLst/>
            <a:gdLst/>
            <a:ahLst/>
            <a:cxnLst/>
            <a:rect l="l" t="t" r="r" b="b"/>
            <a:pathLst>
              <a:path w="504825" h="503555">
                <a:moveTo>
                  <a:pt x="504825" y="377316"/>
                </a:moveTo>
                <a:lnTo>
                  <a:pt x="0" y="377316"/>
                </a:lnTo>
                <a:lnTo>
                  <a:pt x="252349" y="503174"/>
                </a:lnTo>
                <a:lnTo>
                  <a:pt x="504825" y="377316"/>
                </a:lnTo>
                <a:close/>
              </a:path>
              <a:path w="504825" h="503555">
                <a:moveTo>
                  <a:pt x="378587" y="0"/>
                </a:moveTo>
                <a:lnTo>
                  <a:pt x="126111" y="0"/>
                </a:lnTo>
                <a:lnTo>
                  <a:pt x="126111" y="377316"/>
                </a:lnTo>
                <a:lnTo>
                  <a:pt x="378587" y="377316"/>
                </a:lnTo>
                <a:lnTo>
                  <a:pt x="378587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Problemi legati </a:t>
            </a:r>
            <a:r>
              <a:rPr dirty="0"/>
              <a:t>al</a:t>
            </a:r>
            <a:r>
              <a:rPr spc="-35" dirty="0"/>
              <a:t> </a:t>
            </a:r>
            <a:r>
              <a:rPr dirty="0"/>
              <a:t>campionamento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20900" y="2133473"/>
            <a:ext cx="6765925" cy="2782951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5287" y="2133600"/>
            <a:ext cx="1066800" cy="30480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406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latin typeface="Times New Roman"/>
                <a:cs typeface="Times New Roman"/>
              </a:rPr>
              <a:t>fc=50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Hz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5287" y="2636773"/>
            <a:ext cx="1066800" cy="30480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406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latin typeface="Times New Roman"/>
                <a:cs typeface="Times New Roman"/>
              </a:rPr>
              <a:t>fc=1,8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0811" y="1513078"/>
            <a:ext cx="39147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Segnale sinusoidale a frequenza </a:t>
            </a:r>
            <a:r>
              <a:rPr sz="1600" dirty="0">
                <a:latin typeface="Arial"/>
                <a:cs typeface="Arial"/>
              </a:rPr>
              <a:t>f</a:t>
            </a:r>
            <a:r>
              <a:rPr sz="1575" baseline="-21164" dirty="0">
                <a:latin typeface="Arial"/>
                <a:cs typeface="Arial"/>
              </a:rPr>
              <a:t>s</a:t>
            </a:r>
            <a:r>
              <a:rPr sz="1600" dirty="0">
                <a:latin typeface="Arial"/>
                <a:cs typeface="Arial"/>
              </a:rPr>
              <a:t>=27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[Hz]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931544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Evoluzione del </a:t>
            </a:r>
            <a:r>
              <a:rPr dirty="0"/>
              <a:t>modello a 5 stati  </a:t>
            </a:r>
            <a:r>
              <a:rPr spc="-5" dirty="0"/>
              <a:t>Modello </a:t>
            </a:r>
            <a:r>
              <a:rPr dirty="0"/>
              <a:t>a 6</a:t>
            </a:r>
            <a:r>
              <a:rPr spc="-20" dirty="0"/>
              <a:t> </a:t>
            </a:r>
            <a:r>
              <a:rPr dirty="0"/>
              <a:t>stati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33601" y="1773301"/>
            <a:ext cx="5818124" cy="2598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71420" y="6146709"/>
            <a:ext cx="101981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25" dirty="0">
                <a:latin typeface="Malgun Gothic"/>
                <a:cs typeface="Malgun Gothic"/>
              </a:rPr>
              <a:t>s</a:t>
            </a:r>
            <a:r>
              <a:rPr sz="1650" i="1" spc="-40" dirty="0">
                <a:latin typeface="Malgun Gothic"/>
                <a:cs typeface="Malgun Gothic"/>
              </a:rPr>
              <a:t>u</a:t>
            </a:r>
            <a:r>
              <a:rPr sz="1650" i="1" spc="-30" dirty="0">
                <a:latin typeface="Malgun Gothic"/>
                <a:cs typeface="Malgun Gothic"/>
              </a:rPr>
              <a:t>spended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51628" y="6402436"/>
            <a:ext cx="1818639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5" dirty="0">
                <a:latin typeface="Malgun Gothic"/>
                <a:cs typeface="Malgun Gothic"/>
              </a:rPr>
              <a:t>Blocked-suspended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9716" y="4452580"/>
            <a:ext cx="6489700" cy="180022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194945">
              <a:lnSpc>
                <a:spcPts val="1920"/>
              </a:lnSpc>
              <a:spcBef>
                <a:spcPts val="245"/>
              </a:spcBef>
            </a:pPr>
            <a:r>
              <a:rPr sz="1650" spc="-30" dirty="0">
                <a:latin typeface="Lucida Sans Unicode"/>
                <a:cs typeface="Lucida Sans Unicode"/>
              </a:rPr>
              <a:t>Swap </a:t>
            </a:r>
            <a:r>
              <a:rPr sz="1650" spc="-135" dirty="0">
                <a:latin typeface="Lucida Sans Unicode"/>
                <a:cs typeface="Lucida Sans Unicode"/>
              </a:rPr>
              <a:t>out: </a:t>
            </a:r>
            <a:r>
              <a:rPr sz="1650" spc="-100" dirty="0">
                <a:latin typeface="Lucida Sans Unicode"/>
                <a:cs typeface="Lucida Sans Unicode"/>
              </a:rPr>
              <a:t>scaricamento </a:t>
            </a:r>
            <a:r>
              <a:rPr sz="1650" spc="-105" dirty="0">
                <a:latin typeface="Lucida Sans Unicode"/>
                <a:cs typeface="Lucida Sans Unicode"/>
              </a:rPr>
              <a:t>del </a:t>
            </a:r>
            <a:r>
              <a:rPr sz="1650" spc="-95" dirty="0">
                <a:latin typeface="Lucida Sans Unicode"/>
                <a:cs typeface="Lucida Sans Unicode"/>
              </a:rPr>
              <a:t>processo </a:t>
            </a:r>
            <a:r>
              <a:rPr sz="1650" spc="-105" dirty="0">
                <a:latin typeface="Lucida Sans Unicode"/>
                <a:cs typeface="Lucida Sans Unicode"/>
              </a:rPr>
              <a:t>sul </a:t>
            </a:r>
            <a:r>
              <a:rPr sz="1650" spc="-100" dirty="0">
                <a:latin typeface="Lucida Sans Unicode"/>
                <a:cs typeface="Lucida Sans Unicode"/>
              </a:rPr>
              <a:t>disco </a:t>
            </a:r>
            <a:r>
              <a:rPr sz="1650" spc="-120" dirty="0">
                <a:latin typeface="Lucida Sans Unicode"/>
                <a:cs typeface="Lucida Sans Unicode"/>
              </a:rPr>
              <a:t>blocked </a:t>
            </a:r>
            <a:r>
              <a:rPr sz="1650" spc="-405" dirty="0">
                <a:latin typeface="Lucida Sans Unicode"/>
                <a:cs typeface="Lucida Sans Unicode"/>
              </a:rPr>
              <a:t>-&gt; </a:t>
            </a:r>
            <a:r>
              <a:rPr sz="1650" spc="-105" dirty="0">
                <a:latin typeface="Lucida Sans Unicode"/>
                <a:cs typeface="Lucida Sans Unicode"/>
              </a:rPr>
              <a:t>suspended  </a:t>
            </a:r>
            <a:r>
              <a:rPr sz="1650" spc="-30" dirty="0">
                <a:latin typeface="Lucida Sans Unicode"/>
                <a:cs typeface="Lucida Sans Unicode"/>
              </a:rPr>
              <a:t>Swap</a:t>
            </a:r>
            <a:r>
              <a:rPr sz="1650" spc="-85" dirty="0">
                <a:latin typeface="Lucida Sans Unicode"/>
                <a:cs typeface="Lucida Sans Unicode"/>
              </a:rPr>
              <a:t> </a:t>
            </a:r>
            <a:r>
              <a:rPr sz="1650" spc="-110" dirty="0">
                <a:latin typeface="Lucida Sans Unicode"/>
                <a:cs typeface="Lucida Sans Unicode"/>
              </a:rPr>
              <a:t>in..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ts val="1950"/>
              </a:lnSpc>
              <a:spcBef>
                <a:spcPts val="1810"/>
              </a:spcBef>
            </a:pPr>
            <a:r>
              <a:rPr sz="1650" spc="-85" dirty="0">
                <a:latin typeface="Lucida Sans Unicode"/>
                <a:cs typeface="Lucida Sans Unicode"/>
              </a:rPr>
              <a:t>Tra </a:t>
            </a:r>
            <a:r>
              <a:rPr sz="1650" spc="-95" dirty="0">
                <a:latin typeface="Lucida Sans Unicode"/>
                <a:cs typeface="Lucida Sans Unicode"/>
              </a:rPr>
              <a:t>processi </a:t>
            </a:r>
            <a:r>
              <a:rPr sz="1650" spc="-130" dirty="0">
                <a:latin typeface="Lucida Sans Unicode"/>
                <a:cs typeface="Lucida Sans Unicode"/>
              </a:rPr>
              <a:t>in </a:t>
            </a:r>
            <a:r>
              <a:rPr sz="1650" spc="-100" dirty="0">
                <a:latin typeface="Lucida Sans Unicode"/>
                <a:cs typeface="Lucida Sans Unicode"/>
              </a:rPr>
              <a:t>new </a:t>
            </a:r>
            <a:r>
              <a:rPr sz="1650" spc="-35" dirty="0">
                <a:latin typeface="Lucida Sans Unicode"/>
                <a:cs typeface="Lucida Sans Unicode"/>
              </a:rPr>
              <a:t>e </a:t>
            </a:r>
            <a:r>
              <a:rPr sz="1650" spc="-130" dirty="0">
                <a:latin typeface="Lucida Sans Unicode"/>
                <a:cs typeface="Lucida Sans Unicode"/>
              </a:rPr>
              <a:t>in </a:t>
            </a:r>
            <a:r>
              <a:rPr sz="1650" spc="-105" dirty="0">
                <a:latin typeface="Lucida Sans Unicode"/>
                <a:cs typeface="Lucida Sans Unicode"/>
              </a:rPr>
              <a:t>suspended </a:t>
            </a:r>
            <a:r>
              <a:rPr sz="1650" spc="-95" dirty="0">
                <a:latin typeface="Lucida Sans Unicode"/>
                <a:cs typeface="Lucida Sans Unicode"/>
              </a:rPr>
              <a:t>quale </a:t>
            </a:r>
            <a:r>
              <a:rPr sz="1650" spc="-90" dirty="0">
                <a:latin typeface="Lucida Sans Unicode"/>
                <a:cs typeface="Lucida Sans Unicode"/>
              </a:rPr>
              <a:t>scelgo da </a:t>
            </a:r>
            <a:r>
              <a:rPr sz="1650" spc="-120" dirty="0">
                <a:latin typeface="Lucida Sans Unicode"/>
                <a:cs typeface="Lucida Sans Unicode"/>
              </a:rPr>
              <a:t>portare </a:t>
            </a:r>
            <a:r>
              <a:rPr sz="1650" spc="-130" dirty="0">
                <a:latin typeface="Lucida Sans Unicode"/>
                <a:cs typeface="Lucida Sans Unicode"/>
              </a:rPr>
              <a:t>in</a:t>
            </a:r>
            <a:r>
              <a:rPr sz="1650" spc="175" dirty="0">
                <a:latin typeface="Lucida Sans Unicode"/>
                <a:cs typeface="Lucida Sans Unicode"/>
              </a:rPr>
              <a:t> </a:t>
            </a:r>
            <a:r>
              <a:rPr sz="1650" spc="25" dirty="0">
                <a:latin typeface="Lucida Sans Unicode"/>
                <a:cs typeface="Lucida Sans Unicode"/>
              </a:rPr>
              <a:t>Ready??</a:t>
            </a:r>
            <a:endParaRPr sz="1650">
              <a:latin typeface="Lucida Sans Unicode"/>
              <a:cs typeface="Lucida Sans Unicode"/>
            </a:endParaRPr>
          </a:p>
          <a:p>
            <a:pPr marL="927100">
              <a:lnSpc>
                <a:spcPts val="1920"/>
              </a:lnSpc>
            </a:pPr>
            <a:r>
              <a:rPr sz="1650" spc="-100" dirty="0">
                <a:latin typeface="Lucida Sans Unicode"/>
                <a:cs typeface="Lucida Sans Unicode"/>
              </a:rPr>
              <a:t>Ricordiamoci </a:t>
            </a:r>
            <a:r>
              <a:rPr sz="1650" spc="-75" dirty="0">
                <a:latin typeface="Lucida Sans Unicode"/>
                <a:cs typeface="Lucida Sans Unicode"/>
              </a:rPr>
              <a:t>che </a:t>
            </a:r>
            <a:r>
              <a:rPr sz="1650" spc="-120" dirty="0">
                <a:latin typeface="Lucida Sans Unicode"/>
                <a:cs typeface="Lucida Sans Unicode"/>
              </a:rPr>
              <a:t>il </a:t>
            </a:r>
            <a:r>
              <a:rPr sz="1650" spc="-80" dirty="0">
                <a:latin typeface="Lucida Sans Unicode"/>
                <a:cs typeface="Lucida Sans Unicode"/>
              </a:rPr>
              <a:t>Suspended </a:t>
            </a:r>
            <a:r>
              <a:rPr sz="1650" spc="-35" dirty="0">
                <a:latin typeface="Lucida Sans Unicode"/>
                <a:cs typeface="Lucida Sans Unicode"/>
              </a:rPr>
              <a:t>è </a:t>
            </a:r>
            <a:r>
              <a:rPr sz="1650" spc="-130" dirty="0">
                <a:latin typeface="Lucida Sans Unicode"/>
                <a:cs typeface="Lucida Sans Unicode"/>
              </a:rPr>
              <a:t>in </a:t>
            </a:r>
            <a:r>
              <a:rPr sz="1650" spc="-85" dirty="0">
                <a:latin typeface="Lucida Sans Unicode"/>
                <a:cs typeface="Lucida Sans Unicode"/>
              </a:rPr>
              <a:t>attesa </a:t>
            </a:r>
            <a:r>
              <a:rPr sz="1650" spc="-140" dirty="0">
                <a:latin typeface="Lucida Sans Unicode"/>
                <a:cs typeface="Lucida Sans Unicode"/>
              </a:rPr>
              <a:t>di un</a:t>
            </a:r>
            <a:r>
              <a:rPr sz="1650" spc="45" dirty="0">
                <a:latin typeface="Lucida Sans Unicode"/>
                <a:cs typeface="Lucida Sans Unicode"/>
              </a:rPr>
              <a:t> </a:t>
            </a:r>
            <a:r>
              <a:rPr sz="1650" spc="-95" dirty="0">
                <a:latin typeface="Lucida Sans Unicode"/>
                <a:cs typeface="Lucida Sans Unicode"/>
              </a:rPr>
              <a:t>evento..</a:t>
            </a:r>
            <a:endParaRPr sz="1650">
              <a:latin typeface="Lucida Sans Unicode"/>
              <a:cs typeface="Lucida Sans Unicode"/>
            </a:endParaRPr>
          </a:p>
          <a:p>
            <a:pPr marL="927100">
              <a:lnSpc>
                <a:spcPts val="1950"/>
              </a:lnSpc>
            </a:pPr>
            <a:r>
              <a:rPr sz="1650" spc="70" dirty="0">
                <a:latin typeface="Lucida Sans Unicode"/>
                <a:cs typeface="Lucida Sans Unicode"/>
              </a:rPr>
              <a:t>Se </a:t>
            </a:r>
            <a:r>
              <a:rPr sz="1650" spc="-110" dirty="0">
                <a:latin typeface="Lucida Sans Unicode"/>
                <a:cs typeface="Lucida Sans Unicode"/>
              </a:rPr>
              <a:t>l’evento </a:t>
            </a:r>
            <a:r>
              <a:rPr sz="1650" spc="-85" dirty="0">
                <a:latin typeface="Lucida Sans Unicode"/>
                <a:cs typeface="Lucida Sans Unicode"/>
              </a:rPr>
              <a:t>si </a:t>
            </a:r>
            <a:r>
              <a:rPr sz="1650" spc="-95" dirty="0">
                <a:latin typeface="Lucida Sans Unicode"/>
                <a:cs typeface="Lucida Sans Unicode"/>
              </a:rPr>
              <a:t>verifica </a:t>
            </a:r>
            <a:r>
              <a:rPr sz="1650" spc="-114" dirty="0">
                <a:latin typeface="Lucida Sans Unicode"/>
                <a:cs typeface="Lucida Sans Unicode"/>
              </a:rPr>
              <a:t>quel </a:t>
            </a:r>
            <a:r>
              <a:rPr sz="1650" spc="-95" dirty="0">
                <a:latin typeface="Lucida Sans Unicode"/>
                <a:cs typeface="Lucida Sans Unicode"/>
              </a:rPr>
              <a:t>processo </a:t>
            </a:r>
            <a:r>
              <a:rPr sz="1650" spc="-125" dirty="0">
                <a:latin typeface="Lucida Sans Unicode"/>
                <a:cs typeface="Lucida Sans Unicode"/>
              </a:rPr>
              <a:t>potrebbe </a:t>
            </a:r>
            <a:r>
              <a:rPr sz="1650" spc="-90" dirty="0">
                <a:latin typeface="Lucida Sans Unicode"/>
                <a:cs typeface="Lucida Sans Unicode"/>
              </a:rPr>
              <a:t>andare </a:t>
            </a:r>
            <a:r>
              <a:rPr sz="1650" spc="-130" dirty="0">
                <a:latin typeface="Lucida Sans Unicode"/>
                <a:cs typeface="Lucida Sans Unicode"/>
              </a:rPr>
              <a:t>in</a:t>
            </a:r>
            <a:r>
              <a:rPr sz="1650" spc="-55" dirty="0">
                <a:latin typeface="Lucida Sans Unicode"/>
                <a:cs typeface="Lucida Sans Unicode"/>
              </a:rPr>
              <a:t> </a:t>
            </a:r>
            <a:r>
              <a:rPr sz="1650" spc="-85" dirty="0">
                <a:latin typeface="Lucida Sans Unicode"/>
                <a:cs typeface="Lucida Sans Unicode"/>
              </a:rPr>
              <a:t>ready</a:t>
            </a:r>
            <a:endParaRPr sz="1650">
              <a:latin typeface="Lucida Sans Unicode"/>
              <a:cs typeface="Lucida Sans Unicode"/>
            </a:endParaRPr>
          </a:p>
          <a:p>
            <a:pPr marL="3634104">
              <a:lnSpc>
                <a:spcPct val="100000"/>
              </a:lnSpc>
              <a:spcBef>
                <a:spcPts val="370"/>
              </a:spcBef>
            </a:pPr>
            <a:r>
              <a:rPr sz="1650" i="1" spc="-35" dirty="0">
                <a:latin typeface="Malgun Gothic"/>
                <a:cs typeface="Malgun Gothic"/>
              </a:rPr>
              <a:t>Ready-suspended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07561" y="6094450"/>
            <a:ext cx="964565" cy="205104"/>
          </a:xfrm>
          <a:custGeom>
            <a:avLst/>
            <a:gdLst/>
            <a:ahLst/>
            <a:cxnLst/>
            <a:rect l="l" t="t" r="r" b="b"/>
            <a:pathLst>
              <a:path w="964564" h="205104">
                <a:moveTo>
                  <a:pt x="888647" y="32776"/>
                </a:moveTo>
                <a:lnTo>
                  <a:pt x="0" y="195300"/>
                </a:lnTo>
                <a:lnTo>
                  <a:pt x="1650" y="204673"/>
                </a:lnTo>
                <a:lnTo>
                  <a:pt x="890364" y="42159"/>
                </a:lnTo>
                <a:lnTo>
                  <a:pt x="888647" y="32776"/>
                </a:lnTo>
                <a:close/>
              </a:path>
              <a:path w="964564" h="205104">
                <a:moveTo>
                  <a:pt x="955485" y="30505"/>
                </a:moveTo>
                <a:lnTo>
                  <a:pt x="901064" y="30505"/>
                </a:lnTo>
                <a:lnTo>
                  <a:pt x="902842" y="39878"/>
                </a:lnTo>
                <a:lnTo>
                  <a:pt x="890364" y="42159"/>
                </a:lnTo>
                <a:lnTo>
                  <a:pt x="896365" y="74955"/>
                </a:lnTo>
                <a:lnTo>
                  <a:pt x="955485" y="30505"/>
                </a:lnTo>
                <a:close/>
              </a:path>
              <a:path w="964564" h="205104">
                <a:moveTo>
                  <a:pt x="901064" y="30505"/>
                </a:moveTo>
                <a:lnTo>
                  <a:pt x="888647" y="32776"/>
                </a:lnTo>
                <a:lnTo>
                  <a:pt x="890364" y="42159"/>
                </a:lnTo>
                <a:lnTo>
                  <a:pt x="902842" y="39878"/>
                </a:lnTo>
                <a:lnTo>
                  <a:pt x="901064" y="30505"/>
                </a:lnTo>
                <a:close/>
              </a:path>
              <a:path w="964564" h="205104">
                <a:moveTo>
                  <a:pt x="882650" y="0"/>
                </a:moveTo>
                <a:lnTo>
                  <a:pt x="888647" y="32776"/>
                </a:lnTo>
                <a:lnTo>
                  <a:pt x="901064" y="30505"/>
                </a:lnTo>
                <a:lnTo>
                  <a:pt x="955485" y="30505"/>
                </a:lnTo>
                <a:lnTo>
                  <a:pt x="964438" y="23774"/>
                </a:lnTo>
                <a:lnTo>
                  <a:pt x="8826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07180" y="6289827"/>
            <a:ext cx="965200" cy="277495"/>
          </a:xfrm>
          <a:custGeom>
            <a:avLst/>
            <a:gdLst/>
            <a:ahLst/>
            <a:cxnLst/>
            <a:rect l="l" t="t" r="r" b="b"/>
            <a:pathLst>
              <a:path w="965200" h="277495">
                <a:moveTo>
                  <a:pt x="889937" y="245258"/>
                </a:moveTo>
                <a:lnTo>
                  <a:pt x="881380" y="277482"/>
                </a:lnTo>
                <a:lnTo>
                  <a:pt x="964819" y="260197"/>
                </a:lnTo>
                <a:lnTo>
                  <a:pt x="951576" y="248513"/>
                </a:lnTo>
                <a:lnTo>
                  <a:pt x="902208" y="248513"/>
                </a:lnTo>
                <a:lnTo>
                  <a:pt x="889937" y="245258"/>
                </a:lnTo>
                <a:close/>
              </a:path>
              <a:path w="965200" h="277495">
                <a:moveTo>
                  <a:pt x="892380" y="236059"/>
                </a:moveTo>
                <a:lnTo>
                  <a:pt x="889937" y="245258"/>
                </a:lnTo>
                <a:lnTo>
                  <a:pt x="902208" y="248513"/>
                </a:lnTo>
                <a:lnTo>
                  <a:pt x="904621" y="239306"/>
                </a:lnTo>
                <a:lnTo>
                  <a:pt x="892380" y="236059"/>
                </a:lnTo>
                <a:close/>
              </a:path>
              <a:path w="965200" h="277495">
                <a:moveTo>
                  <a:pt x="900938" y="203835"/>
                </a:moveTo>
                <a:lnTo>
                  <a:pt x="892380" y="236059"/>
                </a:lnTo>
                <a:lnTo>
                  <a:pt x="904621" y="239306"/>
                </a:lnTo>
                <a:lnTo>
                  <a:pt x="902208" y="248513"/>
                </a:lnTo>
                <a:lnTo>
                  <a:pt x="951576" y="248513"/>
                </a:lnTo>
                <a:lnTo>
                  <a:pt x="900938" y="203835"/>
                </a:lnTo>
                <a:close/>
              </a:path>
              <a:path w="965200" h="277495">
                <a:moveTo>
                  <a:pt x="2413" y="0"/>
                </a:moveTo>
                <a:lnTo>
                  <a:pt x="0" y="9207"/>
                </a:lnTo>
                <a:lnTo>
                  <a:pt x="889937" y="245258"/>
                </a:lnTo>
                <a:lnTo>
                  <a:pt x="892380" y="236059"/>
                </a:lnTo>
                <a:lnTo>
                  <a:pt x="24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931544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Evoluzione del </a:t>
            </a:r>
            <a:r>
              <a:rPr dirty="0"/>
              <a:t>modello a 5 stati  </a:t>
            </a:r>
            <a:r>
              <a:rPr spc="-5" dirty="0"/>
              <a:t>Modello </a:t>
            </a:r>
            <a:r>
              <a:rPr dirty="0"/>
              <a:t>a 7</a:t>
            </a:r>
            <a:r>
              <a:rPr spc="-20" dirty="0"/>
              <a:t> </a:t>
            </a:r>
            <a:r>
              <a:rPr dirty="0"/>
              <a:t>stati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800" y="1628775"/>
            <a:ext cx="5923026" cy="453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16012" y="3284601"/>
            <a:ext cx="864235" cy="287655"/>
          </a:xfrm>
          <a:custGeom>
            <a:avLst/>
            <a:gdLst/>
            <a:ahLst/>
            <a:cxnLst/>
            <a:rect l="l" t="t" r="r" b="b"/>
            <a:pathLst>
              <a:path w="864235" h="287654">
                <a:moveTo>
                  <a:pt x="0" y="143637"/>
                </a:moveTo>
                <a:lnTo>
                  <a:pt x="22017" y="98218"/>
                </a:lnTo>
                <a:lnTo>
                  <a:pt x="83326" y="58786"/>
                </a:lnTo>
                <a:lnTo>
                  <a:pt x="126492" y="42052"/>
                </a:lnTo>
                <a:lnTo>
                  <a:pt x="176812" y="27700"/>
                </a:lnTo>
                <a:lnTo>
                  <a:pt x="233399" y="16023"/>
                </a:lnTo>
                <a:lnTo>
                  <a:pt x="295363" y="7318"/>
                </a:lnTo>
                <a:lnTo>
                  <a:pt x="361814" y="1878"/>
                </a:lnTo>
                <a:lnTo>
                  <a:pt x="431863" y="0"/>
                </a:lnTo>
                <a:lnTo>
                  <a:pt x="501879" y="1878"/>
                </a:lnTo>
                <a:lnTo>
                  <a:pt x="568308" y="7318"/>
                </a:lnTo>
                <a:lnTo>
                  <a:pt x="630257" y="16023"/>
                </a:lnTo>
                <a:lnTo>
                  <a:pt x="686836" y="27700"/>
                </a:lnTo>
                <a:lnTo>
                  <a:pt x="737155" y="42052"/>
                </a:lnTo>
                <a:lnTo>
                  <a:pt x="780323" y="58786"/>
                </a:lnTo>
                <a:lnTo>
                  <a:pt x="815448" y="77607"/>
                </a:lnTo>
                <a:lnTo>
                  <a:pt x="858009" y="120327"/>
                </a:lnTo>
                <a:lnTo>
                  <a:pt x="863663" y="143637"/>
                </a:lnTo>
                <a:lnTo>
                  <a:pt x="858009" y="166946"/>
                </a:lnTo>
                <a:lnTo>
                  <a:pt x="815448" y="209666"/>
                </a:lnTo>
                <a:lnTo>
                  <a:pt x="780323" y="228487"/>
                </a:lnTo>
                <a:lnTo>
                  <a:pt x="737155" y="245221"/>
                </a:lnTo>
                <a:lnTo>
                  <a:pt x="686836" y="259573"/>
                </a:lnTo>
                <a:lnTo>
                  <a:pt x="630257" y="271250"/>
                </a:lnTo>
                <a:lnTo>
                  <a:pt x="568308" y="279955"/>
                </a:lnTo>
                <a:lnTo>
                  <a:pt x="501879" y="285395"/>
                </a:lnTo>
                <a:lnTo>
                  <a:pt x="431863" y="287274"/>
                </a:lnTo>
                <a:lnTo>
                  <a:pt x="361814" y="285395"/>
                </a:lnTo>
                <a:lnTo>
                  <a:pt x="295363" y="279955"/>
                </a:lnTo>
                <a:lnTo>
                  <a:pt x="233399" y="271250"/>
                </a:lnTo>
                <a:lnTo>
                  <a:pt x="176812" y="259573"/>
                </a:lnTo>
                <a:lnTo>
                  <a:pt x="126492" y="245221"/>
                </a:lnTo>
                <a:lnTo>
                  <a:pt x="83326" y="228487"/>
                </a:lnTo>
                <a:lnTo>
                  <a:pt x="48204" y="209666"/>
                </a:lnTo>
                <a:lnTo>
                  <a:pt x="5652" y="166946"/>
                </a:lnTo>
                <a:lnTo>
                  <a:pt x="0" y="14363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08175" y="3486403"/>
            <a:ext cx="4681855" cy="1460500"/>
          </a:xfrm>
          <a:custGeom>
            <a:avLst/>
            <a:gdLst/>
            <a:ahLst/>
            <a:cxnLst/>
            <a:rect l="l" t="t" r="r" b="b"/>
            <a:pathLst>
              <a:path w="4681855" h="1460500">
                <a:moveTo>
                  <a:pt x="74228" y="31928"/>
                </a:moveTo>
                <a:lnTo>
                  <a:pt x="71446" y="40949"/>
                </a:lnTo>
                <a:lnTo>
                  <a:pt x="4678553" y="1459992"/>
                </a:lnTo>
                <a:lnTo>
                  <a:pt x="4681347" y="1450975"/>
                </a:lnTo>
                <a:lnTo>
                  <a:pt x="74228" y="31928"/>
                </a:lnTo>
                <a:close/>
              </a:path>
              <a:path w="4681855" h="1460500">
                <a:moveTo>
                  <a:pt x="84074" y="0"/>
                </a:moveTo>
                <a:lnTo>
                  <a:pt x="0" y="13970"/>
                </a:lnTo>
                <a:lnTo>
                  <a:pt x="61594" y="72898"/>
                </a:lnTo>
                <a:lnTo>
                  <a:pt x="71446" y="40949"/>
                </a:lnTo>
                <a:lnTo>
                  <a:pt x="59308" y="37211"/>
                </a:lnTo>
                <a:lnTo>
                  <a:pt x="62102" y="28194"/>
                </a:lnTo>
                <a:lnTo>
                  <a:pt x="75380" y="28194"/>
                </a:lnTo>
                <a:lnTo>
                  <a:pt x="84074" y="0"/>
                </a:lnTo>
                <a:close/>
              </a:path>
              <a:path w="4681855" h="1460500">
                <a:moveTo>
                  <a:pt x="62102" y="28194"/>
                </a:moveTo>
                <a:lnTo>
                  <a:pt x="59308" y="37211"/>
                </a:lnTo>
                <a:lnTo>
                  <a:pt x="71446" y="40949"/>
                </a:lnTo>
                <a:lnTo>
                  <a:pt x="74228" y="31928"/>
                </a:lnTo>
                <a:lnTo>
                  <a:pt x="62102" y="28194"/>
                </a:lnTo>
                <a:close/>
              </a:path>
              <a:path w="4681855" h="1460500">
                <a:moveTo>
                  <a:pt x="75380" y="28194"/>
                </a:moveTo>
                <a:lnTo>
                  <a:pt x="62102" y="28194"/>
                </a:lnTo>
                <a:lnTo>
                  <a:pt x="74228" y="31928"/>
                </a:lnTo>
                <a:lnTo>
                  <a:pt x="75380" y="2819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75806" y="1749814"/>
            <a:ext cx="2313940" cy="47637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710"/>
              </a:lnSpc>
              <a:spcBef>
                <a:spcPts val="130"/>
              </a:spcBef>
            </a:pPr>
            <a:r>
              <a:rPr sz="1450" spc="-75" dirty="0">
                <a:latin typeface="Lucida Sans Unicode"/>
                <a:cs typeface="Lucida Sans Unicode"/>
              </a:rPr>
              <a:t>Osservazione</a:t>
            </a:r>
            <a:endParaRPr sz="1450">
              <a:latin typeface="Lucida Sans Unicode"/>
              <a:cs typeface="Lucida Sans Unicode"/>
            </a:endParaRPr>
          </a:p>
          <a:p>
            <a:pPr marL="12700" marR="294640" algn="just">
              <a:lnSpc>
                <a:spcPct val="96600"/>
              </a:lnSpc>
              <a:spcBef>
                <a:spcPts val="30"/>
              </a:spcBef>
            </a:pPr>
            <a:r>
              <a:rPr sz="1450" spc="-100" dirty="0">
                <a:latin typeface="Lucida Sans Unicode"/>
                <a:cs typeface="Lucida Sans Unicode"/>
              </a:rPr>
              <a:t>Memoria </a:t>
            </a:r>
            <a:r>
              <a:rPr sz="1450" spc="-95" dirty="0">
                <a:latin typeface="Lucida Sans Unicode"/>
                <a:cs typeface="Lucida Sans Unicode"/>
              </a:rPr>
              <a:t>virtuale: </a:t>
            </a:r>
            <a:r>
              <a:rPr sz="1450" spc="-125" dirty="0">
                <a:latin typeface="Lucida Sans Unicode"/>
                <a:cs typeface="Lucida Sans Unicode"/>
              </a:rPr>
              <a:t>un  </a:t>
            </a:r>
            <a:r>
              <a:rPr sz="1450" spc="-85" dirty="0">
                <a:latin typeface="Lucida Sans Unicode"/>
                <a:cs typeface="Lucida Sans Unicode"/>
              </a:rPr>
              <a:t>processo </a:t>
            </a:r>
            <a:r>
              <a:rPr sz="1450" spc="-130" dirty="0">
                <a:latin typeface="Lucida Sans Unicode"/>
                <a:cs typeface="Lucida Sans Unicode"/>
              </a:rPr>
              <a:t>può </a:t>
            </a:r>
            <a:r>
              <a:rPr sz="1450" spc="-100" dirty="0">
                <a:latin typeface="Lucida Sans Unicode"/>
                <a:cs typeface="Lucida Sans Unicode"/>
              </a:rPr>
              <a:t>trovarsi  </a:t>
            </a:r>
            <a:r>
              <a:rPr sz="1450" spc="-95" dirty="0">
                <a:latin typeface="Lucida Sans Unicode"/>
                <a:cs typeface="Lucida Sans Unicode"/>
              </a:rPr>
              <a:t>solo </a:t>
            </a:r>
            <a:r>
              <a:rPr sz="1450" spc="-105" dirty="0">
                <a:latin typeface="Lucida Sans Unicode"/>
                <a:cs typeface="Lucida Sans Unicode"/>
              </a:rPr>
              <a:t>parzialmente </a:t>
            </a:r>
            <a:r>
              <a:rPr sz="1450" spc="-55" dirty="0">
                <a:latin typeface="Lucida Sans Unicode"/>
                <a:cs typeface="Lucida Sans Unicode"/>
              </a:rPr>
              <a:t>Ram,  </a:t>
            </a:r>
            <a:r>
              <a:rPr sz="1450" spc="-114" dirty="0">
                <a:latin typeface="Lucida Sans Unicode"/>
                <a:cs typeface="Lucida Sans Unicode"/>
              </a:rPr>
              <a:t>quando </a:t>
            </a:r>
            <a:r>
              <a:rPr sz="1450" spc="-70" dirty="0">
                <a:latin typeface="Lucida Sans Unicode"/>
                <a:cs typeface="Lucida Sans Unicode"/>
              </a:rPr>
              <a:t>si </a:t>
            </a:r>
            <a:r>
              <a:rPr sz="1450" spc="-80" dirty="0">
                <a:latin typeface="Lucida Sans Unicode"/>
                <a:cs typeface="Lucida Sans Unicode"/>
              </a:rPr>
              <a:t>fa </a:t>
            </a:r>
            <a:r>
              <a:rPr sz="1450" spc="-120" dirty="0">
                <a:latin typeface="Lucida Sans Unicode"/>
                <a:cs typeface="Lucida Sans Unicode"/>
              </a:rPr>
              <a:t>riferimento  </a:t>
            </a:r>
            <a:r>
              <a:rPr sz="1450" spc="-20" dirty="0">
                <a:latin typeface="Lucida Sans Unicode"/>
                <a:cs typeface="Lucida Sans Unicode"/>
              </a:rPr>
              <a:t>a </a:t>
            </a:r>
            <a:r>
              <a:rPr sz="1450" spc="-130" dirty="0">
                <a:latin typeface="Lucida Sans Unicode"/>
                <a:cs typeface="Lucida Sans Unicode"/>
              </a:rPr>
              <a:t>un indirizzo </a:t>
            </a:r>
            <a:r>
              <a:rPr sz="1450" spc="-80" dirty="0">
                <a:latin typeface="Lucida Sans Unicode"/>
                <a:cs typeface="Lucida Sans Unicode"/>
              </a:rPr>
              <a:t>su </a:t>
            </a:r>
            <a:r>
              <a:rPr sz="1450" spc="-90" dirty="0">
                <a:latin typeface="Lucida Sans Unicode"/>
                <a:cs typeface="Lucida Sans Unicode"/>
              </a:rPr>
              <a:t>disco,  </a:t>
            </a:r>
            <a:r>
              <a:rPr sz="1450" spc="-100" dirty="0">
                <a:latin typeface="Lucida Sans Unicode"/>
                <a:cs typeface="Lucida Sans Unicode"/>
              </a:rPr>
              <a:t>questo </a:t>
            </a:r>
            <a:r>
              <a:rPr sz="1450" spc="-70" dirty="0">
                <a:latin typeface="Lucida Sans Unicode"/>
                <a:cs typeface="Lucida Sans Unicode"/>
              </a:rPr>
              <a:t>viene</a:t>
            </a:r>
            <a:r>
              <a:rPr sz="1450" spc="-110" dirty="0">
                <a:latin typeface="Lucida Sans Unicode"/>
                <a:cs typeface="Lucida Sans Unicode"/>
              </a:rPr>
              <a:t> </a:t>
            </a:r>
            <a:r>
              <a:rPr sz="1450" spc="-85" dirty="0">
                <a:latin typeface="Lucida Sans Unicode"/>
                <a:cs typeface="Lucida Sans Unicode"/>
              </a:rPr>
              <a:t>caricato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ts val="1680"/>
              </a:lnSpc>
            </a:pPr>
            <a:r>
              <a:rPr sz="1400" spc="-95" dirty="0">
                <a:latin typeface="Symbol"/>
                <a:cs typeface="Symbol"/>
              </a:rPr>
              <a:t></a:t>
            </a:r>
            <a:r>
              <a:rPr sz="1450" spc="-95" dirty="0">
                <a:latin typeface="Lucida Sans Unicode"/>
                <a:cs typeface="Lucida Sans Unicode"/>
              </a:rPr>
              <a:t>Inutilità del</a:t>
            </a:r>
            <a:r>
              <a:rPr sz="1450" spc="-105" dirty="0">
                <a:latin typeface="Lucida Sans Unicode"/>
                <a:cs typeface="Lucida Sans Unicode"/>
              </a:rPr>
              <a:t> </a:t>
            </a:r>
            <a:r>
              <a:rPr sz="1450" spc="-90" dirty="0">
                <a:latin typeface="Lucida Sans Unicode"/>
                <a:cs typeface="Lucida Sans Unicode"/>
              </a:rPr>
              <a:t>suspended</a:t>
            </a:r>
            <a:endParaRPr sz="1450">
              <a:latin typeface="Lucida Sans Unicode"/>
              <a:cs typeface="Lucida Sans Unicode"/>
            </a:endParaRPr>
          </a:p>
          <a:p>
            <a:pPr marL="12700" marR="294640" algn="just">
              <a:lnSpc>
                <a:spcPts val="1680"/>
              </a:lnSpc>
              <a:spcBef>
                <a:spcPts val="1725"/>
              </a:spcBef>
            </a:pPr>
            <a:r>
              <a:rPr sz="1450" spc="-80" dirty="0">
                <a:latin typeface="Lucida Sans Unicode"/>
                <a:cs typeface="Lucida Sans Unicode"/>
              </a:rPr>
              <a:t>MA: </a:t>
            </a:r>
            <a:r>
              <a:rPr sz="1450" spc="-125" dirty="0">
                <a:latin typeface="Lucida Sans Unicode"/>
                <a:cs typeface="Lucida Sans Unicode"/>
              </a:rPr>
              <a:t>immaginiamo </a:t>
            </a:r>
            <a:r>
              <a:rPr sz="1450" spc="-114" dirty="0">
                <a:latin typeface="Lucida Sans Unicode"/>
                <a:cs typeface="Lucida Sans Unicode"/>
              </a:rPr>
              <a:t>il </a:t>
            </a:r>
            <a:r>
              <a:rPr sz="1450" spc="-60" dirty="0">
                <a:latin typeface="Lucida Sans Unicode"/>
                <a:cs typeface="Lucida Sans Unicode"/>
              </a:rPr>
              <a:t>caso  </a:t>
            </a:r>
            <a:r>
              <a:rPr sz="1450" spc="-125" dirty="0">
                <a:latin typeface="Lucida Sans Unicode"/>
                <a:cs typeface="Lucida Sans Unicode"/>
              </a:rPr>
              <a:t>di </a:t>
            </a:r>
            <a:r>
              <a:rPr sz="1450" spc="-140" dirty="0">
                <a:latin typeface="Lucida Sans Unicode"/>
                <a:cs typeface="Lucida Sans Unicode"/>
              </a:rPr>
              <a:t>molti </a:t>
            </a:r>
            <a:r>
              <a:rPr sz="1450" spc="-85" dirty="0">
                <a:latin typeface="Lucida Sans Unicode"/>
                <a:cs typeface="Lucida Sans Unicode"/>
              </a:rPr>
              <a:t>processi </a:t>
            </a:r>
            <a:r>
              <a:rPr sz="1450" spc="-145" dirty="0">
                <a:latin typeface="Lucida Sans Unicode"/>
                <a:cs typeface="Lucida Sans Unicode"/>
              </a:rPr>
              <a:t>tutti  </a:t>
            </a:r>
            <a:r>
              <a:rPr sz="1450" spc="-105" dirty="0">
                <a:latin typeface="Lucida Sans Unicode"/>
                <a:cs typeface="Lucida Sans Unicode"/>
              </a:rPr>
              <a:t>parzialmente </a:t>
            </a:r>
            <a:r>
              <a:rPr sz="1450" spc="-100" dirty="0">
                <a:latin typeface="Lucida Sans Unicode"/>
                <a:cs typeface="Lucida Sans Unicode"/>
              </a:rPr>
              <a:t>presenti </a:t>
            </a:r>
            <a:r>
              <a:rPr sz="1450" spc="-114" dirty="0">
                <a:latin typeface="Lucida Sans Unicode"/>
                <a:cs typeface="Lucida Sans Unicode"/>
              </a:rPr>
              <a:t>in  </a:t>
            </a:r>
            <a:r>
              <a:rPr sz="1450" spc="-30" dirty="0">
                <a:latin typeface="Lucida Sans Unicode"/>
                <a:cs typeface="Lucida Sans Unicode"/>
              </a:rPr>
              <a:t>RAM…</a:t>
            </a:r>
            <a:endParaRPr sz="1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83820" marR="5080">
              <a:lnSpc>
                <a:spcPct val="96100"/>
              </a:lnSpc>
              <a:spcBef>
                <a:spcPts val="5"/>
              </a:spcBef>
            </a:pPr>
            <a:r>
              <a:rPr sz="1250" i="1" spc="-30" dirty="0">
                <a:latin typeface="Malgun Gothic"/>
                <a:cs typeface="Malgun Gothic"/>
              </a:rPr>
              <a:t>Necessità </a:t>
            </a:r>
            <a:r>
              <a:rPr sz="1250" i="1" spc="-25" dirty="0">
                <a:latin typeface="Malgun Gothic"/>
                <a:cs typeface="Malgun Gothic"/>
              </a:rPr>
              <a:t>di </a:t>
            </a:r>
            <a:r>
              <a:rPr sz="1250" i="1" spc="-35" dirty="0">
                <a:latin typeface="Malgun Gothic"/>
                <a:cs typeface="Malgun Gothic"/>
              </a:rPr>
              <a:t>maggiore </a:t>
            </a:r>
            <a:r>
              <a:rPr sz="1250" i="1" spc="-30" dirty="0">
                <a:latin typeface="Malgun Gothic"/>
                <a:cs typeface="Malgun Gothic"/>
              </a:rPr>
              <a:t>memoria  </a:t>
            </a:r>
            <a:r>
              <a:rPr sz="1250" i="1" spc="-25" dirty="0">
                <a:latin typeface="Malgun Gothic"/>
                <a:cs typeface="Malgun Gothic"/>
              </a:rPr>
              <a:t>per </a:t>
            </a:r>
            <a:r>
              <a:rPr sz="1250" i="1" spc="-30" dirty="0">
                <a:latin typeface="Malgun Gothic"/>
                <a:cs typeface="Malgun Gothic"/>
              </a:rPr>
              <a:t>allocare </a:t>
            </a:r>
            <a:r>
              <a:rPr sz="1250" i="1" spc="-35" dirty="0">
                <a:latin typeface="Malgun Gothic"/>
                <a:cs typeface="Malgun Gothic"/>
              </a:rPr>
              <a:t>un processo </a:t>
            </a:r>
            <a:r>
              <a:rPr sz="1250" i="1" spc="-25" dirty="0">
                <a:latin typeface="Malgun Gothic"/>
                <a:cs typeface="Malgun Gothic"/>
              </a:rPr>
              <a:t>più  </a:t>
            </a:r>
            <a:r>
              <a:rPr sz="1250" i="1" spc="-30" dirty="0">
                <a:latin typeface="Malgun Gothic"/>
                <a:cs typeface="Malgun Gothic"/>
              </a:rPr>
              <a:t>grande o a </a:t>
            </a:r>
            <a:r>
              <a:rPr sz="1250" i="1" spc="-35" dirty="0">
                <a:latin typeface="Malgun Gothic"/>
                <a:cs typeface="Malgun Gothic"/>
              </a:rPr>
              <a:t>maggiore</a:t>
            </a:r>
            <a:r>
              <a:rPr sz="1250" i="1" spc="20" dirty="0">
                <a:latin typeface="Malgun Gothic"/>
                <a:cs typeface="Malgun Gothic"/>
              </a:rPr>
              <a:t> </a:t>
            </a:r>
            <a:r>
              <a:rPr sz="1250" i="1" spc="-25" dirty="0">
                <a:latin typeface="Malgun Gothic"/>
                <a:cs typeface="Malgun Gothic"/>
              </a:rPr>
              <a:t>priorità</a:t>
            </a:r>
            <a:endParaRPr sz="12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Times New Roman"/>
              <a:cs typeface="Times New Roman"/>
            </a:endParaRPr>
          </a:p>
          <a:p>
            <a:pPr marL="83820">
              <a:lnSpc>
                <a:spcPct val="100000"/>
              </a:lnSpc>
            </a:pPr>
            <a:r>
              <a:rPr sz="1650" i="1" spc="-20" dirty="0">
                <a:latin typeface="Malgun Gothic"/>
                <a:cs typeface="Malgun Gothic"/>
              </a:rPr>
              <a:t>tutti </a:t>
            </a:r>
            <a:r>
              <a:rPr sz="1650" i="1" spc="-30" dirty="0">
                <a:latin typeface="Malgun Gothic"/>
                <a:cs typeface="Malgun Gothic"/>
              </a:rPr>
              <a:t>-&gt;</a:t>
            </a:r>
            <a:r>
              <a:rPr sz="1650" i="1" spc="-1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exit</a:t>
            </a:r>
            <a:endParaRPr sz="16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Times New Roman"/>
              <a:cs typeface="Times New Roman"/>
            </a:endParaRPr>
          </a:p>
          <a:p>
            <a:pPr marR="286385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21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7240" y="6303390"/>
            <a:ext cx="1981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latin typeface="Arial"/>
                <a:cs typeface="Arial"/>
              </a:rPr>
              <a:t>22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Scheduling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11701" y="3213036"/>
            <a:ext cx="4500499" cy="319887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06875" y="3208273"/>
            <a:ext cx="4510405" cy="3208655"/>
          </a:xfrm>
          <a:custGeom>
            <a:avLst/>
            <a:gdLst/>
            <a:ahLst/>
            <a:cxnLst/>
            <a:rect l="l" t="t" r="r" b="b"/>
            <a:pathLst>
              <a:path w="4510405" h="3208654">
                <a:moveTo>
                  <a:pt x="0" y="3208401"/>
                </a:moveTo>
                <a:lnTo>
                  <a:pt x="4510024" y="3208401"/>
                </a:lnTo>
                <a:lnTo>
                  <a:pt x="4510024" y="0"/>
                </a:lnTo>
                <a:lnTo>
                  <a:pt x="0" y="0"/>
                </a:lnTo>
                <a:lnTo>
                  <a:pt x="0" y="320840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967" y="1586229"/>
            <a:ext cx="7619365" cy="2464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Con scheduling si intende un insieme di 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tecniche</a:t>
            </a:r>
            <a:r>
              <a:rPr sz="1600" i="1" spc="-5" dirty="0">
                <a:latin typeface="Arial"/>
                <a:cs typeface="Arial"/>
              </a:rPr>
              <a:t> e di 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meccanismi</a:t>
            </a:r>
            <a:r>
              <a:rPr sz="1600" i="1" spc="-5" dirty="0">
                <a:latin typeface="Arial"/>
                <a:cs typeface="Arial"/>
              </a:rPr>
              <a:t> interni del sistema  </a:t>
            </a:r>
            <a:r>
              <a:rPr sz="1600" i="1" spc="-10" dirty="0">
                <a:latin typeface="Arial"/>
                <a:cs typeface="Arial"/>
              </a:rPr>
              <a:t>operativo </a:t>
            </a:r>
            <a:r>
              <a:rPr sz="1600" i="1" spc="-5" dirty="0">
                <a:latin typeface="Arial"/>
                <a:cs typeface="Arial"/>
              </a:rPr>
              <a:t>che amministrano </a:t>
            </a:r>
            <a:r>
              <a:rPr sz="1600" i="1" spc="-10" dirty="0">
                <a:latin typeface="Arial"/>
                <a:cs typeface="Arial"/>
              </a:rPr>
              <a:t>l’ordine </a:t>
            </a:r>
            <a:r>
              <a:rPr sz="1600" i="1" spc="-5" dirty="0">
                <a:latin typeface="Arial"/>
                <a:cs typeface="Arial"/>
              </a:rPr>
              <a:t>in cui il lavoro viene</a:t>
            </a:r>
            <a:r>
              <a:rPr sz="1600" i="1" spc="4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svolto</a:t>
            </a:r>
            <a:endParaRPr sz="1600">
              <a:latin typeface="Arial"/>
              <a:cs typeface="Arial"/>
            </a:endParaRPr>
          </a:p>
          <a:p>
            <a:pPr marL="12700" marR="237490">
              <a:lnSpc>
                <a:spcPts val="3840"/>
              </a:lnSpc>
              <a:spcBef>
                <a:spcPts val="450"/>
              </a:spcBef>
            </a:pPr>
            <a:r>
              <a:rPr sz="1600" i="1" spc="-10" dirty="0">
                <a:latin typeface="Arial"/>
                <a:cs typeface="Arial"/>
              </a:rPr>
              <a:t>Obiettivo primario </a:t>
            </a:r>
            <a:r>
              <a:rPr sz="1600" i="1" spc="-5" dirty="0">
                <a:latin typeface="Arial"/>
                <a:cs typeface="Arial"/>
              </a:rPr>
              <a:t>dello scheduling è </a:t>
            </a:r>
            <a:r>
              <a:rPr sz="1600" i="1" spc="-10" dirty="0">
                <a:latin typeface="Arial"/>
                <a:cs typeface="Arial"/>
              </a:rPr>
              <a:t>l’ottimizzazione </a:t>
            </a:r>
            <a:r>
              <a:rPr sz="1600" i="1" spc="-5" dirty="0">
                <a:latin typeface="Arial"/>
                <a:cs typeface="Arial"/>
              </a:rPr>
              <a:t>delle </a:t>
            </a:r>
            <a:r>
              <a:rPr sz="1600" i="1" spc="-10" dirty="0">
                <a:latin typeface="Arial"/>
                <a:cs typeface="Arial"/>
              </a:rPr>
              <a:t>prestazioni del </a:t>
            </a:r>
            <a:r>
              <a:rPr sz="1600" i="1" spc="-5" dirty="0">
                <a:latin typeface="Arial"/>
                <a:cs typeface="Arial"/>
              </a:rPr>
              <a:t>sistema.  Il sistema operativo può prevedere fino a 3 tipi di</a:t>
            </a:r>
            <a:r>
              <a:rPr sz="1600" i="1" spc="6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scheduler: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1475"/>
              </a:spcBef>
              <a:buFont typeface="Arial"/>
              <a:buChar char="•"/>
              <a:tabLst>
                <a:tab pos="191135" algn="l"/>
              </a:tabLst>
            </a:pPr>
            <a:r>
              <a:rPr sz="1600" i="1" spc="-5" dirty="0">
                <a:latin typeface="Arial"/>
                <a:cs typeface="Arial"/>
              </a:rPr>
              <a:t>scheduler di lungo termine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30" dirty="0">
                <a:latin typeface="Arial"/>
                <a:cs typeface="Arial"/>
              </a:rPr>
              <a:t>(SLT)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buFont typeface="Arial"/>
              <a:buChar char="•"/>
              <a:tabLst>
                <a:tab pos="191135" algn="l"/>
              </a:tabLst>
            </a:pPr>
            <a:r>
              <a:rPr sz="1600" i="1" spc="-5" dirty="0">
                <a:latin typeface="Arial"/>
                <a:cs typeface="Arial"/>
              </a:rPr>
              <a:t>scheduler di medio termine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(SMT)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buFont typeface="Arial"/>
              <a:buChar char="•"/>
              <a:tabLst>
                <a:tab pos="191135" algn="l"/>
              </a:tabLst>
            </a:pPr>
            <a:r>
              <a:rPr sz="1600" i="1" spc="-5" dirty="0">
                <a:latin typeface="Arial"/>
                <a:cs typeface="Arial"/>
              </a:rPr>
              <a:t>scheduler di breve termine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(SBT)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Scheduling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1114" y="1584705"/>
            <a:ext cx="8035290" cy="4020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Scheduling a lungo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termine:</a:t>
            </a:r>
            <a:endParaRPr sz="1800">
              <a:latin typeface="Arial"/>
              <a:cs typeface="Arial"/>
            </a:endParaRPr>
          </a:p>
          <a:p>
            <a:pPr marL="355600" marR="36703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latin typeface="Arial"/>
                <a:cs typeface="Arial"/>
              </a:rPr>
              <a:t>Determina quali programmi </a:t>
            </a:r>
            <a:r>
              <a:rPr sz="1400" dirty="0">
                <a:latin typeface="Arial"/>
                <a:cs typeface="Arial"/>
              </a:rPr>
              <a:t>sono </a:t>
            </a:r>
            <a:r>
              <a:rPr sz="1400" spc="-5" dirty="0">
                <a:latin typeface="Arial"/>
                <a:cs typeface="Arial"/>
              </a:rPr>
              <a:t>ammessi nel </a:t>
            </a:r>
            <a:r>
              <a:rPr sz="1400" dirty="0">
                <a:latin typeface="Arial"/>
                <a:cs typeface="Arial"/>
              </a:rPr>
              <a:t>sistema per essere </a:t>
            </a:r>
            <a:r>
              <a:rPr sz="1400" spc="-5" dirty="0">
                <a:latin typeface="Arial"/>
                <a:cs typeface="Arial"/>
              </a:rPr>
              <a:t>processati </a:t>
            </a:r>
            <a:r>
              <a:rPr sz="1400" dirty="0">
                <a:latin typeface="Arial"/>
                <a:cs typeface="Arial"/>
              </a:rPr>
              <a:t>(new -&gt; ready</a:t>
            </a:r>
            <a:r>
              <a:rPr sz="1400" spc="-1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  ready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suspended)</a:t>
            </a:r>
            <a:endParaRPr sz="1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Controlla il grado </a:t>
            </a:r>
            <a:r>
              <a:rPr sz="1400" spc="-5" dirty="0">
                <a:latin typeface="Arial"/>
                <a:cs typeface="Arial"/>
              </a:rPr>
              <a:t>di multiprogrammazione </a:t>
            </a:r>
            <a:r>
              <a:rPr sz="1400" dirty="0">
                <a:latin typeface="Arial"/>
                <a:cs typeface="Arial"/>
              </a:rPr>
              <a:t>(new -&gt;</a:t>
            </a:r>
            <a:r>
              <a:rPr sz="1400" spc="-1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ready)</a:t>
            </a:r>
            <a:endParaRPr sz="1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buChar char="•"/>
              <a:tabLst>
                <a:tab pos="812800" algn="l"/>
                <a:tab pos="813435" algn="l"/>
              </a:tabLst>
            </a:pPr>
            <a:r>
              <a:rPr sz="1400" dirty="0">
                <a:latin typeface="Arial"/>
                <a:cs typeface="Arial"/>
              </a:rPr>
              <a:t>Più processi = minor tempo </a:t>
            </a:r>
            <a:r>
              <a:rPr sz="1400" spc="-5" dirty="0">
                <a:latin typeface="Arial"/>
                <a:cs typeface="Arial"/>
              </a:rPr>
              <a:t>percentuale di </a:t>
            </a:r>
            <a:r>
              <a:rPr sz="1400" dirty="0">
                <a:latin typeface="Arial"/>
                <a:cs typeface="Arial"/>
              </a:rPr>
              <a:t>esecuzione per </a:t>
            </a:r>
            <a:r>
              <a:rPr sz="1400" spc="-5" dirty="0">
                <a:latin typeface="Arial"/>
                <a:cs typeface="Arial"/>
              </a:rPr>
              <a:t>ognuno di</a:t>
            </a:r>
            <a:r>
              <a:rPr sz="1400" spc="-2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essi</a:t>
            </a:r>
            <a:endParaRPr sz="14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Stime </a:t>
            </a:r>
            <a:r>
              <a:rPr sz="1400" spc="-5" dirty="0">
                <a:latin typeface="Arial"/>
                <a:cs typeface="Arial"/>
              </a:rPr>
              <a:t>effettuate </a:t>
            </a:r>
            <a:r>
              <a:rPr sz="1400" dirty="0">
                <a:latin typeface="Arial"/>
                <a:cs typeface="Arial"/>
              </a:rPr>
              <a:t>dal </a:t>
            </a:r>
            <a:r>
              <a:rPr sz="1400" spc="-5" dirty="0">
                <a:latin typeface="Arial"/>
                <a:cs typeface="Arial"/>
              </a:rPr>
              <a:t>programmatore </a:t>
            </a:r>
            <a:r>
              <a:rPr sz="1400" dirty="0">
                <a:latin typeface="Arial"/>
                <a:cs typeface="Arial"/>
              </a:rPr>
              <a:t>(o dal sistema) forniscono </a:t>
            </a:r>
            <a:r>
              <a:rPr sz="1400" spc="-5" dirty="0">
                <a:latin typeface="Arial"/>
                <a:cs typeface="Arial"/>
              </a:rPr>
              <a:t>informazioni </a:t>
            </a:r>
            <a:r>
              <a:rPr sz="1400" dirty="0">
                <a:latin typeface="Arial"/>
                <a:cs typeface="Arial"/>
              </a:rPr>
              <a:t>sulle risorse  necessarie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alla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esecuzione,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dimensioni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della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memoria,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il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tempo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esecuzione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totale,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ecc.</a:t>
            </a:r>
            <a:endParaRPr sz="1400">
              <a:latin typeface="Arial"/>
              <a:cs typeface="Arial"/>
            </a:endParaRPr>
          </a:p>
          <a:p>
            <a:pPr marL="355600" marR="825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Il </a:t>
            </a:r>
            <a:r>
              <a:rPr sz="1400" spc="-5" dirty="0">
                <a:latin typeface="Arial"/>
                <a:cs typeface="Arial"/>
              </a:rPr>
              <a:t>lavoro </a:t>
            </a:r>
            <a:r>
              <a:rPr sz="1400" dirty="0">
                <a:latin typeface="Arial"/>
                <a:cs typeface="Arial"/>
              </a:rPr>
              <a:t>dello </a:t>
            </a:r>
            <a:r>
              <a:rPr sz="1400" spc="-5" dirty="0">
                <a:latin typeface="Arial"/>
                <a:cs typeface="Arial"/>
              </a:rPr>
              <a:t>scheduler </a:t>
            </a:r>
            <a:r>
              <a:rPr sz="1400" dirty="0">
                <a:latin typeface="Arial"/>
                <a:cs typeface="Arial"/>
              </a:rPr>
              <a:t>di lungo termine si basa quindi sulla </a:t>
            </a:r>
            <a:r>
              <a:rPr sz="1400" spc="-5" dirty="0">
                <a:latin typeface="Arial"/>
                <a:cs typeface="Arial"/>
              </a:rPr>
              <a:t>stima </a:t>
            </a:r>
            <a:r>
              <a:rPr sz="1400" dirty="0">
                <a:latin typeface="Arial"/>
                <a:cs typeface="Arial"/>
              </a:rPr>
              <a:t>del </a:t>
            </a:r>
            <a:r>
              <a:rPr sz="1400" spc="-5" dirty="0">
                <a:latin typeface="Arial"/>
                <a:cs typeface="Arial"/>
              </a:rPr>
              <a:t>comportamento </a:t>
            </a:r>
            <a:r>
              <a:rPr sz="1400" dirty="0">
                <a:latin typeface="Arial"/>
                <a:cs typeface="Arial"/>
              </a:rPr>
              <a:t>globale</a:t>
            </a:r>
            <a:r>
              <a:rPr sz="1400" spc="-2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dei  job.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Le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strategie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principali: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Times New Roman"/>
              <a:cs typeface="Times New Roman"/>
            </a:endParaRPr>
          </a:p>
          <a:p>
            <a:pPr marL="812800" marR="488315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812800" algn="l"/>
                <a:tab pos="813435" algn="l"/>
              </a:tabLst>
            </a:pPr>
            <a:r>
              <a:rPr sz="1400" dirty="0">
                <a:latin typeface="Arial"/>
                <a:cs typeface="Arial"/>
              </a:rPr>
              <a:t>fornire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alla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coda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dei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processi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pronti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quindi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allo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scheduler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breve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termine)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gruppi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  </a:t>
            </a:r>
            <a:r>
              <a:rPr sz="1400" spc="-5" dirty="0">
                <a:latin typeface="Arial"/>
                <a:cs typeface="Arial"/>
              </a:rPr>
              <a:t>processi </a:t>
            </a:r>
            <a:r>
              <a:rPr sz="1400" dirty="0">
                <a:latin typeface="Arial"/>
                <a:cs typeface="Arial"/>
              </a:rPr>
              <a:t>che </a:t>
            </a:r>
            <a:r>
              <a:rPr sz="1400" spc="-5" dirty="0">
                <a:latin typeface="Arial"/>
                <a:cs typeface="Arial"/>
              </a:rPr>
              <a:t>siano bilanciati </a:t>
            </a:r>
            <a:r>
              <a:rPr sz="1400" dirty="0">
                <a:latin typeface="Arial"/>
                <a:cs typeface="Arial"/>
              </a:rPr>
              <a:t>tra </a:t>
            </a:r>
            <a:r>
              <a:rPr sz="1400" spc="-5" dirty="0">
                <a:latin typeface="Arial"/>
                <a:cs typeface="Arial"/>
              </a:rPr>
              <a:t>loro nello sfruttamento della CPU 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dell’I/O;</a:t>
            </a:r>
            <a:endParaRPr sz="14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buAutoNum type="arabicPeriod"/>
              <a:tabLst>
                <a:tab pos="812800" algn="l"/>
                <a:tab pos="813435" algn="l"/>
              </a:tabLst>
            </a:pPr>
            <a:r>
              <a:rPr sz="1400" dirty="0">
                <a:latin typeface="Arial"/>
                <a:cs typeface="Arial"/>
              </a:rPr>
              <a:t>aumentare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il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numero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processi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provenienti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dalla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coda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batch,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quando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il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carico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della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CPU</a:t>
            </a:r>
            <a:endParaRPr sz="14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diminuisce;</a:t>
            </a:r>
            <a:endParaRPr sz="1400">
              <a:latin typeface="Arial"/>
              <a:cs typeface="Arial"/>
            </a:endParaRPr>
          </a:p>
          <a:p>
            <a:pPr marL="812800" marR="484505" indent="-342900">
              <a:lnSpc>
                <a:spcPct val="100000"/>
              </a:lnSpc>
              <a:buAutoNum type="arabicPeriod" startAt="3"/>
              <a:tabLst>
                <a:tab pos="812800" algn="l"/>
                <a:tab pos="813435" algn="l"/>
              </a:tabLst>
            </a:pPr>
            <a:r>
              <a:rPr sz="1400" dirty="0">
                <a:latin typeface="Arial"/>
                <a:cs typeface="Arial"/>
              </a:rPr>
              <a:t>diminuire (fino anche a bloccare) i </a:t>
            </a:r>
            <a:r>
              <a:rPr sz="1400" spc="-5" dirty="0">
                <a:latin typeface="Arial"/>
                <a:cs typeface="Arial"/>
              </a:rPr>
              <a:t>lavori provenienti </a:t>
            </a:r>
            <a:r>
              <a:rPr sz="1400" dirty="0">
                <a:latin typeface="Arial"/>
                <a:cs typeface="Arial"/>
              </a:rPr>
              <a:t>dalla coda batch, quando il</a:t>
            </a:r>
            <a:r>
              <a:rPr sz="1400" spc="-2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carico  aumenta e/o i </a:t>
            </a:r>
            <a:r>
              <a:rPr sz="1400" spc="-5" dirty="0">
                <a:latin typeface="Arial"/>
                <a:cs typeface="Arial"/>
              </a:rPr>
              <a:t>tempi </a:t>
            </a:r>
            <a:r>
              <a:rPr sz="1400" dirty="0">
                <a:latin typeface="Arial"/>
                <a:cs typeface="Arial"/>
              </a:rPr>
              <a:t>di risposta del sistema</a:t>
            </a:r>
            <a:r>
              <a:rPr sz="1400" spc="-2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diminuiscono.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1114" y="5823915"/>
            <a:ext cx="784161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La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frequenza di chiamata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dell’SLT </a:t>
            </a:r>
            <a:r>
              <a:rPr sz="1600" spc="-5" dirty="0">
                <a:latin typeface="Arial"/>
                <a:cs typeface="Arial"/>
              </a:rPr>
              <a:t>è bassa e consente di implementare strategie </a:t>
            </a:r>
            <a:r>
              <a:rPr sz="1600" spc="-10" dirty="0">
                <a:latin typeface="Arial"/>
                <a:cs typeface="Arial"/>
              </a:rPr>
              <a:t>anche  </a:t>
            </a:r>
            <a:r>
              <a:rPr sz="1600" spc="-5" dirty="0">
                <a:latin typeface="Arial"/>
                <a:cs typeface="Arial"/>
              </a:rPr>
              <a:t>complesse di selezione dei lavori e di dimensionamento del carico dei processi da  inviare alla coda pronti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(ready)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Scheduling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1114" y="1586229"/>
            <a:ext cx="8340090" cy="4926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Scheduling a medio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termine: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/>
              <a:t>	</a:t>
            </a:r>
            <a:r>
              <a:rPr sz="1600" spc="-5" dirty="0">
                <a:latin typeface="Arial"/>
                <a:cs typeface="Arial"/>
              </a:rPr>
              <a:t>ready suspended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-&gt;ready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/>
              <a:t>	</a:t>
            </a:r>
            <a:r>
              <a:rPr sz="1600" spc="-5" dirty="0">
                <a:latin typeface="Arial"/>
                <a:cs typeface="Arial"/>
              </a:rPr>
              <a:t>Blocked suspended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-&gt;blocked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/>
              <a:t>	</a:t>
            </a:r>
            <a:r>
              <a:rPr sz="1600" spc="-5" dirty="0">
                <a:latin typeface="Arial"/>
                <a:cs typeface="Arial"/>
              </a:rPr>
              <a:t>Parte della funzione di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swapping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/>
              <a:t>	</a:t>
            </a:r>
            <a:r>
              <a:rPr sz="1600" spc="-5" dirty="0">
                <a:latin typeface="Arial"/>
                <a:cs typeface="Arial"/>
              </a:rPr>
              <a:t>Basato </a:t>
            </a:r>
            <a:r>
              <a:rPr sz="1600" dirty="0">
                <a:latin typeface="Arial"/>
                <a:cs typeface="Arial"/>
              </a:rPr>
              <a:t>sulla </a:t>
            </a:r>
            <a:r>
              <a:rPr sz="1600" spc="-5" dirty="0">
                <a:latin typeface="Arial"/>
                <a:cs typeface="Arial"/>
              </a:rPr>
              <a:t>necessità di gestire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livello di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multi-programmazione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2700" marR="18415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La </a:t>
            </a:r>
            <a:r>
              <a:rPr sz="1600" i="1" spc="-10" dirty="0">
                <a:latin typeface="Arial"/>
                <a:cs typeface="Arial"/>
              </a:rPr>
              <a:t>presenza </a:t>
            </a:r>
            <a:r>
              <a:rPr sz="1600" i="1" spc="-5" dirty="0">
                <a:latin typeface="Arial"/>
                <a:cs typeface="Arial"/>
              </a:rPr>
              <a:t>di molti processi sospesi in memoria, riduce la disponibilità per nuovi processi  pronti. In questo caso lo </a:t>
            </a:r>
            <a:r>
              <a:rPr sz="1600" b="1" i="1" spc="-5" dirty="0">
                <a:latin typeface="Arial"/>
                <a:cs typeface="Arial"/>
              </a:rPr>
              <a:t>scheduler di breve termine </a:t>
            </a:r>
            <a:r>
              <a:rPr sz="1600" i="1" spc="-5" dirty="0">
                <a:latin typeface="Arial"/>
                <a:cs typeface="Arial"/>
              </a:rPr>
              <a:t>è obbligato a scegliere tra i pochi  processi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pronti…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90500" marR="5080" indent="-177800">
              <a:lnSpc>
                <a:spcPct val="100000"/>
              </a:lnSpc>
              <a:buFont typeface="Arial"/>
              <a:buChar char="•"/>
              <a:tabLst>
                <a:tab pos="191135" algn="l"/>
              </a:tabLst>
            </a:pPr>
            <a:r>
              <a:rPr sz="1600" i="1" spc="-10" dirty="0">
                <a:latin typeface="Arial"/>
                <a:cs typeface="Arial"/>
              </a:rPr>
              <a:t>utilizza </a:t>
            </a:r>
            <a:r>
              <a:rPr sz="1600" i="1" dirty="0">
                <a:latin typeface="Arial"/>
                <a:cs typeface="Arial"/>
              </a:rPr>
              <a:t>le </a:t>
            </a:r>
            <a:r>
              <a:rPr sz="1600" i="1" spc="-5" dirty="0">
                <a:latin typeface="Arial"/>
                <a:cs typeface="Arial"/>
              </a:rPr>
              <a:t>informazioni del </a:t>
            </a:r>
            <a:r>
              <a:rPr sz="1600" b="1" i="1" spc="-5" dirty="0">
                <a:latin typeface="Arial"/>
                <a:cs typeface="Arial"/>
              </a:rPr>
              <a:t>Descrittore </a:t>
            </a:r>
            <a:r>
              <a:rPr sz="1600" b="1" i="1" dirty="0">
                <a:latin typeface="Arial"/>
                <a:cs typeface="Arial"/>
              </a:rPr>
              <a:t>di </a:t>
            </a:r>
            <a:r>
              <a:rPr sz="1600" b="1" i="1" spc="-5" dirty="0">
                <a:latin typeface="Arial"/>
                <a:cs typeface="Arial"/>
              </a:rPr>
              <a:t>Processo </a:t>
            </a:r>
            <a:r>
              <a:rPr sz="1600" i="1" spc="-5" dirty="0">
                <a:latin typeface="Arial"/>
                <a:cs typeface="Arial"/>
              </a:rPr>
              <a:t>(PCB) </a:t>
            </a:r>
            <a:r>
              <a:rPr sz="1600" i="1" dirty="0">
                <a:latin typeface="Arial"/>
                <a:cs typeface="Arial"/>
              </a:rPr>
              <a:t>per </a:t>
            </a:r>
            <a:r>
              <a:rPr sz="1600" i="1" spc="-5" dirty="0">
                <a:latin typeface="Arial"/>
                <a:cs typeface="Arial"/>
              </a:rPr>
              <a:t>stabilire </a:t>
            </a:r>
            <a:r>
              <a:rPr sz="1600" i="1" dirty="0">
                <a:latin typeface="Arial"/>
                <a:cs typeface="Arial"/>
              </a:rPr>
              <a:t>la </a:t>
            </a:r>
            <a:r>
              <a:rPr sz="1600" i="1" spc="-5" dirty="0">
                <a:latin typeface="Arial"/>
                <a:cs typeface="Arial"/>
              </a:rPr>
              <a:t>richiesta di  </a:t>
            </a:r>
            <a:r>
              <a:rPr sz="1600" i="1" spc="-10" dirty="0">
                <a:latin typeface="Arial"/>
                <a:cs typeface="Arial"/>
              </a:rPr>
              <a:t>memoria </a:t>
            </a:r>
            <a:r>
              <a:rPr sz="1600" i="1" spc="-5" dirty="0">
                <a:latin typeface="Arial"/>
                <a:cs typeface="Arial"/>
              </a:rPr>
              <a:t>del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processo;</a:t>
            </a:r>
            <a:endParaRPr sz="1600">
              <a:latin typeface="Arial"/>
              <a:cs typeface="Arial"/>
            </a:endParaRPr>
          </a:p>
          <a:p>
            <a:pPr marL="247015" indent="-234315">
              <a:lnSpc>
                <a:spcPct val="100000"/>
              </a:lnSpc>
              <a:buFont typeface="Arial"/>
              <a:buChar char="•"/>
              <a:tabLst>
                <a:tab pos="247015" algn="l"/>
                <a:tab pos="247650" algn="l"/>
              </a:tabLst>
            </a:pPr>
            <a:r>
              <a:rPr sz="1600" i="1" spc="-5" dirty="0">
                <a:latin typeface="Arial"/>
                <a:cs typeface="Arial"/>
              </a:rPr>
              <a:t>tenta di allocare </a:t>
            </a:r>
            <a:r>
              <a:rPr sz="1600" i="1" spc="-15" dirty="0">
                <a:latin typeface="Arial"/>
                <a:cs typeface="Arial"/>
              </a:rPr>
              <a:t>spazio </a:t>
            </a:r>
            <a:r>
              <a:rPr sz="1600" i="1" dirty="0">
                <a:latin typeface="Arial"/>
                <a:cs typeface="Arial"/>
              </a:rPr>
              <a:t>in </a:t>
            </a:r>
            <a:r>
              <a:rPr sz="1600" i="1" spc="-10" dirty="0">
                <a:latin typeface="Arial"/>
                <a:cs typeface="Arial"/>
              </a:rPr>
              <a:t>memoria</a:t>
            </a:r>
            <a:r>
              <a:rPr sz="1600" i="1" spc="114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centrale;</a:t>
            </a:r>
            <a:endParaRPr sz="1600">
              <a:latin typeface="Arial"/>
              <a:cs typeface="Arial"/>
            </a:endParaRPr>
          </a:p>
          <a:p>
            <a:pPr marL="247015" indent="-234315">
              <a:lnSpc>
                <a:spcPct val="100000"/>
              </a:lnSpc>
              <a:buFont typeface="Arial"/>
              <a:buChar char="•"/>
              <a:tabLst>
                <a:tab pos="247015" algn="l"/>
                <a:tab pos="247650" algn="l"/>
              </a:tabLst>
            </a:pPr>
            <a:r>
              <a:rPr sz="1600" i="1" spc="-10" dirty="0">
                <a:latin typeface="Arial"/>
                <a:cs typeface="Arial"/>
              </a:rPr>
              <a:t>riposiziona </a:t>
            </a:r>
            <a:r>
              <a:rPr sz="1600" i="1" dirty="0">
                <a:latin typeface="Arial"/>
                <a:cs typeface="Arial"/>
              </a:rPr>
              <a:t>il </a:t>
            </a:r>
            <a:r>
              <a:rPr sz="1600" i="1" spc="-5" dirty="0">
                <a:latin typeface="Arial"/>
                <a:cs typeface="Arial"/>
              </a:rPr>
              <a:t>processo </a:t>
            </a:r>
            <a:r>
              <a:rPr sz="1600" i="1" dirty="0">
                <a:latin typeface="Arial"/>
                <a:cs typeface="Arial"/>
              </a:rPr>
              <a:t>in </a:t>
            </a:r>
            <a:r>
              <a:rPr sz="1600" i="1" spc="-10" dirty="0">
                <a:latin typeface="Arial"/>
                <a:cs typeface="Arial"/>
              </a:rPr>
              <a:t>memoria </a:t>
            </a:r>
            <a:r>
              <a:rPr sz="1600" i="1" spc="-5" dirty="0">
                <a:latin typeface="Arial"/>
                <a:cs typeface="Arial"/>
              </a:rPr>
              <a:t>nella coda dei</a:t>
            </a:r>
            <a:r>
              <a:rPr sz="1600" i="1" spc="10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pronti.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i="1" spc="-10" dirty="0">
                <a:latin typeface="Arial"/>
                <a:cs typeface="Arial"/>
              </a:rPr>
              <a:t>Viene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attivato: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ts val="1975"/>
              </a:lnSpc>
            </a:pPr>
            <a:r>
              <a:rPr sz="1650" i="1" spc="-55" dirty="0">
                <a:latin typeface="Wingdings"/>
                <a:cs typeface="Wingdings"/>
              </a:rPr>
              <a:t></a:t>
            </a:r>
            <a:r>
              <a:rPr sz="1650" i="1" spc="-5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Arial"/>
                <a:cs typeface="Arial"/>
              </a:rPr>
              <a:t>quando </a:t>
            </a:r>
            <a:r>
              <a:rPr sz="1600" i="1" dirty="0">
                <a:latin typeface="Arial"/>
                <a:cs typeface="Arial"/>
              </a:rPr>
              <a:t>si </a:t>
            </a:r>
            <a:r>
              <a:rPr sz="1600" i="1" spc="-5" dirty="0">
                <a:latin typeface="Arial"/>
                <a:cs typeface="Arial"/>
              </a:rPr>
              <a:t>rende disponibile </a:t>
            </a:r>
            <a:r>
              <a:rPr sz="1600" i="1" dirty="0">
                <a:latin typeface="Arial"/>
                <a:cs typeface="Arial"/>
              </a:rPr>
              <a:t>lo </a:t>
            </a:r>
            <a:r>
              <a:rPr sz="1600" i="1" spc="-15" dirty="0">
                <a:latin typeface="Arial"/>
                <a:cs typeface="Arial"/>
              </a:rPr>
              <a:t>spazio </a:t>
            </a:r>
            <a:r>
              <a:rPr sz="1600" i="1" dirty="0">
                <a:latin typeface="Arial"/>
                <a:cs typeface="Arial"/>
              </a:rPr>
              <a:t>in</a:t>
            </a:r>
            <a:r>
              <a:rPr sz="1600" i="1" spc="1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memoria;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ts val="1914"/>
              </a:lnSpc>
            </a:pPr>
            <a:r>
              <a:rPr sz="1600" spc="-5" dirty="0">
                <a:latin typeface="Wingdings"/>
                <a:cs typeface="Wingdings"/>
              </a:rPr>
              <a:t>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Arial"/>
                <a:cs typeface="Arial"/>
              </a:rPr>
              <a:t>quando </a:t>
            </a:r>
            <a:r>
              <a:rPr sz="1600" i="1" spc="-10" dirty="0">
                <a:latin typeface="Arial"/>
                <a:cs typeface="Arial"/>
              </a:rPr>
              <a:t>l’arrivo </a:t>
            </a:r>
            <a:r>
              <a:rPr sz="1600" i="1" spc="-5" dirty="0">
                <a:latin typeface="Arial"/>
                <a:cs typeface="Arial"/>
              </a:rPr>
              <a:t>di processi pronti scende al di sotto di una soglia</a:t>
            </a:r>
            <a:r>
              <a:rPr sz="1600" i="1" spc="204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specificata.</a:t>
            </a:r>
            <a:endParaRPr sz="1600">
              <a:latin typeface="Arial"/>
              <a:cs typeface="Arial"/>
            </a:endParaRPr>
          </a:p>
          <a:p>
            <a:pPr marR="67310" algn="r">
              <a:lnSpc>
                <a:spcPct val="100000"/>
              </a:lnSpc>
              <a:spcBef>
                <a:spcPts val="430"/>
              </a:spcBef>
            </a:pPr>
            <a:r>
              <a:rPr sz="1400" spc="-5" dirty="0">
                <a:latin typeface="Arial"/>
                <a:cs typeface="Arial"/>
              </a:rPr>
              <a:t>24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Scheduling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4644" y="1584705"/>
            <a:ext cx="7237095" cy="2770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Scheduling a breve termine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(dispatcher):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Ready </a:t>
            </a:r>
            <a:r>
              <a:rPr sz="1800" dirty="0">
                <a:latin typeface="Arial"/>
                <a:cs typeface="Arial"/>
              </a:rPr>
              <a:t>-&gt;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Run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Eseguito molto frequentemente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Invocato quando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verifica un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evento:</a:t>
            </a:r>
            <a:endParaRPr sz="1600">
              <a:latin typeface="Arial"/>
              <a:cs typeface="Arial"/>
            </a:endParaRPr>
          </a:p>
          <a:p>
            <a:pPr marL="480059" lvl="1" indent="-124460">
              <a:lnSpc>
                <a:spcPct val="100000"/>
              </a:lnSpc>
              <a:spcBef>
                <a:spcPts val="5"/>
              </a:spcBef>
              <a:buChar char="-"/>
              <a:tabLst>
                <a:tab pos="480695" algn="l"/>
              </a:tabLst>
            </a:pPr>
            <a:r>
              <a:rPr sz="1600" spc="-5" dirty="0">
                <a:latin typeface="Arial"/>
                <a:cs typeface="Arial"/>
              </a:rPr>
              <a:t>Clock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interrupts</a:t>
            </a:r>
            <a:endParaRPr sz="1600">
              <a:latin typeface="Arial"/>
              <a:cs typeface="Arial"/>
            </a:endParaRPr>
          </a:p>
          <a:p>
            <a:pPr marL="480059" lvl="1" indent="-124460">
              <a:lnSpc>
                <a:spcPct val="100000"/>
              </a:lnSpc>
              <a:buChar char="-"/>
              <a:tabLst>
                <a:tab pos="480695" algn="l"/>
              </a:tabLst>
            </a:pPr>
            <a:r>
              <a:rPr sz="1600" spc="-5" dirty="0">
                <a:latin typeface="Arial"/>
                <a:cs typeface="Arial"/>
              </a:rPr>
              <a:t>I/O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interrupts</a:t>
            </a:r>
            <a:endParaRPr sz="1600">
              <a:latin typeface="Arial"/>
              <a:cs typeface="Arial"/>
            </a:endParaRPr>
          </a:p>
          <a:p>
            <a:pPr marL="480059" lvl="1" indent="-124460">
              <a:lnSpc>
                <a:spcPct val="100000"/>
              </a:lnSpc>
              <a:buChar char="-"/>
              <a:tabLst>
                <a:tab pos="480695" algn="l"/>
              </a:tabLst>
            </a:pPr>
            <a:r>
              <a:rPr sz="1600" spc="-5" dirty="0">
                <a:latin typeface="Arial"/>
                <a:cs typeface="Arial"/>
              </a:rPr>
              <a:t>Operating </a:t>
            </a:r>
            <a:r>
              <a:rPr sz="1600" spc="-10" dirty="0">
                <a:latin typeface="Arial"/>
                <a:cs typeface="Arial"/>
              </a:rPr>
              <a:t>system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calls</a:t>
            </a:r>
            <a:endParaRPr sz="1600">
              <a:latin typeface="Arial"/>
              <a:cs typeface="Arial"/>
            </a:endParaRPr>
          </a:p>
          <a:p>
            <a:pPr marL="480059" lvl="1" indent="-124460">
              <a:lnSpc>
                <a:spcPct val="100000"/>
              </a:lnSpc>
              <a:buChar char="-"/>
              <a:tabLst>
                <a:tab pos="480695" algn="l"/>
              </a:tabLst>
            </a:pPr>
            <a:r>
              <a:rPr sz="1600" spc="-5" dirty="0">
                <a:latin typeface="Arial"/>
                <a:cs typeface="Arial"/>
              </a:rPr>
              <a:t>Signals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La sua principale strategia è orientata alla </a:t>
            </a:r>
            <a:r>
              <a:rPr sz="1600" i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massimizzazione 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delle </a:t>
            </a:r>
            <a:r>
              <a:rPr sz="1600" i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prestazioni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del  sistema secondo un specifico insieme di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obiettivi.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496695">
              <a:lnSpc>
                <a:spcPct val="100000"/>
              </a:lnSpc>
              <a:spcBef>
                <a:spcPts val="105"/>
              </a:spcBef>
            </a:pPr>
            <a:r>
              <a:rPr dirty="0"/>
              <a:t>Scheduling </a:t>
            </a:r>
            <a:r>
              <a:rPr spc="-5" dirty="0"/>
              <a:t>della CPU  </a:t>
            </a:r>
            <a:r>
              <a:rPr dirty="0"/>
              <a:t>(scheduling a breve</a:t>
            </a:r>
            <a:r>
              <a:rPr spc="-85" dirty="0"/>
              <a:t> </a:t>
            </a:r>
            <a:r>
              <a:rPr spc="-5" dirty="0"/>
              <a:t>termine)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5967" y="1607972"/>
            <a:ext cx="4528820" cy="3977004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spc="-5" dirty="0">
                <a:latin typeface="Arial"/>
                <a:cs typeface="Arial"/>
              </a:rPr>
              <a:t>Esecuzione di un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processo:</a:t>
            </a:r>
            <a:endParaRPr sz="1600">
              <a:latin typeface="Arial"/>
              <a:cs typeface="Arial"/>
            </a:endParaRPr>
          </a:p>
          <a:p>
            <a:pPr marL="582295" indent="-226695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582930" algn="l"/>
              </a:tabLst>
            </a:pPr>
            <a:r>
              <a:rPr sz="1600" spc="-5" dirty="0">
                <a:latin typeface="Arial"/>
                <a:cs typeface="Arial"/>
              </a:rPr>
              <a:t>ciclo di elaborazione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(CPU)</a:t>
            </a:r>
            <a:endParaRPr sz="1600">
              <a:latin typeface="Arial"/>
              <a:cs typeface="Arial"/>
            </a:endParaRPr>
          </a:p>
          <a:p>
            <a:pPr marL="582295" indent="-226695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582930" algn="l"/>
              </a:tabLst>
            </a:pPr>
            <a:r>
              <a:rPr sz="1600" spc="-5" dirty="0">
                <a:latin typeface="Arial"/>
                <a:cs typeface="Arial"/>
              </a:rPr>
              <a:t>attesa di completamento di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I/O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355600" marR="77470" indent="-3429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Lo scheduling della CPU riguarda la distribuzione  delle sequenze di elaborazione della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CPU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Processo I/O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bound:</a:t>
            </a:r>
            <a:endParaRPr sz="1600">
              <a:latin typeface="Arial"/>
              <a:cs typeface="Arial"/>
            </a:endParaRPr>
          </a:p>
          <a:p>
            <a:pPr marL="355600" marR="4953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molte sequenze di operazioni di CPU di breve  durata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Processo CPU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bound:</a:t>
            </a:r>
            <a:endParaRPr sz="1600">
              <a:latin typeface="Arial"/>
              <a:cs typeface="Arial"/>
            </a:endParaRPr>
          </a:p>
          <a:p>
            <a:pPr marL="355600" marR="5080">
              <a:lnSpc>
                <a:spcPct val="100000"/>
              </a:lnSpc>
              <a:spcBef>
                <a:spcPts val="384"/>
              </a:spcBef>
            </a:pPr>
            <a:r>
              <a:rPr sz="1600" spc="-5" dirty="0">
                <a:latin typeface="Arial"/>
                <a:cs typeface="Arial"/>
              </a:rPr>
              <a:t>poche sequenze di operazioni di CPU di lunga  durata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24525" y="1557400"/>
            <a:ext cx="2543175" cy="466242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86425" y="6252209"/>
            <a:ext cx="2619375" cy="0"/>
          </a:xfrm>
          <a:custGeom>
            <a:avLst/>
            <a:gdLst/>
            <a:ahLst/>
            <a:cxnLst/>
            <a:rect l="l" t="t" r="r" b="b"/>
            <a:pathLst>
              <a:path w="2619375">
                <a:moveTo>
                  <a:pt x="0" y="0"/>
                </a:moveTo>
                <a:lnTo>
                  <a:pt x="2619375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92775" y="1531619"/>
            <a:ext cx="0" cy="4714240"/>
          </a:xfrm>
          <a:custGeom>
            <a:avLst/>
            <a:gdLst/>
            <a:ahLst/>
            <a:cxnLst/>
            <a:rect l="l" t="t" r="r" b="b"/>
            <a:pathLst>
              <a:path h="4714240">
                <a:moveTo>
                  <a:pt x="0" y="0"/>
                </a:moveTo>
                <a:lnTo>
                  <a:pt x="0" y="471424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86425" y="1525269"/>
            <a:ext cx="2619375" cy="0"/>
          </a:xfrm>
          <a:custGeom>
            <a:avLst/>
            <a:gdLst/>
            <a:ahLst/>
            <a:cxnLst/>
            <a:rect l="l" t="t" r="r" b="b"/>
            <a:pathLst>
              <a:path w="2619375">
                <a:moveTo>
                  <a:pt x="0" y="0"/>
                </a:moveTo>
                <a:lnTo>
                  <a:pt x="2619375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99450" y="1531874"/>
            <a:ext cx="0" cy="4713605"/>
          </a:xfrm>
          <a:custGeom>
            <a:avLst/>
            <a:gdLst/>
            <a:ahLst/>
            <a:cxnLst/>
            <a:rect l="l" t="t" r="r" b="b"/>
            <a:pathLst>
              <a:path h="4713605">
                <a:moveTo>
                  <a:pt x="0" y="0"/>
                </a:moveTo>
                <a:lnTo>
                  <a:pt x="0" y="4713351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11825" y="6226809"/>
            <a:ext cx="2568575" cy="0"/>
          </a:xfrm>
          <a:custGeom>
            <a:avLst/>
            <a:gdLst/>
            <a:ahLst/>
            <a:cxnLst/>
            <a:rect l="l" t="t" r="r" b="b"/>
            <a:pathLst>
              <a:path w="2568575">
                <a:moveTo>
                  <a:pt x="0" y="0"/>
                </a:moveTo>
                <a:lnTo>
                  <a:pt x="2568575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18175" y="1557019"/>
            <a:ext cx="0" cy="4663440"/>
          </a:xfrm>
          <a:custGeom>
            <a:avLst/>
            <a:gdLst/>
            <a:ahLst/>
            <a:cxnLst/>
            <a:rect l="l" t="t" r="r" b="b"/>
            <a:pathLst>
              <a:path h="4663440">
                <a:moveTo>
                  <a:pt x="0" y="0"/>
                </a:moveTo>
                <a:lnTo>
                  <a:pt x="0" y="466344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11825" y="1550669"/>
            <a:ext cx="2568575" cy="0"/>
          </a:xfrm>
          <a:custGeom>
            <a:avLst/>
            <a:gdLst/>
            <a:ahLst/>
            <a:cxnLst/>
            <a:rect l="l" t="t" r="r" b="b"/>
            <a:pathLst>
              <a:path w="2568575">
                <a:moveTo>
                  <a:pt x="0" y="0"/>
                </a:moveTo>
                <a:lnTo>
                  <a:pt x="2568575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74050" y="1557274"/>
            <a:ext cx="0" cy="4662805"/>
          </a:xfrm>
          <a:custGeom>
            <a:avLst/>
            <a:gdLst/>
            <a:ahLst/>
            <a:cxnLst/>
            <a:rect l="l" t="t" r="r" b="b"/>
            <a:pathLst>
              <a:path h="4662805">
                <a:moveTo>
                  <a:pt x="0" y="0"/>
                </a:moveTo>
                <a:lnTo>
                  <a:pt x="0" y="4662551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82905">
              <a:lnSpc>
                <a:spcPct val="100000"/>
              </a:lnSpc>
              <a:spcBef>
                <a:spcPts val="105"/>
              </a:spcBef>
            </a:pPr>
            <a:r>
              <a:rPr dirty="0"/>
              <a:t>Scheduling </a:t>
            </a:r>
            <a:r>
              <a:rPr spc="-5" dirty="0"/>
              <a:t>della CPU:</a:t>
            </a:r>
            <a:r>
              <a:rPr spc="-75" dirty="0"/>
              <a:t> </a:t>
            </a:r>
            <a:r>
              <a:rPr dirty="0"/>
              <a:t>valutazione  Delle</a:t>
            </a:r>
            <a:r>
              <a:rPr spc="-35" dirty="0"/>
              <a:t> </a:t>
            </a:r>
            <a:r>
              <a:rPr dirty="0"/>
              <a:t>prestazioni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3189" y="1503322"/>
            <a:ext cx="8278495" cy="466407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484"/>
              </a:spcBef>
            </a:pPr>
            <a:r>
              <a:rPr sz="1600" spc="-5" dirty="0">
                <a:latin typeface="Arial"/>
                <a:cs typeface="Arial"/>
              </a:rPr>
              <a:t>Approcci:</a:t>
            </a:r>
            <a:endParaRPr sz="1600">
              <a:latin typeface="Arial"/>
              <a:cs typeface="Arial"/>
            </a:endParaRPr>
          </a:p>
          <a:p>
            <a:pPr marL="1905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User-oriented</a:t>
            </a:r>
            <a:endParaRPr sz="1600">
              <a:latin typeface="Arial"/>
              <a:cs typeface="Arial"/>
            </a:endParaRPr>
          </a:p>
          <a:p>
            <a:pPr marL="476250">
              <a:lnSpc>
                <a:spcPct val="100000"/>
              </a:lnSpc>
              <a:spcBef>
                <a:spcPts val="330"/>
              </a:spcBef>
            </a:pPr>
            <a:r>
              <a:rPr sz="14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Turnaround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time</a:t>
            </a:r>
            <a:r>
              <a:rPr sz="1400" spc="-5" dirty="0">
                <a:latin typeface="Arial"/>
                <a:cs typeface="Arial"/>
              </a:rPr>
              <a:t>: </a:t>
            </a:r>
            <a:r>
              <a:rPr sz="1400" dirty="0">
                <a:latin typeface="Arial"/>
                <a:cs typeface="Arial"/>
              </a:rPr>
              <a:t>tempo </a:t>
            </a:r>
            <a:r>
              <a:rPr sz="1400" spc="-5" dirty="0">
                <a:latin typeface="Arial"/>
                <a:cs typeface="Arial"/>
              </a:rPr>
              <a:t>intercorso </a:t>
            </a:r>
            <a:r>
              <a:rPr sz="1400" dirty="0">
                <a:latin typeface="Arial"/>
                <a:cs typeface="Arial"/>
              </a:rPr>
              <a:t>tra la </a:t>
            </a:r>
            <a:r>
              <a:rPr sz="1400" spc="-5" dirty="0">
                <a:latin typeface="Arial"/>
                <a:cs typeface="Arial"/>
              </a:rPr>
              <a:t>sottomissione </a:t>
            </a:r>
            <a:r>
              <a:rPr sz="1400" dirty="0">
                <a:latin typeface="Arial"/>
                <a:cs typeface="Arial"/>
              </a:rPr>
              <a:t>di un processo e la sua</a:t>
            </a:r>
            <a:r>
              <a:rPr sz="1400" spc="-229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terminazione.</a:t>
            </a:r>
            <a:endParaRPr sz="1400">
              <a:latin typeface="Arial"/>
              <a:cs typeface="Arial"/>
            </a:endParaRPr>
          </a:p>
          <a:p>
            <a:pPr marL="762635" marR="5080" indent="-287020">
              <a:lnSpc>
                <a:spcPct val="100000"/>
              </a:lnSpc>
              <a:spcBef>
                <a:spcPts val="340"/>
              </a:spcBef>
            </a:pPr>
            <a:r>
              <a:rPr sz="1400" u="heavy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Tempo</a:t>
            </a:r>
            <a:r>
              <a:rPr sz="1400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risposta</a:t>
            </a:r>
            <a:r>
              <a:rPr sz="1400" dirty="0">
                <a:latin typeface="Arial"/>
                <a:cs typeface="Arial"/>
              </a:rPr>
              <a:t>: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processo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interattivo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è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il tempo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trascorso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la</a:t>
            </a:r>
            <a:r>
              <a:rPr sz="1400" spc="-5" dirty="0">
                <a:latin typeface="Arial"/>
                <a:cs typeface="Arial"/>
              </a:rPr>
              <a:t> sottomissione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richiesta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  il ritorno del </a:t>
            </a:r>
            <a:r>
              <a:rPr sz="1400" spc="-5" dirty="0">
                <a:latin typeface="Arial"/>
                <a:cs typeface="Arial"/>
              </a:rPr>
              <a:t>primo </a:t>
            </a:r>
            <a:r>
              <a:rPr sz="1400" dirty="0">
                <a:latin typeface="Arial"/>
                <a:cs typeface="Arial"/>
              </a:rPr>
              <a:t>output. Il processo può continuare nel suo ciclo di esecuzione mentre  produce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output.</a:t>
            </a:r>
            <a:endParaRPr sz="1400">
              <a:latin typeface="Arial"/>
              <a:cs typeface="Arial"/>
            </a:endParaRPr>
          </a:p>
          <a:p>
            <a:pPr marL="476250">
              <a:lnSpc>
                <a:spcPct val="100000"/>
              </a:lnSpc>
              <a:spcBef>
                <a:spcPts val="335"/>
              </a:spcBef>
            </a:pP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Deadlines</a:t>
            </a:r>
            <a:r>
              <a:rPr sz="1400" dirty="0">
                <a:latin typeface="Arial"/>
                <a:cs typeface="Arial"/>
              </a:rPr>
              <a:t>: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quando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la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deadline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processo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è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specificata,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lo</a:t>
            </a:r>
            <a:r>
              <a:rPr sz="1400" spc="-5" dirty="0">
                <a:latin typeface="Arial"/>
                <a:cs typeface="Arial"/>
              </a:rPr>
              <a:t> scheduling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defe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fare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</a:t>
            </a:r>
            <a:endParaRPr sz="1400">
              <a:latin typeface="Arial"/>
              <a:cs typeface="Arial"/>
            </a:endParaRPr>
          </a:p>
          <a:p>
            <a:pPr marL="76263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completare </a:t>
            </a:r>
            <a:r>
              <a:rPr sz="1400" dirty="0">
                <a:latin typeface="Arial"/>
                <a:cs typeface="Arial"/>
              </a:rPr>
              <a:t>(o </a:t>
            </a:r>
            <a:r>
              <a:rPr sz="1400" spc="-5" dirty="0">
                <a:latin typeface="Arial"/>
                <a:cs typeface="Arial"/>
              </a:rPr>
              <a:t>avviare) </a:t>
            </a:r>
            <a:r>
              <a:rPr sz="1400" dirty="0">
                <a:latin typeface="Arial"/>
                <a:cs typeface="Arial"/>
              </a:rPr>
              <a:t>il processo entro la</a:t>
            </a:r>
            <a:r>
              <a:rPr sz="1400" spc="-1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deadline</a:t>
            </a:r>
            <a:endParaRPr sz="1400">
              <a:latin typeface="Arial"/>
              <a:cs typeface="Arial"/>
            </a:endParaRPr>
          </a:p>
          <a:p>
            <a:pPr marL="19050">
              <a:lnSpc>
                <a:spcPct val="100000"/>
              </a:lnSpc>
              <a:spcBef>
                <a:spcPts val="390"/>
              </a:spcBef>
            </a:pPr>
            <a:r>
              <a:rPr sz="1600" spc="-5" dirty="0">
                <a:latin typeface="Arial"/>
                <a:cs typeface="Arial"/>
              </a:rPr>
              <a:t>System-oriented</a:t>
            </a:r>
            <a:endParaRPr sz="1600">
              <a:latin typeface="Arial"/>
              <a:cs typeface="Arial"/>
            </a:endParaRPr>
          </a:p>
          <a:p>
            <a:pPr marL="476250" marR="2820670">
              <a:lnSpc>
                <a:spcPts val="2020"/>
              </a:lnSpc>
              <a:spcBef>
                <a:spcPts val="114"/>
              </a:spcBef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Throughput</a:t>
            </a:r>
            <a:r>
              <a:rPr sz="1400" spc="-5" dirty="0">
                <a:latin typeface="Arial"/>
                <a:cs typeface="Arial"/>
              </a:rPr>
              <a:t>: </a:t>
            </a:r>
            <a:r>
              <a:rPr sz="1400" dirty="0">
                <a:latin typeface="Arial"/>
                <a:cs typeface="Arial"/>
              </a:rPr>
              <a:t>numero di processi terminati per unità di tempo 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Utilizzo del processore</a:t>
            </a:r>
            <a:r>
              <a:rPr sz="1400" dirty="0">
                <a:latin typeface="Arial"/>
                <a:cs typeface="Arial"/>
              </a:rPr>
              <a:t>: </a:t>
            </a:r>
            <a:r>
              <a:rPr sz="1400" i="1" dirty="0">
                <a:latin typeface="Arial"/>
                <a:cs typeface="Arial"/>
              </a:rPr>
              <a:t>% del tempo in cui la </a:t>
            </a:r>
            <a:r>
              <a:rPr sz="1400" i="1" spc="-5" dirty="0">
                <a:latin typeface="Arial"/>
                <a:cs typeface="Arial"/>
              </a:rPr>
              <a:t>CPU </a:t>
            </a:r>
            <a:r>
              <a:rPr sz="1400" i="1" dirty="0">
                <a:latin typeface="Arial"/>
                <a:cs typeface="Arial"/>
              </a:rPr>
              <a:t>è</a:t>
            </a:r>
            <a:r>
              <a:rPr sz="1400" i="1" spc="-2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impegnata</a:t>
            </a:r>
            <a:endParaRPr sz="1400">
              <a:latin typeface="Arial"/>
              <a:cs typeface="Arial"/>
            </a:endParaRPr>
          </a:p>
          <a:p>
            <a:pPr marL="996315" indent="-62865">
              <a:lnSpc>
                <a:spcPts val="1555"/>
              </a:lnSpc>
              <a:buSzPct val="92857"/>
              <a:buFont typeface="Arial"/>
              <a:buChar char="•"/>
              <a:tabLst>
                <a:tab pos="996950" algn="l"/>
              </a:tabLst>
            </a:pPr>
            <a:r>
              <a:rPr sz="1400" i="1" dirty="0">
                <a:latin typeface="Arial"/>
                <a:cs typeface="Arial"/>
              </a:rPr>
              <a:t>per eseguire </a:t>
            </a:r>
            <a:r>
              <a:rPr sz="1400" i="1" spc="-5" dirty="0">
                <a:latin typeface="Arial"/>
                <a:cs typeface="Arial"/>
              </a:rPr>
              <a:t>programmi </a:t>
            </a:r>
            <a:r>
              <a:rPr sz="1400" i="1" dirty="0">
                <a:latin typeface="Arial"/>
                <a:cs typeface="Arial"/>
              </a:rPr>
              <a:t>degli</a:t>
            </a:r>
            <a:r>
              <a:rPr sz="1400" i="1" spc="-114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utenti</a:t>
            </a:r>
            <a:endParaRPr sz="1400">
              <a:latin typeface="Arial"/>
              <a:cs typeface="Arial"/>
            </a:endParaRPr>
          </a:p>
          <a:p>
            <a:pPr marL="996315" indent="-62865">
              <a:lnSpc>
                <a:spcPct val="100000"/>
              </a:lnSpc>
              <a:buSzPct val="92857"/>
              <a:buFont typeface="Arial"/>
              <a:buChar char="•"/>
              <a:tabLst>
                <a:tab pos="996950" algn="l"/>
              </a:tabLst>
            </a:pPr>
            <a:r>
              <a:rPr sz="1400" i="1" dirty="0">
                <a:latin typeface="Arial"/>
                <a:cs typeface="Arial"/>
              </a:rPr>
              <a:t>per eseguire moduli del sistema</a:t>
            </a:r>
            <a:r>
              <a:rPr sz="1400" i="1" spc="-14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operativo</a:t>
            </a:r>
            <a:endParaRPr sz="1400">
              <a:latin typeface="Arial"/>
              <a:cs typeface="Arial"/>
            </a:endParaRPr>
          </a:p>
          <a:p>
            <a:pPr marL="476250">
              <a:lnSpc>
                <a:spcPct val="100000"/>
              </a:lnSpc>
              <a:spcBef>
                <a:spcPts val="335"/>
              </a:spcBef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Evitare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</a:t>
            </a:r>
            <a:r>
              <a:rPr sz="1400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starvation</a:t>
            </a:r>
            <a:endParaRPr sz="1400">
              <a:latin typeface="Arial"/>
              <a:cs typeface="Arial"/>
            </a:endParaRPr>
          </a:p>
          <a:p>
            <a:pPr marL="476250">
              <a:lnSpc>
                <a:spcPct val="100000"/>
              </a:lnSpc>
              <a:spcBef>
                <a:spcPts val="335"/>
              </a:spcBef>
            </a:pP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Utilizzare tutte le risorse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(dispositivi </a:t>
            </a:r>
            <a:r>
              <a:rPr sz="1400" dirty="0">
                <a:latin typeface="Arial"/>
                <a:cs typeface="Arial"/>
              </a:rPr>
              <a:t>di I/O, </a:t>
            </a:r>
            <a:r>
              <a:rPr sz="1400" spc="-5" dirty="0">
                <a:latin typeface="Arial"/>
                <a:cs typeface="Arial"/>
              </a:rPr>
              <a:t>CPU,</a:t>
            </a:r>
            <a:r>
              <a:rPr sz="1400" spc="-1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ecc.)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600" b="1" spc="-5" dirty="0">
                <a:latin typeface="Arial"/>
                <a:cs typeface="Arial"/>
              </a:rPr>
              <a:t>Criteri di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ottimizzazione:</a:t>
            </a:r>
            <a:endParaRPr sz="1600">
              <a:latin typeface="Arial"/>
              <a:cs typeface="Arial"/>
            </a:endParaRPr>
          </a:p>
          <a:p>
            <a:pPr marL="355600" marR="5401945">
              <a:lnSpc>
                <a:spcPct val="12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Max utilizzazione della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CPU  Max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throughput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6089" y="6141821"/>
            <a:ext cx="1957070" cy="610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Min turnaround time  Min tempo di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risposta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82905">
              <a:lnSpc>
                <a:spcPct val="100000"/>
              </a:lnSpc>
              <a:spcBef>
                <a:spcPts val="105"/>
              </a:spcBef>
            </a:pPr>
            <a:r>
              <a:rPr dirty="0"/>
              <a:t>Scheduling </a:t>
            </a:r>
            <a:r>
              <a:rPr spc="-5" dirty="0"/>
              <a:t>della CPU:</a:t>
            </a:r>
            <a:r>
              <a:rPr spc="-75" dirty="0"/>
              <a:t> </a:t>
            </a:r>
            <a:r>
              <a:rPr dirty="0"/>
              <a:t>valutazione  Delle</a:t>
            </a:r>
            <a:r>
              <a:rPr spc="-35" dirty="0"/>
              <a:t> </a:t>
            </a:r>
            <a:r>
              <a:rPr dirty="0"/>
              <a:t>prestazioni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4644" y="1657604"/>
            <a:ext cx="7773670" cy="4855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30" dirty="0">
                <a:latin typeface="Arial"/>
                <a:cs typeface="Arial"/>
              </a:rPr>
              <a:t>Tempo </a:t>
            </a:r>
            <a:r>
              <a:rPr sz="1600" b="1" spc="-5" dirty="0">
                <a:latin typeface="Arial"/>
                <a:cs typeface="Arial"/>
              </a:rPr>
              <a:t>di ricircolo </a:t>
            </a:r>
            <a:r>
              <a:rPr sz="1600" b="1" spc="-15" dirty="0">
                <a:latin typeface="Arial"/>
                <a:cs typeface="Arial"/>
              </a:rPr>
              <a:t>(Turnaround</a:t>
            </a:r>
            <a:r>
              <a:rPr sz="1600" b="1" spc="10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time)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20"/>
              </a:lnSpc>
            </a:pPr>
            <a:r>
              <a:rPr sz="1600" spc="-45" dirty="0">
                <a:latin typeface="Arial"/>
                <a:cs typeface="Arial"/>
              </a:rPr>
              <a:t>Tempo </a:t>
            </a:r>
            <a:r>
              <a:rPr sz="1600" spc="-5" dirty="0">
                <a:latin typeface="Arial"/>
                <a:cs typeface="Arial"/>
              </a:rPr>
              <a:t>trascorso l’avvio (immissione </a:t>
            </a:r>
            <a:r>
              <a:rPr sz="1600" spc="-10" dirty="0">
                <a:latin typeface="Arial"/>
                <a:cs typeface="Arial"/>
              </a:rPr>
              <a:t>nel </a:t>
            </a:r>
            <a:r>
              <a:rPr sz="1600" spc="-5" dirty="0">
                <a:latin typeface="Arial"/>
                <a:cs typeface="Arial"/>
              </a:rPr>
              <a:t>sistema) e la terminazione di un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ts val="1680"/>
              </a:lnSpc>
            </a:pPr>
            <a:r>
              <a:rPr sz="1400" b="1" i="1" spc="-5" dirty="0">
                <a:latin typeface="Arial"/>
                <a:cs typeface="Arial"/>
              </a:rPr>
              <a:t>T</a:t>
            </a:r>
            <a:r>
              <a:rPr sz="1000" b="1" i="1" spc="-5" dirty="0">
                <a:latin typeface="Arial"/>
                <a:cs typeface="Arial"/>
              </a:rPr>
              <a:t>loading</a:t>
            </a:r>
            <a:r>
              <a:rPr sz="1400" b="1" i="1" spc="-5" dirty="0">
                <a:latin typeface="Arial"/>
                <a:cs typeface="Arial"/>
              </a:rPr>
              <a:t>+T</a:t>
            </a:r>
            <a:r>
              <a:rPr sz="1000" b="1" i="1" spc="-5" dirty="0">
                <a:latin typeface="Arial"/>
                <a:cs typeface="Arial"/>
              </a:rPr>
              <a:t>ready</a:t>
            </a:r>
            <a:r>
              <a:rPr sz="1400" b="1" i="1" spc="-5" dirty="0">
                <a:latin typeface="Arial"/>
                <a:cs typeface="Arial"/>
              </a:rPr>
              <a:t>+T</a:t>
            </a:r>
            <a:r>
              <a:rPr sz="1000" b="1" i="1" spc="-5" dirty="0">
                <a:latin typeface="Arial"/>
                <a:cs typeface="Arial"/>
              </a:rPr>
              <a:t>CPU</a:t>
            </a:r>
            <a:r>
              <a:rPr sz="1400" b="1" i="1" spc="-5" dirty="0">
                <a:latin typeface="Arial"/>
                <a:cs typeface="Arial"/>
              </a:rPr>
              <a:t>+T</a:t>
            </a:r>
            <a:r>
              <a:rPr sz="1000" b="1" i="1" spc="-5" dirty="0">
                <a:latin typeface="Arial"/>
                <a:cs typeface="Arial"/>
              </a:rPr>
              <a:t>I/O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30" dirty="0">
                <a:latin typeface="Arial"/>
                <a:cs typeface="Arial"/>
              </a:rPr>
              <a:t>Tempo </a:t>
            </a:r>
            <a:r>
              <a:rPr sz="1600" b="1" spc="-5" dirty="0">
                <a:latin typeface="Arial"/>
                <a:cs typeface="Arial"/>
              </a:rPr>
              <a:t>di</a:t>
            </a:r>
            <a:r>
              <a:rPr sz="1600" b="1" spc="4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attesa</a:t>
            </a:r>
            <a:endParaRPr sz="1600">
              <a:latin typeface="Arial"/>
              <a:cs typeface="Arial"/>
            </a:endParaRPr>
          </a:p>
          <a:p>
            <a:pPr marL="190500" marR="142240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misura il tempo che un processo trascorre in attesa delle risorse a causa di conflitti  con altri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processi.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5"/>
              </a:spcBef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E’ la penalità che si paga per condividere risorse ed è espressa come: tempo</a:t>
            </a:r>
            <a:r>
              <a:rPr sz="1600" spc="-10" dirty="0">
                <a:latin typeface="Arial"/>
                <a:cs typeface="Arial"/>
              </a:rPr>
              <a:t> di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ricircolo - tempo di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esecuzione.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600" spc="-25" dirty="0">
                <a:latin typeface="Arial"/>
                <a:cs typeface="Arial"/>
              </a:rPr>
              <a:t>Valuta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sostanza la sorgente di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inefficienza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30" dirty="0">
                <a:latin typeface="Arial"/>
                <a:cs typeface="Arial"/>
              </a:rPr>
              <a:t>Tempo </a:t>
            </a:r>
            <a:r>
              <a:rPr sz="1600" b="1" spc="-5" dirty="0">
                <a:latin typeface="Arial"/>
                <a:cs typeface="Arial"/>
              </a:rPr>
              <a:t>di</a:t>
            </a:r>
            <a:r>
              <a:rPr sz="1600" b="1" spc="3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risposta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nei sistemi time-sharing:</a:t>
            </a:r>
            <a:endParaRPr sz="1600">
              <a:latin typeface="Arial"/>
              <a:cs typeface="Arial"/>
            </a:endParaRPr>
          </a:p>
          <a:p>
            <a:pPr marL="12700" marR="16446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misura il tempo che trascorre </a:t>
            </a:r>
            <a:r>
              <a:rPr sz="1600" spc="-10" dirty="0">
                <a:latin typeface="Arial"/>
                <a:cs typeface="Arial"/>
              </a:rPr>
              <a:t>dal </a:t>
            </a:r>
            <a:r>
              <a:rPr sz="1600" spc="-5" dirty="0">
                <a:latin typeface="Arial"/>
                <a:cs typeface="Arial"/>
              </a:rPr>
              <a:t>momento in cui viene </a:t>
            </a:r>
            <a:r>
              <a:rPr sz="1600" spc="-10" dirty="0">
                <a:latin typeface="Arial"/>
                <a:cs typeface="Arial"/>
              </a:rPr>
              <a:t>introdotto </a:t>
            </a:r>
            <a:r>
              <a:rPr sz="1600" spc="-5" dirty="0">
                <a:latin typeface="Arial"/>
                <a:cs typeface="Arial"/>
              </a:rPr>
              <a:t>l’ultimo </a:t>
            </a:r>
            <a:r>
              <a:rPr sz="1600" spc="-10" dirty="0">
                <a:latin typeface="Arial"/>
                <a:cs typeface="Arial"/>
              </a:rPr>
              <a:t>carattere al  </a:t>
            </a:r>
            <a:r>
              <a:rPr sz="1600" spc="-5" dirty="0">
                <a:latin typeface="Arial"/>
                <a:cs typeface="Arial"/>
              </a:rPr>
              <a:t>terminale all’istante in cui viene restituita la prima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risposta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nei sistemi real-time: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misura il tempo che trascorre dal momento in cui </a:t>
            </a:r>
            <a:r>
              <a:rPr sz="1600" dirty="0">
                <a:latin typeface="Arial"/>
                <a:cs typeface="Arial"/>
              </a:rPr>
              <a:t>viene </a:t>
            </a:r>
            <a:r>
              <a:rPr sz="1600" spc="-5" dirty="0">
                <a:latin typeface="Arial"/>
                <a:cs typeface="Arial"/>
              </a:rPr>
              <a:t>segnalato un evento</a:t>
            </a:r>
            <a:r>
              <a:rPr sz="1600" spc="1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esterno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all’istante in cui viene eseguita la prima istruzione della relativa routine di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gestione</a:t>
            </a:r>
            <a:endParaRPr sz="16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28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Priorità – </a:t>
            </a:r>
            <a:r>
              <a:rPr spc="-5" dirty="0"/>
              <a:t>Event</a:t>
            </a:r>
            <a:r>
              <a:rPr spc="-20" dirty="0"/>
              <a:t> </a:t>
            </a:r>
            <a:r>
              <a:rPr dirty="0"/>
              <a:t>Driven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8540" y="1460754"/>
            <a:ext cx="7874000" cy="5182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1018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A ogni processo viene assegnato un livello di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priorità</a:t>
            </a:r>
            <a:r>
              <a:rPr sz="1600" spc="-5" dirty="0">
                <a:latin typeface="Arial"/>
                <a:cs typeface="Arial"/>
              </a:rPr>
              <a:t>. Lo scheduler sceglie sempre il  processo pronto con priorità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maggiore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1905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La priorità </a:t>
            </a:r>
            <a:r>
              <a:rPr sz="1600" spc="-10" dirty="0">
                <a:latin typeface="Arial"/>
                <a:cs typeface="Arial"/>
              </a:rPr>
              <a:t>può </a:t>
            </a:r>
            <a:r>
              <a:rPr sz="1600" spc="-5" dirty="0">
                <a:latin typeface="Arial"/>
                <a:cs typeface="Arial"/>
              </a:rPr>
              <a:t>essere </a:t>
            </a:r>
            <a:r>
              <a:rPr sz="1600" spc="-10" dirty="0">
                <a:latin typeface="Arial"/>
                <a:cs typeface="Arial"/>
              </a:rPr>
              <a:t>assegnata </a:t>
            </a:r>
            <a:r>
              <a:rPr sz="1600" spc="-5" dirty="0">
                <a:latin typeface="Arial"/>
                <a:cs typeface="Arial"/>
              </a:rPr>
              <a:t>dall’utente o </a:t>
            </a:r>
            <a:r>
              <a:rPr sz="1600" spc="-10" dirty="0">
                <a:latin typeface="Arial"/>
                <a:cs typeface="Arial"/>
              </a:rPr>
              <a:t>dal </a:t>
            </a:r>
            <a:r>
              <a:rPr sz="1600" spc="-5" dirty="0">
                <a:latin typeface="Arial"/>
                <a:cs typeface="Arial"/>
              </a:rPr>
              <a:t>sistema e </a:t>
            </a:r>
            <a:r>
              <a:rPr sz="1600" spc="-10" dirty="0">
                <a:latin typeface="Arial"/>
                <a:cs typeface="Arial"/>
              </a:rPr>
              <a:t>può </a:t>
            </a:r>
            <a:r>
              <a:rPr sz="1600" spc="-5" dirty="0">
                <a:latin typeface="Arial"/>
                <a:cs typeface="Arial"/>
              </a:rPr>
              <a:t>essere di tipo statico o  dinamico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la priorità dinamica varia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funzione:</a:t>
            </a:r>
            <a:endParaRPr sz="1600">
              <a:latin typeface="Arial"/>
              <a:cs typeface="Arial"/>
            </a:endParaRPr>
          </a:p>
          <a:p>
            <a:pPr marL="598170" indent="-128270">
              <a:lnSpc>
                <a:spcPct val="100000"/>
              </a:lnSpc>
              <a:buChar char="•"/>
              <a:tabLst>
                <a:tab pos="598805" algn="l"/>
              </a:tabLst>
            </a:pPr>
            <a:r>
              <a:rPr sz="1600" spc="-5" dirty="0">
                <a:latin typeface="Arial"/>
                <a:cs typeface="Arial"/>
              </a:rPr>
              <a:t>del valore iniziale</a:t>
            </a:r>
            <a:endParaRPr sz="1600">
              <a:latin typeface="Arial"/>
              <a:cs typeface="Arial"/>
            </a:endParaRPr>
          </a:p>
          <a:p>
            <a:pPr marL="598170" indent="-128270">
              <a:lnSpc>
                <a:spcPct val="100000"/>
              </a:lnSpc>
              <a:buChar char="•"/>
              <a:tabLst>
                <a:tab pos="598805" algn="l"/>
              </a:tabLst>
            </a:pPr>
            <a:r>
              <a:rPr sz="1600" spc="-5" dirty="0">
                <a:latin typeface="Arial"/>
                <a:cs typeface="Arial"/>
              </a:rPr>
              <a:t>delle caratteristiche del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</a:t>
            </a:r>
            <a:endParaRPr sz="1600">
              <a:latin typeface="Arial"/>
              <a:cs typeface="Arial"/>
            </a:endParaRPr>
          </a:p>
          <a:p>
            <a:pPr marL="598170" indent="-128270">
              <a:lnSpc>
                <a:spcPct val="100000"/>
              </a:lnSpc>
              <a:buChar char="•"/>
              <a:tabLst>
                <a:tab pos="598805" algn="l"/>
              </a:tabLst>
            </a:pPr>
            <a:r>
              <a:rPr sz="1600" spc="-5" dirty="0">
                <a:latin typeface="Arial"/>
                <a:cs typeface="Arial"/>
              </a:rPr>
              <a:t>della richiesta di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risorse</a:t>
            </a:r>
            <a:endParaRPr sz="1600">
              <a:latin typeface="Arial"/>
              <a:cs typeface="Arial"/>
            </a:endParaRPr>
          </a:p>
          <a:p>
            <a:pPr marL="598170" indent="-128270">
              <a:lnSpc>
                <a:spcPct val="100000"/>
              </a:lnSpc>
              <a:buChar char="•"/>
              <a:tabLst>
                <a:tab pos="598805" algn="l"/>
              </a:tabLst>
            </a:pPr>
            <a:r>
              <a:rPr sz="1600" spc="-10" dirty="0">
                <a:latin typeface="Arial"/>
                <a:cs typeface="Arial"/>
              </a:rPr>
              <a:t>del comportamento durante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l’esecuzione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1900">
              <a:latin typeface="Times New Roman"/>
              <a:cs typeface="Times New Roman"/>
            </a:endParaRPr>
          </a:p>
          <a:p>
            <a:pPr marL="83820" marR="28448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Modello </a:t>
            </a:r>
            <a:r>
              <a:rPr sz="1600" b="1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Event Driven</a:t>
            </a:r>
            <a:r>
              <a:rPr sz="1600" b="1" i="1" spc="-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applicato nei sistemi dove il tempo di risposta, soprattutto ad  eventi esterni, è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critico.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83820">
              <a:lnSpc>
                <a:spcPct val="100000"/>
              </a:lnSpc>
              <a:spcBef>
                <a:spcPts val="5"/>
              </a:spcBef>
            </a:pPr>
            <a:r>
              <a:rPr sz="1600" i="1" spc="-5" dirty="0">
                <a:latin typeface="Arial"/>
                <a:cs typeface="Arial"/>
              </a:rPr>
              <a:t>Caratteristiche:</a:t>
            </a:r>
            <a:endParaRPr sz="1600">
              <a:latin typeface="Arial"/>
              <a:cs typeface="Arial"/>
            </a:endParaRPr>
          </a:p>
          <a:p>
            <a:pPr marL="716280" marR="146050" lvl="1" indent="-175260">
              <a:lnSpc>
                <a:spcPct val="100000"/>
              </a:lnSpc>
              <a:buFont typeface="Arial"/>
              <a:buChar char="•"/>
              <a:tabLst>
                <a:tab pos="716915" algn="l"/>
              </a:tabLst>
            </a:pPr>
            <a:r>
              <a:rPr sz="1600" i="1" spc="-5" dirty="0">
                <a:latin typeface="Arial"/>
                <a:cs typeface="Arial"/>
              </a:rPr>
              <a:t>il sistemista </a:t>
            </a:r>
            <a:r>
              <a:rPr sz="1600" i="1" spc="-10" dirty="0">
                <a:latin typeface="Arial"/>
                <a:cs typeface="Arial"/>
              </a:rPr>
              <a:t>può </a:t>
            </a:r>
            <a:r>
              <a:rPr sz="1600" i="1" spc="-5" dirty="0">
                <a:latin typeface="Arial"/>
                <a:cs typeface="Arial"/>
              </a:rPr>
              <a:t>influire </a:t>
            </a:r>
            <a:r>
              <a:rPr sz="1600" i="1" spc="-10" dirty="0">
                <a:latin typeface="Arial"/>
                <a:cs typeface="Arial"/>
              </a:rPr>
              <a:t>sull’ordine </a:t>
            </a:r>
            <a:r>
              <a:rPr sz="1600" i="1" spc="-5" dirty="0">
                <a:latin typeface="Arial"/>
                <a:cs typeface="Arial"/>
              </a:rPr>
              <a:t>in cui </a:t>
            </a:r>
            <a:r>
              <a:rPr sz="1600" i="1" spc="-10" dirty="0">
                <a:latin typeface="Arial"/>
                <a:cs typeface="Arial"/>
              </a:rPr>
              <a:t>uno </a:t>
            </a:r>
            <a:r>
              <a:rPr sz="1600" i="1" spc="-5" dirty="0">
                <a:latin typeface="Arial"/>
                <a:cs typeface="Arial"/>
              </a:rPr>
              <a:t>scheduler serve gli </a:t>
            </a:r>
            <a:r>
              <a:rPr sz="1600" i="1" spc="-10" dirty="0">
                <a:latin typeface="Arial"/>
                <a:cs typeface="Arial"/>
              </a:rPr>
              <a:t>eventi </a:t>
            </a:r>
            <a:r>
              <a:rPr sz="1600" i="1" spc="-5" dirty="0">
                <a:latin typeface="Arial"/>
                <a:cs typeface="Arial"/>
              </a:rPr>
              <a:t>esterni  modificando </a:t>
            </a:r>
            <a:r>
              <a:rPr sz="1600" i="1" dirty="0">
                <a:latin typeface="Arial"/>
                <a:cs typeface="Arial"/>
              </a:rPr>
              <a:t>le </a:t>
            </a:r>
            <a:r>
              <a:rPr sz="1600" i="1" spc="-5" dirty="0">
                <a:latin typeface="Arial"/>
                <a:cs typeface="Arial"/>
              </a:rPr>
              <a:t>priorità assegnate ai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processi</a:t>
            </a:r>
            <a:endParaRPr sz="1600">
              <a:latin typeface="Arial"/>
              <a:cs typeface="Arial"/>
            </a:endParaRPr>
          </a:p>
          <a:p>
            <a:pPr marL="716280" marR="5080" lvl="1" indent="-175260">
              <a:lnSpc>
                <a:spcPct val="100000"/>
              </a:lnSpc>
              <a:buFont typeface="Arial"/>
              <a:buChar char="•"/>
              <a:tabLst>
                <a:tab pos="716915" algn="l"/>
              </a:tabLst>
            </a:pPr>
            <a:r>
              <a:rPr sz="1600" i="1" spc="-5" dirty="0">
                <a:latin typeface="Arial"/>
                <a:cs typeface="Arial"/>
              </a:rPr>
              <a:t>le </a:t>
            </a:r>
            <a:r>
              <a:rPr sz="1600" i="1" spc="-10" dirty="0">
                <a:latin typeface="Arial"/>
                <a:cs typeface="Arial"/>
              </a:rPr>
              <a:t>prestazioni </a:t>
            </a:r>
            <a:r>
              <a:rPr sz="1600" i="1" spc="-5" dirty="0">
                <a:latin typeface="Arial"/>
                <a:cs typeface="Arial"/>
              </a:rPr>
              <a:t>sono dipendenti da una 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accurata </a:t>
            </a:r>
            <a:r>
              <a:rPr sz="1600" i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pianificazione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nell’assegnazione  </a:t>
            </a:r>
            <a:r>
              <a:rPr sz="1600" i="1" spc="-5" dirty="0">
                <a:latin typeface="Arial"/>
                <a:cs typeface="Arial"/>
              </a:rPr>
              <a:t>delle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priorità</a:t>
            </a:r>
            <a:endParaRPr sz="1600">
              <a:latin typeface="Arial"/>
              <a:cs typeface="Arial"/>
            </a:endParaRPr>
          </a:p>
          <a:p>
            <a:pPr marL="716280" marR="225425" lvl="1" indent="-175260">
              <a:lnSpc>
                <a:spcPct val="100000"/>
              </a:lnSpc>
              <a:buFont typeface="Arial"/>
              <a:buChar char="•"/>
              <a:tabLst>
                <a:tab pos="716915" algn="l"/>
              </a:tabLst>
            </a:pPr>
            <a:r>
              <a:rPr sz="1600" i="1" spc="-5" dirty="0">
                <a:latin typeface="Arial"/>
                <a:cs typeface="Arial"/>
              </a:rPr>
              <a:t>non è in grado di garantire il completamento di un processo in un 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intervallo di  tempo finito</a:t>
            </a:r>
            <a:r>
              <a:rPr sz="1600" i="1" spc="-5" dirty="0">
                <a:latin typeface="Arial"/>
                <a:cs typeface="Arial"/>
              </a:rPr>
              <a:t> dalla sua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creazione.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Problemi </a:t>
            </a:r>
            <a:r>
              <a:rPr dirty="0"/>
              <a:t>del</a:t>
            </a:r>
            <a:r>
              <a:rPr spc="-45" dirty="0"/>
              <a:t> </a:t>
            </a:r>
            <a:r>
              <a:rPr dirty="0"/>
              <a:t>campionamento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64565" y="1513078"/>
            <a:ext cx="23780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600" spc="-5" dirty="0">
                <a:latin typeface="Arial"/>
                <a:cs typeface="Arial"/>
              </a:rPr>
              <a:t>1.	Perdita di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informazioni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4565" y="3708272"/>
            <a:ext cx="61810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600" spc="-5" dirty="0">
                <a:latin typeface="Arial"/>
                <a:cs typeface="Arial"/>
              </a:rPr>
              <a:t>2.	Comparsa di elementi </a:t>
            </a: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PRESENTI nell’originale.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ALIASING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52700" y="1884298"/>
            <a:ext cx="4038600" cy="1616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5200" y="4076636"/>
            <a:ext cx="4038600" cy="2424176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372480" y="4720538"/>
            <a:ext cx="329565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ES.: ruota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dell’auto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1196340" algn="l"/>
                <a:tab pos="1838325" algn="l"/>
              </a:tabLst>
            </a:pPr>
            <a:r>
              <a:rPr sz="1600" spc="-5" dirty="0">
                <a:latin typeface="Arial"/>
                <a:cs typeface="Arial"/>
              </a:rPr>
              <a:t>Periodo	di	camp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onamento  dell’occhio = </a:t>
            </a:r>
            <a:r>
              <a:rPr sz="1600" i="1" spc="-5" dirty="0">
                <a:latin typeface="Arial"/>
                <a:cs typeface="Arial"/>
              </a:rPr>
              <a:t>100 </a:t>
            </a:r>
            <a:r>
              <a:rPr sz="1600" i="1" spc="-10" dirty="0">
                <a:latin typeface="Arial"/>
                <a:cs typeface="Arial"/>
              </a:rPr>
              <a:t>ms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(10Hz)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Priorità – </a:t>
            </a:r>
            <a:r>
              <a:rPr spc="-5" dirty="0"/>
              <a:t>Event</a:t>
            </a:r>
            <a:r>
              <a:rPr spc="-20" dirty="0"/>
              <a:t> </a:t>
            </a:r>
            <a:r>
              <a:rPr dirty="0"/>
              <a:t>Driven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29301" y="1916176"/>
            <a:ext cx="3814698" cy="396074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6639" y="1729231"/>
            <a:ext cx="5001895" cy="4598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40005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Un numero di priorità (intero) è associato a ciascun  processo</a:t>
            </a:r>
            <a:endParaRPr sz="1600">
              <a:latin typeface="Arial"/>
              <a:cs typeface="Arial"/>
            </a:endParaRPr>
          </a:p>
          <a:p>
            <a:pPr marL="355600" marR="486409" indent="-342900">
              <a:lnSpc>
                <a:spcPct val="100000"/>
              </a:lnSpc>
              <a:spcBef>
                <a:spcPts val="3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La CPU è allocata al processo con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più alta  priorità (di solito la più alta priorità corrisponde  all’intero più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piccolo)</a:t>
            </a:r>
            <a:endParaRPr sz="1600">
              <a:latin typeface="Arial"/>
              <a:cs typeface="Arial"/>
            </a:endParaRPr>
          </a:p>
          <a:p>
            <a:pPr marL="756285" marR="280035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spc="-5" dirty="0">
                <a:latin typeface="Arial"/>
                <a:cs typeface="Arial"/>
              </a:rPr>
              <a:t>Preemptive: requisizione della CPU se la priorità del nuovo  processo in ready è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maggiore</a:t>
            </a:r>
            <a:endParaRPr sz="1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spc="-5" dirty="0">
                <a:latin typeface="Arial"/>
                <a:cs typeface="Arial"/>
              </a:rPr>
              <a:t>Non-preemptive</a:t>
            </a:r>
            <a:endParaRPr sz="1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Le priorità possono essere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definite:</a:t>
            </a:r>
            <a:endParaRPr sz="1600">
              <a:latin typeface="Arial"/>
              <a:cs typeface="Arial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3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internamente al SO (utilizzando grandezze  misurabili): uso di memoria, file aperti, rapporto  tra picchi medi di di I/O e di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CPU</a:t>
            </a:r>
            <a:endParaRPr sz="1600">
              <a:latin typeface="Arial"/>
              <a:cs typeface="Arial"/>
            </a:endParaRPr>
          </a:p>
          <a:p>
            <a:pPr marL="756285" marR="274955" lvl="1" indent="-286385">
              <a:lnSpc>
                <a:spcPct val="100000"/>
              </a:lnSpc>
              <a:spcBef>
                <a:spcPts val="38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Esternamente al SO rilevanza del processo,  criticità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9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Problemi: Starvation (processi a bassa priorità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non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vengono mai eseguiti)</a:t>
            </a:r>
            <a:endParaRPr sz="1600">
              <a:latin typeface="Arial"/>
              <a:cs typeface="Arial"/>
            </a:endParaRPr>
          </a:p>
          <a:p>
            <a:pPr marL="355600" marR="203835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Soluzione: Aging, al passare del tempo in stato di  ready la priorità del processo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aumenta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Scheduling </a:t>
            </a:r>
            <a:r>
              <a:rPr spc="-5" dirty="0"/>
              <a:t>della</a:t>
            </a:r>
            <a:r>
              <a:rPr spc="-40" dirty="0"/>
              <a:t> </a:t>
            </a:r>
            <a:r>
              <a:rPr spc="-5" dirty="0"/>
              <a:t>CPU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5940" y="1536852"/>
            <a:ext cx="7741284" cy="44970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5" dirty="0">
                <a:latin typeface="Arial"/>
                <a:cs typeface="Arial"/>
              </a:rPr>
              <a:t>DECISION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MODE: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Non-Preemptive</a:t>
            </a:r>
            <a:endParaRPr sz="1600">
              <a:latin typeface="Arial"/>
              <a:cs typeface="Arial"/>
            </a:endParaRPr>
          </a:p>
          <a:p>
            <a:pPr marL="756285" marR="340360" lvl="1" indent="-286385">
              <a:lnSpc>
                <a:spcPts val="1730"/>
              </a:lnSpc>
              <a:spcBef>
                <a:spcPts val="40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Un processo nello stato di running abbandonerà tale stato solo se termina  l’esecuzione o se si blocca </a:t>
            </a:r>
            <a:r>
              <a:rPr sz="1600" spc="-10" dirty="0">
                <a:latin typeface="Arial"/>
                <a:cs typeface="Arial"/>
              </a:rPr>
              <a:t>per una </a:t>
            </a:r>
            <a:r>
              <a:rPr sz="1600" spc="-5" dirty="0">
                <a:latin typeface="Arial"/>
                <a:cs typeface="Arial"/>
              </a:rPr>
              <a:t>operazione di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I/O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7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Preemptive</a:t>
            </a:r>
            <a:endParaRPr sz="1600">
              <a:latin typeface="Arial"/>
              <a:cs typeface="Arial"/>
            </a:endParaRPr>
          </a:p>
          <a:p>
            <a:pPr marL="756285" marR="30480" lvl="1" indent="-286385">
              <a:lnSpc>
                <a:spcPts val="1730"/>
              </a:lnSpc>
              <a:spcBef>
                <a:spcPts val="40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Il processo attualmente nello stato di running può essere interrotto e spostato  nello stato di ready dal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6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PRO: Nessun processo può monopolizzare il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PROBLEMI: processi che condividono dati -&gt; meccanismi di</a:t>
            </a:r>
            <a:r>
              <a:rPr sz="1600" spc="1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sincronizzazione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>
              <a:latin typeface="Times New Roman"/>
              <a:cs typeface="Times New Roman"/>
            </a:endParaRPr>
          </a:p>
          <a:p>
            <a:pPr marL="95250">
              <a:lnSpc>
                <a:spcPct val="100000"/>
              </a:lnSpc>
            </a:pPr>
            <a:r>
              <a:rPr sz="1600" spc="-25" dirty="0">
                <a:latin typeface="Arial"/>
                <a:cs typeface="Arial"/>
              </a:rPr>
              <a:t>DISPATCHER:</a:t>
            </a:r>
            <a:endParaRPr sz="1600">
              <a:latin typeface="Arial"/>
              <a:cs typeface="Arial"/>
            </a:endParaRPr>
          </a:p>
          <a:p>
            <a:pPr marL="438150" marR="36957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437515" algn="l"/>
                <a:tab pos="438784" algn="l"/>
              </a:tabLst>
            </a:pPr>
            <a:r>
              <a:rPr sz="1600" spc="-5" dirty="0">
                <a:latin typeface="Arial"/>
                <a:cs typeface="Arial"/>
              </a:rPr>
              <a:t>Modulo del SO che passa il controllo della CPU al processo selezionato dallo  scheduler a breve termine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attraverso:</a:t>
            </a:r>
            <a:endParaRPr sz="1600">
              <a:latin typeface="Arial"/>
              <a:cs typeface="Arial"/>
            </a:endParaRPr>
          </a:p>
          <a:p>
            <a:pPr marL="83883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838835" algn="l"/>
                <a:tab pos="839469" algn="l"/>
              </a:tabLst>
            </a:pPr>
            <a:r>
              <a:rPr sz="1600" spc="-5" dirty="0">
                <a:latin typeface="Arial"/>
                <a:cs typeface="Arial"/>
              </a:rPr>
              <a:t>switch del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contesto</a:t>
            </a:r>
            <a:endParaRPr sz="1600">
              <a:latin typeface="Arial"/>
              <a:cs typeface="Arial"/>
            </a:endParaRPr>
          </a:p>
          <a:p>
            <a:pPr marL="83883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838835" algn="l"/>
                <a:tab pos="839469" algn="l"/>
              </a:tabLst>
            </a:pPr>
            <a:r>
              <a:rPr sz="1600" spc="-5" dirty="0">
                <a:latin typeface="Arial"/>
                <a:cs typeface="Arial"/>
              </a:rPr>
              <a:t>switch del l modo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utente/supervisore</a:t>
            </a:r>
            <a:endParaRPr sz="1600">
              <a:latin typeface="Arial"/>
              <a:cs typeface="Arial"/>
            </a:endParaRPr>
          </a:p>
          <a:p>
            <a:pPr marL="83883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838835" algn="l"/>
                <a:tab pos="839469" algn="l"/>
              </a:tabLst>
            </a:pPr>
            <a:r>
              <a:rPr sz="1600" spc="-5" dirty="0">
                <a:latin typeface="Arial"/>
                <a:cs typeface="Arial"/>
              </a:rPr>
              <a:t>Salto </a:t>
            </a:r>
            <a:r>
              <a:rPr sz="1600" dirty="0">
                <a:latin typeface="Arial"/>
                <a:cs typeface="Arial"/>
              </a:rPr>
              <a:t>alla </a:t>
            </a:r>
            <a:r>
              <a:rPr sz="1600" spc="-5" dirty="0">
                <a:latin typeface="Arial"/>
                <a:cs typeface="Arial"/>
              </a:rPr>
              <a:t>locazione opportuna del programma utente (contenuta nel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PCB)</a:t>
            </a:r>
            <a:endParaRPr sz="1600">
              <a:latin typeface="Arial"/>
              <a:cs typeface="Arial"/>
            </a:endParaRPr>
          </a:p>
          <a:p>
            <a:pPr marL="83883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per farlo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ripartire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8540" y="6057391"/>
            <a:ext cx="73501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i="1" spc="-5" dirty="0">
                <a:latin typeface="Arial"/>
                <a:cs typeface="Arial"/>
              </a:rPr>
              <a:t>Dispatch latency </a:t>
            </a:r>
            <a:r>
              <a:rPr sz="1600" spc="-5" dirty="0">
                <a:latin typeface="Arial"/>
                <a:cs typeface="Arial"/>
              </a:rPr>
              <a:t>– tempo che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dispatcher usa per fermare un processo e far  partire un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altro.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4644" y="3562883"/>
            <a:ext cx="7576184" cy="256222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9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Ogni processo entra nella coda di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ready</a:t>
            </a:r>
            <a:endParaRPr sz="1600">
              <a:latin typeface="Arial"/>
              <a:cs typeface="Arial"/>
            </a:endParaRPr>
          </a:p>
          <a:p>
            <a:pPr marL="355600" marR="70485" indent="-342900">
              <a:lnSpc>
                <a:spcPts val="1730"/>
              </a:lnSpc>
              <a:spcBef>
                <a:spcPts val="409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Quando un processo abbandona </a:t>
            </a:r>
            <a:r>
              <a:rPr sz="1600" dirty="0">
                <a:latin typeface="Arial"/>
                <a:cs typeface="Arial"/>
              </a:rPr>
              <a:t>lo </a:t>
            </a:r>
            <a:r>
              <a:rPr sz="1600" spc="-5" dirty="0">
                <a:latin typeface="Arial"/>
                <a:cs typeface="Arial"/>
              </a:rPr>
              <a:t>stato di running si seleziona il processo che  da più tempo è nello stato di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ready</a:t>
            </a:r>
            <a:endParaRPr sz="1600">
              <a:latin typeface="Arial"/>
              <a:cs typeface="Arial"/>
            </a:endParaRPr>
          </a:p>
          <a:p>
            <a:pPr marL="355600" marR="531495" indent="-342900">
              <a:lnSpc>
                <a:spcPts val="173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Un processo I/O bound o che richiede poco tempo di esecuzione potrebbe  attendere molto tempo prima che gli venga assegnata la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CPU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6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Favorisce i processi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CPU-bound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Tempo medio di attesa in coda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elevato</a:t>
            </a:r>
            <a:endParaRPr sz="1600">
              <a:latin typeface="Arial"/>
              <a:cs typeface="Arial"/>
            </a:endParaRPr>
          </a:p>
          <a:p>
            <a:pPr marL="355600" marR="5080" indent="-342900">
              <a:lnSpc>
                <a:spcPts val="1730"/>
              </a:lnSpc>
              <a:spcBef>
                <a:spcPts val="409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Effetto convoglio: tutti I processi in coda attendono che un processo </a:t>
            </a:r>
            <a:r>
              <a:rPr sz="1600" dirty="0">
                <a:latin typeface="Arial"/>
                <a:cs typeface="Arial"/>
              </a:rPr>
              <a:t>CPU-bound  </a:t>
            </a:r>
            <a:r>
              <a:rPr sz="1600" spc="-5" dirty="0">
                <a:latin typeface="Arial"/>
                <a:cs typeface="Arial"/>
              </a:rPr>
              <a:t>termini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6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Senza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prelazione: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1844" y="6099149"/>
            <a:ext cx="3072130" cy="5378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i="1" dirty="0">
                <a:latin typeface="Arial"/>
                <a:cs typeface="Arial"/>
              </a:rPr>
              <a:t>basso </a:t>
            </a:r>
            <a:r>
              <a:rPr sz="1400" i="1" spc="-5" dirty="0">
                <a:latin typeface="Arial"/>
                <a:cs typeface="Arial"/>
              </a:rPr>
              <a:t>sfruttamento </a:t>
            </a:r>
            <a:r>
              <a:rPr sz="1400" i="1" dirty="0">
                <a:latin typeface="Arial"/>
                <a:cs typeface="Arial"/>
              </a:rPr>
              <a:t>dei</a:t>
            </a:r>
            <a:r>
              <a:rPr sz="1400" i="1" spc="-9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componenti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i="1" dirty="0">
                <a:latin typeface="Arial"/>
                <a:cs typeface="Arial"/>
              </a:rPr>
              <a:t>basso lavoro utile del</a:t>
            </a:r>
            <a:r>
              <a:rPr sz="1400" i="1" spc="-1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sistema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27087" y="1725548"/>
            <a:ext cx="7353300" cy="1631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First </a:t>
            </a:r>
            <a:r>
              <a:rPr dirty="0"/>
              <a:t>Come </a:t>
            </a:r>
            <a:r>
              <a:rPr spc="-5" dirty="0"/>
              <a:t>First </a:t>
            </a:r>
            <a:r>
              <a:rPr dirty="0"/>
              <a:t>Served -</a:t>
            </a:r>
            <a:r>
              <a:rPr spc="-55" dirty="0"/>
              <a:t> </a:t>
            </a:r>
            <a:r>
              <a:rPr spc="-5" dirty="0"/>
              <a:t>FCFS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065" y="1513078"/>
            <a:ext cx="833437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Le prestazioni dipendono dall'ordine di arrivo dei</a:t>
            </a:r>
            <a:r>
              <a:rPr sz="1600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jobs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esempio : </a:t>
            </a:r>
            <a:r>
              <a:rPr sz="1600" spc="-5" dirty="0">
                <a:latin typeface="Arial"/>
                <a:cs typeface="Arial"/>
              </a:rPr>
              <a:t>Siano </a:t>
            </a:r>
            <a:r>
              <a:rPr sz="1600" spc="5" dirty="0">
                <a:latin typeface="Arial"/>
                <a:cs typeface="Arial"/>
              </a:rPr>
              <a:t>J</a:t>
            </a:r>
            <a:r>
              <a:rPr sz="1575" spc="7" baseline="-21164" dirty="0">
                <a:latin typeface="Arial"/>
                <a:cs typeface="Arial"/>
              </a:rPr>
              <a:t>1 </a:t>
            </a:r>
            <a:r>
              <a:rPr sz="1600" spc="-5" dirty="0">
                <a:latin typeface="Arial"/>
                <a:cs typeface="Arial"/>
              </a:rPr>
              <a:t>e </a:t>
            </a:r>
            <a:r>
              <a:rPr sz="1600" spc="5" dirty="0">
                <a:latin typeface="Arial"/>
                <a:cs typeface="Arial"/>
              </a:rPr>
              <a:t>J</a:t>
            </a:r>
            <a:r>
              <a:rPr sz="1575" spc="7" baseline="-21164" dirty="0">
                <a:latin typeface="Arial"/>
                <a:cs typeface="Arial"/>
              </a:rPr>
              <a:t>2 </a:t>
            </a:r>
            <a:r>
              <a:rPr sz="1600" spc="-5" dirty="0">
                <a:latin typeface="Arial"/>
                <a:cs typeface="Arial"/>
              </a:rPr>
              <a:t>due job con tempi di </a:t>
            </a:r>
            <a:r>
              <a:rPr sz="1600" dirty="0">
                <a:latin typeface="Arial"/>
                <a:cs typeface="Arial"/>
              </a:rPr>
              <a:t>esecuzione </a:t>
            </a:r>
            <a:r>
              <a:rPr sz="1600" spc="-5" dirty="0">
                <a:latin typeface="Arial"/>
                <a:cs typeface="Arial"/>
              </a:rPr>
              <a:t>totali rispettivamente pari a 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575" baseline="-21164" dirty="0">
                <a:latin typeface="Arial"/>
                <a:cs typeface="Arial"/>
              </a:rPr>
              <a:t>1</a:t>
            </a:r>
            <a:r>
              <a:rPr sz="1600" dirty="0">
                <a:latin typeface="Arial"/>
                <a:cs typeface="Arial"/>
              </a:rPr>
              <a:t>=20</a:t>
            </a:r>
            <a:r>
              <a:rPr sz="1600" spc="-11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t</a:t>
            </a:r>
            <a:r>
              <a:rPr sz="1575" spc="-7" baseline="-21164" dirty="0">
                <a:latin typeface="Arial"/>
                <a:cs typeface="Arial"/>
              </a:rPr>
              <a:t>2</a:t>
            </a:r>
            <a:r>
              <a:rPr sz="1600" spc="-5" dirty="0">
                <a:latin typeface="Arial"/>
                <a:cs typeface="Arial"/>
              </a:rPr>
              <a:t>=2 unità di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tempo.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sz="1600" b="1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b="1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CASO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03350" y="2924175"/>
            <a:ext cx="6477000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1218" y="3818585"/>
            <a:ext cx="7041515" cy="1232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0" dirty="0">
                <a:latin typeface="Arial"/>
                <a:cs typeface="Arial"/>
              </a:rPr>
              <a:t>Tempo </a:t>
            </a:r>
            <a:r>
              <a:rPr sz="1600" spc="-5" dirty="0">
                <a:latin typeface="Arial"/>
                <a:cs typeface="Arial"/>
              </a:rPr>
              <a:t>di riclico di J</a:t>
            </a:r>
            <a:r>
              <a:rPr sz="1575" spc="-7" baseline="-21164" dirty="0">
                <a:latin typeface="Arial"/>
                <a:cs typeface="Arial"/>
              </a:rPr>
              <a:t>1</a:t>
            </a:r>
            <a:r>
              <a:rPr sz="1600" spc="-5" dirty="0">
                <a:latin typeface="Arial"/>
                <a:cs typeface="Arial"/>
              </a:rPr>
              <a:t>=20; </a:t>
            </a:r>
            <a:r>
              <a:rPr sz="1600" spc="-40" dirty="0">
                <a:latin typeface="Arial"/>
                <a:cs typeface="Arial"/>
              </a:rPr>
              <a:t>Tempo </a:t>
            </a:r>
            <a:r>
              <a:rPr sz="1600" spc="-5" dirty="0">
                <a:latin typeface="Arial"/>
                <a:cs typeface="Arial"/>
              </a:rPr>
              <a:t>di riclico di J</a:t>
            </a:r>
            <a:r>
              <a:rPr sz="1575" spc="-7" baseline="-21164" dirty="0">
                <a:latin typeface="Arial"/>
                <a:cs typeface="Arial"/>
              </a:rPr>
              <a:t>2</a:t>
            </a:r>
            <a:r>
              <a:rPr sz="1600" spc="-5" dirty="0">
                <a:latin typeface="Arial"/>
                <a:cs typeface="Arial"/>
              </a:rPr>
              <a:t>=22; </a:t>
            </a:r>
            <a:r>
              <a:rPr sz="1600" spc="-40" dirty="0">
                <a:latin typeface="Arial"/>
                <a:cs typeface="Arial"/>
              </a:rPr>
              <a:t>Tempo </a:t>
            </a:r>
            <a:r>
              <a:rPr sz="1600" spc="-5" dirty="0">
                <a:latin typeface="Arial"/>
                <a:cs typeface="Arial"/>
              </a:rPr>
              <a:t>medio di</a:t>
            </a:r>
            <a:r>
              <a:rPr sz="1600" spc="2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riclico=21;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40" dirty="0">
                <a:latin typeface="Arial"/>
                <a:cs typeface="Arial"/>
              </a:rPr>
              <a:t>Tempo </a:t>
            </a:r>
            <a:r>
              <a:rPr sz="1600" spc="-5" dirty="0">
                <a:latin typeface="Arial"/>
                <a:cs typeface="Arial"/>
              </a:rPr>
              <a:t>di attesa di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J</a:t>
            </a:r>
            <a:r>
              <a:rPr sz="1575" baseline="-21164" dirty="0">
                <a:latin typeface="Arial"/>
                <a:cs typeface="Arial"/>
              </a:rPr>
              <a:t>1</a:t>
            </a:r>
            <a:r>
              <a:rPr sz="1600" dirty="0">
                <a:latin typeface="Arial"/>
                <a:cs typeface="Arial"/>
              </a:rPr>
              <a:t>=0; </a:t>
            </a:r>
            <a:r>
              <a:rPr sz="1600" spc="-40" dirty="0">
                <a:latin typeface="Arial"/>
                <a:cs typeface="Arial"/>
              </a:rPr>
              <a:t>Tempo </a:t>
            </a:r>
            <a:r>
              <a:rPr sz="1600" spc="-5" dirty="0">
                <a:latin typeface="Arial"/>
                <a:cs typeface="Arial"/>
              </a:rPr>
              <a:t>di attesa J</a:t>
            </a:r>
            <a:r>
              <a:rPr sz="1575" spc="-7" baseline="-21164" dirty="0">
                <a:latin typeface="Arial"/>
                <a:cs typeface="Arial"/>
              </a:rPr>
              <a:t>2</a:t>
            </a:r>
            <a:r>
              <a:rPr sz="1600" spc="-5" dirty="0">
                <a:latin typeface="Arial"/>
                <a:cs typeface="Arial"/>
              </a:rPr>
              <a:t>=20; </a:t>
            </a:r>
            <a:r>
              <a:rPr sz="1600" spc="-40" dirty="0">
                <a:latin typeface="Arial"/>
                <a:cs typeface="Arial"/>
              </a:rPr>
              <a:t>Tempo </a:t>
            </a:r>
            <a:r>
              <a:rPr sz="1600" spc="-5" dirty="0">
                <a:latin typeface="Arial"/>
                <a:cs typeface="Arial"/>
              </a:rPr>
              <a:t>medio di</a:t>
            </a:r>
            <a:r>
              <a:rPr sz="1600" spc="229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attesa=10;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  <a:spcBef>
                <a:spcPts val="1445"/>
              </a:spcBef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II</a:t>
            </a:r>
            <a:r>
              <a:rPr sz="1600" b="1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b="1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CASO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76375" y="4868862"/>
            <a:ext cx="6477000" cy="76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4065" y="5835497"/>
            <a:ext cx="692848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40" dirty="0">
                <a:latin typeface="Arial"/>
                <a:cs typeface="Arial"/>
              </a:rPr>
              <a:t>Tempo </a:t>
            </a:r>
            <a:r>
              <a:rPr sz="1600" spc="-5" dirty="0">
                <a:latin typeface="Arial"/>
                <a:cs typeface="Arial"/>
              </a:rPr>
              <a:t>di riclico di J</a:t>
            </a:r>
            <a:r>
              <a:rPr sz="1575" spc="-7" baseline="-21164" dirty="0">
                <a:latin typeface="Arial"/>
                <a:cs typeface="Arial"/>
              </a:rPr>
              <a:t>2</a:t>
            </a:r>
            <a:r>
              <a:rPr sz="1600" spc="-5" dirty="0">
                <a:latin typeface="Arial"/>
                <a:cs typeface="Arial"/>
              </a:rPr>
              <a:t>=2; </a:t>
            </a:r>
            <a:r>
              <a:rPr sz="1600" spc="-40" dirty="0">
                <a:latin typeface="Arial"/>
                <a:cs typeface="Arial"/>
              </a:rPr>
              <a:t>Tempo </a:t>
            </a:r>
            <a:r>
              <a:rPr sz="1600" spc="-5" dirty="0">
                <a:latin typeface="Arial"/>
                <a:cs typeface="Arial"/>
              </a:rPr>
              <a:t>di riclico di J</a:t>
            </a:r>
            <a:r>
              <a:rPr sz="1575" spc="-7" baseline="-21164" dirty="0">
                <a:latin typeface="Arial"/>
                <a:cs typeface="Arial"/>
              </a:rPr>
              <a:t>1</a:t>
            </a:r>
            <a:r>
              <a:rPr sz="1600" spc="-5" dirty="0">
                <a:latin typeface="Arial"/>
                <a:cs typeface="Arial"/>
              </a:rPr>
              <a:t>=22; </a:t>
            </a:r>
            <a:r>
              <a:rPr sz="1600" spc="-40" dirty="0">
                <a:latin typeface="Arial"/>
                <a:cs typeface="Arial"/>
              </a:rPr>
              <a:t>Tempo </a:t>
            </a:r>
            <a:r>
              <a:rPr sz="1600" spc="-5" dirty="0">
                <a:latin typeface="Arial"/>
                <a:cs typeface="Arial"/>
              </a:rPr>
              <a:t>medio di riclico=12;  </a:t>
            </a:r>
            <a:r>
              <a:rPr sz="1600" spc="-40" dirty="0">
                <a:latin typeface="Arial"/>
                <a:cs typeface="Arial"/>
              </a:rPr>
              <a:t>Tempo </a:t>
            </a:r>
            <a:r>
              <a:rPr sz="1600" spc="-5" dirty="0">
                <a:latin typeface="Arial"/>
                <a:cs typeface="Arial"/>
              </a:rPr>
              <a:t>di attesa di J</a:t>
            </a:r>
            <a:r>
              <a:rPr sz="1575" spc="-7" baseline="-21164" dirty="0">
                <a:latin typeface="Arial"/>
                <a:cs typeface="Arial"/>
              </a:rPr>
              <a:t>2</a:t>
            </a:r>
            <a:r>
              <a:rPr sz="1600" spc="-5" dirty="0">
                <a:latin typeface="Arial"/>
                <a:cs typeface="Arial"/>
              </a:rPr>
              <a:t>=0; </a:t>
            </a:r>
            <a:r>
              <a:rPr sz="1600" spc="-40" dirty="0">
                <a:latin typeface="Arial"/>
                <a:cs typeface="Arial"/>
              </a:rPr>
              <a:t>Tempo </a:t>
            </a:r>
            <a:r>
              <a:rPr sz="1600" spc="-5" dirty="0">
                <a:latin typeface="Arial"/>
                <a:cs typeface="Arial"/>
              </a:rPr>
              <a:t>di attesa J</a:t>
            </a:r>
            <a:r>
              <a:rPr sz="1575" spc="-7" baseline="-21164" dirty="0">
                <a:latin typeface="Arial"/>
                <a:cs typeface="Arial"/>
              </a:rPr>
              <a:t>1</a:t>
            </a:r>
            <a:r>
              <a:rPr sz="1600" spc="-5" dirty="0">
                <a:latin typeface="Arial"/>
                <a:cs typeface="Arial"/>
              </a:rPr>
              <a:t>=2; </a:t>
            </a:r>
            <a:r>
              <a:rPr sz="1600" spc="-40" dirty="0">
                <a:latin typeface="Arial"/>
                <a:cs typeface="Arial"/>
              </a:rPr>
              <a:t>Tempo </a:t>
            </a:r>
            <a:r>
              <a:rPr sz="1600" spc="-5" dirty="0">
                <a:latin typeface="Arial"/>
                <a:cs typeface="Arial"/>
              </a:rPr>
              <a:t>medio di</a:t>
            </a:r>
            <a:r>
              <a:rPr sz="1600" spc="25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attesa=1;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First </a:t>
            </a:r>
            <a:r>
              <a:rPr dirty="0"/>
              <a:t>Come </a:t>
            </a:r>
            <a:r>
              <a:rPr spc="-5" dirty="0"/>
              <a:t>First </a:t>
            </a:r>
            <a:r>
              <a:rPr dirty="0"/>
              <a:t>Served -</a:t>
            </a:r>
            <a:r>
              <a:rPr spc="-55" dirty="0"/>
              <a:t> </a:t>
            </a:r>
            <a:r>
              <a:rPr spc="-5" dirty="0"/>
              <a:t>FCFS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Round </a:t>
            </a:r>
            <a:r>
              <a:rPr spc="-5" dirty="0"/>
              <a:t>Robin </a:t>
            </a:r>
            <a:r>
              <a:rPr dirty="0"/>
              <a:t>– </a:t>
            </a:r>
            <a:r>
              <a:rPr spc="-5" dirty="0"/>
              <a:t>time</a:t>
            </a:r>
            <a:r>
              <a:rPr spc="-15" dirty="0"/>
              <a:t> </a:t>
            </a:r>
            <a:r>
              <a:rPr dirty="0"/>
              <a:t>slice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5967" y="2773756"/>
            <a:ext cx="7962265" cy="3739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Preemption basata sul </a:t>
            </a:r>
            <a:r>
              <a:rPr sz="1600" dirty="0">
                <a:latin typeface="Arial"/>
                <a:cs typeface="Arial"/>
              </a:rPr>
              <a:t>clock </a:t>
            </a:r>
            <a:r>
              <a:rPr sz="1600" spc="-5" dirty="0">
                <a:latin typeface="Arial"/>
                <a:cs typeface="Arial"/>
              </a:rPr>
              <a:t>(clock interrupt)</a:t>
            </a:r>
            <a:endParaRPr sz="1600">
              <a:latin typeface="Arial"/>
              <a:cs typeface="Arial"/>
            </a:endParaRPr>
          </a:p>
          <a:p>
            <a:pPr marL="355600" marR="518795" indent="-342900">
              <a:lnSpc>
                <a:spcPct val="100000"/>
              </a:lnSpc>
              <a:spcBef>
                <a:spcPts val="154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Ogni processo utilizza il processore per un dato intervallo di tempo (time slice).  </a:t>
            </a:r>
            <a:r>
              <a:rPr sz="1600" spc="-25" dirty="0">
                <a:latin typeface="Arial"/>
                <a:cs typeface="Arial"/>
              </a:rPr>
              <a:t>Valori </a:t>
            </a:r>
            <a:r>
              <a:rPr sz="1600" spc="-5" dirty="0">
                <a:latin typeface="Arial"/>
                <a:cs typeface="Arial"/>
              </a:rPr>
              <a:t>tipici: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10-100msec</a:t>
            </a:r>
            <a:endParaRPr sz="1600">
              <a:latin typeface="Arial"/>
              <a:cs typeface="Arial"/>
            </a:endParaRPr>
          </a:p>
          <a:p>
            <a:pPr marL="355600" marR="33020" indent="-342900">
              <a:lnSpc>
                <a:spcPct val="100000"/>
              </a:lnSpc>
              <a:spcBef>
                <a:spcPts val="153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Al verificarsi dell’interrupt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processo in esecuzione viene </a:t>
            </a:r>
            <a:r>
              <a:rPr sz="1600" spc="-10" dirty="0">
                <a:latin typeface="Arial"/>
                <a:cs typeface="Arial"/>
              </a:rPr>
              <a:t>portato </a:t>
            </a:r>
            <a:r>
              <a:rPr sz="1600" spc="-5" dirty="0">
                <a:latin typeface="Arial"/>
                <a:cs typeface="Arial"/>
              </a:rPr>
              <a:t>nella coda di ready  (gestita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FIFO)</a:t>
            </a:r>
            <a:endParaRPr sz="16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54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Con </a:t>
            </a:r>
            <a:r>
              <a:rPr sz="1600" i="1" spc="-5" dirty="0">
                <a:latin typeface="Arial"/>
                <a:cs typeface="Arial"/>
              </a:rPr>
              <a:t>n </a:t>
            </a:r>
            <a:r>
              <a:rPr sz="1600" spc="-5" dirty="0">
                <a:latin typeface="Arial"/>
                <a:cs typeface="Arial"/>
              </a:rPr>
              <a:t>processi in ready e un time quantum </a:t>
            </a:r>
            <a:r>
              <a:rPr sz="1600" i="1" spc="-5" dirty="0">
                <a:latin typeface="Arial"/>
                <a:cs typeface="Arial"/>
              </a:rPr>
              <a:t>q</a:t>
            </a:r>
            <a:r>
              <a:rPr sz="1600" spc="-5" dirty="0">
                <a:latin typeface="Arial"/>
                <a:cs typeface="Arial"/>
              </a:rPr>
              <a:t>, ogni processo ottiene </a:t>
            </a:r>
            <a:r>
              <a:rPr sz="1600" dirty="0">
                <a:latin typeface="Arial"/>
                <a:cs typeface="Arial"/>
              </a:rPr>
              <a:t>1/</a:t>
            </a:r>
            <a:r>
              <a:rPr sz="1600" i="1" dirty="0">
                <a:latin typeface="Arial"/>
                <a:cs typeface="Arial"/>
              </a:rPr>
              <a:t>n </a:t>
            </a:r>
            <a:r>
              <a:rPr sz="1600" spc="-5" dirty="0">
                <a:latin typeface="Arial"/>
                <a:cs typeface="Arial"/>
              </a:rPr>
              <a:t>del tempo di  CPU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frazioni di tempo al più pari a q. </a:t>
            </a:r>
            <a:r>
              <a:rPr sz="1600" spc="-40" dirty="0">
                <a:latin typeface="Arial"/>
                <a:cs typeface="Arial"/>
              </a:rPr>
              <a:t>Tempo </a:t>
            </a:r>
            <a:r>
              <a:rPr sz="1600" spc="-5" dirty="0">
                <a:latin typeface="Arial"/>
                <a:cs typeface="Arial"/>
              </a:rPr>
              <a:t>massimo di attesa in </a:t>
            </a:r>
            <a:r>
              <a:rPr sz="1600" spc="-10" dirty="0">
                <a:latin typeface="Arial"/>
                <a:cs typeface="Arial"/>
              </a:rPr>
              <a:t>ready:</a:t>
            </a:r>
            <a:r>
              <a:rPr sz="1600" spc="20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</a:t>
            </a:r>
            <a:r>
              <a:rPr sz="1600" i="1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-1)</a:t>
            </a:r>
            <a:r>
              <a:rPr sz="1600" i="1" dirty="0">
                <a:latin typeface="Arial"/>
                <a:cs typeface="Arial"/>
              </a:rPr>
              <a:t>q</a:t>
            </a:r>
            <a:r>
              <a:rPr sz="1600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53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Prestazioni dipendenti dal quanto di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tempo: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4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dirty="0">
                <a:latin typeface="Arial"/>
                <a:cs typeface="Arial"/>
              </a:rPr>
              <a:t>q grande </a:t>
            </a:r>
            <a:r>
              <a:rPr sz="1400" dirty="0">
                <a:latin typeface="Symbol"/>
                <a:cs typeface="Symbol"/>
              </a:rPr>
              <a:t>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Arial"/>
                <a:cs typeface="Arial"/>
              </a:rPr>
              <a:t>FCFS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3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dirty="0">
                <a:latin typeface="Arial"/>
                <a:cs typeface="Arial"/>
              </a:rPr>
              <a:t>q piccolo </a:t>
            </a:r>
            <a:r>
              <a:rPr sz="1400" dirty="0">
                <a:latin typeface="Symbol"/>
                <a:cs typeface="Symbol"/>
              </a:rPr>
              <a:t>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incrementa </a:t>
            </a:r>
            <a:r>
              <a:rPr sz="1400" dirty="0">
                <a:latin typeface="Arial"/>
                <a:cs typeface="Arial"/>
              </a:rPr>
              <a:t>il numero di </a:t>
            </a:r>
            <a:r>
              <a:rPr sz="1400" spc="-5" dirty="0">
                <a:latin typeface="Arial"/>
                <a:cs typeface="Arial"/>
              </a:rPr>
              <a:t>context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switch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R="264795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34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16012" y="1557337"/>
            <a:ext cx="6769100" cy="1065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8540" y="1502155"/>
            <a:ext cx="7809865" cy="3439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8389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La schedulazione round-robin fornisce una buona condivisione delle risorse del  sistema: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732155" marR="276225" indent="-262255">
              <a:lnSpc>
                <a:spcPct val="100000"/>
              </a:lnSpc>
              <a:buChar char="•"/>
              <a:tabLst>
                <a:tab pos="732155" algn="l"/>
                <a:tab pos="732790" algn="l"/>
              </a:tabLst>
            </a:pPr>
            <a:r>
              <a:rPr sz="1600" spc="-5" dirty="0">
                <a:latin typeface="Arial"/>
                <a:cs typeface="Arial"/>
              </a:rPr>
              <a:t>i processi più </a:t>
            </a:r>
            <a:r>
              <a:rPr sz="1600" spc="-10" dirty="0">
                <a:latin typeface="Arial"/>
                <a:cs typeface="Arial"/>
              </a:rPr>
              <a:t>brevi </a:t>
            </a:r>
            <a:r>
              <a:rPr sz="1600" spc="-5" dirty="0">
                <a:latin typeface="Arial"/>
                <a:cs typeface="Arial"/>
              </a:rPr>
              <a:t>possono completare l’operazione in un q (buon tempo </a:t>
            </a:r>
            <a:r>
              <a:rPr sz="1600" spc="-10" dirty="0">
                <a:latin typeface="Arial"/>
                <a:cs typeface="Arial"/>
              </a:rPr>
              <a:t>di  </a:t>
            </a:r>
            <a:r>
              <a:rPr sz="1600" spc="-5" dirty="0">
                <a:latin typeface="Arial"/>
                <a:cs typeface="Arial"/>
              </a:rPr>
              <a:t>risposta)</a:t>
            </a:r>
            <a:endParaRPr sz="1600">
              <a:latin typeface="Arial"/>
              <a:cs typeface="Arial"/>
            </a:endParaRPr>
          </a:p>
          <a:p>
            <a:pPr marL="732155" marR="218440" indent="-262255">
              <a:lnSpc>
                <a:spcPct val="100000"/>
              </a:lnSpc>
              <a:spcBef>
                <a:spcPts val="5"/>
              </a:spcBef>
              <a:buChar char="•"/>
              <a:tabLst>
                <a:tab pos="732155" algn="l"/>
                <a:tab pos="732790" algn="l"/>
              </a:tabLst>
            </a:pPr>
            <a:r>
              <a:rPr sz="1600" spc="-5" dirty="0">
                <a:latin typeface="Arial"/>
                <a:cs typeface="Arial"/>
              </a:rPr>
              <a:t>i processi più lunghi sono forzati a passare più volte per la coda dei processi  pronti (tempo proporzionale alle loro richieste di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risorse)</a:t>
            </a:r>
            <a:endParaRPr sz="1600">
              <a:latin typeface="Arial"/>
              <a:cs typeface="Arial"/>
            </a:endParaRPr>
          </a:p>
          <a:p>
            <a:pPr marL="732155" marR="79375" indent="-262255">
              <a:lnSpc>
                <a:spcPct val="100000"/>
              </a:lnSpc>
              <a:buChar char="•"/>
              <a:tabLst>
                <a:tab pos="732155" algn="l"/>
                <a:tab pos="732790" algn="l"/>
              </a:tabLst>
            </a:pP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i processi interattivi lunghi, se l’ esecuzione tra </a:t>
            </a:r>
            <a:r>
              <a:rPr sz="1600" spc="-10" dirty="0">
                <a:latin typeface="Arial"/>
                <a:cs typeface="Arial"/>
              </a:rPr>
              <a:t>due </a:t>
            </a:r>
            <a:r>
              <a:rPr sz="1600" spc="-5" dirty="0">
                <a:latin typeface="Arial"/>
                <a:cs typeface="Arial"/>
              </a:rPr>
              <a:t>fasi interattive riesce a  completarsi in un q, il tempo di risposta è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buono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La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realizzazione</a:t>
            </a:r>
            <a:r>
              <a:rPr sz="1600" spc="-5" dirty="0">
                <a:latin typeface="Arial"/>
                <a:cs typeface="Arial"/>
              </a:rPr>
              <a:t> di uno scheduler RR richiede il supporto di un </a:t>
            </a:r>
            <a:r>
              <a:rPr sz="1600" spc="-20" dirty="0">
                <a:latin typeface="Arial"/>
                <a:cs typeface="Arial"/>
              </a:rPr>
              <a:t>Timer </a:t>
            </a:r>
            <a:r>
              <a:rPr sz="1600" spc="-5" dirty="0">
                <a:latin typeface="Arial"/>
                <a:cs typeface="Arial"/>
              </a:rPr>
              <a:t>che invia  </a:t>
            </a:r>
            <a:r>
              <a:rPr sz="1600" spc="-10" dirty="0">
                <a:latin typeface="Arial"/>
                <a:cs typeface="Arial"/>
              </a:rPr>
              <a:t>un’interruzione </a:t>
            </a:r>
            <a:r>
              <a:rPr sz="1600" spc="-5" dirty="0">
                <a:latin typeface="Arial"/>
                <a:cs typeface="Arial"/>
              </a:rPr>
              <a:t>alla scadenza di </a:t>
            </a:r>
            <a:r>
              <a:rPr sz="1600" spc="-10" dirty="0">
                <a:latin typeface="Arial"/>
                <a:cs typeface="Arial"/>
              </a:rPr>
              <a:t>ogni </a:t>
            </a:r>
            <a:r>
              <a:rPr sz="1600" spc="-5" dirty="0">
                <a:latin typeface="Arial"/>
                <a:cs typeface="Arial"/>
              </a:rPr>
              <a:t>q, forzando lo scheduler a sostituire il processo in  esecuzione. Il timer viene riazzerato se un processo cede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controllo al Sistema  Operativo prima della scadenza del suo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q.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Round </a:t>
            </a:r>
            <a:r>
              <a:rPr spc="-5" dirty="0"/>
              <a:t>Robin </a:t>
            </a:r>
            <a:r>
              <a:rPr dirty="0"/>
              <a:t>– </a:t>
            </a:r>
            <a:r>
              <a:rPr spc="-5" dirty="0"/>
              <a:t>time</a:t>
            </a:r>
            <a:r>
              <a:rPr spc="-15" dirty="0"/>
              <a:t> </a:t>
            </a:r>
            <a:r>
              <a:rPr dirty="0"/>
              <a:t>slice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2987" y="5229225"/>
            <a:ext cx="7051675" cy="1044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Highest Response Ratio</a:t>
            </a:r>
            <a:r>
              <a:rPr spc="-50" dirty="0"/>
              <a:t> </a:t>
            </a:r>
            <a:r>
              <a:rPr spc="-5" dirty="0"/>
              <a:t>Next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87069" y="1484503"/>
            <a:ext cx="769810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Siano: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927100" marR="508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w – tempo speso in coda di ready (attesa della disponibilità del processore)  s – tempo di servizio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previsto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si definisce il Response Ratio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come: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44833" y="3356692"/>
            <a:ext cx="706755" cy="0"/>
          </a:xfrm>
          <a:custGeom>
            <a:avLst/>
            <a:gdLst/>
            <a:ahLst/>
            <a:cxnLst/>
            <a:rect l="l" t="t" r="r" b="b"/>
            <a:pathLst>
              <a:path w="706754">
                <a:moveTo>
                  <a:pt x="0" y="0"/>
                </a:moveTo>
                <a:lnTo>
                  <a:pt x="706178" y="0"/>
                </a:lnTo>
              </a:path>
            </a:pathLst>
          </a:custGeom>
          <a:ln w="133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8540" y="2832941"/>
            <a:ext cx="4521835" cy="139954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15"/>
              </a:spcBef>
            </a:pPr>
            <a:r>
              <a:rPr sz="3825" i="1" spc="-15" baseline="-34858" dirty="0">
                <a:latin typeface="Times New Roman"/>
                <a:cs typeface="Times New Roman"/>
              </a:rPr>
              <a:t>RR </a:t>
            </a:r>
            <a:r>
              <a:rPr sz="3825" spc="7" baseline="-34858" dirty="0">
                <a:latin typeface="Symbol"/>
                <a:cs typeface="Symbol"/>
              </a:rPr>
              <a:t></a:t>
            </a:r>
            <a:r>
              <a:rPr sz="3825" spc="7" baseline="-34858" dirty="0">
                <a:latin typeface="Times New Roman"/>
                <a:cs typeface="Times New Roman"/>
              </a:rPr>
              <a:t> </a:t>
            </a:r>
            <a:r>
              <a:rPr sz="2550" i="1" spc="5" dirty="0">
                <a:latin typeface="Times New Roman"/>
                <a:cs typeface="Times New Roman"/>
              </a:rPr>
              <a:t>w </a:t>
            </a:r>
            <a:r>
              <a:rPr sz="2550" spc="5" dirty="0">
                <a:latin typeface="Symbol"/>
                <a:cs typeface="Symbol"/>
              </a:rPr>
              <a:t></a:t>
            </a:r>
            <a:r>
              <a:rPr sz="2550" spc="25" dirty="0">
                <a:latin typeface="Times New Roman"/>
                <a:cs typeface="Times New Roman"/>
              </a:rPr>
              <a:t> </a:t>
            </a:r>
            <a:r>
              <a:rPr sz="2550" i="1" dirty="0">
                <a:latin typeface="Times New Roman"/>
                <a:cs typeface="Times New Roman"/>
              </a:rPr>
              <a:t>s</a:t>
            </a:r>
            <a:endParaRPr sz="2550">
              <a:latin typeface="Times New Roman"/>
              <a:cs typeface="Times New Roman"/>
            </a:endParaRPr>
          </a:p>
          <a:p>
            <a:pPr marR="269875" algn="r">
              <a:lnSpc>
                <a:spcPct val="100000"/>
              </a:lnSpc>
              <a:spcBef>
                <a:spcPts val="520"/>
              </a:spcBef>
            </a:pPr>
            <a:r>
              <a:rPr sz="2550" i="1" dirty="0">
                <a:latin typeface="Times New Roman"/>
                <a:cs typeface="Times New Roman"/>
              </a:rPr>
              <a:t>s</a:t>
            </a:r>
            <a:endParaRPr sz="2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39"/>
              </a:spcBef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Si sceglie il processo con il più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alto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valore di</a:t>
            </a:r>
            <a:r>
              <a:rPr sz="1600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0966" y="4582414"/>
            <a:ext cx="547941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10" dirty="0">
                <a:latin typeface="Arial"/>
                <a:cs typeface="Arial"/>
              </a:rPr>
              <a:t>Osservazioni:</a:t>
            </a:r>
            <a:endParaRPr sz="1600">
              <a:latin typeface="Arial"/>
              <a:cs typeface="Arial"/>
            </a:endParaRPr>
          </a:p>
          <a:p>
            <a:pPr marL="140335" indent="-127635">
              <a:lnSpc>
                <a:spcPct val="100000"/>
              </a:lnSpc>
              <a:buFont typeface="Arial"/>
              <a:buChar char="•"/>
              <a:tabLst>
                <a:tab pos="140970" algn="l"/>
              </a:tabLst>
            </a:pPr>
            <a:r>
              <a:rPr sz="1600" i="1" spc="-5" dirty="0">
                <a:latin typeface="Arial"/>
                <a:cs typeface="Arial"/>
              </a:rPr>
              <a:t>quando un processo entra in coda per la prima volta,</a:t>
            </a:r>
            <a:r>
              <a:rPr sz="1600" i="1" spc="1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RR=1</a:t>
            </a:r>
            <a:endParaRPr sz="1600">
              <a:latin typeface="Arial"/>
              <a:cs typeface="Arial"/>
            </a:endParaRPr>
          </a:p>
          <a:p>
            <a:pPr marL="140335" indent="-1276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40970" algn="l"/>
              </a:tabLst>
            </a:pPr>
            <a:r>
              <a:rPr sz="1600" i="1" spc="-5" dirty="0">
                <a:latin typeface="Arial"/>
                <a:cs typeface="Arial"/>
              </a:rPr>
              <a:t>tiene </a:t>
            </a:r>
            <a:r>
              <a:rPr sz="1600" i="1" spc="-10" dirty="0">
                <a:latin typeface="Arial"/>
                <a:cs typeface="Arial"/>
              </a:rPr>
              <a:t>considerazione </a:t>
            </a:r>
            <a:r>
              <a:rPr sz="1600" i="1" spc="-15" dirty="0">
                <a:latin typeface="Arial"/>
                <a:cs typeface="Arial"/>
              </a:rPr>
              <a:t>l’età </a:t>
            </a:r>
            <a:r>
              <a:rPr sz="1600" i="1" spc="-10" dirty="0">
                <a:latin typeface="Arial"/>
                <a:cs typeface="Arial"/>
              </a:rPr>
              <a:t>del</a:t>
            </a:r>
            <a:r>
              <a:rPr sz="1600" i="1" spc="9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processo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Shortest </a:t>
            </a:r>
            <a:r>
              <a:rPr spc="-5" dirty="0"/>
              <a:t>Process </a:t>
            </a:r>
            <a:r>
              <a:rPr dirty="0"/>
              <a:t>Next -</a:t>
            </a:r>
            <a:r>
              <a:rPr spc="-50" dirty="0"/>
              <a:t> </a:t>
            </a:r>
            <a:r>
              <a:rPr dirty="0"/>
              <a:t>SPN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7217" y="2737485"/>
            <a:ext cx="7805420" cy="2219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Il processo scelto dalla coda di ready è quello con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più breve tempo di esecuzione  stimato: più breve sequenza di operazioni svolte dal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processore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Possibilità di starvation per processi fortemente CPU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bound</a:t>
            </a:r>
            <a:endParaRPr sz="1600">
              <a:latin typeface="Arial"/>
              <a:cs typeface="Arial"/>
            </a:endParaRPr>
          </a:p>
          <a:p>
            <a:pPr marL="355600" marR="35179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SPN è ottimale nel senso che formisce il tempo medio di attesa minimo, per un  dato set di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processi.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9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Utilizzato nello scheduling a lungo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termine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Difficile stimare la durata della prossima sequenza di CPU (oltre che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oneroso)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Due possibili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schemi: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4417" y="4931752"/>
            <a:ext cx="7364095" cy="158686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nonpreemptive;</a:t>
            </a:r>
            <a:endParaRPr sz="160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preemptive – se arriva nuovo processo con una sequenza di CPU minore del  tempo necessario per la conclusione della sequenza di CPU del processo  attualmente in esecuzione, si ha il prerilascio della CPU a favore del processo  appena arrivato. Questo schema è anche noto come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Shortest-Remaining- 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Time-First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(SRTF)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31975" y="1557274"/>
            <a:ext cx="6429375" cy="1022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3565" y="1466555"/>
            <a:ext cx="193421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i="1" u="sng" spc="-4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SPN Con</a:t>
            </a:r>
            <a:r>
              <a:rPr sz="1650" b="1" i="1" u="sng" spc="-1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 </a:t>
            </a:r>
            <a:r>
              <a:rPr sz="1650" b="1" i="1" u="sng" spc="-3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Prerilascio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31975" y="1941448"/>
            <a:ext cx="5734050" cy="695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83411" y="2718307"/>
            <a:ext cx="368427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6705" algn="l"/>
              </a:tabLst>
            </a:pPr>
            <a:r>
              <a:rPr sz="1400" dirty="0">
                <a:latin typeface="Arial"/>
                <a:cs typeface="Arial"/>
              </a:rPr>
              <a:t>P</a:t>
            </a:r>
            <a:r>
              <a:rPr sz="1350" baseline="-21604" dirty="0">
                <a:latin typeface="Arial"/>
                <a:cs typeface="Arial"/>
              </a:rPr>
              <a:t>i	</a:t>
            </a:r>
            <a:r>
              <a:rPr sz="1400" spc="-5" dirty="0">
                <a:latin typeface="Arial"/>
                <a:cs typeface="Arial"/>
              </a:rPr>
              <a:t>i-esimo processo </a:t>
            </a:r>
            <a:r>
              <a:rPr sz="1400" dirty="0">
                <a:latin typeface="Arial"/>
                <a:cs typeface="Arial"/>
              </a:rPr>
              <a:t>con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i=1,…,N;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285115" algn="l"/>
              </a:tabLst>
            </a:pPr>
            <a:r>
              <a:rPr sz="1400" spc="5" dirty="0">
                <a:latin typeface="Arial"/>
                <a:cs typeface="Arial"/>
              </a:rPr>
              <a:t>t</a:t>
            </a:r>
            <a:r>
              <a:rPr sz="1350" spc="7" baseline="-21604" dirty="0">
                <a:latin typeface="Arial"/>
                <a:cs typeface="Arial"/>
              </a:rPr>
              <a:t>i	</a:t>
            </a:r>
            <a:r>
              <a:rPr sz="1400" spc="-5" dirty="0">
                <a:latin typeface="Arial"/>
                <a:cs typeface="Arial"/>
              </a:rPr>
              <a:t>tempo di esecuzione dell’i-esimo </a:t>
            </a:r>
            <a:r>
              <a:rPr sz="1400" dirty="0">
                <a:latin typeface="Arial"/>
                <a:cs typeface="Arial"/>
              </a:rPr>
              <a:t>processo;  Per </a:t>
            </a:r>
            <a:r>
              <a:rPr sz="1400" spc="-5" dirty="0">
                <a:latin typeface="Arial"/>
                <a:cs typeface="Arial"/>
              </a:rPr>
              <a:t>ogni i,j =1,...,N i≤j: </a:t>
            </a:r>
            <a:r>
              <a:rPr sz="1400" spc="10" dirty="0">
                <a:latin typeface="Arial"/>
                <a:cs typeface="Arial"/>
              </a:rPr>
              <a:t>t</a:t>
            </a:r>
            <a:r>
              <a:rPr sz="1350" spc="15" baseline="-21604" dirty="0">
                <a:latin typeface="Arial"/>
                <a:cs typeface="Arial"/>
              </a:rPr>
              <a:t>i </a:t>
            </a:r>
            <a:r>
              <a:rPr sz="1400" dirty="0">
                <a:latin typeface="Arial"/>
                <a:cs typeface="Arial"/>
              </a:rPr>
              <a:t>≤ </a:t>
            </a:r>
            <a:r>
              <a:rPr sz="1400" spc="5" dirty="0">
                <a:latin typeface="Arial"/>
                <a:cs typeface="Arial"/>
              </a:rPr>
              <a:t>t</a:t>
            </a:r>
            <a:r>
              <a:rPr sz="1350" spc="7" baseline="-21604" dirty="0">
                <a:latin typeface="Arial"/>
                <a:cs typeface="Arial"/>
              </a:rPr>
              <a:t>j</a:t>
            </a:r>
            <a:r>
              <a:rPr sz="1350" spc="75" baseline="-2160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;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77495" algn="l"/>
              </a:tabLst>
            </a:pPr>
            <a:r>
              <a:rPr sz="1400" spc="10" dirty="0">
                <a:latin typeface="Arial"/>
                <a:cs typeface="Arial"/>
              </a:rPr>
              <a:t>t</a:t>
            </a:r>
            <a:r>
              <a:rPr sz="1350" spc="15" baseline="-21604" dirty="0">
                <a:latin typeface="Arial"/>
                <a:cs typeface="Arial"/>
              </a:rPr>
              <a:t>p	</a:t>
            </a:r>
            <a:r>
              <a:rPr sz="1400" dirty="0">
                <a:latin typeface="Arial"/>
                <a:cs typeface="Arial"/>
              </a:rPr>
              <a:t>tempo di esecuzione del processo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P;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3703" y="3674110"/>
            <a:ext cx="9207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3411" y="3518661"/>
            <a:ext cx="1809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baseline="-15873" dirty="0">
                <a:latin typeface="Arial"/>
                <a:cs typeface="Arial"/>
              </a:rPr>
              <a:t>t</a:t>
            </a:r>
            <a:r>
              <a:rPr sz="2100" spc="67" baseline="-15873" dirty="0">
                <a:latin typeface="Arial"/>
                <a:cs typeface="Arial"/>
              </a:rPr>
              <a:t> </a:t>
            </a:r>
            <a:r>
              <a:rPr sz="900" spc="10" dirty="0">
                <a:latin typeface="Arial"/>
                <a:cs typeface="Arial"/>
              </a:rPr>
              <a:t>r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15383" y="3674110"/>
            <a:ext cx="9207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36980" y="3572002"/>
            <a:ext cx="36195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tempo di esecuzione residuo del processo P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;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4994" y="3953656"/>
            <a:ext cx="829944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i="1" u="sng" spc="-2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I </a:t>
            </a:r>
            <a:r>
              <a:rPr sz="1650" b="1" i="1" u="sng" spc="-3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CASO</a:t>
            </a:r>
            <a:r>
              <a:rPr sz="1650" b="1" i="1" u="sng" spc="-10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 </a:t>
            </a:r>
            <a:r>
              <a:rPr sz="1650" b="1" i="1" u="sng" spc="-1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: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86277" y="3953656"/>
            <a:ext cx="65468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755"/>
              </a:lnSpc>
              <a:spcBef>
                <a:spcPts val="135"/>
              </a:spcBef>
            </a:pPr>
            <a:r>
              <a:rPr sz="1650" i="1" spc="-20" dirty="0">
                <a:latin typeface="Malgun Gothic"/>
                <a:cs typeface="Malgun Gothic"/>
              </a:rPr>
              <a:t>t</a:t>
            </a:r>
            <a:r>
              <a:rPr sz="1650" i="1" spc="-30" baseline="-20202" dirty="0">
                <a:latin typeface="Malgun Gothic"/>
                <a:cs typeface="Malgun Gothic"/>
              </a:rPr>
              <a:t>1</a:t>
            </a:r>
            <a:r>
              <a:rPr sz="1650" i="1" spc="517" baseline="-20202" dirty="0">
                <a:latin typeface="Malgun Gothic"/>
                <a:cs typeface="Malgun Gothic"/>
              </a:rPr>
              <a:t> </a:t>
            </a:r>
            <a:r>
              <a:rPr sz="1650" i="1" spc="-40" dirty="0">
                <a:latin typeface="Malgun Gothic"/>
                <a:cs typeface="Malgun Gothic"/>
              </a:rPr>
              <a:t>≤</a:t>
            </a:r>
            <a:r>
              <a:rPr sz="1650" i="1" spc="-26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t</a:t>
            </a:r>
            <a:r>
              <a:rPr sz="1650" i="1" spc="-37" baseline="-20202" dirty="0">
                <a:latin typeface="Malgun Gothic"/>
                <a:cs typeface="Malgun Gothic"/>
              </a:rPr>
              <a:t>p</a:t>
            </a:r>
            <a:endParaRPr sz="1650" baseline="-20202">
              <a:latin typeface="Malgun Gothic"/>
              <a:cs typeface="Malgun Gothic"/>
            </a:endParaRPr>
          </a:p>
          <a:p>
            <a:pPr marL="156845">
              <a:lnSpc>
                <a:spcPts val="635"/>
              </a:lnSpc>
            </a:pPr>
            <a:r>
              <a:rPr sz="1100" i="1" spc="-15" dirty="0">
                <a:latin typeface="Malgun Gothic"/>
                <a:cs typeface="Malgun Gothic"/>
              </a:rPr>
              <a:t>r</a:t>
            </a:r>
            <a:endParaRPr sz="110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97126" y="4365625"/>
            <a:ext cx="5619750" cy="962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94994" y="5536788"/>
            <a:ext cx="89217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i="1" u="sng" spc="-2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II </a:t>
            </a:r>
            <a:r>
              <a:rPr sz="1650" b="1" i="1" u="sng" spc="-3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CASO</a:t>
            </a:r>
            <a:r>
              <a:rPr sz="1650" b="1" i="1" u="sng" spc="-11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 </a:t>
            </a:r>
            <a:r>
              <a:rPr sz="1650" b="1" i="1" u="sng" spc="-1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: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50285" y="5536788"/>
            <a:ext cx="65468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755"/>
              </a:lnSpc>
              <a:spcBef>
                <a:spcPts val="135"/>
              </a:spcBef>
            </a:pPr>
            <a:r>
              <a:rPr sz="1650" i="1" spc="-20" dirty="0">
                <a:latin typeface="Malgun Gothic"/>
                <a:cs typeface="Malgun Gothic"/>
              </a:rPr>
              <a:t>t</a:t>
            </a:r>
            <a:r>
              <a:rPr sz="1650" i="1" spc="-30" baseline="-20202" dirty="0">
                <a:latin typeface="Malgun Gothic"/>
                <a:cs typeface="Malgun Gothic"/>
              </a:rPr>
              <a:t>1</a:t>
            </a:r>
            <a:r>
              <a:rPr sz="1650" i="1" spc="517" baseline="-20202" dirty="0">
                <a:latin typeface="Malgun Gothic"/>
                <a:cs typeface="Malgun Gothic"/>
              </a:rPr>
              <a:t> </a:t>
            </a:r>
            <a:r>
              <a:rPr sz="1650" i="1" spc="-40" dirty="0">
                <a:latin typeface="Malgun Gothic"/>
                <a:cs typeface="Malgun Gothic"/>
              </a:rPr>
              <a:t>&gt;</a:t>
            </a:r>
            <a:r>
              <a:rPr sz="1650" i="1" spc="-270" dirty="0">
                <a:latin typeface="Malgun Gothic"/>
                <a:cs typeface="Malgun Gothic"/>
              </a:rPr>
              <a:t> </a:t>
            </a:r>
            <a:r>
              <a:rPr sz="1650" i="1" spc="-20" dirty="0">
                <a:latin typeface="Malgun Gothic"/>
                <a:cs typeface="Malgun Gothic"/>
              </a:rPr>
              <a:t>t</a:t>
            </a:r>
            <a:r>
              <a:rPr sz="1650" i="1" spc="-30" baseline="-20202" dirty="0">
                <a:latin typeface="Malgun Gothic"/>
                <a:cs typeface="Malgun Gothic"/>
              </a:rPr>
              <a:t>p</a:t>
            </a:r>
            <a:endParaRPr sz="1650" baseline="-20202">
              <a:latin typeface="Malgun Gothic"/>
              <a:cs typeface="Malgun Gothic"/>
            </a:endParaRPr>
          </a:p>
          <a:p>
            <a:pPr marL="157480">
              <a:lnSpc>
                <a:spcPts val="635"/>
              </a:lnSpc>
            </a:pPr>
            <a:r>
              <a:rPr sz="1100" i="1" spc="-15" dirty="0">
                <a:latin typeface="Malgun Gothic"/>
                <a:cs typeface="Malgun Gothic"/>
              </a:rPr>
              <a:t>r</a:t>
            </a:r>
            <a:endParaRPr sz="1100">
              <a:latin typeface="Malgun Gothic"/>
              <a:cs typeface="Malgun Gothi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97126" y="6038850"/>
            <a:ext cx="5915025" cy="8191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Shortest </a:t>
            </a:r>
            <a:r>
              <a:rPr spc="-5" dirty="0"/>
              <a:t>Remaining </a:t>
            </a:r>
            <a:r>
              <a:rPr dirty="0"/>
              <a:t>Time</a:t>
            </a:r>
            <a:r>
              <a:rPr spc="-30" dirty="0"/>
              <a:t> </a:t>
            </a:r>
            <a:r>
              <a:rPr dirty="0"/>
              <a:t>Next</a:t>
            </a:r>
          </a:p>
        </p:txBody>
      </p:sp>
      <p:sp>
        <p:nvSpPr>
          <p:cNvPr id="17" name="object 1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Schedulazione a code</a:t>
            </a:r>
            <a:r>
              <a:rPr spc="-50" dirty="0"/>
              <a:t> </a:t>
            </a:r>
            <a:r>
              <a:rPr dirty="0"/>
              <a:t>multiple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39" y="1463700"/>
            <a:ext cx="4472940" cy="46113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La coda di ready è suddivisa in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sotto-code: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foreground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(interactive)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background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(batch)</a:t>
            </a:r>
            <a:endParaRPr sz="1600">
              <a:latin typeface="Arial"/>
              <a:cs typeface="Arial"/>
            </a:endParaRPr>
          </a:p>
          <a:p>
            <a:pPr marL="355600" marR="824865" indent="-342900">
              <a:lnSpc>
                <a:spcPct val="100000"/>
              </a:lnSpc>
              <a:spcBef>
                <a:spcPts val="153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Ogni coda ha un proprio algoritmo di  schedulazione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Es.: foreground – RR, background –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FCFS</a:t>
            </a:r>
            <a:endParaRPr sz="1600">
              <a:latin typeface="Arial"/>
              <a:cs typeface="Arial"/>
            </a:endParaRPr>
          </a:p>
          <a:p>
            <a:pPr marL="355600" marR="249554" indent="-342900">
              <a:lnSpc>
                <a:spcPct val="100000"/>
              </a:lnSpc>
              <a:spcBef>
                <a:spcPts val="153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Lo Scheduling deve essere effettuato tra le  code:</a:t>
            </a:r>
            <a:endParaRPr sz="1600">
              <a:latin typeface="Arial"/>
              <a:cs typeface="Arial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Scheduling per priorità fissa e con  prelazione (i.e., serve all from foreground  then from background). Possibilità di  starvation.</a:t>
            </a:r>
            <a:endParaRPr sz="1600">
              <a:latin typeface="Arial"/>
              <a:cs typeface="Arial"/>
            </a:endParaRPr>
          </a:p>
          <a:p>
            <a:pPr marL="756285" marR="48895" lvl="1" indent="-286385">
              <a:lnSpc>
                <a:spcPct val="100000"/>
              </a:lnSpc>
              <a:spcBef>
                <a:spcPts val="3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20" dirty="0">
                <a:latin typeface="Arial"/>
                <a:cs typeface="Arial"/>
              </a:rPr>
              <a:t>Time </a:t>
            </a:r>
            <a:r>
              <a:rPr sz="1600" spc="-5" dirty="0">
                <a:latin typeface="Arial"/>
                <a:cs typeface="Arial"/>
              </a:rPr>
              <a:t>slice – ad ogni coda è associato un  certo ammontare di tempo di CPU; i.e.,  80% to foreground in RR, 20% to  background in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FCFS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59401" y="2474976"/>
            <a:ext cx="3995674" cy="29972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21173" y="5504179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>
                <a:moveTo>
                  <a:pt x="0" y="0"/>
                </a:moveTo>
                <a:lnTo>
                  <a:pt x="407200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27523" y="2449829"/>
            <a:ext cx="0" cy="3048000"/>
          </a:xfrm>
          <a:custGeom>
            <a:avLst/>
            <a:gdLst/>
            <a:ahLst/>
            <a:cxnLst/>
            <a:rect l="l" t="t" r="r" b="b"/>
            <a:pathLst>
              <a:path h="3048000">
                <a:moveTo>
                  <a:pt x="0" y="0"/>
                </a:moveTo>
                <a:lnTo>
                  <a:pt x="0" y="304800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21173" y="2443479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>
                <a:moveTo>
                  <a:pt x="0" y="0"/>
                </a:moveTo>
                <a:lnTo>
                  <a:pt x="407200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86825" y="2449448"/>
            <a:ext cx="0" cy="3048000"/>
          </a:xfrm>
          <a:custGeom>
            <a:avLst/>
            <a:gdLst/>
            <a:ahLst/>
            <a:cxnLst/>
            <a:rect l="l" t="t" r="r" b="b"/>
            <a:pathLst>
              <a:path h="3048000">
                <a:moveTo>
                  <a:pt x="0" y="0"/>
                </a:moveTo>
                <a:lnTo>
                  <a:pt x="0" y="304800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46573" y="5478779"/>
            <a:ext cx="4021454" cy="0"/>
          </a:xfrm>
          <a:custGeom>
            <a:avLst/>
            <a:gdLst/>
            <a:ahLst/>
            <a:cxnLst/>
            <a:rect l="l" t="t" r="r" b="b"/>
            <a:pathLst>
              <a:path w="4021454">
                <a:moveTo>
                  <a:pt x="0" y="0"/>
                </a:moveTo>
                <a:lnTo>
                  <a:pt x="402120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52923" y="2475229"/>
            <a:ext cx="0" cy="2997200"/>
          </a:xfrm>
          <a:custGeom>
            <a:avLst/>
            <a:gdLst/>
            <a:ahLst/>
            <a:cxnLst/>
            <a:rect l="l" t="t" r="r" b="b"/>
            <a:pathLst>
              <a:path h="2997200">
                <a:moveTo>
                  <a:pt x="0" y="0"/>
                </a:moveTo>
                <a:lnTo>
                  <a:pt x="0" y="299720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46573" y="2468879"/>
            <a:ext cx="4021454" cy="0"/>
          </a:xfrm>
          <a:custGeom>
            <a:avLst/>
            <a:gdLst/>
            <a:ahLst/>
            <a:cxnLst/>
            <a:rect l="l" t="t" r="r" b="b"/>
            <a:pathLst>
              <a:path w="4021454">
                <a:moveTo>
                  <a:pt x="0" y="0"/>
                </a:moveTo>
                <a:lnTo>
                  <a:pt x="402120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61425" y="2474848"/>
            <a:ext cx="0" cy="2997200"/>
          </a:xfrm>
          <a:custGeom>
            <a:avLst/>
            <a:gdLst/>
            <a:ahLst/>
            <a:cxnLst/>
            <a:rect l="l" t="t" r="r" b="b"/>
            <a:pathLst>
              <a:path h="2997200">
                <a:moveTo>
                  <a:pt x="0" y="0"/>
                </a:moveTo>
                <a:lnTo>
                  <a:pt x="0" y="299720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Problemi legati </a:t>
            </a:r>
            <a:r>
              <a:rPr dirty="0"/>
              <a:t>al</a:t>
            </a:r>
            <a:r>
              <a:rPr spc="-35" dirty="0"/>
              <a:t> </a:t>
            </a:r>
            <a:r>
              <a:rPr dirty="0"/>
              <a:t>campionamento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5287" y="2205101"/>
            <a:ext cx="1081405" cy="1079500"/>
          </a:xfrm>
          <a:custGeom>
            <a:avLst/>
            <a:gdLst/>
            <a:ahLst/>
            <a:cxnLst/>
            <a:rect l="l" t="t" r="r" b="b"/>
            <a:pathLst>
              <a:path w="1081405" h="1079500">
                <a:moveTo>
                  <a:pt x="540550" y="0"/>
                </a:moveTo>
                <a:lnTo>
                  <a:pt x="491348" y="2204"/>
                </a:lnTo>
                <a:lnTo>
                  <a:pt x="443385" y="8692"/>
                </a:lnTo>
                <a:lnTo>
                  <a:pt x="396850" y="19273"/>
                </a:lnTo>
                <a:lnTo>
                  <a:pt x="351934" y="33756"/>
                </a:lnTo>
                <a:lnTo>
                  <a:pt x="308828" y="51951"/>
                </a:lnTo>
                <a:lnTo>
                  <a:pt x="267723" y="73669"/>
                </a:lnTo>
                <a:lnTo>
                  <a:pt x="228810" y="98718"/>
                </a:lnTo>
                <a:lnTo>
                  <a:pt x="192280" y="126909"/>
                </a:lnTo>
                <a:lnTo>
                  <a:pt x="158322" y="158051"/>
                </a:lnTo>
                <a:lnTo>
                  <a:pt x="127130" y="191954"/>
                </a:lnTo>
                <a:lnTo>
                  <a:pt x="98892" y="228428"/>
                </a:lnTo>
                <a:lnTo>
                  <a:pt x="73800" y="267283"/>
                </a:lnTo>
                <a:lnTo>
                  <a:pt x="52045" y="308328"/>
                </a:lnTo>
                <a:lnTo>
                  <a:pt x="33818" y="351373"/>
                </a:lnTo>
                <a:lnTo>
                  <a:pt x="19308" y="396228"/>
                </a:lnTo>
                <a:lnTo>
                  <a:pt x="8708" y="442702"/>
                </a:lnTo>
                <a:lnTo>
                  <a:pt x="2209" y="490606"/>
                </a:lnTo>
                <a:lnTo>
                  <a:pt x="0" y="539750"/>
                </a:lnTo>
                <a:lnTo>
                  <a:pt x="2209" y="588874"/>
                </a:lnTo>
                <a:lnTo>
                  <a:pt x="8708" y="636763"/>
                </a:lnTo>
                <a:lnTo>
                  <a:pt x="19308" y="683227"/>
                </a:lnTo>
                <a:lnTo>
                  <a:pt x="33818" y="728075"/>
                </a:lnTo>
                <a:lnTo>
                  <a:pt x="52045" y="771116"/>
                </a:lnTo>
                <a:lnTo>
                  <a:pt x="73800" y="812160"/>
                </a:lnTo>
                <a:lnTo>
                  <a:pt x="98892" y="851016"/>
                </a:lnTo>
                <a:lnTo>
                  <a:pt x="127130" y="887493"/>
                </a:lnTo>
                <a:lnTo>
                  <a:pt x="158322" y="921400"/>
                </a:lnTo>
                <a:lnTo>
                  <a:pt x="192280" y="952548"/>
                </a:lnTo>
                <a:lnTo>
                  <a:pt x="228810" y="980746"/>
                </a:lnTo>
                <a:lnTo>
                  <a:pt x="267723" y="1005802"/>
                </a:lnTo>
                <a:lnTo>
                  <a:pt x="308828" y="1027526"/>
                </a:lnTo>
                <a:lnTo>
                  <a:pt x="351934" y="1045728"/>
                </a:lnTo>
                <a:lnTo>
                  <a:pt x="396850" y="1060217"/>
                </a:lnTo>
                <a:lnTo>
                  <a:pt x="443385" y="1070803"/>
                </a:lnTo>
                <a:lnTo>
                  <a:pt x="491348" y="1077293"/>
                </a:lnTo>
                <a:lnTo>
                  <a:pt x="540550" y="1079500"/>
                </a:lnTo>
                <a:lnTo>
                  <a:pt x="589749" y="1077293"/>
                </a:lnTo>
                <a:lnTo>
                  <a:pt x="637711" y="1070803"/>
                </a:lnTo>
                <a:lnTo>
                  <a:pt x="684244" y="1060217"/>
                </a:lnTo>
                <a:lnTo>
                  <a:pt x="729159" y="1045728"/>
                </a:lnTo>
                <a:lnTo>
                  <a:pt x="772263" y="1027526"/>
                </a:lnTo>
                <a:lnTo>
                  <a:pt x="813367" y="1005802"/>
                </a:lnTo>
                <a:lnTo>
                  <a:pt x="852279" y="980746"/>
                </a:lnTo>
                <a:lnTo>
                  <a:pt x="888809" y="952548"/>
                </a:lnTo>
                <a:lnTo>
                  <a:pt x="922766" y="921400"/>
                </a:lnTo>
                <a:lnTo>
                  <a:pt x="953958" y="887493"/>
                </a:lnTo>
                <a:lnTo>
                  <a:pt x="982195" y="851016"/>
                </a:lnTo>
                <a:lnTo>
                  <a:pt x="1007287" y="812160"/>
                </a:lnTo>
                <a:lnTo>
                  <a:pt x="1029042" y="771116"/>
                </a:lnTo>
                <a:lnTo>
                  <a:pt x="1047269" y="728075"/>
                </a:lnTo>
                <a:lnTo>
                  <a:pt x="1061778" y="683227"/>
                </a:lnTo>
                <a:lnTo>
                  <a:pt x="1072378" y="636763"/>
                </a:lnTo>
                <a:lnTo>
                  <a:pt x="1078878" y="588874"/>
                </a:lnTo>
                <a:lnTo>
                  <a:pt x="1081087" y="539750"/>
                </a:lnTo>
                <a:lnTo>
                  <a:pt x="1078878" y="490606"/>
                </a:lnTo>
                <a:lnTo>
                  <a:pt x="1072378" y="442702"/>
                </a:lnTo>
                <a:lnTo>
                  <a:pt x="1061778" y="396228"/>
                </a:lnTo>
                <a:lnTo>
                  <a:pt x="1047269" y="351373"/>
                </a:lnTo>
                <a:lnTo>
                  <a:pt x="1029042" y="308328"/>
                </a:lnTo>
                <a:lnTo>
                  <a:pt x="1007287" y="267283"/>
                </a:lnTo>
                <a:lnTo>
                  <a:pt x="982195" y="228428"/>
                </a:lnTo>
                <a:lnTo>
                  <a:pt x="953958" y="191954"/>
                </a:lnTo>
                <a:lnTo>
                  <a:pt x="922766" y="158051"/>
                </a:lnTo>
                <a:lnTo>
                  <a:pt x="888809" y="126909"/>
                </a:lnTo>
                <a:lnTo>
                  <a:pt x="852279" y="98718"/>
                </a:lnTo>
                <a:lnTo>
                  <a:pt x="813367" y="73669"/>
                </a:lnTo>
                <a:lnTo>
                  <a:pt x="772263" y="51951"/>
                </a:lnTo>
                <a:lnTo>
                  <a:pt x="729159" y="33756"/>
                </a:lnTo>
                <a:lnTo>
                  <a:pt x="684244" y="19273"/>
                </a:lnTo>
                <a:lnTo>
                  <a:pt x="637711" y="8692"/>
                </a:lnTo>
                <a:lnTo>
                  <a:pt x="589749" y="2204"/>
                </a:lnTo>
                <a:lnTo>
                  <a:pt x="5405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5287" y="2205101"/>
            <a:ext cx="1081405" cy="1079500"/>
          </a:xfrm>
          <a:custGeom>
            <a:avLst/>
            <a:gdLst/>
            <a:ahLst/>
            <a:cxnLst/>
            <a:rect l="l" t="t" r="r" b="b"/>
            <a:pathLst>
              <a:path w="1081405" h="1079500">
                <a:moveTo>
                  <a:pt x="0" y="539750"/>
                </a:moveTo>
                <a:lnTo>
                  <a:pt x="2209" y="490606"/>
                </a:lnTo>
                <a:lnTo>
                  <a:pt x="8708" y="442702"/>
                </a:lnTo>
                <a:lnTo>
                  <a:pt x="19308" y="396228"/>
                </a:lnTo>
                <a:lnTo>
                  <a:pt x="33818" y="351373"/>
                </a:lnTo>
                <a:lnTo>
                  <a:pt x="52045" y="308328"/>
                </a:lnTo>
                <a:lnTo>
                  <a:pt x="73800" y="267283"/>
                </a:lnTo>
                <a:lnTo>
                  <a:pt x="98892" y="228428"/>
                </a:lnTo>
                <a:lnTo>
                  <a:pt x="127130" y="191954"/>
                </a:lnTo>
                <a:lnTo>
                  <a:pt x="158322" y="158051"/>
                </a:lnTo>
                <a:lnTo>
                  <a:pt x="192280" y="126909"/>
                </a:lnTo>
                <a:lnTo>
                  <a:pt x="228810" y="98718"/>
                </a:lnTo>
                <a:lnTo>
                  <a:pt x="267723" y="73669"/>
                </a:lnTo>
                <a:lnTo>
                  <a:pt x="308828" y="51951"/>
                </a:lnTo>
                <a:lnTo>
                  <a:pt x="351934" y="33756"/>
                </a:lnTo>
                <a:lnTo>
                  <a:pt x="396850" y="19273"/>
                </a:lnTo>
                <a:lnTo>
                  <a:pt x="443385" y="8692"/>
                </a:lnTo>
                <a:lnTo>
                  <a:pt x="491348" y="2204"/>
                </a:lnTo>
                <a:lnTo>
                  <a:pt x="540550" y="0"/>
                </a:lnTo>
                <a:lnTo>
                  <a:pt x="589749" y="2204"/>
                </a:lnTo>
                <a:lnTo>
                  <a:pt x="637711" y="8692"/>
                </a:lnTo>
                <a:lnTo>
                  <a:pt x="684244" y="19273"/>
                </a:lnTo>
                <a:lnTo>
                  <a:pt x="729159" y="33756"/>
                </a:lnTo>
                <a:lnTo>
                  <a:pt x="772263" y="51951"/>
                </a:lnTo>
                <a:lnTo>
                  <a:pt x="813367" y="73669"/>
                </a:lnTo>
                <a:lnTo>
                  <a:pt x="852279" y="98718"/>
                </a:lnTo>
                <a:lnTo>
                  <a:pt x="888809" y="126909"/>
                </a:lnTo>
                <a:lnTo>
                  <a:pt x="922766" y="158051"/>
                </a:lnTo>
                <a:lnTo>
                  <a:pt x="953958" y="191954"/>
                </a:lnTo>
                <a:lnTo>
                  <a:pt x="982195" y="228428"/>
                </a:lnTo>
                <a:lnTo>
                  <a:pt x="1007287" y="267283"/>
                </a:lnTo>
                <a:lnTo>
                  <a:pt x="1029042" y="308328"/>
                </a:lnTo>
                <a:lnTo>
                  <a:pt x="1047269" y="351373"/>
                </a:lnTo>
                <a:lnTo>
                  <a:pt x="1061778" y="396228"/>
                </a:lnTo>
                <a:lnTo>
                  <a:pt x="1072378" y="442702"/>
                </a:lnTo>
                <a:lnTo>
                  <a:pt x="1078878" y="490606"/>
                </a:lnTo>
                <a:lnTo>
                  <a:pt x="1081087" y="539750"/>
                </a:lnTo>
                <a:lnTo>
                  <a:pt x="1078878" y="588874"/>
                </a:lnTo>
                <a:lnTo>
                  <a:pt x="1072378" y="636763"/>
                </a:lnTo>
                <a:lnTo>
                  <a:pt x="1061778" y="683227"/>
                </a:lnTo>
                <a:lnTo>
                  <a:pt x="1047269" y="728075"/>
                </a:lnTo>
                <a:lnTo>
                  <a:pt x="1029042" y="771116"/>
                </a:lnTo>
                <a:lnTo>
                  <a:pt x="1007287" y="812160"/>
                </a:lnTo>
                <a:lnTo>
                  <a:pt x="982195" y="851016"/>
                </a:lnTo>
                <a:lnTo>
                  <a:pt x="953958" y="887493"/>
                </a:lnTo>
                <a:lnTo>
                  <a:pt x="922766" y="921400"/>
                </a:lnTo>
                <a:lnTo>
                  <a:pt x="888809" y="952548"/>
                </a:lnTo>
                <a:lnTo>
                  <a:pt x="852279" y="980746"/>
                </a:lnTo>
                <a:lnTo>
                  <a:pt x="813367" y="1005802"/>
                </a:lnTo>
                <a:lnTo>
                  <a:pt x="772263" y="1027526"/>
                </a:lnTo>
                <a:lnTo>
                  <a:pt x="729159" y="1045728"/>
                </a:lnTo>
                <a:lnTo>
                  <a:pt x="684244" y="1060217"/>
                </a:lnTo>
                <a:lnTo>
                  <a:pt x="637711" y="1070803"/>
                </a:lnTo>
                <a:lnTo>
                  <a:pt x="589749" y="1077293"/>
                </a:lnTo>
                <a:lnTo>
                  <a:pt x="540550" y="1079500"/>
                </a:lnTo>
                <a:lnTo>
                  <a:pt x="491348" y="1077293"/>
                </a:lnTo>
                <a:lnTo>
                  <a:pt x="443385" y="1070803"/>
                </a:lnTo>
                <a:lnTo>
                  <a:pt x="396850" y="1060217"/>
                </a:lnTo>
                <a:lnTo>
                  <a:pt x="351934" y="1045728"/>
                </a:lnTo>
                <a:lnTo>
                  <a:pt x="308828" y="1027526"/>
                </a:lnTo>
                <a:lnTo>
                  <a:pt x="267723" y="1005802"/>
                </a:lnTo>
                <a:lnTo>
                  <a:pt x="228810" y="980746"/>
                </a:lnTo>
                <a:lnTo>
                  <a:pt x="192280" y="952548"/>
                </a:lnTo>
                <a:lnTo>
                  <a:pt x="158322" y="921400"/>
                </a:lnTo>
                <a:lnTo>
                  <a:pt x="127130" y="887493"/>
                </a:lnTo>
                <a:lnTo>
                  <a:pt x="98892" y="851016"/>
                </a:lnTo>
                <a:lnTo>
                  <a:pt x="73800" y="812160"/>
                </a:lnTo>
                <a:lnTo>
                  <a:pt x="52045" y="771116"/>
                </a:lnTo>
                <a:lnTo>
                  <a:pt x="33818" y="728075"/>
                </a:lnTo>
                <a:lnTo>
                  <a:pt x="19308" y="683227"/>
                </a:lnTo>
                <a:lnTo>
                  <a:pt x="8708" y="636763"/>
                </a:lnTo>
                <a:lnTo>
                  <a:pt x="2209" y="588874"/>
                </a:lnTo>
                <a:lnTo>
                  <a:pt x="0" y="5397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1550" y="2205101"/>
            <a:ext cx="0" cy="503555"/>
          </a:xfrm>
          <a:custGeom>
            <a:avLst/>
            <a:gdLst/>
            <a:ahLst/>
            <a:cxnLst/>
            <a:rect l="l" t="t" r="r" b="b"/>
            <a:pathLst>
              <a:path h="503555">
                <a:moveTo>
                  <a:pt x="0" y="503174"/>
                </a:moveTo>
                <a:lnTo>
                  <a:pt x="0" y="0"/>
                </a:lnTo>
              </a:path>
            </a:pathLst>
          </a:custGeom>
          <a:ln w="57150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95576" y="2205101"/>
            <a:ext cx="1081405" cy="1079500"/>
          </a:xfrm>
          <a:custGeom>
            <a:avLst/>
            <a:gdLst/>
            <a:ahLst/>
            <a:cxnLst/>
            <a:rect l="l" t="t" r="r" b="b"/>
            <a:pathLst>
              <a:path w="1081404" h="1079500">
                <a:moveTo>
                  <a:pt x="540512" y="0"/>
                </a:moveTo>
                <a:lnTo>
                  <a:pt x="491305" y="2204"/>
                </a:lnTo>
                <a:lnTo>
                  <a:pt x="443338" y="8692"/>
                </a:lnTo>
                <a:lnTo>
                  <a:pt x="396801" y="19273"/>
                </a:lnTo>
                <a:lnTo>
                  <a:pt x="351885" y="33756"/>
                </a:lnTo>
                <a:lnTo>
                  <a:pt x="308780" y="51951"/>
                </a:lnTo>
                <a:lnTo>
                  <a:pt x="267678" y="73669"/>
                </a:lnTo>
                <a:lnTo>
                  <a:pt x="228768" y="98718"/>
                </a:lnTo>
                <a:lnTo>
                  <a:pt x="192242" y="126909"/>
                </a:lnTo>
                <a:lnTo>
                  <a:pt x="158289" y="158051"/>
                </a:lnTo>
                <a:lnTo>
                  <a:pt x="127101" y="191954"/>
                </a:lnTo>
                <a:lnTo>
                  <a:pt x="98869" y="228428"/>
                </a:lnTo>
                <a:lnTo>
                  <a:pt x="73782" y="267283"/>
                </a:lnTo>
                <a:lnTo>
                  <a:pt x="52032" y="308328"/>
                </a:lnTo>
                <a:lnTo>
                  <a:pt x="33808" y="351373"/>
                </a:lnTo>
                <a:lnTo>
                  <a:pt x="19303" y="396228"/>
                </a:lnTo>
                <a:lnTo>
                  <a:pt x="8706" y="442702"/>
                </a:lnTo>
                <a:lnTo>
                  <a:pt x="2208" y="490606"/>
                </a:lnTo>
                <a:lnTo>
                  <a:pt x="0" y="539750"/>
                </a:lnTo>
                <a:lnTo>
                  <a:pt x="2208" y="588874"/>
                </a:lnTo>
                <a:lnTo>
                  <a:pt x="8706" y="636763"/>
                </a:lnTo>
                <a:lnTo>
                  <a:pt x="19303" y="683227"/>
                </a:lnTo>
                <a:lnTo>
                  <a:pt x="33808" y="728075"/>
                </a:lnTo>
                <a:lnTo>
                  <a:pt x="52032" y="771116"/>
                </a:lnTo>
                <a:lnTo>
                  <a:pt x="73782" y="812160"/>
                </a:lnTo>
                <a:lnTo>
                  <a:pt x="98869" y="851016"/>
                </a:lnTo>
                <a:lnTo>
                  <a:pt x="127101" y="887493"/>
                </a:lnTo>
                <a:lnTo>
                  <a:pt x="158289" y="921400"/>
                </a:lnTo>
                <a:lnTo>
                  <a:pt x="192242" y="952548"/>
                </a:lnTo>
                <a:lnTo>
                  <a:pt x="228768" y="980746"/>
                </a:lnTo>
                <a:lnTo>
                  <a:pt x="267678" y="1005802"/>
                </a:lnTo>
                <a:lnTo>
                  <a:pt x="308780" y="1027526"/>
                </a:lnTo>
                <a:lnTo>
                  <a:pt x="351885" y="1045728"/>
                </a:lnTo>
                <a:lnTo>
                  <a:pt x="396801" y="1060217"/>
                </a:lnTo>
                <a:lnTo>
                  <a:pt x="443338" y="1070803"/>
                </a:lnTo>
                <a:lnTo>
                  <a:pt x="491305" y="1077293"/>
                </a:lnTo>
                <a:lnTo>
                  <a:pt x="540512" y="1079500"/>
                </a:lnTo>
                <a:lnTo>
                  <a:pt x="589699" y="1077293"/>
                </a:lnTo>
                <a:lnTo>
                  <a:pt x="637652" y="1070803"/>
                </a:lnTo>
                <a:lnTo>
                  <a:pt x="684178" y="1060217"/>
                </a:lnTo>
                <a:lnTo>
                  <a:pt x="729087" y="1045728"/>
                </a:lnTo>
                <a:lnTo>
                  <a:pt x="772187" y="1027526"/>
                </a:lnTo>
                <a:lnTo>
                  <a:pt x="813289" y="1005802"/>
                </a:lnTo>
                <a:lnTo>
                  <a:pt x="852200" y="980746"/>
                </a:lnTo>
                <a:lnTo>
                  <a:pt x="888729" y="952548"/>
                </a:lnTo>
                <a:lnTo>
                  <a:pt x="922686" y="921400"/>
                </a:lnTo>
                <a:lnTo>
                  <a:pt x="953880" y="887493"/>
                </a:lnTo>
                <a:lnTo>
                  <a:pt x="982119" y="851016"/>
                </a:lnTo>
                <a:lnTo>
                  <a:pt x="1007213" y="812160"/>
                </a:lnTo>
                <a:lnTo>
                  <a:pt x="1028970" y="771116"/>
                </a:lnTo>
                <a:lnTo>
                  <a:pt x="1047200" y="728075"/>
                </a:lnTo>
                <a:lnTo>
                  <a:pt x="1061711" y="683227"/>
                </a:lnTo>
                <a:lnTo>
                  <a:pt x="1072313" y="636763"/>
                </a:lnTo>
                <a:lnTo>
                  <a:pt x="1078814" y="588874"/>
                </a:lnTo>
                <a:lnTo>
                  <a:pt x="1081024" y="539750"/>
                </a:lnTo>
                <a:lnTo>
                  <a:pt x="1078814" y="490606"/>
                </a:lnTo>
                <a:lnTo>
                  <a:pt x="1072313" y="442702"/>
                </a:lnTo>
                <a:lnTo>
                  <a:pt x="1061711" y="396228"/>
                </a:lnTo>
                <a:lnTo>
                  <a:pt x="1047200" y="351373"/>
                </a:lnTo>
                <a:lnTo>
                  <a:pt x="1028970" y="308328"/>
                </a:lnTo>
                <a:lnTo>
                  <a:pt x="1007213" y="267283"/>
                </a:lnTo>
                <a:lnTo>
                  <a:pt x="982119" y="228428"/>
                </a:lnTo>
                <a:lnTo>
                  <a:pt x="953880" y="191954"/>
                </a:lnTo>
                <a:lnTo>
                  <a:pt x="922686" y="158051"/>
                </a:lnTo>
                <a:lnTo>
                  <a:pt x="888729" y="126909"/>
                </a:lnTo>
                <a:lnTo>
                  <a:pt x="852200" y="98718"/>
                </a:lnTo>
                <a:lnTo>
                  <a:pt x="813289" y="73669"/>
                </a:lnTo>
                <a:lnTo>
                  <a:pt x="772187" y="51951"/>
                </a:lnTo>
                <a:lnTo>
                  <a:pt x="729087" y="33756"/>
                </a:lnTo>
                <a:lnTo>
                  <a:pt x="684178" y="19273"/>
                </a:lnTo>
                <a:lnTo>
                  <a:pt x="637652" y="8692"/>
                </a:lnTo>
                <a:lnTo>
                  <a:pt x="589699" y="2204"/>
                </a:lnTo>
                <a:lnTo>
                  <a:pt x="5405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5576" y="2205101"/>
            <a:ext cx="1081405" cy="1079500"/>
          </a:xfrm>
          <a:custGeom>
            <a:avLst/>
            <a:gdLst/>
            <a:ahLst/>
            <a:cxnLst/>
            <a:rect l="l" t="t" r="r" b="b"/>
            <a:pathLst>
              <a:path w="1081404" h="1079500">
                <a:moveTo>
                  <a:pt x="0" y="539750"/>
                </a:moveTo>
                <a:lnTo>
                  <a:pt x="2208" y="490606"/>
                </a:lnTo>
                <a:lnTo>
                  <a:pt x="8706" y="442702"/>
                </a:lnTo>
                <a:lnTo>
                  <a:pt x="19303" y="396228"/>
                </a:lnTo>
                <a:lnTo>
                  <a:pt x="33808" y="351373"/>
                </a:lnTo>
                <a:lnTo>
                  <a:pt x="52032" y="308328"/>
                </a:lnTo>
                <a:lnTo>
                  <a:pt x="73782" y="267283"/>
                </a:lnTo>
                <a:lnTo>
                  <a:pt x="98869" y="228428"/>
                </a:lnTo>
                <a:lnTo>
                  <a:pt x="127101" y="191954"/>
                </a:lnTo>
                <a:lnTo>
                  <a:pt x="158289" y="158051"/>
                </a:lnTo>
                <a:lnTo>
                  <a:pt x="192242" y="126909"/>
                </a:lnTo>
                <a:lnTo>
                  <a:pt x="228768" y="98718"/>
                </a:lnTo>
                <a:lnTo>
                  <a:pt x="267678" y="73669"/>
                </a:lnTo>
                <a:lnTo>
                  <a:pt x="308780" y="51951"/>
                </a:lnTo>
                <a:lnTo>
                  <a:pt x="351885" y="33756"/>
                </a:lnTo>
                <a:lnTo>
                  <a:pt x="396801" y="19273"/>
                </a:lnTo>
                <a:lnTo>
                  <a:pt x="443338" y="8692"/>
                </a:lnTo>
                <a:lnTo>
                  <a:pt x="491305" y="2204"/>
                </a:lnTo>
                <a:lnTo>
                  <a:pt x="540512" y="0"/>
                </a:lnTo>
                <a:lnTo>
                  <a:pt x="589699" y="2204"/>
                </a:lnTo>
                <a:lnTo>
                  <a:pt x="637652" y="8692"/>
                </a:lnTo>
                <a:lnTo>
                  <a:pt x="684178" y="19273"/>
                </a:lnTo>
                <a:lnTo>
                  <a:pt x="729087" y="33756"/>
                </a:lnTo>
                <a:lnTo>
                  <a:pt x="772187" y="51951"/>
                </a:lnTo>
                <a:lnTo>
                  <a:pt x="813289" y="73669"/>
                </a:lnTo>
                <a:lnTo>
                  <a:pt x="852200" y="98718"/>
                </a:lnTo>
                <a:lnTo>
                  <a:pt x="888729" y="126909"/>
                </a:lnTo>
                <a:lnTo>
                  <a:pt x="922686" y="158051"/>
                </a:lnTo>
                <a:lnTo>
                  <a:pt x="953880" y="191954"/>
                </a:lnTo>
                <a:lnTo>
                  <a:pt x="982119" y="228428"/>
                </a:lnTo>
                <a:lnTo>
                  <a:pt x="1007213" y="267283"/>
                </a:lnTo>
                <a:lnTo>
                  <a:pt x="1028970" y="308328"/>
                </a:lnTo>
                <a:lnTo>
                  <a:pt x="1047200" y="351373"/>
                </a:lnTo>
                <a:lnTo>
                  <a:pt x="1061711" y="396228"/>
                </a:lnTo>
                <a:lnTo>
                  <a:pt x="1072313" y="442702"/>
                </a:lnTo>
                <a:lnTo>
                  <a:pt x="1078814" y="490606"/>
                </a:lnTo>
                <a:lnTo>
                  <a:pt x="1081024" y="539750"/>
                </a:lnTo>
                <a:lnTo>
                  <a:pt x="1078814" y="588874"/>
                </a:lnTo>
                <a:lnTo>
                  <a:pt x="1072313" y="636763"/>
                </a:lnTo>
                <a:lnTo>
                  <a:pt x="1061711" y="683227"/>
                </a:lnTo>
                <a:lnTo>
                  <a:pt x="1047200" y="728075"/>
                </a:lnTo>
                <a:lnTo>
                  <a:pt x="1028970" y="771116"/>
                </a:lnTo>
                <a:lnTo>
                  <a:pt x="1007213" y="812160"/>
                </a:lnTo>
                <a:lnTo>
                  <a:pt x="982119" y="851016"/>
                </a:lnTo>
                <a:lnTo>
                  <a:pt x="953880" y="887493"/>
                </a:lnTo>
                <a:lnTo>
                  <a:pt x="922686" y="921400"/>
                </a:lnTo>
                <a:lnTo>
                  <a:pt x="888729" y="952548"/>
                </a:lnTo>
                <a:lnTo>
                  <a:pt x="852200" y="980746"/>
                </a:lnTo>
                <a:lnTo>
                  <a:pt x="813289" y="1005802"/>
                </a:lnTo>
                <a:lnTo>
                  <a:pt x="772187" y="1027526"/>
                </a:lnTo>
                <a:lnTo>
                  <a:pt x="729087" y="1045728"/>
                </a:lnTo>
                <a:lnTo>
                  <a:pt x="684178" y="1060217"/>
                </a:lnTo>
                <a:lnTo>
                  <a:pt x="637652" y="1070803"/>
                </a:lnTo>
                <a:lnTo>
                  <a:pt x="589699" y="1077293"/>
                </a:lnTo>
                <a:lnTo>
                  <a:pt x="540512" y="1079500"/>
                </a:lnTo>
                <a:lnTo>
                  <a:pt x="491305" y="1077293"/>
                </a:lnTo>
                <a:lnTo>
                  <a:pt x="443338" y="1070803"/>
                </a:lnTo>
                <a:lnTo>
                  <a:pt x="396801" y="1060217"/>
                </a:lnTo>
                <a:lnTo>
                  <a:pt x="351885" y="1045728"/>
                </a:lnTo>
                <a:lnTo>
                  <a:pt x="308780" y="1027526"/>
                </a:lnTo>
                <a:lnTo>
                  <a:pt x="267678" y="1005802"/>
                </a:lnTo>
                <a:lnTo>
                  <a:pt x="228768" y="980746"/>
                </a:lnTo>
                <a:lnTo>
                  <a:pt x="192242" y="952548"/>
                </a:lnTo>
                <a:lnTo>
                  <a:pt x="158289" y="921400"/>
                </a:lnTo>
                <a:lnTo>
                  <a:pt x="127101" y="887493"/>
                </a:lnTo>
                <a:lnTo>
                  <a:pt x="98869" y="851016"/>
                </a:lnTo>
                <a:lnTo>
                  <a:pt x="73782" y="812160"/>
                </a:lnTo>
                <a:lnTo>
                  <a:pt x="52032" y="771116"/>
                </a:lnTo>
                <a:lnTo>
                  <a:pt x="33808" y="728075"/>
                </a:lnTo>
                <a:lnTo>
                  <a:pt x="19303" y="683227"/>
                </a:lnTo>
                <a:lnTo>
                  <a:pt x="8706" y="636763"/>
                </a:lnTo>
                <a:lnTo>
                  <a:pt x="2208" y="588874"/>
                </a:lnTo>
                <a:lnTo>
                  <a:pt x="0" y="5397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71775" y="2565400"/>
            <a:ext cx="504825" cy="142875"/>
          </a:xfrm>
          <a:custGeom>
            <a:avLst/>
            <a:gdLst/>
            <a:ahLst/>
            <a:cxnLst/>
            <a:rect l="l" t="t" r="r" b="b"/>
            <a:pathLst>
              <a:path w="504825" h="142875">
                <a:moveTo>
                  <a:pt x="0" y="142875"/>
                </a:moveTo>
                <a:lnTo>
                  <a:pt x="504825" y="0"/>
                </a:lnTo>
              </a:path>
            </a:pathLst>
          </a:custGeom>
          <a:ln w="57150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35375" y="2205101"/>
            <a:ext cx="1081405" cy="1079500"/>
          </a:xfrm>
          <a:custGeom>
            <a:avLst/>
            <a:gdLst/>
            <a:ahLst/>
            <a:cxnLst/>
            <a:rect l="l" t="t" r="r" b="b"/>
            <a:pathLst>
              <a:path w="1081404" h="1079500">
                <a:moveTo>
                  <a:pt x="540512" y="0"/>
                </a:moveTo>
                <a:lnTo>
                  <a:pt x="491324" y="2204"/>
                </a:lnTo>
                <a:lnTo>
                  <a:pt x="443371" y="8692"/>
                </a:lnTo>
                <a:lnTo>
                  <a:pt x="396845" y="19273"/>
                </a:lnTo>
                <a:lnTo>
                  <a:pt x="351936" y="33756"/>
                </a:lnTo>
                <a:lnTo>
                  <a:pt x="308836" y="51951"/>
                </a:lnTo>
                <a:lnTo>
                  <a:pt x="267734" y="73669"/>
                </a:lnTo>
                <a:lnTo>
                  <a:pt x="228823" y="98718"/>
                </a:lnTo>
                <a:lnTo>
                  <a:pt x="192294" y="126909"/>
                </a:lnTo>
                <a:lnTo>
                  <a:pt x="158337" y="158051"/>
                </a:lnTo>
                <a:lnTo>
                  <a:pt x="127143" y="191954"/>
                </a:lnTo>
                <a:lnTo>
                  <a:pt x="98904" y="228428"/>
                </a:lnTo>
                <a:lnTo>
                  <a:pt x="73810" y="267283"/>
                </a:lnTo>
                <a:lnTo>
                  <a:pt x="52053" y="308328"/>
                </a:lnTo>
                <a:lnTo>
                  <a:pt x="33823" y="351373"/>
                </a:lnTo>
                <a:lnTo>
                  <a:pt x="19312" y="396228"/>
                </a:lnTo>
                <a:lnTo>
                  <a:pt x="8710" y="442702"/>
                </a:lnTo>
                <a:lnTo>
                  <a:pt x="2209" y="490606"/>
                </a:lnTo>
                <a:lnTo>
                  <a:pt x="0" y="539750"/>
                </a:lnTo>
                <a:lnTo>
                  <a:pt x="2209" y="588874"/>
                </a:lnTo>
                <a:lnTo>
                  <a:pt x="8710" y="636763"/>
                </a:lnTo>
                <a:lnTo>
                  <a:pt x="19312" y="683227"/>
                </a:lnTo>
                <a:lnTo>
                  <a:pt x="33823" y="728075"/>
                </a:lnTo>
                <a:lnTo>
                  <a:pt x="52053" y="771116"/>
                </a:lnTo>
                <a:lnTo>
                  <a:pt x="73810" y="812160"/>
                </a:lnTo>
                <a:lnTo>
                  <a:pt x="98904" y="851016"/>
                </a:lnTo>
                <a:lnTo>
                  <a:pt x="127143" y="887493"/>
                </a:lnTo>
                <a:lnTo>
                  <a:pt x="158337" y="921400"/>
                </a:lnTo>
                <a:lnTo>
                  <a:pt x="192294" y="952548"/>
                </a:lnTo>
                <a:lnTo>
                  <a:pt x="228823" y="980746"/>
                </a:lnTo>
                <a:lnTo>
                  <a:pt x="267734" y="1005802"/>
                </a:lnTo>
                <a:lnTo>
                  <a:pt x="308836" y="1027526"/>
                </a:lnTo>
                <a:lnTo>
                  <a:pt x="351936" y="1045728"/>
                </a:lnTo>
                <a:lnTo>
                  <a:pt x="396845" y="1060217"/>
                </a:lnTo>
                <a:lnTo>
                  <a:pt x="443371" y="1070803"/>
                </a:lnTo>
                <a:lnTo>
                  <a:pt x="491324" y="1077293"/>
                </a:lnTo>
                <a:lnTo>
                  <a:pt x="540512" y="1079500"/>
                </a:lnTo>
                <a:lnTo>
                  <a:pt x="589719" y="1077293"/>
                </a:lnTo>
                <a:lnTo>
                  <a:pt x="637689" y="1070803"/>
                </a:lnTo>
                <a:lnTo>
                  <a:pt x="684231" y="1060217"/>
                </a:lnTo>
                <a:lnTo>
                  <a:pt x="729154" y="1045728"/>
                </a:lnTo>
                <a:lnTo>
                  <a:pt x="772267" y="1027526"/>
                </a:lnTo>
                <a:lnTo>
                  <a:pt x="813378" y="1005802"/>
                </a:lnTo>
                <a:lnTo>
                  <a:pt x="852298" y="980746"/>
                </a:lnTo>
                <a:lnTo>
                  <a:pt x="888834" y="952548"/>
                </a:lnTo>
                <a:lnTo>
                  <a:pt x="922797" y="921400"/>
                </a:lnTo>
                <a:lnTo>
                  <a:pt x="953996" y="887493"/>
                </a:lnTo>
                <a:lnTo>
                  <a:pt x="982239" y="851016"/>
                </a:lnTo>
                <a:lnTo>
                  <a:pt x="1007335" y="812160"/>
                </a:lnTo>
                <a:lnTo>
                  <a:pt x="1029095" y="771116"/>
                </a:lnTo>
                <a:lnTo>
                  <a:pt x="1047326" y="728075"/>
                </a:lnTo>
                <a:lnTo>
                  <a:pt x="1061838" y="683227"/>
                </a:lnTo>
                <a:lnTo>
                  <a:pt x="1072440" y="636763"/>
                </a:lnTo>
                <a:lnTo>
                  <a:pt x="1078941" y="588874"/>
                </a:lnTo>
                <a:lnTo>
                  <a:pt x="1081151" y="539750"/>
                </a:lnTo>
                <a:lnTo>
                  <a:pt x="1078941" y="490606"/>
                </a:lnTo>
                <a:lnTo>
                  <a:pt x="1072440" y="442702"/>
                </a:lnTo>
                <a:lnTo>
                  <a:pt x="1061838" y="396228"/>
                </a:lnTo>
                <a:lnTo>
                  <a:pt x="1047326" y="351373"/>
                </a:lnTo>
                <a:lnTo>
                  <a:pt x="1029095" y="308328"/>
                </a:lnTo>
                <a:lnTo>
                  <a:pt x="1007335" y="267283"/>
                </a:lnTo>
                <a:lnTo>
                  <a:pt x="982239" y="228428"/>
                </a:lnTo>
                <a:lnTo>
                  <a:pt x="953996" y="191954"/>
                </a:lnTo>
                <a:lnTo>
                  <a:pt x="922797" y="158051"/>
                </a:lnTo>
                <a:lnTo>
                  <a:pt x="888834" y="126909"/>
                </a:lnTo>
                <a:lnTo>
                  <a:pt x="852298" y="98718"/>
                </a:lnTo>
                <a:lnTo>
                  <a:pt x="813378" y="73669"/>
                </a:lnTo>
                <a:lnTo>
                  <a:pt x="772267" y="51951"/>
                </a:lnTo>
                <a:lnTo>
                  <a:pt x="729154" y="33756"/>
                </a:lnTo>
                <a:lnTo>
                  <a:pt x="684231" y="19273"/>
                </a:lnTo>
                <a:lnTo>
                  <a:pt x="637689" y="8692"/>
                </a:lnTo>
                <a:lnTo>
                  <a:pt x="589719" y="2204"/>
                </a:lnTo>
                <a:lnTo>
                  <a:pt x="5405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35375" y="2205101"/>
            <a:ext cx="1081405" cy="1079500"/>
          </a:xfrm>
          <a:custGeom>
            <a:avLst/>
            <a:gdLst/>
            <a:ahLst/>
            <a:cxnLst/>
            <a:rect l="l" t="t" r="r" b="b"/>
            <a:pathLst>
              <a:path w="1081404" h="1079500">
                <a:moveTo>
                  <a:pt x="0" y="539750"/>
                </a:moveTo>
                <a:lnTo>
                  <a:pt x="2209" y="490606"/>
                </a:lnTo>
                <a:lnTo>
                  <a:pt x="8710" y="442702"/>
                </a:lnTo>
                <a:lnTo>
                  <a:pt x="19312" y="396228"/>
                </a:lnTo>
                <a:lnTo>
                  <a:pt x="33823" y="351373"/>
                </a:lnTo>
                <a:lnTo>
                  <a:pt x="52053" y="308328"/>
                </a:lnTo>
                <a:lnTo>
                  <a:pt x="73810" y="267283"/>
                </a:lnTo>
                <a:lnTo>
                  <a:pt x="98904" y="228428"/>
                </a:lnTo>
                <a:lnTo>
                  <a:pt x="127143" y="191954"/>
                </a:lnTo>
                <a:lnTo>
                  <a:pt x="158337" y="158051"/>
                </a:lnTo>
                <a:lnTo>
                  <a:pt x="192294" y="126909"/>
                </a:lnTo>
                <a:lnTo>
                  <a:pt x="228823" y="98718"/>
                </a:lnTo>
                <a:lnTo>
                  <a:pt x="267734" y="73669"/>
                </a:lnTo>
                <a:lnTo>
                  <a:pt x="308836" y="51951"/>
                </a:lnTo>
                <a:lnTo>
                  <a:pt x="351936" y="33756"/>
                </a:lnTo>
                <a:lnTo>
                  <a:pt x="396845" y="19273"/>
                </a:lnTo>
                <a:lnTo>
                  <a:pt x="443371" y="8692"/>
                </a:lnTo>
                <a:lnTo>
                  <a:pt x="491324" y="2204"/>
                </a:lnTo>
                <a:lnTo>
                  <a:pt x="540512" y="0"/>
                </a:lnTo>
                <a:lnTo>
                  <a:pt x="589719" y="2204"/>
                </a:lnTo>
                <a:lnTo>
                  <a:pt x="637689" y="8692"/>
                </a:lnTo>
                <a:lnTo>
                  <a:pt x="684231" y="19273"/>
                </a:lnTo>
                <a:lnTo>
                  <a:pt x="729154" y="33756"/>
                </a:lnTo>
                <a:lnTo>
                  <a:pt x="772267" y="51951"/>
                </a:lnTo>
                <a:lnTo>
                  <a:pt x="813378" y="73669"/>
                </a:lnTo>
                <a:lnTo>
                  <a:pt x="852298" y="98718"/>
                </a:lnTo>
                <a:lnTo>
                  <a:pt x="888834" y="126909"/>
                </a:lnTo>
                <a:lnTo>
                  <a:pt x="922797" y="158051"/>
                </a:lnTo>
                <a:lnTo>
                  <a:pt x="953996" y="191954"/>
                </a:lnTo>
                <a:lnTo>
                  <a:pt x="982239" y="228428"/>
                </a:lnTo>
                <a:lnTo>
                  <a:pt x="1007335" y="267283"/>
                </a:lnTo>
                <a:lnTo>
                  <a:pt x="1029095" y="308328"/>
                </a:lnTo>
                <a:lnTo>
                  <a:pt x="1047326" y="351373"/>
                </a:lnTo>
                <a:lnTo>
                  <a:pt x="1061838" y="396228"/>
                </a:lnTo>
                <a:lnTo>
                  <a:pt x="1072440" y="442702"/>
                </a:lnTo>
                <a:lnTo>
                  <a:pt x="1078941" y="490606"/>
                </a:lnTo>
                <a:lnTo>
                  <a:pt x="1081151" y="539750"/>
                </a:lnTo>
                <a:lnTo>
                  <a:pt x="1078941" y="588874"/>
                </a:lnTo>
                <a:lnTo>
                  <a:pt x="1072440" y="636763"/>
                </a:lnTo>
                <a:lnTo>
                  <a:pt x="1061838" y="683227"/>
                </a:lnTo>
                <a:lnTo>
                  <a:pt x="1047326" y="728075"/>
                </a:lnTo>
                <a:lnTo>
                  <a:pt x="1029095" y="771116"/>
                </a:lnTo>
                <a:lnTo>
                  <a:pt x="1007335" y="812160"/>
                </a:lnTo>
                <a:lnTo>
                  <a:pt x="982239" y="851016"/>
                </a:lnTo>
                <a:lnTo>
                  <a:pt x="953996" y="887493"/>
                </a:lnTo>
                <a:lnTo>
                  <a:pt x="922797" y="921400"/>
                </a:lnTo>
                <a:lnTo>
                  <a:pt x="888834" y="952548"/>
                </a:lnTo>
                <a:lnTo>
                  <a:pt x="852298" y="980746"/>
                </a:lnTo>
                <a:lnTo>
                  <a:pt x="813378" y="1005802"/>
                </a:lnTo>
                <a:lnTo>
                  <a:pt x="772267" y="1027526"/>
                </a:lnTo>
                <a:lnTo>
                  <a:pt x="729154" y="1045728"/>
                </a:lnTo>
                <a:lnTo>
                  <a:pt x="684231" y="1060217"/>
                </a:lnTo>
                <a:lnTo>
                  <a:pt x="637689" y="1070803"/>
                </a:lnTo>
                <a:lnTo>
                  <a:pt x="589719" y="1077293"/>
                </a:lnTo>
                <a:lnTo>
                  <a:pt x="540512" y="1079500"/>
                </a:lnTo>
                <a:lnTo>
                  <a:pt x="491324" y="1077293"/>
                </a:lnTo>
                <a:lnTo>
                  <a:pt x="443371" y="1070803"/>
                </a:lnTo>
                <a:lnTo>
                  <a:pt x="396845" y="1060217"/>
                </a:lnTo>
                <a:lnTo>
                  <a:pt x="351936" y="1045728"/>
                </a:lnTo>
                <a:lnTo>
                  <a:pt x="308836" y="1027526"/>
                </a:lnTo>
                <a:lnTo>
                  <a:pt x="267734" y="1005802"/>
                </a:lnTo>
                <a:lnTo>
                  <a:pt x="228823" y="980746"/>
                </a:lnTo>
                <a:lnTo>
                  <a:pt x="192294" y="952548"/>
                </a:lnTo>
                <a:lnTo>
                  <a:pt x="158337" y="921400"/>
                </a:lnTo>
                <a:lnTo>
                  <a:pt x="127143" y="887493"/>
                </a:lnTo>
                <a:lnTo>
                  <a:pt x="98904" y="851016"/>
                </a:lnTo>
                <a:lnTo>
                  <a:pt x="73810" y="812160"/>
                </a:lnTo>
                <a:lnTo>
                  <a:pt x="52053" y="771116"/>
                </a:lnTo>
                <a:lnTo>
                  <a:pt x="33823" y="728075"/>
                </a:lnTo>
                <a:lnTo>
                  <a:pt x="19312" y="683227"/>
                </a:lnTo>
                <a:lnTo>
                  <a:pt x="8710" y="636763"/>
                </a:lnTo>
                <a:lnTo>
                  <a:pt x="2209" y="588874"/>
                </a:lnTo>
                <a:lnTo>
                  <a:pt x="0" y="5397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11701" y="2708275"/>
            <a:ext cx="215900" cy="504825"/>
          </a:xfrm>
          <a:custGeom>
            <a:avLst/>
            <a:gdLst/>
            <a:ahLst/>
            <a:cxnLst/>
            <a:rect l="l" t="t" r="r" b="b"/>
            <a:pathLst>
              <a:path w="215900" h="504825">
                <a:moveTo>
                  <a:pt x="0" y="0"/>
                </a:moveTo>
                <a:lnTo>
                  <a:pt x="215900" y="504825"/>
                </a:lnTo>
              </a:path>
            </a:pathLst>
          </a:custGeom>
          <a:ln w="57150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76825" y="2205101"/>
            <a:ext cx="1079500" cy="1079500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539750" y="0"/>
                </a:moveTo>
                <a:lnTo>
                  <a:pt x="490625" y="2204"/>
                </a:lnTo>
                <a:lnTo>
                  <a:pt x="442736" y="8692"/>
                </a:lnTo>
                <a:lnTo>
                  <a:pt x="396272" y="19273"/>
                </a:lnTo>
                <a:lnTo>
                  <a:pt x="351424" y="33756"/>
                </a:lnTo>
                <a:lnTo>
                  <a:pt x="308383" y="51951"/>
                </a:lnTo>
                <a:lnTo>
                  <a:pt x="267339" y="73669"/>
                </a:lnTo>
                <a:lnTo>
                  <a:pt x="228483" y="98718"/>
                </a:lnTo>
                <a:lnTo>
                  <a:pt x="192006" y="126909"/>
                </a:lnTo>
                <a:lnTo>
                  <a:pt x="158099" y="158051"/>
                </a:lnTo>
                <a:lnTo>
                  <a:pt x="126951" y="191954"/>
                </a:lnTo>
                <a:lnTo>
                  <a:pt x="98753" y="228428"/>
                </a:lnTo>
                <a:lnTo>
                  <a:pt x="73697" y="267283"/>
                </a:lnTo>
                <a:lnTo>
                  <a:pt x="51973" y="308328"/>
                </a:lnTo>
                <a:lnTo>
                  <a:pt x="33771" y="351373"/>
                </a:lnTo>
                <a:lnTo>
                  <a:pt x="19282" y="396228"/>
                </a:lnTo>
                <a:lnTo>
                  <a:pt x="8696" y="442702"/>
                </a:lnTo>
                <a:lnTo>
                  <a:pt x="2206" y="490606"/>
                </a:lnTo>
                <a:lnTo>
                  <a:pt x="0" y="539750"/>
                </a:lnTo>
                <a:lnTo>
                  <a:pt x="2206" y="588874"/>
                </a:lnTo>
                <a:lnTo>
                  <a:pt x="8696" y="636763"/>
                </a:lnTo>
                <a:lnTo>
                  <a:pt x="19282" y="683227"/>
                </a:lnTo>
                <a:lnTo>
                  <a:pt x="33771" y="728075"/>
                </a:lnTo>
                <a:lnTo>
                  <a:pt x="51973" y="771116"/>
                </a:lnTo>
                <a:lnTo>
                  <a:pt x="73697" y="812160"/>
                </a:lnTo>
                <a:lnTo>
                  <a:pt x="98753" y="851016"/>
                </a:lnTo>
                <a:lnTo>
                  <a:pt x="126951" y="887493"/>
                </a:lnTo>
                <a:lnTo>
                  <a:pt x="158099" y="921400"/>
                </a:lnTo>
                <a:lnTo>
                  <a:pt x="192006" y="952548"/>
                </a:lnTo>
                <a:lnTo>
                  <a:pt x="228483" y="980746"/>
                </a:lnTo>
                <a:lnTo>
                  <a:pt x="267339" y="1005802"/>
                </a:lnTo>
                <a:lnTo>
                  <a:pt x="308383" y="1027526"/>
                </a:lnTo>
                <a:lnTo>
                  <a:pt x="351424" y="1045728"/>
                </a:lnTo>
                <a:lnTo>
                  <a:pt x="396272" y="1060217"/>
                </a:lnTo>
                <a:lnTo>
                  <a:pt x="442736" y="1070803"/>
                </a:lnTo>
                <a:lnTo>
                  <a:pt x="490625" y="1077293"/>
                </a:lnTo>
                <a:lnTo>
                  <a:pt x="539750" y="1079500"/>
                </a:lnTo>
                <a:lnTo>
                  <a:pt x="588874" y="1077293"/>
                </a:lnTo>
                <a:lnTo>
                  <a:pt x="636763" y="1070803"/>
                </a:lnTo>
                <a:lnTo>
                  <a:pt x="683227" y="1060217"/>
                </a:lnTo>
                <a:lnTo>
                  <a:pt x="728075" y="1045728"/>
                </a:lnTo>
                <a:lnTo>
                  <a:pt x="771116" y="1027526"/>
                </a:lnTo>
                <a:lnTo>
                  <a:pt x="812160" y="1005802"/>
                </a:lnTo>
                <a:lnTo>
                  <a:pt x="851016" y="980746"/>
                </a:lnTo>
                <a:lnTo>
                  <a:pt x="887493" y="952548"/>
                </a:lnTo>
                <a:lnTo>
                  <a:pt x="921400" y="921400"/>
                </a:lnTo>
                <a:lnTo>
                  <a:pt x="952548" y="887493"/>
                </a:lnTo>
                <a:lnTo>
                  <a:pt x="980746" y="851016"/>
                </a:lnTo>
                <a:lnTo>
                  <a:pt x="1005802" y="812160"/>
                </a:lnTo>
                <a:lnTo>
                  <a:pt x="1027526" y="771116"/>
                </a:lnTo>
                <a:lnTo>
                  <a:pt x="1045728" y="728075"/>
                </a:lnTo>
                <a:lnTo>
                  <a:pt x="1060217" y="683227"/>
                </a:lnTo>
                <a:lnTo>
                  <a:pt x="1070803" y="636763"/>
                </a:lnTo>
                <a:lnTo>
                  <a:pt x="1077293" y="588874"/>
                </a:lnTo>
                <a:lnTo>
                  <a:pt x="1079500" y="539750"/>
                </a:lnTo>
                <a:lnTo>
                  <a:pt x="1077293" y="490606"/>
                </a:lnTo>
                <a:lnTo>
                  <a:pt x="1070803" y="442702"/>
                </a:lnTo>
                <a:lnTo>
                  <a:pt x="1060217" y="396228"/>
                </a:lnTo>
                <a:lnTo>
                  <a:pt x="1045728" y="351373"/>
                </a:lnTo>
                <a:lnTo>
                  <a:pt x="1027526" y="308328"/>
                </a:lnTo>
                <a:lnTo>
                  <a:pt x="1005802" y="267283"/>
                </a:lnTo>
                <a:lnTo>
                  <a:pt x="980746" y="228428"/>
                </a:lnTo>
                <a:lnTo>
                  <a:pt x="952548" y="191954"/>
                </a:lnTo>
                <a:lnTo>
                  <a:pt x="921400" y="158051"/>
                </a:lnTo>
                <a:lnTo>
                  <a:pt x="887493" y="126909"/>
                </a:lnTo>
                <a:lnTo>
                  <a:pt x="851016" y="98718"/>
                </a:lnTo>
                <a:lnTo>
                  <a:pt x="812160" y="73669"/>
                </a:lnTo>
                <a:lnTo>
                  <a:pt x="771116" y="51951"/>
                </a:lnTo>
                <a:lnTo>
                  <a:pt x="728075" y="33756"/>
                </a:lnTo>
                <a:lnTo>
                  <a:pt x="683227" y="19273"/>
                </a:lnTo>
                <a:lnTo>
                  <a:pt x="636763" y="8692"/>
                </a:lnTo>
                <a:lnTo>
                  <a:pt x="588874" y="2204"/>
                </a:lnTo>
                <a:lnTo>
                  <a:pt x="5397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76825" y="2205101"/>
            <a:ext cx="1079500" cy="1079500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0" y="539750"/>
                </a:moveTo>
                <a:lnTo>
                  <a:pt x="2206" y="490606"/>
                </a:lnTo>
                <a:lnTo>
                  <a:pt x="8696" y="442702"/>
                </a:lnTo>
                <a:lnTo>
                  <a:pt x="19282" y="396228"/>
                </a:lnTo>
                <a:lnTo>
                  <a:pt x="33771" y="351373"/>
                </a:lnTo>
                <a:lnTo>
                  <a:pt x="51973" y="308328"/>
                </a:lnTo>
                <a:lnTo>
                  <a:pt x="73697" y="267283"/>
                </a:lnTo>
                <a:lnTo>
                  <a:pt x="98753" y="228428"/>
                </a:lnTo>
                <a:lnTo>
                  <a:pt x="126951" y="191954"/>
                </a:lnTo>
                <a:lnTo>
                  <a:pt x="158099" y="158051"/>
                </a:lnTo>
                <a:lnTo>
                  <a:pt x="192006" y="126909"/>
                </a:lnTo>
                <a:lnTo>
                  <a:pt x="228483" y="98718"/>
                </a:lnTo>
                <a:lnTo>
                  <a:pt x="267339" y="73669"/>
                </a:lnTo>
                <a:lnTo>
                  <a:pt x="308383" y="51951"/>
                </a:lnTo>
                <a:lnTo>
                  <a:pt x="351424" y="33756"/>
                </a:lnTo>
                <a:lnTo>
                  <a:pt x="396272" y="19273"/>
                </a:lnTo>
                <a:lnTo>
                  <a:pt x="442736" y="8692"/>
                </a:lnTo>
                <a:lnTo>
                  <a:pt x="490625" y="2204"/>
                </a:lnTo>
                <a:lnTo>
                  <a:pt x="539750" y="0"/>
                </a:lnTo>
                <a:lnTo>
                  <a:pt x="588874" y="2204"/>
                </a:lnTo>
                <a:lnTo>
                  <a:pt x="636763" y="8692"/>
                </a:lnTo>
                <a:lnTo>
                  <a:pt x="683227" y="19273"/>
                </a:lnTo>
                <a:lnTo>
                  <a:pt x="728075" y="33756"/>
                </a:lnTo>
                <a:lnTo>
                  <a:pt x="771116" y="51951"/>
                </a:lnTo>
                <a:lnTo>
                  <a:pt x="812160" y="73669"/>
                </a:lnTo>
                <a:lnTo>
                  <a:pt x="851016" y="98718"/>
                </a:lnTo>
                <a:lnTo>
                  <a:pt x="887493" y="126909"/>
                </a:lnTo>
                <a:lnTo>
                  <a:pt x="921400" y="158051"/>
                </a:lnTo>
                <a:lnTo>
                  <a:pt x="952548" y="191954"/>
                </a:lnTo>
                <a:lnTo>
                  <a:pt x="980746" y="228428"/>
                </a:lnTo>
                <a:lnTo>
                  <a:pt x="1005802" y="267283"/>
                </a:lnTo>
                <a:lnTo>
                  <a:pt x="1027526" y="308328"/>
                </a:lnTo>
                <a:lnTo>
                  <a:pt x="1045728" y="351373"/>
                </a:lnTo>
                <a:lnTo>
                  <a:pt x="1060217" y="396228"/>
                </a:lnTo>
                <a:lnTo>
                  <a:pt x="1070803" y="442702"/>
                </a:lnTo>
                <a:lnTo>
                  <a:pt x="1077293" y="490606"/>
                </a:lnTo>
                <a:lnTo>
                  <a:pt x="1079500" y="539750"/>
                </a:lnTo>
                <a:lnTo>
                  <a:pt x="1077293" y="588874"/>
                </a:lnTo>
                <a:lnTo>
                  <a:pt x="1070803" y="636763"/>
                </a:lnTo>
                <a:lnTo>
                  <a:pt x="1060217" y="683227"/>
                </a:lnTo>
                <a:lnTo>
                  <a:pt x="1045728" y="728075"/>
                </a:lnTo>
                <a:lnTo>
                  <a:pt x="1027526" y="771116"/>
                </a:lnTo>
                <a:lnTo>
                  <a:pt x="1005802" y="812160"/>
                </a:lnTo>
                <a:lnTo>
                  <a:pt x="980746" y="851016"/>
                </a:lnTo>
                <a:lnTo>
                  <a:pt x="952548" y="887493"/>
                </a:lnTo>
                <a:lnTo>
                  <a:pt x="921400" y="921400"/>
                </a:lnTo>
                <a:lnTo>
                  <a:pt x="887493" y="952548"/>
                </a:lnTo>
                <a:lnTo>
                  <a:pt x="851016" y="980746"/>
                </a:lnTo>
                <a:lnTo>
                  <a:pt x="812160" y="1005802"/>
                </a:lnTo>
                <a:lnTo>
                  <a:pt x="771116" y="1027526"/>
                </a:lnTo>
                <a:lnTo>
                  <a:pt x="728075" y="1045728"/>
                </a:lnTo>
                <a:lnTo>
                  <a:pt x="683227" y="1060217"/>
                </a:lnTo>
                <a:lnTo>
                  <a:pt x="636763" y="1070803"/>
                </a:lnTo>
                <a:lnTo>
                  <a:pt x="588874" y="1077293"/>
                </a:lnTo>
                <a:lnTo>
                  <a:pt x="539750" y="1079500"/>
                </a:lnTo>
                <a:lnTo>
                  <a:pt x="490625" y="1077293"/>
                </a:lnTo>
                <a:lnTo>
                  <a:pt x="442736" y="1070803"/>
                </a:lnTo>
                <a:lnTo>
                  <a:pt x="396272" y="1060217"/>
                </a:lnTo>
                <a:lnTo>
                  <a:pt x="351424" y="1045728"/>
                </a:lnTo>
                <a:lnTo>
                  <a:pt x="308383" y="1027526"/>
                </a:lnTo>
                <a:lnTo>
                  <a:pt x="267339" y="1005802"/>
                </a:lnTo>
                <a:lnTo>
                  <a:pt x="228483" y="980746"/>
                </a:lnTo>
                <a:lnTo>
                  <a:pt x="192006" y="952548"/>
                </a:lnTo>
                <a:lnTo>
                  <a:pt x="158099" y="921400"/>
                </a:lnTo>
                <a:lnTo>
                  <a:pt x="126951" y="887493"/>
                </a:lnTo>
                <a:lnTo>
                  <a:pt x="98753" y="851016"/>
                </a:lnTo>
                <a:lnTo>
                  <a:pt x="73697" y="812160"/>
                </a:lnTo>
                <a:lnTo>
                  <a:pt x="51973" y="771116"/>
                </a:lnTo>
                <a:lnTo>
                  <a:pt x="33771" y="728075"/>
                </a:lnTo>
                <a:lnTo>
                  <a:pt x="19282" y="683227"/>
                </a:lnTo>
                <a:lnTo>
                  <a:pt x="8696" y="636763"/>
                </a:lnTo>
                <a:lnTo>
                  <a:pt x="2206" y="588874"/>
                </a:lnTo>
                <a:lnTo>
                  <a:pt x="0" y="5397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34051" y="2708275"/>
            <a:ext cx="417830" cy="419100"/>
          </a:xfrm>
          <a:custGeom>
            <a:avLst/>
            <a:gdLst/>
            <a:ahLst/>
            <a:cxnLst/>
            <a:rect l="l" t="t" r="r" b="b"/>
            <a:pathLst>
              <a:path w="417829" h="419100">
                <a:moveTo>
                  <a:pt x="417449" y="0"/>
                </a:moveTo>
                <a:lnTo>
                  <a:pt x="0" y="419100"/>
                </a:lnTo>
              </a:path>
            </a:pathLst>
          </a:custGeom>
          <a:ln w="57150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16751" y="2205101"/>
            <a:ext cx="1079500" cy="1079500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539750" y="0"/>
                </a:moveTo>
                <a:lnTo>
                  <a:pt x="490606" y="2204"/>
                </a:lnTo>
                <a:lnTo>
                  <a:pt x="442702" y="8692"/>
                </a:lnTo>
                <a:lnTo>
                  <a:pt x="396228" y="19273"/>
                </a:lnTo>
                <a:lnTo>
                  <a:pt x="351373" y="33756"/>
                </a:lnTo>
                <a:lnTo>
                  <a:pt x="308328" y="51951"/>
                </a:lnTo>
                <a:lnTo>
                  <a:pt x="267283" y="73669"/>
                </a:lnTo>
                <a:lnTo>
                  <a:pt x="228428" y="98718"/>
                </a:lnTo>
                <a:lnTo>
                  <a:pt x="191954" y="126909"/>
                </a:lnTo>
                <a:lnTo>
                  <a:pt x="158051" y="158051"/>
                </a:lnTo>
                <a:lnTo>
                  <a:pt x="126909" y="191954"/>
                </a:lnTo>
                <a:lnTo>
                  <a:pt x="98718" y="228428"/>
                </a:lnTo>
                <a:lnTo>
                  <a:pt x="73669" y="267283"/>
                </a:lnTo>
                <a:lnTo>
                  <a:pt x="51951" y="308328"/>
                </a:lnTo>
                <a:lnTo>
                  <a:pt x="33756" y="351373"/>
                </a:lnTo>
                <a:lnTo>
                  <a:pt x="19273" y="396228"/>
                </a:lnTo>
                <a:lnTo>
                  <a:pt x="8692" y="442702"/>
                </a:lnTo>
                <a:lnTo>
                  <a:pt x="2204" y="490606"/>
                </a:lnTo>
                <a:lnTo>
                  <a:pt x="0" y="539750"/>
                </a:lnTo>
                <a:lnTo>
                  <a:pt x="2204" y="588874"/>
                </a:lnTo>
                <a:lnTo>
                  <a:pt x="8692" y="636763"/>
                </a:lnTo>
                <a:lnTo>
                  <a:pt x="19273" y="683227"/>
                </a:lnTo>
                <a:lnTo>
                  <a:pt x="33756" y="728075"/>
                </a:lnTo>
                <a:lnTo>
                  <a:pt x="51951" y="771116"/>
                </a:lnTo>
                <a:lnTo>
                  <a:pt x="73669" y="812160"/>
                </a:lnTo>
                <a:lnTo>
                  <a:pt x="98718" y="851016"/>
                </a:lnTo>
                <a:lnTo>
                  <a:pt x="126909" y="887493"/>
                </a:lnTo>
                <a:lnTo>
                  <a:pt x="158051" y="921400"/>
                </a:lnTo>
                <a:lnTo>
                  <a:pt x="191954" y="952548"/>
                </a:lnTo>
                <a:lnTo>
                  <a:pt x="228428" y="980746"/>
                </a:lnTo>
                <a:lnTo>
                  <a:pt x="267283" y="1005802"/>
                </a:lnTo>
                <a:lnTo>
                  <a:pt x="308328" y="1027526"/>
                </a:lnTo>
                <a:lnTo>
                  <a:pt x="351373" y="1045728"/>
                </a:lnTo>
                <a:lnTo>
                  <a:pt x="396228" y="1060217"/>
                </a:lnTo>
                <a:lnTo>
                  <a:pt x="442702" y="1070803"/>
                </a:lnTo>
                <a:lnTo>
                  <a:pt x="490606" y="1077293"/>
                </a:lnTo>
                <a:lnTo>
                  <a:pt x="539750" y="1079500"/>
                </a:lnTo>
                <a:lnTo>
                  <a:pt x="588874" y="1077293"/>
                </a:lnTo>
                <a:lnTo>
                  <a:pt x="636763" y="1070803"/>
                </a:lnTo>
                <a:lnTo>
                  <a:pt x="683227" y="1060217"/>
                </a:lnTo>
                <a:lnTo>
                  <a:pt x="728075" y="1045728"/>
                </a:lnTo>
                <a:lnTo>
                  <a:pt x="771116" y="1027526"/>
                </a:lnTo>
                <a:lnTo>
                  <a:pt x="812160" y="1005802"/>
                </a:lnTo>
                <a:lnTo>
                  <a:pt x="851016" y="980746"/>
                </a:lnTo>
                <a:lnTo>
                  <a:pt x="887493" y="952548"/>
                </a:lnTo>
                <a:lnTo>
                  <a:pt x="921400" y="921400"/>
                </a:lnTo>
                <a:lnTo>
                  <a:pt x="952548" y="887493"/>
                </a:lnTo>
                <a:lnTo>
                  <a:pt x="980746" y="851016"/>
                </a:lnTo>
                <a:lnTo>
                  <a:pt x="1005802" y="812160"/>
                </a:lnTo>
                <a:lnTo>
                  <a:pt x="1027526" y="771116"/>
                </a:lnTo>
                <a:lnTo>
                  <a:pt x="1045728" y="728075"/>
                </a:lnTo>
                <a:lnTo>
                  <a:pt x="1060217" y="683227"/>
                </a:lnTo>
                <a:lnTo>
                  <a:pt x="1070803" y="636763"/>
                </a:lnTo>
                <a:lnTo>
                  <a:pt x="1077293" y="588874"/>
                </a:lnTo>
                <a:lnTo>
                  <a:pt x="1079500" y="539750"/>
                </a:lnTo>
                <a:lnTo>
                  <a:pt x="1077293" y="490606"/>
                </a:lnTo>
                <a:lnTo>
                  <a:pt x="1070803" y="442702"/>
                </a:lnTo>
                <a:lnTo>
                  <a:pt x="1060217" y="396228"/>
                </a:lnTo>
                <a:lnTo>
                  <a:pt x="1045728" y="351373"/>
                </a:lnTo>
                <a:lnTo>
                  <a:pt x="1027526" y="308328"/>
                </a:lnTo>
                <a:lnTo>
                  <a:pt x="1005802" y="267283"/>
                </a:lnTo>
                <a:lnTo>
                  <a:pt x="980746" y="228428"/>
                </a:lnTo>
                <a:lnTo>
                  <a:pt x="952548" y="191954"/>
                </a:lnTo>
                <a:lnTo>
                  <a:pt x="921400" y="158051"/>
                </a:lnTo>
                <a:lnTo>
                  <a:pt x="887493" y="126909"/>
                </a:lnTo>
                <a:lnTo>
                  <a:pt x="851016" y="98718"/>
                </a:lnTo>
                <a:lnTo>
                  <a:pt x="812160" y="73669"/>
                </a:lnTo>
                <a:lnTo>
                  <a:pt x="771116" y="51951"/>
                </a:lnTo>
                <a:lnTo>
                  <a:pt x="728075" y="33756"/>
                </a:lnTo>
                <a:lnTo>
                  <a:pt x="683227" y="19273"/>
                </a:lnTo>
                <a:lnTo>
                  <a:pt x="636763" y="8692"/>
                </a:lnTo>
                <a:lnTo>
                  <a:pt x="588874" y="2204"/>
                </a:lnTo>
                <a:lnTo>
                  <a:pt x="5397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16751" y="2205101"/>
            <a:ext cx="1079500" cy="1079500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0" y="539750"/>
                </a:moveTo>
                <a:lnTo>
                  <a:pt x="2204" y="490606"/>
                </a:lnTo>
                <a:lnTo>
                  <a:pt x="8692" y="442702"/>
                </a:lnTo>
                <a:lnTo>
                  <a:pt x="19273" y="396228"/>
                </a:lnTo>
                <a:lnTo>
                  <a:pt x="33756" y="351373"/>
                </a:lnTo>
                <a:lnTo>
                  <a:pt x="51951" y="308328"/>
                </a:lnTo>
                <a:lnTo>
                  <a:pt x="73669" y="267283"/>
                </a:lnTo>
                <a:lnTo>
                  <a:pt x="98718" y="228428"/>
                </a:lnTo>
                <a:lnTo>
                  <a:pt x="126909" y="191954"/>
                </a:lnTo>
                <a:lnTo>
                  <a:pt x="158051" y="158051"/>
                </a:lnTo>
                <a:lnTo>
                  <a:pt x="191954" y="126909"/>
                </a:lnTo>
                <a:lnTo>
                  <a:pt x="228428" y="98718"/>
                </a:lnTo>
                <a:lnTo>
                  <a:pt x="267283" y="73669"/>
                </a:lnTo>
                <a:lnTo>
                  <a:pt x="308328" y="51951"/>
                </a:lnTo>
                <a:lnTo>
                  <a:pt x="351373" y="33756"/>
                </a:lnTo>
                <a:lnTo>
                  <a:pt x="396228" y="19273"/>
                </a:lnTo>
                <a:lnTo>
                  <a:pt x="442702" y="8692"/>
                </a:lnTo>
                <a:lnTo>
                  <a:pt x="490606" y="2204"/>
                </a:lnTo>
                <a:lnTo>
                  <a:pt x="539750" y="0"/>
                </a:lnTo>
                <a:lnTo>
                  <a:pt x="588874" y="2204"/>
                </a:lnTo>
                <a:lnTo>
                  <a:pt x="636763" y="8692"/>
                </a:lnTo>
                <a:lnTo>
                  <a:pt x="683227" y="19273"/>
                </a:lnTo>
                <a:lnTo>
                  <a:pt x="728075" y="33756"/>
                </a:lnTo>
                <a:lnTo>
                  <a:pt x="771116" y="51951"/>
                </a:lnTo>
                <a:lnTo>
                  <a:pt x="812160" y="73669"/>
                </a:lnTo>
                <a:lnTo>
                  <a:pt x="851016" y="98718"/>
                </a:lnTo>
                <a:lnTo>
                  <a:pt x="887493" y="126909"/>
                </a:lnTo>
                <a:lnTo>
                  <a:pt x="921400" y="158051"/>
                </a:lnTo>
                <a:lnTo>
                  <a:pt x="952548" y="191954"/>
                </a:lnTo>
                <a:lnTo>
                  <a:pt x="980746" y="228428"/>
                </a:lnTo>
                <a:lnTo>
                  <a:pt x="1005802" y="267283"/>
                </a:lnTo>
                <a:lnTo>
                  <a:pt x="1027526" y="308328"/>
                </a:lnTo>
                <a:lnTo>
                  <a:pt x="1045728" y="351373"/>
                </a:lnTo>
                <a:lnTo>
                  <a:pt x="1060217" y="396228"/>
                </a:lnTo>
                <a:lnTo>
                  <a:pt x="1070803" y="442702"/>
                </a:lnTo>
                <a:lnTo>
                  <a:pt x="1077293" y="490606"/>
                </a:lnTo>
                <a:lnTo>
                  <a:pt x="1079500" y="539750"/>
                </a:lnTo>
                <a:lnTo>
                  <a:pt x="1077293" y="588874"/>
                </a:lnTo>
                <a:lnTo>
                  <a:pt x="1070803" y="636763"/>
                </a:lnTo>
                <a:lnTo>
                  <a:pt x="1060217" y="683227"/>
                </a:lnTo>
                <a:lnTo>
                  <a:pt x="1045728" y="728075"/>
                </a:lnTo>
                <a:lnTo>
                  <a:pt x="1027526" y="771116"/>
                </a:lnTo>
                <a:lnTo>
                  <a:pt x="1005802" y="812160"/>
                </a:lnTo>
                <a:lnTo>
                  <a:pt x="980746" y="851016"/>
                </a:lnTo>
                <a:lnTo>
                  <a:pt x="952548" y="887493"/>
                </a:lnTo>
                <a:lnTo>
                  <a:pt x="921400" y="921400"/>
                </a:lnTo>
                <a:lnTo>
                  <a:pt x="887493" y="952548"/>
                </a:lnTo>
                <a:lnTo>
                  <a:pt x="851016" y="980746"/>
                </a:lnTo>
                <a:lnTo>
                  <a:pt x="812160" y="1005802"/>
                </a:lnTo>
                <a:lnTo>
                  <a:pt x="771116" y="1027526"/>
                </a:lnTo>
                <a:lnTo>
                  <a:pt x="728075" y="1045728"/>
                </a:lnTo>
                <a:lnTo>
                  <a:pt x="683227" y="1060217"/>
                </a:lnTo>
                <a:lnTo>
                  <a:pt x="636763" y="1070803"/>
                </a:lnTo>
                <a:lnTo>
                  <a:pt x="588874" y="1077293"/>
                </a:lnTo>
                <a:lnTo>
                  <a:pt x="539750" y="1079500"/>
                </a:lnTo>
                <a:lnTo>
                  <a:pt x="490606" y="1077293"/>
                </a:lnTo>
                <a:lnTo>
                  <a:pt x="442702" y="1070803"/>
                </a:lnTo>
                <a:lnTo>
                  <a:pt x="396228" y="1060217"/>
                </a:lnTo>
                <a:lnTo>
                  <a:pt x="351373" y="1045728"/>
                </a:lnTo>
                <a:lnTo>
                  <a:pt x="308328" y="1027526"/>
                </a:lnTo>
                <a:lnTo>
                  <a:pt x="267283" y="1005802"/>
                </a:lnTo>
                <a:lnTo>
                  <a:pt x="228428" y="980746"/>
                </a:lnTo>
                <a:lnTo>
                  <a:pt x="191954" y="952548"/>
                </a:lnTo>
                <a:lnTo>
                  <a:pt x="158051" y="921400"/>
                </a:lnTo>
                <a:lnTo>
                  <a:pt x="126909" y="887493"/>
                </a:lnTo>
                <a:lnTo>
                  <a:pt x="98718" y="851016"/>
                </a:lnTo>
                <a:lnTo>
                  <a:pt x="73669" y="812160"/>
                </a:lnTo>
                <a:lnTo>
                  <a:pt x="51951" y="771116"/>
                </a:lnTo>
                <a:lnTo>
                  <a:pt x="33756" y="728075"/>
                </a:lnTo>
                <a:lnTo>
                  <a:pt x="19273" y="683227"/>
                </a:lnTo>
                <a:lnTo>
                  <a:pt x="8692" y="636763"/>
                </a:lnTo>
                <a:lnTo>
                  <a:pt x="2204" y="588874"/>
                </a:lnTo>
                <a:lnTo>
                  <a:pt x="0" y="5397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73850" y="2363851"/>
            <a:ext cx="419100" cy="344805"/>
          </a:xfrm>
          <a:custGeom>
            <a:avLst/>
            <a:gdLst/>
            <a:ahLst/>
            <a:cxnLst/>
            <a:rect l="l" t="t" r="r" b="b"/>
            <a:pathLst>
              <a:path w="419100" h="344805">
                <a:moveTo>
                  <a:pt x="419100" y="344424"/>
                </a:moveTo>
                <a:lnTo>
                  <a:pt x="0" y="0"/>
                </a:lnTo>
              </a:path>
            </a:pathLst>
          </a:custGeom>
          <a:ln w="57150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85176" y="2205101"/>
            <a:ext cx="1079500" cy="1079500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539750" y="0"/>
                </a:moveTo>
                <a:lnTo>
                  <a:pt x="490606" y="2204"/>
                </a:lnTo>
                <a:lnTo>
                  <a:pt x="442702" y="8692"/>
                </a:lnTo>
                <a:lnTo>
                  <a:pt x="396228" y="19273"/>
                </a:lnTo>
                <a:lnTo>
                  <a:pt x="351373" y="33756"/>
                </a:lnTo>
                <a:lnTo>
                  <a:pt x="308328" y="51951"/>
                </a:lnTo>
                <a:lnTo>
                  <a:pt x="267283" y="73669"/>
                </a:lnTo>
                <a:lnTo>
                  <a:pt x="228428" y="98718"/>
                </a:lnTo>
                <a:lnTo>
                  <a:pt x="191954" y="126909"/>
                </a:lnTo>
                <a:lnTo>
                  <a:pt x="158051" y="158051"/>
                </a:lnTo>
                <a:lnTo>
                  <a:pt x="126909" y="191954"/>
                </a:lnTo>
                <a:lnTo>
                  <a:pt x="98718" y="228428"/>
                </a:lnTo>
                <a:lnTo>
                  <a:pt x="73669" y="267283"/>
                </a:lnTo>
                <a:lnTo>
                  <a:pt x="51951" y="308328"/>
                </a:lnTo>
                <a:lnTo>
                  <a:pt x="33756" y="351373"/>
                </a:lnTo>
                <a:lnTo>
                  <a:pt x="19273" y="396228"/>
                </a:lnTo>
                <a:lnTo>
                  <a:pt x="8692" y="442702"/>
                </a:lnTo>
                <a:lnTo>
                  <a:pt x="2204" y="490606"/>
                </a:lnTo>
                <a:lnTo>
                  <a:pt x="0" y="539750"/>
                </a:lnTo>
                <a:lnTo>
                  <a:pt x="2204" y="588874"/>
                </a:lnTo>
                <a:lnTo>
                  <a:pt x="8692" y="636763"/>
                </a:lnTo>
                <a:lnTo>
                  <a:pt x="19273" y="683227"/>
                </a:lnTo>
                <a:lnTo>
                  <a:pt x="33756" y="728075"/>
                </a:lnTo>
                <a:lnTo>
                  <a:pt x="51951" y="771116"/>
                </a:lnTo>
                <a:lnTo>
                  <a:pt x="73669" y="812160"/>
                </a:lnTo>
                <a:lnTo>
                  <a:pt x="98718" y="851016"/>
                </a:lnTo>
                <a:lnTo>
                  <a:pt x="126909" y="887493"/>
                </a:lnTo>
                <a:lnTo>
                  <a:pt x="158051" y="921400"/>
                </a:lnTo>
                <a:lnTo>
                  <a:pt x="191954" y="952548"/>
                </a:lnTo>
                <a:lnTo>
                  <a:pt x="228428" y="980746"/>
                </a:lnTo>
                <a:lnTo>
                  <a:pt x="267283" y="1005802"/>
                </a:lnTo>
                <a:lnTo>
                  <a:pt x="308328" y="1027526"/>
                </a:lnTo>
                <a:lnTo>
                  <a:pt x="351373" y="1045728"/>
                </a:lnTo>
                <a:lnTo>
                  <a:pt x="396228" y="1060217"/>
                </a:lnTo>
                <a:lnTo>
                  <a:pt x="442702" y="1070803"/>
                </a:lnTo>
                <a:lnTo>
                  <a:pt x="490606" y="1077293"/>
                </a:lnTo>
                <a:lnTo>
                  <a:pt x="539750" y="1079500"/>
                </a:lnTo>
                <a:lnTo>
                  <a:pt x="588874" y="1077293"/>
                </a:lnTo>
                <a:lnTo>
                  <a:pt x="636763" y="1070803"/>
                </a:lnTo>
                <a:lnTo>
                  <a:pt x="683227" y="1060217"/>
                </a:lnTo>
                <a:lnTo>
                  <a:pt x="728075" y="1045728"/>
                </a:lnTo>
                <a:lnTo>
                  <a:pt x="771116" y="1027526"/>
                </a:lnTo>
                <a:lnTo>
                  <a:pt x="812160" y="1005802"/>
                </a:lnTo>
                <a:lnTo>
                  <a:pt x="851016" y="980746"/>
                </a:lnTo>
                <a:lnTo>
                  <a:pt x="887493" y="952548"/>
                </a:lnTo>
                <a:lnTo>
                  <a:pt x="921400" y="921400"/>
                </a:lnTo>
                <a:lnTo>
                  <a:pt x="952548" y="887493"/>
                </a:lnTo>
                <a:lnTo>
                  <a:pt x="980746" y="851016"/>
                </a:lnTo>
                <a:lnTo>
                  <a:pt x="1005802" y="812160"/>
                </a:lnTo>
                <a:lnTo>
                  <a:pt x="1027526" y="771116"/>
                </a:lnTo>
                <a:lnTo>
                  <a:pt x="1045728" y="728075"/>
                </a:lnTo>
                <a:lnTo>
                  <a:pt x="1060217" y="683227"/>
                </a:lnTo>
                <a:lnTo>
                  <a:pt x="1070803" y="636763"/>
                </a:lnTo>
                <a:lnTo>
                  <a:pt x="1077293" y="588874"/>
                </a:lnTo>
                <a:lnTo>
                  <a:pt x="1079500" y="539750"/>
                </a:lnTo>
                <a:lnTo>
                  <a:pt x="1077293" y="490606"/>
                </a:lnTo>
                <a:lnTo>
                  <a:pt x="1070803" y="442702"/>
                </a:lnTo>
                <a:lnTo>
                  <a:pt x="1060217" y="396228"/>
                </a:lnTo>
                <a:lnTo>
                  <a:pt x="1045728" y="351373"/>
                </a:lnTo>
                <a:lnTo>
                  <a:pt x="1027526" y="308328"/>
                </a:lnTo>
                <a:lnTo>
                  <a:pt x="1005802" y="267283"/>
                </a:lnTo>
                <a:lnTo>
                  <a:pt x="980746" y="228428"/>
                </a:lnTo>
                <a:lnTo>
                  <a:pt x="952548" y="191954"/>
                </a:lnTo>
                <a:lnTo>
                  <a:pt x="921400" y="158051"/>
                </a:lnTo>
                <a:lnTo>
                  <a:pt x="887493" y="126909"/>
                </a:lnTo>
                <a:lnTo>
                  <a:pt x="851016" y="98718"/>
                </a:lnTo>
                <a:lnTo>
                  <a:pt x="812160" y="73669"/>
                </a:lnTo>
                <a:lnTo>
                  <a:pt x="771116" y="51951"/>
                </a:lnTo>
                <a:lnTo>
                  <a:pt x="728075" y="33756"/>
                </a:lnTo>
                <a:lnTo>
                  <a:pt x="683227" y="19273"/>
                </a:lnTo>
                <a:lnTo>
                  <a:pt x="636763" y="8692"/>
                </a:lnTo>
                <a:lnTo>
                  <a:pt x="588874" y="2204"/>
                </a:lnTo>
                <a:lnTo>
                  <a:pt x="5397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85176" y="2205101"/>
            <a:ext cx="1079500" cy="1079500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0" y="539750"/>
                </a:moveTo>
                <a:lnTo>
                  <a:pt x="2204" y="490606"/>
                </a:lnTo>
                <a:lnTo>
                  <a:pt x="8692" y="442702"/>
                </a:lnTo>
                <a:lnTo>
                  <a:pt x="19273" y="396228"/>
                </a:lnTo>
                <a:lnTo>
                  <a:pt x="33756" y="351373"/>
                </a:lnTo>
                <a:lnTo>
                  <a:pt x="51951" y="308328"/>
                </a:lnTo>
                <a:lnTo>
                  <a:pt x="73669" y="267283"/>
                </a:lnTo>
                <a:lnTo>
                  <a:pt x="98718" y="228428"/>
                </a:lnTo>
                <a:lnTo>
                  <a:pt x="126909" y="191954"/>
                </a:lnTo>
                <a:lnTo>
                  <a:pt x="158051" y="158051"/>
                </a:lnTo>
                <a:lnTo>
                  <a:pt x="191954" y="126909"/>
                </a:lnTo>
                <a:lnTo>
                  <a:pt x="228428" y="98718"/>
                </a:lnTo>
                <a:lnTo>
                  <a:pt x="267283" y="73669"/>
                </a:lnTo>
                <a:lnTo>
                  <a:pt x="308328" y="51951"/>
                </a:lnTo>
                <a:lnTo>
                  <a:pt x="351373" y="33756"/>
                </a:lnTo>
                <a:lnTo>
                  <a:pt x="396228" y="19273"/>
                </a:lnTo>
                <a:lnTo>
                  <a:pt x="442702" y="8692"/>
                </a:lnTo>
                <a:lnTo>
                  <a:pt x="490606" y="2204"/>
                </a:lnTo>
                <a:lnTo>
                  <a:pt x="539750" y="0"/>
                </a:lnTo>
                <a:lnTo>
                  <a:pt x="588874" y="2204"/>
                </a:lnTo>
                <a:lnTo>
                  <a:pt x="636763" y="8692"/>
                </a:lnTo>
                <a:lnTo>
                  <a:pt x="683227" y="19273"/>
                </a:lnTo>
                <a:lnTo>
                  <a:pt x="728075" y="33756"/>
                </a:lnTo>
                <a:lnTo>
                  <a:pt x="771116" y="51951"/>
                </a:lnTo>
                <a:lnTo>
                  <a:pt x="812160" y="73669"/>
                </a:lnTo>
                <a:lnTo>
                  <a:pt x="851016" y="98718"/>
                </a:lnTo>
                <a:lnTo>
                  <a:pt x="887493" y="126909"/>
                </a:lnTo>
                <a:lnTo>
                  <a:pt x="921400" y="158051"/>
                </a:lnTo>
                <a:lnTo>
                  <a:pt x="952548" y="191954"/>
                </a:lnTo>
                <a:lnTo>
                  <a:pt x="980746" y="228428"/>
                </a:lnTo>
                <a:lnTo>
                  <a:pt x="1005802" y="267283"/>
                </a:lnTo>
                <a:lnTo>
                  <a:pt x="1027526" y="308328"/>
                </a:lnTo>
                <a:lnTo>
                  <a:pt x="1045728" y="351373"/>
                </a:lnTo>
                <a:lnTo>
                  <a:pt x="1060217" y="396228"/>
                </a:lnTo>
                <a:lnTo>
                  <a:pt x="1070803" y="442702"/>
                </a:lnTo>
                <a:lnTo>
                  <a:pt x="1077293" y="490606"/>
                </a:lnTo>
                <a:lnTo>
                  <a:pt x="1079500" y="539750"/>
                </a:lnTo>
                <a:lnTo>
                  <a:pt x="1077293" y="588874"/>
                </a:lnTo>
                <a:lnTo>
                  <a:pt x="1070803" y="636763"/>
                </a:lnTo>
                <a:lnTo>
                  <a:pt x="1060217" y="683227"/>
                </a:lnTo>
                <a:lnTo>
                  <a:pt x="1045728" y="728075"/>
                </a:lnTo>
                <a:lnTo>
                  <a:pt x="1027526" y="771116"/>
                </a:lnTo>
                <a:lnTo>
                  <a:pt x="1005802" y="812160"/>
                </a:lnTo>
                <a:lnTo>
                  <a:pt x="980746" y="851016"/>
                </a:lnTo>
                <a:lnTo>
                  <a:pt x="952548" y="887493"/>
                </a:lnTo>
                <a:lnTo>
                  <a:pt x="921400" y="921400"/>
                </a:lnTo>
                <a:lnTo>
                  <a:pt x="887493" y="952548"/>
                </a:lnTo>
                <a:lnTo>
                  <a:pt x="851016" y="980746"/>
                </a:lnTo>
                <a:lnTo>
                  <a:pt x="812160" y="1005802"/>
                </a:lnTo>
                <a:lnTo>
                  <a:pt x="771116" y="1027526"/>
                </a:lnTo>
                <a:lnTo>
                  <a:pt x="728075" y="1045728"/>
                </a:lnTo>
                <a:lnTo>
                  <a:pt x="683227" y="1060217"/>
                </a:lnTo>
                <a:lnTo>
                  <a:pt x="636763" y="1070803"/>
                </a:lnTo>
                <a:lnTo>
                  <a:pt x="588874" y="1077293"/>
                </a:lnTo>
                <a:lnTo>
                  <a:pt x="539750" y="1079500"/>
                </a:lnTo>
                <a:lnTo>
                  <a:pt x="490606" y="1077293"/>
                </a:lnTo>
                <a:lnTo>
                  <a:pt x="442702" y="1070803"/>
                </a:lnTo>
                <a:lnTo>
                  <a:pt x="396228" y="1060217"/>
                </a:lnTo>
                <a:lnTo>
                  <a:pt x="351373" y="1045728"/>
                </a:lnTo>
                <a:lnTo>
                  <a:pt x="308328" y="1027526"/>
                </a:lnTo>
                <a:lnTo>
                  <a:pt x="267283" y="1005802"/>
                </a:lnTo>
                <a:lnTo>
                  <a:pt x="228428" y="980746"/>
                </a:lnTo>
                <a:lnTo>
                  <a:pt x="191954" y="952548"/>
                </a:lnTo>
                <a:lnTo>
                  <a:pt x="158051" y="921400"/>
                </a:lnTo>
                <a:lnTo>
                  <a:pt x="126909" y="887493"/>
                </a:lnTo>
                <a:lnTo>
                  <a:pt x="98718" y="851016"/>
                </a:lnTo>
                <a:lnTo>
                  <a:pt x="73669" y="812160"/>
                </a:lnTo>
                <a:lnTo>
                  <a:pt x="51951" y="771116"/>
                </a:lnTo>
                <a:lnTo>
                  <a:pt x="33756" y="728075"/>
                </a:lnTo>
                <a:lnTo>
                  <a:pt x="19273" y="683227"/>
                </a:lnTo>
                <a:lnTo>
                  <a:pt x="8692" y="636763"/>
                </a:lnTo>
                <a:lnTo>
                  <a:pt x="2204" y="588874"/>
                </a:lnTo>
                <a:lnTo>
                  <a:pt x="0" y="5397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59851" y="2363851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5">
                <a:moveTo>
                  <a:pt x="0" y="344424"/>
                </a:moveTo>
                <a:lnTo>
                  <a:pt x="346075" y="0"/>
                </a:lnTo>
              </a:path>
            </a:pathLst>
          </a:custGeom>
          <a:ln w="57150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687" y="1837848"/>
            <a:ext cx="2004060" cy="1741170"/>
          </a:xfrm>
          <a:custGeom>
            <a:avLst/>
            <a:gdLst/>
            <a:ahLst/>
            <a:cxnLst/>
            <a:rect l="l" t="t" r="r" b="b"/>
            <a:pathLst>
              <a:path w="2004060" h="1741170">
                <a:moveTo>
                  <a:pt x="956634" y="0"/>
                </a:moveTo>
                <a:lnTo>
                  <a:pt x="911244" y="425"/>
                </a:lnTo>
                <a:lnTo>
                  <a:pt x="866007" y="3029"/>
                </a:lnTo>
                <a:lnTo>
                  <a:pt x="821006" y="7791"/>
                </a:lnTo>
                <a:lnTo>
                  <a:pt x="776321" y="14693"/>
                </a:lnTo>
                <a:lnTo>
                  <a:pt x="732036" y="23717"/>
                </a:lnTo>
                <a:lnTo>
                  <a:pt x="688231" y="34844"/>
                </a:lnTo>
                <a:lnTo>
                  <a:pt x="644987" y="48056"/>
                </a:lnTo>
                <a:lnTo>
                  <a:pt x="602387" y="63333"/>
                </a:lnTo>
                <a:lnTo>
                  <a:pt x="560511" y="80657"/>
                </a:lnTo>
                <a:lnTo>
                  <a:pt x="519443" y="100009"/>
                </a:lnTo>
                <a:lnTo>
                  <a:pt x="479262" y="121371"/>
                </a:lnTo>
                <a:lnTo>
                  <a:pt x="440051" y="144724"/>
                </a:lnTo>
                <a:lnTo>
                  <a:pt x="401891" y="170049"/>
                </a:lnTo>
                <a:lnTo>
                  <a:pt x="364865" y="197328"/>
                </a:lnTo>
                <a:lnTo>
                  <a:pt x="329052" y="226543"/>
                </a:lnTo>
                <a:lnTo>
                  <a:pt x="294536" y="257673"/>
                </a:lnTo>
                <a:lnTo>
                  <a:pt x="261398" y="290702"/>
                </a:lnTo>
                <a:lnTo>
                  <a:pt x="229718" y="325609"/>
                </a:lnTo>
                <a:lnTo>
                  <a:pt x="199580" y="362377"/>
                </a:lnTo>
                <a:lnTo>
                  <a:pt x="171064" y="400987"/>
                </a:lnTo>
                <a:lnTo>
                  <a:pt x="144251" y="441420"/>
                </a:lnTo>
                <a:lnTo>
                  <a:pt x="119514" y="483146"/>
                </a:lnTo>
                <a:lnTo>
                  <a:pt x="97157" y="525617"/>
                </a:lnTo>
                <a:lnTo>
                  <a:pt x="77162" y="568750"/>
                </a:lnTo>
                <a:lnTo>
                  <a:pt x="59511" y="612464"/>
                </a:lnTo>
                <a:lnTo>
                  <a:pt x="44184" y="656677"/>
                </a:lnTo>
                <a:lnTo>
                  <a:pt x="31163" y="701309"/>
                </a:lnTo>
                <a:lnTo>
                  <a:pt x="20430" y="746276"/>
                </a:lnTo>
                <a:lnTo>
                  <a:pt x="11966" y="791498"/>
                </a:lnTo>
                <a:lnTo>
                  <a:pt x="5735" y="837082"/>
                </a:lnTo>
                <a:lnTo>
                  <a:pt x="1762" y="882563"/>
                </a:lnTo>
                <a:lnTo>
                  <a:pt x="0" y="927874"/>
                </a:lnTo>
                <a:lnTo>
                  <a:pt x="424" y="973297"/>
                </a:lnTo>
                <a:lnTo>
                  <a:pt x="3024" y="1018567"/>
                </a:lnTo>
                <a:lnTo>
                  <a:pt x="7781" y="1063601"/>
                </a:lnTo>
                <a:lnTo>
                  <a:pt x="14676" y="1108318"/>
                </a:lnTo>
                <a:lnTo>
                  <a:pt x="23691" y="1152636"/>
                </a:lnTo>
                <a:lnTo>
                  <a:pt x="34807" y="1196474"/>
                </a:lnTo>
                <a:lnTo>
                  <a:pt x="48005" y="1239750"/>
                </a:lnTo>
                <a:lnTo>
                  <a:pt x="63267" y="1282383"/>
                </a:lnTo>
                <a:lnTo>
                  <a:pt x="80574" y="1324290"/>
                </a:lnTo>
                <a:lnTo>
                  <a:pt x="99908" y="1365390"/>
                </a:lnTo>
                <a:lnTo>
                  <a:pt x="121249" y="1405602"/>
                </a:lnTo>
                <a:lnTo>
                  <a:pt x="144579" y="1444843"/>
                </a:lnTo>
                <a:lnTo>
                  <a:pt x="169880" y="1483033"/>
                </a:lnTo>
                <a:lnTo>
                  <a:pt x="197133" y="1520089"/>
                </a:lnTo>
                <a:lnTo>
                  <a:pt x="226319" y="1555930"/>
                </a:lnTo>
                <a:lnTo>
                  <a:pt x="257419" y="1590474"/>
                </a:lnTo>
                <a:lnTo>
                  <a:pt x="290415" y="1623639"/>
                </a:lnTo>
                <a:lnTo>
                  <a:pt x="325289" y="1655345"/>
                </a:lnTo>
                <a:lnTo>
                  <a:pt x="362021" y="1685509"/>
                </a:lnTo>
                <a:lnTo>
                  <a:pt x="400593" y="1714049"/>
                </a:lnTo>
                <a:lnTo>
                  <a:pt x="440987" y="1740884"/>
                </a:lnTo>
                <a:lnTo>
                  <a:pt x="450004" y="1726533"/>
                </a:lnTo>
                <a:lnTo>
                  <a:pt x="407344" y="1698040"/>
                </a:lnTo>
                <a:lnTo>
                  <a:pt x="366530" y="1667386"/>
                </a:lnTo>
                <a:lnTo>
                  <a:pt x="327626" y="1634666"/>
                </a:lnTo>
                <a:lnTo>
                  <a:pt x="290697" y="1599974"/>
                </a:lnTo>
                <a:lnTo>
                  <a:pt x="255806" y="1563404"/>
                </a:lnTo>
                <a:lnTo>
                  <a:pt x="223019" y="1525052"/>
                </a:lnTo>
                <a:lnTo>
                  <a:pt x="192400" y="1485013"/>
                </a:lnTo>
                <a:lnTo>
                  <a:pt x="164013" y="1443380"/>
                </a:lnTo>
                <a:lnTo>
                  <a:pt x="137923" y="1400248"/>
                </a:lnTo>
                <a:lnTo>
                  <a:pt x="114194" y="1355712"/>
                </a:lnTo>
                <a:lnTo>
                  <a:pt x="92890" y="1309867"/>
                </a:lnTo>
                <a:lnTo>
                  <a:pt x="74077" y="1262807"/>
                </a:lnTo>
                <a:lnTo>
                  <a:pt x="57818" y="1214626"/>
                </a:lnTo>
                <a:lnTo>
                  <a:pt x="44177" y="1165420"/>
                </a:lnTo>
                <a:lnTo>
                  <a:pt x="33220" y="1115282"/>
                </a:lnTo>
                <a:lnTo>
                  <a:pt x="25526" y="1068257"/>
                </a:lnTo>
                <a:lnTo>
                  <a:pt x="20274" y="1021404"/>
                </a:lnTo>
                <a:lnTo>
                  <a:pt x="17419" y="974793"/>
                </a:lnTo>
                <a:lnTo>
                  <a:pt x="16915" y="928490"/>
                </a:lnTo>
                <a:lnTo>
                  <a:pt x="18732" y="882378"/>
                </a:lnTo>
                <a:lnTo>
                  <a:pt x="22800" y="836893"/>
                </a:lnTo>
                <a:lnTo>
                  <a:pt x="29044" y="792113"/>
                </a:lnTo>
                <a:lnTo>
                  <a:pt x="37480" y="747725"/>
                </a:lnTo>
                <a:lnTo>
                  <a:pt x="48035" y="703985"/>
                </a:lnTo>
                <a:lnTo>
                  <a:pt x="60663" y="660961"/>
                </a:lnTo>
                <a:lnTo>
                  <a:pt x="75319" y="618722"/>
                </a:lnTo>
                <a:lnTo>
                  <a:pt x="91954" y="577336"/>
                </a:lnTo>
                <a:lnTo>
                  <a:pt x="110524" y="536869"/>
                </a:lnTo>
                <a:lnTo>
                  <a:pt x="130982" y="497391"/>
                </a:lnTo>
                <a:lnTo>
                  <a:pt x="153282" y="458970"/>
                </a:lnTo>
                <a:lnTo>
                  <a:pt x="177377" y="421672"/>
                </a:lnTo>
                <a:lnTo>
                  <a:pt x="203222" y="385566"/>
                </a:lnTo>
                <a:lnTo>
                  <a:pt x="230770" y="350721"/>
                </a:lnTo>
                <a:lnTo>
                  <a:pt x="259974" y="317203"/>
                </a:lnTo>
                <a:lnTo>
                  <a:pt x="290790" y="285082"/>
                </a:lnTo>
                <a:lnTo>
                  <a:pt x="323169" y="254424"/>
                </a:lnTo>
                <a:lnTo>
                  <a:pt x="357066" y="225299"/>
                </a:lnTo>
                <a:lnTo>
                  <a:pt x="392436" y="197773"/>
                </a:lnTo>
                <a:lnTo>
                  <a:pt x="429231" y="171914"/>
                </a:lnTo>
                <a:lnTo>
                  <a:pt x="467405" y="147792"/>
                </a:lnTo>
                <a:lnTo>
                  <a:pt x="506912" y="125473"/>
                </a:lnTo>
                <a:lnTo>
                  <a:pt x="547706" y="105026"/>
                </a:lnTo>
                <a:lnTo>
                  <a:pt x="589740" y="86518"/>
                </a:lnTo>
                <a:lnTo>
                  <a:pt x="632969" y="70018"/>
                </a:lnTo>
                <a:lnTo>
                  <a:pt x="677345" y="55594"/>
                </a:lnTo>
                <a:lnTo>
                  <a:pt x="722824" y="43312"/>
                </a:lnTo>
                <a:lnTo>
                  <a:pt x="769358" y="33242"/>
                </a:lnTo>
                <a:lnTo>
                  <a:pt x="816340" y="25539"/>
                </a:lnTo>
                <a:lnTo>
                  <a:pt x="863150" y="20280"/>
                </a:lnTo>
                <a:lnTo>
                  <a:pt x="909721" y="17421"/>
                </a:lnTo>
                <a:lnTo>
                  <a:pt x="955984" y="16913"/>
                </a:lnTo>
                <a:lnTo>
                  <a:pt x="1119264" y="16913"/>
                </a:lnTo>
                <a:lnTo>
                  <a:pt x="1092913" y="11974"/>
                </a:lnTo>
                <a:lnTo>
                  <a:pt x="1047550" y="5755"/>
                </a:lnTo>
                <a:lnTo>
                  <a:pt x="1002097" y="1770"/>
                </a:lnTo>
                <a:lnTo>
                  <a:pt x="956634" y="0"/>
                </a:lnTo>
                <a:close/>
              </a:path>
              <a:path w="2004060" h="1741170">
                <a:moveTo>
                  <a:pt x="1714784" y="749776"/>
                </a:moveTo>
                <a:lnTo>
                  <a:pt x="1865025" y="1079976"/>
                </a:lnTo>
                <a:lnTo>
                  <a:pt x="2003963" y="792829"/>
                </a:lnTo>
                <a:lnTo>
                  <a:pt x="1868200" y="772636"/>
                </a:lnTo>
                <a:lnTo>
                  <a:pt x="1867640" y="769969"/>
                </a:lnTo>
                <a:lnTo>
                  <a:pt x="1850547" y="769969"/>
                </a:lnTo>
                <a:lnTo>
                  <a:pt x="1714784" y="749776"/>
                </a:lnTo>
                <a:close/>
              </a:path>
              <a:path w="2004060" h="1741170">
                <a:moveTo>
                  <a:pt x="1119264" y="16913"/>
                </a:moveTo>
                <a:lnTo>
                  <a:pt x="955984" y="16913"/>
                </a:lnTo>
                <a:lnTo>
                  <a:pt x="1001872" y="18713"/>
                </a:lnTo>
                <a:lnTo>
                  <a:pt x="1047316" y="22772"/>
                </a:lnTo>
                <a:lnTo>
                  <a:pt x="1092249" y="29045"/>
                </a:lnTo>
                <a:lnTo>
                  <a:pt x="1136603" y="37485"/>
                </a:lnTo>
                <a:lnTo>
                  <a:pt x="1180340" y="48056"/>
                </a:lnTo>
                <a:lnTo>
                  <a:pt x="1223299" y="60683"/>
                </a:lnTo>
                <a:lnTo>
                  <a:pt x="1265506" y="75348"/>
                </a:lnTo>
                <a:lnTo>
                  <a:pt x="1306862" y="91995"/>
                </a:lnTo>
                <a:lnTo>
                  <a:pt x="1347299" y="110579"/>
                </a:lnTo>
                <a:lnTo>
                  <a:pt x="1386749" y="131052"/>
                </a:lnTo>
                <a:lnTo>
                  <a:pt x="1425143" y="153369"/>
                </a:lnTo>
                <a:lnTo>
                  <a:pt x="1462414" y="177483"/>
                </a:lnTo>
                <a:lnTo>
                  <a:pt x="1498495" y="203348"/>
                </a:lnTo>
                <a:lnTo>
                  <a:pt x="1533316" y="230917"/>
                </a:lnTo>
                <a:lnTo>
                  <a:pt x="1566810" y="260145"/>
                </a:lnTo>
                <a:lnTo>
                  <a:pt x="1598909" y="290985"/>
                </a:lnTo>
                <a:lnTo>
                  <a:pt x="1629545" y="323391"/>
                </a:lnTo>
                <a:lnTo>
                  <a:pt x="1658650" y="357317"/>
                </a:lnTo>
                <a:lnTo>
                  <a:pt x="1686156" y="392716"/>
                </a:lnTo>
                <a:lnTo>
                  <a:pt x="1711995" y="429542"/>
                </a:lnTo>
                <a:lnTo>
                  <a:pt x="1736100" y="467749"/>
                </a:lnTo>
                <a:lnTo>
                  <a:pt x="1758402" y="507290"/>
                </a:lnTo>
                <a:lnTo>
                  <a:pt x="1778833" y="548119"/>
                </a:lnTo>
                <a:lnTo>
                  <a:pt x="1797325" y="590190"/>
                </a:lnTo>
                <a:lnTo>
                  <a:pt x="1813810" y="633457"/>
                </a:lnTo>
                <a:lnTo>
                  <a:pt x="1828221" y="677874"/>
                </a:lnTo>
                <a:lnTo>
                  <a:pt x="1840489" y="723393"/>
                </a:lnTo>
                <a:lnTo>
                  <a:pt x="1850547" y="769969"/>
                </a:lnTo>
                <a:lnTo>
                  <a:pt x="1867640" y="769969"/>
                </a:lnTo>
                <a:lnTo>
                  <a:pt x="1858050" y="724303"/>
                </a:lnTo>
                <a:lnTo>
                  <a:pt x="1845450" y="676799"/>
                </a:lnTo>
                <a:lnTo>
                  <a:pt x="1830454" y="630204"/>
                </a:lnTo>
                <a:lnTo>
                  <a:pt x="1813118" y="584601"/>
                </a:lnTo>
                <a:lnTo>
                  <a:pt x="1793497" y="540071"/>
                </a:lnTo>
                <a:lnTo>
                  <a:pt x="1771648" y="496696"/>
                </a:lnTo>
                <a:lnTo>
                  <a:pt x="1747625" y="454556"/>
                </a:lnTo>
                <a:lnTo>
                  <a:pt x="1721483" y="413734"/>
                </a:lnTo>
                <a:lnTo>
                  <a:pt x="1693279" y="374311"/>
                </a:lnTo>
                <a:lnTo>
                  <a:pt x="1663068" y="336369"/>
                </a:lnTo>
                <a:lnTo>
                  <a:pt x="1630905" y="299989"/>
                </a:lnTo>
                <a:lnTo>
                  <a:pt x="1596845" y="265252"/>
                </a:lnTo>
                <a:lnTo>
                  <a:pt x="1560944" y="232239"/>
                </a:lnTo>
                <a:lnTo>
                  <a:pt x="1523258" y="201034"/>
                </a:lnTo>
                <a:lnTo>
                  <a:pt x="1483841" y="171716"/>
                </a:lnTo>
                <a:lnTo>
                  <a:pt x="1442750" y="144367"/>
                </a:lnTo>
                <a:lnTo>
                  <a:pt x="1401052" y="119609"/>
                </a:lnTo>
                <a:lnTo>
                  <a:pt x="1358610" y="97234"/>
                </a:lnTo>
                <a:lnTo>
                  <a:pt x="1315506" y="77223"/>
                </a:lnTo>
                <a:lnTo>
                  <a:pt x="1271822" y="59557"/>
                </a:lnTo>
                <a:lnTo>
                  <a:pt x="1227639" y="44217"/>
                </a:lnTo>
                <a:lnTo>
                  <a:pt x="1183039" y="31186"/>
                </a:lnTo>
                <a:lnTo>
                  <a:pt x="1138103" y="20445"/>
                </a:lnTo>
                <a:lnTo>
                  <a:pt x="1119264" y="169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687" y="1837848"/>
            <a:ext cx="2004060" cy="1741170"/>
          </a:xfrm>
          <a:custGeom>
            <a:avLst/>
            <a:gdLst/>
            <a:ahLst/>
            <a:cxnLst/>
            <a:rect l="l" t="t" r="r" b="b"/>
            <a:pathLst>
              <a:path w="2004060" h="1741170">
                <a:moveTo>
                  <a:pt x="440987" y="1740884"/>
                </a:moveTo>
                <a:lnTo>
                  <a:pt x="400593" y="1714049"/>
                </a:lnTo>
                <a:lnTo>
                  <a:pt x="362021" y="1685509"/>
                </a:lnTo>
                <a:lnTo>
                  <a:pt x="325289" y="1655345"/>
                </a:lnTo>
                <a:lnTo>
                  <a:pt x="290415" y="1623639"/>
                </a:lnTo>
                <a:lnTo>
                  <a:pt x="257419" y="1590474"/>
                </a:lnTo>
                <a:lnTo>
                  <a:pt x="226319" y="1555930"/>
                </a:lnTo>
                <a:lnTo>
                  <a:pt x="197133" y="1520089"/>
                </a:lnTo>
                <a:lnTo>
                  <a:pt x="169880" y="1483033"/>
                </a:lnTo>
                <a:lnTo>
                  <a:pt x="144579" y="1444843"/>
                </a:lnTo>
                <a:lnTo>
                  <a:pt x="121249" y="1405602"/>
                </a:lnTo>
                <a:lnTo>
                  <a:pt x="99908" y="1365390"/>
                </a:lnTo>
                <a:lnTo>
                  <a:pt x="80574" y="1324290"/>
                </a:lnTo>
                <a:lnTo>
                  <a:pt x="63267" y="1282383"/>
                </a:lnTo>
                <a:lnTo>
                  <a:pt x="48005" y="1239750"/>
                </a:lnTo>
                <a:lnTo>
                  <a:pt x="34807" y="1196474"/>
                </a:lnTo>
                <a:lnTo>
                  <a:pt x="23691" y="1152636"/>
                </a:lnTo>
                <a:lnTo>
                  <a:pt x="14676" y="1108318"/>
                </a:lnTo>
                <a:lnTo>
                  <a:pt x="7781" y="1063601"/>
                </a:lnTo>
                <a:lnTo>
                  <a:pt x="3024" y="1018567"/>
                </a:lnTo>
                <a:lnTo>
                  <a:pt x="424" y="973297"/>
                </a:lnTo>
                <a:lnTo>
                  <a:pt x="0" y="927874"/>
                </a:lnTo>
                <a:lnTo>
                  <a:pt x="1769" y="882378"/>
                </a:lnTo>
                <a:lnTo>
                  <a:pt x="5752" y="836893"/>
                </a:lnTo>
                <a:lnTo>
                  <a:pt x="11966" y="791498"/>
                </a:lnTo>
                <a:lnTo>
                  <a:pt x="20430" y="746276"/>
                </a:lnTo>
                <a:lnTo>
                  <a:pt x="31163" y="701309"/>
                </a:lnTo>
                <a:lnTo>
                  <a:pt x="44184" y="656677"/>
                </a:lnTo>
                <a:lnTo>
                  <a:pt x="59511" y="612464"/>
                </a:lnTo>
                <a:lnTo>
                  <a:pt x="77162" y="568750"/>
                </a:lnTo>
                <a:lnTo>
                  <a:pt x="97157" y="525617"/>
                </a:lnTo>
                <a:lnTo>
                  <a:pt x="119514" y="483146"/>
                </a:lnTo>
                <a:lnTo>
                  <a:pt x="144251" y="441420"/>
                </a:lnTo>
                <a:lnTo>
                  <a:pt x="171064" y="400987"/>
                </a:lnTo>
                <a:lnTo>
                  <a:pt x="199580" y="362377"/>
                </a:lnTo>
                <a:lnTo>
                  <a:pt x="229718" y="325609"/>
                </a:lnTo>
                <a:lnTo>
                  <a:pt x="261398" y="290702"/>
                </a:lnTo>
                <a:lnTo>
                  <a:pt x="294536" y="257673"/>
                </a:lnTo>
                <a:lnTo>
                  <a:pt x="329052" y="226543"/>
                </a:lnTo>
                <a:lnTo>
                  <a:pt x="364865" y="197328"/>
                </a:lnTo>
                <a:lnTo>
                  <a:pt x="401891" y="170049"/>
                </a:lnTo>
                <a:lnTo>
                  <a:pt x="440051" y="144724"/>
                </a:lnTo>
                <a:lnTo>
                  <a:pt x="479262" y="121371"/>
                </a:lnTo>
                <a:lnTo>
                  <a:pt x="519443" y="100009"/>
                </a:lnTo>
                <a:lnTo>
                  <a:pt x="560511" y="80657"/>
                </a:lnTo>
                <a:lnTo>
                  <a:pt x="602387" y="63333"/>
                </a:lnTo>
                <a:lnTo>
                  <a:pt x="644987" y="48056"/>
                </a:lnTo>
                <a:lnTo>
                  <a:pt x="688231" y="34844"/>
                </a:lnTo>
                <a:lnTo>
                  <a:pt x="732036" y="23717"/>
                </a:lnTo>
                <a:lnTo>
                  <a:pt x="776321" y="14693"/>
                </a:lnTo>
                <a:lnTo>
                  <a:pt x="821006" y="7791"/>
                </a:lnTo>
                <a:lnTo>
                  <a:pt x="866007" y="3029"/>
                </a:lnTo>
                <a:lnTo>
                  <a:pt x="911244" y="425"/>
                </a:lnTo>
                <a:lnTo>
                  <a:pt x="956634" y="0"/>
                </a:lnTo>
                <a:lnTo>
                  <a:pt x="1002097" y="1770"/>
                </a:lnTo>
                <a:lnTo>
                  <a:pt x="1047550" y="5755"/>
                </a:lnTo>
                <a:lnTo>
                  <a:pt x="1092913" y="11974"/>
                </a:lnTo>
                <a:lnTo>
                  <a:pt x="1138103" y="20445"/>
                </a:lnTo>
                <a:lnTo>
                  <a:pt x="1183039" y="31186"/>
                </a:lnTo>
                <a:lnTo>
                  <a:pt x="1227639" y="44217"/>
                </a:lnTo>
                <a:lnTo>
                  <a:pt x="1271822" y="59557"/>
                </a:lnTo>
                <a:lnTo>
                  <a:pt x="1315506" y="77223"/>
                </a:lnTo>
                <a:lnTo>
                  <a:pt x="1358610" y="97234"/>
                </a:lnTo>
                <a:lnTo>
                  <a:pt x="1401052" y="119609"/>
                </a:lnTo>
                <a:lnTo>
                  <a:pt x="1442750" y="144367"/>
                </a:lnTo>
                <a:lnTo>
                  <a:pt x="1483841" y="171716"/>
                </a:lnTo>
                <a:lnTo>
                  <a:pt x="1523258" y="201034"/>
                </a:lnTo>
                <a:lnTo>
                  <a:pt x="1560944" y="232239"/>
                </a:lnTo>
                <a:lnTo>
                  <a:pt x="1596845" y="265252"/>
                </a:lnTo>
                <a:lnTo>
                  <a:pt x="1630905" y="299989"/>
                </a:lnTo>
                <a:lnTo>
                  <a:pt x="1663068" y="336369"/>
                </a:lnTo>
                <a:lnTo>
                  <a:pt x="1693279" y="374311"/>
                </a:lnTo>
                <a:lnTo>
                  <a:pt x="1721483" y="413734"/>
                </a:lnTo>
                <a:lnTo>
                  <a:pt x="1747625" y="454556"/>
                </a:lnTo>
                <a:lnTo>
                  <a:pt x="1771648" y="496696"/>
                </a:lnTo>
                <a:lnTo>
                  <a:pt x="1793497" y="540071"/>
                </a:lnTo>
                <a:lnTo>
                  <a:pt x="1813118" y="584601"/>
                </a:lnTo>
                <a:lnTo>
                  <a:pt x="1830454" y="630204"/>
                </a:lnTo>
                <a:lnTo>
                  <a:pt x="1845450" y="676799"/>
                </a:lnTo>
                <a:lnTo>
                  <a:pt x="1858050" y="724303"/>
                </a:lnTo>
                <a:lnTo>
                  <a:pt x="1868200" y="772636"/>
                </a:lnTo>
                <a:lnTo>
                  <a:pt x="2003963" y="792829"/>
                </a:lnTo>
                <a:lnTo>
                  <a:pt x="1865025" y="1079976"/>
                </a:lnTo>
                <a:lnTo>
                  <a:pt x="1714784" y="749776"/>
                </a:lnTo>
                <a:lnTo>
                  <a:pt x="1850547" y="769969"/>
                </a:lnTo>
                <a:lnTo>
                  <a:pt x="1840489" y="723393"/>
                </a:lnTo>
                <a:lnTo>
                  <a:pt x="1828221" y="677874"/>
                </a:lnTo>
                <a:lnTo>
                  <a:pt x="1813810" y="633457"/>
                </a:lnTo>
                <a:lnTo>
                  <a:pt x="1797325" y="590190"/>
                </a:lnTo>
                <a:lnTo>
                  <a:pt x="1778833" y="548119"/>
                </a:lnTo>
                <a:lnTo>
                  <a:pt x="1758402" y="507290"/>
                </a:lnTo>
                <a:lnTo>
                  <a:pt x="1736100" y="467749"/>
                </a:lnTo>
                <a:lnTo>
                  <a:pt x="1711995" y="429542"/>
                </a:lnTo>
                <a:lnTo>
                  <a:pt x="1686156" y="392716"/>
                </a:lnTo>
                <a:lnTo>
                  <a:pt x="1658650" y="357317"/>
                </a:lnTo>
                <a:lnTo>
                  <a:pt x="1629545" y="323391"/>
                </a:lnTo>
                <a:lnTo>
                  <a:pt x="1598909" y="290985"/>
                </a:lnTo>
                <a:lnTo>
                  <a:pt x="1566810" y="260145"/>
                </a:lnTo>
                <a:lnTo>
                  <a:pt x="1533316" y="230917"/>
                </a:lnTo>
                <a:lnTo>
                  <a:pt x="1498495" y="203348"/>
                </a:lnTo>
                <a:lnTo>
                  <a:pt x="1462414" y="177483"/>
                </a:lnTo>
                <a:lnTo>
                  <a:pt x="1425143" y="153369"/>
                </a:lnTo>
                <a:lnTo>
                  <a:pt x="1386749" y="131052"/>
                </a:lnTo>
                <a:lnTo>
                  <a:pt x="1347299" y="110579"/>
                </a:lnTo>
                <a:lnTo>
                  <a:pt x="1306862" y="91995"/>
                </a:lnTo>
                <a:lnTo>
                  <a:pt x="1265506" y="75348"/>
                </a:lnTo>
                <a:lnTo>
                  <a:pt x="1223299" y="60683"/>
                </a:lnTo>
                <a:lnTo>
                  <a:pt x="1180309" y="48046"/>
                </a:lnTo>
                <a:lnTo>
                  <a:pt x="1136603" y="37485"/>
                </a:lnTo>
                <a:lnTo>
                  <a:pt x="1092249" y="29045"/>
                </a:lnTo>
                <a:lnTo>
                  <a:pt x="1047316" y="22772"/>
                </a:lnTo>
                <a:lnTo>
                  <a:pt x="1001872" y="18713"/>
                </a:lnTo>
                <a:lnTo>
                  <a:pt x="955984" y="16913"/>
                </a:lnTo>
                <a:lnTo>
                  <a:pt x="909721" y="17421"/>
                </a:lnTo>
                <a:lnTo>
                  <a:pt x="863150" y="20280"/>
                </a:lnTo>
                <a:lnTo>
                  <a:pt x="816340" y="25539"/>
                </a:lnTo>
                <a:lnTo>
                  <a:pt x="769358" y="33242"/>
                </a:lnTo>
                <a:lnTo>
                  <a:pt x="722824" y="43312"/>
                </a:lnTo>
                <a:lnTo>
                  <a:pt x="677345" y="55594"/>
                </a:lnTo>
                <a:lnTo>
                  <a:pt x="632969" y="70018"/>
                </a:lnTo>
                <a:lnTo>
                  <a:pt x="589740" y="86518"/>
                </a:lnTo>
                <a:lnTo>
                  <a:pt x="547706" y="105026"/>
                </a:lnTo>
                <a:lnTo>
                  <a:pt x="506912" y="125473"/>
                </a:lnTo>
                <a:lnTo>
                  <a:pt x="467405" y="147792"/>
                </a:lnTo>
                <a:lnTo>
                  <a:pt x="429231" y="171914"/>
                </a:lnTo>
                <a:lnTo>
                  <a:pt x="392436" y="197773"/>
                </a:lnTo>
                <a:lnTo>
                  <a:pt x="357066" y="225299"/>
                </a:lnTo>
                <a:lnTo>
                  <a:pt x="323169" y="254424"/>
                </a:lnTo>
                <a:lnTo>
                  <a:pt x="290790" y="285082"/>
                </a:lnTo>
                <a:lnTo>
                  <a:pt x="259974" y="317203"/>
                </a:lnTo>
                <a:lnTo>
                  <a:pt x="230770" y="350721"/>
                </a:lnTo>
                <a:lnTo>
                  <a:pt x="203222" y="385566"/>
                </a:lnTo>
                <a:lnTo>
                  <a:pt x="177377" y="421672"/>
                </a:lnTo>
                <a:lnTo>
                  <a:pt x="153282" y="458970"/>
                </a:lnTo>
                <a:lnTo>
                  <a:pt x="130982" y="497391"/>
                </a:lnTo>
                <a:lnTo>
                  <a:pt x="110524" y="536869"/>
                </a:lnTo>
                <a:lnTo>
                  <a:pt x="91954" y="577336"/>
                </a:lnTo>
                <a:lnTo>
                  <a:pt x="75319" y="618722"/>
                </a:lnTo>
                <a:lnTo>
                  <a:pt x="60663" y="660961"/>
                </a:lnTo>
                <a:lnTo>
                  <a:pt x="48035" y="703985"/>
                </a:lnTo>
                <a:lnTo>
                  <a:pt x="37480" y="747725"/>
                </a:lnTo>
                <a:lnTo>
                  <a:pt x="29044" y="792113"/>
                </a:lnTo>
                <a:lnTo>
                  <a:pt x="22774" y="837082"/>
                </a:lnTo>
                <a:lnTo>
                  <a:pt x="18716" y="882563"/>
                </a:lnTo>
                <a:lnTo>
                  <a:pt x="16915" y="928490"/>
                </a:lnTo>
                <a:lnTo>
                  <a:pt x="17419" y="974793"/>
                </a:lnTo>
                <a:lnTo>
                  <a:pt x="20274" y="1021404"/>
                </a:lnTo>
                <a:lnTo>
                  <a:pt x="25526" y="1068257"/>
                </a:lnTo>
                <a:lnTo>
                  <a:pt x="33220" y="1115282"/>
                </a:lnTo>
                <a:lnTo>
                  <a:pt x="44177" y="1165420"/>
                </a:lnTo>
                <a:lnTo>
                  <a:pt x="57818" y="1214626"/>
                </a:lnTo>
                <a:lnTo>
                  <a:pt x="74077" y="1262807"/>
                </a:lnTo>
                <a:lnTo>
                  <a:pt x="92890" y="1309867"/>
                </a:lnTo>
                <a:lnTo>
                  <a:pt x="114194" y="1355712"/>
                </a:lnTo>
                <a:lnTo>
                  <a:pt x="137923" y="1400248"/>
                </a:lnTo>
                <a:lnTo>
                  <a:pt x="164013" y="1443380"/>
                </a:lnTo>
                <a:lnTo>
                  <a:pt x="192400" y="1485013"/>
                </a:lnTo>
                <a:lnTo>
                  <a:pt x="223019" y="1525052"/>
                </a:lnTo>
                <a:lnTo>
                  <a:pt x="255806" y="1563404"/>
                </a:lnTo>
                <a:lnTo>
                  <a:pt x="290697" y="1599974"/>
                </a:lnTo>
                <a:lnTo>
                  <a:pt x="327626" y="1634666"/>
                </a:lnTo>
                <a:lnTo>
                  <a:pt x="366530" y="1667386"/>
                </a:lnTo>
                <a:lnTo>
                  <a:pt x="407344" y="1698040"/>
                </a:lnTo>
                <a:lnTo>
                  <a:pt x="450004" y="1726533"/>
                </a:lnTo>
                <a:lnTo>
                  <a:pt x="440987" y="174088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0825" y="3810889"/>
            <a:ext cx="8714105" cy="100330"/>
          </a:xfrm>
          <a:custGeom>
            <a:avLst/>
            <a:gdLst/>
            <a:ahLst/>
            <a:cxnLst/>
            <a:rect l="l" t="t" r="r" b="b"/>
            <a:pathLst>
              <a:path w="8714105" h="100329">
                <a:moveTo>
                  <a:pt x="8628253" y="0"/>
                </a:moveTo>
                <a:lnTo>
                  <a:pt x="8625332" y="762"/>
                </a:lnTo>
                <a:lnTo>
                  <a:pt x="8624062" y="3048"/>
                </a:lnTo>
                <a:lnTo>
                  <a:pt x="8622665" y="5334"/>
                </a:lnTo>
                <a:lnTo>
                  <a:pt x="8623427" y="8255"/>
                </a:lnTo>
                <a:lnTo>
                  <a:pt x="8625713" y="9525"/>
                </a:lnTo>
                <a:lnTo>
                  <a:pt x="8686667" y="45081"/>
                </a:lnTo>
                <a:lnTo>
                  <a:pt x="8704707" y="45085"/>
                </a:lnTo>
                <a:lnTo>
                  <a:pt x="8704707" y="54610"/>
                </a:lnTo>
                <a:lnTo>
                  <a:pt x="8686847" y="54610"/>
                </a:lnTo>
                <a:lnTo>
                  <a:pt x="8625713" y="90169"/>
                </a:lnTo>
                <a:lnTo>
                  <a:pt x="8623427" y="91567"/>
                </a:lnTo>
                <a:lnTo>
                  <a:pt x="8622665" y="94487"/>
                </a:lnTo>
                <a:lnTo>
                  <a:pt x="8624062" y="96774"/>
                </a:lnTo>
                <a:lnTo>
                  <a:pt x="8625332" y="99060"/>
                </a:lnTo>
                <a:lnTo>
                  <a:pt x="8628253" y="99822"/>
                </a:lnTo>
                <a:lnTo>
                  <a:pt x="8630539" y="98425"/>
                </a:lnTo>
                <a:lnTo>
                  <a:pt x="8705781" y="54610"/>
                </a:lnTo>
                <a:lnTo>
                  <a:pt x="8704707" y="54610"/>
                </a:lnTo>
                <a:lnTo>
                  <a:pt x="8705786" y="54606"/>
                </a:lnTo>
                <a:lnTo>
                  <a:pt x="8713851" y="49911"/>
                </a:lnTo>
                <a:lnTo>
                  <a:pt x="8630539" y="1269"/>
                </a:lnTo>
                <a:lnTo>
                  <a:pt x="8628253" y="0"/>
                </a:lnTo>
                <a:close/>
              </a:path>
              <a:path w="8714105" h="100329">
                <a:moveTo>
                  <a:pt x="8694936" y="49905"/>
                </a:moveTo>
                <a:lnTo>
                  <a:pt x="8686853" y="54606"/>
                </a:lnTo>
                <a:lnTo>
                  <a:pt x="8704707" y="54610"/>
                </a:lnTo>
                <a:lnTo>
                  <a:pt x="8704707" y="53975"/>
                </a:lnTo>
                <a:lnTo>
                  <a:pt x="8701913" y="53975"/>
                </a:lnTo>
                <a:lnTo>
                  <a:pt x="8694936" y="49905"/>
                </a:lnTo>
                <a:close/>
              </a:path>
              <a:path w="8714105" h="100329">
                <a:moveTo>
                  <a:pt x="0" y="43561"/>
                </a:moveTo>
                <a:lnTo>
                  <a:pt x="0" y="53086"/>
                </a:lnTo>
                <a:lnTo>
                  <a:pt x="8686853" y="54606"/>
                </a:lnTo>
                <a:lnTo>
                  <a:pt x="8694936" y="49905"/>
                </a:lnTo>
                <a:lnTo>
                  <a:pt x="8686667" y="45081"/>
                </a:lnTo>
                <a:lnTo>
                  <a:pt x="0" y="43561"/>
                </a:lnTo>
                <a:close/>
              </a:path>
              <a:path w="8714105" h="100329">
                <a:moveTo>
                  <a:pt x="8701913" y="45847"/>
                </a:moveTo>
                <a:lnTo>
                  <a:pt x="8694936" y="49905"/>
                </a:lnTo>
                <a:lnTo>
                  <a:pt x="8701913" y="53975"/>
                </a:lnTo>
                <a:lnTo>
                  <a:pt x="8701913" y="45847"/>
                </a:lnTo>
                <a:close/>
              </a:path>
              <a:path w="8714105" h="100329">
                <a:moveTo>
                  <a:pt x="8704707" y="45847"/>
                </a:moveTo>
                <a:lnTo>
                  <a:pt x="8701913" y="45847"/>
                </a:lnTo>
                <a:lnTo>
                  <a:pt x="8701913" y="53975"/>
                </a:lnTo>
                <a:lnTo>
                  <a:pt x="8704707" y="53975"/>
                </a:lnTo>
                <a:lnTo>
                  <a:pt x="8704707" y="45847"/>
                </a:lnTo>
                <a:close/>
              </a:path>
              <a:path w="8714105" h="100329">
                <a:moveTo>
                  <a:pt x="8686667" y="45081"/>
                </a:moveTo>
                <a:lnTo>
                  <a:pt x="8694936" y="49905"/>
                </a:lnTo>
                <a:lnTo>
                  <a:pt x="8701913" y="45847"/>
                </a:lnTo>
                <a:lnTo>
                  <a:pt x="8704707" y="45847"/>
                </a:lnTo>
                <a:lnTo>
                  <a:pt x="8704707" y="45085"/>
                </a:lnTo>
                <a:lnTo>
                  <a:pt x="8686667" y="450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8715" y="3502025"/>
            <a:ext cx="100330" cy="1584325"/>
          </a:xfrm>
          <a:custGeom>
            <a:avLst/>
            <a:gdLst/>
            <a:ahLst/>
            <a:cxnLst/>
            <a:rect l="l" t="t" r="r" b="b"/>
            <a:pathLst>
              <a:path w="100330" h="1584325">
                <a:moveTo>
                  <a:pt x="5321" y="1493266"/>
                </a:moveTo>
                <a:lnTo>
                  <a:pt x="774" y="1495806"/>
                </a:lnTo>
                <a:lnTo>
                  <a:pt x="0" y="1498727"/>
                </a:lnTo>
                <a:lnTo>
                  <a:pt x="49809" y="1584325"/>
                </a:lnTo>
                <a:lnTo>
                  <a:pt x="55304" y="1574927"/>
                </a:lnTo>
                <a:lnTo>
                  <a:pt x="45059" y="1574927"/>
                </a:lnTo>
                <a:lnTo>
                  <a:pt x="45073" y="1557290"/>
                </a:lnTo>
                <a:lnTo>
                  <a:pt x="8242" y="1494027"/>
                </a:lnTo>
                <a:lnTo>
                  <a:pt x="5321" y="1493266"/>
                </a:lnTo>
                <a:close/>
              </a:path>
              <a:path w="100330" h="1584325">
                <a:moveTo>
                  <a:pt x="45077" y="1557296"/>
                </a:moveTo>
                <a:lnTo>
                  <a:pt x="45059" y="1574927"/>
                </a:lnTo>
                <a:lnTo>
                  <a:pt x="54584" y="1574927"/>
                </a:lnTo>
                <a:lnTo>
                  <a:pt x="54587" y="1572514"/>
                </a:lnTo>
                <a:lnTo>
                  <a:pt x="45707" y="1572514"/>
                </a:lnTo>
                <a:lnTo>
                  <a:pt x="49829" y="1565459"/>
                </a:lnTo>
                <a:lnTo>
                  <a:pt x="45077" y="1557296"/>
                </a:lnTo>
                <a:close/>
              </a:path>
              <a:path w="100330" h="1584325">
                <a:moveTo>
                  <a:pt x="94475" y="1493266"/>
                </a:moveTo>
                <a:lnTo>
                  <a:pt x="91566" y="1494027"/>
                </a:lnTo>
                <a:lnTo>
                  <a:pt x="54602" y="1557290"/>
                </a:lnTo>
                <a:lnTo>
                  <a:pt x="54584" y="1574927"/>
                </a:lnTo>
                <a:lnTo>
                  <a:pt x="55304" y="1574927"/>
                </a:lnTo>
                <a:lnTo>
                  <a:pt x="99783" y="1498854"/>
                </a:lnTo>
                <a:lnTo>
                  <a:pt x="99021" y="1495933"/>
                </a:lnTo>
                <a:lnTo>
                  <a:pt x="96748" y="1494663"/>
                </a:lnTo>
                <a:lnTo>
                  <a:pt x="94475" y="1493266"/>
                </a:lnTo>
                <a:close/>
              </a:path>
              <a:path w="100330" h="1584325">
                <a:moveTo>
                  <a:pt x="49829" y="1565459"/>
                </a:moveTo>
                <a:lnTo>
                  <a:pt x="45707" y="1572514"/>
                </a:lnTo>
                <a:lnTo>
                  <a:pt x="53936" y="1572514"/>
                </a:lnTo>
                <a:lnTo>
                  <a:pt x="49829" y="1565459"/>
                </a:lnTo>
                <a:close/>
              </a:path>
              <a:path w="100330" h="1584325">
                <a:moveTo>
                  <a:pt x="54602" y="1557290"/>
                </a:moveTo>
                <a:lnTo>
                  <a:pt x="49829" y="1565459"/>
                </a:lnTo>
                <a:lnTo>
                  <a:pt x="53936" y="1572514"/>
                </a:lnTo>
                <a:lnTo>
                  <a:pt x="54587" y="1572514"/>
                </a:lnTo>
                <a:lnTo>
                  <a:pt x="54602" y="1557290"/>
                </a:lnTo>
                <a:close/>
              </a:path>
              <a:path w="100330" h="1584325">
                <a:moveTo>
                  <a:pt x="56159" y="0"/>
                </a:moveTo>
                <a:lnTo>
                  <a:pt x="46634" y="0"/>
                </a:lnTo>
                <a:lnTo>
                  <a:pt x="45077" y="1557296"/>
                </a:lnTo>
                <a:lnTo>
                  <a:pt x="49829" y="1565459"/>
                </a:lnTo>
                <a:lnTo>
                  <a:pt x="54598" y="1557296"/>
                </a:lnTo>
                <a:lnTo>
                  <a:pt x="56159" y="0"/>
                </a:lnTo>
                <a:close/>
              </a:path>
            </a:pathLst>
          </a:custGeom>
          <a:solidFill>
            <a:srgbClr val="2929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41515" y="3500373"/>
            <a:ext cx="100330" cy="1584960"/>
          </a:xfrm>
          <a:custGeom>
            <a:avLst/>
            <a:gdLst/>
            <a:ahLst/>
            <a:cxnLst/>
            <a:rect l="l" t="t" r="r" b="b"/>
            <a:pathLst>
              <a:path w="100329" h="1584960">
                <a:moveTo>
                  <a:pt x="5333" y="1493265"/>
                </a:moveTo>
                <a:lnTo>
                  <a:pt x="3048" y="1494536"/>
                </a:lnTo>
                <a:lnTo>
                  <a:pt x="761" y="1495933"/>
                </a:lnTo>
                <a:lnTo>
                  <a:pt x="0" y="1498853"/>
                </a:lnTo>
                <a:lnTo>
                  <a:pt x="1470" y="1501267"/>
                </a:lnTo>
                <a:lnTo>
                  <a:pt x="49783" y="1584452"/>
                </a:lnTo>
                <a:lnTo>
                  <a:pt x="55368" y="1574927"/>
                </a:lnTo>
                <a:lnTo>
                  <a:pt x="45084" y="1574927"/>
                </a:lnTo>
                <a:lnTo>
                  <a:pt x="45102" y="1557259"/>
                </a:lnTo>
                <a:lnTo>
                  <a:pt x="9419" y="1495933"/>
                </a:lnTo>
                <a:lnTo>
                  <a:pt x="8254" y="1494027"/>
                </a:lnTo>
                <a:lnTo>
                  <a:pt x="5333" y="1493265"/>
                </a:lnTo>
                <a:close/>
              </a:path>
              <a:path w="100329" h="1584960">
                <a:moveTo>
                  <a:pt x="45102" y="1557259"/>
                </a:moveTo>
                <a:lnTo>
                  <a:pt x="45084" y="1574927"/>
                </a:lnTo>
                <a:lnTo>
                  <a:pt x="54609" y="1574927"/>
                </a:lnTo>
                <a:lnTo>
                  <a:pt x="54612" y="1572514"/>
                </a:lnTo>
                <a:lnTo>
                  <a:pt x="45719" y="1572514"/>
                </a:lnTo>
                <a:lnTo>
                  <a:pt x="49862" y="1565444"/>
                </a:lnTo>
                <a:lnTo>
                  <a:pt x="45102" y="1557259"/>
                </a:lnTo>
                <a:close/>
              </a:path>
              <a:path w="100329" h="1584960">
                <a:moveTo>
                  <a:pt x="94487" y="1493393"/>
                </a:moveTo>
                <a:lnTo>
                  <a:pt x="91566" y="1494155"/>
                </a:lnTo>
                <a:lnTo>
                  <a:pt x="90296" y="1496440"/>
                </a:lnTo>
                <a:lnTo>
                  <a:pt x="54658" y="1557259"/>
                </a:lnTo>
                <a:lnTo>
                  <a:pt x="54609" y="1574927"/>
                </a:lnTo>
                <a:lnTo>
                  <a:pt x="55368" y="1574927"/>
                </a:lnTo>
                <a:lnTo>
                  <a:pt x="98622" y="1501139"/>
                </a:lnTo>
                <a:lnTo>
                  <a:pt x="99821" y="1498981"/>
                </a:lnTo>
                <a:lnTo>
                  <a:pt x="99059" y="1496059"/>
                </a:lnTo>
                <a:lnTo>
                  <a:pt x="96774" y="1494663"/>
                </a:lnTo>
                <a:lnTo>
                  <a:pt x="94487" y="1493393"/>
                </a:lnTo>
                <a:close/>
              </a:path>
              <a:path w="100329" h="1584960">
                <a:moveTo>
                  <a:pt x="49862" y="1565444"/>
                </a:moveTo>
                <a:lnTo>
                  <a:pt x="45719" y="1572514"/>
                </a:lnTo>
                <a:lnTo>
                  <a:pt x="53975" y="1572514"/>
                </a:lnTo>
                <a:lnTo>
                  <a:pt x="49862" y="1565444"/>
                </a:lnTo>
                <a:close/>
              </a:path>
              <a:path w="100329" h="1584960">
                <a:moveTo>
                  <a:pt x="54627" y="1557313"/>
                </a:moveTo>
                <a:lnTo>
                  <a:pt x="49862" y="1565444"/>
                </a:lnTo>
                <a:lnTo>
                  <a:pt x="53975" y="1572514"/>
                </a:lnTo>
                <a:lnTo>
                  <a:pt x="54612" y="1572514"/>
                </a:lnTo>
                <a:lnTo>
                  <a:pt x="54627" y="1557313"/>
                </a:lnTo>
                <a:close/>
              </a:path>
              <a:path w="100329" h="1584960">
                <a:moveTo>
                  <a:pt x="46608" y="0"/>
                </a:moveTo>
                <a:lnTo>
                  <a:pt x="45164" y="1493265"/>
                </a:lnTo>
                <a:lnTo>
                  <a:pt x="45133" y="1557313"/>
                </a:lnTo>
                <a:lnTo>
                  <a:pt x="49862" y="1565444"/>
                </a:lnTo>
                <a:lnTo>
                  <a:pt x="54627" y="1557313"/>
                </a:lnTo>
                <a:lnTo>
                  <a:pt x="56133" y="126"/>
                </a:lnTo>
                <a:lnTo>
                  <a:pt x="46608" y="0"/>
                </a:lnTo>
                <a:close/>
              </a:path>
            </a:pathLst>
          </a:custGeom>
          <a:solidFill>
            <a:srgbClr val="2929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3850" y="5229225"/>
            <a:ext cx="1079500" cy="1079500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539750" y="0"/>
                </a:moveTo>
                <a:lnTo>
                  <a:pt x="490621" y="2206"/>
                </a:lnTo>
                <a:lnTo>
                  <a:pt x="442729" y="8696"/>
                </a:lnTo>
                <a:lnTo>
                  <a:pt x="396263" y="19282"/>
                </a:lnTo>
                <a:lnTo>
                  <a:pt x="351414" y="33771"/>
                </a:lnTo>
                <a:lnTo>
                  <a:pt x="308372" y="51973"/>
                </a:lnTo>
                <a:lnTo>
                  <a:pt x="267328" y="73697"/>
                </a:lnTo>
                <a:lnTo>
                  <a:pt x="228472" y="98753"/>
                </a:lnTo>
                <a:lnTo>
                  <a:pt x="191996" y="126951"/>
                </a:lnTo>
                <a:lnTo>
                  <a:pt x="158089" y="158099"/>
                </a:lnTo>
                <a:lnTo>
                  <a:pt x="126942" y="192006"/>
                </a:lnTo>
                <a:lnTo>
                  <a:pt x="98746" y="228483"/>
                </a:lnTo>
                <a:lnTo>
                  <a:pt x="73691" y="267339"/>
                </a:lnTo>
                <a:lnTo>
                  <a:pt x="51968" y="308383"/>
                </a:lnTo>
                <a:lnTo>
                  <a:pt x="33768" y="351424"/>
                </a:lnTo>
                <a:lnTo>
                  <a:pt x="19280" y="396272"/>
                </a:lnTo>
                <a:lnTo>
                  <a:pt x="8696" y="442736"/>
                </a:lnTo>
                <a:lnTo>
                  <a:pt x="2205" y="490625"/>
                </a:lnTo>
                <a:lnTo>
                  <a:pt x="0" y="539750"/>
                </a:lnTo>
                <a:lnTo>
                  <a:pt x="2205" y="588878"/>
                </a:lnTo>
                <a:lnTo>
                  <a:pt x="8696" y="636770"/>
                </a:lnTo>
                <a:lnTo>
                  <a:pt x="19280" y="683236"/>
                </a:lnTo>
                <a:lnTo>
                  <a:pt x="33768" y="728085"/>
                </a:lnTo>
                <a:lnTo>
                  <a:pt x="51968" y="771127"/>
                </a:lnTo>
                <a:lnTo>
                  <a:pt x="73691" y="812171"/>
                </a:lnTo>
                <a:lnTo>
                  <a:pt x="98746" y="851027"/>
                </a:lnTo>
                <a:lnTo>
                  <a:pt x="126942" y="887503"/>
                </a:lnTo>
                <a:lnTo>
                  <a:pt x="158089" y="921410"/>
                </a:lnTo>
                <a:lnTo>
                  <a:pt x="191996" y="952557"/>
                </a:lnTo>
                <a:lnTo>
                  <a:pt x="228472" y="980753"/>
                </a:lnTo>
                <a:lnTo>
                  <a:pt x="267328" y="1005808"/>
                </a:lnTo>
                <a:lnTo>
                  <a:pt x="308372" y="1027531"/>
                </a:lnTo>
                <a:lnTo>
                  <a:pt x="351414" y="1045731"/>
                </a:lnTo>
                <a:lnTo>
                  <a:pt x="396263" y="1060219"/>
                </a:lnTo>
                <a:lnTo>
                  <a:pt x="442729" y="1070803"/>
                </a:lnTo>
                <a:lnTo>
                  <a:pt x="490621" y="1077294"/>
                </a:lnTo>
                <a:lnTo>
                  <a:pt x="539750" y="1079500"/>
                </a:lnTo>
                <a:lnTo>
                  <a:pt x="588878" y="1077294"/>
                </a:lnTo>
                <a:lnTo>
                  <a:pt x="636770" y="1070803"/>
                </a:lnTo>
                <a:lnTo>
                  <a:pt x="683236" y="1060219"/>
                </a:lnTo>
                <a:lnTo>
                  <a:pt x="728085" y="1045731"/>
                </a:lnTo>
                <a:lnTo>
                  <a:pt x="771127" y="1027531"/>
                </a:lnTo>
                <a:lnTo>
                  <a:pt x="812171" y="1005808"/>
                </a:lnTo>
                <a:lnTo>
                  <a:pt x="851027" y="980753"/>
                </a:lnTo>
                <a:lnTo>
                  <a:pt x="887503" y="952557"/>
                </a:lnTo>
                <a:lnTo>
                  <a:pt x="921410" y="921410"/>
                </a:lnTo>
                <a:lnTo>
                  <a:pt x="952557" y="887503"/>
                </a:lnTo>
                <a:lnTo>
                  <a:pt x="980753" y="851027"/>
                </a:lnTo>
                <a:lnTo>
                  <a:pt x="1005808" y="812171"/>
                </a:lnTo>
                <a:lnTo>
                  <a:pt x="1027531" y="771127"/>
                </a:lnTo>
                <a:lnTo>
                  <a:pt x="1045731" y="728085"/>
                </a:lnTo>
                <a:lnTo>
                  <a:pt x="1060219" y="683236"/>
                </a:lnTo>
                <a:lnTo>
                  <a:pt x="1070803" y="636770"/>
                </a:lnTo>
                <a:lnTo>
                  <a:pt x="1077294" y="588878"/>
                </a:lnTo>
                <a:lnTo>
                  <a:pt x="1079500" y="539750"/>
                </a:lnTo>
                <a:lnTo>
                  <a:pt x="1077294" y="490625"/>
                </a:lnTo>
                <a:lnTo>
                  <a:pt x="1070803" y="442736"/>
                </a:lnTo>
                <a:lnTo>
                  <a:pt x="1060219" y="396272"/>
                </a:lnTo>
                <a:lnTo>
                  <a:pt x="1045731" y="351424"/>
                </a:lnTo>
                <a:lnTo>
                  <a:pt x="1027531" y="308383"/>
                </a:lnTo>
                <a:lnTo>
                  <a:pt x="1005808" y="267339"/>
                </a:lnTo>
                <a:lnTo>
                  <a:pt x="980753" y="228483"/>
                </a:lnTo>
                <a:lnTo>
                  <a:pt x="952557" y="192006"/>
                </a:lnTo>
                <a:lnTo>
                  <a:pt x="921410" y="158099"/>
                </a:lnTo>
                <a:lnTo>
                  <a:pt x="887503" y="126951"/>
                </a:lnTo>
                <a:lnTo>
                  <a:pt x="851027" y="98753"/>
                </a:lnTo>
                <a:lnTo>
                  <a:pt x="812171" y="73697"/>
                </a:lnTo>
                <a:lnTo>
                  <a:pt x="771127" y="51973"/>
                </a:lnTo>
                <a:lnTo>
                  <a:pt x="728085" y="33771"/>
                </a:lnTo>
                <a:lnTo>
                  <a:pt x="683236" y="19282"/>
                </a:lnTo>
                <a:lnTo>
                  <a:pt x="636770" y="8696"/>
                </a:lnTo>
                <a:lnTo>
                  <a:pt x="588878" y="2206"/>
                </a:lnTo>
                <a:lnTo>
                  <a:pt x="5397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3850" y="5229225"/>
            <a:ext cx="1079500" cy="1079500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0" y="539750"/>
                </a:moveTo>
                <a:lnTo>
                  <a:pt x="2205" y="490625"/>
                </a:lnTo>
                <a:lnTo>
                  <a:pt x="8696" y="442736"/>
                </a:lnTo>
                <a:lnTo>
                  <a:pt x="19280" y="396272"/>
                </a:lnTo>
                <a:lnTo>
                  <a:pt x="33768" y="351424"/>
                </a:lnTo>
                <a:lnTo>
                  <a:pt x="51968" y="308383"/>
                </a:lnTo>
                <a:lnTo>
                  <a:pt x="73691" y="267339"/>
                </a:lnTo>
                <a:lnTo>
                  <a:pt x="98746" y="228483"/>
                </a:lnTo>
                <a:lnTo>
                  <a:pt x="126942" y="192006"/>
                </a:lnTo>
                <a:lnTo>
                  <a:pt x="158089" y="158099"/>
                </a:lnTo>
                <a:lnTo>
                  <a:pt x="191996" y="126951"/>
                </a:lnTo>
                <a:lnTo>
                  <a:pt x="228472" y="98753"/>
                </a:lnTo>
                <a:lnTo>
                  <a:pt x="267328" y="73697"/>
                </a:lnTo>
                <a:lnTo>
                  <a:pt x="308372" y="51973"/>
                </a:lnTo>
                <a:lnTo>
                  <a:pt x="351414" y="33771"/>
                </a:lnTo>
                <a:lnTo>
                  <a:pt x="396263" y="19282"/>
                </a:lnTo>
                <a:lnTo>
                  <a:pt x="442729" y="8696"/>
                </a:lnTo>
                <a:lnTo>
                  <a:pt x="490621" y="2206"/>
                </a:lnTo>
                <a:lnTo>
                  <a:pt x="539750" y="0"/>
                </a:lnTo>
                <a:lnTo>
                  <a:pt x="588878" y="2206"/>
                </a:lnTo>
                <a:lnTo>
                  <a:pt x="636770" y="8696"/>
                </a:lnTo>
                <a:lnTo>
                  <a:pt x="683236" y="19282"/>
                </a:lnTo>
                <a:lnTo>
                  <a:pt x="728085" y="33771"/>
                </a:lnTo>
                <a:lnTo>
                  <a:pt x="771127" y="51973"/>
                </a:lnTo>
                <a:lnTo>
                  <a:pt x="812171" y="73697"/>
                </a:lnTo>
                <a:lnTo>
                  <a:pt x="851027" y="98753"/>
                </a:lnTo>
                <a:lnTo>
                  <a:pt x="887503" y="126951"/>
                </a:lnTo>
                <a:lnTo>
                  <a:pt x="921410" y="158099"/>
                </a:lnTo>
                <a:lnTo>
                  <a:pt x="952557" y="192006"/>
                </a:lnTo>
                <a:lnTo>
                  <a:pt x="980753" y="228483"/>
                </a:lnTo>
                <a:lnTo>
                  <a:pt x="1005808" y="267339"/>
                </a:lnTo>
                <a:lnTo>
                  <a:pt x="1027531" y="308383"/>
                </a:lnTo>
                <a:lnTo>
                  <a:pt x="1045731" y="351424"/>
                </a:lnTo>
                <a:lnTo>
                  <a:pt x="1060219" y="396272"/>
                </a:lnTo>
                <a:lnTo>
                  <a:pt x="1070803" y="442736"/>
                </a:lnTo>
                <a:lnTo>
                  <a:pt x="1077294" y="490625"/>
                </a:lnTo>
                <a:lnTo>
                  <a:pt x="1079500" y="539750"/>
                </a:lnTo>
                <a:lnTo>
                  <a:pt x="1077294" y="588878"/>
                </a:lnTo>
                <a:lnTo>
                  <a:pt x="1070803" y="636770"/>
                </a:lnTo>
                <a:lnTo>
                  <a:pt x="1060219" y="683236"/>
                </a:lnTo>
                <a:lnTo>
                  <a:pt x="1045731" y="728085"/>
                </a:lnTo>
                <a:lnTo>
                  <a:pt x="1027531" y="771127"/>
                </a:lnTo>
                <a:lnTo>
                  <a:pt x="1005808" y="812171"/>
                </a:lnTo>
                <a:lnTo>
                  <a:pt x="980753" y="851027"/>
                </a:lnTo>
                <a:lnTo>
                  <a:pt x="952557" y="887503"/>
                </a:lnTo>
                <a:lnTo>
                  <a:pt x="921410" y="921410"/>
                </a:lnTo>
                <a:lnTo>
                  <a:pt x="887503" y="952557"/>
                </a:lnTo>
                <a:lnTo>
                  <a:pt x="851027" y="980753"/>
                </a:lnTo>
                <a:lnTo>
                  <a:pt x="812171" y="1005808"/>
                </a:lnTo>
                <a:lnTo>
                  <a:pt x="771127" y="1027531"/>
                </a:lnTo>
                <a:lnTo>
                  <a:pt x="728085" y="1045731"/>
                </a:lnTo>
                <a:lnTo>
                  <a:pt x="683236" y="1060219"/>
                </a:lnTo>
                <a:lnTo>
                  <a:pt x="636770" y="1070803"/>
                </a:lnTo>
                <a:lnTo>
                  <a:pt x="588878" y="1077294"/>
                </a:lnTo>
                <a:lnTo>
                  <a:pt x="539750" y="1079500"/>
                </a:lnTo>
                <a:lnTo>
                  <a:pt x="490621" y="1077294"/>
                </a:lnTo>
                <a:lnTo>
                  <a:pt x="442729" y="1070803"/>
                </a:lnTo>
                <a:lnTo>
                  <a:pt x="396263" y="1060219"/>
                </a:lnTo>
                <a:lnTo>
                  <a:pt x="351414" y="1045731"/>
                </a:lnTo>
                <a:lnTo>
                  <a:pt x="308372" y="1027531"/>
                </a:lnTo>
                <a:lnTo>
                  <a:pt x="267328" y="1005808"/>
                </a:lnTo>
                <a:lnTo>
                  <a:pt x="228472" y="980753"/>
                </a:lnTo>
                <a:lnTo>
                  <a:pt x="191996" y="952557"/>
                </a:lnTo>
                <a:lnTo>
                  <a:pt x="158089" y="921410"/>
                </a:lnTo>
                <a:lnTo>
                  <a:pt x="126942" y="887503"/>
                </a:lnTo>
                <a:lnTo>
                  <a:pt x="98746" y="851027"/>
                </a:lnTo>
                <a:lnTo>
                  <a:pt x="73691" y="812171"/>
                </a:lnTo>
                <a:lnTo>
                  <a:pt x="51968" y="771127"/>
                </a:lnTo>
                <a:lnTo>
                  <a:pt x="33768" y="728085"/>
                </a:lnTo>
                <a:lnTo>
                  <a:pt x="19280" y="683236"/>
                </a:lnTo>
                <a:lnTo>
                  <a:pt x="8696" y="636770"/>
                </a:lnTo>
                <a:lnTo>
                  <a:pt x="2205" y="588878"/>
                </a:lnTo>
                <a:lnTo>
                  <a:pt x="0" y="5397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00112" y="5229225"/>
            <a:ext cx="0" cy="504825"/>
          </a:xfrm>
          <a:custGeom>
            <a:avLst/>
            <a:gdLst/>
            <a:ahLst/>
            <a:cxnLst/>
            <a:rect l="l" t="t" r="r" b="b"/>
            <a:pathLst>
              <a:path h="504825">
                <a:moveTo>
                  <a:pt x="0" y="504825"/>
                </a:moveTo>
                <a:lnTo>
                  <a:pt x="0" y="0"/>
                </a:lnTo>
              </a:path>
            </a:pathLst>
          </a:custGeom>
          <a:ln w="57150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16751" y="5157723"/>
            <a:ext cx="1079500" cy="1080135"/>
          </a:xfrm>
          <a:custGeom>
            <a:avLst/>
            <a:gdLst/>
            <a:ahLst/>
            <a:cxnLst/>
            <a:rect l="l" t="t" r="r" b="b"/>
            <a:pathLst>
              <a:path w="1079500" h="1080135">
                <a:moveTo>
                  <a:pt x="539750" y="0"/>
                </a:moveTo>
                <a:lnTo>
                  <a:pt x="490606" y="2206"/>
                </a:lnTo>
                <a:lnTo>
                  <a:pt x="442702" y="8697"/>
                </a:lnTo>
                <a:lnTo>
                  <a:pt x="396228" y="19282"/>
                </a:lnTo>
                <a:lnTo>
                  <a:pt x="351373" y="33771"/>
                </a:lnTo>
                <a:lnTo>
                  <a:pt x="308328" y="51974"/>
                </a:lnTo>
                <a:lnTo>
                  <a:pt x="267283" y="73699"/>
                </a:lnTo>
                <a:lnTo>
                  <a:pt x="228428" y="98757"/>
                </a:lnTo>
                <a:lnTo>
                  <a:pt x="191954" y="126956"/>
                </a:lnTo>
                <a:lnTo>
                  <a:pt x="158051" y="158107"/>
                </a:lnTo>
                <a:lnTo>
                  <a:pt x="126909" y="192017"/>
                </a:lnTo>
                <a:lnTo>
                  <a:pt x="98718" y="228498"/>
                </a:lnTo>
                <a:lnTo>
                  <a:pt x="73669" y="267358"/>
                </a:lnTo>
                <a:lnTo>
                  <a:pt x="51951" y="308407"/>
                </a:lnTo>
                <a:lnTo>
                  <a:pt x="33756" y="351454"/>
                </a:lnTo>
                <a:lnTo>
                  <a:pt x="19273" y="396309"/>
                </a:lnTo>
                <a:lnTo>
                  <a:pt x="8692" y="442780"/>
                </a:lnTo>
                <a:lnTo>
                  <a:pt x="2204" y="490679"/>
                </a:lnTo>
                <a:lnTo>
                  <a:pt x="0" y="539813"/>
                </a:lnTo>
                <a:lnTo>
                  <a:pt x="2204" y="588941"/>
                </a:lnTo>
                <a:lnTo>
                  <a:pt x="8692" y="636833"/>
                </a:lnTo>
                <a:lnTo>
                  <a:pt x="19273" y="683299"/>
                </a:lnTo>
                <a:lnTo>
                  <a:pt x="33756" y="728149"/>
                </a:lnTo>
                <a:lnTo>
                  <a:pt x="51951" y="771191"/>
                </a:lnTo>
                <a:lnTo>
                  <a:pt x="73669" y="812235"/>
                </a:lnTo>
                <a:lnTo>
                  <a:pt x="98718" y="851090"/>
                </a:lnTo>
                <a:lnTo>
                  <a:pt x="126909" y="887567"/>
                </a:lnTo>
                <a:lnTo>
                  <a:pt x="158051" y="921473"/>
                </a:lnTo>
                <a:lnTo>
                  <a:pt x="191954" y="952620"/>
                </a:lnTo>
                <a:lnTo>
                  <a:pt x="228428" y="980816"/>
                </a:lnTo>
                <a:lnTo>
                  <a:pt x="267283" y="1005871"/>
                </a:lnTo>
                <a:lnTo>
                  <a:pt x="308328" y="1027594"/>
                </a:lnTo>
                <a:lnTo>
                  <a:pt x="351373" y="1045795"/>
                </a:lnTo>
                <a:lnTo>
                  <a:pt x="396228" y="1060283"/>
                </a:lnTo>
                <a:lnTo>
                  <a:pt x="442702" y="1070867"/>
                </a:lnTo>
                <a:lnTo>
                  <a:pt x="490606" y="1077357"/>
                </a:lnTo>
                <a:lnTo>
                  <a:pt x="539750" y="1079563"/>
                </a:lnTo>
                <a:lnTo>
                  <a:pt x="588874" y="1077357"/>
                </a:lnTo>
                <a:lnTo>
                  <a:pt x="636763" y="1070867"/>
                </a:lnTo>
                <a:lnTo>
                  <a:pt x="683227" y="1060283"/>
                </a:lnTo>
                <a:lnTo>
                  <a:pt x="728075" y="1045795"/>
                </a:lnTo>
                <a:lnTo>
                  <a:pt x="771116" y="1027594"/>
                </a:lnTo>
                <a:lnTo>
                  <a:pt x="812160" y="1005871"/>
                </a:lnTo>
                <a:lnTo>
                  <a:pt x="851016" y="980816"/>
                </a:lnTo>
                <a:lnTo>
                  <a:pt x="887493" y="952620"/>
                </a:lnTo>
                <a:lnTo>
                  <a:pt x="921400" y="921473"/>
                </a:lnTo>
                <a:lnTo>
                  <a:pt x="952548" y="887567"/>
                </a:lnTo>
                <a:lnTo>
                  <a:pt x="980746" y="851090"/>
                </a:lnTo>
                <a:lnTo>
                  <a:pt x="1005802" y="812235"/>
                </a:lnTo>
                <a:lnTo>
                  <a:pt x="1027526" y="771191"/>
                </a:lnTo>
                <a:lnTo>
                  <a:pt x="1045728" y="728149"/>
                </a:lnTo>
                <a:lnTo>
                  <a:pt x="1060217" y="683299"/>
                </a:lnTo>
                <a:lnTo>
                  <a:pt x="1070803" y="636833"/>
                </a:lnTo>
                <a:lnTo>
                  <a:pt x="1077293" y="588941"/>
                </a:lnTo>
                <a:lnTo>
                  <a:pt x="1079500" y="539813"/>
                </a:lnTo>
                <a:lnTo>
                  <a:pt x="1077293" y="490679"/>
                </a:lnTo>
                <a:lnTo>
                  <a:pt x="1070803" y="442780"/>
                </a:lnTo>
                <a:lnTo>
                  <a:pt x="1060217" y="396309"/>
                </a:lnTo>
                <a:lnTo>
                  <a:pt x="1045728" y="351454"/>
                </a:lnTo>
                <a:lnTo>
                  <a:pt x="1027526" y="308407"/>
                </a:lnTo>
                <a:lnTo>
                  <a:pt x="1005802" y="267358"/>
                </a:lnTo>
                <a:lnTo>
                  <a:pt x="980746" y="228498"/>
                </a:lnTo>
                <a:lnTo>
                  <a:pt x="952548" y="192017"/>
                </a:lnTo>
                <a:lnTo>
                  <a:pt x="921400" y="158107"/>
                </a:lnTo>
                <a:lnTo>
                  <a:pt x="887493" y="126956"/>
                </a:lnTo>
                <a:lnTo>
                  <a:pt x="851016" y="98757"/>
                </a:lnTo>
                <a:lnTo>
                  <a:pt x="812160" y="73699"/>
                </a:lnTo>
                <a:lnTo>
                  <a:pt x="771116" y="51974"/>
                </a:lnTo>
                <a:lnTo>
                  <a:pt x="728075" y="33771"/>
                </a:lnTo>
                <a:lnTo>
                  <a:pt x="683227" y="19282"/>
                </a:lnTo>
                <a:lnTo>
                  <a:pt x="636763" y="8697"/>
                </a:lnTo>
                <a:lnTo>
                  <a:pt x="588874" y="2206"/>
                </a:lnTo>
                <a:lnTo>
                  <a:pt x="5397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16751" y="5157723"/>
            <a:ext cx="1079500" cy="1080135"/>
          </a:xfrm>
          <a:custGeom>
            <a:avLst/>
            <a:gdLst/>
            <a:ahLst/>
            <a:cxnLst/>
            <a:rect l="l" t="t" r="r" b="b"/>
            <a:pathLst>
              <a:path w="1079500" h="1080135">
                <a:moveTo>
                  <a:pt x="0" y="539813"/>
                </a:moveTo>
                <a:lnTo>
                  <a:pt x="2204" y="490679"/>
                </a:lnTo>
                <a:lnTo>
                  <a:pt x="8692" y="442780"/>
                </a:lnTo>
                <a:lnTo>
                  <a:pt x="19273" y="396309"/>
                </a:lnTo>
                <a:lnTo>
                  <a:pt x="33756" y="351454"/>
                </a:lnTo>
                <a:lnTo>
                  <a:pt x="51951" y="308407"/>
                </a:lnTo>
                <a:lnTo>
                  <a:pt x="73669" y="267358"/>
                </a:lnTo>
                <a:lnTo>
                  <a:pt x="98718" y="228498"/>
                </a:lnTo>
                <a:lnTo>
                  <a:pt x="126909" y="192017"/>
                </a:lnTo>
                <a:lnTo>
                  <a:pt x="158051" y="158107"/>
                </a:lnTo>
                <a:lnTo>
                  <a:pt x="191954" y="126956"/>
                </a:lnTo>
                <a:lnTo>
                  <a:pt x="228428" y="98757"/>
                </a:lnTo>
                <a:lnTo>
                  <a:pt x="267283" y="73699"/>
                </a:lnTo>
                <a:lnTo>
                  <a:pt x="308328" y="51974"/>
                </a:lnTo>
                <a:lnTo>
                  <a:pt x="351373" y="33771"/>
                </a:lnTo>
                <a:lnTo>
                  <a:pt x="396228" y="19282"/>
                </a:lnTo>
                <a:lnTo>
                  <a:pt x="442702" y="8697"/>
                </a:lnTo>
                <a:lnTo>
                  <a:pt x="490606" y="2206"/>
                </a:lnTo>
                <a:lnTo>
                  <a:pt x="539750" y="0"/>
                </a:lnTo>
                <a:lnTo>
                  <a:pt x="588874" y="2206"/>
                </a:lnTo>
                <a:lnTo>
                  <a:pt x="636763" y="8697"/>
                </a:lnTo>
                <a:lnTo>
                  <a:pt x="683227" y="19282"/>
                </a:lnTo>
                <a:lnTo>
                  <a:pt x="728075" y="33771"/>
                </a:lnTo>
                <a:lnTo>
                  <a:pt x="771116" y="51974"/>
                </a:lnTo>
                <a:lnTo>
                  <a:pt x="812160" y="73699"/>
                </a:lnTo>
                <a:lnTo>
                  <a:pt x="851016" y="98757"/>
                </a:lnTo>
                <a:lnTo>
                  <a:pt x="887493" y="126956"/>
                </a:lnTo>
                <a:lnTo>
                  <a:pt x="921400" y="158107"/>
                </a:lnTo>
                <a:lnTo>
                  <a:pt x="952548" y="192017"/>
                </a:lnTo>
                <a:lnTo>
                  <a:pt x="980746" y="228498"/>
                </a:lnTo>
                <a:lnTo>
                  <a:pt x="1005802" y="267358"/>
                </a:lnTo>
                <a:lnTo>
                  <a:pt x="1027526" y="308407"/>
                </a:lnTo>
                <a:lnTo>
                  <a:pt x="1045728" y="351454"/>
                </a:lnTo>
                <a:lnTo>
                  <a:pt x="1060217" y="396309"/>
                </a:lnTo>
                <a:lnTo>
                  <a:pt x="1070803" y="442780"/>
                </a:lnTo>
                <a:lnTo>
                  <a:pt x="1077293" y="490679"/>
                </a:lnTo>
                <a:lnTo>
                  <a:pt x="1079500" y="539813"/>
                </a:lnTo>
                <a:lnTo>
                  <a:pt x="1077293" y="588941"/>
                </a:lnTo>
                <a:lnTo>
                  <a:pt x="1070803" y="636833"/>
                </a:lnTo>
                <a:lnTo>
                  <a:pt x="1060217" y="683299"/>
                </a:lnTo>
                <a:lnTo>
                  <a:pt x="1045728" y="728149"/>
                </a:lnTo>
                <a:lnTo>
                  <a:pt x="1027526" y="771191"/>
                </a:lnTo>
                <a:lnTo>
                  <a:pt x="1005802" y="812235"/>
                </a:lnTo>
                <a:lnTo>
                  <a:pt x="980746" y="851090"/>
                </a:lnTo>
                <a:lnTo>
                  <a:pt x="952548" y="887567"/>
                </a:lnTo>
                <a:lnTo>
                  <a:pt x="921400" y="921473"/>
                </a:lnTo>
                <a:lnTo>
                  <a:pt x="887493" y="952620"/>
                </a:lnTo>
                <a:lnTo>
                  <a:pt x="851016" y="980816"/>
                </a:lnTo>
                <a:lnTo>
                  <a:pt x="812160" y="1005871"/>
                </a:lnTo>
                <a:lnTo>
                  <a:pt x="771116" y="1027594"/>
                </a:lnTo>
                <a:lnTo>
                  <a:pt x="728075" y="1045795"/>
                </a:lnTo>
                <a:lnTo>
                  <a:pt x="683227" y="1060283"/>
                </a:lnTo>
                <a:lnTo>
                  <a:pt x="636763" y="1070867"/>
                </a:lnTo>
                <a:lnTo>
                  <a:pt x="588874" y="1077357"/>
                </a:lnTo>
                <a:lnTo>
                  <a:pt x="539750" y="1079563"/>
                </a:lnTo>
                <a:lnTo>
                  <a:pt x="490606" y="1077357"/>
                </a:lnTo>
                <a:lnTo>
                  <a:pt x="442702" y="1070867"/>
                </a:lnTo>
                <a:lnTo>
                  <a:pt x="396228" y="1060283"/>
                </a:lnTo>
                <a:lnTo>
                  <a:pt x="351373" y="1045795"/>
                </a:lnTo>
                <a:lnTo>
                  <a:pt x="308328" y="1027594"/>
                </a:lnTo>
                <a:lnTo>
                  <a:pt x="267283" y="1005871"/>
                </a:lnTo>
                <a:lnTo>
                  <a:pt x="228428" y="980816"/>
                </a:lnTo>
                <a:lnTo>
                  <a:pt x="191954" y="952620"/>
                </a:lnTo>
                <a:lnTo>
                  <a:pt x="158051" y="921473"/>
                </a:lnTo>
                <a:lnTo>
                  <a:pt x="126909" y="887567"/>
                </a:lnTo>
                <a:lnTo>
                  <a:pt x="98718" y="851090"/>
                </a:lnTo>
                <a:lnTo>
                  <a:pt x="73669" y="812235"/>
                </a:lnTo>
                <a:lnTo>
                  <a:pt x="51951" y="771191"/>
                </a:lnTo>
                <a:lnTo>
                  <a:pt x="33756" y="728149"/>
                </a:lnTo>
                <a:lnTo>
                  <a:pt x="19273" y="683299"/>
                </a:lnTo>
                <a:lnTo>
                  <a:pt x="8692" y="636833"/>
                </a:lnTo>
                <a:lnTo>
                  <a:pt x="2204" y="588941"/>
                </a:lnTo>
                <a:lnTo>
                  <a:pt x="0" y="539813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73850" y="5314950"/>
            <a:ext cx="419100" cy="346075"/>
          </a:xfrm>
          <a:custGeom>
            <a:avLst/>
            <a:gdLst/>
            <a:ahLst/>
            <a:cxnLst/>
            <a:rect l="l" t="t" r="r" b="b"/>
            <a:pathLst>
              <a:path w="419100" h="346075">
                <a:moveTo>
                  <a:pt x="419100" y="346075"/>
                </a:moveTo>
                <a:lnTo>
                  <a:pt x="0" y="0"/>
                </a:lnTo>
              </a:path>
            </a:pathLst>
          </a:custGeom>
          <a:ln w="57150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828913" y="3953656"/>
            <a:ext cx="9588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i="1" spc="-20" dirty="0">
                <a:latin typeface="Malgun Gothic"/>
                <a:cs typeface="Malgun Gothic"/>
              </a:rPr>
              <a:t>t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7240" y="6303390"/>
            <a:ext cx="1981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latin typeface="Arial"/>
                <a:cs typeface="Arial"/>
              </a:rPr>
              <a:t>40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184275">
              <a:lnSpc>
                <a:spcPct val="100000"/>
              </a:lnSpc>
              <a:spcBef>
                <a:spcPts val="105"/>
              </a:spcBef>
            </a:pPr>
            <a:r>
              <a:rPr dirty="0"/>
              <a:t>Schedulazione a </a:t>
            </a:r>
            <a:r>
              <a:rPr spc="-5" dirty="0"/>
              <a:t>code</a:t>
            </a:r>
            <a:r>
              <a:rPr spc="-65" dirty="0"/>
              <a:t> </a:t>
            </a:r>
            <a:r>
              <a:rPr dirty="0"/>
              <a:t>multiple  </a:t>
            </a:r>
            <a:r>
              <a:rPr spc="-5" dirty="0"/>
              <a:t>con</a:t>
            </a:r>
            <a:r>
              <a:rPr spc="-10" dirty="0"/>
              <a:t> </a:t>
            </a:r>
            <a:r>
              <a:rPr spc="-5" dirty="0"/>
              <a:t>feedback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5940" y="1668906"/>
            <a:ext cx="7907020" cy="4774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5" dirty="0">
                <a:latin typeface="Arial"/>
                <a:cs typeface="Arial"/>
              </a:rPr>
              <a:t>processo </a:t>
            </a:r>
            <a:r>
              <a:rPr sz="1600" spc="-10" dirty="0">
                <a:latin typeface="Arial"/>
                <a:cs typeface="Arial"/>
              </a:rPr>
              <a:t>può </a:t>
            </a:r>
            <a:r>
              <a:rPr sz="1600" spc="-5" dirty="0">
                <a:latin typeface="Arial"/>
                <a:cs typeface="Arial"/>
              </a:rPr>
              <a:t>essere spostato da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coda all’altra (implementazione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dell’aging)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53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Code Multilevel-Feedback definite dai seguenti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parametri: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Numero di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code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Algoritmo di </a:t>
            </a:r>
            <a:r>
              <a:rPr sz="1600" dirty="0">
                <a:latin typeface="Arial"/>
                <a:cs typeface="Arial"/>
              </a:rPr>
              <a:t>scheduling </a:t>
            </a:r>
            <a:r>
              <a:rPr sz="1600" spc="-5" dirty="0">
                <a:latin typeface="Arial"/>
                <a:cs typeface="Arial"/>
              </a:rPr>
              <a:t>per ogni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coda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Metodi usati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l’up-grading e il down-grading di ogni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95250">
              <a:lnSpc>
                <a:spcPct val="100000"/>
              </a:lnSpc>
              <a:spcBef>
                <a:spcPts val="1435"/>
              </a:spcBef>
            </a:pPr>
            <a:r>
              <a:rPr sz="1200" spc="-5" dirty="0">
                <a:latin typeface="Arial"/>
                <a:cs typeface="Arial"/>
              </a:rPr>
              <a:t>Esempio:</a:t>
            </a:r>
            <a:endParaRPr sz="1200">
              <a:latin typeface="Arial"/>
              <a:cs typeface="Arial"/>
            </a:endParaRPr>
          </a:p>
          <a:p>
            <a:pPr marL="438150" indent="-342900">
              <a:lnSpc>
                <a:spcPct val="100000"/>
              </a:lnSpc>
              <a:spcBef>
                <a:spcPts val="290"/>
              </a:spcBef>
              <a:buChar char="•"/>
              <a:tabLst>
                <a:tab pos="437515" algn="l"/>
                <a:tab pos="438784" algn="l"/>
              </a:tabLst>
            </a:pPr>
            <a:r>
              <a:rPr sz="1200" spc="-15" dirty="0">
                <a:latin typeface="Arial"/>
                <a:cs typeface="Arial"/>
              </a:rPr>
              <a:t>Tre </a:t>
            </a:r>
            <a:r>
              <a:rPr sz="1200" dirty="0">
                <a:latin typeface="Arial"/>
                <a:cs typeface="Arial"/>
              </a:rPr>
              <a:t>code:</a:t>
            </a:r>
            <a:endParaRPr sz="1200">
              <a:latin typeface="Arial"/>
              <a:cs typeface="Arial"/>
            </a:endParaRPr>
          </a:p>
          <a:p>
            <a:pPr marL="838835" lvl="1" indent="-286385">
              <a:lnSpc>
                <a:spcPct val="100000"/>
              </a:lnSpc>
              <a:spcBef>
                <a:spcPts val="285"/>
              </a:spcBef>
              <a:buFont typeface="Arial"/>
              <a:buChar char="–"/>
              <a:tabLst>
                <a:tab pos="838835" algn="l"/>
                <a:tab pos="839469" algn="l"/>
              </a:tabLst>
            </a:pPr>
            <a:r>
              <a:rPr sz="1200" i="1" dirty="0">
                <a:latin typeface="Arial"/>
                <a:cs typeface="Arial"/>
              </a:rPr>
              <a:t>Q</a:t>
            </a:r>
            <a:r>
              <a:rPr sz="1200" baseline="-20833" dirty="0">
                <a:latin typeface="Arial"/>
                <a:cs typeface="Arial"/>
              </a:rPr>
              <a:t>0 </a:t>
            </a:r>
            <a:r>
              <a:rPr sz="1200" dirty="0">
                <a:latin typeface="Arial"/>
                <a:cs typeface="Arial"/>
              </a:rPr>
              <a:t>– </a:t>
            </a:r>
            <a:r>
              <a:rPr sz="1200" spc="-5" dirty="0">
                <a:latin typeface="Arial"/>
                <a:cs typeface="Arial"/>
              </a:rPr>
              <a:t>RR </a:t>
            </a:r>
            <a:r>
              <a:rPr sz="1200" dirty="0">
                <a:latin typeface="Arial"/>
                <a:cs typeface="Arial"/>
              </a:rPr>
              <a:t>con time </a:t>
            </a:r>
            <a:r>
              <a:rPr sz="1200" spc="-5" dirty="0">
                <a:latin typeface="Arial"/>
                <a:cs typeface="Arial"/>
              </a:rPr>
              <a:t>quantum 8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milliseconds</a:t>
            </a:r>
            <a:endParaRPr sz="1200">
              <a:latin typeface="Arial"/>
              <a:cs typeface="Arial"/>
            </a:endParaRPr>
          </a:p>
          <a:p>
            <a:pPr marL="838835" lvl="1" indent="-286385">
              <a:lnSpc>
                <a:spcPct val="100000"/>
              </a:lnSpc>
              <a:spcBef>
                <a:spcPts val="290"/>
              </a:spcBef>
              <a:buFont typeface="Arial"/>
              <a:buChar char="–"/>
              <a:tabLst>
                <a:tab pos="838835" algn="l"/>
                <a:tab pos="839469" algn="l"/>
              </a:tabLst>
            </a:pPr>
            <a:r>
              <a:rPr sz="1200" i="1" dirty="0">
                <a:latin typeface="Arial"/>
                <a:cs typeface="Arial"/>
              </a:rPr>
              <a:t>Q</a:t>
            </a:r>
            <a:r>
              <a:rPr sz="1200" baseline="-20833" dirty="0">
                <a:latin typeface="Arial"/>
                <a:cs typeface="Arial"/>
              </a:rPr>
              <a:t>1 </a:t>
            </a:r>
            <a:r>
              <a:rPr sz="1200" dirty="0">
                <a:latin typeface="Arial"/>
                <a:cs typeface="Arial"/>
              </a:rPr>
              <a:t>– </a:t>
            </a:r>
            <a:r>
              <a:rPr sz="1200" spc="-5" dirty="0">
                <a:latin typeface="Arial"/>
                <a:cs typeface="Arial"/>
              </a:rPr>
              <a:t>RR </a:t>
            </a:r>
            <a:r>
              <a:rPr sz="1200" dirty="0">
                <a:latin typeface="Arial"/>
                <a:cs typeface="Arial"/>
              </a:rPr>
              <a:t>con </a:t>
            </a:r>
            <a:r>
              <a:rPr sz="1200" spc="-5" dirty="0">
                <a:latin typeface="Arial"/>
                <a:cs typeface="Arial"/>
              </a:rPr>
              <a:t>ime quantum 16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milliseconds</a:t>
            </a:r>
            <a:endParaRPr sz="1200">
              <a:latin typeface="Arial"/>
              <a:cs typeface="Arial"/>
            </a:endParaRPr>
          </a:p>
          <a:p>
            <a:pPr marL="838835" lvl="1" indent="-286385">
              <a:lnSpc>
                <a:spcPct val="100000"/>
              </a:lnSpc>
              <a:spcBef>
                <a:spcPts val="290"/>
              </a:spcBef>
              <a:buFont typeface="Arial"/>
              <a:buChar char="–"/>
              <a:tabLst>
                <a:tab pos="838835" algn="l"/>
                <a:tab pos="839469" algn="l"/>
              </a:tabLst>
            </a:pPr>
            <a:r>
              <a:rPr sz="1200" i="1" dirty="0">
                <a:latin typeface="Arial"/>
                <a:cs typeface="Arial"/>
              </a:rPr>
              <a:t>Q</a:t>
            </a:r>
            <a:r>
              <a:rPr sz="1200" baseline="-20833" dirty="0">
                <a:latin typeface="Arial"/>
                <a:cs typeface="Arial"/>
              </a:rPr>
              <a:t>2 </a:t>
            </a:r>
            <a:r>
              <a:rPr sz="1200" dirty="0">
                <a:latin typeface="Arial"/>
                <a:cs typeface="Arial"/>
              </a:rPr>
              <a:t>–</a:t>
            </a:r>
            <a:r>
              <a:rPr sz="1200" spc="-1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FCFS</a:t>
            </a:r>
            <a:endParaRPr sz="1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1750">
              <a:latin typeface="Times New Roman"/>
              <a:cs typeface="Times New Roman"/>
            </a:endParaRPr>
          </a:p>
          <a:p>
            <a:pPr marL="438150" indent="-342900">
              <a:lnSpc>
                <a:spcPct val="100000"/>
              </a:lnSpc>
              <a:buChar char="•"/>
              <a:tabLst>
                <a:tab pos="437515" algn="l"/>
                <a:tab pos="438784" algn="l"/>
              </a:tabLst>
            </a:pPr>
            <a:r>
              <a:rPr sz="1200" spc="-5" dirty="0">
                <a:latin typeface="Arial"/>
                <a:cs typeface="Arial"/>
              </a:rPr>
              <a:t>Scheduling</a:t>
            </a:r>
            <a:endParaRPr sz="1200">
              <a:latin typeface="Arial"/>
              <a:cs typeface="Arial"/>
            </a:endParaRPr>
          </a:p>
          <a:p>
            <a:pPr marL="838835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838835" algn="l"/>
                <a:tab pos="839469" algn="l"/>
              </a:tabLst>
            </a:pPr>
            <a:r>
              <a:rPr sz="1200" spc="-5" dirty="0">
                <a:latin typeface="Arial"/>
                <a:cs typeface="Arial"/>
              </a:rPr>
              <a:t>Un nuovo processo entra nella coda </a:t>
            </a:r>
            <a:r>
              <a:rPr sz="1200" i="1" dirty="0">
                <a:latin typeface="Arial"/>
                <a:cs typeface="Arial"/>
              </a:rPr>
              <a:t>Q</a:t>
            </a:r>
            <a:r>
              <a:rPr sz="1200" i="1" baseline="-20833" dirty="0">
                <a:latin typeface="Arial"/>
                <a:cs typeface="Arial"/>
              </a:rPr>
              <a:t>0</a:t>
            </a:r>
            <a:r>
              <a:rPr sz="1200" i="1" spc="82" baseline="-20833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(FCFS).</a:t>
            </a:r>
            <a:endParaRPr sz="1200">
              <a:latin typeface="Arial"/>
              <a:cs typeface="Arial"/>
            </a:endParaRPr>
          </a:p>
          <a:p>
            <a:pPr marL="838835" marR="3468370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838835" algn="l"/>
                <a:tab pos="839469" algn="l"/>
              </a:tabLst>
            </a:pPr>
            <a:r>
              <a:rPr sz="1200" dirty="0">
                <a:latin typeface="Arial"/>
                <a:cs typeface="Arial"/>
              </a:rPr>
              <a:t>Quando ottiene </a:t>
            </a:r>
            <a:r>
              <a:rPr sz="1200" spc="-5" dirty="0">
                <a:latin typeface="Arial"/>
                <a:cs typeface="Arial"/>
              </a:rPr>
              <a:t>la </a:t>
            </a:r>
            <a:r>
              <a:rPr sz="1200" dirty="0">
                <a:latin typeface="Arial"/>
                <a:cs typeface="Arial"/>
              </a:rPr>
              <a:t>CPU, </a:t>
            </a:r>
            <a:r>
              <a:rPr sz="1200" spc="-5" dirty="0">
                <a:latin typeface="Arial"/>
                <a:cs typeface="Arial"/>
              </a:rPr>
              <a:t>la impegna per 8 </a:t>
            </a:r>
            <a:r>
              <a:rPr sz="1200" dirty="0">
                <a:latin typeface="Arial"/>
                <a:cs typeface="Arial"/>
              </a:rPr>
              <a:t>ms. </a:t>
            </a:r>
            <a:r>
              <a:rPr sz="1200" spc="-5" dirty="0">
                <a:latin typeface="Arial"/>
                <a:cs typeface="Arial"/>
              </a:rPr>
              <a:t>Se</a:t>
            </a:r>
            <a:r>
              <a:rPr sz="1200" spc="-1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non  </a:t>
            </a:r>
            <a:r>
              <a:rPr sz="1200" dirty="0">
                <a:latin typeface="Arial"/>
                <a:cs typeface="Arial"/>
              </a:rPr>
              <a:t>termina </a:t>
            </a:r>
            <a:r>
              <a:rPr sz="1200" spc="-5" dirty="0">
                <a:latin typeface="Arial"/>
                <a:cs typeface="Arial"/>
              </a:rPr>
              <a:t>entro gli 8 </a:t>
            </a:r>
            <a:r>
              <a:rPr sz="1200" dirty="0">
                <a:latin typeface="Arial"/>
                <a:cs typeface="Arial"/>
              </a:rPr>
              <a:t>ms </a:t>
            </a:r>
            <a:r>
              <a:rPr sz="1200" spc="-5" dirty="0">
                <a:latin typeface="Arial"/>
                <a:cs typeface="Arial"/>
              </a:rPr>
              <a:t>è </a:t>
            </a:r>
            <a:r>
              <a:rPr sz="1200" dirty="0">
                <a:latin typeface="Arial"/>
                <a:cs typeface="Arial"/>
              </a:rPr>
              <a:t>spostato </a:t>
            </a:r>
            <a:r>
              <a:rPr sz="1200" spc="-5" dirty="0">
                <a:latin typeface="Arial"/>
                <a:cs typeface="Arial"/>
              </a:rPr>
              <a:t>in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Q</a:t>
            </a:r>
            <a:r>
              <a:rPr sz="1200" spc="-7" baseline="-20833" dirty="0">
                <a:latin typeface="Arial"/>
                <a:cs typeface="Arial"/>
              </a:rPr>
              <a:t>1</a:t>
            </a:r>
            <a:r>
              <a:rPr sz="1200" spc="-5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marL="838835" marR="3369310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838835" algn="l"/>
                <a:tab pos="839469" algn="l"/>
              </a:tabLst>
            </a:pPr>
            <a:r>
              <a:rPr sz="1200" dirty="0">
                <a:latin typeface="Arial"/>
                <a:cs typeface="Arial"/>
              </a:rPr>
              <a:t>Il processo </a:t>
            </a:r>
            <a:r>
              <a:rPr sz="1200" spc="-5" dirty="0">
                <a:latin typeface="Arial"/>
                <a:cs typeface="Arial"/>
              </a:rPr>
              <a:t>in </a:t>
            </a:r>
            <a:r>
              <a:rPr sz="1200" i="1" dirty="0">
                <a:latin typeface="Arial"/>
                <a:cs typeface="Arial"/>
              </a:rPr>
              <a:t>Q</a:t>
            </a:r>
            <a:r>
              <a:rPr sz="1200" baseline="-20833" dirty="0">
                <a:latin typeface="Arial"/>
                <a:cs typeface="Arial"/>
              </a:rPr>
              <a:t>1 </a:t>
            </a:r>
            <a:r>
              <a:rPr sz="1200" spc="-5" dirty="0">
                <a:latin typeface="Arial"/>
                <a:cs typeface="Arial"/>
              </a:rPr>
              <a:t>viene nuovamente servito </a:t>
            </a:r>
            <a:r>
              <a:rPr sz="1200" dirty="0">
                <a:latin typeface="Arial"/>
                <a:cs typeface="Arial"/>
              </a:rPr>
              <a:t>con </a:t>
            </a:r>
            <a:r>
              <a:rPr sz="1200" spc="-5" dirty="0">
                <a:latin typeface="Arial"/>
                <a:cs typeface="Arial"/>
              </a:rPr>
              <a:t>politica  FCFS e riceve la CPU per ulteriori 16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ms.</a:t>
            </a:r>
            <a:endParaRPr sz="1200">
              <a:latin typeface="Arial"/>
              <a:cs typeface="Arial"/>
            </a:endParaRPr>
          </a:p>
          <a:p>
            <a:pPr marL="838835" lvl="1" indent="-286385">
              <a:lnSpc>
                <a:spcPct val="100000"/>
              </a:lnSpc>
              <a:spcBef>
                <a:spcPts val="285"/>
              </a:spcBef>
              <a:buChar char="–"/>
              <a:tabLst>
                <a:tab pos="838835" algn="l"/>
                <a:tab pos="839469" algn="l"/>
              </a:tabLst>
            </a:pPr>
            <a:r>
              <a:rPr sz="1200" spc="-5" dirty="0">
                <a:latin typeface="Arial"/>
                <a:cs typeface="Arial"/>
              </a:rPr>
              <a:t>Se ancora non </a:t>
            </a:r>
            <a:r>
              <a:rPr sz="1200" dirty="0">
                <a:latin typeface="Arial"/>
                <a:cs typeface="Arial"/>
              </a:rPr>
              <a:t>termina </a:t>
            </a:r>
            <a:r>
              <a:rPr sz="1200" spc="-5" dirty="0">
                <a:latin typeface="Arial"/>
                <a:cs typeface="Arial"/>
              </a:rPr>
              <a:t>viene </a:t>
            </a:r>
            <a:r>
              <a:rPr sz="1200" dirty="0">
                <a:latin typeface="Arial"/>
                <a:cs typeface="Arial"/>
              </a:rPr>
              <a:t>spostato </a:t>
            </a:r>
            <a:r>
              <a:rPr sz="1200" spc="-5" dirty="0">
                <a:latin typeface="Arial"/>
                <a:cs typeface="Arial"/>
              </a:rPr>
              <a:t>in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Q</a:t>
            </a:r>
            <a:r>
              <a:rPr sz="1200" spc="-7" baseline="-20833" dirty="0">
                <a:latin typeface="Arial"/>
                <a:cs typeface="Arial"/>
              </a:rPr>
              <a:t>2</a:t>
            </a:r>
            <a:r>
              <a:rPr sz="1200" spc="-5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48326" y="3644900"/>
            <a:ext cx="3937000" cy="29527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10098" y="6629400"/>
            <a:ext cx="4013200" cy="0"/>
          </a:xfrm>
          <a:custGeom>
            <a:avLst/>
            <a:gdLst/>
            <a:ahLst/>
            <a:cxnLst/>
            <a:rect l="l" t="t" r="r" b="b"/>
            <a:pathLst>
              <a:path w="4013200">
                <a:moveTo>
                  <a:pt x="0" y="0"/>
                </a:moveTo>
                <a:lnTo>
                  <a:pt x="4013200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16448" y="3619500"/>
            <a:ext cx="0" cy="3003550"/>
          </a:xfrm>
          <a:custGeom>
            <a:avLst/>
            <a:gdLst/>
            <a:ahLst/>
            <a:cxnLst/>
            <a:rect l="l" t="t" r="r" b="b"/>
            <a:pathLst>
              <a:path h="3003550">
                <a:moveTo>
                  <a:pt x="0" y="0"/>
                </a:moveTo>
                <a:lnTo>
                  <a:pt x="0" y="300355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10098" y="3613150"/>
            <a:ext cx="4013200" cy="0"/>
          </a:xfrm>
          <a:custGeom>
            <a:avLst/>
            <a:gdLst/>
            <a:ahLst/>
            <a:cxnLst/>
            <a:rect l="l" t="t" r="r" b="b"/>
            <a:pathLst>
              <a:path w="4013200">
                <a:moveTo>
                  <a:pt x="0" y="0"/>
                </a:moveTo>
                <a:lnTo>
                  <a:pt x="4013200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16948" y="3619500"/>
            <a:ext cx="0" cy="3003550"/>
          </a:xfrm>
          <a:custGeom>
            <a:avLst/>
            <a:gdLst/>
            <a:ahLst/>
            <a:cxnLst/>
            <a:rect l="l" t="t" r="r" b="b"/>
            <a:pathLst>
              <a:path h="3003550">
                <a:moveTo>
                  <a:pt x="0" y="0"/>
                </a:moveTo>
                <a:lnTo>
                  <a:pt x="0" y="300355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35498" y="6604000"/>
            <a:ext cx="3962400" cy="0"/>
          </a:xfrm>
          <a:custGeom>
            <a:avLst/>
            <a:gdLst/>
            <a:ahLst/>
            <a:cxnLst/>
            <a:rect l="l" t="t" r="r" b="b"/>
            <a:pathLst>
              <a:path w="3962400">
                <a:moveTo>
                  <a:pt x="0" y="0"/>
                </a:moveTo>
                <a:lnTo>
                  <a:pt x="3962400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41848" y="3644900"/>
            <a:ext cx="0" cy="2952750"/>
          </a:xfrm>
          <a:custGeom>
            <a:avLst/>
            <a:gdLst/>
            <a:ahLst/>
            <a:cxnLst/>
            <a:rect l="l" t="t" r="r" b="b"/>
            <a:pathLst>
              <a:path h="2952750">
                <a:moveTo>
                  <a:pt x="0" y="0"/>
                </a:moveTo>
                <a:lnTo>
                  <a:pt x="0" y="295275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35498" y="3638550"/>
            <a:ext cx="3962400" cy="0"/>
          </a:xfrm>
          <a:custGeom>
            <a:avLst/>
            <a:gdLst/>
            <a:ahLst/>
            <a:cxnLst/>
            <a:rect l="l" t="t" r="r" b="b"/>
            <a:pathLst>
              <a:path w="3962400">
                <a:moveTo>
                  <a:pt x="0" y="0"/>
                </a:moveTo>
                <a:lnTo>
                  <a:pt x="3962400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091548" y="3644900"/>
            <a:ext cx="0" cy="2952750"/>
          </a:xfrm>
          <a:custGeom>
            <a:avLst/>
            <a:gdLst/>
            <a:ahLst/>
            <a:cxnLst/>
            <a:rect l="l" t="t" r="r" b="b"/>
            <a:pathLst>
              <a:path h="2952750">
                <a:moveTo>
                  <a:pt x="0" y="0"/>
                </a:moveTo>
                <a:lnTo>
                  <a:pt x="0" y="295275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Ricapitolando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5940" y="1668906"/>
            <a:ext cx="7971155" cy="4171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First come first served: Seleziona il processo che ha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tempo di attesa più</a:t>
            </a:r>
            <a:r>
              <a:rPr sz="1600" spc="1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lungo.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2700" marR="147320">
              <a:lnSpc>
                <a:spcPct val="100000"/>
              </a:lnSpc>
              <a:buChar char="•"/>
              <a:tabLst>
                <a:tab pos="140970" algn="l"/>
              </a:tabLst>
            </a:pPr>
            <a:r>
              <a:rPr sz="1600" spc="-10" dirty="0">
                <a:latin typeface="Arial"/>
                <a:cs typeface="Arial"/>
              </a:rPr>
              <a:t>Round </a:t>
            </a:r>
            <a:r>
              <a:rPr sz="1600" spc="-5" dirty="0">
                <a:latin typeface="Arial"/>
                <a:cs typeface="Arial"/>
              </a:rPr>
              <a:t>robin: Usa il time-slicing per limitare tutti i processi in fase di esecuzione ad un  piccolo periodo d'uso del processore e ruota su tutti i processi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Ready.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2700" marR="11430">
              <a:lnSpc>
                <a:spcPct val="100000"/>
              </a:lnSpc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Shortest process </a:t>
            </a:r>
            <a:r>
              <a:rPr sz="1600" spc="-10" dirty="0">
                <a:latin typeface="Arial"/>
                <a:cs typeface="Arial"/>
              </a:rPr>
              <a:t>next: </a:t>
            </a:r>
            <a:r>
              <a:rPr sz="1600" spc="-5" dirty="0">
                <a:latin typeface="Arial"/>
                <a:cs typeface="Arial"/>
              </a:rPr>
              <a:t>Seleziona il processo con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minore tempo di uso </a:t>
            </a:r>
            <a:r>
              <a:rPr sz="1600" spc="-10" dirty="0">
                <a:latin typeface="Arial"/>
                <a:cs typeface="Arial"/>
              </a:rPr>
              <a:t>del processore  </a:t>
            </a:r>
            <a:r>
              <a:rPr sz="1600" spc="-5" dirty="0">
                <a:latin typeface="Arial"/>
                <a:cs typeface="Arial"/>
              </a:rPr>
              <a:t>previsto e non prerilascia il processo.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2700" marR="396875">
              <a:lnSpc>
                <a:spcPct val="100000"/>
              </a:lnSpc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Shortest remaining time: Seleziona il processo con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minore tempo di uso </a:t>
            </a:r>
            <a:r>
              <a:rPr sz="1600" spc="-10" dirty="0">
                <a:latin typeface="Arial"/>
                <a:cs typeface="Arial"/>
              </a:rPr>
              <a:t>del  </a:t>
            </a:r>
            <a:r>
              <a:rPr sz="1600" spc="-5" dirty="0">
                <a:latin typeface="Arial"/>
                <a:cs typeface="Arial"/>
              </a:rPr>
              <a:t>processore previsto; un processo puo essere prerilasciato quando un altro processo  diventa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Ready.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2700" marR="34925">
              <a:lnSpc>
                <a:spcPct val="100000"/>
              </a:lnSpc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Highest response ratio </a:t>
            </a:r>
            <a:r>
              <a:rPr sz="1600" spc="-10" dirty="0">
                <a:latin typeface="Arial"/>
                <a:cs typeface="Arial"/>
              </a:rPr>
              <a:t>next: </a:t>
            </a:r>
            <a:r>
              <a:rPr sz="1600" spc="-5" dirty="0">
                <a:latin typeface="Arial"/>
                <a:cs typeface="Arial"/>
              </a:rPr>
              <a:t>Basa la decisione di scheduling su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stima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tempo </a:t>
            </a:r>
            <a:r>
              <a:rPr sz="1600" spc="-10" dirty="0">
                <a:latin typeface="Arial"/>
                <a:cs typeface="Arial"/>
              </a:rPr>
              <a:t>di  </a:t>
            </a:r>
            <a:r>
              <a:rPr sz="1600" spc="-5" dirty="0">
                <a:latin typeface="Arial"/>
                <a:cs typeface="Arial"/>
              </a:rPr>
              <a:t>turnaround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normalizzato.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Feedback: </a:t>
            </a:r>
            <a:r>
              <a:rPr sz="1600" spc="-10" dirty="0">
                <a:latin typeface="Arial"/>
                <a:cs typeface="Arial"/>
              </a:rPr>
              <a:t>Crea </a:t>
            </a:r>
            <a:r>
              <a:rPr sz="1600" spc="-5" dirty="0">
                <a:latin typeface="Arial"/>
                <a:cs typeface="Arial"/>
              </a:rPr>
              <a:t>un insieme di code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lo scheduling, ed alloca i processi in </a:t>
            </a:r>
            <a:r>
              <a:rPr sz="1600" dirty="0">
                <a:latin typeface="Arial"/>
                <a:cs typeface="Arial"/>
              </a:rPr>
              <a:t>tali </a:t>
            </a:r>
            <a:r>
              <a:rPr sz="1600" spc="-5" dirty="0">
                <a:latin typeface="Arial"/>
                <a:cs typeface="Arial"/>
              </a:rPr>
              <a:t>code a  seconda della loro storia di esecuzione, o su altri criteri.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7240" y="6303390"/>
            <a:ext cx="1981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latin typeface="Arial"/>
                <a:cs typeface="Arial"/>
              </a:rPr>
              <a:t>42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30726" y="4653026"/>
            <a:ext cx="5113273" cy="202399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92498" y="6709409"/>
            <a:ext cx="5151755" cy="0"/>
          </a:xfrm>
          <a:custGeom>
            <a:avLst/>
            <a:gdLst/>
            <a:ahLst/>
            <a:cxnLst/>
            <a:rect l="l" t="t" r="r" b="b"/>
            <a:pathLst>
              <a:path w="5151755">
                <a:moveTo>
                  <a:pt x="0" y="0"/>
                </a:moveTo>
                <a:lnTo>
                  <a:pt x="515150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98848" y="4627879"/>
            <a:ext cx="0" cy="2075180"/>
          </a:xfrm>
          <a:custGeom>
            <a:avLst/>
            <a:gdLst/>
            <a:ahLst/>
            <a:cxnLst/>
            <a:rect l="l" t="t" r="r" b="b"/>
            <a:pathLst>
              <a:path h="2075179">
                <a:moveTo>
                  <a:pt x="0" y="0"/>
                </a:moveTo>
                <a:lnTo>
                  <a:pt x="0" y="207518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92498" y="4621529"/>
            <a:ext cx="5151755" cy="0"/>
          </a:xfrm>
          <a:custGeom>
            <a:avLst/>
            <a:gdLst/>
            <a:ahLst/>
            <a:cxnLst/>
            <a:rect l="l" t="t" r="r" b="b"/>
            <a:pathLst>
              <a:path w="5151755">
                <a:moveTo>
                  <a:pt x="0" y="0"/>
                </a:moveTo>
                <a:lnTo>
                  <a:pt x="515150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17898" y="6684009"/>
            <a:ext cx="5126355" cy="0"/>
          </a:xfrm>
          <a:custGeom>
            <a:avLst/>
            <a:gdLst/>
            <a:ahLst/>
            <a:cxnLst/>
            <a:rect l="l" t="t" r="r" b="b"/>
            <a:pathLst>
              <a:path w="5126355">
                <a:moveTo>
                  <a:pt x="0" y="0"/>
                </a:moveTo>
                <a:lnTo>
                  <a:pt x="512610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24248" y="4653279"/>
            <a:ext cx="0" cy="2024380"/>
          </a:xfrm>
          <a:custGeom>
            <a:avLst/>
            <a:gdLst/>
            <a:ahLst/>
            <a:cxnLst/>
            <a:rect l="l" t="t" r="r" b="b"/>
            <a:pathLst>
              <a:path h="2024379">
                <a:moveTo>
                  <a:pt x="0" y="0"/>
                </a:moveTo>
                <a:lnTo>
                  <a:pt x="0" y="202438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17898" y="4646929"/>
            <a:ext cx="5126355" cy="0"/>
          </a:xfrm>
          <a:custGeom>
            <a:avLst/>
            <a:gdLst/>
            <a:ahLst/>
            <a:cxnLst/>
            <a:rect l="l" t="t" r="r" b="b"/>
            <a:pathLst>
              <a:path w="5126355">
                <a:moveTo>
                  <a:pt x="0" y="0"/>
                </a:moveTo>
                <a:lnTo>
                  <a:pt x="512610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Windows</a:t>
            </a:r>
          </a:p>
        </p:txBody>
      </p:sp>
      <p:sp>
        <p:nvSpPr>
          <p:cNvPr id="12" name="object 12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86639" y="1513078"/>
            <a:ext cx="6353810" cy="2444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152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Dispatcher: porzione del kernel che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occupa dello scheduling  Un thread viene eseguito fino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a:</a:t>
            </a:r>
            <a:endParaRPr sz="1600">
              <a:latin typeface="Arial"/>
              <a:cs typeface="Arial"/>
            </a:endParaRPr>
          </a:p>
          <a:p>
            <a:pPr marL="1074420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1074420" algn="l"/>
                <a:tab pos="1075055" algn="l"/>
              </a:tabLst>
            </a:pPr>
            <a:r>
              <a:rPr sz="1200" spc="-15" dirty="0">
                <a:latin typeface="Arial"/>
                <a:cs typeface="Arial"/>
              </a:rPr>
              <a:t>Terminazione</a:t>
            </a:r>
            <a:endParaRPr sz="1200">
              <a:latin typeface="Arial"/>
              <a:cs typeface="Arial"/>
            </a:endParaRPr>
          </a:p>
          <a:p>
            <a:pPr marL="1074420" indent="-342900">
              <a:lnSpc>
                <a:spcPct val="100000"/>
              </a:lnSpc>
              <a:buAutoNum type="arabicPeriod"/>
              <a:tabLst>
                <a:tab pos="1074420" algn="l"/>
                <a:tab pos="1075055" algn="l"/>
              </a:tabLst>
            </a:pPr>
            <a:r>
              <a:rPr sz="1200" spc="-5" dirty="0">
                <a:latin typeface="Arial"/>
                <a:cs typeface="Arial"/>
              </a:rPr>
              <a:t>Prelazione da parte di un </a:t>
            </a:r>
            <a:r>
              <a:rPr sz="1200" dirty="0">
                <a:latin typeface="Arial"/>
                <a:cs typeface="Arial"/>
              </a:rPr>
              <a:t>thread </a:t>
            </a:r>
            <a:r>
              <a:rPr sz="1200" spc="-5" dirty="0">
                <a:latin typeface="Arial"/>
                <a:cs typeface="Arial"/>
              </a:rPr>
              <a:t>a priorità più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alta</a:t>
            </a:r>
            <a:endParaRPr sz="1200">
              <a:latin typeface="Arial"/>
              <a:cs typeface="Arial"/>
            </a:endParaRPr>
          </a:p>
          <a:p>
            <a:pPr marL="1074420" indent="-342900">
              <a:lnSpc>
                <a:spcPct val="100000"/>
              </a:lnSpc>
              <a:buAutoNum type="arabicPeriod"/>
              <a:tabLst>
                <a:tab pos="1074420" algn="l"/>
                <a:tab pos="1075055" algn="l"/>
              </a:tabLst>
            </a:pPr>
            <a:r>
              <a:rPr sz="1200" spc="-5" dirty="0">
                <a:latin typeface="Arial"/>
                <a:cs typeface="Arial"/>
              </a:rPr>
              <a:t>Esaurimento del quanto di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tempo</a:t>
            </a:r>
            <a:endParaRPr sz="1200">
              <a:latin typeface="Arial"/>
              <a:cs typeface="Arial"/>
            </a:endParaRPr>
          </a:p>
          <a:p>
            <a:pPr marL="1074420" indent="-342900">
              <a:lnSpc>
                <a:spcPct val="100000"/>
              </a:lnSpc>
              <a:buAutoNum type="arabicPeriod"/>
              <a:tabLst>
                <a:tab pos="1074420" algn="l"/>
                <a:tab pos="1075055" algn="l"/>
              </a:tabLst>
            </a:pPr>
            <a:r>
              <a:rPr sz="1200" dirty="0">
                <a:latin typeface="Arial"/>
                <a:cs typeface="Arial"/>
              </a:rPr>
              <a:t>Chiamata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bloccante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Times New Roman"/>
              <a:cs typeface="Times New Roman"/>
            </a:endParaRPr>
          </a:p>
          <a:p>
            <a:pPr marL="927100" marR="2052955" indent="-91503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32 livelli di priorità divisi in due macro-classi:  variable: thread con priorità da 1 a 15  real time: …da 16 a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31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priorità 0: thread per la gestione della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6639" y="4176140"/>
            <a:ext cx="337756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Una coda per ogni livello di priorità.  Se non esiste nessun thread in ready  viene eseguito un thread di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idle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6639" y="5149977"/>
            <a:ext cx="3427729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3116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La priorità di un thread dipende dalla  priorità della classe a cui appartiene</a:t>
            </a:r>
            <a:r>
              <a:rPr sz="1400" spc="-2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"/>
                <a:cs typeface="Arial"/>
              </a:rPr>
              <a:t>dalla priorità </a:t>
            </a:r>
            <a:r>
              <a:rPr sz="1400" spc="-5" dirty="0">
                <a:latin typeface="Arial"/>
                <a:cs typeface="Arial"/>
              </a:rPr>
              <a:t>relativa </a:t>
            </a:r>
            <a:r>
              <a:rPr sz="1400" dirty="0">
                <a:latin typeface="Arial"/>
                <a:cs typeface="Arial"/>
              </a:rPr>
              <a:t>del thread nella</a:t>
            </a:r>
            <a:r>
              <a:rPr sz="1400" spc="-1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04153" y="4243844"/>
            <a:ext cx="1690370" cy="2184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250" i="1" spc="-45" dirty="0">
                <a:latin typeface="Malgun Gothic"/>
                <a:cs typeface="Malgun Gothic"/>
              </a:rPr>
              <a:t>Valori </a:t>
            </a:r>
            <a:r>
              <a:rPr sz="1250" i="1" spc="-25" dirty="0">
                <a:latin typeface="Malgun Gothic"/>
                <a:cs typeface="Malgun Gothic"/>
              </a:rPr>
              <a:t>di </a:t>
            </a:r>
            <a:r>
              <a:rPr sz="1250" i="1" spc="-30" dirty="0">
                <a:latin typeface="Malgun Gothic"/>
                <a:cs typeface="Malgun Gothic"/>
              </a:rPr>
              <a:t>ciascuna</a:t>
            </a:r>
            <a:r>
              <a:rPr sz="1250" i="1" spc="35" dirty="0">
                <a:latin typeface="Malgun Gothic"/>
                <a:cs typeface="Malgun Gothic"/>
              </a:rPr>
              <a:t> </a:t>
            </a:r>
            <a:r>
              <a:rPr sz="1250" i="1" spc="-25" dirty="0">
                <a:latin typeface="Malgun Gothic"/>
                <a:cs typeface="Malgun Gothic"/>
              </a:rPr>
              <a:t>classe</a:t>
            </a:r>
            <a:endParaRPr sz="1250">
              <a:latin typeface="Malgun Gothic"/>
              <a:cs typeface="Malgun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24619" y="4836413"/>
            <a:ext cx="422275" cy="1828800"/>
          </a:xfrm>
          <a:prstGeom prst="rect">
            <a:avLst/>
          </a:prstGeom>
        </p:spPr>
        <p:txBody>
          <a:bodyPr vert="vert270" wrap="square" lIns="0" tIns="41275" rIns="0" bIns="0" rtlCol="0">
            <a:spAutoFit/>
          </a:bodyPr>
          <a:lstStyle/>
          <a:p>
            <a:pPr marL="12700" marR="5080">
              <a:lnSpc>
                <a:spcPts val="1440"/>
              </a:lnSpc>
              <a:spcBef>
                <a:spcPts val="325"/>
              </a:spcBef>
            </a:pPr>
            <a:r>
              <a:rPr sz="1250" i="1" spc="-25" dirty="0">
                <a:latin typeface="Malgun Gothic"/>
                <a:cs typeface="Malgun Gothic"/>
              </a:rPr>
              <a:t>Priorità </a:t>
            </a:r>
            <a:r>
              <a:rPr sz="1250" i="1" spc="-30" dirty="0">
                <a:latin typeface="Malgun Gothic"/>
                <a:cs typeface="Malgun Gothic"/>
              </a:rPr>
              <a:t>relativa </a:t>
            </a:r>
            <a:r>
              <a:rPr sz="1250" i="1" spc="-25" dirty="0">
                <a:latin typeface="Malgun Gothic"/>
                <a:cs typeface="Malgun Gothic"/>
              </a:rPr>
              <a:t>del </a:t>
            </a:r>
            <a:r>
              <a:rPr sz="1250" i="1" spc="-30" dirty="0">
                <a:latin typeface="Malgun Gothic"/>
                <a:cs typeface="Malgun Gothic"/>
              </a:rPr>
              <a:t>thread  </a:t>
            </a:r>
            <a:r>
              <a:rPr sz="1250" i="1" spc="-25" dirty="0">
                <a:latin typeface="Malgun Gothic"/>
                <a:cs typeface="Malgun Gothic"/>
              </a:rPr>
              <a:t>nella </a:t>
            </a:r>
            <a:r>
              <a:rPr sz="1250" i="1" spc="-30" dirty="0">
                <a:latin typeface="Malgun Gothic"/>
                <a:cs typeface="Malgun Gothic"/>
              </a:rPr>
              <a:t>classe</a:t>
            </a:r>
            <a:endParaRPr sz="1250">
              <a:latin typeface="Malgun Gothic"/>
              <a:cs typeface="Malgun Gothic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48326" y="5013261"/>
            <a:ext cx="647700" cy="1656080"/>
          </a:xfrm>
          <a:custGeom>
            <a:avLst/>
            <a:gdLst/>
            <a:ahLst/>
            <a:cxnLst/>
            <a:rect l="l" t="t" r="r" b="b"/>
            <a:pathLst>
              <a:path w="647700" h="1656079">
                <a:moveTo>
                  <a:pt x="0" y="1655826"/>
                </a:moveTo>
                <a:lnTo>
                  <a:pt x="647700" y="1655826"/>
                </a:lnTo>
                <a:lnTo>
                  <a:pt x="647700" y="0"/>
                </a:lnTo>
                <a:lnTo>
                  <a:pt x="0" y="0"/>
                </a:lnTo>
                <a:lnTo>
                  <a:pt x="0" y="1655826"/>
                </a:lnTo>
                <a:close/>
              </a:path>
            </a:pathLst>
          </a:custGeom>
          <a:ln w="25400">
            <a:solidFill>
              <a:srgbClr val="2C2C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67400" y="5013261"/>
            <a:ext cx="3276600" cy="1656080"/>
          </a:xfrm>
          <a:custGeom>
            <a:avLst/>
            <a:gdLst/>
            <a:ahLst/>
            <a:cxnLst/>
            <a:rect l="l" t="t" r="r" b="b"/>
            <a:pathLst>
              <a:path w="3276600" h="1656079">
                <a:moveTo>
                  <a:pt x="0" y="1655826"/>
                </a:moveTo>
                <a:lnTo>
                  <a:pt x="3276600" y="1655826"/>
                </a:lnTo>
                <a:lnTo>
                  <a:pt x="3276600" y="0"/>
                </a:lnTo>
                <a:lnTo>
                  <a:pt x="0" y="0"/>
                </a:lnTo>
                <a:lnTo>
                  <a:pt x="0" y="1655826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Windows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5967" y="1710054"/>
            <a:ext cx="7596505" cy="4415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0" marR="443865" indent="-177800">
              <a:lnSpc>
                <a:spcPct val="100000"/>
              </a:lnSpc>
              <a:spcBef>
                <a:spcPts val="95"/>
              </a:spcBef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Quando il time slice termina il thread riceve una priorità più bassa tornando in  ready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90500" marR="301625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600" spc="-15" dirty="0">
                <a:latin typeface="Arial"/>
                <a:cs typeface="Arial"/>
              </a:rPr>
              <a:t>L’abbassamento </a:t>
            </a:r>
            <a:r>
              <a:rPr sz="1600" spc="-5" dirty="0">
                <a:latin typeface="Arial"/>
                <a:cs typeface="Arial"/>
              </a:rPr>
              <a:t>della priorità </a:t>
            </a:r>
            <a:r>
              <a:rPr sz="1600" spc="-10" dirty="0">
                <a:latin typeface="Arial"/>
                <a:cs typeface="Arial"/>
              </a:rPr>
              <a:t>non porta </a:t>
            </a:r>
            <a:r>
              <a:rPr sz="1600" spc="-5" dirty="0">
                <a:latin typeface="Arial"/>
                <a:cs typeface="Arial"/>
              </a:rPr>
              <a:t>mai la priorità sotto il livello minimo </a:t>
            </a:r>
            <a:r>
              <a:rPr sz="1600" spc="-10" dirty="0">
                <a:latin typeface="Arial"/>
                <a:cs typeface="Arial"/>
              </a:rPr>
              <a:t>per  </a:t>
            </a:r>
            <a:r>
              <a:rPr sz="1600" spc="-5" dirty="0">
                <a:latin typeface="Arial"/>
                <a:cs typeface="Arial"/>
              </a:rPr>
              <a:t>una specifica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classe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90500" marR="5080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Se un thread va in blocked la sua priorità sarà aumentata in dipendenza del tipo di  evento di attesa (thread che attende dati da tastiera riceverà priorità maggiore  rispetto a quello che attende dati da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HD)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90500" marR="134620" indent="-177800">
              <a:lnSpc>
                <a:spcPct val="100000"/>
              </a:lnSpc>
              <a:buFont typeface="Arial"/>
              <a:buChar char="•"/>
              <a:tabLst>
                <a:tab pos="191135" algn="l"/>
              </a:tabLst>
            </a:pPr>
            <a:r>
              <a:rPr sz="1600" i="1" spc="-5" dirty="0">
                <a:latin typeface="Arial"/>
                <a:cs typeface="Arial"/>
              </a:rPr>
              <a:t>La strategia mira a fornire tempi di risposta rapidi per thread interattivi (interfacce  basate </a:t>
            </a:r>
            <a:r>
              <a:rPr sz="1600" i="1" dirty="0">
                <a:latin typeface="Arial"/>
                <a:cs typeface="Arial"/>
              </a:rPr>
              <a:t>su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mouse,..)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600" spc="-20" dirty="0">
                <a:latin typeface="Arial"/>
                <a:cs typeface="Arial"/>
              </a:rPr>
              <a:t>Tipi </a:t>
            </a:r>
            <a:r>
              <a:rPr sz="1600" spc="-5" dirty="0">
                <a:latin typeface="Arial"/>
                <a:cs typeface="Arial"/>
              </a:rPr>
              <a:t>di processi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interattivi:</a:t>
            </a:r>
            <a:endParaRPr sz="1600">
              <a:latin typeface="Arial"/>
              <a:cs typeface="Arial"/>
            </a:endParaRPr>
          </a:p>
          <a:p>
            <a:pPr marL="647700" lvl="1" indent="-177800">
              <a:lnSpc>
                <a:spcPct val="100000"/>
              </a:lnSpc>
              <a:buChar char="•"/>
              <a:tabLst>
                <a:tab pos="648335" algn="l"/>
              </a:tabLst>
            </a:pPr>
            <a:r>
              <a:rPr sz="1600" spc="-5" dirty="0">
                <a:latin typeface="Arial"/>
                <a:cs typeface="Arial"/>
              </a:rPr>
              <a:t>in primo piano (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foreground</a:t>
            </a:r>
            <a:r>
              <a:rPr sz="1600" spc="-5" dirty="0">
                <a:latin typeface="Arial"/>
                <a:cs typeface="Arial"/>
              </a:rPr>
              <a:t>): correntemente selezionati sullo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schermo</a:t>
            </a:r>
            <a:endParaRPr sz="1600">
              <a:latin typeface="Arial"/>
              <a:cs typeface="Arial"/>
            </a:endParaRPr>
          </a:p>
          <a:p>
            <a:pPr marL="647700" lvl="1" indent="-177800">
              <a:lnSpc>
                <a:spcPct val="100000"/>
              </a:lnSpc>
              <a:buChar char="•"/>
              <a:tabLst>
                <a:tab pos="648335" algn="l"/>
              </a:tabLst>
            </a:pPr>
            <a:r>
              <a:rPr sz="1600" spc="-5" dirty="0">
                <a:latin typeface="Arial"/>
                <a:cs typeface="Arial"/>
              </a:rPr>
              <a:t>in secondo piano (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background</a:t>
            </a:r>
            <a:r>
              <a:rPr sz="1600" spc="-5" dirty="0">
                <a:latin typeface="Arial"/>
                <a:cs typeface="Arial"/>
              </a:rPr>
              <a:t>): non attualmente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selezionati</a:t>
            </a:r>
            <a:endParaRPr sz="1600">
              <a:latin typeface="Arial"/>
              <a:cs typeface="Arial"/>
            </a:endParaRPr>
          </a:p>
          <a:p>
            <a:pPr marL="647700" lvl="1" indent="-177800">
              <a:lnSpc>
                <a:spcPct val="100000"/>
              </a:lnSpc>
              <a:buChar char="•"/>
              <a:tabLst>
                <a:tab pos="648335" algn="l"/>
              </a:tabLst>
            </a:pPr>
            <a:r>
              <a:rPr sz="1600" spc="-5" dirty="0">
                <a:latin typeface="Arial"/>
                <a:cs typeface="Arial"/>
              </a:rPr>
              <a:t>Quando un processo passa da background a foreground la sua priorità</a:t>
            </a:r>
            <a:r>
              <a:rPr sz="1600" spc="1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viene</a:t>
            </a:r>
            <a:endParaRPr sz="1600">
              <a:latin typeface="Arial"/>
              <a:cs typeface="Arial"/>
            </a:endParaRPr>
          </a:p>
          <a:p>
            <a:pPr marL="647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aumentata di un fattore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90648"/>
            <a:ext cx="8917940" cy="512254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Due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algoritmi: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time-sharing con diritto di prelazione ad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equità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real-time: le priorità assolute sono più importanti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dell’equità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4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Time-sharing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Partizionamento del tempo basato sui crediti: il processo con più crediti viene</a:t>
            </a:r>
            <a:r>
              <a:rPr sz="1600" spc="1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schedulato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Ad ogni interruzione dovuta allo scadere del tempo i crediti sono decrementati di una</a:t>
            </a:r>
            <a:r>
              <a:rPr sz="1600" spc="1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unità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Quando credit=0, il processo viene sospeso e si sceglie un altro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</a:t>
            </a:r>
            <a:endParaRPr sz="1600">
              <a:latin typeface="Arial"/>
              <a:cs typeface="Arial"/>
            </a:endParaRPr>
          </a:p>
          <a:p>
            <a:pPr marL="756285" marR="24130" lvl="1" indent="-286385">
              <a:lnSpc>
                <a:spcPts val="1730"/>
              </a:lnSpc>
              <a:spcBef>
                <a:spcPts val="40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Periodicamente vengono riassegnati i crediti per tutti i processi (utente e di sistema) con </a:t>
            </a:r>
            <a:r>
              <a:rPr sz="1600" dirty="0">
                <a:latin typeface="Arial"/>
                <a:cs typeface="Arial"/>
              </a:rPr>
              <a:t>la  </a:t>
            </a:r>
            <a:r>
              <a:rPr sz="1600" spc="-5" dirty="0">
                <a:latin typeface="Arial"/>
                <a:cs typeface="Arial"/>
              </a:rPr>
              <a:t>regola:</a:t>
            </a:r>
            <a:endParaRPr sz="1600">
              <a:latin typeface="Arial"/>
              <a:cs typeface="Arial"/>
            </a:endParaRPr>
          </a:p>
          <a:p>
            <a:pPr marL="1099185" lvl="2" indent="-228600">
              <a:lnSpc>
                <a:spcPct val="100000"/>
              </a:lnSpc>
              <a:spcBef>
                <a:spcPts val="170"/>
              </a:spcBef>
              <a:buChar char="•"/>
              <a:tabLst>
                <a:tab pos="1099185" algn="l"/>
                <a:tab pos="1099820" algn="l"/>
              </a:tabLst>
            </a:pPr>
            <a:r>
              <a:rPr sz="1600" spc="-5" dirty="0">
                <a:latin typeface="Arial"/>
                <a:cs typeface="Arial"/>
              </a:rPr>
              <a:t>Crediti=crediti/2 + priorità</a:t>
            </a:r>
            <a:endParaRPr sz="1600">
              <a:latin typeface="Arial"/>
              <a:cs typeface="Arial"/>
            </a:endParaRPr>
          </a:p>
          <a:p>
            <a:pPr marL="1099185" lvl="2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1099185" algn="l"/>
                <a:tab pos="1099820" algn="l"/>
              </a:tabLst>
            </a:pPr>
            <a:r>
              <a:rPr sz="1600" spc="-5" dirty="0">
                <a:latin typeface="Arial"/>
                <a:cs typeface="Arial"/>
              </a:rPr>
              <a:t>In questo modo i processi blocked acquisiscono grande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priorità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5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Real-time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Posix.1b compliant – due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classi</a:t>
            </a:r>
            <a:endParaRPr sz="1600">
              <a:latin typeface="Arial"/>
              <a:cs typeface="Arial"/>
            </a:endParaRPr>
          </a:p>
          <a:p>
            <a:pPr marL="1099185" lvl="2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1099185" algn="l"/>
                <a:tab pos="1099820" algn="l"/>
              </a:tabLst>
            </a:pPr>
            <a:r>
              <a:rPr sz="1600" spc="-5" dirty="0">
                <a:latin typeface="Arial"/>
                <a:cs typeface="Arial"/>
              </a:rPr>
              <a:t>FCFS (senza prelazione) and RR (con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prelazione)</a:t>
            </a:r>
            <a:endParaRPr sz="1600">
              <a:latin typeface="Arial"/>
              <a:cs typeface="Arial"/>
            </a:endParaRPr>
          </a:p>
          <a:p>
            <a:pPr marL="1099185" lvl="2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1099185" algn="l"/>
                <a:tab pos="1099820" algn="l"/>
              </a:tabLst>
            </a:pPr>
            <a:r>
              <a:rPr sz="1600" spc="-5" dirty="0">
                <a:latin typeface="Arial"/>
                <a:cs typeface="Arial"/>
              </a:rPr>
              <a:t>Viene sempre eseguito il processo con più alta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priorità</a:t>
            </a:r>
            <a:endParaRPr sz="1600">
              <a:latin typeface="Arial"/>
              <a:cs typeface="Arial"/>
            </a:endParaRPr>
          </a:p>
          <a:p>
            <a:pPr marL="756285" marR="5080" lvl="1" indent="-286385">
              <a:lnSpc>
                <a:spcPts val="1730"/>
              </a:lnSpc>
              <a:spcBef>
                <a:spcPts val="409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Soft real time: nessuna garanzia sul completamento dei processi entro le loro deadlines (in  linux non si può sospendere un processo kernel per dare spazio ad uno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utente)</a:t>
            </a:r>
            <a:endParaRPr sz="1600">
              <a:latin typeface="Arial"/>
              <a:cs typeface="Arial"/>
            </a:endParaRPr>
          </a:p>
          <a:p>
            <a:pPr marR="394335" algn="r">
              <a:lnSpc>
                <a:spcPct val="100000"/>
              </a:lnSpc>
              <a:spcBef>
                <a:spcPts val="1170"/>
              </a:spcBef>
            </a:pPr>
            <a:r>
              <a:rPr sz="1400" spc="-5" dirty="0">
                <a:latin typeface="Arial"/>
                <a:cs typeface="Arial"/>
              </a:rPr>
              <a:t>44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Linux</a:t>
            </a:r>
            <a:r>
              <a:rPr spc="-5" dirty="0"/>
              <a:t> </a:t>
            </a:r>
            <a:r>
              <a:rPr dirty="0"/>
              <a:t>Scheduling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033395">
              <a:lnSpc>
                <a:spcPct val="100000"/>
              </a:lnSpc>
              <a:spcBef>
                <a:spcPts val="105"/>
              </a:spcBef>
            </a:pPr>
            <a:r>
              <a:rPr dirty="0"/>
              <a:t>Schedulazione  </a:t>
            </a:r>
            <a:r>
              <a:rPr spc="-5" dirty="0"/>
              <a:t>MULTIPROCESSORE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67867" y="1394362"/>
            <a:ext cx="5892165" cy="470662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470"/>
              </a:spcBef>
            </a:pPr>
            <a:r>
              <a:rPr sz="1600" b="1" spc="-5" dirty="0">
                <a:latin typeface="Arial"/>
                <a:cs typeface="Arial"/>
              </a:rPr>
              <a:t>Classificazione dei sistemi</a:t>
            </a:r>
            <a:r>
              <a:rPr sz="1600" b="1" spc="7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multi-processore</a:t>
            </a:r>
            <a:endParaRPr sz="1600">
              <a:latin typeface="Arial"/>
              <a:cs typeface="Arial"/>
            </a:endParaRPr>
          </a:p>
          <a:p>
            <a:pPr marL="393700" indent="-342900">
              <a:lnSpc>
                <a:spcPct val="100000"/>
              </a:lnSpc>
              <a:spcBef>
                <a:spcPts val="330"/>
              </a:spcBef>
              <a:buChar char="•"/>
              <a:tabLst>
                <a:tab pos="393065" algn="l"/>
                <a:tab pos="393700" algn="l"/>
              </a:tabLst>
            </a:pPr>
            <a:r>
              <a:rPr sz="1400" dirty="0">
                <a:latin typeface="Arial"/>
                <a:cs typeface="Arial"/>
              </a:rPr>
              <a:t>Processori debolmente accoppiati o distribuiti, o</a:t>
            </a:r>
            <a:r>
              <a:rPr sz="1400" spc="-2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cluster</a:t>
            </a:r>
            <a:endParaRPr sz="1400">
              <a:latin typeface="Arial"/>
              <a:cs typeface="Arial"/>
            </a:endParaRPr>
          </a:p>
          <a:p>
            <a:pPr marL="794385" lvl="1" indent="-286385">
              <a:lnSpc>
                <a:spcPct val="100000"/>
              </a:lnSpc>
              <a:spcBef>
                <a:spcPts val="295"/>
              </a:spcBef>
              <a:buChar char="–"/>
              <a:tabLst>
                <a:tab pos="794385" algn="l"/>
                <a:tab pos="795020" algn="l"/>
              </a:tabLst>
            </a:pPr>
            <a:r>
              <a:rPr sz="1200" spc="-5" dirty="0">
                <a:latin typeface="Arial"/>
                <a:cs typeface="Arial"/>
              </a:rPr>
              <a:t>Ogni processore ha la propria memoria e i </a:t>
            </a:r>
            <a:r>
              <a:rPr sz="1200" dirty="0">
                <a:latin typeface="Arial"/>
                <a:cs typeface="Arial"/>
              </a:rPr>
              <a:t>propri </a:t>
            </a:r>
            <a:r>
              <a:rPr sz="1200" spc="-5" dirty="0">
                <a:latin typeface="Arial"/>
                <a:cs typeface="Arial"/>
              </a:rPr>
              <a:t>canali di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I/O</a:t>
            </a:r>
            <a:endParaRPr sz="1200">
              <a:latin typeface="Arial"/>
              <a:cs typeface="Arial"/>
            </a:endParaRPr>
          </a:p>
          <a:p>
            <a:pPr marL="393700" indent="-342900">
              <a:lnSpc>
                <a:spcPct val="100000"/>
              </a:lnSpc>
              <a:spcBef>
                <a:spcPts val="330"/>
              </a:spcBef>
              <a:buChar char="•"/>
              <a:tabLst>
                <a:tab pos="393065" algn="l"/>
                <a:tab pos="393700" algn="l"/>
              </a:tabLst>
            </a:pPr>
            <a:r>
              <a:rPr sz="1400" dirty="0">
                <a:latin typeface="Arial"/>
                <a:cs typeface="Arial"/>
              </a:rPr>
              <a:t>Processori </a:t>
            </a:r>
            <a:r>
              <a:rPr sz="1400" spc="-5" dirty="0">
                <a:latin typeface="Arial"/>
                <a:cs typeface="Arial"/>
              </a:rPr>
              <a:t>specializzati </a:t>
            </a:r>
            <a:r>
              <a:rPr sz="1400" dirty="0">
                <a:latin typeface="Arial"/>
                <a:cs typeface="Arial"/>
              </a:rPr>
              <a:t>per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funzioni</a:t>
            </a:r>
            <a:endParaRPr sz="1400">
              <a:latin typeface="Arial"/>
              <a:cs typeface="Arial"/>
            </a:endParaRPr>
          </a:p>
          <a:p>
            <a:pPr marL="794385" lvl="1" indent="-286385">
              <a:lnSpc>
                <a:spcPct val="100000"/>
              </a:lnSpc>
              <a:spcBef>
                <a:spcPts val="295"/>
              </a:spcBef>
              <a:buChar char="–"/>
              <a:tabLst>
                <a:tab pos="794385" algn="l"/>
                <a:tab pos="795020" algn="l"/>
              </a:tabLst>
            </a:pPr>
            <a:r>
              <a:rPr sz="1200" spc="-5" dirty="0">
                <a:latin typeface="Arial"/>
                <a:cs typeface="Arial"/>
              </a:rPr>
              <a:t>Esempio: </a:t>
            </a:r>
            <a:r>
              <a:rPr sz="1200" dirty="0">
                <a:latin typeface="Arial"/>
                <a:cs typeface="Arial"/>
              </a:rPr>
              <a:t>I/O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processor</a:t>
            </a:r>
            <a:endParaRPr sz="1200">
              <a:latin typeface="Arial"/>
              <a:cs typeface="Arial"/>
            </a:endParaRPr>
          </a:p>
          <a:p>
            <a:pPr marL="794385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94385" algn="l"/>
                <a:tab pos="795020" algn="l"/>
              </a:tabLst>
            </a:pPr>
            <a:r>
              <a:rPr sz="1200" dirty="0">
                <a:latin typeface="Arial"/>
                <a:cs typeface="Arial"/>
              </a:rPr>
              <a:t>Controllati </a:t>
            </a:r>
            <a:r>
              <a:rPr sz="1200" spc="-5" dirty="0">
                <a:latin typeface="Arial"/>
                <a:cs typeface="Arial"/>
              </a:rPr>
              <a:t>da un processore </a:t>
            </a:r>
            <a:r>
              <a:rPr sz="1200" dirty="0">
                <a:latin typeface="Arial"/>
                <a:cs typeface="Arial"/>
              </a:rPr>
              <a:t>master </a:t>
            </a:r>
            <a:r>
              <a:rPr sz="1200" spc="-5" dirty="0">
                <a:latin typeface="Arial"/>
                <a:cs typeface="Arial"/>
              </a:rPr>
              <a:t>a </a:t>
            </a:r>
            <a:r>
              <a:rPr sz="1200" dirty="0">
                <a:latin typeface="Arial"/>
                <a:cs typeface="Arial"/>
              </a:rPr>
              <a:t>cui </a:t>
            </a:r>
            <a:r>
              <a:rPr sz="1200" spc="-5" dirty="0">
                <a:latin typeface="Arial"/>
                <a:cs typeface="Arial"/>
              </a:rPr>
              <a:t>forniscono</a:t>
            </a:r>
            <a:r>
              <a:rPr sz="1200" spc="-15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servizi</a:t>
            </a:r>
            <a:endParaRPr sz="1200">
              <a:latin typeface="Arial"/>
              <a:cs typeface="Arial"/>
            </a:endParaRPr>
          </a:p>
          <a:p>
            <a:pPr marL="393700" indent="-342900">
              <a:lnSpc>
                <a:spcPct val="100000"/>
              </a:lnSpc>
              <a:spcBef>
                <a:spcPts val="330"/>
              </a:spcBef>
              <a:buChar char="•"/>
              <a:tabLst>
                <a:tab pos="393065" algn="l"/>
                <a:tab pos="393700" algn="l"/>
              </a:tabLst>
            </a:pPr>
            <a:r>
              <a:rPr sz="1400" dirty="0">
                <a:latin typeface="Arial"/>
                <a:cs typeface="Arial"/>
              </a:rPr>
              <a:t>Processori </a:t>
            </a:r>
            <a:r>
              <a:rPr sz="1400" spc="-5" dirty="0">
                <a:latin typeface="Arial"/>
                <a:cs typeface="Arial"/>
              </a:rPr>
              <a:t>fortemente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accoppiati</a:t>
            </a:r>
            <a:endParaRPr sz="1400">
              <a:latin typeface="Arial"/>
              <a:cs typeface="Arial"/>
            </a:endParaRPr>
          </a:p>
          <a:p>
            <a:pPr marL="794385" lvl="1" indent="-286385">
              <a:lnSpc>
                <a:spcPct val="100000"/>
              </a:lnSpc>
              <a:spcBef>
                <a:spcPts val="295"/>
              </a:spcBef>
              <a:buChar char="–"/>
              <a:tabLst>
                <a:tab pos="794385" algn="l"/>
                <a:tab pos="795020" algn="l"/>
              </a:tabLst>
            </a:pPr>
            <a:r>
              <a:rPr sz="1200" dirty="0">
                <a:latin typeface="Arial"/>
                <a:cs typeface="Arial"/>
              </a:rPr>
              <a:t>I </a:t>
            </a:r>
            <a:r>
              <a:rPr sz="1200" spc="-5" dirty="0">
                <a:latin typeface="Arial"/>
                <a:cs typeface="Arial"/>
              </a:rPr>
              <a:t>processori condividona la memoria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centrale</a:t>
            </a:r>
            <a:endParaRPr sz="1200">
              <a:latin typeface="Arial"/>
              <a:cs typeface="Arial"/>
            </a:endParaRPr>
          </a:p>
          <a:p>
            <a:pPr marL="794385" lvl="1" indent="-286385">
              <a:lnSpc>
                <a:spcPct val="100000"/>
              </a:lnSpc>
              <a:spcBef>
                <a:spcPts val="285"/>
              </a:spcBef>
              <a:buChar char="–"/>
              <a:tabLst>
                <a:tab pos="794385" algn="l"/>
                <a:tab pos="795020" algn="l"/>
              </a:tabLst>
            </a:pPr>
            <a:r>
              <a:rPr sz="1200" spc="-5" dirty="0">
                <a:latin typeface="Arial"/>
                <a:cs typeface="Arial"/>
              </a:rPr>
              <a:t>Sono </a:t>
            </a:r>
            <a:r>
              <a:rPr sz="1200" dirty="0">
                <a:latin typeface="Arial"/>
                <a:cs typeface="Arial"/>
              </a:rPr>
              <a:t>sotto </a:t>
            </a:r>
            <a:r>
              <a:rPr sz="1200" spc="-5" dirty="0">
                <a:latin typeface="Arial"/>
                <a:cs typeface="Arial"/>
              </a:rPr>
              <a:t>il </a:t>
            </a:r>
            <a:r>
              <a:rPr sz="1200" dirty="0">
                <a:latin typeface="Arial"/>
                <a:cs typeface="Arial"/>
              </a:rPr>
              <a:t>controllo </a:t>
            </a:r>
            <a:r>
              <a:rPr sz="1200" spc="-5" dirty="0">
                <a:latin typeface="Arial"/>
                <a:cs typeface="Arial"/>
              </a:rPr>
              <a:t>del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SO</a:t>
            </a:r>
            <a:endParaRPr sz="1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–"/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Granularità di sincronizzazione tra i</a:t>
            </a:r>
            <a:r>
              <a:rPr sz="1600" b="1" spc="12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processori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latin typeface="Arial"/>
                <a:cs typeface="Arial"/>
              </a:rPr>
              <a:t>Parallelismo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indipendente,: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5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spc="-5" dirty="0">
                <a:latin typeface="Arial"/>
                <a:cs typeface="Arial"/>
              </a:rPr>
              <a:t>Non </a:t>
            </a:r>
            <a:r>
              <a:rPr sz="1200" dirty="0">
                <a:latin typeface="Arial"/>
                <a:cs typeface="Arial"/>
              </a:rPr>
              <a:t>c’è </a:t>
            </a:r>
            <a:r>
              <a:rPr sz="1200" spc="-5" dirty="0">
                <a:latin typeface="Arial"/>
                <a:cs typeface="Arial"/>
              </a:rPr>
              <a:t>sincronizzazione </a:t>
            </a:r>
            <a:r>
              <a:rPr sz="1200" dirty="0">
                <a:latin typeface="Arial"/>
                <a:cs typeface="Arial"/>
              </a:rPr>
              <a:t>tra i processi (sistemi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time-sharing)</a:t>
            </a:r>
            <a:endParaRPr sz="1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spc="-5" dirty="0">
                <a:latin typeface="Arial"/>
                <a:cs typeface="Arial"/>
              </a:rPr>
              <a:t>Da un punto di vista </a:t>
            </a:r>
            <a:r>
              <a:rPr sz="1200" dirty="0">
                <a:latin typeface="Arial"/>
                <a:cs typeface="Arial"/>
              </a:rPr>
              <a:t>di </a:t>
            </a:r>
            <a:r>
              <a:rPr sz="1200" spc="-5" dirty="0">
                <a:latin typeface="Arial"/>
                <a:cs typeface="Arial"/>
              </a:rPr>
              <a:t>scheduling è indifferente avere uno o più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processori</a:t>
            </a:r>
            <a:endParaRPr sz="1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latin typeface="Arial"/>
                <a:cs typeface="Arial"/>
              </a:rPr>
              <a:t>Parallelismo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grana </a:t>
            </a:r>
            <a:r>
              <a:rPr sz="1400" dirty="0">
                <a:latin typeface="Arial"/>
                <a:cs typeface="Arial"/>
              </a:rPr>
              <a:t>grossa e </a:t>
            </a:r>
            <a:r>
              <a:rPr sz="1400" spc="-5" dirty="0">
                <a:latin typeface="Arial"/>
                <a:cs typeface="Arial"/>
              </a:rPr>
              <a:t>molto</a:t>
            </a:r>
            <a:r>
              <a:rPr sz="1400" spc="-1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grossa: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5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spc="-5" dirty="0">
                <a:latin typeface="Arial"/>
                <a:cs typeface="Arial"/>
              </a:rPr>
              <a:t>Bassa sincronizzazione </a:t>
            </a:r>
            <a:r>
              <a:rPr sz="1200" dirty="0">
                <a:latin typeface="Arial"/>
                <a:cs typeface="Arial"/>
              </a:rPr>
              <a:t>tra 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processi</a:t>
            </a:r>
            <a:endParaRPr sz="1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spc="-5" dirty="0">
                <a:latin typeface="Arial"/>
                <a:cs typeface="Arial"/>
              </a:rPr>
              <a:t>Può essere immaginato pari al caso di un processore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multiprogrammato</a:t>
            </a:r>
            <a:endParaRPr sz="1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latin typeface="Arial"/>
                <a:cs typeface="Arial"/>
              </a:rPr>
              <a:t>Parallelismo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grana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media: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5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spc="-5" dirty="0">
                <a:latin typeface="Arial"/>
                <a:cs typeface="Arial"/>
              </a:rPr>
              <a:t>Una applicazione è un </a:t>
            </a:r>
            <a:r>
              <a:rPr sz="1200" dirty="0">
                <a:latin typeface="Arial"/>
                <a:cs typeface="Arial"/>
              </a:rPr>
              <a:t>insieme </a:t>
            </a:r>
            <a:r>
              <a:rPr sz="1200" spc="-5" dirty="0">
                <a:latin typeface="Arial"/>
                <a:cs typeface="Arial"/>
              </a:rPr>
              <a:t>di </a:t>
            </a:r>
            <a:r>
              <a:rPr sz="1200" dirty="0">
                <a:latin typeface="Arial"/>
                <a:cs typeface="Arial"/>
              </a:rPr>
              <a:t>threads </a:t>
            </a:r>
            <a:r>
              <a:rPr sz="1200" spc="-5" dirty="0">
                <a:latin typeface="Arial"/>
                <a:cs typeface="Arial"/>
              </a:rPr>
              <a:t>che interagisnono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frequentemente</a:t>
            </a:r>
            <a:endParaRPr sz="1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dirty="0">
                <a:latin typeface="Arial"/>
                <a:cs typeface="Arial"/>
              </a:rPr>
              <a:t>Lo </a:t>
            </a:r>
            <a:r>
              <a:rPr sz="1200" spc="-5" dirty="0">
                <a:latin typeface="Arial"/>
                <a:cs typeface="Arial"/>
              </a:rPr>
              <a:t>scheduling </a:t>
            </a:r>
            <a:r>
              <a:rPr sz="1200" dirty="0">
                <a:latin typeface="Arial"/>
                <a:cs typeface="Arial"/>
              </a:rPr>
              <a:t>può </a:t>
            </a:r>
            <a:r>
              <a:rPr sz="1200" spc="-5" dirty="0">
                <a:latin typeface="Arial"/>
                <a:cs typeface="Arial"/>
              </a:rPr>
              <a:t>influenzare </a:t>
            </a:r>
            <a:r>
              <a:rPr sz="1200" dirty="0">
                <a:latin typeface="Arial"/>
                <a:cs typeface="Arial"/>
              </a:rPr>
              <a:t>le</a:t>
            </a:r>
            <a:r>
              <a:rPr sz="1200" spc="-1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prestazioni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7867" y="6072354"/>
            <a:ext cx="4610100" cy="50419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50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latin typeface="Arial"/>
                <a:cs typeface="Arial"/>
              </a:rPr>
              <a:t>Parallelismo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grana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fine:</a:t>
            </a:r>
            <a:endParaRPr sz="1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95"/>
              </a:spcBef>
              <a:tabLst>
                <a:tab pos="756285" algn="l"/>
              </a:tabLst>
            </a:pPr>
            <a:r>
              <a:rPr sz="1200" dirty="0">
                <a:latin typeface="Arial"/>
                <a:cs typeface="Arial"/>
              </a:rPr>
              <a:t>–	Per </a:t>
            </a:r>
            <a:r>
              <a:rPr sz="1200" spc="-5" dirty="0">
                <a:latin typeface="Arial"/>
                <a:cs typeface="Arial"/>
              </a:rPr>
              <a:t>applicazioni </a:t>
            </a:r>
            <a:r>
              <a:rPr sz="1200" dirty="0">
                <a:latin typeface="Arial"/>
                <a:cs typeface="Arial"/>
              </a:rPr>
              <a:t>ad </a:t>
            </a:r>
            <a:r>
              <a:rPr sz="1200" spc="-5" dirty="0">
                <a:latin typeface="Arial"/>
                <a:cs typeface="Arial"/>
              </a:rPr>
              <a:t>elevato parallelismo </a:t>
            </a:r>
            <a:r>
              <a:rPr sz="1200" dirty="0">
                <a:latin typeface="Arial"/>
                <a:cs typeface="Arial"/>
              </a:rPr>
              <a:t>/</a:t>
            </a:r>
            <a:r>
              <a:rPr sz="1200" spc="-1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Sperimentale…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08915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Assegnazione dei processi  </a:t>
            </a:r>
            <a:r>
              <a:rPr dirty="0"/>
              <a:t>ai</a:t>
            </a:r>
            <a:r>
              <a:rPr spc="-5" dirty="0"/>
              <a:t> </a:t>
            </a:r>
            <a:r>
              <a:rPr dirty="0"/>
              <a:t>processori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7217" y="1552702"/>
            <a:ext cx="7973059" cy="3781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Se i processori sono tutti uguali (SMP) possono essere trattati come un pool</a:t>
            </a:r>
            <a:r>
              <a:rPr sz="1600" spc="1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</a:t>
            </a:r>
            <a:endParaRPr sz="16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risorse e i processi possono essere eseguiti su ogni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processore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Assegnazione permanente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(statica):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385"/>
              </a:spcBef>
              <a:buChar char="•"/>
              <a:tabLst>
                <a:tab pos="1155065" algn="l"/>
                <a:tab pos="1156335" algn="l"/>
              </a:tabLst>
            </a:pPr>
            <a:r>
              <a:rPr sz="1600" spc="-5" dirty="0">
                <a:latin typeface="Arial"/>
                <a:cs typeface="Arial"/>
              </a:rPr>
              <a:t>Un processo viene eseguito sempre su un specifico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processore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385"/>
              </a:spcBef>
              <a:buChar char="•"/>
              <a:tabLst>
                <a:tab pos="1155065" algn="l"/>
                <a:tab pos="1156335" algn="l"/>
              </a:tabLst>
            </a:pPr>
            <a:r>
              <a:rPr sz="1600" spc="-5" dirty="0">
                <a:latin typeface="Arial"/>
                <a:cs typeface="Arial"/>
              </a:rPr>
              <a:t>Coda a breve termine dedicata per ogni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processore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385"/>
              </a:spcBef>
              <a:buChar char="•"/>
              <a:tabLst>
                <a:tab pos="1155065" algn="l"/>
                <a:tab pos="1156335" algn="l"/>
              </a:tabLst>
            </a:pPr>
            <a:r>
              <a:rPr sz="1600" spc="-5" dirty="0">
                <a:latin typeface="Arial"/>
                <a:cs typeface="Arial"/>
              </a:rPr>
              <a:t>Poco overhead nella gestione dello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scheduling</a:t>
            </a:r>
            <a:endParaRPr sz="1600">
              <a:latin typeface="Arial"/>
              <a:cs typeface="Arial"/>
            </a:endParaRPr>
          </a:p>
          <a:p>
            <a:pPr marL="1155700" marR="5080" lvl="2" indent="-228600">
              <a:lnSpc>
                <a:spcPct val="100000"/>
              </a:lnSpc>
              <a:spcBef>
                <a:spcPts val="385"/>
              </a:spcBef>
              <a:buChar char="•"/>
              <a:tabLst>
                <a:tab pos="1155065" algn="l"/>
                <a:tab pos="1156335" algn="l"/>
              </a:tabLst>
            </a:pPr>
            <a:r>
              <a:rPr sz="1600" spc="-5" dirty="0">
                <a:latin typeface="Arial"/>
                <a:cs typeface="Arial"/>
              </a:rPr>
              <a:t>Un processore può rimanere inutilizzato a seguito di una coda vuota mentre  un altro ha un carico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arretrato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54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Assegnazione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dinamica: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380"/>
              </a:spcBef>
              <a:buChar char="•"/>
              <a:tabLst>
                <a:tab pos="1155065" algn="l"/>
                <a:tab pos="1156335" algn="l"/>
              </a:tabLst>
            </a:pPr>
            <a:r>
              <a:rPr sz="1600" spc="-5" dirty="0">
                <a:latin typeface="Arial"/>
                <a:cs typeface="Arial"/>
              </a:rPr>
              <a:t>Coda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globale</a:t>
            </a:r>
            <a:endParaRPr sz="1600">
              <a:latin typeface="Arial"/>
              <a:cs typeface="Arial"/>
            </a:endParaRPr>
          </a:p>
          <a:p>
            <a:pPr marL="1155700" marR="526415" lvl="2" indent="-228600">
              <a:lnSpc>
                <a:spcPct val="100000"/>
              </a:lnSpc>
              <a:spcBef>
                <a:spcPts val="385"/>
              </a:spcBef>
              <a:buChar char="•"/>
              <a:tabLst>
                <a:tab pos="1155065" algn="l"/>
                <a:tab pos="1156335" algn="l"/>
              </a:tabLst>
            </a:pPr>
            <a:r>
              <a:rPr sz="1600" spc="-10" dirty="0">
                <a:latin typeface="Arial"/>
                <a:cs typeface="Arial"/>
              </a:rPr>
              <a:t>Non </a:t>
            </a:r>
            <a:r>
              <a:rPr sz="1600" dirty="0">
                <a:latin typeface="Arial"/>
                <a:cs typeface="Arial"/>
              </a:rPr>
              <a:t>c’è </a:t>
            </a:r>
            <a:r>
              <a:rPr sz="1600" spc="-5" dirty="0">
                <a:latin typeface="Arial"/>
                <a:cs typeface="Arial"/>
              </a:rPr>
              <a:t>svantaggio rispetto al caso </a:t>
            </a:r>
            <a:r>
              <a:rPr sz="1600" spc="-10" dirty="0">
                <a:latin typeface="Arial"/>
                <a:cs typeface="Arial"/>
              </a:rPr>
              <a:t>precedente </a:t>
            </a:r>
            <a:r>
              <a:rPr sz="1600" spc="-5" dirty="0">
                <a:latin typeface="Arial"/>
                <a:cs typeface="Arial"/>
              </a:rPr>
              <a:t>se i PCB sono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10" dirty="0">
                <a:latin typeface="Arial"/>
                <a:cs typeface="Arial"/>
              </a:rPr>
              <a:t>RAM  </a:t>
            </a:r>
            <a:r>
              <a:rPr sz="1600" spc="-5" dirty="0">
                <a:latin typeface="Arial"/>
                <a:cs typeface="Arial"/>
              </a:rPr>
              <a:t>condivisa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08915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Assegnazione dei processi  </a:t>
            </a:r>
            <a:r>
              <a:rPr dirty="0"/>
              <a:t>ai</a:t>
            </a:r>
            <a:r>
              <a:rPr spc="-5" dirty="0"/>
              <a:t> </a:t>
            </a:r>
            <a:r>
              <a:rPr dirty="0"/>
              <a:t>processori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5940" y="1579142"/>
            <a:ext cx="8072120" cy="493458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Architettura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Master/slave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Kernel functions sempre eseguite </a:t>
            </a:r>
            <a:r>
              <a:rPr sz="1600" dirty="0">
                <a:latin typeface="Arial"/>
                <a:cs typeface="Arial"/>
              </a:rPr>
              <a:t>su </a:t>
            </a:r>
            <a:r>
              <a:rPr sz="1600" spc="-5" dirty="0">
                <a:latin typeface="Arial"/>
                <a:cs typeface="Arial"/>
              </a:rPr>
              <a:t>un particolare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processore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Master responsabile per lo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scheduling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Slave inviano richieste di servizio al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master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Vantaggi: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ts val="1825"/>
              </a:lnSpc>
              <a:spcBef>
                <a:spcPts val="19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5" dirty="0">
                <a:latin typeface="Arial"/>
                <a:cs typeface="Arial"/>
              </a:rPr>
              <a:t>Solo il master ha il controllo </a:t>
            </a:r>
            <a:r>
              <a:rPr sz="1600" dirty="0">
                <a:latin typeface="Arial"/>
                <a:cs typeface="Arial"/>
              </a:rPr>
              <a:t>della </a:t>
            </a:r>
            <a:r>
              <a:rPr sz="1600" spc="-5" dirty="0">
                <a:latin typeface="Arial"/>
                <a:cs typeface="Arial"/>
              </a:rPr>
              <a:t>memoria e dei dispositivi di I/O</a:t>
            </a:r>
            <a:r>
              <a:rPr sz="1600" spc="10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(gestione</a:t>
            </a:r>
            <a:endParaRPr sz="1600">
              <a:latin typeface="Arial"/>
              <a:cs typeface="Arial"/>
            </a:endParaRPr>
          </a:p>
          <a:p>
            <a:pPr marL="1155700">
              <a:lnSpc>
                <a:spcPts val="1825"/>
              </a:lnSpc>
            </a:pPr>
            <a:r>
              <a:rPr sz="1600" spc="-5" dirty="0">
                <a:latin typeface="Arial"/>
                <a:cs typeface="Arial"/>
              </a:rPr>
              <a:t>conflitti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semplificata)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Svantaggi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5" dirty="0">
                <a:latin typeface="Arial"/>
                <a:cs typeface="Arial"/>
              </a:rPr>
              <a:t>fallimento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master </a:t>
            </a:r>
            <a:r>
              <a:rPr sz="1600" spc="-10" dirty="0">
                <a:latin typeface="Arial"/>
                <a:cs typeface="Arial"/>
              </a:rPr>
              <a:t>determina </a:t>
            </a:r>
            <a:r>
              <a:rPr sz="1600" spc="-5" dirty="0">
                <a:latin typeface="Arial"/>
                <a:cs typeface="Arial"/>
              </a:rPr>
              <a:t>il fallimento dell’intero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sistema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5" dirty="0">
                <a:latin typeface="Arial"/>
                <a:cs typeface="Arial"/>
              </a:rPr>
              <a:t>Master può diventare il collo di bottiglia delle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prestazioni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Times New Roman"/>
              <a:cs typeface="Times New Roman"/>
            </a:endParaRPr>
          </a:p>
          <a:p>
            <a:pPr marL="438150" indent="-342900">
              <a:lnSpc>
                <a:spcPct val="100000"/>
              </a:lnSpc>
              <a:buChar char="•"/>
              <a:tabLst>
                <a:tab pos="437515" algn="l"/>
                <a:tab pos="438784" algn="l"/>
              </a:tabLst>
            </a:pPr>
            <a:r>
              <a:rPr sz="1600" spc="-5" dirty="0">
                <a:latin typeface="Arial"/>
                <a:cs typeface="Arial"/>
              </a:rPr>
              <a:t>Architettura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Peer</a:t>
            </a:r>
            <a:endParaRPr sz="1600">
              <a:latin typeface="Arial"/>
              <a:cs typeface="Arial"/>
            </a:endParaRPr>
          </a:p>
          <a:p>
            <a:pPr marL="83883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838835" algn="l"/>
                <a:tab pos="839469" algn="l"/>
              </a:tabLst>
            </a:pPr>
            <a:r>
              <a:rPr sz="1600" spc="-10" dirty="0">
                <a:latin typeface="Arial"/>
                <a:cs typeface="Arial"/>
              </a:rPr>
              <a:t>OS </a:t>
            </a:r>
            <a:r>
              <a:rPr sz="1600" spc="-5" dirty="0">
                <a:latin typeface="Arial"/>
                <a:cs typeface="Arial"/>
              </a:rPr>
              <a:t>eseguito </a:t>
            </a:r>
            <a:r>
              <a:rPr sz="1600" dirty="0">
                <a:latin typeface="Arial"/>
                <a:cs typeface="Arial"/>
              </a:rPr>
              <a:t>su </a:t>
            </a:r>
            <a:r>
              <a:rPr sz="1600" spc="-5" dirty="0">
                <a:latin typeface="Arial"/>
                <a:cs typeface="Arial"/>
              </a:rPr>
              <a:t>ogni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processore</a:t>
            </a:r>
            <a:endParaRPr sz="1600">
              <a:latin typeface="Arial"/>
              <a:cs typeface="Arial"/>
            </a:endParaRPr>
          </a:p>
          <a:p>
            <a:pPr marL="83883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838835" algn="l"/>
                <a:tab pos="839469" algn="l"/>
              </a:tabLst>
            </a:pPr>
            <a:r>
              <a:rPr sz="1600" spc="-5" dirty="0">
                <a:latin typeface="Arial"/>
                <a:cs typeface="Arial"/>
              </a:rPr>
              <a:t>Ogni processore fa fronte al proprio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scheduling</a:t>
            </a:r>
            <a:endParaRPr sz="1600">
              <a:latin typeface="Arial"/>
              <a:cs typeface="Arial"/>
            </a:endParaRPr>
          </a:p>
          <a:p>
            <a:pPr marL="838835" lvl="1" indent="-286385">
              <a:lnSpc>
                <a:spcPct val="100000"/>
              </a:lnSpc>
              <a:spcBef>
                <a:spcPts val="384"/>
              </a:spcBef>
              <a:buChar char="–"/>
              <a:tabLst>
                <a:tab pos="838835" algn="l"/>
                <a:tab pos="839469" algn="l"/>
              </a:tabLst>
            </a:pPr>
            <a:r>
              <a:rPr sz="1600" spc="-5" dirty="0">
                <a:latin typeface="Arial"/>
                <a:cs typeface="Arial"/>
              </a:rPr>
              <a:t>Difficoltà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l’OS:</a:t>
            </a:r>
            <a:endParaRPr sz="1600">
              <a:latin typeface="Arial"/>
              <a:cs typeface="Arial"/>
            </a:endParaRPr>
          </a:p>
          <a:p>
            <a:pPr marL="1238250" lvl="2" indent="-228600">
              <a:lnSpc>
                <a:spcPct val="100000"/>
              </a:lnSpc>
              <a:spcBef>
                <a:spcPts val="384"/>
              </a:spcBef>
              <a:buChar char="•"/>
              <a:tabLst>
                <a:tab pos="1238250" algn="l"/>
                <a:tab pos="1238885" algn="l"/>
              </a:tabLst>
            </a:pPr>
            <a:r>
              <a:rPr sz="1600" spc="-5" dirty="0">
                <a:latin typeface="Arial"/>
                <a:cs typeface="Arial"/>
              </a:rPr>
              <a:t>Due processori non devono scegliere lo stesso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47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Scheduling dei</a:t>
            </a:r>
            <a:r>
              <a:rPr spc="-25" dirty="0"/>
              <a:t> </a:t>
            </a:r>
            <a:r>
              <a:rPr spc="-5" dirty="0"/>
              <a:t>threads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4644" y="1503934"/>
            <a:ext cx="7773670" cy="5009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ts val="173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Applicazione: set di threads che cooperano e sono eseguiti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concorrentemente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ts val="1730"/>
              </a:lnSpc>
            </a:pPr>
            <a:r>
              <a:rPr sz="1600" dirty="0">
                <a:latin typeface="Arial"/>
                <a:cs typeface="Arial"/>
              </a:rPr>
              <a:t>nello stesso </a:t>
            </a:r>
            <a:r>
              <a:rPr sz="1600" spc="-5" dirty="0">
                <a:latin typeface="Arial"/>
                <a:cs typeface="Arial"/>
              </a:rPr>
              <a:t>spazio di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indirizzamento</a:t>
            </a:r>
            <a:endParaRPr sz="1600">
              <a:latin typeface="Arial"/>
              <a:cs typeface="Arial"/>
            </a:endParaRPr>
          </a:p>
          <a:p>
            <a:pPr marL="355600" marR="294640" indent="-342900">
              <a:lnSpc>
                <a:spcPts val="1540"/>
              </a:lnSpc>
              <a:spcBef>
                <a:spcPts val="145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Su monoprocessore i threads vengono usati per sovrapporre sequenze di I/O a  sequenze di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esecuzione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ts val="1730"/>
              </a:lnSpc>
              <a:spcBef>
                <a:spcPts val="10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Elevati guadagni di performance se threads di una stessa applicazione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vengono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ts val="1730"/>
              </a:lnSpc>
            </a:pPr>
            <a:r>
              <a:rPr sz="1600" spc="-5" dirty="0">
                <a:latin typeface="Arial"/>
                <a:cs typeface="Arial"/>
              </a:rPr>
              <a:t>eseguiti simultaneamente su </a:t>
            </a:r>
            <a:r>
              <a:rPr sz="1600" dirty="0">
                <a:latin typeface="Arial"/>
                <a:cs typeface="Arial"/>
              </a:rPr>
              <a:t>più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processori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Approcci </a:t>
            </a:r>
            <a:r>
              <a:rPr sz="1600" spc="-10" dirty="0">
                <a:latin typeface="Arial"/>
                <a:cs typeface="Arial"/>
              </a:rPr>
              <a:t>per</a:t>
            </a:r>
            <a:r>
              <a:rPr sz="1600" spc="-5" dirty="0">
                <a:latin typeface="Arial"/>
                <a:cs typeface="Arial"/>
              </a:rPr>
              <a:t> l’assegnazione: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Load sharing – condivisione del carico</a:t>
            </a:r>
            <a:endParaRPr sz="1600">
              <a:latin typeface="Arial"/>
              <a:cs typeface="Arial"/>
            </a:endParaRPr>
          </a:p>
          <a:p>
            <a:pPr marL="1155700" marR="221615" lvl="2" indent="-228600">
              <a:lnSpc>
                <a:spcPts val="1540"/>
              </a:lnSpc>
              <a:spcBef>
                <a:spcPts val="365"/>
              </a:spcBef>
              <a:buChar char="•"/>
              <a:tabLst>
                <a:tab pos="1155065" algn="l"/>
                <a:tab pos="1155700" algn="l"/>
              </a:tabLst>
            </a:pPr>
            <a:r>
              <a:rPr sz="1600" spc="-5" dirty="0">
                <a:latin typeface="Arial"/>
                <a:cs typeface="Arial"/>
              </a:rPr>
              <a:t>I processi non sono assegnati a specifici processori ed esiste una coda  globale dei threads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pronti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Gang scheduling – schedulazione 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gruppi</a:t>
            </a:r>
            <a:endParaRPr sz="1600">
              <a:latin typeface="Arial"/>
              <a:cs typeface="Arial"/>
            </a:endParaRPr>
          </a:p>
          <a:p>
            <a:pPr marL="1155700" marR="106680" lvl="2" indent="-228600">
              <a:lnSpc>
                <a:spcPts val="1540"/>
              </a:lnSpc>
              <a:spcBef>
                <a:spcPts val="370"/>
              </a:spcBef>
              <a:buChar char="•"/>
              <a:tabLst>
                <a:tab pos="1155065" algn="l"/>
                <a:tab pos="1155700" algn="l"/>
              </a:tabLst>
            </a:pPr>
            <a:r>
              <a:rPr sz="1600" spc="-5" dirty="0">
                <a:latin typeface="Arial"/>
                <a:cs typeface="Arial"/>
              </a:rPr>
              <a:t>Un set di threads correlati è schedulato per essere eseguito nello stesso  istante </a:t>
            </a:r>
            <a:r>
              <a:rPr sz="1600" dirty="0">
                <a:latin typeface="Arial"/>
                <a:cs typeface="Arial"/>
              </a:rPr>
              <a:t>su </a:t>
            </a:r>
            <a:r>
              <a:rPr sz="1600" spc="-5" dirty="0">
                <a:latin typeface="Arial"/>
                <a:cs typeface="Arial"/>
              </a:rPr>
              <a:t>un set di processori, sulla base di un processo per</a:t>
            </a:r>
            <a:r>
              <a:rPr sz="1600" spc="1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processore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Assegnazione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dedicata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buChar char="•"/>
              <a:tabLst>
                <a:tab pos="1155065" algn="l"/>
                <a:tab pos="1155700" algn="l"/>
              </a:tabLst>
            </a:pPr>
            <a:r>
              <a:rPr sz="1600" spc="-5" dirty="0">
                <a:latin typeface="Arial"/>
                <a:cs typeface="Arial"/>
              </a:rPr>
              <a:t>I Threads sono assegnati ad uno specifico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processore</a:t>
            </a:r>
            <a:endParaRPr sz="1600">
              <a:latin typeface="Arial"/>
              <a:cs typeface="Arial"/>
            </a:endParaRPr>
          </a:p>
          <a:p>
            <a:pPr marL="1155700" marR="458470" lvl="2" indent="-228600">
              <a:lnSpc>
                <a:spcPts val="1540"/>
              </a:lnSpc>
              <a:spcBef>
                <a:spcPts val="365"/>
              </a:spcBef>
              <a:buChar char="•"/>
              <a:tabLst>
                <a:tab pos="1155065" algn="l"/>
                <a:tab pos="1155700" algn="l"/>
              </a:tabLst>
            </a:pPr>
            <a:r>
              <a:rPr sz="1600" spc="-5" dirty="0">
                <a:latin typeface="Arial"/>
                <a:cs typeface="Arial"/>
              </a:rPr>
              <a:t>Teoricamente ad un processo sono assegnati tanti processori quanti  sono i suoi threads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Scheduling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Dinamico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buChar char="•"/>
              <a:tabLst>
                <a:tab pos="1155065" algn="l"/>
                <a:tab pos="1155700" algn="l"/>
              </a:tabLst>
            </a:pPr>
            <a:r>
              <a:rPr sz="1600" spc="-5" dirty="0">
                <a:latin typeface="Arial"/>
                <a:cs typeface="Arial"/>
              </a:rPr>
              <a:t>Il </a:t>
            </a:r>
            <a:r>
              <a:rPr sz="1600" spc="-10" dirty="0">
                <a:latin typeface="Arial"/>
                <a:cs typeface="Arial"/>
              </a:rPr>
              <a:t>numero dei </a:t>
            </a:r>
            <a:r>
              <a:rPr sz="1600" spc="-5" dirty="0">
                <a:latin typeface="Arial"/>
                <a:cs typeface="Arial"/>
              </a:rPr>
              <a:t>threads </a:t>
            </a:r>
            <a:r>
              <a:rPr sz="1600" spc="-10" dirty="0">
                <a:latin typeface="Arial"/>
                <a:cs typeface="Arial"/>
              </a:rPr>
              <a:t>può </a:t>
            </a:r>
            <a:r>
              <a:rPr sz="1600" spc="-5" dirty="0">
                <a:latin typeface="Arial"/>
                <a:cs typeface="Arial"/>
              </a:rPr>
              <a:t>essere modificato </a:t>
            </a:r>
            <a:r>
              <a:rPr sz="1600" spc="-10" dirty="0">
                <a:latin typeface="Arial"/>
                <a:cs typeface="Arial"/>
              </a:rPr>
              <a:t>durante</a:t>
            </a:r>
            <a:r>
              <a:rPr sz="1600" spc="1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l’esecuzione</a:t>
            </a:r>
            <a:endParaRPr sz="16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40"/>
              </a:spcBef>
            </a:pPr>
            <a:r>
              <a:rPr sz="1400" spc="-5" dirty="0">
                <a:latin typeface="Arial"/>
                <a:cs typeface="Arial"/>
              </a:rPr>
              <a:t>48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36271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Assegnazione di </a:t>
            </a:r>
            <a:r>
              <a:rPr dirty="0"/>
              <a:t>processore  </a:t>
            </a:r>
            <a:r>
              <a:rPr spc="-5" dirty="0"/>
              <a:t>dedicato </a:t>
            </a:r>
            <a:r>
              <a:rPr dirty="0"/>
              <a:t>– Scheduling</a:t>
            </a:r>
            <a:r>
              <a:rPr spc="-40" dirty="0"/>
              <a:t> </a:t>
            </a:r>
            <a:r>
              <a:rPr spc="-5" dirty="0"/>
              <a:t>Statico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5287" y="4244975"/>
            <a:ext cx="4608449" cy="261302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1513078"/>
            <a:ext cx="8368665" cy="4251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60071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Forma estrema di gang scheduling: un gruppo di processori viene dedicata ad una  applicazione fino al suo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termine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Quando una applicazione è schedulata ognuno dei suoi threads viene assegnato ad</a:t>
            </a:r>
            <a:r>
              <a:rPr sz="1600" spc="1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un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processore fino al termine </a:t>
            </a:r>
            <a:r>
              <a:rPr sz="1600" spc="-10" dirty="0">
                <a:latin typeface="Arial"/>
                <a:cs typeface="Arial"/>
              </a:rPr>
              <a:t>dell’esecuzione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dell’applicazione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SVANTAGGI: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3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dirty="0">
                <a:latin typeface="Arial"/>
                <a:cs typeface="Arial"/>
              </a:rPr>
              <a:t>Alcuni </a:t>
            </a:r>
            <a:r>
              <a:rPr sz="1400" spc="-5" dirty="0">
                <a:latin typeface="Arial"/>
                <a:cs typeface="Arial"/>
              </a:rPr>
              <a:t>processori potrebbero rimanere</a:t>
            </a:r>
            <a:r>
              <a:rPr sz="1400" spc="-1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“fermi”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4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5" dirty="0">
                <a:latin typeface="Arial"/>
                <a:cs typeface="Arial"/>
              </a:rPr>
              <a:t>No multiprogramming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processors</a:t>
            </a:r>
            <a:endParaRPr sz="1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9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VANTAGGI: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3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5" dirty="0">
                <a:latin typeface="Arial"/>
                <a:cs typeface="Arial"/>
              </a:rPr>
              <a:t>Caso di sistemi </a:t>
            </a:r>
            <a:r>
              <a:rPr sz="1400" dirty="0">
                <a:latin typeface="Arial"/>
                <a:cs typeface="Arial"/>
              </a:rPr>
              <a:t>con </a:t>
            </a:r>
            <a:r>
              <a:rPr sz="1400" spc="-5" dirty="0">
                <a:latin typeface="Arial"/>
                <a:cs typeface="Arial"/>
              </a:rPr>
              <a:t>molti processori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(centinaia)…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3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5" dirty="0">
                <a:latin typeface="Arial"/>
                <a:cs typeface="Arial"/>
              </a:rPr>
              <a:t>Annullamento totale dei cambi di contesto per </a:t>
            </a:r>
            <a:r>
              <a:rPr sz="1400" dirty="0">
                <a:latin typeface="Arial"/>
                <a:cs typeface="Arial"/>
              </a:rPr>
              <a:t>tutta </a:t>
            </a:r>
            <a:r>
              <a:rPr sz="1400" spc="-5" dirty="0">
                <a:latin typeface="Arial"/>
                <a:cs typeface="Arial"/>
              </a:rPr>
              <a:t>l’esecuzione di un</a:t>
            </a:r>
            <a:r>
              <a:rPr sz="1400" spc="-229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programma</a:t>
            </a:r>
            <a:endParaRPr sz="1400">
              <a:latin typeface="Arial"/>
              <a:cs typeface="Arial"/>
            </a:endParaRPr>
          </a:p>
          <a:p>
            <a:pPr marL="1093470" algn="ctr">
              <a:lnSpc>
                <a:spcPts val="1950"/>
              </a:lnSpc>
              <a:spcBef>
                <a:spcPts val="470"/>
              </a:spcBef>
            </a:pPr>
            <a:r>
              <a:rPr sz="1650" i="1" spc="-25" dirty="0">
                <a:latin typeface="Malgun Gothic"/>
                <a:cs typeface="Malgun Gothic"/>
              </a:rPr>
              <a:t>Es.</a:t>
            </a:r>
            <a:endParaRPr sz="1650">
              <a:latin typeface="Malgun Gothic"/>
              <a:cs typeface="Malgun Gothic"/>
            </a:endParaRPr>
          </a:p>
          <a:p>
            <a:pPr marL="4612005">
              <a:lnSpc>
                <a:spcPts val="1445"/>
              </a:lnSpc>
            </a:pPr>
            <a:r>
              <a:rPr sz="1200" spc="-30" dirty="0">
                <a:latin typeface="Malgun Gothic"/>
                <a:cs typeface="Malgun Gothic"/>
              </a:rPr>
              <a:t>-</a:t>
            </a:r>
            <a:r>
              <a:rPr sz="1250" i="1" spc="-30" dirty="0">
                <a:latin typeface="Malgun Gothic"/>
                <a:cs typeface="Malgun Gothic"/>
              </a:rPr>
              <a:t>Due </a:t>
            </a:r>
            <a:r>
              <a:rPr sz="1250" i="1" spc="-25" dirty="0">
                <a:latin typeface="Malgun Gothic"/>
                <a:cs typeface="Malgun Gothic"/>
              </a:rPr>
              <a:t>applicazioni in </a:t>
            </a:r>
            <a:r>
              <a:rPr sz="1250" i="1" spc="-30" dirty="0">
                <a:latin typeface="Malgun Gothic"/>
                <a:cs typeface="Malgun Gothic"/>
              </a:rPr>
              <a:t>esecuzione</a:t>
            </a:r>
            <a:r>
              <a:rPr sz="1250" i="1" spc="60" dirty="0">
                <a:latin typeface="Malgun Gothic"/>
                <a:cs typeface="Malgun Gothic"/>
              </a:rPr>
              <a:t> </a:t>
            </a:r>
            <a:r>
              <a:rPr sz="1250" i="1" spc="-35" dirty="0">
                <a:latin typeface="Malgun Gothic"/>
                <a:cs typeface="Malgun Gothic"/>
              </a:rPr>
              <a:t>contemporanea</a:t>
            </a:r>
            <a:endParaRPr sz="1250">
              <a:latin typeface="Malgun Gothic"/>
              <a:cs typeface="Malgun Gothic"/>
            </a:endParaRPr>
          </a:p>
          <a:p>
            <a:pPr marL="4612005">
              <a:lnSpc>
                <a:spcPts val="1440"/>
              </a:lnSpc>
            </a:pPr>
            <a:r>
              <a:rPr sz="1200" spc="-20" dirty="0">
                <a:latin typeface="Malgun Gothic"/>
                <a:cs typeface="Malgun Gothic"/>
              </a:rPr>
              <a:t>-</a:t>
            </a:r>
            <a:r>
              <a:rPr sz="1250" i="1" spc="-20" dirty="0">
                <a:latin typeface="Malgun Gothic"/>
                <a:cs typeface="Malgun Gothic"/>
              </a:rPr>
              <a:t>16 </a:t>
            </a:r>
            <a:r>
              <a:rPr sz="1250" i="1" spc="-30" dirty="0">
                <a:latin typeface="Malgun Gothic"/>
                <a:cs typeface="Malgun Gothic"/>
              </a:rPr>
              <a:t>processori</a:t>
            </a:r>
            <a:endParaRPr sz="1250">
              <a:latin typeface="Malgun Gothic"/>
              <a:cs typeface="Malgun Gothic"/>
            </a:endParaRPr>
          </a:p>
          <a:p>
            <a:pPr marL="4612005" marR="485140">
              <a:lnSpc>
                <a:spcPts val="1440"/>
              </a:lnSpc>
              <a:spcBef>
                <a:spcPts val="65"/>
              </a:spcBef>
            </a:pPr>
            <a:r>
              <a:rPr sz="1200" spc="-30" dirty="0">
                <a:latin typeface="Malgun Gothic"/>
                <a:cs typeface="Malgun Gothic"/>
              </a:rPr>
              <a:t>-</a:t>
            </a:r>
            <a:r>
              <a:rPr sz="1250" i="1" spc="-30" dirty="0">
                <a:latin typeface="Malgun Gothic"/>
                <a:cs typeface="Malgun Gothic"/>
              </a:rPr>
              <a:t>Ogni </a:t>
            </a:r>
            <a:r>
              <a:rPr sz="1250" i="1" spc="-25" dirty="0">
                <a:latin typeface="Malgun Gothic"/>
                <a:cs typeface="Malgun Gothic"/>
              </a:rPr>
              <a:t>applicazione </a:t>
            </a:r>
            <a:r>
              <a:rPr sz="1250" i="1" spc="-30" dirty="0">
                <a:latin typeface="Malgun Gothic"/>
                <a:cs typeface="Malgun Gothic"/>
              </a:rPr>
              <a:t>può essere suddivisa </a:t>
            </a:r>
            <a:r>
              <a:rPr sz="1250" i="1" spc="-25" dirty="0">
                <a:latin typeface="Malgun Gothic"/>
                <a:cs typeface="Malgun Gothic"/>
              </a:rPr>
              <a:t>in più  </a:t>
            </a:r>
            <a:r>
              <a:rPr sz="1250" i="1" spc="-30" dirty="0">
                <a:latin typeface="Malgun Gothic"/>
                <a:cs typeface="Malgun Gothic"/>
              </a:rPr>
              <a:t>threads</a:t>
            </a:r>
            <a:endParaRPr sz="1250">
              <a:latin typeface="Malgun Gothic"/>
              <a:cs typeface="Malgun Gothic"/>
            </a:endParaRPr>
          </a:p>
          <a:p>
            <a:pPr marL="4612005" marR="135890">
              <a:lnSpc>
                <a:spcPts val="1440"/>
              </a:lnSpc>
            </a:pPr>
            <a:r>
              <a:rPr sz="1200" spc="-35" dirty="0">
                <a:latin typeface="Malgun Gothic"/>
                <a:cs typeface="Malgun Gothic"/>
              </a:rPr>
              <a:t>-</a:t>
            </a:r>
            <a:r>
              <a:rPr sz="1250" i="1" spc="-35" dirty="0">
                <a:latin typeface="Malgun Gothic"/>
                <a:cs typeface="Malgun Gothic"/>
              </a:rPr>
              <a:t>L’incremento </a:t>
            </a:r>
            <a:r>
              <a:rPr sz="1250" i="1" spc="-25" dirty="0">
                <a:latin typeface="Malgun Gothic"/>
                <a:cs typeface="Malgun Gothic"/>
              </a:rPr>
              <a:t>di </a:t>
            </a:r>
            <a:r>
              <a:rPr sz="1250" i="1" spc="-30" dirty="0">
                <a:latin typeface="Malgun Gothic"/>
                <a:cs typeface="Malgun Gothic"/>
              </a:rPr>
              <a:t>velocità diminuisce se </a:t>
            </a:r>
            <a:r>
              <a:rPr sz="1250" i="1" spc="-15" dirty="0">
                <a:latin typeface="Malgun Gothic"/>
                <a:cs typeface="Malgun Gothic"/>
              </a:rPr>
              <a:t>il </a:t>
            </a:r>
            <a:r>
              <a:rPr sz="1250" i="1" spc="-35" dirty="0">
                <a:latin typeface="Malgun Gothic"/>
                <a:cs typeface="Malgun Gothic"/>
              </a:rPr>
              <a:t>numero </a:t>
            </a:r>
            <a:r>
              <a:rPr sz="1250" i="1" spc="-25" dirty="0">
                <a:latin typeface="Malgun Gothic"/>
                <a:cs typeface="Malgun Gothic"/>
              </a:rPr>
              <a:t>di  </a:t>
            </a:r>
            <a:r>
              <a:rPr sz="1250" i="1" spc="-30" dirty="0">
                <a:latin typeface="Malgun Gothic"/>
                <a:cs typeface="Malgun Gothic"/>
              </a:rPr>
              <a:t>threads diventa </a:t>
            </a:r>
            <a:r>
              <a:rPr sz="1250" i="1" spc="-35" dirty="0">
                <a:latin typeface="Malgun Gothic"/>
                <a:cs typeface="Malgun Gothic"/>
              </a:rPr>
              <a:t>maggiore </a:t>
            </a:r>
            <a:r>
              <a:rPr sz="1250" i="1" spc="-25" dirty="0">
                <a:latin typeface="Malgun Gothic"/>
                <a:cs typeface="Malgun Gothic"/>
              </a:rPr>
              <a:t>del </a:t>
            </a:r>
            <a:r>
              <a:rPr sz="1250" i="1" spc="-35" dirty="0">
                <a:latin typeface="Malgun Gothic"/>
                <a:cs typeface="Malgun Gothic"/>
              </a:rPr>
              <a:t>numero </a:t>
            </a:r>
            <a:r>
              <a:rPr sz="1250" i="1" spc="-25" dirty="0">
                <a:latin typeface="Malgun Gothic"/>
                <a:cs typeface="Malgun Gothic"/>
              </a:rPr>
              <a:t>di</a:t>
            </a:r>
            <a:r>
              <a:rPr sz="1250" i="1" spc="75" dirty="0">
                <a:latin typeface="Malgun Gothic"/>
                <a:cs typeface="Malgun Gothic"/>
              </a:rPr>
              <a:t> </a:t>
            </a:r>
            <a:r>
              <a:rPr sz="1250" i="1" spc="-30" dirty="0">
                <a:latin typeface="Malgun Gothic"/>
                <a:cs typeface="Malgun Gothic"/>
              </a:rPr>
              <a:t>processori:</a:t>
            </a:r>
            <a:endParaRPr sz="1250">
              <a:latin typeface="Malgun Gothic"/>
              <a:cs typeface="Malgun Gothic"/>
            </a:endParaRPr>
          </a:p>
          <a:p>
            <a:pPr marL="5069840">
              <a:lnSpc>
                <a:spcPts val="1400"/>
              </a:lnSpc>
            </a:pPr>
            <a:r>
              <a:rPr sz="1200" spc="-30" dirty="0">
                <a:latin typeface="Malgun Gothic"/>
                <a:cs typeface="Malgun Gothic"/>
              </a:rPr>
              <a:t>-</a:t>
            </a:r>
            <a:r>
              <a:rPr sz="1250" i="1" spc="-30" dirty="0">
                <a:latin typeface="Malgun Gothic"/>
                <a:cs typeface="Malgun Gothic"/>
              </a:rPr>
              <a:t>Maggior </a:t>
            </a:r>
            <a:r>
              <a:rPr sz="1250" i="1" spc="-35" dirty="0">
                <a:latin typeface="Malgun Gothic"/>
                <a:cs typeface="Malgun Gothic"/>
              </a:rPr>
              <a:t>numero </a:t>
            </a:r>
            <a:r>
              <a:rPr sz="1250" i="1" spc="-25" dirty="0">
                <a:latin typeface="Malgun Gothic"/>
                <a:cs typeface="Malgun Gothic"/>
              </a:rPr>
              <a:t>di </a:t>
            </a:r>
            <a:r>
              <a:rPr sz="1250" i="1" spc="-30" dirty="0">
                <a:latin typeface="Malgun Gothic"/>
                <a:cs typeface="Malgun Gothic"/>
              </a:rPr>
              <a:t>switching e</a:t>
            </a:r>
            <a:r>
              <a:rPr sz="1250" i="1" spc="90" dirty="0">
                <a:latin typeface="Malgun Gothic"/>
                <a:cs typeface="Malgun Gothic"/>
              </a:rPr>
              <a:t> </a:t>
            </a:r>
            <a:r>
              <a:rPr sz="1250" i="1" spc="-30" dirty="0">
                <a:latin typeface="Malgun Gothic"/>
                <a:cs typeface="Malgun Gothic"/>
              </a:rPr>
              <a:t>schedulazione</a:t>
            </a:r>
            <a:endParaRPr sz="12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89217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Teorema del campionamento di  Nyquist-Shannon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0112" y="1700276"/>
            <a:ext cx="7489825" cy="1016000"/>
          </a:xfrm>
          <a:prstGeom prst="rect">
            <a:avLst/>
          </a:prstGeom>
          <a:solidFill>
            <a:srgbClr val="EBEBEB"/>
          </a:solidFill>
          <a:ln w="25400">
            <a:solidFill>
              <a:srgbClr val="CC0066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1440" marR="83185" algn="just">
              <a:lnSpc>
                <a:spcPct val="99500"/>
              </a:lnSpc>
              <a:spcBef>
                <a:spcPts val="320"/>
              </a:spcBef>
            </a:pPr>
            <a:r>
              <a:rPr sz="2000" dirty="0">
                <a:latin typeface="Arial"/>
                <a:cs typeface="Arial"/>
              </a:rPr>
              <a:t>Dato un </a:t>
            </a:r>
            <a:r>
              <a:rPr sz="2000" spc="-5" dirty="0">
                <a:latin typeface="Arial"/>
                <a:cs typeface="Arial"/>
              </a:rPr>
              <a:t>segnale, </a:t>
            </a:r>
            <a:r>
              <a:rPr sz="2000" dirty="0">
                <a:latin typeface="Arial"/>
                <a:cs typeface="Arial"/>
              </a:rPr>
              <a:t>con </a:t>
            </a:r>
            <a:r>
              <a:rPr sz="2000" spc="-5" dirty="0">
                <a:latin typeface="Arial"/>
                <a:cs typeface="Arial"/>
              </a:rPr>
              <a:t>larghezza </a:t>
            </a:r>
            <a:r>
              <a:rPr sz="2000" dirty="0">
                <a:latin typeface="Arial"/>
                <a:cs typeface="Arial"/>
              </a:rPr>
              <a:t>di </a:t>
            </a:r>
            <a:r>
              <a:rPr sz="2000" spc="-5" dirty="0">
                <a:latin typeface="Arial"/>
                <a:cs typeface="Arial"/>
              </a:rPr>
              <a:t>banda </a:t>
            </a:r>
            <a:r>
              <a:rPr sz="2000" i="1" dirty="0">
                <a:latin typeface="Arial"/>
                <a:cs typeface="Arial"/>
              </a:rPr>
              <a:t>B </a:t>
            </a:r>
            <a:r>
              <a:rPr sz="2000" spc="-5" dirty="0">
                <a:latin typeface="Arial"/>
                <a:cs typeface="Arial"/>
              </a:rPr>
              <a:t>finita </a:t>
            </a:r>
            <a:r>
              <a:rPr sz="2000" dirty="0">
                <a:latin typeface="Arial"/>
                <a:cs typeface="Arial"/>
              </a:rPr>
              <a:t>e </a:t>
            </a:r>
            <a:r>
              <a:rPr sz="2000" spc="-5" dirty="0">
                <a:latin typeface="Arial"/>
                <a:cs typeface="Arial"/>
              </a:rPr>
              <a:t>nota,</a:t>
            </a:r>
            <a:r>
              <a:rPr sz="2000" spc="2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la  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frequenza 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minima 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 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campionamento</a:t>
            </a:r>
            <a:r>
              <a:rPr sz="2000" spc="-5" dirty="0">
                <a:latin typeface="Arial"/>
                <a:cs typeface="Arial"/>
              </a:rPr>
              <a:t>, per poter ricostruire  correttamente </a:t>
            </a:r>
            <a:r>
              <a:rPr sz="2000" dirty="0">
                <a:latin typeface="Arial"/>
                <a:cs typeface="Arial"/>
              </a:rPr>
              <a:t>tale segnale, deve essere pari ad almeno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2B</a:t>
            </a:r>
            <a:r>
              <a:rPr sz="200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5967" y="3960063"/>
            <a:ext cx="7702550" cy="2553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74015" algn="just">
              <a:lnSpc>
                <a:spcPct val="100000"/>
              </a:lnSpc>
              <a:spcBef>
                <a:spcPts val="95"/>
              </a:spcBef>
            </a:pPr>
            <a:r>
              <a:rPr sz="1600" spc="10" dirty="0">
                <a:latin typeface="Lucida Sans Unicode"/>
                <a:cs typeface="Lucida Sans Unicode"/>
              </a:rPr>
              <a:t>Es.: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5" dirty="0">
                <a:latin typeface="Lucida Sans Unicode"/>
                <a:cs typeface="Lucida Sans Unicode"/>
              </a:rPr>
              <a:t>CD </a:t>
            </a:r>
            <a:r>
              <a:rPr sz="1600" spc="-90" dirty="0">
                <a:latin typeface="Lucida Sans Unicode"/>
                <a:cs typeface="Lucida Sans Unicode"/>
              </a:rPr>
              <a:t>audio </a:t>
            </a:r>
            <a:r>
              <a:rPr sz="1600" spc="-95" dirty="0">
                <a:latin typeface="Lucida Sans Unicode"/>
                <a:cs typeface="Lucida Sans Unicode"/>
              </a:rPr>
              <a:t>impiegano </a:t>
            </a:r>
            <a:r>
              <a:rPr sz="1600" spc="-75" dirty="0">
                <a:latin typeface="Lucida Sans Unicode"/>
                <a:cs typeface="Lucida Sans Unicode"/>
              </a:rPr>
              <a:t>una </a:t>
            </a:r>
            <a:r>
              <a:rPr sz="1600" spc="-85" dirty="0">
                <a:latin typeface="Lucida Sans Unicode"/>
                <a:cs typeface="Lucida Sans Unicode"/>
              </a:rPr>
              <a:t>frequenza </a:t>
            </a:r>
            <a:r>
              <a:rPr sz="1600" spc="-120" dirty="0">
                <a:latin typeface="Lucida Sans Unicode"/>
                <a:cs typeface="Lucida Sans Unicode"/>
              </a:rPr>
              <a:t>di</a:t>
            </a:r>
            <a:r>
              <a:rPr sz="1600" spc="26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campionamento </a:t>
            </a:r>
            <a:r>
              <a:rPr sz="1600" spc="-120" dirty="0">
                <a:latin typeface="Lucida Sans Unicode"/>
                <a:cs typeface="Lucida Sans Unicode"/>
              </a:rPr>
              <a:t>di  44.100 </a:t>
            </a:r>
            <a:r>
              <a:rPr sz="1600" spc="-75" dirty="0">
                <a:latin typeface="Lucida Sans Unicode"/>
                <a:cs typeface="Lucida Sans Unicode"/>
              </a:rPr>
              <a:t>Hz  </a:t>
            </a:r>
            <a:r>
              <a:rPr sz="1600" spc="-95" dirty="0">
                <a:latin typeface="Lucida Sans Unicode"/>
                <a:cs typeface="Lucida Sans Unicode"/>
              </a:rPr>
              <a:t>(formato </a:t>
            </a:r>
            <a:r>
              <a:rPr sz="1600" spc="-30" dirty="0">
                <a:latin typeface="Lucida Sans Unicode"/>
                <a:cs typeface="Lucida Sans Unicode"/>
              </a:rPr>
              <a:t>wave),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70" dirty="0">
                <a:latin typeface="Lucida Sans Unicode"/>
                <a:cs typeface="Lucida Sans Unicode"/>
              </a:rPr>
              <a:t>massima </a:t>
            </a:r>
            <a:r>
              <a:rPr sz="1600" spc="-85" dirty="0">
                <a:latin typeface="Lucida Sans Unicode"/>
                <a:cs typeface="Lucida Sans Unicode"/>
              </a:rPr>
              <a:t>frequenza </a:t>
            </a:r>
            <a:r>
              <a:rPr sz="1600" spc="-90" dirty="0">
                <a:latin typeface="Lucida Sans Unicode"/>
                <a:cs typeface="Lucida Sans Unicode"/>
              </a:rPr>
              <a:t>risolvibile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114" dirty="0">
                <a:latin typeface="Lucida Sans Unicode"/>
                <a:cs typeface="Lucida Sans Unicode"/>
              </a:rPr>
              <a:t>22.050 </a:t>
            </a:r>
            <a:r>
              <a:rPr sz="1600" spc="-75" dirty="0">
                <a:latin typeface="Lucida Sans Unicode"/>
                <a:cs typeface="Lucida Sans Unicode"/>
              </a:rPr>
              <a:t>Hz, </a:t>
            </a:r>
            <a:r>
              <a:rPr sz="1600" spc="-60" dirty="0">
                <a:latin typeface="Lucida Sans Unicode"/>
                <a:cs typeface="Lucida Sans Unicode"/>
              </a:rPr>
              <a:t>appena </a:t>
            </a:r>
            <a:r>
              <a:rPr sz="1600" spc="-75" dirty="0">
                <a:latin typeface="Lucida Sans Unicode"/>
                <a:cs typeface="Lucida Sans Unicode"/>
              </a:rPr>
              <a:t>sopra </a:t>
            </a:r>
            <a:r>
              <a:rPr sz="1600" spc="-105" dirty="0">
                <a:latin typeface="Lucida Sans Unicode"/>
                <a:cs typeface="Lucida Sans Unicode"/>
              </a:rPr>
              <a:t>il  </a:t>
            </a:r>
            <a:r>
              <a:rPr sz="1600" spc="-110" dirty="0">
                <a:latin typeface="Lucida Sans Unicode"/>
                <a:cs typeface="Lucida Sans Unicode"/>
              </a:rPr>
              <a:t>limite </a:t>
            </a:r>
            <a:r>
              <a:rPr sz="1600" spc="-80" dirty="0">
                <a:latin typeface="Lucida Sans Unicode"/>
                <a:cs typeface="Lucida Sans Unicode"/>
              </a:rPr>
              <a:t>percepibile </a:t>
            </a:r>
            <a:r>
              <a:rPr sz="1600" spc="-110" dirty="0">
                <a:latin typeface="Lucida Sans Unicode"/>
                <a:cs typeface="Lucida Sans Unicode"/>
              </a:rPr>
              <a:t>dall’udito </a:t>
            </a:r>
            <a:r>
              <a:rPr sz="1600" spc="-100" dirty="0">
                <a:latin typeface="Lucida Sans Unicode"/>
                <a:cs typeface="Lucida Sans Unicode"/>
              </a:rPr>
              <a:t>umano </a:t>
            </a:r>
            <a:r>
              <a:rPr sz="1600" spc="-114" dirty="0">
                <a:latin typeface="Lucida Sans Unicode"/>
                <a:cs typeface="Lucida Sans Unicode"/>
              </a:rPr>
              <a:t>di 20.000</a:t>
            </a:r>
            <a:r>
              <a:rPr sz="1600" spc="110" dirty="0">
                <a:latin typeface="Lucida Sans Unicode"/>
                <a:cs typeface="Lucida Sans Unicode"/>
              </a:rPr>
              <a:t> </a:t>
            </a:r>
            <a:r>
              <a:rPr sz="1600" spc="-70" dirty="0">
                <a:latin typeface="Lucida Sans Unicode"/>
                <a:cs typeface="Lucida Sans Unicode"/>
              </a:rPr>
              <a:t>Hz.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1650" b="1" spc="5" dirty="0">
                <a:latin typeface="Yu Gothic UI"/>
                <a:cs typeface="Yu Gothic UI"/>
              </a:rPr>
              <a:t>Speech </a:t>
            </a:r>
            <a:r>
              <a:rPr sz="1650" b="1" spc="-55" dirty="0">
                <a:latin typeface="Yu Gothic UI"/>
                <a:cs typeface="Yu Gothic UI"/>
              </a:rPr>
              <a:t>Production: </a:t>
            </a:r>
            <a:r>
              <a:rPr sz="1650" spc="-145" dirty="0">
                <a:latin typeface="Lucida Sans Unicode"/>
                <a:cs typeface="Lucida Sans Unicode"/>
              </a:rPr>
              <a:t>up </a:t>
            </a:r>
            <a:r>
              <a:rPr sz="1650" spc="-150" dirty="0">
                <a:latin typeface="Lucida Sans Unicode"/>
                <a:cs typeface="Lucida Sans Unicode"/>
              </a:rPr>
              <a:t>to </a:t>
            </a:r>
            <a:r>
              <a:rPr sz="1650" spc="-250" dirty="0">
                <a:latin typeface="Lucida Sans Unicode"/>
                <a:cs typeface="Lucida Sans Unicode"/>
              </a:rPr>
              <a:t>6-8</a:t>
            </a:r>
            <a:r>
              <a:rPr sz="1650" spc="-200" dirty="0">
                <a:latin typeface="Lucida Sans Unicode"/>
                <a:cs typeface="Lucida Sans Unicode"/>
              </a:rPr>
              <a:t> </a:t>
            </a:r>
            <a:r>
              <a:rPr sz="1650" spc="-75" dirty="0">
                <a:latin typeface="Lucida Sans Unicode"/>
                <a:cs typeface="Lucida Sans Unicode"/>
              </a:rPr>
              <a:t>KHz</a:t>
            </a:r>
            <a:endParaRPr sz="165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1860"/>
              </a:spcBef>
            </a:pPr>
            <a:r>
              <a:rPr sz="1650" b="1" spc="5" dirty="0">
                <a:latin typeface="Yu Gothic UI"/>
                <a:cs typeface="Yu Gothic UI"/>
              </a:rPr>
              <a:t>Speech </a:t>
            </a:r>
            <a:r>
              <a:rPr sz="1650" b="1" spc="-35" dirty="0">
                <a:latin typeface="Yu Gothic UI"/>
                <a:cs typeface="Yu Gothic UI"/>
              </a:rPr>
              <a:t>Perception: </a:t>
            </a:r>
            <a:r>
              <a:rPr sz="1650" spc="-150" dirty="0">
                <a:latin typeface="Lucida Sans Unicode"/>
                <a:cs typeface="Lucida Sans Unicode"/>
              </a:rPr>
              <a:t>up to</a:t>
            </a:r>
            <a:r>
              <a:rPr sz="1650" spc="-35" dirty="0">
                <a:latin typeface="Lucida Sans Unicode"/>
                <a:cs typeface="Lucida Sans Unicode"/>
              </a:rPr>
              <a:t> </a:t>
            </a:r>
            <a:r>
              <a:rPr sz="1650" spc="-114" dirty="0">
                <a:latin typeface="Lucida Sans Unicode"/>
                <a:cs typeface="Lucida Sans Unicode"/>
              </a:rPr>
              <a:t>20KHz</a:t>
            </a:r>
            <a:endParaRPr sz="16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9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0112" y="2844800"/>
            <a:ext cx="7489825" cy="708025"/>
          </a:xfrm>
          <a:prstGeom prst="rect">
            <a:avLst/>
          </a:prstGeom>
          <a:solidFill>
            <a:srgbClr val="EBEBEB"/>
          </a:solidFill>
          <a:ln w="25400">
            <a:solidFill>
              <a:srgbClr val="CC0066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1440" marR="81915">
              <a:lnSpc>
                <a:spcPct val="100000"/>
              </a:lnSpc>
              <a:spcBef>
                <a:spcPts val="310"/>
              </a:spcBef>
            </a:pPr>
            <a:r>
              <a:rPr sz="2000" dirty="0">
                <a:latin typeface="Arial"/>
                <a:cs typeface="Arial"/>
              </a:rPr>
              <a:t>Un segnale </a:t>
            </a:r>
            <a:r>
              <a:rPr sz="2000" spc="-5" dirty="0">
                <a:latin typeface="Arial"/>
                <a:cs typeface="Arial"/>
              </a:rPr>
              <a:t>campionato </a:t>
            </a:r>
            <a:r>
              <a:rPr sz="2000" dirty="0">
                <a:latin typeface="Arial"/>
                <a:cs typeface="Arial"/>
              </a:rPr>
              <a:t>con </a:t>
            </a:r>
            <a:r>
              <a:rPr sz="2000" spc="-5" dirty="0">
                <a:latin typeface="Arial"/>
                <a:cs typeface="Arial"/>
              </a:rPr>
              <a:t>frequenza pari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i="1" spc="-5" dirty="0">
                <a:latin typeface="Arial"/>
                <a:cs typeface="Arial"/>
              </a:rPr>
              <a:t>f</a:t>
            </a:r>
            <a:r>
              <a:rPr sz="1950" i="1" spc="-7" baseline="-21367" dirty="0">
                <a:latin typeface="Arial"/>
                <a:cs typeface="Arial"/>
              </a:rPr>
              <a:t>c </a:t>
            </a:r>
            <a:r>
              <a:rPr sz="2000" spc="-5" dirty="0">
                <a:latin typeface="Arial"/>
                <a:cs typeface="Arial"/>
              </a:rPr>
              <a:t>avrà </a:t>
            </a:r>
            <a:r>
              <a:rPr sz="2000" dirty="0">
                <a:latin typeface="Arial"/>
                <a:cs typeface="Arial"/>
              </a:rPr>
              <a:t>massima  frequenza risolvibile pari a </a:t>
            </a:r>
            <a:r>
              <a:rPr sz="2000" i="1" spc="5" dirty="0">
                <a:latin typeface="Arial"/>
                <a:cs typeface="Arial"/>
              </a:rPr>
              <a:t>f</a:t>
            </a:r>
            <a:r>
              <a:rPr sz="1950" i="1" spc="7" baseline="-21367" dirty="0">
                <a:latin typeface="Arial"/>
                <a:cs typeface="Arial"/>
              </a:rPr>
              <a:t>c</a:t>
            </a:r>
            <a:r>
              <a:rPr sz="1950" i="1" spc="-97" baseline="-21367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/2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Scheduling</a:t>
            </a:r>
            <a:r>
              <a:rPr spc="-25" dirty="0"/>
              <a:t> </a:t>
            </a:r>
            <a:r>
              <a:rPr spc="-5" dirty="0"/>
              <a:t>dinamico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5168" y="1572514"/>
            <a:ext cx="8324215" cy="494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624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436245" algn="l"/>
                <a:tab pos="436880" algn="l"/>
              </a:tabLst>
            </a:pPr>
            <a:r>
              <a:rPr sz="1800" dirty="0">
                <a:latin typeface="Arial"/>
                <a:cs typeface="Arial"/>
              </a:rPr>
              <a:t>Il </a:t>
            </a:r>
            <a:r>
              <a:rPr sz="1800" spc="-5" dirty="0">
                <a:latin typeface="Arial"/>
                <a:cs typeface="Arial"/>
              </a:rPr>
              <a:t>numero dei threads di un processo può essere modificato</a:t>
            </a:r>
            <a:r>
              <a:rPr sz="1800" spc="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dinamicamente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436245" indent="-342900">
              <a:lnSpc>
                <a:spcPct val="100000"/>
              </a:lnSpc>
              <a:buChar char="•"/>
              <a:tabLst>
                <a:tab pos="436245" algn="l"/>
                <a:tab pos="436880" algn="l"/>
              </a:tabLst>
            </a:pPr>
            <a:r>
              <a:rPr sz="1800" dirty="0">
                <a:latin typeface="Arial"/>
                <a:cs typeface="Arial"/>
              </a:rPr>
              <a:t>Il SO </a:t>
            </a:r>
            <a:r>
              <a:rPr sz="1800" spc="-5" dirty="0">
                <a:latin typeface="Arial"/>
                <a:cs typeface="Arial"/>
              </a:rPr>
              <a:t>può modificare il </a:t>
            </a:r>
            <a:r>
              <a:rPr sz="1800" dirty="0">
                <a:latin typeface="Arial"/>
                <a:cs typeface="Arial"/>
              </a:rPr>
              <a:t>carico </a:t>
            </a:r>
            <a:r>
              <a:rPr sz="1800" spc="-5" dirty="0">
                <a:latin typeface="Arial"/>
                <a:cs typeface="Arial"/>
              </a:rPr>
              <a:t>per migliorare </a:t>
            </a:r>
            <a:r>
              <a:rPr sz="1800" spc="-10" dirty="0">
                <a:latin typeface="Arial"/>
                <a:cs typeface="Arial"/>
              </a:rPr>
              <a:t>l’utilizzazione </a:t>
            </a:r>
            <a:r>
              <a:rPr sz="1800" spc="-5" dirty="0">
                <a:latin typeface="Arial"/>
                <a:cs typeface="Arial"/>
              </a:rPr>
              <a:t>dei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processori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436245" indent="-342900">
              <a:lnSpc>
                <a:spcPct val="100000"/>
              </a:lnSpc>
              <a:buChar char="•"/>
              <a:tabLst>
                <a:tab pos="436245" algn="l"/>
                <a:tab pos="436880" algn="l"/>
              </a:tabLst>
            </a:pPr>
            <a:r>
              <a:rPr sz="1800" dirty="0">
                <a:latin typeface="Arial"/>
                <a:cs typeface="Arial"/>
              </a:rPr>
              <a:t>SO e </a:t>
            </a:r>
            <a:r>
              <a:rPr sz="1800" spc="-10" dirty="0">
                <a:latin typeface="Arial"/>
                <a:cs typeface="Arial"/>
              </a:rPr>
              <a:t>applicazione </a:t>
            </a:r>
            <a:r>
              <a:rPr sz="1800" spc="-5" dirty="0">
                <a:latin typeface="Arial"/>
                <a:cs typeface="Arial"/>
              </a:rPr>
              <a:t>collaborano nell’attività di</a:t>
            </a:r>
            <a:r>
              <a:rPr sz="1800" spc="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scheduling:</a:t>
            </a:r>
            <a:endParaRPr sz="1800">
              <a:latin typeface="Arial"/>
              <a:cs typeface="Arial"/>
            </a:endParaRPr>
          </a:p>
          <a:p>
            <a:pPr marL="836930" lvl="1" indent="-286385">
              <a:lnSpc>
                <a:spcPct val="100000"/>
              </a:lnSpc>
              <a:spcBef>
                <a:spcPts val="10"/>
              </a:spcBef>
              <a:buChar char="–"/>
              <a:tabLst>
                <a:tab pos="836930" algn="l"/>
                <a:tab pos="837565" algn="l"/>
              </a:tabLst>
            </a:pPr>
            <a:r>
              <a:rPr sz="1600" spc="-5" dirty="0">
                <a:latin typeface="Arial"/>
                <a:cs typeface="Arial"/>
              </a:rPr>
              <a:t>SO responsabile dell’assegnazione dei processori ai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processi</a:t>
            </a:r>
            <a:endParaRPr sz="1600">
              <a:latin typeface="Arial"/>
              <a:cs typeface="Arial"/>
            </a:endParaRPr>
          </a:p>
          <a:p>
            <a:pPr marL="836930" lvl="1" indent="-286385">
              <a:lnSpc>
                <a:spcPct val="100000"/>
              </a:lnSpc>
              <a:buChar char="–"/>
              <a:tabLst>
                <a:tab pos="836930" algn="l"/>
                <a:tab pos="837565" algn="l"/>
              </a:tabLst>
            </a:pPr>
            <a:r>
              <a:rPr sz="1600" spc="-5" dirty="0">
                <a:latin typeface="Arial"/>
                <a:cs typeface="Arial"/>
              </a:rPr>
              <a:t>L’applicazione decide quali threads eseguire, quali </a:t>
            </a:r>
            <a:r>
              <a:rPr sz="1600" spc="-10" dirty="0">
                <a:latin typeface="Arial"/>
                <a:cs typeface="Arial"/>
              </a:rPr>
              <a:t>sospendere,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ecc.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"/>
              <a:buChar char="–"/>
            </a:pPr>
            <a:endParaRPr sz="1650">
              <a:latin typeface="Times New Roman"/>
              <a:cs typeface="Times New Roman"/>
            </a:endParaRPr>
          </a:p>
          <a:p>
            <a:pPr marL="436245" indent="-342900">
              <a:lnSpc>
                <a:spcPct val="100000"/>
              </a:lnSpc>
              <a:buChar char="•"/>
              <a:tabLst>
                <a:tab pos="436245" algn="l"/>
                <a:tab pos="436880" algn="l"/>
              </a:tabLst>
            </a:pPr>
            <a:r>
              <a:rPr sz="1800" spc="-5" dirty="0">
                <a:latin typeface="Arial"/>
                <a:cs typeface="Arial"/>
              </a:rPr>
              <a:t>Politiche applicate dal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SO:</a:t>
            </a:r>
            <a:endParaRPr sz="1800">
              <a:latin typeface="Arial"/>
              <a:cs typeface="Arial"/>
            </a:endParaRPr>
          </a:p>
          <a:p>
            <a:pPr marL="836930" lvl="1" indent="-286385">
              <a:lnSpc>
                <a:spcPct val="100000"/>
              </a:lnSpc>
              <a:spcBef>
                <a:spcPts val="10"/>
              </a:spcBef>
              <a:buChar char="–"/>
              <a:tabLst>
                <a:tab pos="836930" algn="l"/>
                <a:tab pos="837565" algn="l"/>
              </a:tabLst>
            </a:pPr>
            <a:r>
              <a:rPr sz="1600" spc="-5" dirty="0">
                <a:latin typeface="Arial"/>
                <a:cs typeface="Arial"/>
              </a:rPr>
              <a:t>Assegnare il processore ad un nuovo processo se tale processore è in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idle</a:t>
            </a:r>
            <a:endParaRPr sz="1600">
              <a:latin typeface="Arial"/>
              <a:cs typeface="Arial"/>
            </a:endParaRPr>
          </a:p>
          <a:p>
            <a:pPr marL="836930" lvl="1" indent="-286385">
              <a:lnSpc>
                <a:spcPts val="1730"/>
              </a:lnSpc>
              <a:spcBef>
                <a:spcPts val="5"/>
              </a:spcBef>
              <a:buChar char="–"/>
              <a:tabLst>
                <a:tab pos="836930" algn="l"/>
                <a:tab pos="837565" algn="l"/>
              </a:tabLst>
            </a:pPr>
            <a:r>
              <a:rPr sz="1600" spc="-5" dirty="0">
                <a:latin typeface="Arial"/>
                <a:cs typeface="Arial"/>
              </a:rPr>
              <a:t>Assegnare un processore ad un nuovo processo requisendolo ad uno che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ne</a:t>
            </a:r>
            <a:endParaRPr sz="1600">
              <a:latin typeface="Arial"/>
              <a:cs typeface="Arial"/>
            </a:endParaRPr>
          </a:p>
          <a:p>
            <a:pPr marL="836930">
              <a:lnSpc>
                <a:spcPts val="1730"/>
              </a:lnSpc>
            </a:pPr>
            <a:r>
              <a:rPr sz="1600" spc="-5" dirty="0">
                <a:latin typeface="Arial"/>
                <a:cs typeface="Arial"/>
              </a:rPr>
              <a:t>detiene già più di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uno</a:t>
            </a:r>
            <a:endParaRPr sz="1600">
              <a:latin typeface="Arial"/>
              <a:cs typeface="Arial"/>
            </a:endParaRPr>
          </a:p>
          <a:p>
            <a:pPr marL="836930" marR="62865" lvl="1" indent="-286385">
              <a:lnSpc>
                <a:spcPts val="1540"/>
              </a:lnSpc>
              <a:spcBef>
                <a:spcPts val="365"/>
              </a:spcBef>
              <a:buChar char="–"/>
              <a:tabLst>
                <a:tab pos="836930" algn="l"/>
                <a:tab pos="837565" algn="l"/>
              </a:tabLst>
            </a:pPr>
            <a:r>
              <a:rPr sz="1600" spc="-5" dirty="0">
                <a:latin typeface="Arial"/>
                <a:cs typeface="Arial"/>
              </a:rPr>
              <a:t>Se una richiesta non può essere soddisfatta, essa viene sospesa fino a quando un  processore non diventa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disponibile</a:t>
            </a:r>
            <a:endParaRPr sz="1600">
              <a:latin typeface="Arial"/>
              <a:cs typeface="Arial"/>
            </a:endParaRPr>
          </a:p>
          <a:p>
            <a:pPr marL="836930" marR="5080" lvl="1" indent="-286385">
              <a:lnSpc>
                <a:spcPts val="1540"/>
              </a:lnSpc>
              <a:spcBef>
                <a:spcPts val="375"/>
              </a:spcBef>
              <a:buChar char="–"/>
              <a:tabLst>
                <a:tab pos="836930" algn="l"/>
                <a:tab pos="837565" algn="l"/>
              </a:tabLst>
            </a:pPr>
            <a:r>
              <a:rPr sz="1600" spc="-5" dirty="0">
                <a:latin typeface="Arial"/>
                <a:cs typeface="Arial"/>
              </a:rPr>
              <a:t>Assegna il processore ad un processo che non ha correntemente alcun processore  allocato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Times New Roman"/>
              <a:cs typeface="Times New Roman"/>
            </a:endParaRPr>
          </a:p>
          <a:p>
            <a:pPr marR="117475" algn="r">
              <a:lnSpc>
                <a:spcPts val="1950"/>
              </a:lnSpc>
            </a:pPr>
            <a:r>
              <a:rPr sz="1650" i="1" spc="-30" dirty="0">
                <a:latin typeface="Malgun Gothic"/>
                <a:cs typeface="Malgun Gothic"/>
              </a:rPr>
              <a:t>NB: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5" dirty="0">
                <a:latin typeface="Malgun Gothic"/>
                <a:cs typeface="Malgun Gothic"/>
              </a:rPr>
              <a:t>vantaggio derivante </a:t>
            </a:r>
            <a:r>
              <a:rPr sz="1650" i="1" spc="-30" dirty="0">
                <a:latin typeface="Malgun Gothic"/>
                <a:cs typeface="Malgun Gothic"/>
              </a:rPr>
              <a:t>dallo scheduling </a:t>
            </a:r>
            <a:r>
              <a:rPr sz="1650" i="1" spc="-35" dirty="0">
                <a:latin typeface="Malgun Gothic"/>
                <a:cs typeface="Malgun Gothic"/>
              </a:rPr>
              <a:t>dinamico può essere </a:t>
            </a:r>
            <a:r>
              <a:rPr sz="1650" i="1" spc="-30" dirty="0">
                <a:latin typeface="Malgun Gothic"/>
                <a:cs typeface="Malgun Gothic"/>
              </a:rPr>
              <a:t>annullato</a:t>
            </a:r>
            <a:r>
              <a:rPr sz="1650" i="1" spc="405" dirty="0">
                <a:latin typeface="Malgun Gothic"/>
                <a:cs typeface="Malgun Gothic"/>
              </a:rPr>
              <a:t> </a:t>
            </a:r>
            <a:r>
              <a:rPr sz="1650" i="1" spc="-40" dirty="0">
                <a:latin typeface="Malgun Gothic"/>
                <a:cs typeface="Malgun Gothic"/>
              </a:rPr>
              <a:t>dall’overhead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ts val="1905"/>
              </a:lnSpc>
            </a:pPr>
            <a:r>
              <a:rPr sz="1650" i="1" spc="-30" dirty="0">
                <a:latin typeface="Malgun Gothic"/>
                <a:cs typeface="Malgun Gothic"/>
              </a:rPr>
              <a:t>della sua</a:t>
            </a:r>
            <a:r>
              <a:rPr sz="1650" i="1" spc="1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gestione</a:t>
            </a:r>
            <a:endParaRPr sz="1650">
              <a:latin typeface="Malgun Gothic"/>
              <a:cs typeface="Malgun Gothic"/>
            </a:endParaRPr>
          </a:p>
          <a:p>
            <a:pPr marR="175260" algn="r">
              <a:lnSpc>
                <a:spcPts val="1635"/>
              </a:lnSpc>
            </a:pPr>
            <a:r>
              <a:rPr sz="1400" spc="-5" dirty="0">
                <a:latin typeface="Arial"/>
                <a:cs typeface="Arial"/>
              </a:rPr>
              <a:t>50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8811" y="2324481"/>
            <a:ext cx="4740275" cy="3445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4595" marR="1196975" algn="ctr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latin typeface="Arial"/>
                <a:cs typeface="Arial"/>
              </a:rPr>
              <a:t>THREAD  SMP</a:t>
            </a:r>
            <a:endParaRPr sz="4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4400" b="1" dirty="0">
                <a:latin typeface="Arial"/>
                <a:cs typeface="Arial"/>
              </a:rPr>
              <a:t>MICROKERNEL</a:t>
            </a:r>
            <a:endParaRPr sz="4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6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I </a:t>
            </a:r>
            <a:r>
              <a:rPr sz="3200" spc="-5" dirty="0">
                <a:latin typeface="Arial"/>
                <a:cs typeface="Arial"/>
              </a:rPr>
              <a:t>moderni </a:t>
            </a:r>
            <a:r>
              <a:rPr sz="3200" dirty="0">
                <a:latin typeface="Arial"/>
                <a:cs typeface="Arial"/>
              </a:rPr>
              <a:t>sistemi</a:t>
            </a:r>
            <a:r>
              <a:rPr sz="3200" spc="-7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operativi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Thread, </a:t>
            </a:r>
            <a:r>
              <a:rPr spc="5" dirty="0"/>
              <a:t>SMP </a:t>
            </a:r>
            <a:r>
              <a:rPr dirty="0"/>
              <a:t>e</a:t>
            </a:r>
            <a:r>
              <a:rPr spc="-50" dirty="0"/>
              <a:t> </a:t>
            </a:r>
            <a:r>
              <a:rPr dirty="0"/>
              <a:t>MicroKernel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THREAD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2742" y="1598167"/>
            <a:ext cx="5941695" cy="17043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5" dirty="0">
                <a:solidFill>
                  <a:srgbClr val="009999"/>
                </a:solidFill>
                <a:latin typeface="Yu Gothic UI"/>
                <a:cs typeface="Yu Gothic UI"/>
              </a:rPr>
              <a:t>Processo</a:t>
            </a:r>
            <a:endParaRPr sz="1800">
              <a:latin typeface="Yu Gothic UI"/>
              <a:cs typeface="Yu Gothic UI"/>
            </a:endParaRPr>
          </a:p>
          <a:p>
            <a:pPr marL="355600" indent="-342900">
              <a:lnSpc>
                <a:spcPct val="100000"/>
              </a:lnSpc>
              <a:buFont typeface="Lucida Sans Unicode"/>
              <a:buChar char="•"/>
              <a:tabLst>
                <a:tab pos="354965" algn="l"/>
                <a:tab pos="355600" algn="l"/>
              </a:tabLst>
            </a:pPr>
            <a:r>
              <a:rPr sz="1800" b="1" spc="5" dirty="0">
                <a:latin typeface="Yu Gothic UI"/>
                <a:cs typeface="Yu Gothic UI"/>
              </a:rPr>
              <a:t>possiede </a:t>
            </a:r>
            <a:r>
              <a:rPr sz="1800" b="1" spc="-25" dirty="0">
                <a:latin typeface="Yu Gothic UI"/>
                <a:cs typeface="Yu Gothic UI"/>
              </a:rPr>
              <a:t>delle</a:t>
            </a:r>
            <a:r>
              <a:rPr sz="1800" b="1" spc="-80" dirty="0">
                <a:latin typeface="Yu Gothic UI"/>
                <a:cs typeface="Yu Gothic UI"/>
              </a:rPr>
              <a:t> </a:t>
            </a:r>
            <a:r>
              <a:rPr sz="1800" b="1" spc="10" dirty="0">
                <a:latin typeface="Yu Gothic UI"/>
                <a:cs typeface="Yu Gothic UI"/>
              </a:rPr>
              <a:t>risorse:</a:t>
            </a:r>
            <a:endParaRPr sz="1800">
              <a:latin typeface="Yu Gothic UI"/>
              <a:cs typeface="Yu Gothic UI"/>
            </a:endParaRPr>
          </a:p>
          <a:p>
            <a:pPr marL="355600">
              <a:lnSpc>
                <a:spcPct val="100000"/>
              </a:lnSpc>
              <a:spcBef>
                <a:spcPts val="400"/>
              </a:spcBef>
            </a:pPr>
            <a:r>
              <a:rPr sz="1400" spc="-65" dirty="0">
                <a:latin typeface="Lucida Sans Unicode"/>
                <a:cs typeface="Lucida Sans Unicode"/>
              </a:rPr>
              <a:t>spazio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90" dirty="0">
                <a:latin typeface="Lucida Sans Unicode"/>
                <a:cs typeface="Lucida Sans Unicode"/>
              </a:rPr>
              <a:t>indirizzamento </a:t>
            </a:r>
            <a:r>
              <a:rPr sz="1400" spc="-70" dirty="0">
                <a:latin typeface="Lucida Sans Unicode"/>
                <a:cs typeface="Lucida Sans Unicode"/>
              </a:rPr>
              <a:t>virtuale </a:t>
            </a:r>
            <a:r>
              <a:rPr sz="1400" spc="-35" dirty="0">
                <a:latin typeface="Lucida Sans Unicode"/>
                <a:cs typeface="Lucida Sans Unicode"/>
              </a:rPr>
              <a:t>che </a:t>
            </a:r>
            <a:r>
              <a:rPr sz="1400" spc="-65" dirty="0">
                <a:latin typeface="Lucida Sans Unicode"/>
                <a:cs typeface="Lucida Sans Unicode"/>
              </a:rPr>
              <a:t>contiene </a:t>
            </a:r>
            <a:r>
              <a:rPr sz="1400" spc="-75" dirty="0">
                <a:latin typeface="Lucida Sans Unicode"/>
                <a:cs typeface="Lucida Sans Unicode"/>
              </a:rPr>
              <a:t>l</a:t>
            </a:r>
            <a:r>
              <a:rPr sz="1400" spc="-75" dirty="0">
                <a:latin typeface="Arial"/>
                <a:cs typeface="Arial"/>
              </a:rPr>
              <a:t>’</a:t>
            </a:r>
            <a:r>
              <a:rPr sz="1400" spc="-75" dirty="0">
                <a:latin typeface="Lucida Sans Unicode"/>
                <a:cs typeface="Lucida Sans Unicode"/>
              </a:rPr>
              <a:t>immagine </a:t>
            </a:r>
            <a:r>
              <a:rPr sz="1400" spc="-70" dirty="0">
                <a:latin typeface="Lucida Sans Unicode"/>
                <a:cs typeface="Lucida Sans Unicode"/>
              </a:rPr>
              <a:t>del</a:t>
            </a:r>
            <a:r>
              <a:rPr sz="1400" spc="-229" dirty="0">
                <a:latin typeface="Lucida Sans Unicode"/>
                <a:cs typeface="Lucida Sans Unicode"/>
              </a:rPr>
              <a:t> </a:t>
            </a:r>
            <a:r>
              <a:rPr sz="1400" spc="-55" dirty="0">
                <a:latin typeface="Lucida Sans Unicode"/>
                <a:cs typeface="Lucida Sans Unicode"/>
              </a:rPr>
              <a:t>processo;</a:t>
            </a:r>
            <a:endParaRPr sz="1400">
              <a:latin typeface="Lucida Sans Unicode"/>
              <a:cs typeface="Lucida Sans Unicode"/>
            </a:endParaRPr>
          </a:p>
          <a:p>
            <a:pPr marL="355600">
              <a:lnSpc>
                <a:spcPct val="100000"/>
              </a:lnSpc>
              <a:spcBef>
                <a:spcPts val="95"/>
              </a:spcBef>
            </a:pPr>
            <a:r>
              <a:rPr sz="1400" spc="-95" dirty="0">
                <a:latin typeface="Lucida Sans Unicode"/>
                <a:cs typeface="Lucida Sans Unicode"/>
              </a:rPr>
              <a:t>può </a:t>
            </a:r>
            <a:r>
              <a:rPr sz="1400" spc="-55" dirty="0">
                <a:latin typeface="Lucida Sans Unicode"/>
                <a:cs typeface="Lucida Sans Unicode"/>
              </a:rPr>
              <a:t>chiedere </a:t>
            </a:r>
            <a:r>
              <a:rPr sz="1400" spc="-85" dirty="0">
                <a:latin typeface="Lucida Sans Unicode"/>
                <a:cs typeface="Lucida Sans Unicode"/>
              </a:rPr>
              <a:t>ulteriore</a:t>
            </a:r>
            <a:r>
              <a:rPr sz="1400" spc="-130" dirty="0">
                <a:latin typeface="Lucida Sans Unicode"/>
                <a:cs typeface="Lucida Sans Unicode"/>
              </a:rPr>
              <a:t> </a:t>
            </a:r>
            <a:r>
              <a:rPr sz="1400" spc="-85" dirty="0">
                <a:latin typeface="Lucida Sans Unicode"/>
                <a:cs typeface="Lucida Sans Unicode"/>
              </a:rPr>
              <a:t>memoria;</a:t>
            </a:r>
            <a:endParaRPr sz="1400">
              <a:latin typeface="Lucida Sans Unicode"/>
              <a:cs typeface="Lucida Sans Unicode"/>
            </a:endParaRPr>
          </a:p>
          <a:p>
            <a:pPr marL="355600" marR="2533015">
              <a:lnSpc>
                <a:spcPct val="100000"/>
              </a:lnSpc>
            </a:pPr>
            <a:r>
              <a:rPr sz="1400" spc="-95" dirty="0">
                <a:latin typeface="Lucida Sans Unicode"/>
                <a:cs typeface="Lucida Sans Unicode"/>
              </a:rPr>
              <a:t>può </a:t>
            </a:r>
            <a:r>
              <a:rPr sz="1400" spc="-55" dirty="0">
                <a:latin typeface="Lucida Sans Unicode"/>
                <a:cs typeface="Lucida Sans Unicode"/>
              </a:rPr>
              <a:t>chiedere </a:t>
            </a:r>
            <a:r>
              <a:rPr sz="1400" spc="-100" dirty="0">
                <a:latin typeface="Lucida Sans Unicode"/>
                <a:cs typeface="Lucida Sans Unicode"/>
              </a:rPr>
              <a:t>il </a:t>
            </a:r>
            <a:r>
              <a:rPr sz="1400" spc="-90" dirty="0">
                <a:latin typeface="Lucida Sans Unicode"/>
                <a:cs typeface="Lucida Sans Unicode"/>
              </a:rPr>
              <a:t>controllo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50" dirty="0">
                <a:latin typeface="Lucida Sans Unicode"/>
                <a:cs typeface="Lucida Sans Unicode"/>
              </a:rPr>
              <a:t>canali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150" dirty="0">
                <a:latin typeface="Lucida Sans Unicode"/>
                <a:cs typeface="Lucida Sans Unicode"/>
              </a:rPr>
              <a:t>i/o;  </a:t>
            </a:r>
            <a:r>
              <a:rPr sz="1400" spc="-95" dirty="0">
                <a:latin typeface="Lucida Sans Unicode"/>
                <a:cs typeface="Lucida Sans Unicode"/>
              </a:rPr>
              <a:t>può </a:t>
            </a:r>
            <a:r>
              <a:rPr sz="1400" spc="-55" dirty="0">
                <a:latin typeface="Lucida Sans Unicode"/>
                <a:cs typeface="Lucida Sans Unicode"/>
              </a:rPr>
              <a:t>chiedere </a:t>
            </a:r>
            <a:r>
              <a:rPr sz="1400" spc="-100" dirty="0">
                <a:latin typeface="Lucida Sans Unicode"/>
                <a:cs typeface="Lucida Sans Unicode"/>
              </a:rPr>
              <a:t>il </a:t>
            </a:r>
            <a:r>
              <a:rPr sz="1400" spc="-90" dirty="0">
                <a:latin typeface="Lucida Sans Unicode"/>
                <a:cs typeface="Lucida Sans Unicode"/>
              </a:rPr>
              <a:t>controllo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80" dirty="0">
                <a:latin typeface="Lucida Sans Unicode"/>
                <a:cs typeface="Lucida Sans Unicode"/>
              </a:rPr>
              <a:t>dispositivi;  </a:t>
            </a:r>
            <a:r>
              <a:rPr sz="1400" spc="-95" dirty="0">
                <a:latin typeface="Lucida Sans Unicode"/>
                <a:cs typeface="Lucida Sans Unicode"/>
              </a:rPr>
              <a:t>può </a:t>
            </a:r>
            <a:r>
              <a:rPr sz="1400" spc="-55" dirty="0">
                <a:latin typeface="Lucida Sans Unicode"/>
                <a:cs typeface="Lucida Sans Unicode"/>
              </a:rPr>
              <a:t>chiedere</a:t>
            </a:r>
            <a:r>
              <a:rPr sz="1400" spc="305" dirty="0">
                <a:latin typeface="Lucida Sans Unicode"/>
                <a:cs typeface="Lucida Sans Unicode"/>
              </a:rPr>
              <a:t> </a:t>
            </a:r>
            <a:r>
              <a:rPr sz="1400" spc="-65" dirty="0">
                <a:latin typeface="Lucida Sans Unicode"/>
                <a:cs typeface="Lucida Sans Unicode"/>
              </a:rPr>
              <a:t>files;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2742" y="3424086"/>
            <a:ext cx="4463415" cy="106743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5"/>
              </a:spcBef>
              <a:buFont typeface="Lucida Sans Unicode"/>
              <a:buChar char="•"/>
              <a:tabLst>
                <a:tab pos="354965" algn="l"/>
                <a:tab pos="355600" algn="l"/>
              </a:tabLst>
            </a:pPr>
            <a:r>
              <a:rPr sz="1800" b="1" spc="-60" dirty="0">
                <a:latin typeface="Yu Gothic UI"/>
                <a:cs typeface="Yu Gothic UI"/>
              </a:rPr>
              <a:t>unit</a:t>
            </a:r>
            <a:r>
              <a:rPr sz="1800" b="1" spc="-60" dirty="0">
                <a:latin typeface="Arial"/>
                <a:cs typeface="Arial"/>
              </a:rPr>
              <a:t>à </a:t>
            </a:r>
            <a:r>
              <a:rPr sz="1800" b="1" spc="-75" dirty="0">
                <a:latin typeface="Yu Gothic UI"/>
                <a:cs typeface="Yu Gothic UI"/>
              </a:rPr>
              <a:t>di</a:t>
            </a:r>
            <a:r>
              <a:rPr sz="1800" b="1" spc="5" dirty="0">
                <a:latin typeface="Yu Gothic UI"/>
                <a:cs typeface="Yu Gothic UI"/>
              </a:rPr>
              <a:t> </a:t>
            </a:r>
            <a:r>
              <a:rPr sz="1800" b="1" spc="10" dirty="0">
                <a:latin typeface="Yu Gothic UI"/>
                <a:cs typeface="Yu Gothic UI"/>
              </a:rPr>
              <a:t>esecuzione</a:t>
            </a:r>
            <a:endParaRPr sz="1800">
              <a:latin typeface="Yu Gothic UI"/>
              <a:cs typeface="Yu Gothic UI"/>
            </a:endParaRPr>
          </a:p>
          <a:p>
            <a:pPr marL="355600" marR="5080" indent="-26034">
              <a:lnSpc>
                <a:spcPct val="105700"/>
              </a:lnSpc>
              <a:spcBef>
                <a:spcPts val="305"/>
              </a:spcBef>
            </a:pPr>
            <a:r>
              <a:rPr sz="1400" spc="-45" dirty="0">
                <a:latin typeface="Lucida Sans Unicode"/>
                <a:cs typeface="Lucida Sans Unicode"/>
              </a:rPr>
              <a:t>ha </a:t>
            </a:r>
            <a:r>
              <a:rPr sz="1400" spc="-90" dirty="0">
                <a:latin typeface="Lucida Sans Unicode"/>
                <a:cs typeface="Lucida Sans Unicode"/>
              </a:rPr>
              <a:t>uno </a:t>
            </a:r>
            <a:r>
              <a:rPr sz="1400" spc="-75" dirty="0">
                <a:latin typeface="Lucida Sans Unicode"/>
                <a:cs typeface="Lucida Sans Unicode"/>
              </a:rPr>
              <a:t>stato </a:t>
            </a:r>
            <a:r>
              <a:rPr sz="1400" spc="-40" dirty="0">
                <a:latin typeface="Lucida Sans Unicode"/>
                <a:cs typeface="Lucida Sans Unicode"/>
              </a:rPr>
              <a:t>(ready, </a:t>
            </a:r>
            <a:r>
              <a:rPr sz="1400" spc="-90" dirty="0">
                <a:latin typeface="Lucida Sans Unicode"/>
                <a:cs typeface="Lucida Sans Unicode"/>
              </a:rPr>
              <a:t>running, </a:t>
            </a:r>
            <a:r>
              <a:rPr sz="1400" spc="-75" dirty="0">
                <a:latin typeface="Lucida Sans Unicode"/>
                <a:cs typeface="Lucida Sans Unicode"/>
              </a:rPr>
              <a:t>blocked, </a:t>
            </a:r>
            <a:r>
              <a:rPr sz="1400" spc="-60" dirty="0">
                <a:latin typeface="Lucida Sans Unicode"/>
                <a:cs typeface="Lucida Sans Unicode"/>
              </a:rPr>
              <a:t>swapped, </a:t>
            </a:r>
            <a:r>
              <a:rPr sz="1400" spc="-10" dirty="0">
                <a:latin typeface="Arial"/>
                <a:cs typeface="Arial"/>
              </a:rPr>
              <a:t>…</a:t>
            </a:r>
            <a:r>
              <a:rPr sz="1400" spc="-10" dirty="0">
                <a:latin typeface="Lucida Sans Unicode"/>
                <a:cs typeface="Lucida Sans Unicode"/>
              </a:rPr>
              <a:t>.)  </a:t>
            </a:r>
            <a:r>
              <a:rPr sz="1400" spc="-45" dirty="0">
                <a:latin typeface="Lucida Sans Unicode"/>
                <a:cs typeface="Lucida Sans Unicode"/>
              </a:rPr>
              <a:t>ha </a:t>
            </a:r>
            <a:r>
              <a:rPr sz="1400" spc="-60" dirty="0">
                <a:latin typeface="Lucida Sans Unicode"/>
                <a:cs typeface="Lucida Sans Unicode"/>
              </a:rPr>
              <a:t>una</a:t>
            </a:r>
            <a:r>
              <a:rPr sz="1400" spc="-110" dirty="0">
                <a:latin typeface="Lucida Sans Unicode"/>
                <a:cs typeface="Lucida Sans Unicode"/>
              </a:rPr>
              <a:t> </a:t>
            </a:r>
            <a:r>
              <a:rPr sz="1400" spc="-95" dirty="0">
                <a:latin typeface="Lucida Sans Unicode"/>
                <a:cs typeface="Lucida Sans Unicode"/>
              </a:rPr>
              <a:t>priorit</a:t>
            </a:r>
            <a:r>
              <a:rPr sz="1400" spc="-95" dirty="0">
                <a:latin typeface="Arial"/>
                <a:cs typeface="Arial"/>
              </a:rPr>
              <a:t>à</a:t>
            </a:r>
            <a:endParaRPr sz="1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400" spc="-35" dirty="0">
                <a:latin typeface="Lucida Sans Unicode"/>
                <a:cs typeface="Lucida Sans Unicode"/>
              </a:rPr>
              <a:t>deve </a:t>
            </a:r>
            <a:r>
              <a:rPr sz="1400" spc="-25" dirty="0">
                <a:latin typeface="Lucida Sans Unicode"/>
                <a:cs typeface="Lucida Sans Unicode"/>
              </a:rPr>
              <a:t>essere</a:t>
            </a:r>
            <a:r>
              <a:rPr sz="1400" spc="-140" dirty="0">
                <a:latin typeface="Lucida Sans Unicode"/>
                <a:cs typeface="Lucida Sans Unicode"/>
              </a:rPr>
              <a:t> </a:t>
            </a:r>
            <a:r>
              <a:rPr sz="1400" spc="-65" dirty="0">
                <a:latin typeface="Lucida Sans Unicode"/>
                <a:cs typeface="Lucida Sans Unicode"/>
              </a:rPr>
              <a:t>schedulato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2742" y="5012816"/>
            <a:ext cx="55365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9999"/>
                </a:solidFill>
                <a:latin typeface="Yu Gothic UI"/>
                <a:cs typeface="Yu Gothic UI"/>
              </a:rPr>
              <a:t>Thread</a:t>
            </a:r>
            <a:endParaRPr sz="1800">
              <a:latin typeface="Yu Gothic UI"/>
              <a:cs typeface="Yu Gothic UI"/>
            </a:endParaRPr>
          </a:p>
          <a:p>
            <a:pPr marL="355600" marR="15621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  <a:tab pos="2489200" algn="l"/>
              </a:tabLst>
            </a:pPr>
            <a:r>
              <a:rPr sz="1800" spc="-140" dirty="0">
                <a:solidFill>
                  <a:srgbClr val="009999"/>
                </a:solidFill>
                <a:latin typeface="Lucida Sans Unicode"/>
                <a:cs typeface="Lucida Sans Unicode"/>
              </a:rPr>
              <a:t>light</a:t>
            </a:r>
            <a:r>
              <a:rPr sz="1800" spc="-50" dirty="0">
                <a:solidFill>
                  <a:srgbClr val="009999"/>
                </a:solidFill>
                <a:latin typeface="Lucida Sans Unicode"/>
                <a:cs typeface="Lucida Sans Unicode"/>
              </a:rPr>
              <a:t> </a:t>
            </a:r>
            <a:r>
              <a:rPr sz="1800" spc="-110" dirty="0">
                <a:solidFill>
                  <a:srgbClr val="009999"/>
                </a:solidFill>
                <a:latin typeface="Lucida Sans Unicode"/>
                <a:cs typeface="Lucida Sans Unicode"/>
              </a:rPr>
              <a:t>weight</a:t>
            </a:r>
            <a:r>
              <a:rPr sz="1800" spc="-55" dirty="0">
                <a:solidFill>
                  <a:srgbClr val="009999"/>
                </a:solidFill>
                <a:latin typeface="Lucida Sans Unicode"/>
                <a:cs typeface="Lucida Sans Unicode"/>
              </a:rPr>
              <a:t> </a:t>
            </a:r>
            <a:r>
              <a:rPr sz="1800" spc="-65" dirty="0">
                <a:solidFill>
                  <a:srgbClr val="009999"/>
                </a:solidFill>
                <a:latin typeface="Lucida Sans Unicode"/>
                <a:cs typeface="Lucida Sans Unicode"/>
              </a:rPr>
              <a:t>process	</a:t>
            </a:r>
            <a:r>
              <a:rPr sz="1800" spc="55" dirty="0">
                <a:latin typeface="Lucida Sans Unicode"/>
                <a:cs typeface="Lucida Sans Unicode"/>
              </a:rPr>
              <a:t>(</a:t>
            </a:r>
            <a:r>
              <a:rPr sz="1800" spc="55" dirty="0">
                <a:solidFill>
                  <a:srgbClr val="009999"/>
                </a:solidFill>
                <a:latin typeface="Lucida Sans Unicode"/>
                <a:cs typeface="Lucida Sans Unicode"/>
              </a:rPr>
              <a:t>LWP</a:t>
            </a:r>
            <a:r>
              <a:rPr sz="1800" spc="55" dirty="0">
                <a:latin typeface="Lucida Sans Unicode"/>
                <a:cs typeface="Lucida Sans Unicode"/>
              </a:rPr>
              <a:t>): </a:t>
            </a:r>
            <a:r>
              <a:rPr sz="1800" spc="-120" dirty="0">
                <a:latin typeface="Lucida Sans Unicode"/>
                <a:cs typeface="Lucida Sans Unicode"/>
              </a:rPr>
              <a:t>non </a:t>
            </a:r>
            <a:r>
              <a:rPr sz="1800" spc="-70" dirty="0">
                <a:latin typeface="Lucida Sans Unicode"/>
                <a:cs typeface="Lucida Sans Unicode"/>
              </a:rPr>
              <a:t>possiede</a:t>
            </a:r>
            <a:r>
              <a:rPr sz="1800" spc="-175" dirty="0">
                <a:latin typeface="Lucida Sans Unicode"/>
                <a:cs typeface="Lucida Sans Unicode"/>
              </a:rPr>
              <a:t> </a:t>
            </a:r>
            <a:r>
              <a:rPr sz="1800" spc="-80" dirty="0">
                <a:latin typeface="Lucida Sans Unicode"/>
                <a:cs typeface="Lucida Sans Unicode"/>
              </a:rPr>
              <a:t>risorse  </a:t>
            </a:r>
            <a:r>
              <a:rPr sz="1800" b="1" spc="-40" dirty="0">
                <a:latin typeface="Yu Gothic UI"/>
                <a:cs typeface="Yu Gothic UI"/>
              </a:rPr>
              <a:t>elemento </a:t>
            </a:r>
            <a:r>
              <a:rPr sz="1800" b="1" spc="20" dirty="0">
                <a:latin typeface="Yu Gothic UI"/>
                <a:cs typeface="Yu Gothic UI"/>
              </a:rPr>
              <a:t>che </a:t>
            </a:r>
            <a:r>
              <a:rPr sz="1800" b="1" spc="-5" dirty="0">
                <a:latin typeface="Yu Gothic UI"/>
                <a:cs typeface="Yu Gothic UI"/>
              </a:rPr>
              <a:t>viene </a:t>
            </a:r>
            <a:r>
              <a:rPr sz="1800" b="1" spc="-35" dirty="0">
                <a:latin typeface="Yu Gothic UI"/>
                <a:cs typeface="Yu Gothic UI"/>
              </a:rPr>
              <a:t>allocato </a:t>
            </a:r>
            <a:r>
              <a:rPr sz="1800" b="1" spc="-25" dirty="0">
                <a:latin typeface="Yu Gothic UI"/>
                <a:cs typeface="Yu Gothic UI"/>
              </a:rPr>
              <a:t>(main</a:t>
            </a:r>
            <a:r>
              <a:rPr sz="1800" b="1" spc="-90" dirty="0">
                <a:latin typeface="Yu Gothic UI"/>
                <a:cs typeface="Yu Gothic UI"/>
              </a:rPr>
              <a:t> </a:t>
            </a:r>
            <a:r>
              <a:rPr sz="1800" b="1" spc="-45" dirty="0">
                <a:latin typeface="Yu Gothic UI"/>
                <a:cs typeface="Yu Gothic UI"/>
              </a:rPr>
              <a:t>memory)</a:t>
            </a:r>
            <a:endParaRPr sz="1800">
              <a:latin typeface="Yu Gothic UI"/>
              <a:cs typeface="Yu Gothic UI"/>
            </a:endParaRPr>
          </a:p>
          <a:p>
            <a:pPr marL="3556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è </a:t>
            </a:r>
            <a:r>
              <a:rPr sz="1800" spc="-85" dirty="0">
                <a:latin typeface="Lucida Sans Unicode"/>
                <a:cs typeface="Lucida Sans Unicode"/>
              </a:rPr>
              <a:t>una </a:t>
            </a:r>
            <a:r>
              <a:rPr sz="1800" spc="-70" dirty="0">
                <a:latin typeface="Lucida Sans Unicode"/>
                <a:cs typeface="Lucida Sans Unicode"/>
              </a:rPr>
              <a:t>traccia </a:t>
            </a:r>
            <a:r>
              <a:rPr sz="1800" spc="-120" dirty="0">
                <a:latin typeface="Lucida Sans Unicode"/>
                <a:cs typeface="Lucida Sans Unicode"/>
              </a:rPr>
              <a:t>in </a:t>
            </a:r>
            <a:r>
              <a:rPr sz="1800" spc="-70" dirty="0">
                <a:latin typeface="Lucida Sans Unicode"/>
                <a:cs typeface="Lucida Sans Unicode"/>
              </a:rPr>
              <a:t>esecuzione </a:t>
            </a:r>
            <a:r>
              <a:rPr sz="1800" spc="-120" dirty="0">
                <a:latin typeface="Lucida Sans Unicode"/>
                <a:cs typeface="Lucida Sans Unicode"/>
              </a:rPr>
              <a:t>in uno </a:t>
            </a:r>
            <a:r>
              <a:rPr sz="1800" spc="-105" dirty="0">
                <a:latin typeface="Lucida Sans Unicode"/>
                <a:cs typeface="Lucida Sans Unicode"/>
              </a:rPr>
              <a:t>o </a:t>
            </a:r>
            <a:r>
              <a:rPr sz="1800" spc="-90" dirty="0">
                <a:latin typeface="Lucida Sans Unicode"/>
                <a:cs typeface="Lucida Sans Unicode"/>
              </a:rPr>
              <a:t>pi</a:t>
            </a:r>
            <a:r>
              <a:rPr sz="1800" spc="-90" dirty="0">
                <a:latin typeface="Arial"/>
                <a:cs typeface="Arial"/>
              </a:rPr>
              <a:t>ù</a:t>
            </a:r>
            <a:r>
              <a:rPr sz="1800" spc="204" dirty="0">
                <a:latin typeface="Arial"/>
                <a:cs typeface="Arial"/>
              </a:rPr>
              <a:t> </a:t>
            </a:r>
            <a:r>
              <a:rPr sz="1800" spc="-130" dirty="0">
                <a:latin typeface="Lucida Sans Unicode"/>
                <a:cs typeface="Lucida Sans Unicode"/>
              </a:rPr>
              <a:t>programmi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64451" y="1844675"/>
            <a:ext cx="0" cy="3097530"/>
          </a:xfrm>
          <a:custGeom>
            <a:avLst/>
            <a:gdLst/>
            <a:ahLst/>
            <a:cxnLst/>
            <a:rect l="l" t="t" r="r" b="b"/>
            <a:pathLst>
              <a:path h="3097529">
                <a:moveTo>
                  <a:pt x="0" y="0"/>
                </a:moveTo>
                <a:lnTo>
                  <a:pt x="0" y="309714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33233" y="2728047"/>
            <a:ext cx="1744980" cy="101346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920"/>
              </a:lnSpc>
              <a:spcBef>
                <a:spcPts val="245"/>
              </a:spcBef>
            </a:pPr>
            <a:r>
              <a:rPr sz="1650" i="1" u="sng" spc="-3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Caratteristiche </a:t>
            </a:r>
            <a:r>
              <a:rPr sz="1650" i="1" spc="-30" dirty="0">
                <a:latin typeface="Malgun Gothic"/>
                <a:cs typeface="Malgun Gothic"/>
              </a:rPr>
              <a:t> </a:t>
            </a:r>
            <a:r>
              <a:rPr sz="1650" i="1" u="sng" spc="-2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trattate in</a:t>
            </a:r>
            <a:r>
              <a:rPr sz="1650" i="1" u="sng" spc="-7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 </a:t>
            </a:r>
            <a:r>
              <a:rPr sz="1650" i="1" u="sng" spc="-3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maniera </a:t>
            </a:r>
            <a:r>
              <a:rPr sz="1650" i="1" spc="-30" dirty="0">
                <a:latin typeface="Malgun Gothic"/>
                <a:cs typeface="Malgun Gothic"/>
              </a:rPr>
              <a:t> </a:t>
            </a:r>
            <a:r>
              <a:rPr sz="1650" i="1" u="sng" spc="-3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indipendente </a:t>
            </a:r>
            <a:r>
              <a:rPr sz="1650" i="1" u="sng" spc="-3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dal </a:t>
            </a:r>
            <a:r>
              <a:rPr sz="1650" i="1" spc="-30" dirty="0">
                <a:latin typeface="Malgun Gothic"/>
                <a:cs typeface="Malgun Gothic"/>
              </a:rPr>
              <a:t> </a:t>
            </a:r>
            <a:r>
              <a:rPr sz="1650" i="1" u="sng" spc="-4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SO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2276475"/>
            <a:ext cx="3151251" cy="3600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MULTI-THREADING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31544" y="1581352"/>
            <a:ext cx="7836534" cy="41357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Capacità di un </a:t>
            </a:r>
            <a:r>
              <a:rPr sz="2000" spc="-5" dirty="0">
                <a:latin typeface="Arial"/>
                <a:cs typeface="Arial"/>
              </a:rPr>
              <a:t>SO </a:t>
            </a:r>
            <a:r>
              <a:rPr sz="2000" dirty="0">
                <a:latin typeface="Arial"/>
                <a:cs typeface="Arial"/>
              </a:rPr>
              <a:t>di supportare più thread per ogni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processo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Times New Roman"/>
              <a:cs typeface="Times New Roman"/>
            </a:endParaRPr>
          </a:p>
          <a:p>
            <a:pPr marL="3688079" indent="-342900">
              <a:lnSpc>
                <a:spcPct val="100000"/>
              </a:lnSpc>
              <a:buFont typeface="Arial"/>
              <a:buChar char="•"/>
              <a:tabLst>
                <a:tab pos="3688079" algn="l"/>
                <a:tab pos="3688715" algn="l"/>
              </a:tabLst>
            </a:pPr>
            <a:r>
              <a:rPr sz="1600" b="1" spc="-5" dirty="0">
                <a:latin typeface="Arial"/>
                <a:cs typeface="Arial"/>
              </a:rPr>
              <a:t>SINGOLO PROCESSO SINGOLO</a:t>
            </a:r>
            <a:r>
              <a:rPr sz="1600" b="1" spc="50" dirty="0">
                <a:latin typeface="Arial"/>
                <a:cs typeface="Arial"/>
              </a:rPr>
              <a:t> </a:t>
            </a:r>
            <a:r>
              <a:rPr sz="1600" b="1" spc="-15" dirty="0">
                <a:latin typeface="Arial"/>
                <a:cs typeface="Arial"/>
              </a:rPr>
              <a:t>THREAD</a:t>
            </a:r>
            <a:endParaRPr sz="1600">
              <a:latin typeface="Arial"/>
              <a:cs typeface="Arial"/>
            </a:endParaRPr>
          </a:p>
          <a:p>
            <a:pPr marL="3688079">
              <a:lnSpc>
                <a:spcPct val="100000"/>
              </a:lnSpc>
              <a:spcBef>
                <a:spcPts val="385"/>
              </a:spcBef>
            </a:pPr>
            <a:r>
              <a:rPr sz="1600" i="1" spc="-10" dirty="0">
                <a:latin typeface="Arial"/>
                <a:cs typeface="Arial"/>
              </a:rPr>
              <a:t>MS-DOS </a:t>
            </a:r>
            <a:r>
              <a:rPr sz="1600" i="1" spc="-5" dirty="0">
                <a:latin typeface="Arial"/>
                <a:cs typeface="Arial"/>
              </a:rPr>
              <a:t>(il thread esiste nel</a:t>
            </a:r>
            <a:r>
              <a:rPr sz="1600" i="1" spc="5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processo)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3688079" indent="-342900">
              <a:lnSpc>
                <a:spcPct val="100000"/>
              </a:lnSpc>
              <a:buFont typeface="Arial"/>
              <a:buChar char="•"/>
              <a:tabLst>
                <a:tab pos="3688079" algn="l"/>
                <a:tab pos="3688715" algn="l"/>
              </a:tabLst>
            </a:pPr>
            <a:r>
              <a:rPr sz="1600" b="1" spc="-5" dirty="0">
                <a:latin typeface="Arial"/>
                <a:cs typeface="Arial"/>
              </a:rPr>
              <a:t>PROCESSI MULTIPLI A SINGOLO</a:t>
            </a:r>
            <a:r>
              <a:rPr sz="1600" b="1" spc="40" dirty="0">
                <a:latin typeface="Arial"/>
                <a:cs typeface="Arial"/>
              </a:rPr>
              <a:t> </a:t>
            </a:r>
            <a:r>
              <a:rPr sz="1600" b="1" spc="-15" dirty="0">
                <a:latin typeface="Arial"/>
                <a:cs typeface="Arial"/>
              </a:rPr>
              <a:t>THREAD</a:t>
            </a:r>
            <a:endParaRPr sz="1600">
              <a:latin typeface="Arial"/>
              <a:cs typeface="Arial"/>
            </a:endParaRPr>
          </a:p>
          <a:p>
            <a:pPr marL="24130" algn="ctr">
              <a:lnSpc>
                <a:spcPct val="100000"/>
              </a:lnSpc>
              <a:spcBef>
                <a:spcPts val="385"/>
              </a:spcBef>
            </a:pPr>
            <a:r>
              <a:rPr sz="1600" i="1" spc="-10" dirty="0">
                <a:latin typeface="Arial"/>
                <a:cs typeface="Arial"/>
              </a:rPr>
              <a:t>UNIX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imes New Roman"/>
              <a:cs typeface="Times New Roman"/>
            </a:endParaRPr>
          </a:p>
          <a:p>
            <a:pPr marL="3688079" marR="2682875" indent="-342900">
              <a:lnSpc>
                <a:spcPct val="120000"/>
              </a:lnSpc>
              <a:buFont typeface="Arial"/>
              <a:buChar char="•"/>
              <a:tabLst>
                <a:tab pos="3688079" algn="l"/>
                <a:tab pos="3688715" algn="l"/>
              </a:tabLst>
            </a:pPr>
            <a:r>
              <a:rPr sz="1600" b="1" spc="-5" dirty="0">
                <a:latin typeface="Arial"/>
                <a:cs typeface="Arial"/>
              </a:rPr>
              <a:t>MU</a:t>
            </a:r>
            <a:r>
              <a:rPr sz="1600" b="1" spc="-15" dirty="0">
                <a:latin typeface="Arial"/>
                <a:cs typeface="Arial"/>
              </a:rPr>
              <a:t>L</a:t>
            </a:r>
            <a:r>
              <a:rPr sz="1600" b="1" spc="-5" dirty="0">
                <a:latin typeface="Arial"/>
                <a:cs typeface="Arial"/>
              </a:rPr>
              <a:t>T</a:t>
            </a:r>
            <a:r>
              <a:rPr sz="1600" b="1" spc="-10" dirty="0">
                <a:latin typeface="Arial"/>
                <a:cs typeface="Arial"/>
              </a:rPr>
              <a:t>I</a:t>
            </a:r>
            <a:r>
              <a:rPr sz="1600" b="1" spc="-5" dirty="0">
                <a:latin typeface="Arial"/>
                <a:cs typeface="Arial"/>
              </a:rPr>
              <a:t>T</a:t>
            </a:r>
            <a:r>
              <a:rPr sz="1600" b="1" spc="-15" dirty="0">
                <a:latin typeface="Arial"/>
                <a:cs typeface="Arial"/>
              </a:rPr>
              <a:t>H</a:t>
            </a:r>
            <a:r>
              <a:rPr sz="1600" b="1" spc="-5" dirty="0">
                <a:latin typeface="Arial"/>
                <a:cs typeface="Arial"/>
              </a:rPr>
              <a:t>RE</a:t>
            </a:r>
            <a:r>
              <a:rPr sz="1600" b="1" spc="-55" dirty="0">
                <a:latin typeface="Arial"/>
                <a:cs typeface="Arial"/>
              </a:rPr>
              <a:t>A</a:t>
            </a:r>
            <a:r>
              <a:rPr sz="1600" b="1" spc="-5" dirty="0">
                <a:latin typeface="Arial"/>
                <a:cs typeface="Arial"/>
              </a:rPr>
              <a:t>D  </a:t>
            </a:r>
            <a:r>
              <a:rPr sz="1600" i="1" dirty="0">
                <a:latin typeface="Arial"/>
                <a:cs typeface="Arial"/>
              </a:rPr>
              <a:t>WINDOWS  </a:t>
            </a:r>
            <a:r>
              <a:rPr sz="1600" i="1" spc="-5" dirty="0">
                <a:latin typeface="Arial"/>
                <a:cs typeface="Arial"/>
              </a:rPr>
              <a:t>SOLARIS  </a:t>
            </a:r>
            <a:r>
              <a:rPr sz="1600" i="1" spc="-10" dirty="0">
                <a:latin typeface="Arial"/>
                <a:cs typeface="Arial"/>
              </a:rPr>
              <a:t>MACH</a:t>
            </a:r>
            <a:endParaRPr sz="16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390"/>
              </a:spcBef>
            </a:pPr>
            <a:r>
              <a:rPr sz="1600" i="1" spc="-5" dirty="0">
                <a:latin typeface="Arial"/>
                <a:cs typeface="Arial"/>
              </a:rPr>
              <a:t>OS/2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0112" y="2347976"/>
            <a:ext cx="1440180" cy="1441450"/>
          </a:xfrm>
          <a:custGeom>
            <a:avLst/>
            <a:gdLst/>
            <a:ahLst/>
            <a:cxnLst/>
            <a:rect l="l" t="t" r="r" b="b"/>
            <a:pathLst>
              <a:path w="1440180" h="1441450">
                <a:moveTo>
                  <a:pt x="0" y="1441450"/>
                </a:moveTo>
                <a:lnTo>
                  <a:pt x="1439799" y="1441450"/>
                </a:lnTo>
                <a:lnTo>
                  <a:pt x="1439799" y="0"/>
                </a:lnTo>
                <a:lnTo>
                  <a:pt x="0" y="0"/>
                </a:lnTo>
                <a:lnTo>
                  <a:pt x="0" y="1441450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56100" y="2492375"/>
            <a:ext cx="4537075" cy="647700"/>
          </a:xfrm>
          <a:custGeom>
            <a:avLst/>
            <a:gdLst/>
            <a:ahLst/>
            <a:cxnLst/>
            <a:rect l="l" t="t" r="r" b="b"/>
            <a:pathLst>
              <a:path w="4537075" h="647700">
                <a:moveTo>
                  <a:pt x="0" y="647700"/>
                </a:moveTo>
                <a:lnTo>
                  <a:pt x="4537075" y="647700"/>
                </a:lnTo>
                <a:lnTo>
                  <a:pt x="4537075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0112" y="4221226"/>
            <a:ext cx="1440180" cy="1513205"/>
          </a:xfrm>
          <a:custGeom>
            <a:avLst/>
            <a:gdLst/>
            <a:ahLst/>
            <a:cxnLst/>
            <a:rect l="l" t="t" r="r" b="b"/>
            <a:pathLst>
              <a:path w="1440180" h="1513204">
                <a:moveTo>
                  <a:pt x="0" y="1512824"/>
                </a:moveTo>
                <a:lnTo>
                  <a:pt x="1439799" y="1512824"/>
                </a:lnTo>
                <a:lnTo>
                  <a:pt x="1439799" y="0"/>
                </a:lnTo>
                <a:lnTo>
                  <a:pt x="0" y="0"/>
                </a:lnTo>
                <a:lnTo>
                  <a:pt x="0" y="1512824"/>
                </a:lnTo>
                <a:close/>
              </a:path>
            </a:pathLst>
          </a:custGeom>
          <a:ln w="952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56100" y="3355975"/>
            <a:ext cx="4537075" cy="647700"/>
          </a:xfrm>
          <a:custGeom>
            <a:avLst/>
            <a:gdLst/>
            <a:ahLst/>
            <a:cxnLst/>
            <a:rect l="l" t="t" r="r" b="b"/>
            <a:pathLst>
              <a:path w="4537075" h="647700">
                <a:moveTo>
                  <a:pt x="0" y="647700"/>
                </a:moveTo>
                <a:lnTo>
                  <a:pt x="4537075" y="647700"/>
                </a:lnTo>
                <a:lnTo>
                  <a:pt x="4537075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ln w="952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56100" y="4292536"/>
            <a:ext cx="1945005" cy="1440180"/>
          </a:xfrm>
          <a:custGeom>
            <a:avLst/>
            <a:gdLst/>
            <a:ahLst/>
            <a:cxnLst/>
            <a:rect l="l" t="t" r="r" b="b"/>
            <a:pathLst>
              <a:path w="1945004" h="1440179">
                <a:moveTo>
                  <a:pt x="0" y="1439926"/>
                </a:moveTo>
                <a:lnTo>
                  <a:pt x="1944751" y="1439926"/>
                </a:lnTo>
                <a:lnTo>
                  <a:pt x="1944751" y="0"/>
                </a:lnTo>
                <a:lnTo>
                  <a:pt x="0" y="0"/>
                </a:lnTo>
                <a:lnTo>
                  <a:pt x="0" y="1439926"/>
                </a:lnTo>
                <a:close/>
              </a:path>
            </a:pathLst>
          </a:custGeom>
          <a:ln w="9525">
            <a:solidFill>
              <a:srgbClr val="00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55875" y="2349500"/>
            <a:ext cx="1440180" cy="3384550"/>
          </a:xfrm>
          <a:custGeom>
            <a:avLst/>
            <a:gdLst/>
            <a:ahLst/>
            <a:cxnLst/>
            <a:rect l="l" t="t" r="r" b="b"/>
            <a:pathLst>
              <a:path w="1440179" h="3384550">
                <a:moveTo>
                  <a:pt x="0" y="3384550"/>
                </a:moveTo>
                <a:lnTo>
                  <a:pt x="1439926" y="3384550"/>
                </a:lnTo>
                <a:lnTo>
                  <a:pt x="1439926" y="0"/>
                </a:lnTo>
                <a:lnTo>
                  <a:pt x="0" y="0"/>
                </a:lnTo>
                <a:lnTo>
                  <a:pt x="0" y="3384550"/>
                </a:lnTo>
                <a:close/>
              </a:path>
            </a:pathLst>
          </a:custGeom>
          <a:ln w="9525">
            <a:solidFill>
              <a:srgbClr val="00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773237"/>
            <a:ext cx="6351651" cy="4600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Processi </a:t>
            </a:r>
            <a:r>
              <a:rPr dirty="0"/>
              <a:t>a singolo e multi</a:t>
            </a:r>
            <a:r>
              <a:rPr spc="-55" dirty="0"/>
              <a:t> </a:t>
            </a:r>
            <a:r>
              <a:rPr spc="-5" dirty="0"/>
              <a:t>thread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35825" y="4221226"/>
            <a:ext cx="649605" cy="503555"/>
          </a:xfrm>
          <a:custGeom>
            <a:avLst/>
            <a:gdLst/>
            <a:ahLst/>
            <a:cxnLst/>
            <a:rect l="l" t="t" r="r" b="b"/>
            <a:pathLst>
              <a:path w="649604" h="503554">
                <a:moveTo>
                  <a:pt x="0" y="377317"/>
                </a:moveTo>
                <a:lnTo>
                  <a:pt x="162305" y="377317"/>
                </a:lnTo>
                <a:lnTo>
                  <a:pt x="162305" y="0"/>
                </a:lnTo>
                <a:lnTo>
                  <a:pt x="486918" y="0"/>
                </a:lnTo>
                <a:lnTo>
                  <a:pt x="486918" y="377317"/>
                </a:lnTo>
                <a:lnTo>
                  <a:pt x="649351" y="377317"/>
                </a:lnTo>
                <a:lnTo>
                  <a:pt x="324611" y="503174"/>
                </a:lnTo>
                <a:lnTo>
                  <a:pt x="0" y="37731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84501" y="1557337"/>
            <a:ext cx="6480175" cy="467995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3959225">
              <a:lnSpc>
                <a:spcPts val="1950"/>
              </a:lnSpc>
              <a:spcBef>
                <a:spcPts val="1060"/>
              </a:spcBef>
            </a:pPr>
            <a:r>
              <a:rPr sz="1650" spc="-35" dirty="0">
                <a:latin typeface="Lucida Sans Unicode"/>
                <a:cs typeface="Lucida Sans Unicode"/>
              </a:rPr>
              <a:t>I</a:t>
            </a:r>
            <a:r>
              <a:rPr sz="1650" spc="-75" dirty="0">
                <a:latin typeface="Lucida Sans Unicode"/>
                <a:cs typeface="Lucida Sans Unicode"/>
              </a:rPr>
              <a:t> </a:t>
            </a:r>
            <a:r>
              <a:rPr sz="1650" spc="-110" dirty="0">
                <a:latin typeface="Lucida Sans Unicode"/>
                <a:cs typeface="Lucida Sans Unicode"/>
              </a:rPr>
              <a:t>thread</a:t>
            </a:r>
            <a:endParaRPr sz="1650">
              <a:latin typeface="Lucida Sans Unicode"/>
              <a:cs typeface="Lucida Sans Unicode"/>
            </a:endParaRPr>
          </a:p>
          <a:p>
            <a:pPr marL="4302125" marR="161925" indent="-342900">
              <a:lnSpc>
                <a:spcPts val="1920"/>
              </a:lnSpc>
              <a:spcBef>
                <a:spcPts val="85"/>
              </a:spcBef>
              <a:buSzPct val="96969"/>
              <a:buChar char="•"/>
              <a:tabLst>
                <a:tab pos="4302125" algn="l"/>
                <a:tab pos="4302760" algn="l"/>
              </a:tabLst>
            </a:pPr>
            <a:r>
              <a:rPr sz="1650" spc="-120" dirty="0">
                <a:latin typeface="Lucida Sans Unicode"/>
                <a:cs typeface="Lucida Sans Unicode"/>
              </a:rPr>
              <a:t>Condividono </a:t>
            </a:r>
            <a:r>
              <a:rPr sz="1650" spc="-125" dirty="0">
                <a:latin typeface="Lucida Sans Unicode"/>
                <a:cs typeface="Lucida Sans Unicode"/>
              </a:rPr>
              <a:t>lo </a:t>
            </a:r>
            <a:r>
              <a:rPr sz="1650" spc="-110" dirty="0">
                <a:latin typeface="Lucida Sans Unicode"/>
                <a:cs typeface="Lucida Sans Unicode"/>
              </a:rPr>
              <a:t>stato </a:t>
            </a:r>
            <a:r>
              <a:rPr sz="1650" spc="-35" dirty="0">
                <a:latin typeface="Lucida Sans Unicode"/>
                <a:cs typeface="Lucida Sans Unicode"/>
              </a:rPr>
              <a:t>e  </a:t>
            </a:r>
            <a:r>
              <a:rPr sz="1650" spc="-80" dirty="0">
                <a:latin typeface="Lucida Sans Unicode"/>
                <a:cs typeface="Lucida Sans Unicode"/>
              </a:rPr>
              <a:t>le </a:t>
            </a:r>
            <a:r>
              <a:rPr sz="1650" spc="-95" dirty="0">
                <a:latin typeface="Lucida Sans Unicode"/>
                <a:cs typeface="Lucida Sans Unicode"/>
              </a:rPr>
              <a:t>risorse </a:t>
            </a:r>
            <a:r>
              <a:rPr sz="1650" spc="-105" dirty="0">
                <a:latin typeface="Lucida Sans Unicode"/>
                <a:cs typeface="Lucida Sans Unicode"/>
              </a:rPr>
              <a:t>del  </a:t>
            </a:r>
            <a:r>
              <a:rPr sz="1650" spc="-95" dirty="0">
                <a:latin typeface="Lucida Sans Unicode"/>
                <a:cs typeface="Lucida Sans Unicode"/>
              </a:rPr>
              <a:t>processo </a:t>
            </a:r>
            <a:r>
              <a:rPr sz="1650" spc="-25" dirty="0">
                <a:latin typeface="Lucida Sans Unicode"/>
                <a:cs typeface="Lucida Sans Unicode"/>
              </a:rPr>
              <a:t>a </a:t>
            </a:r>
            <a:r>
              <a:rPr sz="1650" spc="-110" dirty="0">
                <a:latin typeface="Lucida Sans Unicode"/>
                <a:cs typeface="Lucida Sans Unicode"/>
              </a:rPr>
              <a:t>cui  </a:t>
            </a:r>
            <a:r>
              <a:rPr sz="1650" spc="-120" dirty="0">
                <a:latin typeface="Lucida Sans Unicode"/>
                <a:cs typeface="Lucida Sans Unicode"/>
              </a:rPr>
              <a:t>appartengono</a:t>
            </a:r>
            <a:endParaRPr sz="1650">
              <a:latin typeface="Lucida Sans Unicode"/>
              <a:cs typeface="Lucida Sans Unicode"/>
            </a:endParaRPr>
          </a:p>
          <a:p>
            <a:pPr marL="4302125" indent="-342900">
              <a:lnSpc>
                <a:spcPts val="1835"/>
              </a:lnSpc>
              <a:buSzPct val="96969"/>
              <a:buChar char="•"/>
              <a:tabLst>
                <a:tab pos="4302125" algn="l"/>
                <a:tab pos="4302760" algn="l"/>
              </a:tabLst>
            </a:pPr>
            <a:r>
              <a:rPr sz="1650" spc="-90" dirty="0">
                <a:latin typeface="Lucida Sans Unicode"/>
                <a:cs typeface="Lucida Sans Unicode"/>
              </a:rPr>
              <a:t>Risiedono</a:t>
            </a:r>
            <a:r>
              <a:rPr sz="1650" spc="-105" dirty="0">
                <a:latin typeface="Lucida Sans Unicode"/>
                <a:cs typeface="Lucida Sans Unicode"/>
              </a:rPr>
              <a:t> </a:t>
            </a:r>
            <a:r>
              <a:rPr sz="1650" spc="-110" dirty="0">
                <a:latin typeface="Lucida Sans Unicode"/>
                <a:cs typeface="Lucida Sans Unicode"/>
              </a:rPr>
              <a:t>nello</a:t>
            </a:r>
            <a:endParaRPr sz="1650">
              <a:latin typeface="Lucida Sans Unicode"/>
              <a:cs typeface="Lucida Sans Unicode"/>
            </a:endParaRPr>
          </a:p>
          <a:p>
            <a:pPr marL="4302125">
              <a:lnSpc>
                <a:spcPts val="1920"/>
              </a:lnSpc>
            </a:pPr>
            <a:r>
              <a:rPr sz="1650" spc="-75" dirty="0">
                <a:latin typeface="Lucida Sans Unicode"/>
                <a:cs typeface="Lucida Sans Unicode"/>
              </a:rPr>
              <a:t>stesso </a:t>
            </a:r>
            <a:r>
              <a:rPr sz="1650" spc="-105" dirty="0">
                <a:latin typeface="Lucida Sans Unicode"/>
                <a:cs typeface="Lucida Sans Unicode"/>
              </a:rPr>
              <a:t>spazio</a:t>
            </a:r>
            <a:r>
              <a:rPr sz="1650" spc="-110" dirty="0">
                <a:latin typeface="Lucida Sans Unicode"/>
                <a:cs typeface="Lucida Sans Unicode"/>
              </a:rPr>
              <a:t> </a:t>
            </a:r>
            <a:r>
              <a:rPr sz="1650" spc="-145" dirty="0">
                <a:latin typeface="Lucida Sans Unicode"/>
                <a:cs typeface="Lucida Sans Unicode"/>
              </a:rPr>
              <a:t>di</a:t>
            </a:r>
            <a:endParaRPr sz="1650">
              <a:latin typeface="Lucida Sans Unicode"/>
              <a:cs typeface="Lucida Sans Unicode"/>
            </a:endParaRPr>
          </a:p>
          <a:p>
            <a:pPr marL="4302125">
              <a:lnSpc>
                <a:spcPts val="1920"/>
              </a:lnSpc>
            </a:pPr>
            <a:r>
              <a:rPr sz="1650" spc="-135" dirty="0">
                <a:latin typeface="Lucida Sans Unicode"/>
                <a:cs typeface="Lucida Sans Unicode"/>
              </a:rPr>
              <a:t>indirizzamento</a:t>
            </a:r>
            <a:endParaRPr sz="1650">
              <a:latin typeface="Lucida Sans Unicode"/>
              <a:cs typeface="Lucida Sans Unicode"/>
            </a:endParaRPr>
          </a:p>
          <a:p>
            <a:pPr marL="4302125" marR="399415" indent="-342900">
              <a:lnSpc>
                <a:spcPts val="1920"/>
              </a:lnSpc>
              <a:spcBef>
                <a:spcPts val="85"/>
              </a:spcBef>
              <a:buSzPct val="96969"/>
              <a:buChar char="•"/>
              <a:tabLst>
                <a:tab pos="4302125" algn="l"/>
                <a:tab pos="4302760" algn="l"/>
              </a:tabLst>
            </a:pPr>
            <a:r>
              <a:rPr sz="1650" spc="-105" dirty="0">
                <a:latin typeface="Lucida Sans Unicode"/>
                <a:cs typeface="Lucida Sans Unicode"/>
              </a:rPr>
              <a:t>Hanno </a:t>
            </a:r>
            <a:r>
              <a:rPr sz="1650" spc="-55" dirty="0">
                <a:latin typeface="Lucida Sans Unicode"/>
                <a:cs typeface="Lucida Sans Unicode"/>
              </a:rPr>
              <a:t>accesso</a:t>
            </a:r>
            <a:r>
              <a:rPr sz="1650" spc="-114" dirty="0">
                <a:latin typeface="Lucida Sans Unicode"/>
                <a:cs typeface="Lucida Sans Unicode"/>
              </a:rPr>
              <a:t> </a:t>
            </a:r>
            <a:r>
              <a:rPr sz="1650" spc="-105" dirty="0">
                <a:latin typeface="Lucida Sans Unicode"/>
                <a:cs typeface="Lucida Sans Unicode"/>
              </a:rPr>
              <a:t>agli  </a:t>
            </a:r>
            <a:r>
              <a:rPr sz="1650" spc="-80" dirty="0">
                <a:latin typeface="Lucida Sans Unicode"/>
                <a:cs typeface="Lucida Sans Unicode"/>
              </a:rPr>
              <a:t>stessi</a:t>
            </a:r>
            <a:r>
              <a:rPr sz="1650" spc="-90" dirty="0">
                <a:latin typeface="Lucida Sans Unicode"/>
                <a:cs typeface="Lucida Sans Unicode"/>
              </a:rPr>
              <a:t> </a:t>
            </a:r>
            <a:r>
              <a:rPr sz="1650" spc="-125" dirty="0">
                <a:latin typeface="Lucida Sans Unicode"/>
                <a:cs typeface="Lucida Sans Unicode"/>
              </a:rPr>
              <a:t>dati</a:t>
            </a:r>
            <a:endParaRPr sz="16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4248150" marR="894715">
              <a:lnSpc>
                <a:spcPts val="1920"/>
              </a:lnSpc>
            </a:pPr>
            <a:r>
              <a:rPr sz="1650" spc="-70" dirty="0">
                <a:latin typeface="Lucida Sans Unicode"/>
                <a:cs typeface="Lucida Sans Unicode"/>
              </a:rPr>
              <a:t>Facilità </a:t>
            </a:r>
            <a:r>
              <a:rPr sz="1650" spc="-145" dirty="0">
                <a:latin typeface="Lucida Sans Unicode"/>
                <a:cs typeface="Lucida Sans Unicode"/>
              </a:rPr>
              <a:t>di  </a:t>
            </a:r>
            <a:r>
              <a:rPr sz="1650" spc="-105" dirty="0">
                <a:latin typeface="Lucida Sans Unicode"/>
                <a:cs typeface="Lucida Sans Unicode"/>
              </a:rPr>
              <a:t>condivisione</a:t>
            </a:r>
            <a:r>
              <a:rPr sz="1650" spc="-180" dirty="0">
                <a:latin typeface="Lucida Sans Unicode"/>
                <a:cs typeface="Lucida Sans Unicode"/>
              </a:rPr>
              <a:t> </a:t>
            </a:r>
            <a:r>
              <a:rPr sz="1650" spc="-145" dirty="0">
                <a:latin typeface="Lucida Sans Unicode"/>
                <a:cs typeface="Lucida Sans Unicode"/>
              </a:rPr>
              <a:t>di  </a:t>
            </a:r>
            <a:r>
              <a:rPr sz="1650" spc="-130" dirty="0">
                <a:latin typeface="Lucida Sans Unicode"/>
                <a:cs typeface="Lucida Sans Unicode"/>
              </a:rPr>
              <a:t>informazioni…</a:t>
            </a:r>
            <a:endParaRPr sz="1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Vantaggi </a:t>
            </a:r>
            <a:r>
              <a:rPr dirty="0"/>
              <a:t>dei</a:t>
            </a:r>
            <a:r>
              <a:rPr spc="5" dirty="0"/>
              <a:t> </a:t>
            </a:r>
            <a:r>
              <a:rPr spc="-5" dirty="0"/>
              <a:t>thread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50265" y="1528013"/>
            <a:ext cx="8488680" cy="4985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1945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Tempo di creazione di un nuovo thread </a:t>
            </a:r>
            <a:r>
              <a:rPr sz="1800" dirty="0">
                <a:latin typeface="Arial"/>
                <a:cs typeface="Arial"/>
              </a:rPr>
              <a:t>&lt; </a:t>
            </a:r>
            <a:r>
              <a:rPr sz="1800" spc="-5" dirty="0">
                <a:latin typeface="Arial"/>
                <a:cs typeface="Arial"/>
              </a:rPr>
              <a:t>tempo </a:t>
            </a:r>
            <a:r>
              <a:rPr sz="1800" dirty="0">
                <a:latin typeface="Arial"/>
                <a:cs typeface="Arial"/>
              </a:rPr>
              <a:t>di </a:t>
            </a:r>
            <a:r>
              <a:rPr sz="1800" spc="-5" dirty="0">
                <a:latin typeface="Arial"/>
                <a:cs typeface="Arial"/>
              </a:rPr>
              <a:t>creazione di un</a:t>
            </a:r>
            <a:r>
              <a:rPr sz="1800" spc="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nuovo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ts val="1945"/>
              </a:lnSpc>
            </a:pPr>
            <a:r>
              <a:rPr sz="1800" spc="-5" dirty="0">
                <a:latin typeface="Arial"/>
                <a:cs typeface="Arial"/>
              </a:rPr>
              <a:t>processo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Tempo di terminazione di un thread </a:t>
            </a:r>
            <a:r>
              <a:rPr sz="1800" dirty="0">
                <a:latin typeface="Arial"/>
                <a:cs typeface="Arial"/>
              </a:rPr>
              <a:t>&lt; </a:t>
            </a:r>
            <a:r>
              <a:rPr sz="1800" spc="-5" dirty="0">
                <a:latin typeface="Arial"/>
                <a:cs typeface="Arial"/>
              </a:rPr>
              <a:t>tempo di terminazione di un</a:t>
            </a:r>
            <a:r>
              <a:rPr sz="1800" spc="11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processo</a:t>
            </a:r>
            <a:endParaRPr sz="1800">
              <a:latin typeface="Arial"/>
              <a:cs typeface="Arial"/>
            </a:endParaRPr>
          </a:p>
          <a:p>
            <a:pPr marL="355600" marR="474980" indent="-342900">
              <a:lnSpc>
                <a:spcPct val="80000"/>
              </a:lnSpc>
              <a:spcBef>
                <a:spcPts val="434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Tempo necessario allo </a:t>
            </a:r>
            <a:r>
              <a:rPr sz="1800" spc="-10" dirty="0">
                <a:latin typeface="Arial"/>
                <a:cs typeface="Arial"/>
              </a:rPr>
              <a:t>switch </a:t>
            </a:r>
            <a:r>
              <a:rPr sz="1800" dirty="0">
                <a:latin typeface="Arial"/>
                <a:cs typeface="Arial"/>
              </a:rPr>
              <a:t>tra </a:t>
            </a:r>
            <a:r>
              <a:rPr sz="1800" spc="-5" dirty="0">
                <a:latin typeface="Arial"/>
                <a:cs typeface="Arial"/>
              </a:rPr>
              <a:t>threads all’interno </a:t>
            </a:r>
            <a:r>
              <a:rPr sz="1800" spc="-10" dirty="0">
                <a:latin typeface="Arial"/>
                <a:cs typeface="Arial"/>
              </a:rPr>
              <a:t>dello </a:t>
            </a:r>
            <a:r>
              <a:rPr sz="1800" dirty="0">
                <a:latin typeface="Arial"/>
                <a:cs typeface="Arial"/>
              </a:rPr>
              <a:t>stesso </a:t>
            </a:r>
            <a:r>
              <a:rPr sz="1800" spc="-5" dirty="0">
                <a:latin typeface="Arial"/>
                <a:cs typeface="Arial"/>
              </a:rPr>
              <a:t>processo </a:t>
            </a:r>
            <a:r>
              <a:rPr sz="1800" dirty="0">
                <a:latin typeface="Arial"/>
                <a:cs typeface="Arial"/>
              </a:rPr>
              <a:t>&lt;  </a:t>
            </a:r>
            <a:r>
              <a:rPr sz="1800" spc="-5" dirty="0">
                <a:latin typeface="Arial"/>
                <a:cs typeface="Arial"/>
              </a:rPr>
              <a:t>tempo </a:t>
            </a:r>
            <a:r>
              <a:rPr sz="1800" spc="-10" dirty="0">
                <a:latin typeface="Arial"/>
                <a:cs typeface="Arial"/>
              </a:rPr>
              <a:t>di switch </a:t>
            </a:r>
            <a:r>
              <a:rPr sz="1800" dirty="0">
                <a:latin typeface="Arial"/>
                <a:cs typeface="Arial"/>
              </a:rPr>
              <a:t>tra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processi</a:t>
            </a:r>
            <a:endParaRPr sz="1800">
              <a:latin typeface="Arial"/>
              <a:cs typeface="Arial"/>
            </a:endParaRPr>
          </a:p>
          <a:p>
            <a:pPr marL="355600" marR="835660" indent="-342900">
              <a:lnSpc>
                <a:spcPct val="80000"/>
              </a:lnSpc>
              <a:spcBef>
                <a:spcPts val="434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I </a:t>
            </a:r>
            <a:r>
              <a:rPr sz="1800" spc="-5" dirty="0">
                <a:latin typeface="Arial"/>
                <a:cs typeface="Arial"/>
              </a:rPr>
              <a:t>threads all’interno di </a:t>
            </a:r>
            <a:r>
              <a:rPr sz="1800" spc="-10" dirty="0">
                <a:latin typeface="Arial"/>
                <a:cs typeface="Arial"/>
              </a:rPr>
              <a:t>uno </a:t>
            </a:r>
            <a:r>
              <a:rPr sz="1800" dirty="0">
                <a:latin typeface="Arial"/>
                <a:cs typeface="Arial"/>
              </a:rPr>
              <a:t>stesso </a:t>
            </a:r>
            <a:r>
              <a:rPr sz="1800" spc="-5" dirty="0">
                <a:latin typeface="Arial"/>
                <a:cs typeface="Arial"/>
              </a:rPr>
              <a:t>processo </a:t>
            </a:r>
            <a:r>
              <a:rPr sz="1800" spc="-10" dirty="0">
                <a:latin typeface="Arial"/>
                <a:cs typeface="Arial"/>
              </a:rPr>
              <a:t>condividono </a:t>
            </a:r>
            <a:r>
              <a:rPr sz="1800" spc="-5" dirty="0">
                <a:latin typeface="Arial"/>
                <a:cs typeface="Arial"/>
              </a:rPr>
              <a:t>memoria </a:t>
            </a:r>
            <a:r>
              <a:rPr sz="1800" dirty="0">
                <a:latin typeface="Arial"/>
                <a:cs typeface="Arial"/>
              </a:rPr>
              <a:t>e </a:t>
            </a:r>
            <a:r>
              <a:rPr sz="1800" spc="-5" dirty="0">
                <a:latin typeface="Arial"/>
                <a:cs typeface="Arial"/>
              </a:rPr>
              <a:t>files:  scambio dati senza richiedere l’intervento del kernel. Necessità di  sincronizzare le atività dei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threads.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09245">
              <a:lnSpc>
                <a:spcPct val="100000"/>
              </a:lnSpc>
              <a:spcBef>
                <a:spcPts val="1685"/>
              </a:spcBef>
            </a:pPr>
            <a:r>
              <a:rPr sz="1600" spc="-5" dirty="0">
                <a:latin typeface="Arial"/>
                <a:cs typeface="Arial"/>
              </a:rPr>
              <a:t>Alcuni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esempi:</a:t>
            </a:r>
            <a:endParaRPr sz="1600">
              <a:latin typeface="Arial"/>
              <a:cs typeface="Arial"/>
            </a:endParaRPr>
          </a:p>
          <a:p>
            <a:pPr marL="652780" lvl="1" indent="-343535">
              <a:lnSpc>
                <a:spcPct val="100000"/>
              </a:lnSpc>
              <a:spcBef>
                <a:spcPts val="190"/>
              </a:spcBef>
              <a:buChar char="•"/>
              <a:tabLst>
                <a:tab pos="652145" algn="l"/>
                <a:tab pos="652780" algn="l"/>
              </a:tabLst>
            </a:pPr>
            <a:r>
              <a:rPr sz="1600" spc="-5" dirty="0">
                <a:latin typeface="Arial"/>
                <a:cs typeface="Arial"/>
              </a:rPr>
              <a:t>Esecuzione in foreground e in backgroud</a:t>
            </a:r>
            <a:endParaRPr sz="1600">
              <a:latin typeface="Arial"/>
              <a:cs typeface="Arial"/>
            </a:endParaRPr>
          </a:p>
          <a:p>
            <a:pPr marL="652145">
              <a:lnSpc>
                <a:spcPts val="1825"/>
              </a:lnSpc>
              <a:spcBef>
                <a:spcPts val="190"/>
              </a:spcBef>
            </a:pPr>
            <a:r>
              <a:rPr sz="1600" spc="-5" dirty="0">
                <a:latin typeface="Arial"/>
                <a:cs typeface="Arial"/>
              </a:rPr>
              <a:t>foglio di calcolo: </a:t>
            </a:r>
            <a:r>
              <a:rPr sz="1600" i="1" spc="-5" dirty="0">
                <a:latin typeface="Arial"/>
                <a:cs typeface="Arial"/>
              </a:rPr>
              <a:t>un thread gestisce il </a:t>
            </a:r>
            <a:r>
              <a:rPr sz="1600" i="1" spc="-10" dirty="0">
                <a:latin typeface="Arial"/>
                <a:cs typeface="Arial"/>
              </a:rPr>
              <a:t>menu </a:t>
            </a:r>
            <a:r>
              <a:rPr sz="1600" i="1" spc="-5" dirty="0">
                <a:latin typeface="Arial"/>
                <a:cs typeface="Arial"/>
              </a:rPr>
              <a:t>e legge i comandi, un altro thread esegue</a:t>
            </a:r>
            <a:r>
              <a:rPr sz="1600" i="1" spc="2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</a:t>
            </a:r>
            <a:endParaRPr sz="1600">
              <a:latin typeface="Arial"/>
              <a:cs typeface="Arial"/>
            </a:endParaRPr>
          </a:p>
          <a:p>
            <a:pPr marL="652145">
              <a:lnSpc>
                <a:spcPts val="1825"/>
              </a:lnSpc>
            </a:pPr>
            <a:r>
              <a:rPr sz="1600" i="1" spc="-5" dirty="0">
                <a:latin typeface="Arial"/>
                <a:cs typeface="Arial"/>
              </a:rPr>
              <a:t>comandi e aggiorna il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foglio.</a:t>
            </a:r>
            <a:endParaRPr sz="1600">
              <a:latin typeface="Arial"/>
              <a:cs typeface="Arial"/>
            </a:endParaRPr>
          </a:p>
          <a:p>
            <a:pPr marL="652780" lvl="1" indent="-343535">
              <a:lnSpc>
                <a:spcPct val="100000"/>
              </a:lnSpc>
              <a:spcBef>
                <a:spcPts val="195"/>
              </a:spcBef>
              <a:buChar char="•"/>
              <a:tabLst>
                <a:tab pos="652145" algn="l"/>
                <a:tab pos="652780" algn="l"/>
              </a:tabLst>
            </a:pPr>
            <a:r>
              <a:rPr sz="1600" spc="-5" dirty="0">
                <a:latin typeface="Arial"/>
                <a:cs typeface="Arial"/>
              </a:rPr>
              <a:t>ELABORAZIONE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ASINCRONA</a:t>
            </a:r>
            <a:endParaRPr sz="1600">
              <a:latin typeface="Arial"/>
              <a:cs typeface="Arial"/>
            </a:endParaRPr>
          </a:p>
          <a:p>
            <a:pPr marL="652145" marR="497840">
              <a:lnSpc>
                <a:spcPts val="1730"/>
              </a:lnSpc>
              <a:spcBef>
                <a:spcPts val="405"/>
              </a:spcBef>
            </a:pPr>
            <a:r>
              <a:rPr sz="1600" spc="-5" dirty="0">
                <a:latin typeface="Arial"/>
                <a:cs typeface="Arial"/>
              </a:rPr>
              <a:t>elaboratore di testo: </a:t>
            </a:r>
            <a:r>
              <a:rPr sz="1600" i="1" spc="-5" dirty="0">
                <a:latin typeface="Arial"/>
                <a:cs typeface="Arial"/>
              </a:rPr>
              <a:t>un thread di scarico su disco ad ogni minuto evita perdite per  cadute di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tensione.</a:t>
            </a:r>
            <a:endParaRPr sz="1600">
              <a:latin typeface="Arial"/>
              <a:cs typeface="Arial"/>
            </a:endParaRPr>
          </a:p>
          <a:p>
            <a:pPr marL="652780" lvl="1" indent="-343535">
              <a:lnSpc>
                <a:spcPts val="1825"/>
              </a:lnSpc>
              <a:spcBef>
                <a:spcPts val="165"/>
              </a:spcBef>
              <a:buChar char="•"/>
              <a:tabLst>
                <a:tab pos="652145" algn="l"/>
                <a:tab pos="652780" algn="l"/>
              </a:tabLst>
            </a:pPr>
            <a:r>
              <a:rPr sz="1600" spc="-35" dirty="0">
                <a:latin typeface="Arial"/>
                <a:cs typeface="Arial"/>
              </a:rPr>
              <a:t>VELOCITA’ </a:t>
            </a:r>
            <a:r>
              <a:rPr sz="1600" spc="-5" dirty="0">
                <a:latin typeface="Arial"/>
                <a:cs typeface="Arial"/>
              </a:rPr>
              <a:t>DI ESECUZIONE: </a:t>
            </a:r>
            <a:r>
              <a:rPr sz="1600" i="1" spc="-5" dirty="0">
                <a:latin typeface="Arial"/>
                <a:cs typeface="Arial"/>
              </a:rPr>
              <a:t>Lettura e calcolo fatti da threads diversi aumentano</a:t>
            </a:r>
            <a:r>
              <a:rPr sz="1600" i="1" spc="16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la</a:t>
            </a:r>
            <a:endParaRPr sz="1600">
              <a:latin typeface="Arial"/>
              <a:cs typeface="Arial"/>
            </a:endParaRPr>
          </a:p>
          <a:p>
            <a:pPr marL="652145">
              <a:lnSpc>
                <a:spcPts val="1825"/>
              </a:lnSpc>
            </a:pPr>
            <a:r>
              <a:rPr sz="1600" i="1" dirty="0">
                <a:latin typeface="Arial"/>
                <a:cs typeface="Arial"/>
              </a:rPr>
              <a:t>velocità</a:t>
            </a:r>
            <a:r>
              <a:rPr sz="1600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R="435609" algn="r">
              <a:lnSpc>
                <a:spcPct val="100000"/>
              </a:lnSpc>
              <a:spcBef>
                <a:spcPts val="165"/>
              </a:spcBef>
            </a:pP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0442" y="1749628"/>
            <a:ext cx="7706995" cy="1781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  <a:tab pos="3632200" algn="l"/>
                <a:tab pos="6248400" algn="l"/>
              </a:tabLst>
            </a:pPr>
            <a:r>
              <a:rPr sz="1800" spc="-5" dirty="0">
                <a:latin typeface="Arial"/>
                <a:cs typeface="Arial"/>
              </a:rPr>
              <a:t>La sospensione di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un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processo	richiede che tutti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thread	siano sospesi  contemporaneamente perché si deve liberare spazio in memoria e </a:t>
            </a:r>
            <a:r>
              <a:rPr sz="1800" dirty="0">
                <a:latin typeface="Arial"/>
                <a:cs typeface="Arial"/>
              </a:rPr>
              <a:t>tutti </a:t>
            </a:r>
            <a:r>
              <a:rPr sz="1800" spc="-5" dirty="0">
                <a:latin typeface="Arial"/>
                <a:cs typeface="Arial"/>
              </a:rPr>
              <a:t>i  thread utilizzano lo </a:t>
            </a:r>
            <a:r>
              <a:rPr sz="1800" dirty="0">
                <a:latin typeface="Arial"/>
                <a:cs typeface="Arial"/>
              </a:rPr>
              <a:t>stesso </a:t>
            </a:r>
            <a:r>
              <a:rPr sz="1800" spc="-5" dirty="0">
                <a:latin typeface="Arial"/>
                <a:cs typeface="Arial"/>
              </a:rPr>
              <a:t>spazio di memoria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condivisa.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354965" marR="944244" indent="-342265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  <a:tab pos="2106930" algn="l"/>
              </a:tabLst>
            </a:pPr>
            <a:r>
              <a:rPr sz="1800" spc="-5" dirty="0">
                <a:latin typeface="Arial"/>
                <a:cs typeface="Arial"/>
              </a:rPr>
              <a:t>La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terminazione	di </a:t>
            </a:r>
            <a:r>
              <a:rPr sz="1800" spc="-10" dirty="0">
                <a:latin typeface="Arial"/>
                <a:cs typeface="Arial"/>
              </a:rPr>
              <a:t>un </a:t>
            </a:r>
            <a:r>
              <a:rPr sz="1800" spc="-5" dirty="0">
                <a:latin typeface="Arial"/>
                <a:cs typeface="Arial"/>
              </a:rPr>
              <a:t>processo richiede che </a:t>
            </a:r>
            <a:r>
              <a:rPr sz="1800" dirty="0">
                <a:latin typeface="Arial"/>
                <a:cs typeface="Arial"/>
              </a:rPr>
              <a:t>tutti </a:t>
            </a:r>
            <a:r>
              <a:rPr sz="1800" spc="-5" dirty="0">
                <a:latin typeface="Arial"/>
                <a:cs typeface="Arial"/>
              </a:rPr>
              <a:t>i thread siano  terminati.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Qualche</a:t>
            </a:r>
            <a:r>
              <a:rPr spc="-35" dirty="0"/>
              <a:t> </a:t>
            </a:r>
            <a:r>
              <a:rPr spc="-5" dirty="0"/>
              <a:t>difficoltà…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Stato dei</a:t>
            </a:r>
            <a:r>
              <a:rPr spc="-5" dirty="0"/>
              <a:t> thread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82167" y="1420520"/>
            <a:ext cx="7626350" cy="50927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1600" b="1" spc="-15" dirty="0">
                <a:solidFill>
                  <a:srgbClr val="009999"/>
                </a:solidFill>
                <a:latin typeface="Arial"/>
                <a:cs typeface="Arial"/>
              </a:rPr>
              <a:t>READY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1600" b="1" spc="-10" dirty="0">
                <a:solidFill>
                  <a:srgbClr val="009999"/>
                </a:solidFill>
                <a:latin typeface="Arial"/>
                <a:cs typeface="Arial"/>
              </a:rPr>
              <a:t>RUNNING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1600" b="1" spc="-5" dirty="0">
                <a:solidFill>
                  <a:srgbClr val="009999"/>
                </a:solidFill>
                <a:latin typeface="Arial"/>
                <a:cs typeface="Arial"/>
              </a:rPr>
              <a:t>BLOCKED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1600" b="1" spc="-5" dirty="0">
                <a:latin typeface="Arial"/>
                <a:cs typeface="Arial"/>
              </a:rPr>
              <a:t>SUSPENDED</a:t>
            </a:r>
            <a:r>
              <a:rPr sz="1600" spc="-5" dirty="0">
                <a:latin typeface="Arial"/>
                <a:cs typeface="Arial"/>
              </a:rPr>
              <a:t>: non ha senso per un thread, è presente a livello di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90"/>
              </a:spcBef>
              <a:tabLst>
                <a:tab pos="756285" algn="l"/>
              </a:tabLst>
            </a:pPr>
            <a:r>
              <a:rPr sz="1200" dirty="0">
                <a:latin typeface="Arial"/>
                <a:cs typeface="Arial"/>
              </a:rPr>
              <a:t>–	</a:t>
            </a:r>
            <a:r>
              <a:rPr sz="1200" spc="-5" dirty="0">
                <a:latin typeface="Arial"/>
                <a:cs typeface="Arial"/>
              </a:rPr>
              <a:t>Se un processo viene scaricato dalla memoria centrale, lo </a:t>
            </a:r>
            <a:r>
              <a:rPr sz="1200" dirty="0">
                <a:latin typeface="Arial"/>
                <a:cs typeface="Arial"/>
              </a:rPr>
              <a:t>stesso </a:t>
            </a:r>
            <a:r>
              <a:rPr sz="1200" spc="-5" dirty="0">
                <a:latin typeface="Arial"/>
                <a:cs typeface="Arial"/>
              </a:rPr>
              <a:t>avviene per </a:t>
            </a:r>
            <a:r>
              <a:rPr sz="1200" dirty="0">
                <a:latin typeface="Arial"/>
                <a:cs typeface="Arial"/>
              </a:rPr>
              <a:t>tutti </a:t>
            </a:r>
            <a:r>
              <a:rPr sz="1200" spc="-5" dirty="0">
                <a:latin typeface="Arial"/>
                <a:cs typeface="Arial"/>
              </a:rPr>
              <a:t>i suoi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threads</a:t>
            </a:r>
            <a:endParaRPr sz="1200">
              <a:latin typeface="Arial"/>
              <a:cs typeface="Arial"/>
            </a:endParaRPr>
          </a:p>
          <a:p>
            <a:pPr marL="23495">
              <a:lnSpc>
                <a:spcPct val="100000"/>
              </a:lnSpc>
              <a:spcBef>
                <a:spcPts val="915"/>
              </a:spcBef>
            </a:pPr>
            <a:r>
              <a:rPr sz="1600" b="1" spc="-10" dirty="0">
                <a:latin typeface="Arial"/>
                <a:cs typeface="Arial"/>
              </a:rPr>
              <a:t>OPERAZIONI </a:t>
            </a:r>
            <a:r>
              <a:rPr sz="1600" b="1" spc="-20" dirty="0">
                <a:latin typeface="Arial"/>
                <a:cs typeface="Arial"/>
              </a:rPr>
              <a:t>BASE </a:t>
            </a:r>
            <a:r>
              <a:rPr sz="1600" b="1" spc="-5" dirty="0">
                <a:latin typeface="Arial"/>
                <a:cs typeface="Arial"/>
              </a:rPr>
              <a:t>per il cambio di stato dei</a:t>
            </a:r>
            <a:r>
              <a:rPr sz="1600" b="1" spc="2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thread:</a:t>
            </a:r>
            <a:endParaRPr sz="1600">
              <a:latin typeface="Arial"/>
              <a:cs typeface="Arial"/>
            </a:endParaRPr>
          </a:p>
          <a:p>
            <a:pPr marL="424180" lvl="1" indent="-286385">
              <a:lnSpc>
                <a:spcPct val="100000"/>
              </a:lnSpc>
              <a:spcBef>
                <a:spcPts val="384"/>
              </a:spcBef>
              <a:buChar char="–"/>
              <a:tabLst>
                <a:tab pos="424180" algn="l"/>
                <a:tab pos="424815" algn="l"/>
              </a:tabLst>
            </a:pPr>
            <a:r>
              <a:rPr sz="1600" spc="-5" dirty="0">
                <a:latin typeface="Arial"/>
                <a:cs typeface="Arial"/>
              </a:rPr>
              <a:t>Creazione</a:t>
            </a:r>
            <a:endParaRPr sz="1600">
              <a:latin typeface="Arial"/>
              <a:cs typeface="Arial"/>
            </a:endParaRPr>
          </a:p>
          <a:p>
            <a:pPr marL="424180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Arial"/>
                <a:cs typeface="Arial"/>
              </a:rPr>
              <a:t>creaz. di un processo -&gt; creaz. di un thread. Un thread può creare altri</a:t>
            </a:r>
            <a:r>
              <a:rPr sz="1600" spc="2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thread</a:t>
            </a:r>
            <a:endParaRPr sz="1600">
              <a:latin typeface="Arial"/>
              <a:cs typeface="Arial"/>
            </a:endParaRPr>
          </a:p>
          <a:p>
            <a:pPr marL="424180" lvl="1" indent="-286385">
              <a:lnSpc>
                <a:spcPct val="100000"/>
              </a:lnSpc>
              <a:spcBef>
                <a:spcPts val="390"/>
              </a:spcBef>
              <a:buChar char="–"/>
              <a:tabLst>
                <a:tab pos="424180" algn="l"/>
                <a:tab pos="424815" algn="l"/>
              </a:tabLst>
            </a:pPr>
            <a:r>
              <a:rPr sz="1600" spc="-5" dirty="0">
                <a:latin typeface="Arial"/>
                <a:cs typeface="Arial"/>
              </a:rPr>
              <a:t>Blocco (attesa di un evento)</a:t>
            </a:r>
            <a:endParaRPr sz="1600">
              <a:latin typeface="Arial"/>
              <a:cs typeface="Arial"/>
            </a:endParaRPr>
          </a:p>
          <a:p>
            <a:pPr marL="424180">
              <a:lnSpc>
                <a:spcPct val="100000"/>
              </a:lnSpc>
              <a:spcBef>
                <a:spcPts val="384"/>
              </a:spcBef>
            </a:pPr>
            <a:r>
              <a:rPr sz="1600" spc="-5" dirty="0">
                <a:latin typeface="Arial"/>
                <a:cs typeface="Arial"/>
              </a:rPr>
              <a:t>salvataggio del contesto per il thread: PC, Stack </a:t>
            </a:r>
            <a:r>
              <a:rPr sz="1600" spc="-15" dirty="0">
                <a:latin typeface="Arial"/>
                <a:cs typeface="Arial"/>
              </a:rPr>
              <a:t>pointer, </a:t>
            </a:r>
            <a:r>
              <a:rPr sz="1600" spc="-5" dirty="0">
                <a:latin typeface="Arial"/>
                <a:cs typeface="Arial"/>
              </a:rPr>
              <a:t>registri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CPU</a:t>
            </a:r>
            <a:endParaRPr sz="1600">
              <a:latin typeface="Arial"/>
              <a:cs typeface="Arial"/>
            </a:endParaRPr>
          </a:p>
          <a:p>
            <a:pPr marL="424180" lvl="1" indent="-286385">
              <a:lnSpc>
                <a:spcPct val="100000"/>
              </a:lnSpc>
              <a:spcBef>
                <a:spcPts val="380"/>
              </a:spcBef>
              <a:buChar char="–"/>
              <a:tabLst>
                <a:tab pos="424180" algn="l"/>
                <a:tab pos="424815" algn="l"/>
              </a:tabLst>
            </a:pPr>
            <a:r>
              <a:rPr sz="1600" spc="-5" dirty="0">
                <a:latin typeface="Arial"/>
                <a:cs typeface="Arial"/>
              </a:rPr>
              <a:t>Sblocco</a:t>
            </a:r>
            <a:endParaRPr sz="1600">
              <a:latin typeface="Arial"/>
              <a:cs typeface="Arial"/>
            </a:endParaRPr>
          </a:p>
          <a:p>
            <a:pPr marL="42418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lo stato nel TCB viene modificato (Blocked -&gt;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Ready)</a:t>
            </a:r>
            <a:endParaRPr sz="1600">
              <a:latin typeface="Arial"/>
              <a:cs typeface="Arial"/>
            </a:endParaRPr>
          </a:p>
          <a:p>
            <a:pPr marL="424180">
              <a:lnSpc>
                <a:spcPts val="187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il thread viene accodato a quelli in attesa di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processore.</a:t>
            </a:r>
            <a:endParaRPr sz="1600">
              <a:latin typeface="Arial"/>
              <a:cs typeface="Arial"/>
            </a:endParaRPr>
          </a:p>
          <a:p>
            <a:pPr marL="424180" lvl="1" indent="-286385">
              <a:lnSpc>
                <a:spcPts val="1825"/>
              </a:lnSpc>
              <a:buChar char="–"/>
              <a:tabLst>
                <a:tab pos="424180" algn="l"/>
                <a:tab pos="424815" algn="l"/>
              </a:tabLst>
            </a:pPr>
            <a:r>
              <a:rPr sz="1600" spc="-20" dirty="0">
                <a:latin typeface="Arial"/>
                <a:cs typeface="Arial"/>
              </a:rPr>
              <a:t>Terminazione</a:t>
            </a:r>
            <a:endParaRPr sz="1600">
              <a:latin typeface="Arial"/>
              <a:cs typeface="Arial"/>
            </a:endParaRPr>
          </a:p>
          <a:p>
            <a:pPr marL="480695">
              <a:lnSpc>
                <a:spcPts val="1870"/>
              </a:lnSpc>
            </a:pPr>
            <a:r>
              <a:rPr sz="1600" spc="-5" dirty="0">
                <a:latin typeface="Arial"/>
                <a:cs typeface="Arial"/>
              </a:rPr>
              <a:t>deallocazione del contesto registri, deallocazione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stack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13779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il blocco di un thread blocca l’intero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processo???</a:t>
            </a:r>
            <a:endParaRPr sz="16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005"/>
              </a:spcBef>
            </a:pPr>
            <a:r>
              <a:rPr sz="1400" dirty="0"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6300" y="6303390"/>
            <a:ext cx="99695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dirty="0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4914" y="1579485"/>
            <a:ext cx="3579495" cy="190373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b="1" spc="-5" dirty="0">
                <a:latin typeface="Arial"/>
                <a:cs typeface="Arial"/>
              </a:rPr>
              <a:t>Remote Procedure Call</a:t>
            </a:r>
            <a:r>
              <a:rPr sz="1600" b="1" spc="3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(RPC)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latin typeface="Arial"/>
                <a:cs typeface="Arial"/>
              </a:rPr>
              <a:t>Singolo</a:t>
            </a:r>
            <a:r>
              <a:rPr sz="1600" spc="4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processore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latin typeface="Arial"/>
                <a:cs typeface="Arial"/>
              </a:rPr>
              <a:t>Due chiamate a RPC a due diversi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host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50190" indent="-237490">
              <a:lnSpc>
                <a:spcPct val="100000"/>
              </a:lnSpc>
              <a:spcBef>
                <a:spcPts val="5"/>
              </a:spcBef>
              <a:buAutoNum type="alphaLcParenR"/>
              <a:tabLst>
                <a:tab pos="250825" algn="l"/>
              </a:tabLst>
            </a:pPr>
            <a:r>
              <a:rPr sz="1600" spc="-5" dirty="0">
                <a:latin typeface="Arial"/>
                <a:cs typeface="Arial"/>
              </a:rPr>
              <a:t>programma a un solo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thread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lphaLcParenR"/>
            </a:pPr>
            <a:endParaRPr sz="2000">
              <a:latin typeface="Times New Roman"/>
              <a:cs typeface="Times New Roman"/>
            </a:endParaRPr>
          </a:p>
          <a:p>
            <a:pPr marL="250190" indent="-237490">
              <a:lnSpc>
                <a:spcPct val="100000"/>
              </a:lnSpc>
              <a:buAutoNum type="alphaLcParenR"/>
              <a:tabLst>
                <a:tab pos="250825" algn="l"/>
              </a:tabLst>
            </a:pPr>
            <a:r>
              <a:rPr sz="1600" spc="-5" dirty="0">
                <a:latin typeface="Arial"/>
                <a:cs typeface="Arial"/>
              </a:rPr>
              <a:t>un thread per ogni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RPC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72001" y="1571625"/>
            <a:ext cx="5071998" cy="2571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Esempi </a:t>
            </a:r>
            <a:r>
              <a:rPr dirty="0"/>
              <a:t>di</a:t>
            </a:r>
            <a:r>
              <a:rPr spc="-30" dirty="0"/>
              <a:t> </a:t>
            </a:r>
            <a:r>
              <a:rPr spc="-5" dirty="0"/>
              <a:t>multithreading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72001" y="3716337"/>
            <a:ext cx="5054600" cy="3141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14242" y="2673095"/>
            <a:ext cx="1501140" cy="189230"/>
          </a:xfrm>
          <a:custGeom>
            <a:avLst/>
            <a:gdLst/>
            <a:ahLst/>
            <a:cxnLst/>
            <a:rect l="l" t="t" r="r" b="b"/>
            <a:pathLst>
              <a:path w="1501139" h="189230">
                <a:moveTo>
                  <a:pt x="1473299" y="39390"/>
                </a:moveTo>
                <a:lnTo>
                  <a:pt x="0" y="179704"/>
                </a:lnTo>
                <a:lnTo>
                  <a:pt x="888" y="189102"/>
                </a:lnTo>
                <a:lnTo>
                  <a:pt x="1474273" y="48780"/>
                </a:lnTo>
                <a:lnTo>
                  <a:pt x="1481850" y="43340"/>
                </a:lnTo>
                <a:lnTo>
                  <a:pt x="1473299" y="39390"/>
                </a:lnTo>
                <a:close/>
              </a:path>
              <a:path w="1501139" h="189230">
                <a:moveTo>
                  <a:pt x="1492402" y="37718"/>
                </a:moveTo>
                <a:lnTo>
                  <a:pt x="1490853" y="37718"/>
                </a:lnTo>
                <a:lnTo>
                  <a:pt x="1491742" y="47116"/>
                </a:lnTo>
                <a:lnTo>
                  <a:pt x="1474273" y="48780"/>
                </a:lnTo>
                <a:lnTo>
                  <a:pt x="1416811" y="90042"/>
                </a:lnTo>
                <a:lnTo>
                  <a:pt x="1414653" y="91566"/>
                </a:lnTo>
                <a:lnTo>
                  <a:pt x="1414145" y="94487"/>
                </a:lnTo>
                <a:lnTo>
                  <a:pt x="1415795" y="96646"/>
                </a:lnTo>
                <a:lnTo>
                  <a:pt x="1417320" y="98805"/>
                </a:lnTo>
                <a:lnTo>
                  <a:pt x="1420241" y="99313"/>
                </a:lnTo>
                <a:lnTo>
                  <a:pt x="1422399" y="97789"/>
                </a:lnTo>
                <a:lnTo>
                  <a:pt x="1500632" y="41528"/>
                </a:lnTo>
                <a:lnTo>
                  <a:pt x="1492402" y="37718"/>
                </a:lnTo>
                <a:close/>
              </a:path>
              <a:path w="1501139" h="189230">
                <a:moveTo>
                  <a:pt x="1481850" y="43340"/>
                </a:moveTo>
                <a:lnTo>
                  <a:pt x="1474273" y="48780"/>
                </a:lnTo>
                <a:lnTo>
                  <a:pt x="1491742" y="47116"/>
                </a:lnTo>
                <a:lnTo>
                  <a:pt x="1491705" y="46736"/>
                </a:lnTo>
                <a:lnTo>
                  <a:pt x="1489202" y="46736"/>
                </a:lnTo>
                <a:lnTo>
                  <a:pt x="1481850" y="43340"/>
                </a:lnTo>
                <a:close/>
              </a:path>
              <a:path w="1501139" h="189230">
                <a:moveTo>
                  <a:pt x="1488440" y="38607"/>
                </a:moveTo>
                <a:lnTo>
                  <a:pt x="1481850" y="43340"/>
                </a:lnTo>
                <a:lnTo>
                  <a:pt x="1489202" y="46736"/>
                </a:lnTo>
                <a:lnTo>
                  <a:pt x="1488440" y="38607"/>
                </a:lnTo>
                <a:close/>
              </a:path>
              <a:path w="1501139" h="189230">
                <a:moveTo>
                  <a:pt x="1490937" y="38607"/>
                </a:moveTo>
                <a:lnTo>
                  <a:pt x="1488440" y="38607"/>
                </a:lnTo>
                <a:lnTo>
                  <a:pt x="1489202" y="46736"/>
                </a:lnTo>
                <a:lnTo>
                  <a:pt x="1491705" y="46736"/>
                </a:lnTo>
                <a:lnTo>
                  <a:pt x="1490937" y="38607"/>
                </a:lnTo>
                <a:close/>
              </a:path>
              <a:path w="1501139" h="189230">
                <a:moveTo>
                  <a:pt x="1490853" y="37718"/>
                </a:moveTo>
                <a:lnTo>
                  <a:pt x="1473299" y="39390"/>
                </a:lnTo>
                <a:lnTo>
                  <a:pt x="1481850" y="43340"/>
                </a:lnTo>
                <a:lnTo>
                  <a:pt x="1488440" y="38607"/>
                </a:lnTo>
                <a:lnTo>
                  <a:pt x="1490937" y="38607"/>
                </a:lnTo>
                <a:lnTo>
                  <a:pt x="1490853" y="37718"/>
                </a:lnTo>
                <a:close/>
              </a:path>
              <a:path w="1501139" h="189230">
                <a:moveTo>
                  <a:pt x="1410843" y="0"/>
                </a:moveTo>
                <a:lnTo>
                  <a:pt x="1407921" y="1015"/>
                </a:lnTo>
                <a:lnTo>
                  <a:pt x="1406906" y="3428"/>
                </a:lnTo>
                <a:lnTo>
                  <a:pt x="1405762" y="5841"/>
                </a:lnTo>
                <a:lnTo>
                  <a:pt x="1406779" y="8636"/>
                </a:lnTo>
                <a:lnTo>
                  <a:pt x="1409192" y="9778"/>
                </a:lnTo>
                <a:lnTo>
                  <a:pt x="1473299" y="39390"/>
                </a:lnTo>
                <a:lnTo>
                  <a:pt x="1490853" y="37718"/>
                </a:lnTo>
                <a:lnTo>
                  <a:pt x="1492402" y="37718"/>
                </a:lnTo>
                <a:lnTo>
                  <a:pt x="1413129" y="1015"/>
                </a:lnTo>
                <a:lnTo>
                  <a:pt x="14108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55722" y="3353180"/>
            <a:ext cx="1645285" cy="662940"/>
          </a:xfrm>
          <a:custGeom>
            <a:avLst/>
            <a:gdLst/>
            <a:ahLst/>
            <a:cxnLst/>
            <a:rect l="l" t="t" r="r" b="b"/>
            <a:pathLst>
              <a:path w="1645285" h="662939">
                <a:moveTo>
                  <a:pt x="1617937" y="641907"/>
                </a:moveTo>
                <a:lnTo>
                  <a:pt x="1545589" y="653161"/>
                </a:lnTo>
                <a:lnTo>
                  <a:pt x="1543812" y="655701"/>
                </a:lnTo>
                <a:lnTo>
                  <a:pt x="1544574" y="660781"/>
                </a:lnTo>
                <a:lnTo>
                  <a:pt x="1546987" y="662559"/>
                </a:lnTo>
                <a:lnTo>
                  <a:pt x="1549653" y="662178"/>
                </a:lnTo>
                <a:lnTo>
                  <a:pt x="1638391" y="648335"/>
                </a:lnTo>
                <a:lnTo>
                  <a:pt x="1634363" y="648335"/>
                </a:lnTo>
                <a:lnTo>
                  <a:pt x="1617937" y="641907"/>
                </a:lnTo>
                <a:close/>
              </a:path>
              <a:path w="1645285" h="662939">
                <a:moveTo>
                  <a:pt x="1627291" y="640450"/>
                </a:moveTo>
                <a:lnTo>
                  <a:pt x="1617937" y="641907"/>
                </a:lnTo>
                <a:lnTo>
                  <a:pt x="1634363" y="648335"/>
                </a:lnTo>
                <a:lnTo>
                  <a:pt x="1634950" y="646811"/>
                </a:lnTo>
                <a:lnTo>
                  <a:pt x="1632330" y="646811"/>
                </a:lnTo>
                <a:lnTo>
                  <a:pt x="1627291" y="640450"/>
                </a:lnTo>
                <a:close/>
              </a:path>
              <a:path w="1645285" h="662939">
                <a:moveTo>
                  <a:pt x="1580388" y="569341"/>
                </a:moveTo>
                <a:lnTo>
                  <a:pt x="1576324" y="572643"/>
                </a:lnTo>
                <a:lnTo>
                  <a:pt x="1575942" y="575564"/>
                </a:lnTo>
                <a:lnTo>
                  <a:pt x="1577593" y="577723"/>
                </a:lnTo>
                <a:lnTo>
                  <a:pt x="1621419" y="633038"/>
                </a:lnTo>
                <a:lnTo>
                  <a:pt x="1637791" y="639445"/>
                </a:lnTo>
                <a:lnTo>
                  <a:pt x="1634363" y="648335"/>
                </a:lnTo>
                <a:lnTo>
                  <a:pt x="1638391" y="648335"/>
                </a:lnTo>
                <a:lnTo>
                  <a:pt x="1644903" y="647319"/>
                </a:lnTo>
                <a:lnTo>
                  <a:pt x="1585087" y="571754"/>
                </a:lnTo>
                <a:lnTo>
                  <a:pt x="1583436" y="569722"/>
                </a:lnTo>
                <a:lnTo>
                  <a:pt x="1580388" y="569341"/>
                </a:lnTo>
                <a:close/>
              </a:path>
              <a:path w="1645285" h="662939">
                <a:moveTo>
                  <a:pt x="1635378" y="639191"/>
                </a:moveTo>
                <a:lnTo>
                  <a:pt x="1627291" y="640450"/>
                </a:lnTo>
                <a:lnTo>
                  <a:pt x="1632330" y="646811"/>
                </a:lnTo>
                <a:lnTo>
                  <a:pt x="1635378" y="639191"/>
                </a:lnTo>
                <a:close/>
              </a:path>
              <a:path w="1645285" h="662939">
                <a:moveTo>
                  <a:pt x="1637142" y="639191"/>
                </a:moveTo>
                <a:lnTo>
                  <a:pt x="1635378" y="639191"/>
                </a:lnTo>
                <a:lnTo>
                  <a:pt x="1632330" y="646811"/>
                </a:lnTo>
                <a:lnTo>
                  <a:pt x="1634950" y="646811"/>
                </a:lnTo>
                <a:lnTo>
                  <a:pt x="1637791" y="639445"/>
                </a:lnTo>
                <a:lnTo>
                  <a:pt x="1637142" y="639191"/>
                </a:lnTo>
                <a:close/>
              </a:path>
              <a:path w="1645285" h="662939">
                <a:moveTo>
                  <a:pt x="3555" y="0"/>
                </a:moveTo>
                <a:lnTo>
                  <a:pt x="0" y="8763"/>
                </a:lnTo>
                <a:lnTo>
                  <a:pt x="1617937" y="641907"/>
                </a:lnTo>
                <a:lnTo>
                  <a:pt x="1627291" y="640450"/>
                </a:lnTo>
                <a:lnTo>
                  <a:pt x="1621419" y="633038"/>
                </a:lnTo>
                <a:lnTo>
                  <a:pt x="3555" y="0"/>
                </a:lnTo>
                <a:close/>
              </a:path>
              <a:path w="1645285" h="662939">
                <a:moveTo>
                  <a:pt x="1621419" y="633038"/>
                </a:moveTo>
                <a:lnTo>
                  <a:pt x="1627291" y="640450"/>
                </a:lnTo>
                <a:lnTo>
                  <a:pt x="1635378" y="639191"/>
                </a:lnTo>
                <a:lnTo>
                  <a:pt x="1637142" y="639191"/>
                </a:lnTo>
                <a:lnTo>
                  <a:pt x="1621419" y="6330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6300" y="6303390"/>
            <a:ext cx="99695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dirty="0"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0240" y="1585311"/>
            <a:ext cx="8143875" cy="15195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400" spc="-5" dirty="0">
                <a:latin typeface="Arial"/>
                <a:cs typeface="Arial"/>
              </a:rPr>
              <a:t>ALDUS </a:t>
            </a:r>
            <a:r>
              <a:rPr sz="1400" dirty="0">
                <a:latin typeface="Arial"/>
                <a:cs typeface="Arial"/>
              </a:rPr>
              <a:t>Page maker: </a:t>
            </a:r>
            <a:r>
              <a:rPr sz="1400" spc="-5" dirty="0">
                <a:latin typeface="Arial"/>
                <a:cs typeface="Arial"/>
              </a:rPr>
              <a:t>programma </a:t>
            </a:r>
            <a:r>
              <a:rPr sz="1400" dirty="0">
                <a:latin typeface="Arial"/>
                <a:cs typeface="Arial"/>
              </a:rPr>
              <a:t>di </a:t>
            </a:r>
            <a:r>
              <a:rPr sz="1400" spc="-5" dirty="0">
                <a:latin typeface="Arial"/>
                <a:cs typeface="Arial"/>
              </a:rPr>
              <a:t>scrittura, </a:t>
            </a:r>
            <a:r>
              <a:rPr sz="1400" dirty="0">
                <a:latin typeface="Arial"/>
                <a:cs typeface="Arial"/>
              </a:rPr>
              <a:t>gestione e pubblicazione di pagine su desktop.</a:t>
            </a:r>
            <a:r>
              <a:rPr sz="1400" spc="-2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(per OS/2)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Arial"/>
                <a:cs typeface="Arial"/>
              </a:rPr>
              <a:t>Tre </a:t>
            </a:r>
            <a:r>
              <a:rPr sz="1400" dirty="0">
                <a:latin typeface="Arial"/>
                <a:cs typeface="Arial"/>
              </a:rPr>
              <a:t>thread sempre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attivi:</a:t>
            </a:r>
            <a:endParaRPr sz="1400">
              <a:latin typeface="Arial"/>
              <a:cs typeface="Arial"/>
            </a:endParaRPr>
          </a:p>
          <a:p>
            <a:pPr marL="160020" indent="-147320">
              <a:lnSpc>
                <a:spcPct val="100000"/>
              </a:lnSpc>
              <a:spcBef>
                <a:spcPts val="335"/>
              </a:spcBef>
              <a:buAutoNum type="arabicPlain"/>
              <a:tabLst>
                <a:tab pos="160655" algn="l"/>
              </a:tabLst>
            </a:pPr>
            <a:r>
              <a:rPr sz="1400" dirty="0">
                <a:latin typeface="Arial"/>
                <a:cs typeface="Arial"/>
              </a:rPr>
              <a:t>- Gestione degli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eventi</a:t>
            </a:r>
            <a:endParaRPr sz="1400">
              <a:latin typeface="Arial"/>
              <a:cs typeface="Arial"/>
            </a:endParaRPr>
          </a:p>
          <a:p>
            <a:pPr marL="12700" marR="568960">
              <a:lnSpc>
                <a:spcPct val="100000"/>
              </a:lnSpc>
              <a:spcBef>
                <a:spcPts val="335"/>
              </a:spcBef>
              <a:buAutoNum type="arabicPlain"/>
              <a:tabLst>
                <a:tab pos="160655" algn="l"/>
              </a:tabLst>
            </a:pPr>
            <a:r>
              <a:rPr sz="1400" dirty="0">
                <a:latin typeface="Arial"/>
                <a:cs typeface="Arial"/>
              </a:rPr>
              <a:t>-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Gestione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dei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servizi </a:t>
            </a:r>
            <a:r>
              <a:rPr sz="1400" dirty="0">
                <a:latin typeface="Arial"/>
                <a:cs typeface="Arial"/>
              </a:rPr>
              <a:t>(stampa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–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viene </a:t>
            </a:r>
            <a:r>
              <a:rPr sz="1400" dirty="0">
                <a:latin typeface="Arial"/>
                <a:cs typeface="Arial"/>
              </a:rPr>
              <a:t>chiamato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un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thread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altro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processo,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lettura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dati,  disposizione testo, </a:t>
            </a:r>
            <a:r>
              <a:rPr sz="1400" spc="-5" dirty="0">
                <a:latin typeface="Arial"/>
                <a:cs typeface="Arial"/>
              </a:rPr>
              <a:t>attivazione </a:t>
            </a:r>
            <a:r>
              <a:rPr sz="1400" dirty="0">
                <a:latin typeface="Arial"/>
                <a:cs typeface="Arial"/>
              </a:rPr>
              <a:t>altri</a:t>
            </a:r>
            <a:r>
              <a:rPr sz="1400" spc="-1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T)</a:t>
            </a:r>
            <a:endParaRPr sz="1400">
              <a:latin typeface="Arial"/>
              <a:cs typeface="Arial"/>
            </a:endParaRPr>
          </a:p>
          <a:p>
            <a:pPr marL="160020" indent="-147320">
              <a:lnSpc>
                <a:spcPct val="100000"/>
              </a:lnSpc>
              <a:spcBef>
                <a:spcPts val="335"/>
              </a:spcBef>
              <a:buAutoNum type="arabicPlain"/>
              <a:tabLst>
                <a:tab pos="160655" algn="l"/>
              </a:tabLst>
            </a:pPr>
            <a:r>
              <a:rPr sz="1400" dirty="0">
                <a:latin typeface="Arial"/>
                <a:cs typeface="Arial"/>
              </a:rPr>
              <a:t>- Disegno dello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schermo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Esempi </a:t>
            </a:r>
            <a:r>
              <a:rPr dirty="0"/>
              <a:t>di</a:t>
            </a:r>
            <a:r>
              <a:rPr spc="-30" dirty="0"/>
              <a:t> </a:t>
            </a:r>
            <a:r>
              <a:rPr spc="-5" dirty="0"/>
              <a:t>multithreading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72126" y="3235325"/>
            <a:ext cx="4019550" cy="32893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8916" y="3743909"/>
            <a:ext cx="4160520" cy="187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Arial"/>
                <a:cs typeface="Arial"/>
              </a:rPr>
              <a:t>Esempio sorrimento </a:t>
            </a:r>
            <a:r>
              <a:rPr sz="1200" i="1" dirty="0">
                <a:latin typeface="Arial"/>
                <a:cs typeface="Arial"/>
              </a:rPr>
              <a:t>pagina con barra</a:t>
            </a:r>
            <a:r>
              <a:rPr sz="1200" i="1" spc="-8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laterale:</a:t>
            </a:r>
            <a:endParaRPr sz="1200">
              <a:latin typeface="Arial"/>
              <a:cs typeface="Arial"/>
            </a:endParaRPr>
          </a:p>
          <a:p>
            <a:pPr marL="226695">
              <a:lnSpc>
                <a:spcPct val="100000"/>
              </a:lnSpc>
              <a:buChar char="-"/>
              <a:tabLst>
                <a:tab pos="320040" algn="l"/>
              </a:tabLst>
            </a:pPr>
            <a:r>
              <a:rPr sz="1200" i="1" spc="-5" dirty="0">
                <a:latin typeface="Arial"/>
                <a:cs typeface="Arial"/>
              </a:rPr>
              <a:t>Il </a:t>
            </a:r>
            <a:r>
              <a:rPr sz="1200" i="1" dirty="0">
                <a:latin typeface="Arial"/>
                <a:cs typeface="Arial"/>
              </a:rPr>
              <a:t>thread </a:t>
            </a:r>
            <a:r>
              <a:rPr sz="1200" i="1" spc="-5" dirty="0">
                <a:latin typeface="Arial"/>
                <a:cs typeface="Arial"/>
              </a:rPr>
              <a:t>eventi controlla la barra di</a:t>
            </a:r>
            <a:r>
              <a:rPr sz="1200" i="1" spc="-8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scorrimento</a:t>
            </a:r>
            <a:endParaRPr sz="1200">
              <a:latin typeface="Arial"/>
              <a:cs typeface="Arial"/>
            </a:endParaRPr>
          </a:p>
          <a:p>
            <a:pPr marL="226695" marR="5080">
              <a:lnSpc>
                <a:spcPct val="100000"/>
              </a:lnSpc>
              <a:buChar char="-"/>
              <a:tabLst>
                <a:tab pos="320040" algn="l"/>
              </a:tabLst>
            </a:pPr>
            <a:r>
              <a:rPr sz="1200" i="1" spc="-5" dirty="0">
                <a:latin typeface="Arial"/>
                <a:cs typeface="Arial"/>
              </a:rPr>
              <a:t>Il </a:t>
            </a:r>
            <a:r>
              <a:rPr sz="1200" i="1" dirty="0">
                <a:latin typeface="Arial"/>
                <a:cs typeface="Arial"/>
              </a:rPr>
              <a:t>thread </a:t>
            </a:r>
            <a:r>
              <a:rPr sz="1200" i="1" spc="-5" dirty="0">
                <a:latin typeface="Arial"/>
                <a:cs typeface="Arial"/>
              </a:rPr>
              <a:t>di ridisegno dello schermo ridisegna la pagina in  base allo</a:t>
            </a:r>
            <a:r>
              <a:rPr sz="1200" i="1" spc="-4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spostamento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Times New Roman"/>
              <a:cs typeface="Times New Roman"/>
            </a:endParaRPr>
          </a:p>
          <a:p>
            <a:pPr marL="226695">
              <a:lnSpc>
                <a:spcPct val="100000"/>
              </a:lnSpc>
            </a:pPr>
            <a:r>
              <a:rPr sz="1400" i="1" dirty="0">
                <a:latin typeface="Arial"/>
                <a:cs typeface="Arial"/>
              </a:rPr>
              <a:t>Necessità di </a:t>
            </a:r>
            <a:r>
              <a:rPr sz="1400" i="1" spc="-10" dirty="0">
                <a:latin typeface="Arial"/>
                <a:cs typeface="Arial"/>
              </a:rPr>
              <a:t>sincronizzazione </a:t>
            </a:r>
            <a:r>
              <a:rPr sz="1400" i="1" dirty="0">
                <a:latin typeface="Arial"/>
                <a:cs typeface="Arial"/>
              </a:rPr>
              <a:t>tra i due</a:t>
            </a:r>
            <a:r>
              <a:rPr sz="1400" i="1" spc="-6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threads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 marR="441959">
              <a:lnSpc>
                <a:spcPts val="1920"/>
              </a:lnSpc>
            </a:pPr>
            <a:r>
              <a:rPr sz="1650" i="1" spc="-30" dirty="0">
                <a:latin typeface="Malgun Gothic"/>
                <a:cs typeface="Malgun Gothic"/>
              </a:rPr>
              <a:t>NB: esistono </a:t>
            </a:r>
            <a:r>
              <a:rPr sz="1650" i="1" spc="-25" dirty="0">
                <a:latin typeface="Malgun Gothic"/>
                <a:cs typeface="Malgun Gothic"/>
              </a:rPr>
              <a:t>attività bloccanti </a:t>
            </a:r>
            <a:r>
              <a:rPr sz="1650" i="1" spc="-30" dirty="0">
                <a:latin typeface="Malgun Gothic"/>
                <a:cs typeface="Malgun Gothic"/>
              </a:rPr>
              <a:t>per </a:t>
            </a:r>
            <a:r>
              <a:rPr sz="1650" i="1" spc="-20" dirty="0">
                <a:latin typeface="Malgun Gothic"/>
                <a:cs typeface="Malgun Gothic"/>
              </a:rPr>
              <a:t>tutti </a:t>
            </a:r>
            <a:r>
              <a:rPr sz="1650" i="1" spc="-15" dirty="0">
                <a:latin typeface="Malgun Gothic"/>
                <a:cs typeface="Malgun Gothic"/>
              </a:rPr>
              <a:t>i  </a:t>
            </a:r>
            <a:r>
              <a:rPr sz="1650" i="1" spc="-30" dirty="0">
                <a:latin typeface="Malgun Gothic"/>
                <a:cs typeface="Malgun Gothic"/>
              </a:rPr>
              <a:t>threads: </a:t>
            </a:r>
            <a:r>
              <a:rPr sz="1650" i="1" spc="-40" dirty="0">
                <a:latin typeface="Malgun Gothic"/>
                <a:cs typeface="Malgun Gothic"/>
              </a:rPr>
              <a:t>compare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0" dirty="0">
                <a:latin typeface="Malgun Gothic"/>
                <a:cs typeface="Malgun Gothic"/>
              </a:rPr>
              <a:t>cursore</a:t>
            </a:r>
            <a:r>
              <a:rPr sz="1650" i="1" spc="6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“busy”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555750"/>
          </a:xfrm>
          <a:custGeom>
            <a:avLst/>
            <a:gdLst/>
            <a:ahLst/>
            <a:cxnLst/>
            <a:rect l="l" t="t" r="r" b="b"/>
            <a:pathLst>
              <a:path w="9144000" h="1555750">
                <a:moveTo>
                  <a:pt x="0" y="1555750"/>
                </a:moveTo>
                <a:lnTo>
                  <a:pt x="9144000" y="1555750"/>
                </a:lnTo>
                <a:lnTo>
                  <a:pt x="9144000" y="0"/>
                </a:lnTo>
                <a:lnTo>
                  <a:pt x="0" y="0"/>
                </a:lnTo>
                <a:lnTo>
                  <a:pt x="0" y="155575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005326"/>
            <a:ext cx="9144000" cy="332105"/>
          </a:xfrm>
          <a:custGeom>
            <a:avLst/>
            <a:gdLst/>
            <a:ahLst/>
            <a:cxnLst/>
            <a:rect l="l" t="t" r="r" b="b"/>
            <a:pathLst>
              <a:path w="9144000" h="332104">
                <a:moveTo>
                  <a:pt x="0" y="331786"/>
                </a:moveTo>
                <a:lnTo>
                  <a:pt x="9144000" y="331786"/>
                </a:lnTo>
                <a:lnTo>
                  <a:pt x="9144000" y="0"/>
                </a:lnTo>
                <a:lnTo>
                  <a:pt x="0" y="0"/>
                </a:lnTo>
                <a:lnTo>
                  <a:pt x="0" y="33178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786560"/>
            <a:ext cx="9144000" cy="71755"/>
          </a:xfrm>
          <a:custGeom>
            <a:avLst/>
            <a:gdLst/>
            <a:ahLst/>
            <a:cxnLst/>
            <a:rect l="l" t="t" r="r" b="b"/>
            <a:pathLst>
              <a:path w="9144000" h="71754">
                <a:moveTo>
                  <a:pt x="0" y="71438"/>
                </a:moveTo>
                <a:lnTo>
                  <a:pt x="9144000" y="71438"/>
                </a:lnTo>
                <a:lnTo>
                  <a:pt x="9144000" y="0"/>
                </a:lnTo>
                <a:lnTo>
                  <a:pt x="0" y="0"/>
                </a:lnTo>
                <a:lnTo>
                  <a:pt x="0" y="71438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06692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Rappresentazione digitale  di </a:t>
            </a:r>
            <a:r>
              <a:rPr dirty="0"/>
              <a:t>segnali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1555750"/>
            <a:ext cx="9144000" cy="2449830"/>
          </a:xfrm>
          <a:custGeom>
            <a:avLst/>
            <a:gdLst/>
            <a:ahLst/>
            <a:cxnLst/>
            <a:rect l="l" t="t" r="r" b="b"/>
            <a:pathLst>
              <a:path w="9144000" h="2449829">
                <a:moveTo>
                  <a:pt x="0" y="2449576"/>
                </a:moveTo>
                <a:lnTo>
                  <a:pt x="9144000" y="2449576"/>
                </a:lnTo>
                <a:lnTo>
                  <a:pt x="9144000" y="0"/>
                </a:lnTo>
                <a:lnTo>
                  <a:pt x="0" y="0"/>
                </a:lnTo>
                <a:lnTo>
                  <a:pt x="0" y="24495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55750"/>
            <a:ext cx="9144000" cy="2449830"/>
          </a:xfrm>
          <a:custGeom>
            <a:avLst/>
            <a:gdLst/>
            <a:ahLst/>
            <a:cxnLst/>
            <a:rect l="l" t="t" r="r" b="b"/>
            <a:pathLst>
              <a:path w="9144000" h="2449829">
                <a:moveTo>
                  <a:pt x="0" y="2449576"/>
                </a:moveTo>
                <a:lnTo>
                  <a:pt x="9144000" y="2449576"/>
                </a:lnTo>
                <a:lnTo>
                  <a:pt x="9144000" y="0"/>
                </a:lnTo>
                <a:lnTo>
                  <a:pt x="0" y="0"/>
                </a:lnTo>
                <a:lnTo>
                  <a:pt x="0" y="2449576"/>
                </a:lnTo>
                <a:close/>
              </a:path>
            </a:pathLst>
          </a:custGeom>
          <a:ln w="25399">
            <a:solidFill>
              <a:srgbClr val="BADF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75201" y="2600325"/>
            <a:ext cx="728980" cy="358775"/>
          </a:xfrm>
          <a:custGeom>
            <a:avLst/>
            <a:gdLst/>
            <a:ahLst/>
            <a:cxnLst/>
            <a:rect l="l" t="t" r="r" b="b"/>
            <a:pathLst>
              <a:path w="728979" h="358775">
                <a:moveTo>
                  <a:pt x="512699" y="0"/>
                </a:moveTo>
                <a:lnTo>
                  <a:pt x="512699" y="89662"/>
                </a:lnTo>
                <a:lnTo>
                  <a:pt x="0" y="89662"/>
                </a:lnTo>
                <a:lnTo>
                  <a:pt x="0" y="269113"/>
                </a:lnTo>
                <a:lnTo>
                  <a:pt x="512699" y="269113"/>
                </a:lnTo>
                <a:lnTo>
                  <a:pt x="512699" y="358775"/>
                </a:lnTo>
                <a:lnTo>
                  <a:pt x="728599" y="179324"/>
                </a:lnTo>
                <a:lnTo>
                  <a:pt x="5126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21162" y="2690050"/>
            <a:ext cx="0" cy="179705"/>
          </a:xfrm>
          <a:custGeom>
            <a:avLst/>
            <a:gdLst/>
            <a:ahLst/>
            <a:cxnLst/>
            <a:rect l="l" t="t" r="r" b="b"/>
            <a:pathLst>
              <a:path h="179705">
                <a:moveTo>
                  <a:pt x="0" y="0"/>
                </a:moveTo>
                <a:lnTo>
                  <a:pt x="0" y="179387"/>
                </a:lnTo>
              </a:path>
            </a:pathLst>
          </a:custGeom>
          <a:ln w="53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75201" y="2600325"/>
            <a:ext cx="728980" cy="358775"/>
          </a:xfrm>
          <a:custGeom>
            <a:avLst/>
            <a:gdLst/>
            <a:ahLst/>
            <a:cxnLst/>
            <a:rect l="l" t="t" r="r" b="b"/>
            <a:pathLst>
              <a:path w="728979" h="358775">
                <a:moveTo>
                  <a:pt x="512699" y="0"/>
                </a:moveTo>
                <a:lnTo>
                  <a:pt x="512699" y="89662"/>
                </a:lnTo>
                <a:lnTo>
                  <a:pt x="0" y="89662"/>
                </a:lnTo>
                <a:lnTo>
                  <a:pt x="0" y="269113"/>
                </a:lnTo>
                <a:lnTo>
                  <a:pt x="512699" y="269113"/>
                </a:lnTo>
                <a:lnTo>
                  <a:pt x="512699" y="358775"/>
                </a:lnTo>
                <a:lnTo>
                  <a:pt x="728599" y="179324"/>
                </a:lnTo>
                <a:lnTo>
                  <a:pt x="512699" y="0"/>
                </a:lnTo>
                <a:close/>
              </a:path>
            </a:pathLst>
          </a:custGeom>
          <a:ln w="25400">
            <a:solidFill>
              <a:srgbClr val="BADF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94175" y="2690050"/>
            <a:ext cx="53975" cy="179705"/>
          </a:xfrm>
          <a:custGeom>
            <a:avLst/>
            <a:gdLst/>
            <a:ahLst/>
            <a:cxnLst/>
            <a:rect l="l" t="t" r="r" b="b"/>
            <a:pathLst>
              <a:path w="53975" h="179705">
                <a:moveTo>
                  <a:pt x="0" y="179387"/>
                </a:moveTo>
                <a:lnTo>
                  <a:pt x="53975" y="179387"/>
                </a:lnTo>
                <a:lnTo>
                  <a:pt x="53975" y="0"/>
                </a:lnTo>
                <a:lnTo>
                  <a:pt x="0" y="0"/>
                </a:lnTo>
                <a:lnTo>
                  <a:pt x="0" y="179387"/>
                </a:lnTo>
                <a:close/>
              </a:path>
            </a:pathLst>
          </a:custGeom>
          <a:ln w="25400">
            <a:solidFill>
              <a:srgbClr val="BADF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53693" y="2677350"/>
            <a:ext cx="0" cy="205104"/>
          </a:xfrm>
          <a:custGeom>
            <a:avLst/>
            <a:gdLst/>
            <a:ahLst/>
            <a:cxnLst/>
            <a:rect l="l" t="t" r="r" b="b"/>
            <a:pathLst>
              <a:path h="205105">
                <a:moveTo>
                  <a:pt x="0" y="0"/>
                </a:moveTo>
                <a:lnTo>
                  <a:pt x="0" y="204787"/>
                </a:lnTo>
              </a:path>
            </a:pathLst>
          </a:custGeom>
          <a:ln w="52387">
            <a:solidFill>
              <a:srgbClr val="BADF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0955" y="1884559"/>
            <a:ext cx="0" cy="1903730"/>
          </a:xfrm>
          <a:custGeom>
            <a:avLst/>
            <a:gdLst/>
            <a:ahLst/>
            <a:cxnLst/>
            <a:rect l="l" t="t" r="r" b="b"/>
            <a:pathLst>
              <a:path h="1903729">
                <a:moveTo>
                  <a:pt x="0" y="1903375"/>
                </a:moveTo>
                <a:lnTo>
                  <a:pt x="0" y="0"/>
                </a:lnTo>
              </a:path>
            </a:pathLst>
          </a:custGeom>
          <a:ln w="102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4912" y="1756874"/>
            <a:ext cx="92710" cy="139700"/>
          </a:xfrm>
          <a:custGeom>
            <a:avLst/>
            <a:gdLst/>
            <a:ahLst/>
            <a:cxnLst/>
            <a:rect l="l" t="t" r="r" b="b"/>
            <a:pathLst>
              <a:path w="92709" h="139700">
                <a:moveTo>
                  <a:pt x="46043" y="0"/>
                </a:moveTo>
                <a:lnTo>
                  <a:pt x="0" y="139293"/>
                </a:lnTo>
                <a:lnTo>
                  <a:pt x="92087" y="139293"/>
                </a:lnTo>
                <a:lnTo>
                  <a:pt x="46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9543" y="3584828"/>
            <a:ext cx="3499485" cy="0"/>
          </a:xfrm>
          <a:custGeom>
            <a:avLst/>
            <a:gdLst/>
            <a:ahLst/>
            <a:cxnLst/>
            <a:rect l="l" t="t" r="r" b="b"/>
            <a:pathLst>
              <a:path w="3499485">
                <a:moveTo>
                  <a:pt x="0" y="0"/>
                </a:moveTo>
                <a:lnTo>
                  <a:pt x="3498875" y="0"/>
                </a:lnTo>
              </a:path>
            </a:pathLst>
          </a:custGeom>
          <a:ln w="103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56907" y="3538397"/>
            <a:ext cx="138430" cy="93345"/>
          </a:xfrm>
          <a:custGeom>
            <a:avLst/>
            <a:gdLst/>
            <a:ahLst/>
            <a:cxnLst/>
            <a:rect l="l" t="t" r="r" b="b"/>
            <a:pathLst>
              <a:path w="138429" h="93345">
                <a:moveTo>
                  <a:pt x="0" y="0"/>
                </a:moveTo>
                <a:lnTo>
                  <a:pt x="0" y="92862"/>
                </a:lnTo>
                <a:lnTo>
                  <a:pt x="138130" y="464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0393" y="2133790"/>
            <a:ext cx="3343910" cy="1232535"/>
          </a:xfrm>
          <a:custGeom>
            <a:avLst/>
            <a:gdLst/>
            <a:ahLst/>
            <a:cxnLst/>
            <a:rect l="l" t="t" r="r" b="b"/>
            <a:pathLst>
              <a:path w="3343910" h="1232535">
                <a:moveTo>
                  <a:pt x="0" y="1232338"/>
                </a:moveTo>
                <a:lnTo>
                  <a:pt x="43204" y="1200385"/>
                </a:lnTo>
                <a:lnTo>
                  <a:pt x="85720" y="1170687"/>
                </a:lnTo>
                <a:lnTo>
                  <a:pt x="126793" y="1141633"/>
                </a:lnTo>
                <a:lnTo>
                  <a:pt x="165670" y="1111608"/>
                </a:lnTo>
                <a:lnTo>
                  <a:pt x="201597" y="1079001"/>
                </a:lnTo>
                <a:lnTo>
                  <a:pt x="235030" y="1041197"/>
                </a:lnTo>
                <a:lnTo>
                  <a:pt x="264603" y="999464"/>
                </a:lnTo>
                <a:lnTo>
                  <a:pt x="290427" y="954364"/>
                </a:lnTo>
                <a:lnTo>
                  <a:pt x="312615" y="906464"/>
                </a:lnTo>
                <a:lnTo>
                  <a:pt x="331278" y="856327"/>
                </a:lnTo>
                <a:lnTo>
                  <a:pt x="346528" y="804517"/>
                </a:lnTo>
                <a:lnTo>
                  <a:pt x="358478" y="751599"/>
                </a:lnTo>
                <a:lnTo>
                  <a:pt x="367240" y="698137"/>
                </a:lnTo>
                <a:lnTo>
                  <a:pt x="372851" y="647722"/>
                </a:lnTo>
                <a:lnTo>
                  <a:pt x="376875" y="597387"/>
                </a:lnTo>
                <a:lnTo>
                  <a:pt x="380454" y="547193"/>
                </a:lnTo>
                <a:lnTo>
                  <a:pt x="384728" y="497202"/>
                </a:lnTo>
                <a:lnTo>
                  <a:pt x="390840" y="447475"/>
                </a:lnTo>
                <a:lnTo>
                  <a:pt x="399928" y="398073"/>
                </a:lnTo>
                <a:lnTo>
                  <a:pt x="413135" y="349058"/>
                </a:lnTo>
                <a:lnTo>
                  <a:pt x="431602" y="300491"/>
                </a:lnTo>
                <a:lnTo>
                  <a:pt x="458736" y="248738"/>
                </a:lnTo>
                <a:lnTo>
                  <a:pt x="492030" y="202560"/>
                </a:lnTo>
                <a:lnTo>
                  <a:pt x="529956" y="166941"/>
                </a:lnTo>
                <a:lnTo>
                  <a:pt x="570983" y="146867"/>
                </a:lnTo>
                <a:lnTo>
                  <a:pt x="601577" y="144386"/>
                </a:lnTo>
                <a:lnTo>
                  <a:pt x="631952" y="151310"/>
                </a:lnTo>
                <a:lnTo>
                  <a:pt x="687869" y="187996"/>
                </a:lnTo>
                <a:lnTo>
                  <a:pt x="716955" y="222299"/>
                </a:lnTo>
                <a:lnTo>
                  <a:pt x="742818" y="262223"/>
                </a:lnTo>
                <a:lnTo>
                  <a:pt x="767368" y="305075"/>
                </a:lnTo>
                <a:lnTo>
                  <a:pt x="792518" y="348165"/>
                </a:lnTo>
                <a:lnTo>
                  <a:pt x="820179" y="388802"/>
                </a:lnTo>
                <a:lnTo>
                  <a:pt x="852261" y="424293"/>
                </a:lnTo>
                <a:lnTo>
                  <a:pt x="896316" y="455953"/>
                </a:lnTo>
                <a:lnTo>
                  <a:pt x="945608" y="476534"/>
                </a:lnTo>
                <a:lnTo>
                  <a:pt x="996917" y="485418"/>
                </a:lnTo>
                <a:lnTo>
                  <a:pt x="1047023" y="481988"/>
                </a:lnTo>
                <a:lnTo>
                  <a:pt x="1086810" y="469154"/>
                </a:lnTo>
                <a:lnTo>
                  <a:pt x="1123949" y="448271"/>
                </a:lnTo>
                <a:lnTo>
                  <a:pt x="1159002" y="420699"/>
                </a:lnTo>
                <a:lnTo>
                  <a:pt x="1192530" y="387804"/>
                </a:lnTo>
                <a:lnTo>
                  <a:pt x="1225094" y="350946"/>
                </a:lnTo>
                <a:lnTo>
                  <a:pt x="1257255" y="311489"/>
                </a:lnTo>
                <a:lnTo>
                  <a:pt x="1289576" y="270796"/>
                </a:lnTo>
                <a:lnTo>
                  <a:pt x="1322616" y="230228"/>
                </a:lnTo>
                <a:lnTo>
                  <a:pt x="1356937" y="191149"/>
                </a:lnTo>
                <a:lnTo>
                  <a:pt x="1393001" y="154662"/>
                </a:lnTo>
                <a:lnTo>
                  <a:pt x="1430720" y="121317"/>
                </a:lnTo>
                <a:lnTo>
                  <a:pt x="1469897" y="91402"/>
                </a:lnTo>
                <a:lnTo>
                  <a:pt x="1510336" y="65202"/>
                </a:lnTo>
                <a:lnTo>
                  <a:pt x="1551840" y="43006"/>
                </a:lnTo>
                <a:lnTo>
                  <a:pt x="1594215" y="25101"/>
                </a:lnTo>
                <a:lnTo>
                  <a:pt x="1637263" y="11773"/>
                </a:lnTo>
                <a:lnTo>
                  <a:pt x="1680788" y="3310"/>
                </a:lnTo>
                <a:lnTo>
                  <a:pt x="1724595" y="0"/>
                </a:lnTo>
                <a:lnTo>
                  <a:pt x="1768487" y="2128"/>
                </a:lnTo>
                <a:lnTo>
                  <a:pt x="1816014" y="11089"/>
                </a:lnTo>
                <a:lnTo>
                  <a:pt x="1862422" y="27386"/>
                </a:lnTo>
                <a:lnTo>
                  <a:pt x="1906698" y="51582"/>
                </a:lnTo>
                <a:lnTo>
                  <a:pt x="1947830" y="84243"/>
                </a:lnTo>
                <a:lnTo>
                  <a:pt x="1982438" y="121981"/>
                </a:lnTo>
                <a:lnTo>
                  <a:pt x="2014328" y="164930"/>
                </a:lnTo>
                <a:lnTo>
                  <a:pt x="2044314" y="210550"/>
                </a:lnTo>
                <a:lnTo>
                  <a:pt x="2073206" y="256299"/>
                </a:lnTo>
                <a:lnTo>
                  <a:pt x="2101819" y="299637"/>
                </a:lnTo>
                <a:lnTo>
                  <a:pt x="2130965" y="338022"/>
                </a:lnTo>
                <a:lnTo>
                  <a:pt x="2161457" y="368913"/>
                </a:lnTo>
                <a:lnTo>
                  <a:pt x="2194106" y="389771"/>
                </a:lnTo>
                <a:lnTo>
                  <a:pt x="2229716" y="398871"/>
                </a:lnTo>
                <a:lnTo>
                  <a:pt x="2267961" y="397351"/>
                </a:lnTo>
                <a:lnTo>
                  <a:pt x="2308466" y="387249"/>
                </a:lnTo>
                <a:lnTo>
                  <a:pt x="2350855" y="370602"/>
                </a:lnTo>
                <a:lnTo>
                  <a:pt x="2394753" y="349450"/>
                </a:lnTo>
                <a:lnTo>
                  <a:pt x="2439784" y="325830"/>
                </a:lnTo>
                <a:lnTo>
                  <a:pt x="2485574" y="301781"/>
                </a:lnTo>
                <a:lnTo>
                  <a:pt x="2533899" y="278155"/>
                </a:lnTo>
                <a:lnTo>
                  <a:pt x="2582302" y="257023"/>
                </a:lnTo>
                <a:lnTo>
                  <a:pt x="2630453" y="239095"/>
                </a:lnTo>
                <a:lnTo>
                  <a:pt x="2678020" y="225086"/>
                </a:lnTo>
                <a:lnTo>
                  <a:pt x="2724674" y="215708"/>
                </a:lnTo>
                <a:lnTo>
                  <a:pt x="2770083" y="211674"/>
                </a:lnTo>
                <a:lnTo>
                  <a:pt x="2813916" y="213696"/>
                </a:lnTo>
                <a:lnTo>
                  <a:pt x="2855842" y="222488"/>
                </a:lnTo>
                <a:lnTo>
                  <a:pt x="2895531" y="238762"/>
                </a:lnTo>
                <a:lnTo>
                  <a:pt x="2932652" y="263232"/>
                </a:lnTo>
                <a:lnTo>
                  <a:pt x="2965500" y="294610"/>
                </a:lnTo>
                <a:lnTo>
                  <a:pt x="2995680" y="332472"/>
                </a:lnTo>
                <a:lnTo>
                  <a:pt x="3023176" y="375166"/>
                </a:lnTo>
                <a:lnTo>
                  <a:pt x="3047971" y="421040"/>
                </a:lnTo>
                <a:lnTo>
                  <a:pt x="3070051" y="468443"/>
                </a:lnTo>
                <a:lnTo>
                  <a:pt x="3089399" y="515723"/>
                </a:lnTo>
                <a:lnTo>
                  <a:pt x="3106492" y="562102"/>
                </a:lnTo>
                <a:lnTo>
                  <a:pt x="3122333" y="606281"/>
                </a:lnTo>
                <a:lnTo>
                  <a:pt x="3138440" y="647886"/>
                </a:lnTo>
                <a:lnTo>
                  <a:pt x="3156333" y="686543"/>
                </a:lnTo>
                <a:lnTo>
                  <a:pt x="3179726" y="724935"/>
                </a:lnTo>
                <a:lnTo>
                  <a:pt x="3208625" y="757454"/>
                </a:lnTo>
                <a:lnTo>
                  <a:pt x="3244542" y="782232"/>
                </a:lnTo>
                <a:lnTo>
                  <a:pt x="3288993" y="797399"/>
                </a:lnTo>
                <a:lnTo>
                  <a:pt x="3343492" y="801088"/>
                </a:lnTo>
              </a:path>
            </a:pathLst>
          </a:custGeom>
          <a:ln w="103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37758" y="1959938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6129"/>
                </a:moveTo>
                <a:lnTo>
                  <a:pt x="0" y="0"/>
                </a:lnTo>
              </a:path>
            </a:pathLst>
          </a:custGeom>
          <a:ln w="1023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58608" y="1959938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6129"/>
                </a:moveTo>
                <a:lnTo>
                  <a:pt x="0" y="0"/>
                </a:lnTo>
              </a:path>
            </a:pathLst>
          </a:custGeom>
          <a:ln w="1023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79401" y="1959938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6129"/>
                </a:moveTo>
                <a:lnTo>
                  <a:pt x="0" y="0"/>
                </a:lnTo>
              </a:path>
            </a:pathLst>
          </a:custGeom>
          <a:ln w="1023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00337" y="1959938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6129"/>
                </a:moveTo>
                <a:lnTo>
                  <a:pt x="0" y="0"/>
                </a:lnTo>
              </a:path>
            </a:pathLst>
          </a:custGeom>
          <a:ln w="1023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21130" y="1959938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6129"/>
                </a:moveTo>
                <a:lnTo>
                  <a:pt x="0" y="0"/>
                </a:lnTo>
              </a:path>
            </a:pathLst>
          </a:custGeom>
          <a:ln w="1023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42066" y="1959938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6129"/>
                </a:moveTo>
                <a:lnTo>
                  <a:pt x="0" y="0"/>
                </a:lnTo>
              </a:path>
            </a:pathLst>
          </a:custGeom>
          <a:ln w="1023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62860" y="1959938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6129"/>
                </a:moveTo>
                <a:lnTo>
                  <a:pt x="0" y="0"/>
                </a:lnTo>
              </a:path>
            </a:pathLst>
          </a:custGeom>
          <a:ln w="1023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83653" y="1959938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6129"/>
                </a:moveTo>
                <a:lnTo>
                  <a:pt x="0" y="0"/>
                </a:lnTo>
              </a:path>
            </a:pathLst>
          </a:custGeom>
          <a:ln w="1023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04589" y="1959938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6129"/>
                </a:moveTo>
                <a:lnTo>
                  <a:pt x="0" y="0"/>
                </a:lnTo>
              </a:path>
            </a:pathLst>
          </a:custGeom>
          <a:ln w="1023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25382" y="1959938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6129"/>
                </a:moveTo>
                <a:lnTo>
                  <a:pt x="0" y="0"/>
                </a:lnTo>
              </a:path>
            </a:pathLst>
          </a:custGeom>
          <a:ln w="1023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646176" y="1959938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6129"/>
                </a:moveTo>
                <a:lnTo>
                  <a:pt x="0" y="0"/>
                </a:lnTo>
              </a:path>
            </a:pathLst>
          </a:custGeom>
          <a:ln w="1023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67111" y="1959938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6129"/>
                </a:moveTo>
                <a:lnTo>
                  <a:pt x="0" y="0"/>
                </a:lnTo>
              </a:path>
            </a:pathLst>
          </a:custGeom>
          <a:ln w="1023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87905" y="1959938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6129"/>
                </a:moveTo>
                <a:lnTo>
                  <a:pt x="0" y="0"/>
                </a:lnTo>
              </a:path>
            </a:pathLst>
          </a:custGeom>
          <a:ln w="1023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08840" y="1959938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6129"/>
                </a:moveTo>
                <a:lnTo>
                  <a:pt x="0" y="0"/>
                </a:lnTo>
              </a:path>
            </a:pathLst>
          </a:custGeom>
          <a:ln w="1023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129634" y="1959938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6129"/>
                </a:moveTo>
                <a:lnTo>
                  <a:pt x="0" y="0"/>
                </a:lnTo>
              </a:path>
            </a:pathLst>
          </a:custGeom>
          <a:ln w="1023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250427" y="1959938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6129"/>
                </a:moveTo>
                <a:lnTo>
                  <a:pt x="0" y="0"/>
                </a:lnTo>
              </a:path>
            </a:pathLst>
          </a:custGeom>
          <a:ln w="1023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71363" y="1959938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6129"/>
                </a:moveTo>
                <a:lnTo>
                  <a:pt x="0" y="0"/>
                </a:lnTo>
              </a:path>
            </a:pathLst>
          </a:custGeom>
          <a:ln w="1023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92156" y="1959938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6129"/>
                </a:moveTo>
                <a:lnTo>
                  <a:pt x="0" y="0"/>
                </a:lnTo>
              </a:path>
            </a:pathLst>
          </a:custGeom>
          <a:ln w="1023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613092" y="1959938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6129"/>
                </a:moveTo>
                <a:lnTo>
                  <a:pt x="0" y="0"/>
                </a:lnTo>
              </a:path>
            </a:pathLst>
          </a:custGeom>
          <a:ln w="1023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1517" y="3178598"/>
            <a:ext cx="80576" cy="8125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2368" y="2975491"/>
            <a:ext cx="80576" cy="8124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3218" y="2366211"/>
            <a:ext cx="80562" cy="81254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14068" y="2244257"/>
            <a:ext cx="80562" cy="81254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34919" y="2264607"/>
            <a:ext cx="80562" cy="81254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55769" y="2467672"/>
            <a:ext cx="80562" cy="8128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76619" y="2569275"/>
            <a:ext cx="80562" cy="81240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97470" y="2569275"/>
            <a:ext cx="80562" cy="81240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18320" y="2508370"/>
            <a:ext cx="80505" cy="81211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39184" y="2366211"/>
            <a:ext cx="80576" cy="81254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59978" y="2224051"/>
            <a:ext cx="80576" cy="81111"/>
          </a:xfrm>
          <a:prstGeom prst="rect">
            <a:avLst/>
          </a:pr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80913" y="2142797"/>
            <a:ext cx="80576" cy="81254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001707" y="2102098"/>
            <a:ext cx="80576" cy="81254"/>
          </a:xfrm>
          <a:prstGeom prst="rect">
            <a:avLst/>
          </a:pr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122500" y="2102098"/>
            <a:ext cx="80576" cy="81254"/>
          </a:xfrm>
          <a:prstGeom prst="rect">
            <a:avLst/>
          </a:pr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43436" y="2142797"/>
            <a:ext cx="80576" cy="81254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364229" y="2264607"/>
            <a:ext cx="80576" cy="81254"/>
          </a:xfrm>
          <a:prstGeom prst="rect">
            <a:avLst/>
          </a:prstGeom>
          <a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485165" y="2447465"/>
            <a:ext cx="80576" cy="81254"/>
          </a:xfrm>
          <a:prstGeom prst="rect">
            <a:avLst/>
          </a:prstGeom>
          <a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605958" y="2488021"/>
            <a:ext cx="80576" cy="81254"/>
          </a:xfrm>
          <a:prstGeom prst="rect">
            <a:avLst/>
          </a:prstGeom>
          <a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26752" y="2447465"/>
            <a:ext cx="80576" cy="81254"/>
          </a:xfrm>
          <a:prstGeom prst="rect">
            <a:avLst/>
          </a:prstGeom>
          <a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847688" y="2386417"/>
            <a:ext cx="80576" cy="81254"/>
          </a:xfrm>
          <a:prstGeom prst="rect">
            <a:avLst/>
          </a:prstGeom>
          <a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968481" y="2325512"/>
            <a:ext cx="80576" cy="81254"/>
          </a:xfrm>
          <a:prstGeom prst="rect">
            <a:avLst/>
          </a:pr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089417" y="2305162"/>
            <a:ext cx="80576" cy="81254"/>
          </a:xfrm>
          <a:prstGeom prst="rect">
            <a:avLst/>
          </a:prstGeom>
          <a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210210" y="2325512"/>
            <a:ext cx="80576" cy="81254"/>
          </a:xfrm>
          <a:prstGeom prst="rect">
            <a:avLst/>
          </a:prstGeom>
          <a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331004" y="2406767"/>
            <a:ext cx="80576" cy="81254"/>
          </a:xfrm>
          <a:prstGeom prst="rect">
            <a:avLst/>
          </a:pr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451939" y="2650516"/>
            <a:ext cx="80576" cy="81240"/>
          </a:xfrm>
          <a:prstGeom prst="rect">
            <a:avLst/>
          </a:prstGeom>
          <a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572733" y="2853623"/>
            <a:ext cx="80576" cy="81254"/>
          </a:xfrm>
          <a:prstGeom prst="rect">
            <a:avLst/>
          </a:prstGeom>
          <a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549632" y="3673795"/>
            <a:ext cx="19939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10" dirty="0">
                <a:latin typeface="Symbol"/>
                <a:cs typeface="Symbol"/>
              </a:rPr>
              <a:t></a:t>
            </a:r>
            <a:r>
              <a:rPr sz="1100" spc="10" dirty="0">
                <a:latin typeface="Times New Roman"/>
                <a:cs typeface="Times New Roman"/>
              </a:rPr>
              <a:t>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765808" y="3634307"/>
            <a:ext cx="6540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latin typeface="Times New Roman"/>
                <a:cs typeface="Times New Roman"/>
              </a:rPr>
              <a:t>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81322" y="1684414"/>
            <a:ext cx="21526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i="1" spc="5" dirty="0">
                <a:latin typeface="Times New Roman"/>
                <a:cs typeface="Times New Roman"/>
              </a:rPr>
              <a:t>s</a:t>
            </a:r>
            <a:r>
              <a:rPr sz="1100" spc="5" dirty="0">
                <a:latin typeface="Symbol"/>
                <a:cs typeface="Symbol"/>
              </a:rPr>
              <a:t></a:t>
            </a:r>
            <a:r>
              <a:rPr sz="1100" i="1" spc="5" dirty="0">
                <a:latin typeface="Times New Roman"/>
                <a:cs typeface="Times New Roman"/>
              </a:rPr>
              <a:t>t</a:t>
            </a:r>
            <a:r>
              <a:rPr sz="1100" spc="5" dirty="0">
                <a:latin typeface="Symbol"/>
                <a:cs typeface="Symbol"/>
              </a:rPr>
              <a:t></a:t>
            </a:r>
            <a:endParaRPr sz="1100">
              <a:latin typeface="Symbol"/>
              <a:cs typeface="Symbo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33506" y="1959938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6129"/>
                </a:moveTo>
                <a:lnTo>
                  <a:pt x="0" y="0"/>
                </a:lnTo>
              </a:path>
            </a:pathLst>
          </a:custGeom>
          <a:ln w="1023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54356" y="1959938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6129"/>
                </a:moveTo>
                <a:lnTo>
                  <a:pt x="0" y="0"/>
                </a:lnTo>
              </a:path>
            </a:pathLst>
          </a:custGeom>
          <a:ln w="1023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75207" y="1959938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6129"/>
                </a:moveTo>
                <a:lnTo>
                  <a:pt x="0" y="0"/>
                </a:lnTo>
              </a:path>
            </a:pathLst>
          </a:custGeom>
          <a:ln w="1023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96057" y="1959938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6129"/>
                </a:moveTo>
                <a:lnTo>
                  <a:pt x="0" y="0"/>
                </a:lnTo>
              </a:path>
            </a:pathLst>
          </a:custGeom>
          <a:ln w="1023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316907" y="1959938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6129"/>
                </a:moveTo>
                <a:lnTo>
                  <a:pt x="0" y="0"/>
                </a:lnTo>
              </a:path>
            </a:pathLst>
          </a:custGeom>
          <a:ln w="1023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1806" y="1959938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6129"/>
                </a:moveTo>
                <a:lnTo>
                  <a:pt x="0" y="0"/>
                </a:lnTo>
              </a:path>
            </a:pathLst>
          </a:custGeom>
          <a:ln w="1023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12656" y="1959938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6129"/>
                </a:moveTo>
                <a:lnTo>
                  <a:pt x="0" y="0"/>
                </a:lnTo>
              </a:path>
            </a:pathLst>
          </a:custGeom>
          <a:ln w="1023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547780" y="1884559"/>
            <a:ext cx="0" cy="1903730"/>
          </a:xfrm>
          <a:custGeom>
            <a:avLst/>
            <a:gdLst/>
            <a:ahLst/>
            <a:cxnLst/>
            <a:rect l="l" t="t" r="r" b="b"/>
            <a:pathLst>
              <a:path h="1903729">
                <a:moveTo>
                  <a:pt x="0" y="1903375"/>
                </a:moveTo>
                <a:lnTo>
                  <a:pt x="0" y="0"/>
                </a:lnTo>
              </a:path>
            </a:pathLst>
          </a:custGeom>
          <a:ln w="102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501737" y="1756874"/>
            <a:ext cx="92710" cy="139700"/>
          </a:xfrm>
          <a:custGeom>
            <a:avLst/>
            <a:gdLst/>
            <a:ahLst/>
            <a:cxnLst/>
            <a:rect l="l" t="t" r="r" b="b"/>
            <a:pathLst>
              <a:path w="92710" h="139700">
                <a:moveTo>
                  <a:pt x="46043" y="0"/>
                </a:moveTo>
                <a:lnTo>
                  <a:pt x="0" y="139293"/>
                </a:lnTo>
                <a:lnTo>
                  <a:pt x="92087" y="139293"/>
                </a:lnTo>
                <a:lnTo>
                  <a:pt x="46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346368" y="3584828"/>
            <a:ext cx="3499485" cy="0"/>
          </a:xfrm>
          <a:custGeom>
            <a:avLst/>
            <a:gdLst/>
            <a:ahLst/>
            <a:cxnLst/>
            <a:rect l="l" t="t" r="r" b="b"/>
            <a:pathLst>
              <a:path w="3499484">
                <a:moveTo>
                  <a:pt x="0" y="0"/>
                </a:moveTo>
                <a:lnTo>
                  <a:pt x="3498875" y="0"/>
                </a:lnTo>
              </a:path>
            </a:pathLst>
          </a:custGeom>
          <a:ln w="103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833732" y="3538397"/>
            <a:ext cx="138430" cy="93345"/>
          </a:xfrm>
          <a:custGeom>
            <a:avLst/>
            <a:gdLst/>
            <a:ahLst/>
            <a:cxnLst/>
            <a:rect l="l" t="t" r="r" b="b"/>
            <a:pathLst>
              <a:path w="138429" h="93345">
                <a:moveTo>
                  <a:pt x="0" y="0"/>
                </a:moveTo>
                <a:lnTo>
                  <a:pt x="0" y="92862"/>
                </a:lnTo>
                <a:lnTo>
                  <a:pt x="138130" y="464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628342" y="3178598"/>
            <a:ext cx="80576" cy="8125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749193" y="2975491"/>
            <a:ext cx="80576" cy="8124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870043" y="2366211"/>
            <a:ext cx="80562" cy="81254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990893" y="2244257"/>
            <a:ext cx="80562" cy="81254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111744" y="2264607"/>
            <a:ext cx="80562" cy="81254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232594" y="2467672"/>
            <a:ext cx="80562" cy="8128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353444" y="2569275"/>
            <a:ext cx="80562" cy="81240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474295" y="2569275"/>
            <a:ext cx="80562" cy="81240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595145" y="2508370"/>
            <a:ext cx="80505" cy="81211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716010" y="2366211"/>
            <a:ext cx="80576" cy="81254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836803" y="2224051"/>
            <a:ext cx="80576" cy="81111"/>
          </a:xfrm>
          <a:prstGeom prst="rect">
            <a:avLst/>
          </a:pr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957738" y="2142797"/>
            <a:ext cx="80576" cy="81254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78532" y="2102098"/>
            <a:ext cx="80576" cy="81254"/>
          </a:xfrm>
          <a:prstGeom prst="rect">
            <a:avLst/>
          </a:pr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199325" y="2102098"/>
            <a:ext cx="80576" cy="81254"/>
          </a:xfrm>
          <a:prstGeom prst="rect">
            <a:avLst/>
          </a:pr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320261" y="2142797"/>
            <a:ext cx="80576" cy="81254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441055" y="2264607"/>
            <a:ext cx="80576" cy="81254"/>
          </a:xfrm>
          <a:prstGeom prst="rect">
            <a:avLst/>
          </a:prstGeom>
          <a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561990" y="2447465"/>
            <a:ext cx="80576" cy="81254"/>
          </a:xfrm>
          <a:prstGeom prst="rect">
            <a:avLst/>
          </a:prstGeom>
          <a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682783" y="2488021"/>
            <a:ext cx="80576" cy="81254"/>
          </a:xfrm>
          <a:prstGeom prst="rect">
            <a:avLst/>
          </a:prstGeom>
          <a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803577" y="2447465"/>
            <a:ext cx="80576" cy="81254"/>
          </a:xfrm>
          <a:prstGeom prst="rect">
            <a:avLst/>
          </a:prstGeom>
          <a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924513" y="2386417"/>
            <a:ext cx="80576" cy="81254"/>
          </a:xfrm>
          <a:prstGeom prst="rect">
            <a:avLst/>
          </a:prstGeom>
          <a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045306" y="2325512"/>
            <a:ext cx="80576" cy="81254"/>
          </a:xfrm>
          <a:prstGeom prst="rect">
            <a:avLst/>
          </a:pr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166241" y="2305162"/>
            <a:ext cx="80576" cy="81254"/>
          </a:xfrm>
          <a:prstGeom prst="rect">
            <a:avLst/>
          </a:prstGeom>
          <a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287035" y="2325512"/>
            <a:ext cx="80576" cy="81254"/>
          </a:xfrm>
          <a:prstGeom prst="rect">
            <a:avLst/>
          </a:prstGeom>
          <a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407829" y="2406767"/>
            <a:ext cx="80576" cy="81254"/>
          </a:xfrm>
          <a:prstGeom prst="rect">
            <a:avLst/>
          </a:pr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528764" y="2650516"/>
            <a:ext cx="80576" cy="81240"/>
          </a:xfrm>
          <a:prstGeom prst="rect">
            <a:avLst/>
          </a:prstGeom>
          <a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649558" y="2853623"/>
            <a:ext cx="80576" cy="81254"/>
          </a:xfrm>
          <a:prstGeom prst="rect">
            <a:avLst/>
          </a:prstGeom>
          <a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5626457" y="3673795"/>
            <a:ext cx="19939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10" dirty="0">
                <a:latin typeface="Symbol"/>
                <a:cs typeface="Symbol"/>
              </a:rPr>
              <a:t></a:t>
            </a:r>
            <a:r>
              <a:rPr sz="1100" spc="10" dirty="0">
                <a:latin typeface="Times New Roman"/>
                <a:cs typeface="Times New Roman"/>
              </a:rPr>
              <a:t>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8842633" y="3634307"/>
            <a:ext cx="6540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latin typeface="Times New Roman"/>
                <a:cs typeface="Times New Roman"/>
              </a:rPr>
              <a:t>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5637655" y="1684414"/>
            <a:ext cx="255904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i="1" spc="5" dirty="0">
                <a:latin typeface="Times New Roman"/>
                <a:cs typeface="Times New Roman"/>
              </a:rPr>
              <a:t>s</a:t>
            </a:r>
            <a:r>
              <a:rPr sz="1050" i="1" spc="15" baseline="-11904" dirty="0">
                <a:latin typeface="Times New Roman"/>
                <a:cs typeface="Times New Roman"/>
              </a:rPr>
              <a:t>c</a:t>
            </a:r>
            <a:r>
              <a:rPr sz="1100" spc="5" dirty="0">
                <a:latin typeface="Symbol"/>
                <a:cs typeface="Symbol"/>
              </a:rPr>
              <a:t></a:t>
            </a:r>
            <a:r>
              <a:rPr sz="1100" i="1" spc="5" dirty="0">
                <a:latin typeface="Times New Roman"/>
                <a:cs typeface="Times New Roman"/>
              </a:rPr>
              <a:t>t</a:t>
            </a:r>
            <a:r>
              <a:rPr sz="1100" spc="5" dirty="0">
                <a:latin typeface="Symbol"/>
                <a:cs typeface="Symbol"/>
              </a:rPr>
              <a:t></a:t>
            </a:r>
            <a:endParaRPr sz="1100">
              <a:latin typeface="Symbol"/>
              <a:cs typeface="Symbol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1290700" y="1627251"/>
            <a:ext cx="1768475" cy="336550"/>
          </a:xfrm>
          <a:custGeom>
            <a:avLst/>
            <a:gdLst/>
            <a:ahLst/>
            <a:cxnLst/>
            <a:rect l="l" t="t" r="r" b="b"/>
            <a:pathLst>
              <a:path w="1768475" h="336550">
                <a:moveTo>
                  <a:pt x="0" y="336550"/>
                </a:moveTo>
                <a:lnTo>
                  <a:pt x="1768475" y="336550"/>
                </a:lnTo>
                <a:lnTo>
                  <a:pt x="1768475" y="0"/>
                </a:lnTo>
                <a:lnTo>
                  <a:pt x="0" y="0"/>
                </a:lnTo>
                <a:lnTo>
                  <a:pt x="0" y="336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254252" y="1606296"/>
            <a:ext cx="1842516" cy="457200"/>
          </a:xfrm>
          <a:prstGeom prst="rect">
            <a:avLst/>
          </a:prstGeom>
          <a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822448" y="1606296"/>
            <a:ext cx="330707" cy="457200"/>
          </a:xfrm>
          <a:prstGeom prst="rect">
            <a:avLst/>
          </a:prstGeom>
          <a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250051" y="1627187"/>
            <a:ext cx="2138680" cy="338455"/>
          </a:xfrm>
          <a:custGeom>
            <a:avLst/>
            <a:gdLst/>
            <a:ahLst/>
            <a:cxnLst/>
            <a:rect l="l" t="t" r="r" b="b"/>
            <a:pathLst>
              <a:path w="2138679" h="338455">
                <a:moveTo>
                  <a:pt x="0" y="338137"/>
                </a:moveTo>
                <a:lnTo>
                  <a:pt x="2138299" y="338137"/>
                </a:lnTo>
                <a:lnTo>
                  <a:pt x="2138299" y="0"/>
                </a:lnTo>
                <a:lnTo>
                  <a:pt x="0" y="0"/>
                </a:lnTo>
                <a:lnTo>
                  <a:pt x="0" y="3381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250051" y="1627187"/>
            <a:ext cx="2138680" cy="338455"/>
          </a:xfrm>
          <a:custGeom>
            <a:avLst/>
            <a:gdLst/>
            <a:ahLst/>
            <a:cxnLst/>
            <a:rect l="l" t="t" r="r" b="b"/>
            <a:pathLst>
              <a:path w="2138679" h="338455">
                <a:moveTo>
                  <a:pt x="0" y="338137"/>
                </a:moveTo>
                <a:lnTo>
                  <a:pt x="2138299" y="338137"/>
                </a:lnTo>
                <a:lnTo>
                  <a:pt x="2138299" y="0"/>
                </a:lnTo>
                <a:lnTo>
                  <a:pt x="0" y="0"/>
                </a:lnTo>
                <a:lnTo>
                  <a:pt x="0" y="338137"/>
                </a:lnTo>
                <a:close/>
              </a:path>
            </a:pathLst>
          </a:custGeom>
          <a:ln w="25400">
            <a:solidFill>
              <a:srgbClr val="BADF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213347" y="1606296"/>
            <a:ext cx="2122931" cy="457200"/>
          </a:xfrm>
          <a:prstGeom prst="rect">
            <a:avLst/>
          </a:prstGeom>
          <a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061959" y="1606296"/>
            <a:ext cx="330707" cy="457200"/>
          </a:xfrm>
          <a:prstGeom prst="rect">
            <a:avLst/>
          </a:prstGeom>
          <a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1369567" y="1656079"/>
            <a:ext cx="683323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972685" algn="l"/>
              </a:tabLst>
            </a:pPr>
            <a:r>
              <a:rPr sz="1600" i="1" spc="-5" dirty="0">
                <a:latin typeface="Arial"/>
                <a:cs typeface="Arial"/>
              </a:rPr>
              <a:t>Segnale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continuo	Segnale</a:t>
            </a:r>
            <a:r>
              <a:rPr sz="1600" i="1" spc="-6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campionato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0" y="4337112"/>
            <a:ext cx="9144000" cy="2449830"/>
          </a:xfrm>
          <a:custGeom>
            <a:avLst/>
            <a:gdLst/>
            <a:ahLst/>
            <a:cxnLst/>
            <a:rect l="l" t="t" r="r" b="b"/>
            <a:pathLst>
              <a:path w="9144000" h="2449829">
                <a:moveTo>
                  <a:pt x="0" y="2449448"/>
                </a:moveTo>
                <a:lnTo>
                  <a:pt x="9144000" y="2449448"/>
                </a:lnTo>
                <a:lnTo>
                  <a:pt x="9144000" y="0"/>
                </a:lnTo>
                <a:lnTo>
                  <a:pt x="0" y="0"/>
                </a:lnTo>
                <a:lnTo>
                  <a:pt x="0" y="24494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0" y="4337112"/>
            <a:ext cx="9144000" cy="2449830"/>
          </a:xfrm>
          <a:custGeom>
            <a:avLst/>
            <a:gdLst/>
            <a:ahLst/>
            <a:cxnLst/>
            <a:rect l="l" t="t" r="r" b="b"/>
            <a:pathLst>
              <a:path w="9144000" h="2449829">
                <a:moveTo>
                  <a:pt x="0" y="2449448"/>
                </a:moveTo>
                <a:lnTo>
                  <a:pt x="9144000" y="2449448"/>
                </a:lnTo>
                <a:lnTo>
                  <a:pt x="9144000" y="0"/>
                </a:lnTo>
                <a:lnTo>
                  <a:pt x="0" y="0"/>
                </a:lnTo>
                <a:lnTo>
                  <a:pt x="0" y="2449448"/>
                </a:lnTo>
                <a:close/>
              </a:path>
            </a:pathLst>
          </a:custGeom>
          <a:ln w="25400">
            <a:solidFill>
              <a:srgbClr val="BADF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130675" y="5381625"/>
            <a:ext cx="728980" cy="358775"/>
          </a:xfrm>
          <a:custGeom>
            <a:avLst/>
            <a:gdLst/>
            <a:ahLst/>
            <a:cxnLst/>
            <a:rect l="l" t="t" r="r" b="b"/>
            <a:pathLst>
              <a:path w="728979" h="358775">
                <a:moveTo>
                  <a:pt x="512825" y="0"/>
                </a:moveTo>
                <a:lnTo>
                  <a:pt x="512825" y="89662"/>
                </a:lnTo>
                <a:lnTo>
                  <a:pt x="0" y="89662"/>
                </a:lnTo>
                <a:lnTo>
                  <a:pt x="0" y="269074"/>
                </a:lnTo>
                <a:lnTo>
                  <a:pt x="512825" y="269074"/>
                </a:lnTo>
                <a:lnTo>
                  <a:pt x="512825" y="358775"/>
                </a:lnTo>
                <a:lnTo>
                  <a:pt x="728726" y="179324"/>
                </a:lnTo>
                <a:lnTo>
                  <a:pt x="512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076763" y="5471312"/>
            <a:ext cx="0" cy="179705"/>
          </a:xfrm>
          <a:custGeom>
            <a:avLst/>
            <a:gdLst/>
            <a:ahLst/>
            <a:cxnLst/>
            <a:rect l="l" t="t" r="r" b="b"/>
            <a:pathLst>
              <a:path h="179704">
                <a:moveTo>
                  <a:pt x="0" y="0"/>
                </a:moveTo>
                <a:lnTo>
                  <a:pt x="0" y="179387"/>
                </a:lnTo>
              </a:path>
            </a:pathLst>
          </a:custGeom>
          <a:ln w="53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130675" y="5381625"/>
            <a:ext cx="728980" cy="358775"/>
          </a:xfrm>
          <a:custGeom>
            <a:avLst/>
            <a:gdLst/>
            <a:ahLst/>
            <a:cxnLst/>
            <a:rect l="l" t="t" r="r" b="b"/>
            <a:pathLst>
              <a:path w="728979" h="358775">
                <a:moveTo>
                  <a:pt x="512825" y="0"/>
                </a:moveTo>
                <a:lnTo>
                  <a:pt x="512825" y="89662"/>
                </a:lnTo>
                <a:lnTo>
                  <a:pt x="0" y="89662"/>
                </a:lnTo>
                <a:lnTo>
                  <a:pt x="0" y="269074"/>
                </a:lnTo>
                <a:lnTo>
                  <a:pt x="512825" y="269074"/>
                </a:lnTo>
                <a:lnTo>
                  <a:pt x="512825" y="358775"/>
                </a:lnTo>
                <a:lnTo>
                  <a:pt x="728726" y="179324"/>
                </a:lnTo>
                <a:lnTo>
                  <a:pt x="512825" y="0"/>
                </a:lnTo>
                <a:close/>
              </a:path>
            </a:pathLst>
          </a:custGeom>
          <a:ln w="25400">
            <a:solidFill>
              <a:srgbClr val="BADF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049776" y="5471312"/>
            <a:ext cx="53975" cy="179705"/>
          </a:xfrm>
          <a:custGeom>
            <a:avLst/>
            <a:gdLst/>
            <a:ahLst/>
            <a:cxnLst/>
            <a:rect l="l" t="t" r="r" b="b"/>
            <a:pathLst>
              <a:path w="53975" h="179704">
                <a:moveTo>
                  <a:pt x="0" y="179387"/>
                </a:moveTo>
                <a:lnTo>
                  <a:pt x="53975" y="179387"/>
                </a:lnTo>
                <a:lnTo>
                  <a:pt x="53975" y="0"/>
                </a:lnTo>
                <a:lnTo>
                  <a:pt x="0" y="0"/>
                </a:lnTo>
                <a:lnTo>
                  <a:pt x="0" y="179387"/>
                </a:lnTo>
                <a:close/>
              </a:path>
            </a:pathLst>
          </a:custGeom>
          <a:ln w="25400">
            <a:solidFill>
              <a:srgbClr val="BADF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009294" y="5458612"/>
            <a:ext cx="0" cy="205104"/>
          </a:xfrm>
          <a:custGeom>
            <a:avLst/>
            <a:gdLst/>
            <a:ahLst/>
            <a:cxnLst/>
            <a:rect l="l" t="t" r="r" b="b"/>
            <a:pathLst>
              <a:path h="205104">
                <a:moveTo>
                  <a:pt x="0" y="0"/>
                </a:moveTo>
                <a:lnTo>
                  <a:pt x="0" y="204787"/>
                </a:lnTo>
              </a:path>
            </a:pathLst>
          </a:custGeom>
          <a:ln w="52387">
            <a:solidFill>
              <a:srgbClr val="BADF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99518" y="4705482"/>
            <a:ext cx="0" cy="1903730"/>
          </a:xfrm>
          <a:custGeom>
            <a:avLst/>
            <a:gdLst/>
            <a:ahLst/>
            <a:cxnLst/>
            <a:rect l="l" t="t" r="r" b="b"/>
            <a:pathLst>
              <a:path h="1903729">
                <a:moveTo>
                  <a:pt x="0" y="1903375"/>
                </a:moveTo>
                <a:lnTo>
                  <a:pt x="0" y="0"/>
                </a:lnTo>
              </a:path>
            </a:pathLst>
          </a:custGeom>
          <a:ln w="102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53474" y="4577796"/>
            <a:ext cx="92710" cy="139700"/>
          </a:xfrm>
          <a:custGeom>
            <a:avLst/>
            <a:gdLst/>
            <a:ahLst/>
            <a:cxnLst/>
            <a:rect l="l" t="t" r="r" b="b"/>
            <a:pathLst>
              <a:path w="92709" h="139700">
                <a:moveTo>
                  <a:pt x="46043" y="0"/>
                </a:moveTo>
                <a:lnTo>
                  <a:pt x="0" y="139293"/>
                </a:lnTo>
                <a:lnTo>
                  <a:pt x="92087" y="139293"/>
                </a:lnTo>
                <a:lnTo>
                  <a:pt x="46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98105" y="6405750"/>
            <a:ext cx="3499485" cy="0"/>
          </a:xfrm>
          <a:custGeom>
            <a:avLst/>
            <a:gdLst/>
            <a:ahLst/>
            <a:cxnLst/>
            <a:rect l="l" t="t" r="r" b="b"/>
            <a:pathLst>
              <a:path w="3499485">
                <a:moveTo>
                  <a:pt x="0" y="0"/>
                </a:moveTo>
                <a:lnTo>
                  <a:pt x="3498875" y="0"/>
                </a:lnTo>
              </a:path>
            </a:pathLst>
          </a:custGeom>
          <a:ln w="103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685470" y="6359319"/>
            <a:ext cx="138430" cy="93345"/>
          </a:xfrm>
          <a:custGeom>
            <a:avLst/>
            <a:gdLst/>
            <a:ahLst/>
            <a:cxnLst/>
            <a:rect l="l" t="t" r="r" b="b"/>
            <a:pathLst>
              <a:path w="138429" h="93345">
                <a:moveTo>
                  <a:pt x="0" y="0"/>
                </a:moveTo>
                <a:lnTo>
                  <a:pt x="0" y="92862"/>
                </a:lnTo>
                <a:lnTo>
                  <a:pt x="138130" y="464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80080" y="5999521"/>
            <a:ext cx="80576" cy="8125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00930" y="5796414"/>
            <a:ext cx="80576" cy="8124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21780" y="5187134"/>
            <a:ext cx="80562" cy="81254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42631" y="5065180"/>
            <a:ext cx="80562" cy="81254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63481" y="5085530"/>
            <a:ext cx="80562" cy="81254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084331" y="5288594"/>
            <a:ext cx="80562" cy="81283"/>
          </a:xfrm>
          <a:prstGeom prst="rect">
            <a:avLst/>
          </a:prstGeom>
          <a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205182" y="5390198"/>
            <a:ext cx="80562" cy="81240"/>
          </a:xfrm>
          <a:prstGeom prst="rect">
            <a:avLst/>
          </a:prstGeom>
          <a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326032" y="5390198"/>
            <a:ext cx="80562" cy="81240"/>
          </a:xfrm>
          <a:prstGeom prst="rect">
            <a:avLst/>
          </a:prstGeom>
          <a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446882" y="5329293"/>
            <a:ext cx="80505" cy="81211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567747" y="5187134"/>
            <a:ext cx="80576" cy="81254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688540" y="5044974"/>
            <a:ext cx="80576" cy="81111"/>
          </a:xfrm>
          <a:prstGeom prst="rect">
            <a:avLst/>
          </a:pr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809476" y="4963720"/>
            <a:ext cx="80576" cy="81254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930269" y="4923021"/>
            <a:ext cx="80576" cy="81254"/>
          </a:xfrm>
          <a:prstGeom prst="rect">
            <a:avLst/>
          </a:pr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051063" y="4923021"/>
            <a:ext cx="80576" cy="81254"/>
          </a:xfrm>
          <a:prstGeom prst="rect">
            <a:avLst/>
          </a:pr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171999" y="4963720"/>
            <a:ext cx="80576" cy="81254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292792" y="5085530"/>
            <a:ext cx="80576" cy="81254"/>
          </a:xfrm>
          <a:prstGeom prst="rect">
            <a:avLst/>
          </a:prstGeom>
          <a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413728" y="5268388"/>
            <a:ext cx="80576" cy="81254"/>
          </a:xfrm>
          <a:prstGeom prst="rect">
            <a:avLst/>
          </a:prstGeom>
          <a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534521" y="5308944"/>
            <a:ext cx="80576" cy="81254"/>
          </a:xfrm>
          <a:prstGeom prst="rect">
            <a:avLst/>
          </a:prstGeom>
          <a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655315" y="5268388"/>
            <a:ext cx="80576" cy="81254"/>
          </a:xfrm>
          <a:prstGeom prst="rect">
            <a:avLst/>
          </a:prstGeom>
          <a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776250" y="5207340"/>
            <a:ext cx="80576" cy="81254"/>
          </a:xfrm>
          <a:prstGeom prst="rect">
            <a:avLst/>
          </a:prstGeom>
          <a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2897044" y="5146435"/>
            <a:ext cx="80576" cy="81254"/>
          </a:xfrm>
          <a:prstGeom prst="rect">
            <a:avLst/>
          </a:pr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3017979" y="5126085"/>
            <a:ext cx="80576" cy="81254"/>
          </a:xfrm>
          <a:prstGeom prst="rect">
            <a:avLst/>
          </a:prstGeom>
          <a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138773" y="5146435"/>
            <a:ext cx="80576" cy="81254"/>
          </a:xfrm>
          <a:prstGeom prst="rect">
            <a:avLst/>
          </a:prstGeom>
          <a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3259566" y="5227689"/>
            <a:ext cx="80576" cy="81254"/>
          </a:xfrm>
          <a:prstGeom prst="rect">
            <a:avLst/>
          </a:pr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3380502" y="5471438"/>
            <a:ext cx="80576" cy="81240"/>
          </a:xfrm>
          <a:prstGeom prst="rect">
            <a:avLst/>
          </a:prstGeom>
          <a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3501295" y="5674546"/>
            <a:ext cx="80576" cy="81254"/>
          </a:xfrm>
          <a:prstGeom prst="rect">
            <a:avLst/>
          </a:prstGeom>
          <a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 txBox="1"/>
          <p:nvPr/>
        </p:nvSpPr>
        <p:spPr>
          <a:xfrm>
            <a:off x="478194" y="6494718"/>
            <a:ext cx="19939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10" dirty="0">
                <a:latin typeface="Symbol"/>
                <a:cs typeface="Symbol"/>
              </a:rPr>
              <a:t></a:t>
            </a:r>
            <a:r>
              <a:rPr sz="1100" spc="10" dirty="0">
                <a:latin typeface="Times New Roman"/>
                <a:cs typeface="Times New Roman"/>
              </a:rPr>
              <a:t>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3694370" y="6455230"/>
            <a:ext cx="6540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latin typeface="Times New Roman"/>
                <a:cs typeface="Times New Roman"/>
              </a:rPr>
              <a:t>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44688" y="4576003"/>
            <a:ext cx="6667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i="1" spc="10" dirty="0">
                <a:latin typeface="Times New Roman"/>
                <a:cs typeface="Times New Roman"/>
              </a:rPr>
              <a:t>c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489393" y="4505337"/>
            <a:ext cx="255904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i="1" spc="5" dirty="0">
                <a:latin typeface="Times New Roman"/>
                <a:cs typeface="Times New Roman"/>
              </a:rPr>
              <a:t>s</a:t>
            </a:r>
            <a:r>
              <a:rPr sz="1100" i="1" spc="-30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Symbol"/>
                <a:cs typeface="Symbol"/>
              </a:rPr>
              <a:t></a:t>
            </a:r>
            <a:r>
              <a:rPr sz="1100" i="1" spc="5" dirty="0">
                <a:latin typeface="Times New Roman"/>
                <a:cs typeface="Times New Roman"/>
              </a:rPr>
              <a:t>t</a:t>
            </a:r>
            <a:r>
              <a:rPr sz="1100" spc="5" dirty="0">
                <a:latin typeface="Symbol"/>
                <a:cs typeface="Symbol"/>
              </a:rPr>
              <a:t></a:t>
            </a:r>
            <a:endParaRPr sz="1100">
              <a:latin typeface="Symbol"/>
              <a:cs typeface="Symbol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1065275" y="4267200"/>
            <a:ext cx="2150999" cy="457200"/>
          </a:xfrm>
          <a:prstGeom prst="rect">
            <a:avLst/>
          </a:prstGeom>
          <a:blipFill>
            <a:blip r:embed="rId2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2913888" y="4267200"/>
            <a:ext cx="330707" cy="457200"/>
          </a:xfrm>
          <a:prstGeom prst="rect">
            <a:avLst/>
          </a:prstGeom>
          <a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 txBox="1"/>
          <p:nvPr/>
        </p:nvSpPr>
        <p:spPr>
          <a:xfrm>
            <a:off x="1180591" y="4317238"/>
            <a:ext cx="18732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Segnale</a:t>
            </a:r>
            <a:r>
              <a:rPr sz="1600" i="1" spc="-6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campionato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5515328" y="4537318"/>
            <a:ext cx="7620" cy="2183765"/>
          </a:xfrm>
          <a:custGeom>
            <a:avLst/>
            <a:gdLst/>
            <a:ahLst/>
            <a:cxnLst/>
            <a:rect l="l" t="t" r="r" b="b"/>
            <a:pathLst>
              <a:path w="7620" h="2183765">
                <a:moveTo>
                  <a:pt x="0" y="2183277"/>
                </a:moveTo>
                <a:lnTo>
                  <a:pt x="7292" y="0"/>
                </a:lnTo>
              </a:path>
            </a:pathLst>
          </a:custGeom>
          <a:ln w="103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475802" y="4408833"/>
            <a:ext cx="93980" cy="140335"/>
          </a:xfrm>
          <a:custGeom>
            <a:avLst/>
            <a:gdLst/>
            <a:ahLst/>
            <a:cxnLst/>
            <a:rect l="l" t="t" r="r" b="b"/>
            <a:pathLst>
              <a:path w="93979" h="140335">
                <a:moveTo>
                  <a:pt x="47252" y="0"/>
                </a:moveTo>
                <a:lnTo>
                  <a:pt x="0" y="140020"/>
                </a:lnTo>
                <a:lnTo>
                  <a:pt x="93580" y="140308"/>
                </a:lnTo>
                <a:lnTo>
                  <a:pt x="472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433445" y="6516218"/>
            <a:ext cx="3433445" cy="0"/>
          </a:xfrm>
          <a:custGeom>
            <a:avLst/>
            <a:gdLst/>
            <a:ahLst/>
            <a:cxnLst/>
            <a:rect l="l" t="t" r="r" b="b"/>
            <a:pathLst>
              <a:path w="3433445">
                <a:moveTo>
                  <a:pt x="0" y="0"/>
                </a:moveTo>
                <a:lnTo>
                  <a:pt x="3432837" y="0"/>
                </a:lnTo>
              </a:path>
            </a:pathLst>
          </a:custGeom>
          <a:ln w="103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8854585" y="6469496"/>
            <a:ext cx="140970" cy="93980"/>
          </a:xfrm>
          <a:custGeom>
            <a:avLst/>
            <a:gdLst/>
            <a:ahLst/>
            <a:cxnLst/>
            <a:rect l="l" t="t" r="r" b="b"/>
            <a:pathLst>
              <a:path w="140970" h="93979">
                <a:moveTo>
                  <a:pt x="0" y="0"/>
                </a:moveTo>
                <a:lnTo>
                  <a:pt x="0" y="93442"/>
                </a:lnTo>
                <a:lnTo>
                  <a:pt x="140370" y="4672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597196" y="6107448"/>
            <a:ext cx="81868" cy="81762"/>
          </a:xfrm>
          <a:prstGeom prst="rect">
            <a:avLst/>
          </a:prstGeom>
          <a:blipFill>
            <a:blip r:embed="rId2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334054" y="5494315"/>
            <a:ext cx="81868" cy="81748"/>
          </a:xfrm>
          <a:prstGeom prst="rect">
            <a:avLst/>
          </a:prstGeom>
          <a:blipFill>
            <a:blip r:embed="rId2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456850" y="5494315"/>
            <a:ext cx="81882" cy="81748"/>
          </a:xfrm>
          <a:prstGeom prst="rect">
            <a:avLst/>
          </a:prstGeom>
          <a:blipFill>
            <a:blip r:embed="rId2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562079" y="5371686"/>
            <a:ext cx="81882" cy="81748"/>
          </a:xfrm>
          <a:prstGeom prst="rect">
            <a:avLst/>
          </a:prstGeom>
          <a:blipFill>
            <a:blip r:embed="rId2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807728" y="5371686"/>
            <a:ext cx="81882" cy="81748"/>
          </a:xfrm>
          <a:prstGeom prst="rect">
            <a:avLst/>
          </a:prstGeom>
          <a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8053375" y="5249099"/>
            <a:ext cx="81882" cy="81762"/>
          </a:xfrm>
          <a:prstGeom prst="rect">
            <a:avLst/>
          </a:prstGeom>
          <a:blipFill>
            <a:blip r:embed="rId3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8299024" y="5249099"/>
            <a:ext cx="81882" cy="81762"/>
          </a:xfrm>
          <a:prstGeom prst="rect">
            <a:avLst/>
          </a:prstGeom>
          <a:blipFill>
            <a:blip r:embed="rId3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 txBox="1"/>
          <p:nvPr/>
        </p:nvSpPr>
        <p:spPr>
          <a:xfrm>
            <a:off x="9027601" y="6586517"/>
            <a:ext cx="66040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spc="10" dirty="0">
                <a:latin typeface="Times New Roman"/>
                <a:cs typeface="Times New Roman"/>
              </a:rPr>
              <a:t>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5611949" y="4439393"/>
            <a:ext cx="265430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i="1" spc="10" dirty="0">
                <a:latin typeface="Times New Roman"/>
                <a:cs typeface="Times New Roman"/>
              </a:rPr>
              <a:t>s</a:t>
            </a:r>
            <a:r>
              <a:rPr sz="1050" i="1" spc="22" baseline="-11904" dirty="0">
                <a:latin typeface="Times New Roman"/>
                <a:cs typeface="Times New Roman"/>
              </a:rPr>
              <a:t>q</a:t>
            </a:r>
            <a:r>
              <a:rPr sz="1100" spc="5" dirty="0">
                <a:latin typeface="Symbol"/>
                <a:cs typeface="Symbol"/>
              </a:rPr>
              <a:t></a:t>
            </a:r>
            <a:r>
              <a:rPr sz="1100" i="1" spc="10" dirty="0">
                <a:latin typeface="Times New Roman"/>
                <a:cs typeface="Times New Roman"/>
              </a:rPr>
              <a:t>t</a:t>
            </a:r>
            <a:r>
              <a:rPr sz="1100" spc="10" dirty="0">
                <a:latin typeface="Symbol"/>
                <a:cs typeface="Symbol"/>
              </a:rPr>
              <a:t></a:t>
            </a:r>
            <a:endParaRPr sz="1100">
              <a:latin typeface="Symbol"/>
              <a:cs typeface="Symbol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5433445" y="5043467"/>
            <a:ext cx="3439160" cy="0"/>
          </a:xfrm>
          <a:custGeom>
            <a:avLst/>
            <a:gdLst/>
            <a:ahLst/>
            <a:cxnLst/>
            <a:rect l="l" t="t" r="r" b="b"/>
            <a:pathLst>
              <a:path w="3439159">
                <a:moveTo>
                  <a:pt x="0" y="0"/>
                </a:moveTo>
                <a:lnTo>
                  <a:pt x="3438613" y="0"/>
                </a:lnTo>
              </a:path>
            </a:pathLst>
          </a:custGeom>
          <a:ln w="3460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433445" y="5166183"/>
            <a:ext cx="3439160" cy="0"/>
          </a:xfrm>
          <a:custGeom>
            <a:avLst/>
            <a:gdLst/>
            <a:ahLst/>
            <a:cxnLst/>
            <a:rect l="l" t="t" r="r" b="b"/>
            <a:pathLst>
              <a:path w="3439159">
                <a:moveTo>
                  <a:pt x="0" y="0"/>
                </a:moveTo>
                <a:lnTo>
                  <a:pt x="3438613" y="0"/>
                </a:lnTo>
              </a:path>
            </a:pathLst>
          </a:custGeom>
          <a:ln w="3460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433445" y="5288755"/>
            <a:ext cx="3439160" cy="0"/>
          </a:xfrm>
          <a:custGeom>
            <a:avLst/>
            <a:gdLst/>
            <a:ahLst/>
            <a:cxnLst/>
            <a:rect l="l" t="t" r="r" b="b"/>
            <a:pathLst>
              <a:path w="3439159">
                <a:moveTo>
                  <a:pt x="0" y="0"/>
                </a:moveTo>
                <a:lnTo>
                  <a:pt x="3438613" y="0"/>
                </a:lnTo>
              </a:path>
            </a:pathLst>
          </a:custGeom>
          <a:ln w="3460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433445" y="5411428"/>
            <a:ext cx="3439160" cy="0"/>
          </a:xfrm>
          <a:custGeom>
            <a:avLst/>
            <a:gdLst/>
            <a:ahLst/>
            <a:cxnLst/>
            <a:rect l="l" t="t" r="r" b="b"/>
            <a:pathLst>
              <a:path w="3439159">
                <a:moveTo>
                  <a:pt x="0" y="0"/>
                </a:moveTo>
                <a:lnTo>
                  <a:pt x="3438613" y="0"/>
                </a:lnTo>
              </a:path>
            </a:pathLst>
          </a:custGeom>
          <a:ln w="3460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433445" y="5534057"/>
            <a:ext cx="3439160" cy="0"/>
          </a:xfrm>
          <a:custGeom>
            <a:avLst/>
            <a:gdLst/>
            <a:ahLst/>
            <a:cxnLst/>
            <a:rect l="l" t="t" r="r" b="b"/>
            <a:pathLst>
              <a:path w="3439159">
                <a:moveTo>
                  <a:pt x="0" y="0"/>
                </a:moveTo>
                <a:lnTo>
                  <a:pt x="3438613" y="0"/>
                </a:lnTo>
              </a:path>
            </a:pathLst>
          </a:custGeom>
          <a:ln w="3460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433445" y="5656672"/>
            <a:ext cx="3439160" cy="0"/>
          </a:xfrm>
          <a:custGeom>
            <a:avLst/>
            <a:gdLst/>
            <a:ahLst/>
            <a:cxnLst/>
            <a:rect l="l" t="t" r="r" b="b"/>
            <a:pathLst>
              <a:path w="3439159">
                <a:moveTo>
                  <a:pt x="0" y="0"/>
                </a:moveTo>
                <a:lnTo>
                  <a:pt x="3438613" y="0"/>
                </a:lnTo>
              </a:path>
            </a:pathLst>
          </a:custGeom>
          <a:ln w="3460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433445" y="5779302"/>
            <a:ext cx="3439160" cy="0"/>
          </a:xfrm>
          <a:custGeom>
            <a:avLst/>
            <a:gdLst/>
            <a:ahLst/>
            <a:cxnLst/>
            <a:rect l="l" t="t" r="r" b="b"/>
            <a:pathLst>
              <a:path w="3439159">
                <a:moveTo>
                  <a:pt x="0" y="0"/>
                </a:moveTo>
                <a:lnTo>
                  <a:pt x="3438613" y="0"/>
                </a:lnTo>
              </a:path>
            </a:pathLst>
          </a:custGeom>
          <a:ln w="3460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433445" y="5901931"/>
            <a:ext cx="3439160" cy="0"/>
          </a:xfrm>
          <a:custGeom>
            <a:avLst/>
            <a:gdLst/>
            <a:ahLst/>
            <a:cxnLst/>
            <a:rect l="l" t="t" r="r" b="b"/>
            <a:pathLst>
              <a:path w="3439159">
                <a:moveTo>
                  <a:pt x="0" y="0"/>
                </a:moveTo>
                <a:lnTo>
                  <a:pt x="3438613" y="0"/>
                </a:lnTo>
              </a:path>
            </a:pathLst>
          </a:custGeom>
          <a:ln w="3460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433445" y="6024561"/>
            <a:ext cx="3439160" cy="0"/>
          </a:xfrm>
          <a:custGeom>
            <a:avLst/>
            <a:gdLst/>
            <a:ahLst/>
            <a:cxnLst/>
            <a:rect l="l" t="t" r="r" b="b"/>
            <a:pathLst>
              <a:path w="3439159">
                <a:moveTo>
                  <a:pt x="0" y="0"/>
                </a:moveTo>
                <a:lnTo>
                  <a:pt x="3438613" y="0"/>
                </a:lnTo>
              </a:path>
            </a:pathLst>
          </a:custGeom>
          <a:ln w="3460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433445" y="6147190"/>
            <a:ext cx="3439160" cy="0"/>
          </a:xfrm>
          <a:custGeom>
            <a:avLst/>
            <a:gdLst/>
            <a:ahLst/>
            <a:cxnLst/>
            <a:rect l="l" t="t" r="r" b="b"/>
            <a:pathLst>
              <a:path w="3439159">
                <a:moveTo>
                  <a:pt x="0" y="0"/>
                </a:moveTo>
                <a:lnTo>
                  <a:pt x="3438613" y="0"/>
                </a:lnTo>
              </a:path>
            </a:pathLst>
          </a:custGeom>
          <a:ln w="3460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433445" y="6269820"/>
            <a:ext cx="3439160" cy="0"/>
          </a:xfrm>
          <a:custGeom>
            <a:avLst/>
            <a:gdLst/>
            <a:ahLst/>
            <a:cxnLst/>
            <a:rect l="l" t="t" r="r" b="b"/>
            <a:pathLst>
              <a:path w="3439159">
                <a:moveTo>
                  <a:pt x="0" y="0"/>
                </a:moveTo>
                <a:lnTo>
                  <a:pt x="3438613" y="0"/>
                </a:lnTo>
              </a:path>
            </a:pathLst>
          </a:custGeom>
          <a:ln w="3460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433445" y="6392449"/>
            <a:ext cx="3439160" cy="0"/>
          </a:xfrm>
          <a:custGeom>
            <a:avLst/>
            <a:gdLst/>
            <a:ahLst/>
            <a:cxnLst/>
            <a:rect l="l" t="t" r="r" b="b"/>
            <a:pathLst>
              <a:path w="3439159">
                <a:moveTo>
                  <a:pt x="0" y="0"/>
                </a:moveTo>
                <a:lnTo>
                  <a:pt x="3438613" y="0"/>
                </a:lnTo>
              </a:path>
            </a:pathLst>
          </a:custGeom>
          <a:ln w="3460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433445" y="4675608"/>
            <a:ext cx="3439160" cy="0"/>
          </a:xfrm>
          <a:custGeom>
            <a:avLst/>
            <a:gdLst/>
            <a:ahLst/>
            <a:cxnLst/>
            <a:rect l="l" t="t" r="r" b="b"/>
            <a:pathLst>
              <a:path w="3439159">
                <a:moveTo>
                  <a:pt x="0" y="0"/>
                </a:moveTo>
                <a:lnTo>
                  <a:pt x="3438613" y="0"/>
                </a:lnTo>
              </a:path>
            </a:pathLst>
          </a:custGeom>
          <a:ln w="3460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433445" y="4798324"/>
            <a:ext cx="3439160" cy="0"/>
          </a:xfrm>
          <a:custGeom>
            <a:avLst/>
            <a:gdLst/>
            <a:ahLst/>
            <a:cxnLst/>
            <a:rect l="l" t="t" r="r" b="b"/>
            <a:pathLst>
              <a:path w="3439159">
                <a:moveTo>
                  <a:pt x="0" y="0"/>
                </a:moveTo>
                <a:lnTo>
                  <a:pt x="3438613" y="0"/>
                </a:lnTo>
              </a:path>
            </a:pathLst>
          </a:custGeom>
          <a:ln w="3460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433445" y="4920895"/>
            <a:ext cx="3439160" cy="0"/>
          </a:xfrm>
          <a:custGeom>
            <a:avLst/>
            <a:gdLst/>
            <a:ahLst/>
            <a:cxnLst/>
            <a:rect l="l" t="t" r="r" b="b"/>
            <a:pathLst>
              <a:path w="3439159">
                <a:moveTo>
                  <a:pt x="0" y="0"/>
                </a:moveTo>
                <a:lnTo>
                  <a:pt x="3438613" y="0"/>
                </a:lnTo>
              </a:path>
            </a:pathLst>
          </a:custGeom>
          <a:ln w="3460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 txBox="1"/>
          <p:nvPr/>
        </p:nvSpPr>
        <p:spPr>
          <a:xfrm>
            <a:off x="5151745" y="4584174"/>
            <a:ext cx="256540" cy="20015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019"/>
              </a:lnSpc>
              <a:spcBef>
                <a:spcPts val="105"/>
              </a:spcBef>
            </a:pPr>
            <a:r>
              <a:rPr sz="900" dirty="0">
                <a:latin typeface="Times New Roman"/>
                <a:cs typeface="Times New Roman"/>
              </a:rPr>
              <a:t>1111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965"/>
              </a:lnSpc>
            </a:pPr>
            <a:r>
              <a:rPr sz="900" dirty="0">
                <a:latin typeface="Times New Roman"/>
                <a:cs typeface="Times New Roman"/>
              </a:rPr>
              <a:t>1110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965"/>
              </a:lnSpc>
            </a:pPr>
            <a:r>
              <a:rPr sz="900" dirty="0">
                <a:latin typeface="Times New Roman"/>
                <a:cs typeface="Times New Roman"/>
              </a:rPr>
              <a:t>1101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965"/>
              </a:lnSpc>
            </a:pPr>
            <a:r>
              <a:rPr sz="900" dirty="0">
                <a:latin typeface="Times New Roman"/>
                <a:cs typeface="Times New Roman"/>
              </a:rPr>
              <a:t>1100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965"/>
              </a:lnSpc>
            </a:pPr>
            <a:r>
              <a:rPr sz="900" dirty="0">
                <a:latin typeface="Times New Roman"/>
                <a:cs typeface="Times New Roman"/>
              </a:rPr>
              <a:t>1011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965"/>
              </a:lnSpc>
            </a:pPr>
            <a:r>
              <a:rPr sz="900" dirty="0">
                <a:latin typeface="Times New Roman"/>
                <a:cs typeface="Times New Roman"/>
              </a:rPr>
              <a:t>1010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965"/>
              </a:lnSpc>
            </a:pPr>
            <a:r>
              <a:rPr sz="900" dirty="0">
                <a:latin typeface="Times New Roman"/>
                <a:cs typeface="Times New Roman"/>
              </a:rPr>
              <a:t>1001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965"/>
              </a:lnSpc>
            </a:pPr>
            <a:r>
              <a:rPr sz="900" dirty="0">
                <a:latin typeface="Times New Roman"/>
                <a:cs typeface="Times New Roman"/>
              </a:rPr>
              <a:t>1000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965"/>
              </a:lnSpc>
            </a:pPr>
            <a:r>
              <a:rPr sz="900" dirty="0">
                <a:latin typeface="Times New Roman"/>
                <a:cs typeface="Times New Roman"/>
              </a:rPr>
              <a:t>0111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965"/>
              </a:lnSpc>
            </a:pPr>
            <a:r>
              <a:rPr sz="900" dirty="0">
                <a:latin typeface="Times New Roman"/>
                <a:cs typeface="Times New Roman"/>
              </a:rPr>
              <a:t>0110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965"/>
              </a:lnSpc>
            </a:pPr>
            <a:r>
              <a:rPr sz="900" dirty="0">
                <a:latin typeface="Times New Roman"/>
                <a:cs typeface="Times New Roman"/>
              </a:rPr>
              <a:t>0101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965"/>
              </a:lnSpc>
            </a:pPr>
            <a:r>
              <a:rPr sz="900" dirty="0">
                <a:latin typeface="Times New Roman"/>
                <a:cs typeface="Times New Roman"/>
              </a:rPr>
              <a:t>0100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965"/>
              </a:lnSpc>
            </a:pPr>
            <a:r>
              <a:rPr sz="900" dirty="0">
                <a:latin typeface="Times New Roman"/>
                <a:cs typeface="Times New Roman"/>
              </a:rPr>
              <a:t>0011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965"/>
              </a:lnSpc>
            </a:pPr>
            <a:r>
              <a:rPr sz="900" dirty="0">
                <a:latin typeface="Times New Roman"/>
                <a:cs typeface="Times New Roman"/>
              </a:rPr>
              <a:t>0010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965"/>
              </a:lnSpc>
            </a:pPr>
            <a:r>
              <a:rPr sz="900" dirty="0">
                <a:latin typeface="Times New Roman"/>
                <a:cs typeface="Times New Roman"/>
              </a:rPr>
              <a:t>0001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1019"/>
              </a:lnSpc>
            </a:pPr>
            <a:r>
              <a:rPr sz="900" dirty="0">
                <a:latin typeface="Times New Roman"/>
                <a:cs typeface="Times New Roman"/>
              </a:rPr>
              <a:t>0000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90" name="object 190"/>
          <p:cNvSpPr/>
          <p:nvPr/>
        </p:nvSpPr>
        <p:spPr>
          <a:xfrm>
            <a:off x="5597196" y="6106323"/>
            <a:ext cx="81868" cy="81748"/>
          </a:xfrm>
          <a:prstGeom prst="rect">
            <a:avLst/>
          </a:prstGeom>
          <a:blipFill>
            <a:blip r:embed="rId3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720006" y="5861064"/>
            <a:ext cx="81868" cy="81748"/>
          </a:xfrm>
          <a:prstGeom prst="rect">
            <a:avLst/>
          </a:prstGeom>
          <a:blipFill>
            <a:blip r:embed="rId3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842815" y="5247946"/>
            <a:ext cx="81868" cy="81762"/>
          </a:xfrm>
          <a:prstGeom prst="rect">
            <a:avLst/>
          </a:prstGeom>
          <a:blipFill>
            <a:blip r:embed="rId3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965625" y="5125230"/>
            <a:ext cx="81868" cy="81762"/>
          </a:xfrm>
          <a:prstGeom prst="rect">
            <a:avLst/>
          </a:prstGeom>
          <a:blipFill>
            <a:blip r:embed="rId3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088435" y="5247946"/>
            <a:ext cx="81868" cy="81762"/>
          </a:xfrm>
          <a:prstGeom prst="rect">
            <a:avLst/>
          </a:prstGeom>
          <a:blipFill>
            <a:blip r:embed="rId3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211244" y="5370517"/>
            <a:ext cx="81868" cy="81777"/>
          </a:xfrm>
          <a:prstGeom prst="rect">
            <a:avLst/>
          </a:prstGeom>
          <a:blipFill>
            <a:blip r:embed="rId3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334054" y="5493176"/>
            <a:ext cx="81868" cy="81748"/>
          </a:xfrm>
          <a:prstGeom prst="rect">
            <a:avLst/>
          </a:prstGeom>
          <a:blipFill>
            <a:blip r:embed="rId3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456850" y="5493176"/>
            <a:ext cx="81882" cy="81748"/>
          </a:xfrm>
          <a:prstGeom prst="rect">
            <a:avLst/>
          </a:prstGeom>
          <a:blipFill>
            <a:blip r:embed="rId3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579659" y="5370517"/>
            <a:ext cx="81853" cy="81777"/>
          </a:xfrm>
          <a:prstGeom prst="rect">
            <a:avLst/>
          </a:prstGeom>
          <a:blipFill>
            <a:blip r:embed="rId3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702527" y="5247946"/>
            <a:ext cx="81882" cy="81762"/>
          </a:xfrm>
          <a:prstGeom prst="rect">
            <a:avLst/>
          </a:prstGeom>
          <a:blipFill>
            <a:blip r:embed="rId4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825278" y="5125230"/>
            <a:ext cx="81882" cy="81762"/>
          </a:xfrm>
          <a:prstGeom prst="rect">
            <a:avLst/>
          </a:prstGeom>
          <a:blipFill>
            <a:blip r:embed="rId4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948030" y="5002658"/>
            <a:ext cx="81882" cy="81762"/>
          </a:xfrm>
          <a:prstGeom prst="rect">
            <a:avLst/>
          </a:prstGeom>
          <a:blipFill>
            <a:blip r:embed="rId4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070927" y="5002658"/>
            <a:ext cx="81882" cy="81762"/>
          </a:xfrm>
          <a:prstGeom prst="rect">
            <a:avLst/>
          </a:prstGeom>
          <a:blipFill>
            <a:blip r:embed="rId4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193679" y="5002658"/>
            <a:ext cx="81882" cy="81762"/>
          </a:xfrm>
          <a:prstGeom prst="rect">
            <a:avLst/>
          </a:prstGeom>
          <a:blipFill>
            <a:blip r:embed="rId4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316575" y="5002658"/>
            <a:ext cx="81882" cy="81762"/>
          </a:xfrm>
          <a:prstGeom prst="rect">
            <a:avLst/>
          </a:prstGeom>
          <a:blipFill>
            <a:blip r:embed="rId4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439327" y="5125230"/>
            <a:ext cx="81882" cy="81762"/>
          </a:xfrm>
          <a:prstGeom prst="rect">
            <a:avLst/>
          </a:prstGeom>
          <a:blipFill>
            <a:blip r:embed="rId4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562079" y="5370517"/>
            <a:ext cx="81882" cy="81777"/>
          </a:xfrm>
          <a:prstGeom prst="rect">
            <a:avLst/>
          </a:prstGeom>
          <a:blipFill>
            <a:blip r:embed="rId4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684975" y="5370517"/>
            <a:ext cx="81882" cy="81777"/>
          </a:xfrm>
          <a:prstGeom prst="rect">
            <a:avLst/>
          </a:prstGeom>
          <a:blipFill>
            <a:blip r:embed="rId4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807728" y="5370517"/>
            <a:ext cx="81882" cy="81777"/>
          </a:xfrm>
          <a:prstGeom prst="rect">
            <a:avLst/>
          </a:prstGeom>
          <a:blipFill>
            <a:blip r:embed="rId4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930623" y="5247946"/>
            <a:ext cx="81882" cy="81762"/>
          </a:xfrm>
          <a:prstGeom prst="rect">
            <a:avLst/>
          </a:prstGeom>
          <a:blipFill>
            <a:blip r:embed="rId4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8053375" y="5247946"/>
            <a:ext cx="81882" cy="81762"/>
          </a:xfrm>
          <a:prstGeom prst="rect">
            <a:avLst/>
          </a:prstGeom>
          <a:blipFill>
            <a:blip r:embed="rId4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8176128" y="5247946"/>
            <a:ext cx="81882" cy="81762"/>
          </a:xfrm>
          <a:prstGeom prst="rect">
            <a:avLst/>
          </a:prstGeom>
          <a:blipFill>
            <a:blip r:embed="rId5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8299024" y="5247946"/>
            <a:ext cx="81882" cy="81762"/>
          </a:xfrm>
          <a:prstGeom prst="rect">
            <a:avLst/>
          </a:prstGeom>
          <a:blipFill>
            <a:blip r:embed="rId4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8421775" y="5370517"/>
            <a:ext cx="81882" cy="81777"/>
          </a:xfrm>
          <a:prstGeom prst="rect">
            <a:avLst/>
          </a:prstGeom>
          <a:blipFill>
            <a:blip r:embed="rId4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8544672" y="5615806"/>
            <a:ext cx="81738" cy="81748"/>
          </a:xfrm>
          <a:prstGeom prst="rect">
            <a:avLst/>
          </a:prstGeom>
          <a:blipFill>
            <a:blip r:embed="rId5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8667424" y="5738435"/>
            <a:ext cx="81882" cy="81748"/>
          </a:xfrm>
          <a:prstGeom prst="rect">
            <a:avLst/>
          </a:prstGeom>
          <a:blipFill>
            <a:blip r:embed="rId5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6218301" y="4287901"/>
            <a:ext cx="2025650" cy="336550"/>
          </a:xfrm>
          <a:custGeom>
            <a:avLst/>
            <a:gdLst/>
            <a:ahLst/>
            <a:cxnLst/>
            <a:rect l="l" t="t" r="r" b="b"/>
            <a:pathLst>
              <a:path w="2025650" h="336550">
                <a:moveTo>
                  <a:pt x="0" y="336550"/>
                </a:moveTo>
                <a:lnTo>
                  <a:pt x="2025650" y="336550"/>
                </a:lnTo>
                <a:lnTo>
                  <a:pt x="2025650" y="0"/>
                </a:lnTo>
                <a:lnTo>
                  <a:pt x="0" y="0"/>
                </a:lnTo>
                <a:lnTo>
                  <a:pt x="0" y="336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181344" y="4267200"/>
            <a:ext cx="2104644" cy="457200"/>
          </a:xfrm>
          <a:prstGeom prst="rect">
            <a:avLst/>
          </a:prstGeom>
          <a:blipFill>
            <a:blip r:embed="rId5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8011668" y="4267200"/>
            <a:ext cx="330707" cy="457200"/>
          </a:xfrm>
          <a:prstGeom prst="rect">
            <a:avLst/>
          </a:prstGeom>
          <a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 txBox="1"/>
          <p:nvPr/>
        </p:nvSpPr>
        <p:spPr>
          <a:xfrm>
            <a:off x="6297929" y="4317238"/>
            <a:ext cx="18554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Segnale</a:t>
            </a:r>
            <a:r>
              <a:rPr sz="1600" i="1" spc="-5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quantizzato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0" name="object 220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7465" y="1378368"/>
            <a:ext cx="7621270" cy="5135245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ULT </a:t>
            </a:r>
            <a:r>
              <a:rPr sz="2400" spc="-5" dirty="0">
                <a:latin typeface="Arial"/>
                <a:cs typeface="Arial"/>
              </a:rPr>
              <a:t>(User Level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Thread)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96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Realizzati tramite </a:t>
            </a:r>
            <a:r>
              <a:rPr sz="2000" spc="-5" dirty="0">
                <a:latin typeface="Arial"/>
                <a:cs typeface="Arial"/>
              </a:rPr>
              <a:t>librerie </a:t>
            </a:r>
            <a:r>
              <a:rPr sz="2000" dirty="0">
                <a:latin typeface="Arial"/>
                <a:cs typeface="Arial"/>
              </a:rPr>
              <a:t>senza </a:t>
            </a:r>
            <a:r>
              <a:rPr sz="2000" spc="-5" dirty="0">
                <a:latin typeface="Arial"/>
                <a:cs typeface="Arial"/>
              </a:rPr>
              <a:t>l’intervento </a:t>
            </a:r>
            <a:r>
              <a:rPr sz="2000" dirty="0">
                <a:latin typeface="Arial"/>
                <a:cs typeface="Arial"/>
              </a:rPr>
              <a:t>del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kernel.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ts val="2160"/>
              </a:lnSpc>
            </a:pPr>
            <a:r>
              <a:rPr sz="2000" dirty="0">
                <a:latin typeface="Arial"/>
                <a:cs typeface="Arial"/>
              </a:rPr>
              <a:t>Es. di librerie: Posix Pthread, Mach </a:t>
            </a:r>
            <a:r>
              <a:rPr sz="2000" spc="-5" dirty="0">
                <a:latin typeface="Arial"/>
                <a:cs typeface="Arial"/>
              </a:rPr>
              <a:t>C-threads,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UI-threads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ts val="2160"/>
              </a:lnSpc>
            </a:pPr>
            <a:r>
              <a:rPr sz="2000" dirty="0">
                <a:latin typeface="Arial"/>
                <a:cs typeface="Arial"/>
              </a:rPr>
              <a:t>Solaris2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96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Trasparenti al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kernel</a:t>
            </a:r>
            <a:endParaRPr sz="2000">
              <a:latin typeface="Arial"/>
              <a:cs typeface="Arial"/>
            </a:endParaRPr>
          </a:p>
          <a:p>
            <a:pPr marL="756285" marR="5080" lvl="1" indent="-286385">
              <a:lnSpc>
                <a:spcPts val="1920"/>
              </a:lnSpc>
              <a:spcBef>
                <a:spcPts val="142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Svantaggi: se il </a:t>
            </a:r>
            <a:r>
              <a:rPr sz="2000" spc="5" dirty="0">
                <a:latin typeface="Arial"/>
                <a:cs typeface="Arial"/>
              </a:rPr>
              <a:t>kernel </a:t>
            </a:r>
            <a:r>
              <a:rPr sz="2000" dirty="0">
                <a:latin typeface="Arial"/>
                <a:cs typeface="Arial"/>
              </a:rPr>
              <a:t>è a singolo thread il </a:t>
            </a:r>
            <a:r>
              <a:rPr sz="2000" spc="5" dirty="0">
                <a:latin typeface="Arial"/>
                <a:cs typeface="Arial"/>
              </a:rPr>
              <a:t>blocco </a:t>
            </a:r>
            <a:r>
              <a:rPr sz="2000" dirty="0">
                <a:latin typeface="Arial"/>
                <a:cs typeface="Arial"/>
              </a:rPr>
              <a:t>del thread  </a:t>
            </a:r>
            <a:r>
              <a:rPr sz="2000" spc="-5" dirty="0">
                <a:latin typeface="Arial"/>
                <a:cs typeface="Arial"/>
              </a:rPr>
              <a:t>di livello </a:t>
            </a:r>
            <a:r>
              <a:rPr sz="2000" dirty="0">
                <a:latin typeface="Arial"/>
                <a:cs typeface="Arial"/>
              </a:rPr>
              <a:t>utente blocca </a:t>
            </a:r>
            <a:r>
              <a:rPr sz="2000" spc="-5" dirty="0">
                <a:latin typeface="Arial"/>
                <a:cs typeface="Arial"/>
              </a:rPr>
              <a:t>l’intero </a:t>
            </a:r>
            <a:r>
              <a:rPr sz="2000" dirty="0">
                <a:latin typeface="Arial"/>
                <a:cs typeface="Arial"/>
              </a:rPr>
              <a:t>processo (NB: </a:t>
            </a:r>
            <a:r>
              <a:rPr sz="2000" spc="-5" dirty="0">
                <a:latin typeface="Arial"/>
                <a:cs typeface="Arial"/>
              </a:rPr>
              <a:t>il SO </a:t>
            </a:r>
            <a:r>
              <a:rPr sz="2000" dirty="0">
                <a:latin typeface="Arial"/>
                <a:cs typeface="Arial"/>
              </a:rPr>
              <a:t>continua a  schedulare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processi)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"/>
              <a:buChar char="–"/>
            </a:pPr>
            <a:endParaRPr sz="2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KLT </a:t>
            </a:r>
            <a:r>
              <a:rPr sz="2400" spc="-5" dirty="0">
                <a:latin typeface="Arial"/>
                <a:cs typeface="Arial"/>
              </a:rPr>
              <a:t>(Kernel Level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Thread)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96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Il kernel si occupa della creazione, scheduling e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gestione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96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Possono </a:t>
            </a:r>
            <a:r>
              <a:rPr sz="2000" spc="5" dirty="0">
                <a:latin typeface="Arial"/>
                <a:cs typeface="Arial"/>
              </a:rPr>
              <a:t>essere </a:t>
            </a:r>
            <a:r>
              <a:rPr sz="2000" dirty="0">
                <a:latin typeface="Arial"/>
                <a:cs typeface="Arial"/>
              </a:rPr>
              <a:t>eseguiti su diversi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processori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96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Gestione più lenta degli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ULT</a:t>
            </a:r>
            <a:endParaRPr sz="2000">
              <a:latin typeface="Arial"/>
              <a:cs typeface="Arial"/>
            </a:endParaRPr>
          </a:p>
          <a:p>
            <a:pPr marR="25400" algn="r">
              <a:lnSpc>
                <a:spcPct val="100000"/>
              </a:lnSpc>
              <a:spcBef>
                <a:spcPts val="430"/>
              </a:spcBef>
            </a:pPr>
            <a:r>
              <a:rPr sz="1400" spc="-5" dirty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9119" y="638632"/>
            <a:ext cx="40462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Categorie </a:t>
            </a:r>
            <a:r>
              <a:rPr dirty="0"/>
              <a:t>di</a:t>
            </a:r>
            <a:r>
              <a:rPr spc="-65" dirty="0"/>
              <a:t> </a:t>
            </a:r>
            <a:r>
              <a:rPr spc="-5" dirty="0"/>
              <a:t>thread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User-Level</a:t>
            </a:r>
            <a:r>
              <a:rPr spc="-55" dirty="0"/>
              <a:t> </a:t>
            </a:r>
            <a:r>
              <a:rPr spc="-5" dirty="0"/>
              <a:t>Thread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0825" y="2484501"/>
            <a:ext cx="3205226" cy="3049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35375" y="4213225"/>
            <a:ext cx="5257800" cy="0"/>
          </a:xfrm>
          <a:custGeom>
            <a:avLst/>
            <a:gdLst/>
            <a:ahLst/>
            <a:cxnLst/>
            <a:rect l="l" t="t" r="r" b="b"/>
            <a:pathLst>
              <a:path w="5257800">
                <a:moveTo>
                  <a:pt x="0" y="0"/>
                </a:moveTo>
                <a:lnTo>
                  <a:pt x="52578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96026" y="4429125"/>
            <a:ext cx="720725" cy="863600"/>
          </a:xfrm>
          <a:custGeom>
            <a:avLst/>
            <a:gdLst/>
            <a:ahLst/>
            <a:cxnLst/>
            <a:rect l="l" t="t" r="r" b="b"/>
            <a:pathLst>
              <a:path w="720725" h="863600">
                <a:moveTo>
                  <a:pt x="720725" y="647700"/>
                </a:moveTo>
                <a:lnTo>
                  <a:pt x="0" y="647700"/>
                </a:lnTo>
                <a:lnTo>
                  <a:pt x="360299" y="863600"/>
                </a:lnTo>
                <a:lnTo>
                  <a:pt x="720725" y="647700"/>
                </a:lnTo>
                <a:close/>
              </a:path>
              <a:path w="720725" h="863600">
                <a:moveTo>
                  <a:pt x="540512" y="0"/>
                </a:moveTo>
                <a:lnTo>
                  <a:pt x="180086" y="0"/>
                </a:lnTo>
                <a:lnTo>
                  <a:pt x="180086" y="647700"/>
                </a:lnTo>
                <a:lnTo>
                  <a:pt x="540512" y="647700"/>
                </a:lnTo>
                <a:lnTo>
                  <a:pt x="540512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3917" y="5344755"/>
            <a:ext cx="7781925" cy="11690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770505">
              <a:lnSpc>
                <a:spcPct val="100000"/>
              </a:lnSpc>
              <a:spcBef>
                <a:spcPts val="130"/>
              </a:spcBef>
            </a:pPr>
            <a:r>
              <a:rPr sz="1650" i="1" spc="-25" dirty="0">
                <a:latin typeface="Malgun Gothic"/>
                <a:cs typeface="Malgun Gothic"/>
              </a:rPr>
              <a:t>Attività </a:t>
            </a:r>
            <a:r>
              <a:rPr sz="1650" i="1" spc="-30" dirty="0">
                <a:latin typeface="Malgun Gothic"/>
                <a:cs typeface="Malgun Gothic"/>
              </a:rPr>
              <a:t>svolte </a:t>
            </a:r>
            <a:r>
              <a:rPr sz="1650" i="1" spc="-25" dirty="0">
                <a:latin typeface="Malgun Gothic"/>
                <a:cs typeface="Malgun Gothic"/>
              </a:rPr>
              <a:t>all’interno </a:t>
            </a:r>
            <a:r>
              <a:rPr sz="1650" i="1" spc="-30" dirty="0">
                <a:latin typeface="Malgun Gothic"/>
                <a:cs typeface="Malgun Gothic"/>
              </a:rPr>
              <a:t>del singolo </a:t>
            </a:r>
            <a:r>
              <a:rPr sz="1650" i="1" spc="-35" dirty="0">
                <a:latin typeface="Malgun Gothic"/>
                <a:cs typeface="Malgun Gothic"/>
              </a:rPr>
              <a:t>processo</a:t>
            </a:r>
            <a:r>
              <a:rPr sz="1650" i="1" spc="7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utente</a:t>
            </a:r>
            <a:endParaRPr sz="16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5" dirty="0">
                <a:latin typeface="Malgun Gothic"/>
                <a:cs typeface="Malgun Gothic"/>
              </a:rPr>
              <a:t>kernel </a:t>
            </a:r>
            <a:r>
              <a:rPr sz="1650" i="1" spc="-30" dirty="0">
                <a:latin typeface="Malgun Gothic"/>
                <a:cs typeface="Malgun Gothic"/>
              </a:rPr>
              <a:t>continua a schedulare </a:t>
            </a:r>
            <a:r>
              <a:rPr sz="1650" i="1" spc="-15" dirty="0">
                <a:latin typeface="Malgun Gothic"/>
                <a:cs typeface="Malgun Gothic"/>
              </a:rPr>
              <a:t>i </a:t>
            </a:r>
            <a:r>
              <a:rPr sz="1650" i="1" spc="-30" dirty="0">
                <a:latin typeface="Malgun Gothic"/>
                <a:cs typeface="Malgun Gothic"/>
              </a:rPr>
              <a:t>processi </a:t>
            </a:r>
            <a:r>
              <a:rPr sz="1650" i="1" spc="-35" dirty="0">
                <a:latin typeface="Malgun Gothic"/>
                <a:cs typeface="Malgun Gothic"/>
              </a:rPr>
              <a:t>come </a:t>
            </a:r>
            <a:r>
              <a:rPr sz="1650" i="1" spc="-30" dirty="0">
                <a:latin typeface="Malgun Gothic"/>
                <a:cs typeface="Malgun Gothic"/>
              </a:rPr>
              <a:t>unità a se</a:t>
            </a:r>
            <a:r>
              <a:rPr sz="1650" i="1" spc="229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stanti</a:t>
            </a:r>
            <a:endParaRPr sz="1650">
              <a:latin typeface="Malgun Gothic"/>
              <a:cs typeface="Malgun Gothic"/>
            </a:endParaRPr>
          </a:p>
          <a:p>
            <a:pPr marR="5715" algn="r">
              <a:lnSpc>
                <a:spcPct val="100000"/>
              </a:lnSpc>
              <a:spcBef>
                <a:spcPts val="1330"/>
              </a:spcBef>
            </a:pPr>
            <a:r>
              <a:rPr sz="1400" spc="-110" dirty="0"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6518" y="1463700"/>
            <a:ext cx="7807959" cy="244284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Il lavoro di gestione dei threads è svolto dalla libreria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utente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Il </a:t>
            </a:r>
            <a:r>
              <a:rPr sz="1600" spc="-10" dirty="0">
                <a:latin typeface="Arial"/>
                <a:cs typeface="Arial"/>
              </a:rPr>
              <a:t>kernel </a:t>
            </a:r>
            <a:r>
              <a:rPr sz="1600" spc="-5" dirty="0">
                <a:latin typeface="Arial"/>
                <a:cs typeface="Arial"/>
              </a:rPr>
              <a:t>ignora l’esistenza </a:t>
            </a:r>
            <a:r>
              <a:rPr sz="1600" spc="-10" dirty="0">
                <a:latin typeface="Arial"/>
                <a:cs typeface="Arial"/>
              </a:rPr>
              <a:t>dei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threads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9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Modello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Molti a</a:t>
            </a:r>
            <a:r>
              <a:rPr sz="1600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100">
              <a:latin typeface="Times New Roman"/>
              <a:cs typeface="Times New Roman"/>
            </a:endParaRPr>
          </a:p>
          <a:p>
            <a:pPr marR="424815" algn="ctr">
              <a:lnSpc>
                <a:spcPts val="1950"/>
              </a:lnSpc>
            </a:pPr>
            <a:r>
              <a:rPr sz="1650" i="1" spc="-30" dirty="0">
                <a:latin typeface="Malgun Gothic"/>
                <a:cs typeface="Malgun Gothic"/>
              </a:rPr>
              <a:t>La libreria</a:t>
            </a:r>
            <a:r>
              <a:rPr sz="1650" i="1" spc="2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permette:</a:t>
            </a:r>
            <a:endParaRPr sz="1650">
              <a:latin typeface="Malgun Gothic"/>
              <a:cs typeface="Malgun Gothic"/>
            </a:endParaRPr>
          </a:p>
          <a:p>
            <a:pPr marL="3101975" lvl="1" indent="-342900">
              <a:lnSpc>
                <a:spcPts val="1920"/>
              </a:lnSpc>
              <a:buAutoNum type="arabicPeriod"/>
              <a:tabLst>
                <a:tab pos="3101975" algn="l"/>
                <a:tab pos="3102610" algn="l"/>
              </a:tabLst>
            </a:pPr>
            <a:r>
              <a:rPr sz="1650" i="1" spc="-35" dirty="0">
                <a:latin typeface="Malgun Gothic"/>
                <a:cs typeface="Malgun Gothic"/>
              </a:rPr>
              <a:t>Creazione </a:t>
            </a:r>
            <a:r>
              <a:rPr sz="1650" i="1" spc="-30" dirty="0">
                <a:latin typeface="Malgun Gothic"/>
                <a:cs typeface="Malgun Gothic"/>
              </a:rPr>
              <a:t>e </a:t>
            </a:r>
            <a:r>
              <a:rPr sz="1650" i="1" spc="-25" dirty="0">
                <a:latin typeface="Malgun Gothic"/>
                <a:cs typeface="Malgun Gothic"/>
              </a:rPr>
              <a:t>distruzione </a:t>
            </a:r>
            <a:r>
              <a:rPr sz="1650" i="1" spc="-30" dirty="0">
                <a:latin typeface="Malgun Gothic"/>
                <a:cs typeface="Malgun Gothic"/>
              </a:rPr>
              <a:t>dei</a:t>
            </a:r>
            <a:r>
              <a:rPr sz="1650" i="1" spc="7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threads</a:t>
            </a:r>
            <a:endParaRPr sz="1650">
              <a:latin typeface="Malgun Gothic"/>
              <a:cs typeface="Malgun Gothic"/>
            </a:endParaRPr>
          </a:p>
          <a:p>
            <a:pPr marL="3101975" lvl="1" indent="-342900">
              <a:lnSpc>
                <a:spcPts val="1920"/>
              </a:lnSpc>
              <a:buAutoNum type="arabicPeriod"/>
              <a:tabLst>
                <a:tab pos="3101975" algn="l"/>
                <a:tab pos="3102610" algn="l"/>
              </a:tabLst>
            </a:pPr>
            <a:r>
              <a:rPr sz="1650" i="1" spc="-30" dirty="0">
                <a:latin typeface="Malgun Gothic"/>
                <a:cs typeface="Malgun Gothic"/>
              </a:rPr>
              <a:t>Scambio messaggi </a:t>
            </a:r>
            <a:r>
              <a:rPr sz="1650" i="1" spc="-25" dirty="0">
                <a:latin typeface="Malgun Gothic"/>
                <a:cs typeface="Malgun Gothic"/>
              </a:rPr>
              <a:t>tra</a:t>
            </a:r>
            <a:r>
              <a:rPr sz="1650" i="1" spc="60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threads</a:t>
            </a:r>
            <a:endParaRPr sz="1650">
              <a:latin typeface="Malgun Gothic"/>
              <a:cs typeface="Malgun Gothic"/>
            </a:endParaRPr>
          </a:p>
          <a:p>
            <a:pPr marL="3101975" lvl="1" indent="-342900">
              <a:lnSpc>
                <a:spcPts val="1920"/>
              </a:lnSpc>
              <a:buAutoNum type="arabicPeriod"/>
              <a:tabLst>
                <a:tab pos="3101975" algn="l"/>
                <a:tab pos="3102610" algn="l"/>
              </a:tabLst>
            </a:pPr>
            <a:r>
              <a:rPr sz="1650" i="1" spc="-30" dirty="0">
                <a:latin typeface="Malgun Gothic"/>
                <a:cs typeface="Malgun Gothic"/>
              </a:rPr>
              <a:t>Schedulazione</a:t>
            </a:r>
            <a:endParaRPr sz="1650">
              <a:latin typeface="Malgun Gothic"/>
              <a:cs typeface="Malgun Gothic"/>
            </a:endParaRPr>
          </a:p>
          <a:p>
            <a:pPr marL="3101975" lvl="1" indent="-342900">
              <a:lnSpc>
                <a:spcPts val="1950"/>
              </a:lnSpc>
              <a:buAutoNum type="arabicPeriod"/>
              <a:tabLst>
                <a:tab pos="3101975" algn="l"/>
                <a:tab pos="3102610" algn="l"/>
              </a:tabLst>
            </a:pPr>
            <a:r>
              <a:rPr sz="1650" i="1" spc="-35" dirty="0">
                <a:latin typeface="Malgun Gothic"/>
                <a:cs typeface="Malgun Gothic"/>
              </a:rPr>
              <a:t>Salvataggio </a:t>
            </a:r>
            <a:r>
              <a:rPr sz="1650" i="1" spc="-30" dirty="0">
                <a:latin typeface="Malgun Gothic"/>
                <a:cs typeface="Malgun Gothic"/>
              </a:rPr>
              <a:t>e caricamento dei contesti dei</a:t>
            </a:r>
            <a:r>
              <a:rPr sz="1650" i="1" spc="19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threads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ULT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8540" y="1463700"/>
            <a:ext cx="8369300" cy="519620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b="1" spc="-40" dirty="0">
                <a:latin typeface="Arial"/>
                <a:cs typeface="Arial"/>
              </a:rPr>
              <a:t>VANTAGGI: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Risparmio di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sovraccarico: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il cambio di Thread avviene all’interno dello spazio di indirazzamento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utente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4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viene richiesto l’intervento </a:t>
            </a:r>
            <a:r>
              <a:rPr sz="1600" spc="-10" dirty="0">
                <a:latin typeface="Arial"/>
                <a:cs typeface="Arial"/>
              </a:rPr>
              <a:t>del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Kernel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Schedulzione diversa per ogni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applicazione: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Ottimizzazione in base al tipo di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applicazione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45" dirty="0">
                <a:latin typeface="Arial"/>
                <a:cs typeface="Arial"/>
              </a:rPr>
              <a:t>ULT </a:t>
            </a:r>
            <a:r>
              <a:rPr sz="1600" spc="-5" dirty="0">
                <a:latin typeface="Arial"/>
                <a:cs typeface="Arial"/>
              </a:rPr>
              <a:t>eseguito da qualsiasi sistema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operativo: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Libreria a livello utente condivisa dalle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applicazioni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"/>
              <a:buChar char="–"/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35" dirty="0">
                <a:latin typeface="Arial"/>
                <a:cs typeface="Arial"/>
              </a:rPr>
              <a:t>SVANTAGGI: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La chiamata a sistema da parte di un thread blocca tutti i thread del</a:t>
            </a:r>
            <a:r>
              <a:rPr sz="1600" spc="1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</a:t>
            </a:r>
            <a:endParaRPr sz="1600">
              <a:latin typeface="Arial"/>
              <a:cs typeface="Arial"/>
            </a:endParaRPr>
          </a:p>
          <a:p>
            <a:pPr marL="355600" marR="64897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Il kernel assegna un processo ad un singolo processore quindi non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può avere  multiprocessing a livello di thread (thread dello stesso processo su più</a:t>
            </a:r>
            <a:r>
              <a:rPr sz="1600" spc="11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processori)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i="1" spc="-10" dirty="0">
                <a:latin typeface="Arial"/>
                <a:cs typeface="Arial"/>
              </a:rPr>
              <a:t>Soluzioni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Parziali:</a:t>
            </a:r>
            <a:endParaRPr sz="1600">
              <a:latin typeface="Arial"/>
              <a:cs typeface="Arial"/>
            </a:endParaRPr>
          </a:p>
          <a:p>
            <a:pPr marL="581660" indent="-226060">
              <a:lnSpc>
                <a:spcPct val="100000"/>
              </a:lnSpc>
              <a:spcBef>
                <a:spcPts val="384"/>
              </a:spcBef>
              <a:buAutoNum type="arabicPeriod"/>
              <a:tabLst>
                <a:tab pos="582295" algn="l"/>
              </a:tabLst>
            </a:pPr>
            <a:r>
              <a:rPr sz="1600" spc="-5" dirty="0">
                <a:latin typeface="Arial"/>
                <a:cs typeface="Arial"/>
              </a:rPr>
              <a:t>Sviluppo </a:t>
            </a:r>
            <a:r>
              <a:rPr sz="1600" spc="-10" dirty="0">
                <a:latin typeface="Arial"/>
                <a:cs typeface="Arial"/>
              </a:rPr>
              <a:t>dell’applicazione </a:t>
            </a:r>
            <a:r>
              <a:rPr sz="1600" spc="-5" dirty="0">
                <a:latin typeface="Arial"/>
                <a:cs typeface="Arial"/>
              </a:rPr>
              <a:t>a livello di processi (addio </a:t>
            </a:r>
            <a:r>
              <a:rPr sz="1600" spc="-10" dirty="0">
                <a:latin typeface="Arial"/>
                <a:cs typeface="Arial"/>
              </a:rPr>
              <a:t>vantaggi dei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thread)</a:t>
            </a:r>
            <a:endParaRPr sz="1600">
              <a:latin typeface="Arial"/>
              <a:cs typeface="Arial"/>
            </a:endParaRPr>
          </a:p>
          <a:p>
            <a:pPr marL="582930" indent="-227329">
              <a:lnSpc>
                <a:spcPct val="100000"/>
              </a:lnSpc>
              <a:spcBef>
                <a:spcPts val="385"/>
              </a:spcBef>
              <a:buFont typeface="Arial"/>
              <a:buAutoNum type="arabicPeriod"/>
              <a:tabLst>
                <a:tab pos="583565" algn="l"/>
              </a:tabLst>
            </a:pPr>
            <a:r>
              <a:rPr sz="1600" i="1" dirty="0">
                <a:latin typeface="Arial"/>
                <a:cs typeface="Arial"/>
              </a:rPr>
              <a:t>jacketing</a:t>
            </a:r>
            <a:r>
              <a:rPr sz="1600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conversione di una chiamata bloccante in una non bloccante</a:t>
            </a:r>
            <a:endParaRPr sz="1600">
              <a:latin typeface="Arial"/>
              <a:cs typeface="Arial"/>
            </a:endParaRPr>
          </a:p>
          <a:p>
            <a:pPr marL="927100" marR="5080" indent="-343535">
              <a:lnSpc>
                <a:spcPct val="100000"/>
              </a:lnSpc>
              <a:spcBef>
                <a:spcPts val="385"/>
              </a:spcBef>
              <a:tabLst>
                <a:tab pos="8243570" algn="l"/>
              </a:tabLst>
            </a:pP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.: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Nel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caso di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I/O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invoca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una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procedura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jacketing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che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verif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ca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 il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dispo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155" dirty="0">
                <a:latin typeface="Arial"/>
                <a:cs typeface="Arial"/>
              </a:rPr>
              <a:t>i</a:t>
            </a:r>
            <a:r>
              <a:rPr sz="2100" spc="-944" baseline="-31746" dirty="0">
                <a:latin typeface="Arial"/>
                <a:cs typeface="Arial"/>
              </a:rPr>
              <a:t>1</a:t>
            </a:r>
            <a:r>
              <a:rPr sz="1600" spc="-5" dirty="0">
                <a:latin typeface="Arial"/>
                <a:cs typeface="Arial"/>
              </a:rPr>
              <a:t>t</a:t>
            </a:r>
            <a:r>
              <a:rPr sz="1600" spc="-180" dirty="0">
                <a:latin typeface="Arial"/>
                <a:cs typeface="Arial"/>
              </a:rPr>
              <a:t>i</a:t>
            </a:r>
            <a:r>
              <a:rPr sz="2100" spc="-907" baseline="-31746" dirty="0">
                <a:latin typeface="Arial"/>
                <a:cs typeface="Arial"/>
              </a:rPr>
              <a:t>2</a:t>
            </a:r>
            <a:r>
              <a:rPr sz="1600" spc="-5" dirty="0">
                <a:latin typeface="Arial"/>
                <a:cs typeface="Arial"/>
              </a:rPr>
              <a:t>vo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è  occupato, in caso affermativo il thread passa in ready e un altro thread va in</a:t>
            </a:r>
            <a:r>
              <a:rPr sz="1600" spc="1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run.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85665" y="482930"/>
            <a:ext cx="7721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Arial"/>
                <a:cs typeface="Arial"/>
              </a:rPr>
              <a:t>qui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Kernel-Level </a:t>
            </a:r>
            <a:r>
              <a:rPr spc="-5" dirty="0"/>
              <a:t>Thread</a:t>
            </a:r>
            <a:r>
              <a:rPr spc="-75" dirty="0"/>
              <a:t> </a:t>
            </a:r>
            <a:r>
              <a:rPr dirty="0"/>
              <a:t>PURO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5500" y="2492311"/>
            <a:ext cx="2522601" cy="3240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1619529"/>
            <a:ext cx="8287384" cy="41402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5600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Il lavoro di gestione dei threads è svolto dal Kernel: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modello uno a</a:t>
            </a:r>
            <a:r>
              <a:rPr sz="1600" u="heavy" spc="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uno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5600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A livello </a:t>
            </a:r>
            <a:r>
              <a:rPr sz="1600" spc="-10" dirty="0">
                <a:latin typeface="Arial"/>
                <a:cs typeface="Arial"/>
              </a:rPr>
              <a:t>utente una </a:t>
            </a:r>
            <a:r>
              <a:rPr sz="1600" spc="-5" dirty="0">
                <a:latin typeface="Arial"/>
                <a:cs typeface="Arial"/>
              </a:rPr>
              <a:t>API consente l’accesso alla </a:t>
            </a:r>
            <a:r>
              <a:rPr sz="1600" spc="-10" dirty="0">
                <a:latin typeface="Arial"/>
                <a:cs typeface="Arial"/>
              </a:rPr>
              <a:t>parte del </a:t>
            </a:r>
            <a:r>
              <a:rPr sz="1600" spc="-5" dirty="0">
                <a:latin typeface="Arial"/>
                <a:cs typeface="Arial"/>
              </a:rPr>
              <a:t>Kernel che gestisce I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thread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450">
              <a:latin typeface="Times New Roman"/>
              <a:cs typeface="Times New Roman"/>
            </a:endParaRPr>
          </a:p>
          <a:p>
            <a:pPr marL="267970" algn="ctr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Il kernel mantiene info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su:</a:t>
            </a:r>
            <a:endParaRPr sz="1600">
              <a:latin typeface="Arial"/>
              <a:cs typeface="Arial"/>
            </a:endParaRPr>
          </a:p>
          <a:p>
            <a:pPr marL="3462654" lvl="1" indent="-342900">
              <a:lnSpc>
                <a:spcPct val="100000"/>
              </a:lnSpc>
              <a:buAutoNum type="arabicPeriod"/>
              <a:tabLst>
                <a:tab pos="3462654" algn="l"/>
                <a:tab pos="3463290" algn="l"/>
              </a:tabLst>
            </a:pPr>
            <a:r>
              <a:rPr sz="1600" i="1" spc="-5" dirty="0">
                <a:latin typeface="Arial"/>
                <a:cs typeface="Arial"/>
              </a:rPr>
              <a:t>Contesto del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processo</a:t>
            </a:r>
            <a:endParaRPr sz="1600">
              <a:latin typeface="Arial"/>
              <a:cs typeface="Arial"/>
            </a:endParaRPr>
          </a:p>
          <a:p>
            <a:pPr marL="3462654" lvl="1" indent="-342900">
              <a:lnSpc>
                <a:spcPct val="100000"/>
              </a:lnSpc>
              <a:buAutoNum type="arabicPeriod"/>
              <a:tabLst>
                <a:tab pos="3462654" algn="l"/>
                <a:tab pos="3463290" algn="l"/>
              </a:tabLst>
            </a:pPr>
            <a:r>
              <a:rPr sz="1600" i="1" spc="-5" dirty="0">
                <a:latin typeface="Arial"/>
                <a:cs typeface="Arial"/>
              </a:rPr>
              <a:t>Contesto dei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threads</a:t>
            </a:r>
            <a:endParaRPr sz="1600">
              <a:latin typeface="Arial"/>
              <a:cs typeface="Arial"/>
            </a:endParaRPr>
          </a:p>
          <a:p>
            <a:pPr marL="3462654" lvl="1" indent="-342900">
              <a:lnSpc>
                <a:spcPct val="100000"/>
              </a:lnSpc>
              <a:buAutoNum type="arabicPeriod"/>
              <a:tabLst>
                <a:tab pos="3462654" algn="l"/>
                <a:tab pos="3463290" algn="l"/>
              </a:tabLst>
            </a:pPr>
            <a:r>
              <a:rPr sz="1600" i="1" spc="-5" dirty="0">
                <a:latin typeface="Arial"/>
                <a:cs typeface="Arial"/>
              </a:rPr>
              <a:t>Scambio messaggi tra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threads</a:t>
            </a:r>
            <a:endParaRPr sz="1600">
              <a:latin typeface="Arial"/>
              <a:cs typeface="Arial"/>
            </a:endParaRPr>
          </a:p>
          <a:p>
            <a:pPr marL="3119755">
              <a:lnSpc>
                <a:spcPct val="100000"/>
              </a:lnSpc>
              <a:spcBef>
                <a:spcPts val="965"/>
              </a:spcBef>
            </a:pPr>
            <a:r>
              <a:rPr sz="1600" i="1" spc="-10" dirty="0">
                <a:latin typeface="Arial"/>
                <a:cs typeface="Arial"/>
              </a:rPr>
              <a:t>Schedulazione </a:t>
            </a:r>
            <a:r>
              <a:rPr sz="1600" i="1" spc="-5" dirty="0">
                <a:latin typeface="Arial"/>
                <a:cs typeface="Arial"/>
              </a:rPr>
              <a:t>effettuata a livello di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thread</a:t>
            </a:r>
            <a:endParaRPr sz="1600">
              <a:latin typeface="Arial"/>
              <a:cs typeface="Arial"/>
            </a:endParaRPr>
          </a:p>
          <a:p>
            <a:pPr marL="3462654" marR="111125" indent="-342900">
              <a:lnSpc>
                <a:spcPct val="100000"/>
              </a:lnSpc>
              <a:buFont typeface="Arial"/>
              <a:buChar char="•"/>
              <a:tabLst>
                <a:tab pos="3462654" algn="l"/>
                <a:tab pos="3463290" algn="l"/>
              </a:tabLst>
            </a:pPr>
            <a:r>
              <a:rPr sz="1600" i="1" spc="-5" dirty="0">
                <a:latin typeface="Arial"/>
                <a:cs typeface="Arial"/>
              </a:rPr>
              <a:t>se un thread di un P è bloccato, un altro thread dello  stesso processo può essere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eseguito</a:t>
            </a:r>
            <a:endParaRPr sz="1600">
              <a:latin typeface="Arial"/>
              <a:cs typeface="Arial"/>
            </a:endParaRPr>
          </a:p>
          <a:p>
            <a:pPr marL="3462654" indent="-342900">
              <a:lnSpc>
                <a:spcPct val="100000"/>
              </a:lnSpc>
              <a:buFont typeface="Arial"/>
              <a:buChar char="•"/>
              <a:tabLst>
                <a:tab pos="3462654" algn="l"/>
                <a:tab pos="3463290" algn="l"/>
              </a:tabLst>
            </a:pPr>
            <a:r>
              <a:rPr sz="1600" i="1" spc="-5" dirty="0">
                <a:latin typeface="Arial"/>
                <a:cs typeface="Arial"/>
              </a:rPr>
              <a:t>Thread di uno stesso P possono essere schedulati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su</a:t>
            </a:r>
            <a:endParaRPr sz="1600">
              <a:latin typeface="Arial"/>
              <a:cs typeface="Arial"/>
            </a:endParaRPr>
          </a:p>
          <a:p>
            <a:pPr marL="217170" algn="ctr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diversi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processori</a:t>
            </a:r>
            <a:endParaRPr sz="1600">
              <a:latin typeface="Arial"/>
              <a:cs typeface="Arial"/>
            </a:endParaRPr>
          </a:p>
          <a:p>
            <a:pPr marL="3119755">
              <a:lnSpc>
                <a:spcPct val="100000"/>
              </a:lnSpc>
              <a:spcBef>
                <a:spcPts val="960"/>
              </a:spcBef>
            </a:pPr>
            <a:r>
              <a:rPr sz="1600" i="1" spc="-25" dirty="0">
                <a:latin typeface="Arial"/>
                <a:cs typeface="Arial"/>
              </a:rPr>
              <a:t>SVANTAGGI:</a:t>
            </a:r>
            <a:endParaRPr sz="1600">
              <a:latin typeface="Arial"/>
              <a:cs typeface="Arial"/>
            </a:endParaRPr>
          </a:p>
          <a:p>
            <a:pPr marL="3462654" marR="52705" indent="-34290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Overhead: trasferimento del controllo da un thread ad un  altro richiede </a:t>
            </a:r>
            <a:r>
              <a:rPr sz="1600" i="1" spc="-10" dirty="0">
                <a:latin typeface="Arial"/>
                <a:cs typeface="Arial"/>
              </a:rPr>
              <a:t>l’intervento del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kernel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7240" y="6303390"/>
            <a:ext cx="1981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94304" y="2203704"/>
            <a:ext cx="5923788" cy="1595628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68395" y="2144267"/>
            <a:ext cx="5777483" cy="1648967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24200" y="2133600"/>
            <a:ext cx="5911850" cy="1583055"/>
          </a:xfrm>
          <a:prstGeom prst="rect">
            <a:avLst/>
          </a:prstGeom>
          <a:solidFill>
            <a:srgbClr val="FBFCC5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860"/>
              </a:lnSpc>
            </a:pPr>
            <a:r>
              <a:rPr sz="1600" spc="-5" dirty="0">
                <a:latin typeface="Arial"/>
                <a:cs typeface="Arial"/>
              </a:rPr>
              <a:t>I Thread sono creati nello spazio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utente</a:t>
            </a:r>
            <a:endParaRPr sz="1600">
              <a:latin typeface="Arial"/>
              <a:cs typeface="Arial"/>
            </a:endParaRPr>
          </a:p>
          <a:p>
            <a:pPr marL="434975" marR="437515" indent="-342900" algn="just">
              <a:lnSpc>
                <a:spcPts val="1540"/>
              </a:lnSpc>
              <a:spcBef>
                <a:spcPts val="940"/>
              </a:spcBef>
            </a:pPr>
            <a:r>
              <a:rPr sz="1600" spc="-5" dirty="0">
                <a:latin typeface="Arial"/>
                <a:cs typeface="Arial"/>
              </a:rPr>
              <a:t>Vari thread di uno stesso processo possono essere eseguiti  contemporaneamente su più processori (Sun ULTRA 2,  Solaris)</a:t>
            </a:r>
            <a:endParaRPr sz="1600">
              <a:latin typeface="Arial"/>
              <a:cs typeface="Arial"/>
            </a:endParaRPr>
          </a:p>
          <a:p>
            <a:pPr marL="92075">
              <a:lnSpc>
                <a:spcPts val="1730"/>
              </a:lnSpc>
              <a:spcBef>
                <a:spcPts val="585"/>
              </a:spcBef>
            </a:pPr>
            <a:r>
              <a:rPr sz="1600" spc="-5" dirty="0">
                <a:latin typeface="Arial"/>
                <a:cs typeface="Arial"/>
              </a:rPr>
              <a:t>Una chiamata bloccante non blocca necessariamente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l’intero</a:t>
            </a:r>
            <a:endParaRPr sz="1600">
              <a:latin typeface="Arial"/>
              <a:cs typeface="Arial"/>
            </a:endParaRPr>
          </a:p>
          <a:p>
            <a:pPr marL="434975">
              <a:lnSpc>
                <a:spcPts val="1730"/>
              </a:lnSpc>
            </a:pPr>
            <a:r>
              <a:rPr sz="1600" spc="-5" dirty="0">
                <a:latin typeface="Arial"/>
                <a:cs typeface="Arial"/>
              </a:rPr>
              <a:t>processo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Approcci</a:t>
            </a:r>
            <a:r>
              <a:rPr spc="-45" dirty="0"/>
              <a:t> </a:t>
            </a:r>
            <a:r>
              <a:rPr spc="-5" dirty="0"/>
              <a:t>MISTI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4000" y="2133536"/>
            <a:ext cx="2733675" cy="3671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87069" y="1484503"/>
            <a:ext cx="71583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Modello molti a molti: </a:t>
            </a:r>
            <a:r>
              <a:rPr sz="1600" spc="-5" dirty="0">
                <a:latin typeface="Arial"/>
                <a:cs typeface="Arial"/>
              </a:rPr>
              <a:t>più thread di livello utente sono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corrispondenza con</a:t>
            </a:r>
            <a:r>
              <a:rPr sz="1600" spc="10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più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thread di livello kernel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01923" y="3931920"/>
            <a:ext cx="5925312" cy="2747772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76016" y="3921250"/>
            <a:ext cx="5951220" cy="2936748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132201" y="3862451"/>
            <a:ext cx="5911850" cy="2735580"/>
          </a:xfrm>
          <a:prstGeom prst="rect">
            <a:avLst/>
          </a:prstGeom>
          <a:solidFill>
            <a:srgbClr val="BADFE2"/>
          </a:solidFill>
          <a:ln w="9525">
            <a:solidFill>
              <a:srgbClr val="0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1440" marR="363855">
              <a:lnSpc>
                <a:spcPct val="100000"/>
              </a:lnSpc>
              <a:spcBef>
                <a:spcPts val="325"/>
              </a:spcBef>
            </a:pPr>
            <a:r>
              <a:rPr sz="1600" spc="-5" dirty="0">
                <a:latin typeface="Arial"/>
                <a:cs typeface="Arial"/>
              </a:rPr>
              <a:t>Necessità di comunicazione fra kernel e libreria di thread per  mantenere un appropriato numero di kernel thread allocati  </a:t>
            </a:r>
            <a:r>
              <a:rPr sz="1600" spc="-10" dirty="0">
                <a:latin typeface="Arial"/>
                <a:cs typeface="Arial"/>
              </a:rPr>
              <a:t>all’applicazione.</a:t>
            </a:r>
            <a:endParaRPr sz="1600">
              <a:latin typeface="Arial"/>
              <a:cs typeface="Arial"/>
            </a:endParaRPr>
          </a:p>
          <a:p>
            <a:pPr marL="91440" marR="163830">
              <a:lnSpc>
                <a:spcPct val="100000"/>
              </a:lnSpc>
              <a:spcBef>
                <a:spcPts val="385"/>
              </a:spcBef>
            </a:pPr>
            <a:r>
              <a:rPr sz="1600" b="1" spc="-5" dirty="0">
                <a:latin typeface="Arial"/>
                <a:cs typeface="Arial"/>
              </a:rPr>
              <a:t>Light </a:t>
            </a:r>
            <a:r>
              <a:rPr sz="1600" b="1" spc="-10" dirty="0">
                <a:latin typeface="Arial"/>
                <a:cs typeface="Arial"/>
              </a:rPr>
              <a:t>Weight </a:t>
            </a:r>
            <a:r>
              <a:rPr sz="1600" b="1" spc="-5" dirty="0">
                <a:latin typeface="Arial"/>
                <a:cs typeface="Arial"/>
              </a:rPr>
              <a:t>Process </a:t>
            </a:r>
            <a:r>
              <a:rPr sz="1600" b="1" spc="-25" dirty="0">
                <a:latin typeface="Arial"/>
                <a:cs typeface="Arial"/>
              </a:rPr>
              <a:t>(LWP) </a:t>
            </a:r>
            <a:r>
              <a:rPr sz="1600" spc="-5" dirty="0">
                <a:latin typeface="Arial"/>
                <a:cs typeface="Arial"/>
              </a:rPr>
              <a:t>– struttura intermedia appare  alla libreria dei thread utente come un </a:t>
            </a:r>
            <a:r>
              <a:rPr sz="1600" b="1" spc="-5" dirty="0">
                <a:latin typeface="Arial"/>
                <a:cs typeface="Arial"/>
              </a:rPr>
              <a:t>processore </a:t>
            </a:r>
            <a:r>
              <a:rPr sz="1600" b="1" spc="-10" dirty="0">
                <a:latin typeface="Arial"/>
                <a:cs typeface="Arial"/>
              </a:rPr>
              <a:t>virtuale </a:t>
            </a:r>
            <a:r>
              <a:rPr sz="1600" spc="-5" dirty="0">
                <a:latin typeface="Arial"/>
                <a:cs typeface="Arial"/>
              </a:rPr>
              <a:t>sul  quale schedulare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l’esecuzione.</a:t>
            </a:r>
            <a:endParaRPr sz="1600">
              <a:latin typeface="Arial"/>
              <a:cs typeface="Arial"/>
            </a:endParaRPr>
          </a:p>
          <a:p>
            <a:pPr marL="91440" marR="324485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Arial"/>
                <a:cs typeface="Arial"/>
              </a:rPr>
              <a:t>Es. </a:t>
            </a:r>
            <a:r>
              <a:rPr sz="1400" spc="-5" dirty="0">
                <a:latin typeface="Arial"/>
                <a:cs typeface="Arial"/>
              </a:rPr>
              <a:t>Una </a:t>
            </a:r>
            <a:r>
              <a:rPr sz="1400" dirty="0">
                <a:latin typeface="Arial"/>
                <a:cs typeface="Arial"/>
              </a:rPr>
              <a:t>applicazione CPU-bound su un sistema </a:t>
            </a:r>
            <a:r>
              <a:rPr sz="1400" spc="-5" dirty="0">
                <a:latin typeface="Arial"/>
                <a:cs typeface="Arial"/>
              </a:rPr>
              <a:t>monoprocessore  </a:t>
            </a:r>
            <a:r>
              <a:rPr sz="1400" dirty="0">
                <a:latin typeface="Arial"/>
                <a:cs typeface="Arial"/>
              </a:rPr>
              <a:t>implica che un solo thread per </a:t>
            </a:r>
            <a:r>
              <a:rPr sz="1400" spc="-5" dirty="0">
                <a:latin typeface="Arial"/>
                <a:cs typeface="Arial"/>
              </a:rPr>
              <a:t>volta </a:t>
            </a:r>
            <a:r>
              <a:rPr sz="1400" dirty="0">
                <a:latin typeface="Arial"/>
                <a:cs typeface="Arial"/>
              </a:rPr>
              <a:t>possa essere eseguito, quindi</a:t>
            </a:r>
            <a:r>
              <a:rPr sz="1400" spc="-2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  essa sarà </a:t>
            </a:r>
            <a:r>
              <a:rPr sz="1400" spc="-5" dirty="0">
                <a:latin typeface="Arial"/>
                <a:cs typeface="Arial"/>
              </a:rPr>
              <a:t>sufficiente </a:t>
            </a:r>
            <a:r>
              <a:rPr sz="1400" dirty="0">
                <a:latin typeface="Arial"/>
                <a:cs typeface="Arial"/>
              </a:rPr>
              <a:t>un unico </a:t>
            </a:r>
            <a:r>
              <a:rPr sz="1400" spc="-30" dirty="0">
                <a:latin typeface="Arial"/>
                <a:cs typeface="Arial"/>
              </a:rPr>
              <a:t>LWP </a:t>
            </a:r>
            <a:r>
              <a:rPr sz="1400" dirty="0">
                <a:latin typeface="Arial"/>
                <a:cs typeface="Arial"/>
              </a:rPr>
              <a:t>per</a:t>
            </a:r>
            <a:r>
              <a:rPr sz="1400" spc="-1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thread.</a:t>
            </a:r>
            <a:endParaRPr sz="1400">
              <a:latin typeface="Arial"/>
              <a:cs typeface="Arial"/>
            </a:endParaRPr>
          </a:p>
          <a:p>
            <a:pPr marL="91440" marR="26543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Arial"/>
                <a:cs typeface="Arial"/>
              </a:rPr>
              <a:t>Una </a:t>
            </a:r>
            <a:r>
              <a:rPr sz="1400" dirty="0">
                <a:latin typeface="Arial"/>
                <a:cs typeface="Arial"/>
              </a:rPr>
              <a:t>applicazione I/O-bound </a:t>
            </a:r>
            <a:r>
              <a:rPr sz="1400" spc="-5" dirty="0">
                <a:latin typeface="Arial"/>
                <a:cs typeface="Arial"/>
              </a:rPr>
              <a:t>tipicamente </a:t>
            </a:r>
            <a:r>
              <a:rPr sz="1400" dirty="0">
                <a:latin typeface="Arial"/>
                <a:cs typeface="Arial"/>
              </a:rPr>
              <a:t>richiede un </a:t>
            </a:r>
            <a:r>
              <a:rPr sz="1400" spc="-30" dirty="0">
                <a:latin typeface="Arial"/>
                <a:cs typeface="Arial"/>
              </a:rPr>
              <a:t>LWP </a:t>
            </a:r>
            <a:r>
              <a:rPr sz="1400" dirty="0">
                <a:latin typeface="Arial"/>
                <a:cs typeface="Arial"/>
              </a:rPr>
              <a:t>per</a:t>
            </a:r>
            <a:r>
              <a:rPr sz="1400" spc="-20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ciascuna  chiamata di sistema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bloccante.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44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97240" y="6303390"/>
            <a:ext cx="9906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8312" y="1557337"/>
            <a:ext cx="8064500" cy="485457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Relazioni tra </a:t>
            </a:r>
            <a:r>
              <a:rPr dirty="0"/>
              <a:t>THREAD e</a:t>
            </a:r>
            <a:r>
              <a:rPr spc="-45" dirty="0"/>
              <a:t> </a:t>
            </a:r>
            <a:r>
              <a:rPr spc="-5" dirty="0"/>
              <a:t>PROCESSI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4212" y="4581588"/>
            <a:ext cx="8209280" cy="935355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3510">
              <a:lnSpc>
                <a:spcPts val="1960"/>
              </a:lnSpc>
            </a:pPr>
            <a:r>
              <a:rPr sz="1650" i="1" spc="-30" dirty="0">
                <a:solidFill>
                  <a:srgbClr val="FF0000"/>
                </a:solidFill>
                <a:latin typeface="Malgun Gothic"/>
                <a:cs typeface="Malgun Gothic"/>
              </a:rPr>
              <a:t>Ambienti </a:t>
            </a:r>
            <a:r>
              <a:rPr sz="1650" i="1" spc="-25" dirty="0">
                <a:solidFill>
                  <a:srgbClr val="FF0000"/>
                </a:solidFill>
                <a:latin typeface="Malgun Gothic"/>
                <a:cs typeface="Malgun Gothic"/>
              </a:rPr>
              <a:t>distribuiti: </a:t>
            </a:r>
            <a:r>
              <a:rPr sz="1650" i="1" spc="-35" dirty="0">
                <a:solidFill>
                  <a:srgbClr val="FF0000"/>
                </a:solidFill>
                <a:latin typeface="Malgun Gothic"/>
                <a:cs typeface="Malgun Gothic"/>
              </a:rPr>
              <a:t>threads possono </a:t>
            </a:r>
            <a:r>
              <a:rPr sz="1650" i="1" spc="-25" dirty="0">
                <a:solidFill>
                  <a:srgbClr val="FF0000"/>
                </a:solidFill>
                <a:latin typeface="Malgun Gothic"/>
                <a:cs typeface="Malgun Gothic"/>
              </a:rPr>
              <a:t>spostarsi tra </a:t>
            </a:r>
            <a:r>
              <a:rPr sz="1650" i="1" spc="-30" dirty="0">
                <a:solidFill>
                  <a:srgbClr val="FF0000"/>
                </a:solidFill>
                <a:latin typeface="Malgun Gothic"/>
                <a:cs typeface="Malgun Gothic"/>
              </a:rPr>
              <a:t>più</a:t>
            </a:r>
            <a:r>
              <a:rPr sz="1650" i="1" spc="11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650" i="1" spc="-30" dirty="0">
                <a:solidFill>
                  <a:srgbClr val="FF0000"/>
                </a:solidFill>
                <a:latin typeface="Malgun Gothic"/>
                <a:cs typeface="Malgun Gothic"/>
              </a:rPr>
              <a:t>calcolatori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Calcolatori</a:t>
            </a:r>
            <a:r>
              <a:rPr spc="-20" dirty="0"/>
              <a:t> </a:t>
            </a:r>
            <a:r>
              <a:rPr dirty="0"/>
              <a:t>attuali:</a:t>
            </a:r>
          </a:p>
          <a:p>
            <a:pPr marL="91440">
              <a:lnSpc>
                <a:spcPct val="100000"/>
              </a:lnSpc>
            </a:pPr>
            <a:r>
              <a:rPr dirty="0"/>
              <a:t>Symmetric </a:t>
            </a:r>
            <a:r>
              <a:rPr spc="-5" dirty="0"/>
              <a:t>Multi Processing</a:t>
            </a:r>
            <a:r>
              <a:rPr spc="-25" dirty="0"/>
              <a:t> </a:t>
            </a:r>
            <a:r>
              <a:rPr spc="-5" dirty="0"/>
              <a:t>(SMP)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07101" y="1635125"/>
            <a:ext cx="2952750" cy="24415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5940" y="1515516"/>
            <a:ext cx="8072120" cy="499808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1600" spc="-35" dirty="0">
                <a:latin typeface="Lucida Sans Unicode"/>
                <a:cs typeface="Lucida Sans Unicode"/>
              </a:rPr>
              <a:t>Un </a:t>
            </a:r>
            <a:r>
              <a:rPr sz="1600" spc="-70" dirty="0">
                <a:latin typeface="Lucida Sans Unicode"/>
                <a:cs typeface="Lucida Sans Unicode"/>
              </a:rPr>
              <a:t>calcolatore </a:t>
            </a:r>
            <a:r>
              <a:rPr sz="1600" spc="-80" dirty="0">
                <a:latin typeface="Lucida Sans Unicode"/>
                <a:cs typeface="Lucida Sans Unicode"/>
              </a:rPr>
              <a:t>con </a:t>
            </a:r>
            <a:r>
              <a:rPr sz="1600" spc="-130" dirty="0">
                <a:latin typeface="Lucida Sans Unicode"/>
                <a:cs typeface="Lucida Sans Unicode"/>
              </a:rPr>
              <a:t>molti</a:t>
            </a:r>
            <a:r>
              <a:rPr sz="1600" spc="-85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processori</a:t>
            </a:r>
            <a:endParaRPr sz="16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1600" spc="-20" dirty="0">
                <a:latin typeface="Lucida Sans Unicode"/>
                <a:cs typeface="Lucida Sans Unicode"/>
              </a:rPr>
              <a:t>I </a:t>
            </a:r>
            <a:r>
              <a:rPr sz="1600" spc="-80" dirty="0">
                <a:latin typeface="Lucida Sans Unicode"/>
                <a:cs typeface="Lucida Sans Unicode"/>
              </a:rPr>
              <a:t>processori </a:t>
            </a:r>
            <a:r>
              <a:rPr sz="1600" spc="-95" dirty="0">
                <a:latin typeface="Lucida Sans Unicode"/>
                <a:cs typeface="Lucida Sans Unicode"/>
              </a:rPr>
              <a:t>condividono </a:t>
            </a:r>
            <a:r>
              <a:rPr sz="1600" spc="-60" dirty="0">
                <a:latin typeface="Lucida Sans Unicode"/>
                <a:cs typeface="Lucida Sans Unicode"/>
              </a:rPr>
              <a:t>le </a:t>
            </a:r>
            <a:r>
              <a:rPr sz="1600" spc="-40" dirty="0">
                <a:latin typeface="Lucida Sans Unicode"/>
                <a:cs typeface="Lucida Sans Unicode"/>
              </a:rPr>
              <a:t>stesse</a:t>
            </a:r>
            <a:r>
              <a:rPr sz="1600" spc="-80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risorse</a:t>
            </a:r>
            <a:endParaRPr sz="16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1600" spc="-114" dirty="0">
                <a:latin typeface="Lucida Sans Unicode"/>
                <a:cs typeface="Lucida Sans Unicode"/>
              </a:rPr>
              <a:t>Tutti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80" dirty="0">
                <a:latin typeface="Lucida Sans Unicode"/>
                <a:cs typeface="Lucida Sans Unicode"/>
              </a:rPr>
              <a:t>processori </a:t>
            </a:r>
            <a:r>
              <a:rPr sz="1600" spc="-85" dirty="0">
                <a:latin typeface="Lucida Sans Unicode"/>
                <a:cs typeface="Lucida Sans Unicode"/>
              </a:rPr>
              <a:t>possono </a:t>
            </a:r>
            <a:r>
              <a:rPr sz="1600" spc="-90" dirty="0">
                <a:latin typeface="Lucida Sans Unicode"/>
                <a:cs typeface="Lucida Sans Unicode"/>
              </a:rPr>
              <a:t>effettuare </a:t>
            </a:r>
            <a:r>
              <a:rPr sz="1600" spc="-60" dirty="0">
                <a:latin typeface="Lucida Sans Unicode"/>
                <a:cs typeface="Lucida Sans Unicode"/>
              </a:rPr>
              <a:t>le</a:t>
            </a:r>
            <a:r>
              <a:rPr sz="1600" spc="135" dirty="0">
                <a:latin typeface="Lucida Sans Unicode"/>
                <a:cs typeface="Lucida Sans Unicode"/>
              </a:rPr>
              <a:t> </a:t>
            </a:r>
            <a:r>
              <a:rPr sz="1600" spc="-40" dirty="0">
                <a:latin typeface="Lucida Sans Unicode"/>
                <a:cs typeface="Lucida Sans Unicode"/>
              </a:rPr>
              <a:t>stesse</a:t>
            </a:r>
            <a:endParaRPr sz="1600">
              <a:latin typeface="Lucida Sans Unicode"/>
              <a:cs typeface="Lucida Sans Unicode"/>
            </a:endParaRPr>
          </a:p>
          <a:p>
            <a:pPr marL="355600">
              <a:lnSpc>
                <a:spcPct val="100000"/>
              </a:lnSpc>
              <a:spcBef>
                <a:spcPts val="195"/>
              </a:spcBef>
            </a:pPr>
            <a:r>
              <a:rPr sz="1600" spc="-114" dirty="0">
                <a:latin typeface="Lucida Sans Unicode"/>
                <a:cs typeface="Lucida Sans Unicode"/>
              </a:rPr>
              <a:t>funzioni</a:t>
            </a:r>
            <a:endParaRPr sz="1600">
              <a:latin typeface="Lucida Sans Unicode"/>
              <a:cs typeface="Lucida Sans Unicode"/>
            </a:endParaRPr>
          </a:p>
          <a:p>
            <a:pPr marL="355600" marR="3589654" indent="-342900">
              <a:lnSpc>
                <a:spcPct val="110000"/>
              </a:lnSpc>
              <a:spcBef>
                <a:spcPts val="385"/>
              </a:spcBef>
              <a:buChar char="•"/>
              <a:tabLst>
                <a:tab pos="355600" algn="l"/>
                <a:tab pos="356235" algn="l"/>
              </a:tabLst>
            </a:pPr>
            <a:r>
              <a:rPr sz="1600" spc="-90" dirty="0">
                <a:latin typeface="Lucida Sans Unicode"/>
                <a:cs typeface="Lucida Sans Unicode"/>
              </a:rPr>
              <a:t>Ogni </a:t>
            </a:r>
            <a:r>
              <a:rPr sz="1600" spc="-70" dirty="0">
                <a:latin typeface="Lucida Sans Unicode"/>
                <a:cs typeface="Lucida Sans Unicode"/>
              </a:rPr>
              <a:t>processore </a:t>
            </a:r>
            <a:r>
              <a:rPr sz="1600" spc="-45" dirty="0">
                <a:latin typeface="Lucida Sans Unicode"/>
                <a:cs typeface="Lucida Sans Unicode"/>
              </a:rPr>
              <a:t>esegue </a:t>
            </a:r>
            <a:r>
              <a:rPr sz="1600" spc="-75" dirty="0">
                <a:latin typeface="Lucida Sans Unicode"/>
                <a:cs typeface="Lucida Sans Unicode"/>
              </a:rPr>
              <a:t>una </a:t>
            </a:r>
            <a:r>
              <a:rPr sz="1600" spc="-35" dirty="0">
                <a:latin typeface="Lucida Sans Unicode"/>
                <a:cs typeface="Lucida Sans Unicode"/>
              </a:rPr>
              <a:t>stessa </a:t>
            </a:r>
            <a:r>
              <a:rPr sz="1600" spc="-70" dirty="0">
                <a:latin typeface="Lucida Sans Unicode"/>
                <a:cs typeface="Lucida Sans Unicode"/>
              </a:rPr>
              <a:t>copia </a:t>
            </a:r>
            <a:r>
              <a:rPr sz="1600" spc="-85" dirty="0">
                <a:latin typeface="Lucida Sans Unicode"/>
                <a:cs typeface="Lucida Sans Unicode"/>
              </a:rPr>
              <a:t>del  </a:t>
            </a:r>
            <a:r>
              <a:rPr sz="1600" spc="100" dirty="0">
                <a:latin typeface="Lucida Sans Unicode"/>
                <a:cs typeface="Lucida Sans Unicode"/>
              </a:rPr>
              <a:t>SO</a:t>
            </a:r>
            <a:endParaRPr sz="1600">
              <a:latin typeface="Lucida Sans Unicode"/>
              <a:cs typeface="Lucida Sans Unicode"/>
            </a:endParaRPr>
          </a:p>
          <a:p>
            <a:pPr marL="355600" marR="3524250" indent="-342900">
              <a:lnSpc>
                <a:spcPct val="110000"/>
              </a:lnSpc>
              <a:spcBef>
                <a:spcPts val="385"/>
              </a:spcBef>
              <a:buChar char="•"/>
              <a:tabLst>
                <a:tab pos="355600" algn="l"/>
                <a:tab pos="356235" algn="l"/>
              </a:tabLst>
            </a:pPr>
            <a:r>
              <a:rPr sz="1600" spc="-90" dirty="0">
                <a:latin typeface="Lucida Sans Unicode"/>
                <a:cs typeface="Lucida Sans Unicode"/>
              </a:rPr>
              <a:t>Ogni </a:t>
            </a:r>
            <a:r>
              <a:rPr sz="1600" spc="-70" dirty="0">
                <a:latin typeface="Lucida Sans Unicode"/>
                <a:cs typeface="Lucida Sans Unicode"/>
              </a:rPr>
              <a:t>processore </a:t>
            </a:r>
            <a:r>
              <a:rPr sz="1600" spc="-55" dirty="0">
                <a:latin typeface="Lucida Sans Unicode"/>
                <a:cs typeface="Lucida Sans Unicode"/>
              </a:rPr>
              <a:t>gestisce la </a:t>
            </a:r>
            <a:r>
              <a:rPr sz="1600" spc="-75" dirty="0">
                <a:latin typeface="Lucida Sans Unicode"/>
                <a:cs typeface="Lucida Sans Unicode"/>
              </a:rPr>
              <a:t>schedulazione </a:t>
            </a:r>
            <a:r>
              <a:rPr sz="1600" spc="-85" dirty="0">
                <a:latin typeface="Lucida Sans Unicode"/>
                <a:cs typeface="Lucida Sans Unicode"/>
              </a:rPr>
              <a:t>dei  </a:t>
            </a:r>
            <a:r>
              <a:rPr sz="1600" spc="-70" dirty="0">
                <a:latin typeface="Lucida Sans Unicode"/>
                <a:cs typeface="Lucida Sans Unicode"/>
              </a:rPr>
              <a:t>processi </a:t>
            </a:r>
            <a:r>
              <a:rPr sz="1600" spc="-100" dirty="0">
                <a:latin typeface="Lucida Sans Unicode"/>
                <a:cs typeface="Lucida Sans Unicode"/>
              </a:rPr>
              <a:t>o </a:t>
            </a:r>
            <a:r>
              <a:rPr sz="1600" spc="-85" dirty="0">
                <a:latin typeface="Lucida Sans Unicode"/>
                <a:cs typeface="Lucida Sans Unicode"/>
              </a:rPr>
              <a:t>thread</a:t>
            </a:r>
            <a:r>
              <a:rPr sz="1600" spc="-15" dirty="0">
                <a:latin typeface="Lucida Sans Unicode"/>
                <a:cs typeface="Lucida Sans Unicode"/>
              </a:rPr>
              <a:t> </a:t>
            </a:r>
            <a:r>
              <a:rPr sz="1600" spc="-105" dirty="0">
                <a:latin typeface="Lucida Sans Unicode"/>
                <a:cs typeface="Lucida Sans Unicode"/>
              </a:rPr>
              <a:t>disponibili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Lucida Sans Unicode"/>
              <a:buChar char="•"/>
            </a:pPr>
            <a:endParaRPr sz="2100">
              <a:latin typeface="Times New Roman"/>
              <a:cs typeface="Times New Roman"/>
            </a:endParaRPr>
          </a:p>
          <a:p>
            <a:pPr marL="366395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66395" algn="l"/>
                <a:tab pos="367030" algn="l"/>
              </a:tabLst>
            </a:pPr>
            <a:r>
              <a:rPr sz="1600" spc="-95" dirty="0">
                <a:latin typeface="Lucida Sans Unicode"/>
                <a:cs typeface="Lucida Sans Unicode"/>
              </a:rPr>
              <a:t>Difficoltà:</a:t>
            </a:r>
            <a:endParaRPr sz="1600">
              <a:latin typeface="Lucida Sans Unicode"/>
              <a:cs typeface="Lucida Sans Unicode"/>
            </a:endParaRPr>
          </a:p>
          <a:p>
            <a:pPr marL="767715" lvl="1" indent="-287020">
              <a:lnSpc>
                <a:spcPct val="100000"/>
              </a:lnSpc>
              <a:spcBef>
                <a:spcPts val="910"/>
              </a:spcBef>
              <a:buSzPct val="96969"/>
              <a:buChar char="–"/>
              <a:tabLst>
                <a:tab pos="767080" algn="l"/>
                <a:tab pos="767715" algn="l"/>
              </a:tabLst>
            </a:pPr>
            <a:r>
              <a:rPr sz="1650" spc="-35" dirty="0">
                <a:latin typeface="Lucida Sans Unicode"/>
                <a:cs typeface="Lucida Sans Unicode"/>
              </a:rPr>
              <a:t>I </a:t>
            </a:r>
            <a:r>
              <a:rPr sz="1650" spc="-105" dirty="0">
                <a:latin typeface="Lucida Sans Unicode"/>
                <a:cs typeface="Lucida Sans Unicode"/>
              </a:rPr>
              <a:t>processori </a:t>
            </a:r>
            <a:r>
              <a:rPr sz="1650" spc="-140" dirty="0">
                <a:latin typeface="Lucida Sans Unicode"/>
                <a:cs typeface="Lucida Sans Unicode"/>
              </a:rPr>
              <a:t>non </a:t>
            </a:r>
            <a:r>
              <a:rPr sz="1650" spc="-110" dirty="0">
                <a:latin typeface="Lucida Sans Unicode"/>
                <a:cs typeface="Lucida Sans Unicode"/>
              </a:rPr>
              <a:t>devono </a:t>
            </a:r>
            <a:r>
              <a:rPr sz="1650" spc="-90" dirty="0">
                <a:latin typeface="Lucida Sans Unicode"/>
                <a:cs typeface="Lucida Sans Unicode"/>
              </a:rPr>
              <a:t>schedulare </a:t>
            </a:r>
            <a:r>
              <a:rPr sz="1650" spc="-130" dirty="0">
                <a:latin typeface="Lucida Sans Unicode"/>
                <a:cs typeface="Lucida Sans Unicode"/>
              </a:rPr>
              <a:t>lo </a:t>
            </a:r>
            <a:r>
              <a:rPr sz="1650" spc="-80" dirty="0">
                <a:latin typeface="Lucida Sans Unicode"/>
                <a:cs typeface="Lucida Sans Unicode"/>
              </a:rPr>
              <a:t>stesso</a:t>
            </a:r>
            <a:r>
              <a:rPr sz="1650" spc="75" dirty="0">
                <a:latin typeface="Lucida Sans Unicode"/>
                <a:cs typeface="Lucida Sans Unicode"/>
              </a:rPr>
              <a:t> </a:t>
            </a:r>
            <a:r>
              <a:rPr sz="1650" spc="-95" dirty="0">
                <a:latin typeface="Lucida Sans Unicode"/>
                <a:cs typeface="Lucida Sans Unicode"/>
              </a:rPr>
              <a:t>processo</a:t>
            </a:r>
            <a:endParaRPr sz="1650">
              <a:latin typeface="Lucida Sans Unicode"/>
              <a:cs typeface="Lucida Sans Unicode"/>
            </a:endParaRPr>
          </a:p>
          <a:p>
            <a:pPr marL="767715" lvl="1" indent="-287020">
              <a:lnSpc>
                <a:spcPct val="100000"/>
              </a:lnSpc>
              <a:spcBef>
                <a:spcPts val="900"/>
              </a:spcBef>
              <a:buSzPct val="96969"/>
              <a:buChar char="–"/>
              <a:tabLst>
                <a:tab pos="767080" algn="l"/>
                <a:tab pos="767715" algn="l"/>
              </a:tabLst>
            </a:pPr>
            <a:r>
              <a:rPr sz="1650" spc="-35" dirty="0">
                <a:latin typeface="Lucida Sans Unicode"/>
                <a:cs typeface="Lucida Sans Unicode"/>
              </a:rPr>
              <a:t>I </a:t>
            </a:r>
            <a:r>
              <a:rPr sz="1650" spc="-90" dirty="0">
                <a:latin typeface="Lucida Sans Unicode"/>
                <a:cs typeface="Lucida Sans Unicode"/>
              </a:rPr>
              <a:t>processi </a:t>
            </a:r>
            <a:r>
              <a:rPr sz="1650" spc="-130" dirty="0">
                <a:latin typeface="Lucida Sans Unicode"/>
                <a:cs typeface="Lucida Sans Unicode"/>
              </a:rPr>
              <a:t>in </a:t>
            </a:r>
            <a:r>
              <a:rPr sz="1650" spc="-90" dirty="0">
                <a:latin typeface="Lucida Sans Unicode"/>
                <a:cs typeface="Lucida Sans Unicode"/>
              </a:rPr>
              <a:t>coda </a:t>
            </a:r>
            <a:r>
              <a:rPr sz="1650" spc="-135" dirty="0">
                <a:latin typeface="Lucida Sans Unicode"/>
                <a:cs typeface="Lucida Sans Unicode"/>
              </a:rPr>
              <a:t>non </a:t>
            </a:r>
            <a:r>
              <a:rPr sz="1650" spc="-110" dirty="0">
                <a:latin typeface="Lucida Sans Unicode"/>
                <a:cs typeface="Lucida Sans Unicode"/>
              </a:rPr>
              <a:t>devono </a:t>
            </a:r>
            <a:r>
              <a:rPr sz="1650" spc="-60" dirty="0">
                <a:latin typeface="Lucida Sans Unicode"/>
                <a:cs typeface="Lucida Sans Unicode"/>
              </a:rPr>
              <a:t>essere</a:t>
            </a:r>
            <a:r>
              <a:rPr sz="1650" spc="35" dirty="0">
                <a:latin typeface="Lucida Sans Unicode"/>
                <a:cs typeface="Lucida Sans Unicode"/>
              </a:rPr>
              <a:t> </a:t>
            </a:r>
            <a:r>
              <a:rPr sz="1650" spc="-105" dirty="0">
                <a:latin typeface="Lucida Sans Unicode"/>
                <a:cs typeface="Lucida Sans Unicode"/>
              </a:rPr>
              <a:t>persi</a:t>
            </a:r>
            <a:endParaRPr sz="1650">
              <a:latin typeface="Lucida Sans Unicode"/>
              <a:cs typeface="Lucida Sans Unicode"/>
            </a:endParaRPr>
          </a:p>
          <a:p>
            <a:pPr marL="767715" marR="665480" lvl="1" indent="-287020">
              <a:lnSpc>
                <a:spcPct val="126000"/>
              </a:lnSpc>
              <a:spcBef>
                <a:spcPts val="385"/>
              </a:spcBef>
              <a:buSzPct val="96969"/>
              <a:buChar char="–"/>
              <a:tabLst>
                <a:tab pos="767080" algn="l"/>
                <a:tab pos="767715" algn="l"/>
              </a:tabLst>
            </a:pPr>
            <a:r>
              <a:rPr sz="1650" spc="-110" dirty="0">
                <a:latin typeface="Lucida Sans Unicode"/>
                <a:cs typeface="Lucida Sans Unicode"/>
              </a:rPr>
              <a:t>Comunicazione </a:t>
            </a:r>
            <a:r>
              <a:rPr sz="1650" spc="-114" dirty="0">
                <a:latin typeface="Lucida Sans Unicode"/>
                <a:cs typeface="Lucida Sans Unicode"/>
              </a:rPr>
              <a:t>tra </a:t>
            </a:r>
            <a:r>
              <a:rPr sz="1650" spc="-100" dirty="0">
                <a:latin typeface="Lucida Sans Unicode"/>
                <a:cs typeface="Lucida Sans Unicode"/>
              </a:rPr>
              <a:t>processori: </a:t>
            </a:r>
            <a:r>
              <a:rPr sz="1650" spc="-130" dirty="0">
                <a:latin typeface="Lucida Sans Unicode"/>
                <a:cs typeface="Lucida Sans Unicode"/>
              </a:rPr>
              <a:t>memoria </a:t>
            </a:r>
            <a:r>
              <a:rPr sz="1650" spc="-95" dirty="0">
                <a:latin typeface="Lucida Sans Unicode"/>
                <a:cs typeface="Lucida Sans Unicode"/>
              </a:rPr>
              <a:t>condivisa </a:t>
            </a:r>
            <a:r>
              <a:rPr sz="1650" spc="-105" dirty="0">
                <a:latin typeface="Lucida Sans Unicode"/>
                <a:cs typeface="Lucida Sans Unicode"/>
              </a:rPr>
              <a:t>(possibilità </a:t>
            </a:r>
            <a:r>
              <a:rPr sz="1650" spc="-140" dirty="0">
                <a:latin typeface="Lucida Sans Unicode"/>
                <a:cs typeface="Lucida Sans Unicode"/>
              </a:rPr>
              <a:t>di </a:t>
            </a:r>
            <a:r>
              <a:rPr sz="1650" spc="-114" dirty="0">
                <a:latin typeface="Lucida Sans Unicode"/>
                <a:cs typeface="Lucida Sans Unicode"/>
              </a:rPr>
              <a:t>effettuare  </a:t>
            </a:r>
            <a:r>
              <a:rPr sz="1650" spc="-55" dirty="0">
                <a:latin typeface="Lucida Sans Unicode"/>
                <a:cs typeface="Lucida Sans Unicode"/>
              </a:rPr>
              <a:t>accessi </a:t>
            </a:r>
            <a:r>
              <a:rPr sz="1650" spc="-114" dirty="0">
                <a:latin typeface="Lucida Sans Unicode"/>
                <a:cs typeface="Lucida Sans Unicode"/>
              </a:rPr>
              <a:t>simultanei </a:t>
            </a:r>
            <a:r>
              <a:rPr sz="1650" spc="-75" dirty="0">
                <a:latin typeface="Lucida Sans Unicode"/>
                <a:cs typeface="Lucida Sans Unicode"/>
              </a:rPr>
              <a:t>alla </a:t>
            </a:r>
            <a:r>
              <a:rPr sz="1650" spc="-130" dirty="0">
                <a:latin typeface="Lucida Sans Unicode"/>
                <a:cs typeface="Lucida Sans Unicode"/>
              </a:rPr>
              <a:t>memoria </a:t>
            </a:r>
            <a:r>
              <a:rPr sz="1650" spc="-30" dirty="0">
                <a:latin typeface="Lucida Sans Unicode"/>
                <a:cs typeface="Lucida Sans Unicode"/>
              </a:rPr>
              <a:t>– </a:t>
            </a:r>
            <a:r>
              <a:rPr sz="1650" spc="-130" dirty="0">
                <a:latin typeface="Lucida Sans Unicode"/>
                <a:cs typeface="Lucida Sans Unicode"/>
              </a:rPr>
              <a:t>memoria</a:t>
            </a:r>
            <a:r>
              <a:rPr sz="1650" spc="-60" dirty="0">
                <a:latin typeface="Lucida Sans Unicode"/>
                <a:cs typeface="Lucida Sans Unicode"/>
              </a:rPr>
              <a:t> </a:t>
            </a:r>
            <a:r>
              <a:rPr sz="1650" spc="-130" dirty="0">
                <a:latin typeface="Lucida Sans Unicode"/>
                <a:cs typeface="Lucida Sans Unicode"/>
              </a:rPr>
              <a:t>multiporta)</a:t>
            </a:r>
            <a:endParaRPr sz="1650">
              <a:latin typeface="Lucida Sans Unicode"/>
              <a:cs typeface="Lucida Sans Unicode"/>
            </a:endParaRPr>
          </a:p>
          <a:p>
            <a:pPr marL="767715" lvl="1" indent="-287020">
              <a:lnSpc>
                <a:spcPct val="100000"/>
              </a:lnSpc>
              <a:spcBef>
                <a:spcPts val="900"/>
              </a:spcBef>
              <a:buSzPct val="96969"/>
              <a:buChar char="–"/>
              <a:tabLst>
                <a:tab pos="767080" algn="l"/>
                <a:tab pos="767715" algn="l"/>
              </a:tabLst>
            </a:pPr>
            <a:r>
              <a:rPr sz="1650" spc="-85" dirty="0">
                <a:latin typeface="Lucida Sans Unicode"/>
                <a:cs typeface="Lucida Sans Unicode"/>
              </a:rPr>
              <a:t>Coerenza </a:t>
            </a:r>
            <a:r>
              <a:rPr sz="1650" spc="-95" dirty="0">
                <a:latin typeface="Lucida Sans Unicode"/>
                <a:cs typeface="Lucida Sans Unicode"/>
              </a:rPr>
              <a:t>della </a:t>
            </a:r>
            <a:r>
              <a:rPr sz="1650" spc="-120" dirty="0">
                <a:latin typeface="Lucida Sans Unicode"/>
                <a:cs typeface="Lucida Sans Unicode"/>
              </a:rPr>
              <a:t>$: </a:t>
            </a:r>
            <a:r>
              <a:rPr sz="1650" spc="10" dirty="0">
                <a:latin typeface="Lucida Sans Unicode"/>
                <a:cs typeface="Lucida Sans Unicode"/>
              </a:rPr>
              <a:t>RAW, WAR, RAR, </a:t>
            </a:r>
            <a:r>
              <a:rPr sz="1650" spc="40" dirty="0">
                <a:latin typeface="Lucida Sans Unicode"/>
                <a:cs typeface="Lucida Sans Unicode"/>
              </a:rPr>
              <a:t>WAW </a:t>
            </a:r>
            <a:r>
              <a:rPr sz="1650" spc="-110" dirty="0">
                <a:latin typeface="Lucida Sans Unicode"/>
                <a:cs typeface="Lucida Sans Unicode"/>
              </a:rPr>
              <a:t>(risolti </a:t>
            </a:r>
            <a:r>
              <a:rPr sz="1650" spc="-25" dirty="0">
                <a:latin typeface="Lucida Sans Unicode"/>
                <a:cs typeface="Lucida Sans Unicode"/>
              </a:rPr>
              <a:t>a</a:t>
            </a:r>
            <a:r>
              <a:rPr sz="1650" spc="-355" dirty="0">
                <a:latin typeface="Lucida Sans Unicode"/>
                <a:cs typeface="Lucida Sans Unicode"/>
              </a:rPr>
              <a:t> </a:t>
            </a:r>
            <a:r>
              <a:rPr sz="1650" spc="-105" dirty="0">
                <a:latin typeface="Lucida Sans Unicode"/>
                <a:cs typeface="Lucida Sans Unicode"/>
              </a:rPr>
              <a:t>livello </a:t>
            </a:r>
            <a:r>
              <a:rPr sz="1650" spc="-95" dirty="0">
                <a:latin typeface="Lucida Sans Unicode"/>
                <a:cs typeface="Lucida Sans Unicode"/>
              </a:rPr>
              <a:t>hardware)</a:t>
            </a:r>
            <a:endParaRPr sz="1650">
              <a:latin typeface="Lucida Sans Unicode"/>
              <a:cs typeface="Lucida Sans Unicode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400" spc="-5" dirty="0">
                <a:latin typeface="Arial"/>
                <a:cs typeface="Arial"/>
              </a:rPr>
              <a:t>17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8540" y="1516151"/>
            <a:ext cx="8089265" cy="499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72335" marR="2059939" indent="155575">
              <a:lnSpc>
                <a:spcPct val="12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Multi-Processore trasparente </a:t>
            </a:r>
            <a:r>
              <a:rPr sz="1600" spc="-10" dirty="0">
                <a:latin typeface="Arial"/>
                <a:cs typeface="Arial"/>
              </a:rPr>
              <a:t>all’utente:  </a:t>
            </a:r>
            <a:r>
              <a:rPr sz="1600" spc="-5" dirty="0">
                <a:latin typeface="Arial"/>
                <a:cs typeface="Arial"/>
              </a:rPr>
              <a:t>multiprogrammazione su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monoprocessore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9999"/>
                </a:solidFill>
                <a:latin typeface="Arial"/>
                <a:cs typeface="Arial"/>
              </a:rPr>
              <a:t>PUNTI CRITICI DELLA</a:t>
            </a:r>
            <a:r>
              <a:rPr sz="1600" spc="20" dirty="0">
                <a:solidFill>
                  <a:srgbClr val="00999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9999"/>
                </a:solidFill>
                <a:latin typeface="Arial"/>
                <a:cs typeface="Arial"/>
              </a:rPr>
              <a:t>PROGETTAZIONE:</a:t>
            </a:r>
            <a:endParaRPr sz="1600">
              <a:latin typeface="Arial"/>
              <a:cs typeface="Arial"/>
            </a:endParaRPr>
          </a:p>
          <a:p>
            <a:pPr marL="355600" marR="434975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Processi e Thread del Kernel concorrenti: l’esecuzione </a:t>
            </a:r>
            <a:r>
              <a:rPr sz="1600" spc="-10" dirty="0">
                <a:latin typeface="Arial"/>
                <a:cs typeface="Arial"/>
              </a:rPr>
              <a:t>contemporanea </a:t>
            </a:r>
            <a:r>
              <a:rPr sz="1600" spc="-5" dirty="0">
                <a:latin typeface="Arial"/>
                <a:cs typeface="Arial"/>
              </a:rPr>
              <a:t>su diversi  processori non deve compromettere le strutture di gestione del SO (tabelle,</a:t>
            </a:r>
            <a:r>
              <a:rPr sz="1600" spc="2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ecc.)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3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Schedulazione: necessità di evitare conflitti - </a:t>
            </a:r>
            <a:r>
              <a:rPr sz="1600" i="1" spc="-5" dirty="0">
                <a:latin typeface="Arial"/>
                <a:cs typeface="Arial"/>
              </a:rPr>
              <a:t>capitolo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schedulazione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3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Sincronizzazione: mutua esclusione e ordinamento degli eventi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3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Gestione </a:t>
            </a:r>
            <a:r>
              <a:rPr sz="1600" dirty="0">
                <a:latin typeface="Arial"/>
                <a:cs typeface="Arial"/>
              </a:rPr>
              <a:t>della </a:t>
            </a:r>
            <a:r>
              <a:rPr sz="1600" spc="-5" dirty="0">
                <a:latin typeface="Arial"/>
                <a:cs typeface="Arial"/>
              </a:rPr>
              <a:t>memoria condivisa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3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Tolleranza ai guasti: in caso di “perdita di un </a:t>
            </a:r>
            <a:r>
              <a:rPr sz="1600" spc="-10" dirty="0">
                <a:latin typeface="Arial"/>
                <a:cs typeface="Arial"/>
              </a:rPr>
              <a:t>processore” </a:t>
            </a:r>
            <a:r>
              <a:rPr sz="1600" spc="-5" dirty="0">
                <a:latin typeface="Arial"/>
                <a:cs typeface="Arial"/>
              </a:rPr>
              <a:t>devono essere </a:t>
            </a:r>
            <a:r>
              <a:rPr sz="1600" spc="-10" dirty="0">
                <a:latin typeface="Arial"/>
                <a:cs typeface="Arial"/>
              </a:rPr>
              <a:t>aggiornate </a:t>
            </a:r>
            <a:r>
              <a:rPr sz="1600" spc="-5" dirty="0">
                <a:latin typeface="Arial"/>
                <a:cs typeface="Arial"/>
              </a:rPr>
              <a:t>le  strutture di controllo del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R="104139" algn="r">
              <a:lnSpc>
                <a:spcPct val="100000"/>
              </a:lnSpc>
              <a:spcBef>
                <a:spcPts val="1600"/>
              </a:spcBef>
            </a:pPr>
            <a:r>
              <a:rPr sz="1400" spc="-5" dirty="0">
                <a:latin typeface="Arial"/>
                <a:cs typeface="Arial"/>
              </a:rPr>
              <a:t>18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SO per</a:t>
            </a:r>
            <a:r>
              <a:rPr spc="-35" dirty="0"/>
              <a:t> </a:t>
            </a:r>
            <a:r>
              <a:rPr spc="5" dirty="0"/>
              <a:t>SMP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7240" y="6303390"/>
            <a:ext cx="1981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MicroKernel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08400" y="3141662"/>
            <a:ext cx="5364099" cy="34639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68601" y="4000880"/>
            <a:ext cx="2018030" cy="873125"/>
          </a:xfrm>
          <a:custGeom>
            <a:avLst/>
            <a:gdLst/>
            <a:ahLst/>
            <a:cxnLst/>
            <a:rect l="l" t="t" r="r" b="b"/>
            <a:pathLst>
              <a:path w="2018029" h="873125">
                <a:moveTo>
                  <a:pt x="54991" y="802894"/>
                </a:moveTo>
                <a:lnTo>
                  <a:pt x="0" y="867918"/>
                </a:lnTo>
                <a:lnTo>
                  <a:pt x="84962" y="872998"/>
                </a:lnTo>
                <a:lnTo>
                  <a:pt x="73994" y="847344"/>
                </a:lnTo>
                <a:lnTo>
                  <a:pt x="60198" y="847344"/>
                </a:lnTo>
                <a:lnTo>
                  <a:pt x="56387" y="838581"/>
                </a:lnTo>
                <a:lnTo>
                  <a:pt x="68103" y="833563"/>
                </a:lnTo>
                <a:lnTo>
                  <a:pt x="54991" y="802894"/>
                </a:lnTo>
                <a:close/>
              </a:path>
              <a:path w="2018029" h="873125">
                <a:moveTo>
                  <a:pt x="68103" y="833563"/>
                </a:moveTo>
                <a:lnTo>
                  <a:pt x="56387" y="838581"/>
                </a:lnTo>
                <a:lnTo>
                  <a:pt x="60198" y="847344"/>
                </a:lnTo>
                <a:lnTo>
                  <a:pt x="71859" y="842348"/>
                </a:lnTo>
                <a:lnTo>
                  <a:pt x="68103" y="833563"/>
                </a:lnTo>
                <a:close/>
              </a:path>
              <a:path w="2018029" h="873125">
                <a:moveTo>
                  <a:pt x="71859" y="842348"/>
                </a:moveTo>
                <a:lnTo>
                  <a:pt x="60198" y="847344"/>
                </a:lnTo>
                <a:lnTo>
                  <a:pt x="73994" y="847344"/>
                </a:lnTo>
                <a:lnTo>
                  <a:pt x="71859" y="842348"/>
                </a:lnTo>
                <a:close/>
              </a:path>
              <a:path w="2018029" h="873125">
                <a:moveTo>
                  <a:pt x="2014220" y="0"/>
                </a:moveTo>
                <a:lnTo>
                  <a:pt x="68103" y="833563"/>
                </a:lnTo>
                <a:lnTo>
                  <a:pt x="71859" y="842348"/>
                </a:lnTo>
                <a:lnTo>
                  <a:pt x="2017902" y="8763"/>
                </a:lnTo>
                <a:lnTo>
                  <a:pt x="2014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95448" y="4145153"/>
            <a:ext cx="5330825" cy="1604010"/>
          </a:xfrm>
          <a:custGeom>
            <a:avLst/>
            <a:gdLst/>
            <a:ahLst/>
            <a:cxnLst/>
            <a:rect l="l" t="t" r="r" b="b"/>
            <a:pathLst>
              <a:path w="5330825" h="1604010">
                <a:moveTo>
                  <a:pt x="62230" y="1530654"/>
                </a:moveTo>
                <a:lnTo>
                  <a:pt x="0" y="1588897"/>
                </a:lnTo>
                <a:lnTo>
                  <a:pt x="83946" y="1603705"/>
                </a:lnTo>
                <a:lnTo>
                  <a:pt x="75523" y="1575371"/>
                </a:lnTo>
                <a:lnTo>
                  <a:pt x="62230" y="1575371"/>
                </a:lnTo>
                <a:lnTo>
                  <a:pt x="59562" y="1566240"/>
                </a:lnTo>
                <a:lnTo>
                  <a:pt x="71733" y="1562622"/>
                </a:lnTo>
                <a:lnTo>
                  <a:pt x="62230" y="1530654"/>
                </a:lnTo>
                <a:close/>
              </a:path>
              <a:path w="5330825" h="1604010">
                <a:moveTo>
                  <a:pt x="71733" y="1562622"/>
                </a:moveTo>
                <a:lnTo>
                  <a:pt x="59562" y="1566240"/>
                </a:lnTo>
                <a:lnTo>
                  <a:pt x="62230" y="1575371"/>
                </a:lnTo>
                <a:lnTo>
                  <a:pt x="74444" y="1571740"/>
                </a:lnTo>
                <a:lnTo>
                  <a:pt x="71733" y="1562622"/>
                </a:lnTo>
                <a:close/>
              </a:path>
              <a:path w="5330825" h="1604010">
                <a:moveTo>
                  <a:pt x="74444" y="1571740"/>
                </a:moveTo>
                <a:lnTo>
                  <a:pt x="62230" y="1575371"/>
                </a:lnTo>
                <a:lnTo>
                  <a:pt x="75523" y="1575371"/>
                </a:lnTo>
                <a:lnTo>
                  <a:pt x="74444" y="1571740"/>
                </a:lnTo>
                <a:close/>
              </a:path>
              <a:path w="5330825" h="1604010">
                <a:moveTo>
                  <a:pt x="5327904" y="0"/>
                </a:moveTo>
                <a:lnTo>
                  <a:pt x="71733" y="1562622"/>
                </a:lnTo>
                <a:lnTo>
                  <a:pt x="74444" y="1571740"/>
                </a:lnTo>
                <a:lnTo>
                  <a:pt x="5330698" y="9144"/>
                </a:lnTo>
                <a:lnTo>
                  <a:pt x="53279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74065" y="1484121"/>
            <a:ext cx="8291195" cy="5072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Piccolo Nucleo del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1800" spc="-5" dirty="0">
                <a:latin typeface="Arial"/>
                <a:cs typeface="Arial"/>
              </a:rPr>
              <a:t>Contiene le funzioni essenziali del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</a:t>
            </a:r>
            <a:endParaRPr sz="1800">
              <a:latin typeface="Arial"/>
              <a:cs typeface="Arial"/>
            </a:endParaRPr>
          </a:p>
          <a:p>
            <a:pPr marL="355600" marR="5080" indent="-342900">
              <a:lnSpc>
                <a:spcPts val="1939"/>
              </a:lnSpc>
              <a:spcBef>
                <a:spcPts val="1520"/>
              </a:spcBef>
            </a:pPr>
            <a:r>
              <a:rPr sz="1800" spc="-5" dirty="0">
                <a:latin typeface="Arial"/>
                <a:cs typeface="Arial"/>
              </a:rPr>
              <a:t>Servizi tradizionalmente inclusi nel </a:t>
            </a:r>
            <a:r>
              <a:rPr sz="1800" dirty="0">
                <a:latin typeface="Arial"/>
                <a:cs typeface="Arial"/>
              </a:rPr>
              <a:t>SO </a:t>
            </a:r>
            <a:r>
              <a:rPr sz="1800" spc="-5" dirty="0">
                <a:latin typeface="Arial"/>
                <a:cs typeface="Arial"/>
              </a:rPr>
              <a:t>sono sottosistemi esterni al microkernel ed  eseguiti in modalità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utente: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3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Device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drivers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File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systems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9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Virtual </a:t>
            </a:r>
            <a:r>
              <a:rPr sz="1600" spc="-5" dirty="0">
                <a:latin typeface="Arial"/>
                <a:cs typeface="Arial"/>
              </a:rPr>
              <a:t>memory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manager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Windowing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system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9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Security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services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280670" marR="5680710">
              <a:lnSpc>
                <a:spcPts val="1920"/>
              </a:lnSpc>
            </a:pPr>
            <a:r>
              <a:rPr sz="1650" i="1" spc="-30" dirty="0">
                <a:latin typeface="Malgun Gothic"/>
                <a:cs typeface="Malgun Gothic"/>
              </a:rPr>
              <a:t>Interazione solo </a:t>
            </a:r>
            <a:r>
              <a:rPr sz="1650" i="1" spc="-25" dirty="0">
                <a:latin typeface="Malgun Gothic"/>
                <a:cs typeface="Malgun Gothic"/>
              </a:rPr>
              <a:t>tra strati  adiacenti</a:t>
            </a:r>
            <a:endParaRPr sz="16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>
              <a:latin typeface="Times New Roman"/>
              <a:cs typeface="Times New Roman"/>
            </a:endParaRPr>
          </a:p>
          <a:p>
            <a:pPr marL="352425" marR="5515610">
              <a:lnSpc>
                <a:spcPct val="97000"/>
              </a:lnSpc>
            </a:pPr>
            <a:r>
              <a:rPr sz="1650" i="1" spc="-30" dirty="0">
                <a:latin typeface="Malgun Gothic"/>
                <a:cs typeface="Malgun Gothic"/>
              </a:rPr>
              <a:t>La comunicazione avviene  attraverso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5" dirty="0">
                <a:latin typeface="Malgun Gothic"/>
                <a:cs typeface="Malgun Gothic"/>
              </a:rPr>
              <a:t>MicroKernel  </a:t>
            </a:r>
            <a:r>
              <a:rPr sz="1650" i="1" spc="-30" dirty="0">
                <a:latin typeface="Malgun Gothic"/>
                <a:cs typeface="Malgun Gothic"/>
              </a:rPr>
              <a:t>che ridireziona </a:t>
            </a:r>
            <a:r>
              <a:rPr sz="1650" i="1" spc="-15" dirty="0">
                <a:latin typeface="Malgun Gothic"/>
                <a:cs typeface="Malgun Gothic"/>
              </a:rPr>
              <a:t>i</a:t>
            </a:r>
            <a:r>
              <a:rPr sz="1650" i="1" spc="1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messaggi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59200" y="1844675"/>
            <a:ext cx="5276850" cy="3671951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57676" y="1843023"/>
            <a:ext cx="5280025" cy="3675379"/>
          </a:xfrm>
          <a:custGeom>
            <a:avLst/>
            <a:gdLst/>
            <a:ahLst/>
            <a:cxnLst/>
            <a:rect l="l" t="t" r="r" b="b"/>
            <a:pathLst>
              <a:path w="5280025" h="3675379">
                <a:moveTo>
                  <a:pt x="0" y="3675126"/>
                </a:moveTo>
                <a:lnTo>
                  <a:pt x="5280025" y="3675126"/>
                </a:lnTo>
                <a:lnTo>
                  <a:pt x="5280025" y="0"/>
                </a:lnTo>
                <a:lnTo>
                  <a:pt x="0" y="0"/>
                </a:lnTo>
                <a:lnTo>
                  <a:pt x="0" y="367512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8591" y="1513078"/>
            <a:ext cx="3190875" cy="2756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250" spc="30" dirty="0">
                <a:solidFill>
                  <a:srgbClr val="009999"/>
                </a:solidFill>
                <a:latin typeface="Arial"/>
                <a:cs typeface="Arial"/>
              </a:rPr>
              <a:t>►	</a:t>
            </a:r>
            <a:r>
              <a:rPr sz="1600" spc="-5" dirty="0">
                <a:latin typeface="Arial"/>
                <a:cs typeface="Arial"/>
              </a:rPr>
              <a:t>La curva continua rappresenta  la forma </a:t>
            </a:r>
            <a:r>
              <a:rPr sz="1600" spc="-10" dirty="0">
                <a:latin typeface="Arial"/>
                <a:cs typeface="Arial"/>
              </a:rPr>
              <a:t>d’onda originaria, </a:t>
            </a:r>
            <a:r>
              <a:rPr sz="1600" spc="-5" dirty="0">
                <a:latin typeface="Arial"/>
                <a:cs typeface="Arial"/>
              </a:rPr>
              <a:t>i  punti rappresentano i campioni  quantizzati al numero intero più  vicino</a:t>
            </a:r>
            <a:endParaRPr sz="1600">
              <a:latin typeface="Arial"/>
              <a:cs typeface="Arial"/>
            </a:endParaRPr>
          </a:p>
          <a:p>
            <a:pPr marL="355600" marR="240665" indent="-342900">
              <a:lnSpc>
                <a:spcPct val="100000"/>
              </a:lnSpc>
              <a:spcBef>
                <a:spcPts val="385"/>
              </a:spcBef>
              <a:tabLst>
                <a:tab pos="354965" algn="l"/>
              </a:tabLst>
            </a:pPr>
            <a:r>
              <a:rPr sz="1250" spc="30" dirty="0">
                <a:solidFill>
                  <a:srgbClr val="009999"/>
                </a:solidFill>
                <a:latin typeface="Arial"/>
                <a:cs typeface="Arial"/>
              </a:rPr>
              <a:t>►	</a:t>
            </a:r>
            <a:r>
              <a:rPr sz="1600" spc="-5" dirty="0">
                <a:latin typeface="Arial"/>
                <a:cs typeface="Arial"/>
              </a:rPr>
              <a:t>Il processo introduce delle  imprecisioni dovute  all’approssimazione </a:t>
            </a:r>
            <a:r>
              <a:rPr sz="1600" spc="-10" dirty="0">
                <a:latin typeface="Arial"/>
                <a:cs typeface="Arial"/>
              </a:rPr>
              <a:t>del  </a:t>
            </a:r>
            <a:r>
              <a:rPr sz="1600" spc="-5" dirty="0">
                <a:latin typeface="Arial"/>
                <a:cs typeface="Arial"/>
              </a:rPr>
              <a:t>segnale reale (variabile in  maniera continua) tramite un  insieme finito di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numeri.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Quantizzazione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77900" y="5043423"/>
            <a:ext cx="2209800" cy="1219835"/>
          </a:xfrm>
          <a:custGeom>
            <a:avLst/>
            <a:gdLst/>
            <a:ahLst/>
            <a:cxnLst/>
            <a:rect l="l" t="t" r="r" b="b"/>
            <a:pathLst>
              <a:path w="2209800" h="1219835">
                <a:moveTo>
                  <a:pt x="0" y="1219263"/>
                </a:moveTo>
                <a:lnTo>
                  <a:pt x="26909" y="1174455"/>
                </a:lnTo>
                <a:lnTo>
                  <a:pt x="53912" y="1129740"/>
                </a:lnTo>
                <a:lnTo>
                  <a:pt x="81101" y="1085212"/>
                </a:lnTo>
                <a:lnTo>
                  <a:pt x="108569" y="1040962"/>
                </a:lnTo>
                <a:lnTo>
                  <a:pt x="136409" y="997086"/>
                </a:lnTo>
                <a:lnTo>
                  <a:pt x="164714" y="953675"/>
                </a:lnTo>
                <a:lnTo>
                  <a:pt x="193578" y="910823"/>
                </a:lnTo>
                <a:lnTo>
                  <a:pt x="223093" y="868622"/>
                </a:lnTo>
                <a:lnTo>
                  <a:pt x="253353" y="827167"/>
                </a:lnTo>
                <a:lnTo>
                  <a:pt x="284451" y="786551"/>
                </a:lnTo>
                <a:lnTo>
                  <a:pt x="316478" y="746865"/>
                </a:lnTo>
                <a:lnTo>
                  <a:pt x="349530" y="708204"/>
                </a:lnTo>
                <a:lnTo>
                  <a:pt x="383698" y="670661"/>
                </a:lnTo>
                <a:lnTo>
                  <a:pt x="419076" y="634328"/>
                </a:lnTo>
                <a:lnTo>
                  <a:pt x="455757" y="599299"/>
                </a:lnTo>
                <a:lnTo>
                  <a:pt x="493834" y="565668"/>
                </a:lnTo>
                <a:lnTo>
                  <a:pt x="533400" y="533526"/>
                </a:lnTo>
                <a:lnTo>
                  <a:pt x="572414" y="504475"/>
                </a:lnTo>
                <a:lnTo>
                  <a:pt x="613153" y="476559"/>
                </a:lnTo>
                <a:lnTo>
                  <a:pt x="655461" y="449741"/>
                </a:lnTo>
                <a:lnTo>
                  <a:pt x="699179" y="423981"/>
                </a:lnTo>
                <a:lnTo>
                  <a:pt x="744152" y="399240"/>
                </a:lnTo>
                <a:lnTo>
                  <a:pt x="790222" y="375477"/>
                </a:lnTo>
                <a:lnTo>
                  <a:pt x="837233" y="352655"/>
                </a:lnTo>
                <a:lnTo>
                  <a:pt x="885027" y="330733"/>
                </a:lnTo>
                <a:lnTo>
                  <a:pt x="933450" y="309673"/>
                </a:lnTo>
                <a:lnTo>
                  <a:pt x="982342" y="289435"/>
                </a:lnTo>
                <a:lnTo>
                  <a:pt x="1031548" y="269979"/>
                </a:lnTo>
                <a:lnTo>
                  <a:pt x="1080911" y="251267"/>
                </a:lnTo>
                <a:lnTo>
                  <a:pt x="1130273" y="233258"/>
                </a:lnTo>
                <a:lnTo>
                  <a:pt x="1179479" y="215914"/>
                </a:lnTo>
                <a:lnTo>
                  <a:pt x="1228372" y="199196"/>
                </a:lnTo>
                <a:lnTo>
                  <a:pt x="1276794" y="183064"/>
                </a:lnTo>
                <a:lnTo>
                  <a:pt x="1324589" y="167478"/>
                </a:lnTo>
                <a:lnTo>
                  <a:pt x="1371600" y="152400"/>
                </a:lnTo>
                <a:lnTo>
                  <a:pt x="1420905" y="137293"/>
                </a:lnTo>
                <a:lnTo>
                  <a:pt x="1470211" y="123303"/>
                </a:lnTo>
                <a:lnTo>
                  <a:pt x="1519517" y="110360"/>
                </a:lnTo>
                <a:lnTo>
                  <a:pt x="1568823" y="98394"/>
                </a:lnTo>
                <a:lnTo>
                  <a:pt x="1618129" y="87336"/>
                </a:lnTo>
                <a:lnTo>
                  <a:pt x="1667435" y="77115"/>
                </a:lnTo>
                <a:lnTo>
                  <a:pt x="1716741" y="67661"/>
                </a:lnTo>
                <a:lnTo>
                  <a:pt x="1766047" y="58906"/>
                </a:lnTo>
                <a:lnTo>
                  <a:pt x="1815352" y="50779"/>
                </a:lnTo>
                <a:lnTo>
                  <a:pt x="1864658" y="43210"/>
                </a:lnTo>
                <a:lnTo>
                  <a:pt x="1913964" y="36130"/>
                </a:lnTo>
                <a:lnTo>
                  <a:pt x="1963270" y="29468"/>
                </a:lnTo>
                <a:lnTo>
                  <a:pt x="2012576" y="23156"/>
                </a:lnTo>
                <a:lnTo>
                  <a:pt x="2061882" y="17122"/>
                </a:lnTo>
                <a:lnTo>
                  <a:pt x="2111188" y="11298"/>
                </a:lnTo>
                <a:lnTo>
                  <a:pt x="2160494" y="5614"/>
                </a:lnTo>
                <a:lnTo>
                  <a:pt x="2209800" y="0"/>
                </a:lnTo>
              </a:path>
            </a:pathLst>
          </a:custGeom>
          <a:ln w="28574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92300" y="4510023"/>
            <a:ext cx="0" cy="1905635"/>
          </a:xfrm>
          <a:custGeom>
            <a:avLst/>
            <a:gdLst/>
            <a:ahLst/>
            <a:cxnLst/>
            <a:rect l="l" t="t" r="r" b="b"/>
            <a:pathLst>
              <a:path h="1905635">
                <a:moveTo>
                  <a:pt x="0" y="0"/>
                </a:moveTo>
                <a:lnTo>
                  <a:pt x="0" y="190506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8500" y="6300787"/>
            <a:ext cx="2794000" cy="76200"/>
          </a:xfrm>
          <a:custGeom>
            <a:avLst/>
            <a:gdLst/>
            <a:ahLst/>
            <a:cxnLst/>
            <a:rect l="l" t="t" r="r" b="b"/>
            <a:pathLst>
              <a:path w="2794000" h="76200">
                <a:moveTo>
                  <a:pt x="2717800" y="0"/>
                </a:moveTo>
                <a:lnTo>
                  <a:pt x="2717800" y="76200"/>
                </a:lnTo>
                <a:lnTo>
                  <a:pt x="2784475" y="42862"/>
                </a:lnTo>
                <a:lnTo>
                  <a:pt x="2730500" y="42862"/>
                </a:lnTo>
                <a:lnTo>
                  <a:pt x="2730500" y="33337"/>
                </a:lnTo>
                <a:lnTo>
                  <a:pt x="2784475" y="33337"/>
                </a:lnTo>
                <a:lnTo>
                  <a:pt x="2717800" y="0"/>
                </a:lnTo>
                <a:close/>
              </a:path>
              <a:path w="2794000" h="76200">
                <a:moveTo>
                  <a:pt x="2717800" y="33337"/>
                </a:moveTo>
                <a:lnTo>
                  <a:pt x="0" y="33337"/>
                </a:lnTo>
                <a:lnTo>
                  <a:pt x="0" y="42862"/>
                </a:lnTo>
                <a:lnTo>
                  <a:pt x="2717800" y="42862"/>
                </a:lnTo>
                <a:lnTo>
                  <a:pt x="2717800" y="33337"/>
                </a:lnTo>
                <a:close/>
              </a:path>
              <a:path w="2794000" h="76200">
                <a:moveTo>
                  <a:pt x="2784475" y="33337"/>
                </a:moveTo>
                <a:lnTo>
                  <a:pt x="2730500" y="33337"/>
                </a:lnTo>
                <a:lnTo>
                  <a:pt x="2730500" y="42862"/>
                </a:lnTo>
                <a:lnTo>
                  <a:pt x="2784475" y="42862"/>
                </a:lnTo>
                <a:lnTo>
                  <a:pt x="2794000" y="38100"/>
                </a:lnTo>
                <a:lnTo>
                  <a:pt x="2784475" y="333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25700" y="4510023"/>
            <a:ext cx="0" cy="1905635"/>
          </a:xfrm>
          <a:custGeom>
            <a:avLst/>
            <a:gdLst/>
            <a:ahLst/>
            <a:cxnLst/>
            <a:rect l="l" t="t" r="r" b="b"/>
            <a:pathLst>
              <a:path h="1905635">
                <a:moveTo>
                  <a:pt x="0" y="0"/>
                </a:moveTo>
                <a:lnTo>
                  <a:pt x="0" y="1905063"/>
                </a:lnTo>
              </a:path>
            </a:pathLst>
          </a:custGeom>
          <a:ln w="952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58900" y="4510023"/>
            <a:ext cx="0" cy="1905635"/>
          </a:xfrm>
          <a:custGeom>
            <a:avLst/>
            <a:gdLst/>
            <a:ahLst/>
            <a:cxnLst/>
            <a:rect l="l" t="t" r="r" b="b"/>
            <a:pathLst>
              <a:path h="1905635">
                <a:moveTo>
                  <a:pt x="0" y="0"/>
                </a:moveTo>
                <a:lnTo>
                  <a:pt x="0" y="1905063"/>
                </a:lnTo>
              </a:path>
            </a:pathLst>
          </a:custGeom>
          <a:ln w="952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49437" y="5152961"/>
            <a:ext cx="85725" cy="85851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49437" y="5800725"/>
            <a:ext cx="85725" cy="85725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49437" y="4568888"/>
            <a:ext cx="85725" cy="85725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16037" y="5165788"/>
            <a:ext cx="85725" cy="85725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16037" y="5813425"/>
            <a:ext cx="85725" cy="85725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16037" y="4581461"/>
            <a:ext cx="85725" cy="85725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82837" y="5152961"/>
            <a:ext cx="85725" cy="85851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82837" y="5800725"/>
            <a:ext cx="85725" cy="85725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82837" y="4568888"/>
            <a:ext cx="85725" cy="85725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0100" y="4497323"/>
            <a:ext cx="76200" cy="1956435"/>
          </a:xfrm>
          <a:custGeom>
            <a:avLst/>
            <a:gdLst/>
            <a:ahLst/>
            <a:cxnLst/>
            <a:rect l="l" t="t" r="r" b="b"/>
            <a:pathLst>
              <a:path w="76200" h="1956435">
                <a:moveTo>
                  <a:pt x="42862" y="63500"/>
                </a:moveTo>
                <a:lnTo>
                  <a:pt x="33337" y="63500"/>
                </a:lnTo>
                <a:lnTo>
                  <a:pt x="33337" y="1955863"/>
                </a:lnTo>
                <a:lnTo>
                  <a:pt x="42862" y="1955863"/>
                </a:lnTo>
                <a:lnTo>
                  <a:pt x="42862" y="63500"/>
                </a:lnTo>
                <a:close/>
              </a:path>
              <a:path w="76200" h="1956435">
                <a:moveTo>
                  <a:pt x="38100" y="0"/>
                </a:moveTo>
                <a:lnTo>
                  <a:pt x="0" y="76200"/>
                </a:lnTo>
                <a:lnTo>
                  <a:pt x="33337" y="76200"/>
                </a:lnTo>
                <a:lnTo>
                  <a:pt x="33337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956435">
                <a:moveTo>
                  <a:pt x="69850" y="63500"/>
                </a:moveTo>
                <a:lnTo>
                  <a:pt x="42862" y="63500"/>
                </a:lnTo>
                <a:lnTo>
                  <a:pt x="42862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9590" y="1456690"/>
            <a:ext cx="7797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Interfaccia uniforme</a:t>
            </a:r>
            <a:r>
              <a:rPr sz="1800" spc="-5" dirty="0">
                <a:latin typeface="Arial"/>
                <a:cs typeface="Arial"/>
              </a:rPr>
              <a:t>: </a:t>
            </a:r>
            <a:r>
              <a:rPr sz="1800" dirty="0">
                <a:latin typeface="Arial"/>
                <a:cs typeface="Arial"/>
              </a:rPr>
              <a:t>I </a:t>
            </a:r>
            <a:r>
              <a:rPr sz="1800" spc="-5" dirty="0">
                <a:latin typeface="Arial"/>
                <a:cs typeface="Arial"/>
              </a:rPr>
              <a:t>moduli usano le </a:t>
            </a:r>
            <a:r>
              <a:rPr sz="1800" dirty="0">
                <a:latin typeface="Arial"/>
                <a:cs typeface="Arial"/>
              </a:rPr>
              <a:t>stesse </a:t>
            </a:r>
            <a:r>
              <a:rPr sz="1800" spc="-5" dirty="0">
                <a:latin typeface="Arial"/>
                <a:cs typeface="Arial"/>
              </a:rPr>
              <a:t>interfacce per le richieste</a:t>
            </a:r>
            <a:r>
              <a:rPr sz="1800" spc="1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9590" y="1554312"/>
            <a:ext cx="8724265" cy="392493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latin typeface="Arial"/>
                <a:cs typeface="Arial"/>
              </a:rPr>
              <a:t>microKernel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ts val="1945"/>
              </a:lnSpc>
              <a:spcBef>
                <a:spcPts val="96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Estensibilità</a:t>
            </a:r>
            <a:r>
              <a:rPr sz="1800" spc="-5" dirty="0">
                <a:latin typeface="Arial"/>
                <a:cs typeface="Arial"/>
              </a:rPr>
              <a:t>: introduzione di </a:t>
            </a:r>
            <a:r>
              <a:rPr sz="1800" spc="-10" dirty="0">
                <a:latin typeface="Arial"/>
                <a:cs typeface="Arial"/>
              </a:rPr>
              <a:t>nuovi </a:t>
            </a:r>
            <a:r>
              <a:rPr sz="1800" spc="-5" dirty="0">
                <a:latin typeface="Arial"/>
                <a:cs typeface="Arial"/>
              </a:rPr>
              <a:t>servizi </a:t>
            </a:r>
            <a:r>
              <a:rPr sz="1800" dirty="0">
                <a:latin typeface="Arial"/>
                <a:cs typeface="Arial"/>
              </a:rPr>
              <a:t>o </a:t>
            </a:r>
            <a:r>
              <a:rPr sz="1800" spc="-5" dirty="0">
                <a:latin typeface="Arial"/>
                <a:cs typeface="Arial"/>
              </a:rPr>
              <a:t>modifiche </a:t>
            </a:r>
            <a:r>
              <a:rPr sz="1800" spc="-10" dirty="0">
                <a:latin typeface="Arial"/>
                <a:cs typeface="Arial"/>
              </a:rPr>
              <a:t>non richiedono </a:t>
            </a:r>
            <a:r>
              <a:rPr sz="1800" spc="-5" dirty="0">
                <a:latin typeface="Arial"/>
                <a:cs typeface="Arial"/>
              </a:rPr>
              <a:t>modifiche</a:t>
            </a:r>
            <a:r>
              <a:rPr sz="1800" spc="2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del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ts val="1945"/>
              </a:lnSpc>
            </a:pPr>
            <a:r>
              <a:rPr sz="1800" spc="-5" dirty="0">
                <a:latin typeface="Arial"/>
                <a:cs typeface="Arial"/>
              </a:rPr>
              <a:t>microKernel</a:t>
            </a:r>
            <a:endParaRPr sz="1800">
              <a:latin typeface="Arial"/>
              <a:cs typeface="Arial"/>
            </a:endParaRPr>
          </a:p>
          <a:p>
            <a:pPr marL="355600" marR="118745" indent="-342900">
              <a:lnSpc>
                <a:spcPct val="80000"/>
              </a:lnSpc>
              <a:spcBef>
                <a:spcPts val="139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Flessibilità</a:t>
            </a:r>
            <a:r>
              <a:rPr sz="1800" spc="-5" dirty="0">
                <a:latin typeface="Arial"/>
                <a:cs typeface="Arial"/>
              </a:rPr>
              <a:t>: a seconda delle applicazioni </a:t>
            </a:r>
            <a:r>
              <a:rPr sz="1800" dirty="0">
                <a:latin typeface="Arial"/>
                <a:cs typeface="Arial"/>
              </a:rPr>
              <a:t>certe </a:t>
            </a:r>
            <a:r>
              <a:rPr sz="1800" spc="-5" dirty="0">
                <a:latin typeface="Arial"/>
                <a:cs typeface="Arial"/>
              </a:rPr>
              <a:t>caratteristiche possono essere  ridotte o potenziate per soddisfare al meglio le richieste dei clienti. </a:t>
            </a:r>
            <a:r>
              <a:rPr sz="1800" dirty="0">
                <a:latin typeface="Arial"/>
                <a:cs typeface="Arial"/>
              </a:rPr>
              <a:t>Es. </a:t>
            </a:r>
            <a:r>
              <a:rPr sz="1800" spc="-10" dirty="0">
                <a:latin typeface="Arial"/>
                <a:cs typeface="Arial"/>
              </a:rPr>
              <a:t>Windows </a:t>
            </a:r>
            <a:r>
              <a:rPr sz="1800" spc="-5" dirty="0">
                <a:latin typeface="Arial"/>
                <a:cs typeface="Arial"/>
              </a:rPr>
              <a:t>7  home </a:t>
            </a:r>
            <a:r>
              <a:rPr sz="1800" dirty="0">
                <a:latin typeface="Arial"/>
                <a:cs typeface="Arial"/>
              </a:rPr>
              <a:t>– </a:t>
            </a:r>
            <a:r>
              <a:rPr sz="1800" spc="-5" dirty="0">
                <a:latin typeface="Arial"/>
                <a:cs typeface="Arial"/>
              </a:rPr>
              <a:t>professional </a:t>
            </a:r>
            <a:r>
              <a:rPr sz="1800" dirty="0">
                <a:latin typeface="Arial"/>
                <a:cs typeface="Arial"/>
              </a:rPr>
              <a:t>–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ultimate</a:t>
            </a:r>
            <a:endParaRPr sz="1800">
              <a:latin typeface="Arial"/>
              <a:cs typeface="Arial"/>
            </a:endParaRPr>
          </a:p>
          <a:p>
            <a:pPr marL="355600" marR="894080" indent="-342900">
              <a:lnSpc>
                <a:spcPct val="80000"/>
              </a:lnSpc>
              <a:spcBef>
                <a:spcPts val="139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Portabilità</a:t>
            </a:r>
            <a:r>
              <a:rPr sz="1800" spc="-5" dirty="0">
                <a:latin typeface="Arial"/>
                <a:cs typeface="Arial"/>
              </a:rPr>
              <a:t>: </a:t>
            </a:r>
            <a:r>
              <a:rPr sz="1800" dirty="0">
                <a:latin typeface="Arial"/>
                <a:cs typeface="Arial"/>
              </a:rPr>
              <a:t>Il </a:t>
            </a:r>
            <a:r>
              <a:rPr sz="1800" spc="-5" dirty="0">
                <a:latin typeface="Arial"/>
                <a:cs typeface="Arial"/>
              </a:rPr>
              <a:t>cambio </a:t>
            </a:r>
            <a:r>
              <a:rPr sz="1800" spc="-10" dirty="0">
                <a:latin typeface="Arial"/>
                <a:cs typeface="Arial"/>
              </a:rPr>
              <a:t>dell’hardware </a:t>
            </a:r>
            <a:r>
              <a:rPr sz="1800" spc="-5" dirty="0">
                <a:latin typeface="Arial"/>
                <a:cs typeface="Arial"/>
              </a:rPr>
              <a:t>comporterà unicamente la modifica del  microkernel.</a:t>
            </a:r>
            <a:endParaRPr sz="1800">
              <a:latin typeface="Arial"/>
              <a:cs typeface="Arial"/>
            </a:endParaRPr>
          </a:p>
          <a:p>
            <a:pPr marL="355600" marR="666750" indent="-342900">
              <a:lnSpc>
                <a:spcPct val="80000"/>
              </a:lnSpc>
              <a:spcBef>
                <a:spcPts val="139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Affidabilità</a:t>
            </a:r>
            <a:r>
              <a:rPr sz="1800" spc="-5" dirty="0">
                <a:latin typeface="Arial"/>
                <a:cs typeface="Arial"/>
              </a:rPr>
              <a:t>: lo sviluppo di piccole porzioni di codice ne permette una migliore  ottimizzazione e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test.</a:t>
            </a:r>
            <a:endParaRPr sz="1800">
              <a:latin typeface="Arial"/>
              <a:cs typeface="Arial"/>
            </a:endParaRPr>
          </a:p>
          <a:p>
            <a:pPr marL="355600" marR="220979" indent="-342900">
              <a:lnSpc>
                <a:spcPts val="1730"/>
              </a:lnSpc>
              <a:spcBef>
                <a:spcPts val="126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Supporto ai 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sistemi </a:t>
            </a: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distribuiti</a:t>
            </a:r>
            <a:r>
              <a:rPr sz="1800" spc="-5" dirty="0">
                <a:latin typeface="Arial"/>
                <a:cs typeface="Arial"/>
              </a:rPr>
              <a:t>: ogni servizio è identificato da un numero nel  microkernel e una richiesta da client non è necessario che sappia dove si </a:t>
            </a:r>
            <a:r>
              <a:rPr sz="1800" dirty="0">
                <a:latin typeface="Arial"/>
                <a:cs typeface="Arial"/>
              </a:rPr>
              <a:t>trova </a:t>
            </a:r>
            <a:r>
              <a:rPr sz="1800" spc="-5" dirty="0">
                <a:latin typeface="Arial"/>
                <a:cs typeface="Arial"/>
              </a:rPr>
              <a:t>il  server in grado di soddisfare la stessa. Messaggistica gestita dal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microkernel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Vantaggi derivanti </a:t>
            </a:r>
            <a:r>
              <a:rPr dirty="0"/>
              <a:t>dal </a:t>
            </a:r>
            <a:r>
              <a:rPr spc="-5" dirty="0"/>
              <a:t>MicroKernel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83845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MicroKernel </a:t>
            </a:r>
            <a:r>
              <a:rPr dirty="0"/>
              <a:t>Design:  </a:t>
            </a:r>
            <a:r>
              <a:rPr spc="-5" dirty="0"/>
              <a:t>What’s </a:t>
            </a:r>
            <a:r>
              <a:rPr dirty="0"/>
              <a:t>in, </a:t>
            </a:r>
            <a:r>
              <a:rPr spc="-5" dirty="0"/>
              <a:t>What’s</a:t>
            </a:r>
            <a:r>
              <a:rPr spc="-75" dirty="0"/>
              <a:t> </a:t>
            </a:r>
            <a:r>
              <a:rPr dirty="0"/>
              <a:t>out?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43501" y="4292600"/>
            <a:ext cx="0" cy="1513205"/>
          </a:xfrm>
          <a:custGeom>
            <a:avLst/>
            <a:gdLst/>
            <a:ahLst/>
            <a:cxnLst/>
            <a:rect l="l" t="t" r="r" b="b"/>
            <a:pathLst>
              <a:path h="1513204">
                <a:moveTo>
                  <a:pt x="0" y="0"/>
                </a:moveTo>
                <a:lnTo>
                  <a:pt x="0" y="151288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1579143"/>
            <a:ext cx="8225790" cy="22866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spc="-5" dirty="0">
                <a:latin typeface="Arial"/>
                <a:cs typeface="Arial"/>
              </a:rPr>
              <a:t>Il microkernel deve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contenere: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90"/>
              </a:spcBef>
              <a:buChar char="•"/>
              <a:tabLst>
                <a:tab pos="355600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Le funzioni che </a:t>
            </a:r>
            <a:r>
              <a:rPr sz="1600" spc="-10" dirty="0">
                <a:latin typeface="Arial"/>
                <a:cs typeface="Arial"/>
              </a:rPr>
              <a:t>dipendono </a:t>
            </a:r>
            <a:r>
              <a:rPr sz="1600" spc="-5" dirty="0">
                <a:latin typeface="Arial"/>
                <a:cs typeface="Arial"/>
              </a:rPr>
              <a:t>direttamente </a:t>
            </a:r>
            <a:r>
              <a:rPr sz="1600" spc="-10" dirty="0">
                <a:latin typeface="Arial"/>
                <a:cs typeface="Arial"/>
              </a:rPr>
              <a:t>dall’hardware </a:t>
            </a:r>
            <a:r>
              <a:rPr sz="1600" spc="-5" dirty="0">
                <a:latin typeface="Arial"/>
                <a:cs typeface="Arial"/>
              </a:rPr>
              <a:t>(gestione degli </a:t>
            </a:r>
            <a:r>
              <a:rPr sz="1600" spc="-10" dirty="0">
                <a:latin typeface="Arial"/>
                <a:cs typeface="Arial"/>
              </a:rPr>
              <a:t>interrupt 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spc="1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I/O)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5600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Le funzioni per la comunicazione tra processi (IPC)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5600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Gestione primitiva della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50">
              <a:latin typeface="Times New Roman"/>
              <a:cs typeface="Times New Roman"/>
            </a:endParaRPr>
          </a:p>
          <a:p>
            <a:pPr marL="95250">
              <a:lnSpc>
                <a:spcPts val="1950"/>
              </a:lnSpc>
            </a:pPr>
            <a:r>
              <a:rPr sz="1650" spc="-85" dirty="0">
                <a:latin typeface="Lucida Sans Unicode"/>
                <a:cs typeface="Lucida Sans Unicode"/>
              </a:rPr>
              <a:t>Problema </a:t>
            </a:r>
            <a:r>
              <a:rPr sz="1650" spc="-95" dirty="0">
                <a:latin typeface="Lucida Sans Unicode"/>
                <a:cs typeface="Lucida Sans Unicode"/>
              </a:rPr>
              <a:t>delle </a:t>
            </a:r>
            <a:r>
              <a:rPr sz="1650" spc="-114" dirty="0">
                <a:latin typeface="Lucida Sans Unicode"/>
                <a:cs typeface="Lucida Sans Unicode"/>
              </a:rPr>
              <a:t>prestazioni per </a:t>
            </a:r>
            <a:r>
              <a:rPr sz="1650" spc="-110" dirty="0">
                <a:latin typeface="Lucida Sans Unicode"/>
                <a:cs typeface="Lucida Sans Unicode"/>
              </a:rPr>
              <a:t>sistemi</a:t>
            </a:r>
            <a:r>
              <a:rPr sz="1650" spc="10" dirty="0">
                <a:latin typeface="Lucida Sans Unicode"/>
                <a:cs typeface="Lucida Sans Unicode"/>
              </a:rPr>
              <a:t> </a:t>
            </a:r>
            <a:r>
              <a:rPr sz="1650" spc="-114" dirty="0">
                <a:latin typeface="Lucida Sans Unicode"/>
                <a:cs typeface="Lucida Sans Unicode"/>
              </a:rPr>
              <a:t>microkernel:</a:t>
            </a:r>
            <a:endParaRPr sz="1650">
              <a:latin typeface="Lucida Sans Unicode"/>
              <a:cs typeface="Lucida Sans Unicode"/>
            </a:endParaRPr>
          </a:p>
          <a:p>
            <a:pPr marL="95250">
              <a:lnSpc>
                <a:spcPts val="1950"/>
              </a:lnSpc>
            </a:pPr>
            <a:r>
              <a:rPr sz="1650" spc="-100" dirty="0">
                <a:latin typeface="Lucida Sans Unicode"/>
                <a:cs typeface="Lucida Sans Unicode"/>
              </a:rPr>
              <a:t>Costruire, </a:t>
            </a:r>
            <a:r>
              <a:rPr sz="1650" spc="-95" dirty="0">
                <a:latin typeface="Lucida Sans Unicode"/>
                <a:cs typeface="Lucida Sans Unicode"/>
              </a:rPr>
              <a:t>inviare, </a:t>
            </a:r>
            <a:r>
              <a:rPr sz="1650" spc="-85" dirty="0">
                <a:latin typeface="Lucida Sans Unicode"/>
                <a:cs typeface="Lucida Sans Unicode"/>
              </a:rPr>
              <a:t>accettare, </a:t>
            </a:r>
            <a:r>
              <a:rPr sz="1650" spc="-100" dirty="0">
                <a:latin typeface="Lucida Sans Unicode"/>
                <a:cs typeface="Lucida Sans Unicode"/>
              </a:rPr>
              <a:t>decodificare </a:t>
            </a:r>
            <a:r>
              <a:rPr sz="1650" spc="-140" dirty="0">
                <a:latin typeface="Lucida Sans Unicode"/>
                <a:cs typeface="Lucida Sans Unicode"/>
              </a:rPr>
              <a:t>un </a:t>
            </a:r>
            <a:r>
              <a:rPr sz="1650" spc="-100" dirty="0">
                <a:latin typeface="Lucida Sans Unicode"/>
                <a:cs typeface="Lucida Sans Unicode"/>
              </a:rPr>
              <a:t>messaggio </a:t>
            </a:r>
            <a:r>
              <a:rPr sz="1650" spc="-85" dirty="0">
                <a:latin typeface="Lucida Sans Unicode"/>
                <a:cs typeface="Lucida Sans Unicode"/>
              </a:rPr>
              <a:t>costa </a:t>
            </a:r>
            <a:r>
              <a:rPr sz="1650" spc="-140" dirty="0">
                <a:latin typeface="Lucida Sans Unicode"/>
                <a:cs typeface="Lucida Sans Unicode"/>
              </a:rPr>
              <a:t>più </a:t>
            </a:r>
            <a:r>
              <a:rPr sz="1650" spc="-75" dirty="0">
                <a:latin typeface="Lucida Sans Unicode"/>
                <a:cs typeface="Lucida Sans Unicode"/>
              </a:rPr>
              <a:t>che </a:t>
            </a:r>
            <a:r>
              <a:rPr sz="1650" spc="-105" dirty="0">
                <a:latin typeface="Lucida Sans Unicode"/>
                <a:cs typeface="Lucida Sans Unicode"/>
              </a:rPr>
              <a:t>una </a:t>
            </a:r>
            <a:r>
              <a:rPr sz="1650" spc="-100" dirty="0">
                <a:latin typeface="Lucida Sans Unicode"/>
                <a:cs typeface="Lucida Sans Unicode"/>
              </a:rPr>
              <a:t>chiamata </a:t>
            </a:r>
            <a:r>
              <a:rPr sz="1650" spc="-25" dirty="0">
                <a:latin typeface="Lucida Sans Unicode"/>
                <a:cs typeface="Lucida Sans Unicode"/>
              </a:rPr>
              <a:t>a</a:t>
            </a:r>
            <a:r>
              <a:rPr sz="1650" spc="270" dirty="0">
                <a:latin typeface="Lucida Sans Unicode"/>
                <a:cs typeface="Lucida Sans Unicode"/>
              </a:rPr>
              <a:t> </a:t>
            </a:r>
            <a:r>
              <a:rPr sz="1650" spc="65" dirty="0">
                <a:latin typeface="Lucida Sans Unicode"/>
                <a:cs typeface="Lucida Sans Unicode"/>
              </a:rPr>
              <a:t>SO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8540" y="4071325"/>
            <a:ext cx="3817620" cy="15265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-80" dirty="0">
                <a:latin typeface="Lucida Sans Unicode"/>
                <a:cs typeface="Lucida Sans Unicode"/>
              </a:rPr>
              <a:t>Possibili</a:t>
            </a:r>
            <a:r>
              <a:rPr sz="1650" spc="-90" dirty="0">
                <a:latin typeface="Lucida Sans Unicode"/>
                <a:cs typeface="Lucida Sans Unicode"/>
              </a:rPr>
              <a:t> </a:t>
            </a:r>
            <a:r>
              <a:rPr sz="1650" spc="-120" dirty="0">
                <a:latin typeface="Lucida Sans Unicode"/>
                <a:cs typeface="Lucida Sans Unicode"/>
              </a:rPr>
              <a:t>soluzioni:</a:t>
            </a:r>
            <a:endParaRPr sz="1650">
              <a:latin typeface="Lucida Sans Unicode"/>
              <a:cs typeface="Lucida Sans Unicode"/>
            </a:endParaRPr>
          </a:p>
          <a:p>
            <a:pPr marL="207645" marR="5080">
              <a:lnSpc>
                <a:spcPct val="97000"/>
              </a:lnSpc>
              <a:spcBef>
                <a:spcPts val="195"/>
              </a:spcBef>
            </a:pPr>
            <a:r>
              <a:rPr sz="1650" spc="-125" dirty="0">
                <a:latin typeface="Lucida Sans Unicode"/>
                <a:cs typeface="Lucida Sans Unicode"/>
              </a:rPr>
              <a:t>Aggiungendo </a:t>
            </a:r>
            <a:r>
              <a:rPr sz="1650" spc="-120" dirty="0">
                <a:latin typeface="Lucida Sans Unicode"/>
                <a:cs typeface="Lucida Sans Unicode"/>
              </a:rPr>
              <a:t>funzionalità </a:t>
            </a:r>
            <a:r>
              <a:rPr sz="1650" spc="-80" dirty="0">
                <a:latin typeface="Lucida Sans Unicode"/>
                <a:cs typeface="Lucida Sans Unicode"/>
              </a:rPr>
              <a:t>al </a:t>
            </a:r>
            <a:r>
              <a:rPr sz="1650" spc="-120" dirty="0">
                <a:latin typeface="Lucida Sans Unicode"/>
                <a:cs typeface="Lucida Sans Unicode"/>
              </a:rPr>
              <a:t>microkernel  </a:t>
            </a:r>
            <a:r>
              <a:rPr sz="1650" spc="-45" dirty="0">
                <a:latin typeface="Lucida Sans Unicode"/>
                <a:cs typeface="Lucida Sans Unicode"/>
              </a:rPr>
              <a:t>(MACH </a:t>
            </a:r>
            <a:r>
              <a:rPr sz="1650" spc="40" dirty="0">
                <a:latin typeface="Lucida Sans Unicode"/>
                <a:cs typeface="Lucida Sans Unicode"/>
              </a:rPr>
              <a:t>OS) </a:t>
            </a:r>
            <a:r>
              <a:rPr sz="1650" spc="-85" dirty="0">
                <a:latin typeface="Lucida Sans Unicode"/>
                <a:cs typeface="Lucida Sans Unicode"/>
              </a:rPr>
              <a:t>si </a:t>
            </a:r>
            <a:r>
              <a:rPr sz="1650" spc="-105" dirty="0">
                <a:latin typeface="Lucida Sans Unicode"/>
                <a:cs typeface="Lucida Sans Unicode"/>
              </a:rPr>
              <a:t>riduce </a:t>
            </a:r>
            <a:r>
              <a:rPr sz="1650" spc="-125" dirty="0">
                <a:latin typeface="Lucida Sans Unicode"/>
                <a:cs typeface="Lucida Sans Unicode"/>
              </a:rPr>
              <a:t>il </a:t>
            </a:r>
            <a:r>
              <a:rPr sz="1650" spc="-135" dirty="0">
                <a:latin typeface="Lucida Sans Unicode"/>
                <a:cs typeface="Lucida Sans Unicode"/>
              </a:rPr>
              <a:t>numero </a:t>
            </a:r>
            <a:r>
              <a:rPr sz="1650" spc="-145" dirty="0">
                <a:latin typeface="Lucida Sans Unicode"/>
                <a:cs typeface="Lucida Sans Unicode"/>
              </a:rPr>
              <a:t>di  </a:t>
            </a:r>
            <a:r>
              <a:rPr sz="1650" spc="-120" dirty="0">
                <a:latin typeface="Lucida Sans Unicode"/>
                <a:cs typeface="Lucida Sans Unicode"/>
              </a:rPr>
              <a:t>cambiamenti </a:t>
            </a:r>
            <a:r>
              <a:rPr sz="1650" spc="-140" dirty="0">
                <a:latin typeface="Lucida Sans Unicode"/>
                <a:cs typeface="Lucida Sans Unicode"/>
              </a:rPr>
              <a:t>di </a:t>
            </a:r>
            <a:r>
              <a:rPr sz="1650" spc="-110" dirty="0">
                <a:latin typeface="Lucida Sans Unicode"/>
                <a:cs typeface="Lucida Sans Unicode"/>
              </a:rPr>
              <a:t>stato </a:t>
            </a:r>
            <a:r>
              <a:rPr sz="1650" spc="-120" dirty="0">
                <a:latin typeface="Lucida Sans Unicode"/>
                <a:cs typeface="Lucida Sans Unicode"/>
              </a:rPr>
              <a:t>(utente/kernel)  </a:t>
            </a:r>
            <a:r>
              <a:rPr sz="1650" spc="-100" dirty="0">
                <a:latin typeface="Lucida Sans Unicode"/>
                <a:cs typeface="Lucida Sans Unicode"/>
              </a:rPr>
              <a:t>Riduzione </a:t>
            </a:r>
            <a:r>
              <a:rPr sz="1650" spc="-140" dirty="0">
                <a:latin typeface="Lucida Sans Unicode"/>
                <a:cs typeface="Lucida Sans Unicode"/>
              </a:rPr>
              <a:t>di </a:t>
            </a:r>
            <a:r>
              <a:rPr sz="1650" spc="-105" dirty="0">
                <a:latin typeface="Lucida Sans Unicode"/>
                <a:cs typeface="Lucida Sans Unicode"/>
              </a:rPr>
              <a:t>flessibilità, </a:t>
            </a:r>
            <a:r>
              <a:rPr sz="1650" spc="-100" dirty="0">
                <a:latin typeface="Lucida Sans Unicode"/>
                <a:cs typeface="Lucida Sans Unicode"/>
              </a:rPr>
              <a:t>interfacce  </a:t>
            </a:r>
            <a:r>
              <a:rPr sz="1650" spc="-125" dirty="0">
                <a:latin typeface="Lucida Sans Unicode"/>
                <a:cs typeface="Lucida Sans Unicode"/>
              </a:rPr>
              <a:t>minime..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75453" y="4362156"/>
            <a:ext cx="310388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-100" dirty="0">
                <a:latin typeface="Lucida Sans Unicode"/>
                <a:cs typeface="Lucida Sans Unicode"/>
              </a:rPr>
              <a:t>Ulteriore </a:t>
            </a:r>
            <a:r>
              <a:rPr sz="1650" spc="-125" dirty="0">
                <a:latin typeface="Lucida Sans Unicode"/>
                <a:cs typeface="Lucida Sans Unicode"/>
              </a:rPr>
              <a:t>riduzione </a:t>
            </a:r>
            <a:r>
              <a:rPr sz="1650" spc="-105" dirty="0">
                <a:latin typeface="Lucida Sans Unicode"/>
                <a:cs typeface="Lucida Sans Unicode"/>
              </a:rPr>
              <a:t>del</a:t>
            </a:r>
            <a:r>
              <a:rPr sz="1650" spc="-65" dirty="0">
                <a:latin typeface="Lucida Sans Unicode"/>
                <a:cs typeface="Lucida Sans Unicode"/>
              </a:rPr>
              <a:t> </a:t>
            </a:r>
            <a:r>
              <a:rPr sz="1650" spc="-120" dirty="0">
                <a:latin typeface="Lucida Sans Unicode"/>
                <a:cs typeface="Lucida Sans Unicode"/>
              </a:rPr>
              <a:t>microkernel</a:t>
            </a:r>
            <a:endParaRPr sz="1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9365" y="1463700"/>
            <a:ext cx="8056245" cy="1635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37005">
              <a:lnSpc>
                <a:spcPct val="12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Un modulo esterno al microkernel mappa pagine virtuali in pagine fisiche.  Il mapping è conservato in memoria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principale.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har char="•"/>
              <a:tabLst>
                <a:tab pos="355600" algn="l"/>
                <a:tab pos="356235" algn="l"/>
              </a:tabLst>
            </a:pPr>
            <a:r>
              <a:rPr sz="1400" dirty="0">
                <a:latin typeface="Arial"/>
                <a:cs typeface="Arial"/>
              </a:rPr>
              <a:t>Una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applicazione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accede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ad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una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pagina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trova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memoria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genera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page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fault</a:t>
            </a:r>
            <a:endParaRPr sz="1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har char="•"/>
              <a:tabLst>
                <a:tab pos="355600" algn="l"/>
                <a:tab pos="356235" algn="l"/>
              </a:tabLst>
            </a:pPr>
            <a:r>
              <a:rPr sz="1400" spc="-5" dirty="0">
                <a:latin typeface="Arial"/>
                <a:cs typeface="Arial"/>
              </a:rPr>
              <a:t>l’esecuzione </a:t>
            </a:r>
            <a:r>
              <a:rPr sz="1400" dirty="0">
                <a:latin typeface="Arial"/>
                <a:cs typeface="Arial"/>
              </a:rPr>
              <a:t>passa </a:t>
            </a:r>
            <a:r>
              <a:rPr sz="1400" spc="-5" dirty="0">
                <a:latin typeface="Arial"/>
                <a:cs typeface="Arial"/>
              </a:rPr>
              <a:t>al microkernel </a:t>
            </a:r>
            <a:r>
              <a:rPr sz="1400" dirty="0">
                <a:latin typeface="Arial"/>
                <a:cs typeface="Arial"/>
              </a:rPr>
              <a:t>che </a:t>
            </a:r>
            <a:r>
              <a:rPr sz="1400" spc="-10" dirty="0">
                <a:latin typeface="Arial"/>
                <a:cs typeface="Arial"/>
              </a:rPr>
              <a:t>invia </a:t>
            </a:r>
            <a:r>
              <a:rPr sz="1400" spc="-5" dirty="0">
                <a:latin typeface="Arial"/>
                <a:cs typeface="Arial"/>
              </a:rPr>
              <a:t>un </a:t>
            </a:r>
            <a:r>
              <a:rPr sz="1400" dirty="0">
                <a:latin typeface="Arial"/>
                <a:cs typeface="Arial"/>
              </a:rPr>
              <a:t>msg </a:t>
            </a:r>
            <a:r>
              <a:rPr sz="1400" spc="-5" dirty="0">
                <a:latin typeface="Arial"/>
                <a:cs typeface="Arial"/>
              </a:rPr>
              <a:t>al paginatore comunicando la pagina</a:t>
            </a:r>
            <a:r>
              <a:rPr sz="1400" spc="-1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richiesta</a:t>
            </a:r>
            <a:endParaRPr sz="1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har char="•"/>
              <a:tabLst>
                <a:tab pos="355600" algn="l"/>
                <a:tab pos="356235" algn="l"/>
              </a:tabLst>
            </a:pPr>
            <a:r>
              <a:rPr sz="1400" dirty="0">
                <a:latin typeface="Arial"/>
                <a:cs typeface="Arial"/>
              </a:rPr>
              <a:t>La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pagina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viene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caricata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(paginatore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kernel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collaborano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il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mapping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memoria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reale-virtuale)</a:t>
            </a:r>
            <a:endParaRPr sz="1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har char="•"/>
              <a:tabLst>
                <a:tab pos="355600" algn="l"/>
                <a:tab pos="356235" algn="l"/>
              </a:tabLst>
            </a:pPr>
            <a:r>
              <a:rPr sz="1400" dirty="0">
                <a:latin typeface="Arial"/>
                <a:cs typeface="Arial"/>
              </a:rPr>
              <a:t>Quando </a:t>
            </a:r>
            <a:r>
              <a:rPr sz="1400" spc="-10" dirty="0">
                <a:latin typeface="Arial"/>
                <a:cs typeface="Arial"/>
              </a:rPr>
              <a:t>viene </a:t>
            </a:r>
            <a:r>
              <a:rPr sz="1400" spc="-5" dirty="0">
                <a:latin typeface="Arial"/>
                <a:cs typeface="Arial"/>
              </a:rPr>
              <a:t>caricata la pagina il pager </a:t>
            </a:r>
            <a:r>
              <a:rPr sz="1400" spc="-10" dirty="0">
                <a:latin typeface="Arial"/>
                <a:cs typeface="Arial"/>
              </a:rPr>
              <a:t>invia </a:t>
            </a:r>
            <a:r>
              <a:rPr sz="1400" spc="-5" dirty="0">
                <a:latin typeface="Arial"/>
                <a:cs typeface="Arial"/>
              </a:rPr>
              <a:t>un </a:t>
            </a:r>
            <a:r>
              <a:rPr sz="1400" dirty="0">
                <a:latin typeface="Arial"/>
                <a:cs typeface="Arial"/>
              </a:rPr>
              <a:t>msg</a:t>
            </a:r>
            <a:r>
              <a:rPr sz="1400" spc="-1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all’applicazione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327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Funzioni </a:t>
            </a:r>
            <a:r>
              <a:rPr dirty="0"/>
              <a:t>minime </a:t>
            </a:r>
            <a:r>
              <a:rPr spc="-5" dirty="0"/>
              <a:t>del </a:t>
            </a:r>
            <a:r>
              <a:rPr dirty="0"/>
              <a:t>microkernel:  Gestione </a:t>
            </a:r>
            <a:r>
              <a:rPr spc="-10" dirty="0"/>
              <a:t>Primitiva </a:t>
            </a:r>
            <a:r>
              <a:rPr spc="-5" dirty="0"/>
              <a:t>della </a:t>
            </a:r>
            <a:r>
              <a:rPr dirty="0"/>
              <a:t>memoria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27376" y="3336797"/>
            <a:ext cx="3852799" cy="182092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3016" y="1272057"/>
            <a:ext cx="6139180" cy="75692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1060"/>
              </a:spcBef>
            </a:pPr>
            <a:r>
              <a:rPr sz="1600" spc="-5" dirty="0">
                <a:latin typeface="Arial"/>
                <a:cs typeface="Arial"/>
              </a:rPr>
              <a:t>Messaggio = (intestazione) + (corpo) + (puntatore+inform. di</a:t>
            </a:r>
            <a:r>
              <a:rPr sz="1600" spc="2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contr.)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"/>
                <a:cs typeface="Arial"/>
              </a:rPr>
              <a:t>- Intestazione </a:t>
            </a:r>
            <a:r>
              <a:rPr sz="1600" i="1" spc="-5" dirty="0">
                <a:solidFill>
                  <a:srgbClr val="009999"/>
                </a:solidFill>
                <a:latin typeface="Arial"/>
                <a:cs typeface="Arial"/>
              </a:rPr>
              <a:t>(Mittente,</a:t>
            </a:r>
            <a:r>
              <a:rPr sz="1600" i="1" spc="60" dirty="0">
                <a:solidFill>
                  <a:srgbClr val="009999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009999"/>
                </a:solidFill>
                <a:latin typeface="Arial"/>
                <a:cs typeface="Arial"/>
              </a:rPr>
              <a:t>Ricevente)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3016" y="2004186"/>
            <a:ext cx="102996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 indent="-124460">
              <a:lnSpc>
                <a:spcPct val="100000"/>
              </a:lnSpc>
              <a:spcBef>
                <a:spcPts val="95"/>
              </a:spcBef>
              <a:buChar char="-"/>
              <a:tabLst>
                <a:tab pos="137795" algn="l"/>
              </a:tabLst>
            </a:pPr>
            <a:r>
              <a:rPr sz="1600" spc="-5" dirty="0">
                <a:latin typeface="Arial"/>
                <a:cs typeface="Arial"/>
              </a:rPr>
              <a:t>Corpo</a:t>
            </a:r>
            <a:endParaRPr sz="1600">
              <a:latin typeface="Arial"/>
              <a:cs typeface="Arial"/>
            </a:endParaRPr>
          </a:p>
          <a:p>
            <a:pPr marL="137160" indent="-124460">
              <a:lnSpc>
                <a:spcPct val="100000"/>
              </a:lnSpc>
              <a:buChar char="-"/>
              <a:tabLst>
                <a:tab pos="137795" algn="l"/>
              </a:tabLst>
            </a:pPr>
            <a:r>
              <a:rPr sz="1600" spc="-5" dirty="0">
                <a:latin typeface="Arial"/>
                <a:cs typeface="Arial"/>
              </a:rPr>
              <a:t>Puntatore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69338" y="2004186"/>
            <a:ext cx="46278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solidFill>
                  <a:srgbClr val="009999"/>
                </a:solidFill>
                <a:latin typeface="Arial"/>
                <a:cs typeface="Arial"/>
              </a:rPr>
              <a:t>(dati del</a:t>
            </a:r>
            <a:r>
              <a:rPr sz="1600" i="1" spc="10" dirty="0">
                <a:solidFill>
                  <a:srgbClr val="009999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009999"/>
                </a:solidFill>
                <a:latin typeface="Arial"/>
                <a:cs typeface="Arial"/>
              </a:rPr>
              <a:t>messaggio)</a:t>
            </a:r>
            <a:endParaRPr sz="1600">
              <a:latin typeface="Arial"/>
              <a:cs typeface="Arial"/>
            </a:endParaRPr>
          </a:p>
          <a:p>
            <a:pPr marL="55244">
              <a:lnSpc>
                <a:spcPct val="100000"/>
              </a:lnSpc>
            </a:pPr>
            <a:r>
              <a:rPr sz="1600" i="1" spc="-5" dirty="0">
                <a:solidFill>
                  <a:srgbClr val="009999"/>
                </a:solidFill>
                <a:latin typeface="Arial"/>
                <a:cs typeface="Arial"/>
              </a:rPr>
              <a:t>(informazioni di controllo del processo, blocco</a:t>
            </a:r>
            <a:r>
              <a:rPr sz="1600" i="1" spc="75" dirty="0">
                <a:solidFill>
                  <a:srgbClr val="009999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009999"/>
                </a:solidFill>
                <a:latin typeface="Arial"/>
                <a:cs typeface="Arial"/>
              </a:rPr>
              <a:t>dati)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016" y="2614041"/>
            <a:ext cx="7625715" cy="46418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93700" marR="5080" indent="-381000">
              <a:lnSpc>
                <a:spcPct val="80000"/>
              </a:lnSpc>
              <a:spcBef>
                <a:spcPts val="480"/>
              </a:spcBef>
              <a:buChar char="•"/>
              <a:tabLst>
                <a:tab pos="393065" algn="l"/>
                <a:tab pos="393700" algn="l"/>
              </a:tabLst>
            </a:pPr>
            <a:r>
              <a:rPr sz="1600" spc="-5" dirty="0">
                <a:latin typeface="Arial"/>
                <a:cs typeface="Arial"/>
              </a:rPr>
              <a:t>Associata ad </a:t>
            </a:r>
            <a:r>
              <a:rPr sz="1600" spc="-10" dirty="0">
                <a:latin typeface="Arial"/>
                <a:cs typeface="Arial"/>
              </a:rPr>
              <a:t>ogni </a:t>
            </a:r>
            <a:r>
              <a:rPr sz="1600" spc="-5" dirty="0">
                <a:latin typeface="Arial"/>
                <a:cs typeface="Arial"/>
              </a:rPr>
              <a:t>processo c’è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PORTA: capability list indica chi </a:t>
            </a:r>
            <a:r>
              <a:rPr sz="1600" spc="-10" dirty="0">
                <a:latin typeface="Arial"/>
                <a:cs typeface="Arial"/>
              </a:rPr>
              <a:t>può </a:t>
            </a:r>
            <a:r>
              <a:rPr sz="1600" spc="-5" dirty="0">
                <a:latin typeface="Arial"/>
                <a:cs typeface="Arial"/>
              </a:rPr>
              <a:t>inviare  messaggi. Porta amministrata dal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Kernel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Comunicazione tra </a:t>
            </a:r>
            <a:r>
              <a:rPr dirty="0"/>
              <a:t>processi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0112" y="3213036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79119" y="3447669"/>
            <a:ext cx="51034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Gestione Interrupt e</a:t>
            </a:r>
            <a:r>
              <a:rPr sz="3200" b="1" spc="-11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I/O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3214687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79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58267" y="4395038"/>
            <a:ext cx="390080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Il microkernel </a:t>
            </a:r>
            <a:r>
              <a:rPr sz="1600" dirty="0">
                <a:latin typeface="Arial"/>
                <a:cs typeface="Arial"/>
              </a:rPr>
              <a:t>riconosce </a:t>
            </a:r>
            <a:r>
              <a:rPr sz="1600" spc="-5" dirty="0">
                <a:latin typeface="Arial"/>
                <a:cs typeface="Arial"/>
              </a:rPr>
              <a:t>gli interrupt ma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non </a:t>
            </a:r>
            <a:r>
              <a:rPr sz="1600" dirty="0">
                <a:latin typeface="Arial"/>
                <a:cs typeface="Arial"/>
              </a:rPr>
              <a:t>li </a:t>
            </a:r>
            <a:r>
              <a:rPr sz="1600" spc="-5" dirty="0">
                <a:latin typeface="Arial"/>
                <a:cs typeface="Arial"/>
              </a:rPr>
              <a:t>gestisce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direttamente.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8267" y="5224398"/>
            <a:ext cx="383286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Il microkernel </a:t>
            </a:r>
            <a:r>
              <a:rPr sz="1600" spc="-5" dirty="0">
                <a:solidFill>
                  <a:srgbClr val="FC5854"/>
                </a:solidFill>
                <a:latin typeface="Arial"/>
                <a:cs typeface="Arial"/>
              </a:rPr>
              <a:t>trasforma l’interrupt in  messaggio a livello </a:t>
            </a:r>
            <a:r>
              <a:rPr sz="1600" dirty="0">
                <a:solidFill>
                  <a:srgbClr val="FC5854"/>
                </a:solidFill>
                <a:latin typeface="Arial"/>
                <a:cs typeface="Arial"/>
              </a:rPr>
              <a:t>utente</a:t>
            </a:r>
            <a:r>
              <a:rPr sz="1600" dirty="0">
                <a:latin typeface="Arial"/>
                <a:cs typeface="Arial"/>
              </a:rPr>
              <a:t>, </a:t>
            </a:r>
            <a:r>
              <a:rPr sz="1600" spc="-5" dirty="0">
                <a:latin typeface="Arial"/>
                <a:cs typeface="Arial"/>
              </a:rPr>
              <a:t>che invia al  processo che gestisce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l’interrupt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80001" y="4305427"/>
            <a:ext cx="4070985" cy="2207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ourier New"/>
                <a:cs typeface="Courier New"/>
              </a:rPr>
              <a:t>driver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thread: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do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wait(msg,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mittente);</a:t>
            </a:r>
            <a:endParaRPr sz="1400">
              <a:latin typeface="Courier New"/>
              <a:cs typeface="Courier New"/>
            </a:endParaRPr>
          </a:p>
          <a:p>
            <a:pPr marL="33210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if</a:t>
            </a:r>
            <a:r>
              <a:rPr sz="1400" b="1" spc="2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mittente=mio_interrupt_hardware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then </a:t>
            </a:r>
            <a:r>
              <a:rPr sz="1400" spc="-5" dirty="0">
                <a:latin typeface="Courier New"/>
                <a:cs typeface="Courier New"/>
              </a:rPr>
              <a:t>leggi/scrivi le porte di</a:t>
            </a:r>
            <a:r>
              <a:rPr sz="1400" spc="-10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I/O;</a:t>
            </a:r>
            <a:endParaRPr sz="1400">
              <a:latin typeface="Courier New"/>
              <a:cs typeface="Courier New"/>
            </a:endParaRPr>
          </a:p>
          <a:p>
            <a:pPr marL="103378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azzera l’interrupt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hardware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else….</a:t>
            </a:r>
            <a:endParaRPr sz="1400">
              <a:latin typeface="Courier New"/>
              <a:cs typeface="Courier New"/>
            </a:endParaRPr>
          </a:p>
          <a:p>
            <a:pPr marL="12700" marR="3197225" indent="32004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End</a:t>
            </a:r>
            <a:r>
              <a:rPr sz="1400" b="1" spc="-20" dirty="0">
                <a:latin typeface="Courier New"/>
                <a:cs typeface="Courier New"/>
              </a:rPr>
              <a:t>i</a:t>
            </a:r>
            <a:r>
              <a:rPr sz="1400" b="1" dirty="0">
                <a:latin typeface="Courier New"/>
                <a:cs typeface="Courier New"/>
              </a:rPr>
              <a:t>f  </a:t>
            </a:r>
            <a:r>
              <a:rPr sz="1400" b="1" spc="-5" dirty="0">
                <a:latin typeface="Courier New"/>
                <a:cs typeface="Courier New"/>
              </a:rPr>
              <a:t>enddo</a:t>
            </a:r>
            <a:endParaRPr sz="1400">
              <a:latin typeface="Courier New"/>
              <a:cs typeface="Courier New"/>
            </a:endParaRPr>
          </a:p>
          <a:p>
            <a:pPr marR="46990" algn="r">
              <a:lnSpc>
                <a:spcPct val="100000"/>
              </a:lnSpc>
              <a:spcBef>
                <a:spcPts val="375"/>
              </a:spcBef>
            </a:pPr>
            <a:r>
              <a:rPr sz="1400" spc="-5" dirty="0">
                <a:latin typeface="Arial"/>
                <a:cs typeface="Arial"/>
              </a:rPr>
              <a:t>23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87900" y="1628775"/>
            <a:ext cx="3744976" cy="3489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Stati dei </a:t>
            </a:r>
            <a:r>
              <a:rPr spc="-5" dirty="0"/>
              <a:t>Thread </a:t>
            </a:r>
            <a:r>
              <a:rPr dirty="0"/>
              <a:t>in</a:t>
            </a:r>
            <a:r>
              <a:rPr spc="-30" dirty="0"/>
              <a:t> </a:t>
            </a:r>
            <a:r>
              <a:rPr spc="-5" dirty="0"/>
              <a:t>Windows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8267" y="1536852"/>
            <a:ext cx="4358005" cy="391922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91795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91795" algn="l"/>
                <a:tab pos="392430" algn="l"/>
              </a:tabLst>
            </a:pPr>
            <a:r>
              <a:rPr sz="1600" b="1" spc="-5" dirty="0">
                <a:latin typeface="Arial"/>
                <a:cs typeface="Arial"/>
              </a:rPr>
              <a:t>Ready</a:t>
            </a:r>
            <a:endParaRPr sz="1600">
              <a:latin typeface="Arial"/>
              <a:cs typeface="Arial"/>
            </a:endParaRPr>
          </a:p>
          <a:p>
            <a:pPr marL="391795" marR="5080" indent="-3429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391795" algn="l"/>
                <a:tab pos="392430" algn="l"/>
              </a:tabLst>
            </a:pPr>
            <a:r>
              <a:rPr sz="1600" b="1" spc="-10" dirty="0">
                <a:latin typeface="Arial"/>
                <a:cs typeface="Arial"/>
              </a:rPr>
              <a:t>Standby</a:t>
            </a:r>
            <a:r>
              <a:rPr sz="1600" spc="-10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legato alla disponibilità del  particolare </a:t>
            </a:r>
            <a:r>
              <a:rPr sz="1600" spc="-5" dirty="0">
                <a:solidFill>
                  <a:srgbClr val="009999"/>
                </a:solidFill>
                <a:latin typeface="Arial"/>
                <a:cs typeface="Arial"/>
              </a:rPr>
              <a:t>processore </a:t>
            </a:r>
            <a:r>
              <a:rPr sz="1600" spc="-5" dirty="0">
                <a:latin typeface="Arial"/>
                <a:cs typeface="Arial"/>
              </a:rPr>
              <a:t>(SMP) richiesto per il  thread.</a:t>
            </a:r>
            <a:endParaRPr sz="1600">
              <a:latin typeface="Arial"/>
              <a:cs typeface="Arial"/>
            </a:endParaRPr>
          </a:p>
          <a:p>
            <a:pPr marL="391795">
              <a:lnSpc>
                <a:spcPct val="100000"/>
              </a:lnSpc>
              <a:spcBef>
                <a:spcPts val="390"/>
              </a:spcBef>
            </a:pPr>
            <a:r>
              <a:rPr sz="1600" spc="-5" dirty="0">
                <a:latin typeface="Arial"/>
                <a:cs typeface="Arial"/>
              </a:rPr>
              <a:t>Se la priorità è sufficientemente alta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il</a:t>
            </a:r>
            <a:endParaRPr sz="1600">
              <a:latin typeface="Arial"/>
              <a:cs typeface="Arial"/>
            </a:endParaRPr>
          </a:p>
          <a:p>
            <a:pPr marL="39179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processo in running può essere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interrotto.</a:t>
            </a:r>
            <a:endParaRPr sz="1600">
              <a:latin typeface="Arial"/>
              <a:cs typeface="Arial"/>
            </a:endParaRPr>
          </a:p>
          <a:p>
            <a:pPr marL="391795" indent="-3429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391795" algn="l"/>
                <a:tab pos="392430" algn="l"/>
              </a:tabLst>
            </a:pPr>
            <a:r>
              <a:rPr sz="1600" b="1" spc="-10" dirty="0">
                <a:latin typeface="Arial"/>
                <a:cs typeface="Arial"/>
              </a:rPr>
              <a:t>Running</a:t>
            </a:r>
            <a:endParaRPr sz="1600">
              <a:latin typeface="Arial"/>
              <a:cs typeface="Arial"/>
            </a:endParaRPr>
          </a:p>
          <a:p>
            <a:pPr marL="391795" indent="-3429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391795" algn="l"/>
                <a:tab pos="392430" algn="l"/>
              </a:tabLst>
            </a:pPr>
            <a:r>
              <a:rPr sz="1600" b="1" spc="-5" dirty="0">
                <a:latin typeface="Arial"/>
                <a:cs typeface="Arial"/>
              </a:rPr>
              <a:t>Waiting</a:t>
            </a:r>
            <a:r>
              <a:rPr sz="1600" spc="-5" dirty="0">
                <a:latin typeface="Arial"/>
                <a:cs typeface="Arial"/>
              </a:rPr>
              <a:t>: I/O, attesa per</a:t>
            </a:r>
            <a:r>
              <a:rPr sz="1600" spc="1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sincronizzazione</a:t>
            </a:r>
            <a:endParaRPr sz="1600">
              <a:latin typeface="Arial"/>
              <a:cs typeface="Arial"/>
            </a:endParaRPr>
          </a:p>
          <a:p>
            <a:pPr marL="391795" marR="125730" indent="-342900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391795" algn="l"/>
                <a:tab pos="392430" algn="l"/>
              </a:tabLst>
            </a:pPr>
            <a:r>
              <a:rPr sz="1600" b="1" spc="-5" dirty="0">
                <a:latin typeface="Arial"/>
                <a:cs typeface="Arial"/>
              </a:rPr>
              <a:t>Transition</a:t>
            </a:r>
            <a:r>
              <a:rPr sz="1600" spc="-5" dirty="0">
                <a:latin typeface="Arial"/>
                <a:cs typeface="Arial"/>
              </a:rPr>
              <a:t>: thread </a:t>
            </a:r>
            <a:r>
              <a:rPr sz="1600" spc="-10" dirty="0">
                <a:latin typeface="Arial"/>
                <a:cs typeface="Arial"/>
              </a:rPr>
              <a:t>pronto per </a:t>
            </a:r>
            <a:r>
              <a:rPr sz="1600" spc="-5" dirty="0">
                <a:latin typeface="Arial"/>
                <a:cs typeface="Arial"/>
              </a:rPr>
              <a:t>l’esecuzione  ma le risorse non sono disponibili (es. lo  stack può essere stato spostato su disco  mentre era in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waiting).</a:t>
            </a:r>
            <a:endParaRPr sz="1600">
              <a:latin typeface="Arial"/>
              <a:cs typeface="Arial"/>
            </a:endParaRPr>
          </a:p>
          <a:p>
            <a:pPr marL="391795" indent="-3429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391795" algn="l"/>
                <a:tab pos="392430" algn="l"/>
              </a:tabLst>
            </a:pPr>
            <a:r>
              <a:rPr sz="1600" b="1" spc="-5" dirty="0">
                <a:latin typeface="Arial"/>
                <a:cs typeface="Arial"/>
              </a:rPr>
              <a:t>Terminated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600" i="1" spc="-5" dirty="0">
                <a:latin typeface="Arial"/>
                <a:cs typeface="Arial"/>
              </a:rPr>
              <a:t>Supporto di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SMP: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8267" y="5431332"/>
            <a:ext cx="8385809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2570" algn="l"/>
                <a:tab pos="243204" algn="l"/>
              </a:tabLst>
            </a:pPr>
            <a:r>
              <a:rPr dirty="0"/>
              <a:t>	</a:t>
            </a:r>
            <a:r>
              <a:rPr sz="1600" spc="-5" dirty="0">
                <a:latin typeface="Arial"/>
                <a:cs typeface="Arial"/>
              </a:rPr>
              <a:t>I thread (inclusi quelli del kernel) possono essere eseguiti su ogni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processore</a:t>
            </a:r>
            <a:endParaRPr sz="1600">
              <a:latin typeface="Arial"/>
              <a:cs typeface="Arial"/>
            </a:endParaRPr>
          </a:p>
          <a:p>
            <a:pPr marL="186055" indent="-173355">
              <a:lnSpc>
                <a:spcPct val="100000"/>
              </a:lnSpc>
              <a:buFont typeface="Arial"/>
              <a:buChar char="•"/>
              <a:tabLst>
                <a:tab pos="242570" algn="l"/>
                <a:tab pos="243204" algn="l"/>
              </a:tabLst>
            </a:pPr>
            <a:r>
              <a:rPr dirty="0"/>
              <a:t>	</a:t>
            </a:r>
            <a:r>
              <a:rPr sz="1600" spc="-5" dirty="0">
                <a:latin typeface="Arial"/>
                <a:cs typeface="Arial"/>
              </a:rPr>
              <a:t>Il primo thread in ready viene assegnato al primo processore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disponibile</a:t>
            </a:r>
            <a:endParaRPr sz="1600">
              <a:latin typeface="Arial"/>
              <a:cs typeface="Arial"/>
            </a:endParaRPr>
          </a:p>
          <a:p>
            <a:pPr marL="186055" marR="5080" indent="-173355">
              <a:lnSpc>
                <a:spcPct val="100000"/>
              </a:lnSpc>
              <a:buFont typeface="Arial"/>
              <a:buChar char="•"/>
              <a:tabLst>
                <a:tab pos="239395" algn="l"/>
                <a:tab pos="240029" algn="l"/>
              </a:tabLst>
            </a:pPr>
            <a:r>
              <a:rPr dirty="0"/>
              <a:t>	</a:t>
            </a:r>
            <a:r>
              <a:rPr sz="1600" spc="-5" dirty="0">
                <a:latin typeface="Arial"/>
                <a:cs typeface="Arial"/>
              </a:rPr>
              <a:t>Thread appartenenti allo stesso processo possono essere eseguiti (contemporaneamente)  su diversi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processori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8267" y="6406997"/>
            <a:ext cx="74485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2570" indent="-229870">
              <a:lnSpc>
                <a:spcPct val="100000"/>
              </a:lnSpc>
              <a:spcBef>
                <a:spcPts val="95"/>
              </a:spcBef>
              <a:buChar char="•"/>
              <a:tabLst>
                <a:tab pos="242570" algn="l"/>
                <a:tab pos="243204" algn="l"/>
              </a:tabLst>
            </a:pPr>
            <a:r>
              <a:rPr sz="1600" spc="-5" dirty="0">
                <a:latin typeface="Arial"/>
                <a:cs typeface="Arial"/>
              </a:rPr>
              <a:t>Esecuzione di un thread sempre sullo stesso processore: dati ancora in</a:t>
            </a:r>
            <a:r>
              <a:rPr sz="1600" spc="1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cache.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Concorrenza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4852" y="1706066"/>
            <a:ext cx="7152640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100"/>
              </a:spcBef>
            </a:pPr>
            <a:r>
              <a:rPr sz="6600" b="1" spc="-5" dirty="0">
                <a:solidFill>
                  <a:srgbClr val="009999"/>
                </a:solidFill>
                <a:latin typeface="Arial"/>
                <a:cs typeface="Arial"/>
              </a:rPr>
              <a:t>CONCORRENZA:</a:t>
            </a:r>
            <a:endParaRPr sz="6600">
              <a:latin typeface="Arial"/>
              <a:cs typeface="Arial"/>
            </a:endParaRPr>
          </a:p>
          <a:p>
            <a:pPr marL="12065" marR="5080" algn="ctr">
              <a:lnSpc>
                <a:spcPct val="100000"/>
              </a:lnSpc>
            </a:pPr>
            <a:r>
              <a:rPr sz="6600" b="1" spc="-5" dirty="0">
                <a:solidFill>
                  <a:srgbClr val="009999"/>
                </a:solidFill>
                <a:latin typeface="Arial"/>
                <a:cs typeface="Arial"/>
              </a:rPr>
              <a:t>Mutua</a:t>
            </a:r>
            <a:r>
              <a:rPr sz="6600" b="1" spc="-20" dirty="0">
                <a:solidFill>
                  <a:srgbClr val="009999"/>
                </a:solidFill>
                <a:latin typeface="Arial"/>
                <a:cs typeface="Arial"/>
              </a:rPr>
              <a:t> </a:t>
            </a:r>
            <a:r>
              <a:rPr sz="6600" b="1" spc="-5" dirty="0">
                <a:solidFill>
                  <a:srgbClr val="009999"/>
                </a:solidFill>
                <a:latin typeface="Arial"/>
                <a:cs typeface="Arial"/>
              </a:rPr>
              <a:t>Esclusione  e              </a:t>
            </a:r>
            <a:r>
              <a:rPr sz="6600" b="1" dirty="0">
                <a:solidFill>
                  <a:srgbClr val="009999"/>
                </a:solidFill>
                <a:latin typeface="Arial"/>
                <a:cs typeface="Arial"/>
              </a:rPr>
              <a:t>Sincronizzazione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Concorrenza:</a:t>
            </a:r>
            <a:r>
              <a:rPr spc="-30" dirty="0"/>
              <a:t> </a:t>
            </a:r>
            <a:r>
              <a:rPr dirty="0"/>
              <a:t>genesi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5940" y="1572133"/>
            <a:ext cx="7404100" cy="39998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1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Multiprogrammazione:</a:t>
            </a:r>
            <a:endParaRPr sz="1800">
              <a:latin typeface="Arial"/>
              <a:cs typeface="Arial"/>
            </a:endParaRPr>
          </a:p>
          <a:p>
            <a:pPr marL="495934" lvl="1" indent="-140335">
              <a:lnSpc>
                <a:spcPct val="100000"/>
              </a:lnSpc>
              <a:spcBef>
                <a:spcPts val="220"/>
              </a:spcBef>
              <a:buChar char="-"/>
              <a:tabLst>
                <a:tab pos="496570" algn="l"/>
              </a:tabLst>
            </a:pPr>
            <a:r>
              <a:rPr sz="1800" spc="-5" dirty="0">
                <a:latin typeface="Arial"/>
                <a:cs typeface="Arial"/>
              </a:rPr>
              <a:t>gestione di più processi su </a:t>
            </a:r>
            <a:r>
              <a:rPr sz="1800" spc="-10" dirty="0">
                <a:latin typeface="Arial"/>
                <a:cs typeface="Arial"/>
              </a:rPr>
              <a:t>un </a:t>
            </a:r>
            <a:r>
              <a:rPr sz="1800" spc="-5" dirty="0">
                <a:latin typeface="Arial"/>
                <a:cs typeface="Arial"/>
              </a:rPr>
              <a:t>singolo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processore.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1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Multiprocessing:</a:t>
            </a:r>
            <a:endParaRPr sz="1800">
              <a:latin typeface="Arial"/>
              <a:cs typeface="Arial"/>
            </a:endParaRPr>
          </a:p>
          <a:p>
            <a:pPr marL="495934" lvl="1" indent="-140335">
              <a:lnSpc>
                <a:spcPct val="100000"/>
              </a:lnSpc>
              <a:spcBef>
                <a:spcPts val="219"/>
              </a:spcBef>
              <a:buChar char="-"/>
              <a:tabLst>
                <a:tab pos="496570" algn="l"/>
              </a:tabLst>
            </a:pPr>
            <a:r>
              <a:rPr sz="1800" spc="-5" dirty="0">
                <a:latin typeface="Arial"/>
                <a:cs typeface="Arial"/>
              </a:rPr>
              <a:t>gestione di più processi su più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processori.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1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Processi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distribuiti</a:t>
            </a:r>
            <a:endParaRPr sz="1800">
              <a:latin typeface="Arial"/>
              <a:cs typeface="Arial"/>
            </a:endParaRPr>
          </a:p>
          <a:p>
            <a:pPr marL="495934" lvl="1" indent="-140335">
              <a:lnSpc>
                <a:spcPct val="100000"/>
              </a:lnSpc>
              <a:spcBef>
                <a:spcPts val="215"/>
              </a:spcBef>
              <a:buChar char="-"/>
              <a:tabLst>
                <a:tab pos="496570" algn="l"/>
              </a:tabLst>
            </a:pPr>
            <a:r>
              <a:rPr sz="1800" spc="-5" dirty="0">
                <a:latin typeface="Arial"/>
                <a:cs typeface="Arial"/>
              </a:rPr>
              <a:t>cluster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680720" indent="-342900">
              <a:lnSpc>
                <a:spcPct val="100000"/>
              </a:lnSpc>
              <a:spcBef>
                <a:spcPts val="1285"/>
              </a:spcBef>
              <a:buChar char="•"/>
              <a:tabLst>
                <a:tab pos="680720" algn="l"/>
                <a:tab pos="681355" algn="l"/>
              </a:tabLst>
            </a:pPr>
            <a:r>
              <a:rPr sz="1600" spc="-5" dirty="0">
                <a:latin typeface="Arial"/>
                <a:cs typeface="Arial"/>
              </a:rPr>
              <a:t>Competizione tra processi (threads) per ottenere (e condividere) le</a:t>
            </a:r>
            <a:r>
              <a:rPr sz="1600" spc="2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risorse:</a:t>
            </a:r>
            <a:endParaRPr sz="1600">
              <a:latin typeface="Arial"/>
              <a:cs typeface="Arial"/>
            </a:endParaRPr>
          </a:p>
          <a:p>
            <a:pPr marL="1082040" lvl="1" indent="-287020">
              <a:lnSpc>
                <a:spcPct val="100000"/>
              </a:lnSpc>
              <a:spcBef>
                <a:spcPts val="390"/>
              </a:spcBef>
              <a:buChar char="–"/>
              <a:tabLst>
                <a:tab pos="1082040" algn="l"/>
                <a:tab pos="1082675" algn="l"/>
              </a:tabLst>
            </a:pPr>
            <a:r>
              <a:rPr sz="1600" spc="-10" dirty="0">
                <a:latin typeface="Arial"/>
                <a:cs typeface="Arial"/>
              </a:rPr>
              <a:t>Cpu</a:t>
            </a:r>
            <a:endParaRPr sz="1600">
              <a:latin typeface="Arial"/>
              <a:cs typeface="Arial"/>
            </a:endParaRPr>
          </a:p>
          <a:p>
            <a:pPr marL="1082040" lvl="1" indent="-287020">
              <a:lnSpc>
                <a:spcPct val="100000"/>
              </a:lnSpc>
              <a:spcBef>
                <a:spcPts val="384"/>
              </a:spcBef>
              <a:buChar char="–"/>
              <a:tabLst>
                <a:tab pos="1082040" algn="l"/>
                <a:tab pos="1082675" algn="l"/>
              </a:tabLst>
            </a:pPr>
            <a:r>
              <a:rPr sz="1600" spc="-5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  <a:p>
            <a:pPr marL="1082040" lvl="1" indent="-287020">
              <a:lnSpc>
                <a:spcPct val="100000"/>
              </a:lnSpc>
              <a:spcBef>
                <a:spcPts val="380"/>
              </a:spcBef>
              <a:buChar char="–"/>
              <a:tabLst>
                <a:tab pos="1082040" algn="l"/>
                <a:tab pos="1082675" algn="l"/>
              </a:tabLst>
            </a:pPr>
            <a:r>
              <a:rPr sz="1600" spc="-5" dirty="0">
                <a:latin typeface="Arial"/>
                <a:cs typeface="Arial"/>
              </a:rPr>
              <a:t>Canali di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I/O</a:t>
            </a:r>
            <a:endParaRPr sz="1600">
              <a:latin typeface="Arial"/>
              <a:cs typeface="Arial"/>
            </a:endParaRPr>
          </a:p>
          <a:p>
            <a:pPr marL="1082040" lvl="1" indent="-287020">
              <a:lnSpc>
                <a:spcPct val="100000"/>
              </a:lnSpc>
              <a:spcBef>
                <a:spcPts val="385"/>
              </a:spcBef>
              <a:buChar char="–"/>
              <a:tabLst>
                <a:tab pos="1082040" algn="l"/>
                <a:tab pos="1082675" algn="l"/>
              </a:tabLst>
            </a:pPr>
            <a:r>
              <a:rPr sz="1600" spc="-5" dirty="0">
                <a:latin typeface="Arial"/>
                <a:cs typeface="Arial"/>
              </a:rPr>
              <a:t>Files</a:t>
            </a:r>
            <a:endParaRPr sz="1600">
              <a:latin typeface="Arial"/>
              <a:cs typeface="Arial"/>
            </a:endParaRPr>
          </a:p>
          <a:p>
            <a:pPr marL="1082040" lvl="1" indent="-287020">
              <a:lnSpc>
                <a:spcPct val="100000"/>
              </a:lnSpc>
              <a:spcBef>
                <a:spcPts val="385"/>
              </a:spcBef>
              <a:buChar char="–"/>
              <a:tabLst>
                <a:tab pos="1082040" algn="l"/>
                <a:tab pos="1082675" algn="l"/>
              </a:tabLst>
            </a:pPr>
            <a:r>
              <a:rPr sz="1600" spc="-5" dirty="0">
                <a:latin typeface="Arial"/>
                <a:cs typeface="Arial"/>
              </a:rPr>
              <a:t>ecc..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04517"/>
            <a:ext cx="8054975" cy="4037329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55600" marR="139065" indent="-342900">
              <a:lnSpc>
                <a:spcPts val="1730"/>
              </a:lnSpc>
              <a:spcBef>
                <a:spcPts val="3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Sessione Critica</a:t>
            </a:r>
            <a:r>
              <a:rPr sz="1600" spc="-5" dirty="0">
                <a:latin typeface="Arial"/>
                <a:cs typeface="Arial"/>
              </a:rPr>
              <a:t>: porzione di codice all’interno di un processo (thread) che richiede  accesso a risorse condivise.</a:t>
            </a:r>
            <a:endParaRPr sz="1600">
              <a:latin typeface="Arial"/>
              <a:cs typeface="Arial"/>
            </a:endParaRPr>
          </a:p>
          <a:p>
            <a:pPr marL="355600" marR="938530" indent="-342900">
              <a:lnSpc>
                <a:spcPts val="1730"/>
              </a:lnSpc>
              <a:spcBef>
                <a:spcPts val="14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Deadlock</a:t>
            </a:r>
            <a:r>
              <a:rPr sz="1600" spc="-5" dirty="0">
                <a:latin typeface="Arial"/>
                <a:cs typeface="Arial"/>
              </a:rPr>
              <a:t>: situazione nella quale due o più processi sono impossibilitati dal  </a:t>
            </a:r>
            <a:r>
              <a:rPr sz="1600" spc="-10" dirty="0">
                <a:latin typeface="Arial"/>
                <a:cs typeface="Arial"/>
              </a:rPr>
              <a:t>procedere </a:t>
            </a:r>
            <a:r>
              <a:rPr sz="1600" spc="-5" dirty="0">
                <a:latin typeface="Arial"/>
                <a:cs typeface="Arial"/>
              </a:rPr>
              <a:t>poiché sono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attesa l’uno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dell’altro</a:t>
            </a:r>
            <a:endParaRPr sz="1600">
              <a:latin typeface="Arial"/>
              <a:cs typeface="Arial"/>
            </a:endParaRPr>
          </a:p>
          <a:p>
            <a:pPr marL="355600" marR="386080" indent="-342900">
              <a:lnSpc>
                <a:spcPts val="1730"/>
              </a:lnSpc>
              <a:spcBef>
                <a:spcPts val="143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10" dirty="0">
                <a:latin typeface="Arial"/>
                <a:cs typeface="Arial"/>
              </a:rPr>
              <a:t>Livelock</a:t>
            </a:r>
            <a:r>
              <a:rPr sz="1600" spc="-10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situazione nella quale due o più processi cambiano continuamente il  proprio stato a causa del cambiamento di stato degli altri (senza fare alcun lavoro  utile)</a:t>
            </a:r>
            <a:endParaRPr sz="1600">
              <a:latin typeface="Arial"/>
              <a:cs typeface="Arial"/>
            </a:endParaRPr>
          </a:p>
          <a:p>
            <a:pPr marL="355600" marR="5080" indent="-342900">
              <a:lnSpc>
                <a:spcPct val="90100"/>
              </a:lnSpc>
              <a:spcBef>
                <a:spcPts val="14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Mutua esclusione</a:t>
            </a:r>
            <a:r>
              <a:rPr sz="1600" spc="-5" dirty="0">
                <a:latin typeface="Arial"/>
                <a:cs typeface="Arial"/>
              </a:rPr>
              <a:t>: requisito per il quale, quando un processo è nella propria sezione  critica, nessun altro processo può essere nella propria sezione critica se questa fa  riferimento a risorse condivise con il primo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processo.</a:t>
            </a:r>
            <a:endParaRPr sz="1600">
              <a:latin typeface="Arial"/>
              <a:cs typeface="Arial"/>
            </a:endParaRPr>
          </a:p>
          <a:p>
            <a:pPr marL="355600" marR="64135" indent="-342900">
              <a:lnSpc>
                <a:spcPts val="1730"/>
              </a:lnSpc>
              <a:spcBef>
                <a:spcPts val="14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Race condition</a:t>
            </a:r>
            <a:r>
              <a:rPr sz="1600" spc="-5" dirty="0">
                <a:latin typeface="Arial"/>
                <a:cs typeface="Arial"/>
              </a:rPr>
              <a:t>: situazione nella quale thread o processi leggono e scrivono un dato  condiviso e il risultato dipende dalla loro velocità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reciproca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ts val="1825"/>
              </a:lnSpc>
              <a:spcBef>
                <a:spcPts val="12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10" dirty="0">
                <a:latin typeface="Arial"/>
                <a:cs typeface="Arial"/>
              </a:rPr>
              <a:t>Starvation</a:t>
            </a:r>
            <a:r>
              <a:rPr sz="1600" spc="-10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situazione nella quale un processo </a:t>
            </a: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riceve mai l’utilizzo di </a:t>
            </a:r>
            <a:r>
              <a:rPr sz="1600" spc="-10" dirty="0">
                <a:latin typeface="Arial"/>
                <a:cs typeface="Arial"/>
              </a:rPr>
              <a:t>una</a:t>
            </a:r>
            <a:r>
              <a:rPr sz="1600" spc="10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risorsa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ts val="1825"/>
              </a:lnSpc>
            </a:pPr>
            <a:r>
              <a:rPr sz="1600" spc="-5" dirty="0">
                <a:latin typeface="Arial"/>
                <a:cs typeface="Arial"/>
              </a:rPr>
              <a:t>e </a:t>
            </a:r>
            <a:r>
              <a:rPr sz="1600" dirty="0">
                <a:latin typeface="Arial"/>
                <a:cs typeface="Arial"/>
              </a:rPr>
              <a:t>viene </a:t>
            </a:r>
            <a:r>
              <a:rPr sz="1600" spc="-5" dirty="0">
                <a:latin typeface="Arial"/>
                <a:cs typeface="Arial"/>
              </a:rPr>
              <a:t>costantemente scavalcato da altri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processi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Concorrenza:</a:t>
            </a:r>
            <a:r>
              <a:rPr spc="-30" dirty="0"/>
              <a:t> </a:t>
            </a:r>
            <a:r>
              <a:rPr spc="-5" dirty="0"/>
              <a:t>terminologia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28206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Vantaggi </a:t>
            </a:r>
            <a:r>
              <a:rPr dirty="0"/>
              <a:t>e </a:t>
            </a:r>
            <a:r>
              <a:rPr spc="-5" dirty="0"/>
              <a:t>Problemi derivanti  dalla concorrenza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4144" y="1608836"/>
            <a:ext cx="7948295" cy="2644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19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latin typeface="Arial"/>
                <a:cs typeface="Arial"/>
              </a:rPr>
              <a:t>VANTAGGI</a:t>
            </a:r>
            <a:endParaRPr sz="1600">
              <a:latin typeface="Arial"/>
              <a:cs typeface="Arial"/>
            </a:endParaRPr>
          </a:p>
          <a:p>
            <a:pPr marL="972819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benefici sulla esecuzione nonostante il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sovraccarico (context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switching)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972819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Migliore utilizzazione </a:t>
            </a:r>
            <a:r>
              <a:rPr sz="1600" dirty="0">
                <a:latin typeface="Arial"/>
                <a:cs typeface="Arial"/>
              </a:rPr>
              <a:t>delle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risorse.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1600" b="1" spc="-5" dirty="0">
                <a:latin typeface="Arial"/>
                <a:cs typeface="Arial"/>
              </a:rPr>
              <a:t>PROBLEMI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83820" indent="-71120">
              <a:lnSpc>
                <a:spcPct val="100000"/>
              </a:lnSpc>
              <a:buSzPct val="93750"/>
              <a:buFont typeface="Arial"/>
              <a:buChar char="•"/>
              <a:tabLst>
                <a:tab pos="84455" algn="l"/>
              </a:tabLst>
            </a:pPr>
            <a:r>
              <a:rPr sz="1600" i="1" spc="-5" dirty="0">
                <a:latin typeface="Arial"/>
                <a:cs typeface="Arial"/>
              </a:rPr>
              <a:t>Singolo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Processore</a:t>
            </a:r>
            <a:endParaRPr sz="1600">
              <a:latin typeface="Arial"/>
              <a:cs typeface="Arial"/>
            </a:endParaRPr>
          </a:p>
          <a:p>
            <a:pPr marL="733425" marR="179705" lvl="1" indent="-263525">
              <a:lnSpc>
                <a:spcPct val="100000"/>
              </a:lnSpc>
              <a:buChar char="•"/>
              <a:tabLst>
                <a:tab pos="733425" algn="l"/>
                <a:tab pos="734060" algn="l"/>
              </a:tabLst>
            </a:pPr>
            <a:r>
              <a:rPr sz="1600" spc="-5" dirty="0">
                <a:latin typeface="Arial"/>
                <a:cs typeface="Arial"/>
              </a:rPr>
              <a:t>Condivisione pericolosa: ordine delle operazioni di lettura e scrittura su aree di  memoria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condivise</a:t>
            </a:r>
            <a:endParaRPr sz="1600">
              <a:latin typeface="Arial"/>
              <a:cs typeface="Arial"/>
            </a:endParaRPr>
          </a:p>
          <a:p>
            <a:pPr marL="733425" lvl="1" indent="-263525">
              <a:lnSpc>
                <a:spcPct val="100000"/>
              </a:lnSpc>
              <a:buChar char="•"/>
              <a:tabLst>
                <a:tab pos="733425" algn="l"/>
                <a:tab pos="734060" algn="l"/>
              </a:tabLst>
            </a:pPr>
            <a:r>
              <a:rPr sz="1600" spc="-5" dirty="0">
                <a:latin typeface="Arial"/>
                <a:cs typeface="Arial"/>
              </a:rPr>
              <a:t>Difficoltà nell’assegnare le risorse ai processi in maniera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ottimale</a:t>
            </a:r>
            <a:endParaRPr sz="1600">
              <a:latin typeface="Arial"/>
              <a:cs typeface="Arial"/>
            </a:endParaRPr>
          </a:p>
          <a:p>
            <a:pPr marL="733425" lvl="1" indent="-263525">
              <a:lnSpc>
                <a:spcPct val="100000"/>
              </a:lnSpc>
              <a:buChar char="•"/>
              <a:tabLst>
                <a:tab pos="733425" algn="l"/>
                <a:tab pos="734060" algn="l"/>
              </a:tabLst>
            </a:pPr>
            <a:r>
              <a:rPr sz="1600" spc="-5" dirty="0">
                <a:latin typeface="Arial"/>
                <a:cs typeface="Arial"/>
              </a:rPr>
              <a:t>Difficoltà nella rilevazione degli errori nel codice e dei conflitti di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interlacciamento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4065" y="4568164"/>
            <a:ext cx="2284730" cy="181800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400" b="1" spc="-5" dirty="0">
                <a:latin typeface="Courier New"/>
                <a:cs typeface="Courier New"/>
              </a:rPr>
              <a:t>void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echo()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355600" marR="5080">
              <a:lnSpc>
                <a:spcPct val="120000"/>
              </a:lnSpc>
            </a:pPr>
            <a:r>
              <a:rPr sz="1400" b="1" dirty="0">
                <a:latin typeface="Courier New"/>
                <a:cs typeface="Courier New"/>
              </a:rPr>
              <a:t>char </a:t>
            </a:r>
            <a:r>
              <a:rPr sz="1400" spc="-10" dirty="0">
                <a:latin typeface="Courier New"/>
                <a:cs typeface="Courier New"/>
              </a:rPr>
              <a:t>in</a:t>
            </a:r>
            <a:r>
              <a:rPr sz="1400" b="1" spc="-10" dirty="0">
                <a:latin typeface="Courier New"/>
                <a:cs typeface="Courier New"/>
              </a:rPr>
              <a:t>,</a:t>
            </a:r>
            <a:r>
              <a:rPr sz="1400" spc="-10" dirty="0">
                <a:latin typeface="Courier New"/>
                <a:cs typeface="Courier New"/>
              </a:rPr>
              <a:t>out;  </a:t>
            </a:r>
            <a:r>
              <a:rPr sz="1400" spc="-5" dirty="0">
                <a:latin typeface="Courier New"/>
                <a:cs typeface="Courier New"/>
              </a:rPr>
              <a:t>scanf(“%c”, &amp;in);  out </a:t>
            </a:r>
            <a:r>
              <a:rPr sz="1400" dirty="0">
                <a:latin typeface="Courier New"/>
                <a:cs typeface="Courier New"/>
              </a:rPr>
              <a:t>= </a:t>
            </a:r>
            <a:r>
              <a:rPr sz="1400" spc="-10" dirty="0">
                <a:latin typeface="Courier New"/>
                <a:cs typeface="Courier New"/>
              </a:rPr>
              <a:t>in;  </a:t>
            </a:r>
            <a:r>
              <a:rPr sz="1400" spc="-5" dirty="0">
                <a:latin typeface="Courier New"/>
                <a:cs typeface="Courier New"/>
              </a:rPr>
              <a:t>printf(“%c”,</a:t>
            </a:r>
            <a:r>
              <a:rPr sz="1400" spc="-8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out);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95422" y="4609591"/>
            <a:ext cx="5842635" cy="130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latin typeface="Arial"/>
                <a:cs typeface="Arial"/>
              </a:rPr>
              <a:t>Condivisione della procedura</a:t>
            </a:r>
            <a:r>
              <a:rPr sz="1400" i="1" spc="-114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echo():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i="1" dirty="0">
                <a:latin typeface="Arial"/>
                <a:cs typeface="Arial"/>
              </a:rPr>
              <a:t>- </a:t>
            </a:r>
            <a:r>
              <a:rPr sz="1400" i="1" spc="-5" dirty="0">
                <a:latin typeface="Arial"/>
                <a:cs typeface="Arial"/>
              </a:rPr>
              <a:t>Risparmio </a:t>
            </a:r>
            <a:r>
              <a:rPr sz="1400" i="1" dirty="0">
                <a:latin typeface="Arial"/>
                <a:cs typeface="Arial"/>
              </a:rPr>
              <a:t>dello </a:t>
            </a:r>
            <a:r>
              <a:rPr sz="1400" i="1" spc="-10" dirty="0">
                <a:latin typeface="Arial"/>
                <a:cs typeface="Arial"/>
              </a:rPr>
              <a:t>spazio </a:t>
            </a:r>
            <a:r>
              <a:rPr sz="1400" i="1" spc="-5" dirty="0">
                <a:latin typeface="Arial"/>
                <a:cs typeface="Arial"/>
              </a:rPr>
              <a:t>di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memoria</a:t>
            </a:r>
            <a:endParaRPr sz="1400">
              <a:latin typeface="Arial"/>
              <a:cs typeface="Arial"/>
            </a:endParaRPr>
          </a:p>
          <a:p>
            <a:pPr marL="120650" indent="-107950">
              <a:lnSpc>
                <a:spcPct val="100000"/>
              </a:lnSpc>
              <a:buFont typeface="Arial"/>
              <a:buChar char="-"/>
              <a:tabLst>
                <a:tab pos="121285" algn="l"/>
              </a:tabLst>
            </a:pPr>
            <a:r>
              <a:rPr sz="1400" i="1" spc="-5" dirty="0">
                <a:latin typeface="Arial"/>
                <a:cs typeface="Arial"/>
              </a:rPr>
              <a:t>Due </a:t>
            </a:r>
            <a:r>
              <a:rPr sz="1400" i="1" dirty="0">
                <a:latin typeface="Arial"/>
                <a:cs typeface="Arial"/>
              </a:rPr>
              <a:t>processi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concorrenti.</a:t>
            </a:r>
            <a:endParaRPr sz="1400">
              <a:latin typeface="Arial"/>
              <a:cs typeface="Arial"/>
            </a:endParaRPr>
          </a:p>
          <a:p>
            <a:pPr marL="577850" lvl="1" indent="-107950">
              <a:lnSpc>
                <a:spcPct val="100000"/>
              </a:lnSpc>
              <a:buFont typeface="Arial"/>
              <a:buChar char="-"/>
              <a:tabLst>
                <a:tab pos="578485" algn="l"/>
              </a:tabLst>
            </a:pPr>
            <a:r>
              <a:rPr sz="1400" i="1" dirty="0">
                <a:latin typeface="Arial"/>
                <a:cs typeface="Arial"/>
              </a:rPr>
              <a:t>P1 viene </a:t>
            </a:r>
            <a:r>
              <a:rPr sz="1400" i="1" spc="-5" dirty="0">
                <a:latin typeface="Arial"/>
                <a:cs typeface="Arial"/>
              </a:rPr>
              <a:t>interrotto </a:t>
            </a:r>
            <a:r>
              <a:rPr sz="1400" i="1" dirty="0">
                <a:latin typeface="Arial"/>
                <a:cs typeface="Arial"/>
              </a:rPr>
              <a:t>dopo la</a:t>
            </a:r>
            <a:r>
              <a:rPr sz="1400" i="1" spc="-10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scanf,</a:t>
            </a:r>
            <a:endParaRPr sz="1400">
              <a:latin typeface="Arial"/>
              <a:cs typeface="Arial"/>
            </a:endParaRPr>
          </a:p>
          <a:p>
            <a:pPr marL="577850" lvl="1" indent="-107950">
              <a:lnSpc>
                <a:spcPct val="100000"/>
              </a:lnSpc>
              <a:buFont typeface="Arial"/>
              <a:buChar char="-"/>
              <a:tabLst>
                <a:tab pos="578485" algn="l"/>
              </a:tabLst>
            </a:pPr>
            <a:r>
              <a:rPr sz="1400" i="1" dirty="0">
                <a:latin typeface="Arial"/>
                <a:cs typeface="Arial"/>
              </a:rPr>
              <a:t>P2 esegue tutto</a:t>
            </a:r>
            <a:r>
              <a:rPr sz="1400" i="1" spc="-9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echo,</a:t>
            </a:r>
            <a:endParaRPr sz="1400">
              <a:latin typeface="Arial"/>
              <a:cs typeface="Arial"/>
            </a:endParaRPr>
          </a:p>
          <a:p>
            <a:pPr marL="577850" lvl="1" indent="-107950">
              <a:lnSpc>
                <a:spcPct val="100000"/>
              </a:lnSpc>
              <a:buFont typeface="Arial"/>
              <a:buChar char="-"/>
              <a:tabLst>
                <a:tab pos="578485" algn="l"/>
              </a:tabLst>
            </a:pPr>
            <a:r>
              <a:rPr sz="1400" i="1" dirty="0">
                <a:latin typeface="Arial"/>
                <a:cs typeface="Arial"/>
              </a:rPr>
              <a:t>P1 viene </a:t>
            </a:r>
            <a:r>
              <a:rPr sz="1400" i="1" spc="-5" dirty="0">
                <a:latin typeface="Arial"/>
                <a:cs typeface="Arial"/>
              </a:rPr>
              <a:t>riattivato </a:t>
            </a:r>
            <a:r>
              <a:rPr sz="1400" i="1" dirty="0">
                <a:latin typeface="Arial"/>
                <a:cs typeface="Arial"/>
              </a:rPr>
              <a:t>da scanf in poi e ha perso il dato che aveva</a:t>
            </a:r>
            <a:r>
              <a:rPr sz="1400" i="1" spc="-27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letto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95422" y="6104940"/>
            <a:ext cx="6010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5" dirty="0">
                <a:latin typeface="Arial"/>
                <a:cs typeface="Arial"/>
              </a:rPr>
              <a:t>Soluzione: un solo processo alla volta </a:t>
            </a:r>
            <a:r>
              <a:rPr sz="1600" b="1" i="1" spc="-10" dirty="0">
                <a:latin typeface="Arial"/>
                <a:cs typeface="Arial"/>
              </a:rPr>
              <a:t>(MUTUA</a:t>
            </a:r>
            <a:r>
              <a:rPr sz="1600" b="1" i="1" spc="85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ESCLUSIONE)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28206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Vantaggi </a:t>
            </a:r>
            <a:r>
              <a:rPr dirty="0"/>
              <a:t>e </a:t>
            </a:r>
            <a:r>
              <a:rPr spc="-5" dirty="0"/>
              <a:t>Problemi derivanti  dalla concorrenza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4144" y="1541144"/>
            <a:ext cx="744982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820" indent="-71120">
              <a:lnSpc>
                <a:spcPct val="100000"/>
              </a:lnSpc>
              <a:spcBef>
                <a:spcPts val="95"/>
              </a:spcBef>
              <a:buSzPct val="93750"/>
              <a:buFont typeface="Arial"/>
              <a:buChar char="•"/>
              <a:tabLst>
                <a:tab pos="84455" algn="l"/>
              </a:tabLst>
            </a:pPr>
            <a:r>
              <a:rPr sz="1600" i="1" spc="-10" dirty="0">
                <a:latin typeface="Arial"/>
                <a:cs typeface="Arial"/>
              </a:rPr>
              <a:t>SMP</a:t>
            </a:r>
            <a:endParaRPr sz="1600">
              <a:latin typeface="Arial"/>
              <a:cs typeface="Arial"/>
            </a:endParaRPr>
          </a:p>
          <a:p>
            <a:pPr marL="643255" marR="5080" lvl="1" indent="-173355">
              <a:lnSpc>
                <a:spcPct val="100000"/>
              </a:lnSpc>
              <a:buChar char="•"/>
              <a:tabLst>
                <a:tab pos="643890" algn="l"/>
              </a:tabLst>
            </a:pPr>
            <a:r>
              <a:rPr sz="1600" spc="-5" dirty="0">
                <a:latin typeface="Arial"/>
                <a:cs typeface="Arial"/>
              </a:rPr>
              <a:t>stessi problemi di un calcolatore a singolo processore (una interruzione può  fermare l’esecuzione di un processo in un qualsiasi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istante)</a:t>
            </a:r>
            <a:endParaRPr sz="1600">
              <a:latin typeface="Arial"/>
              <a:cs typeface="Arial"/>
            </a:endParaRPr>
          </a:p>
          <a:p>
            <a:pPr marL="643255" lvl="1" indent="-173355">
              <a:lnSpc>
                <a:spcPct val="100000"/>
              </a:lnSpc>
              <a:buChar char="•"/>
              <a:tabLst>
                <a:tab pos="643890" algn="l"/>
              </a:tabLst>
            </a:pPr>
            <a:r>
              <a:rPr sz="1600" spc="-5" dirty="0">
                <a:latin typeface="Arial"/>
                <a:cs typeface="Arial"/>
              </a:rPr>
              <a:t>interlacciamento esecuzione processi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paralleli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7140" y="2642768"/>
            <a:ext cx="3078480" cy="207454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b="1" spc="-5" dirty="0">
                <a:latin typeface="Courier New"/>
                <a:cs typeface="Courier New"/>
              </a:rPr>
              <a:t>Processo P1 –</a:t>
            </a:r>
            <a:r>
              <a:rPr sz="1600" b="1" spc="-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Processore1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Courier New"/>
                <a:cs typeface="Courier New"/>
              </a:rPr>
              <a:t>……</a:t>
            </a:r>
            <a:endParaRPr sz="160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  <a:spcBef>
                <a:spcPts val="390"/>
              </a:spcBef>
            </a:pPr>
            <a:r>
              <a:rPr sz="1600" spc="-5" dirty="0">
                <a:latin typeface="Courier New"/>
                <a:cs typeface="Courier New"/>
              </a:rPr>
              <a:t>scanf(“%c”,</a:t>
            </a:r>
            <a:r>
              <a:rPr sz="160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&amp;in);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Courier New"/>
                <a:cs typeface="Courier New"/>
              </a:rPr>
              <a:t>……</a:t>
            </a:r>
            <a:endParaRPr sz="1600">
              <a:latin typeface="Courier New"/>
              <a:cs typeface="Courier New"/>
            </a:endParaRPr>
          </a:p>
          <a:p>
            <a:pPr marL="355600" marR="516890">
              <a:lnSpc>
                <a:spcPct val="120000"/>
              </a:lnSpc>
            </a:pPr>
            <a:r>
              <a:rPr sz="1600" spc="-5" dirty="0">
                <a:latin typeface="Courier New"/>
                <a:cs typeface="Courier New"/>
              </a:rPr>
              <a:t>out = in;  printf(“&amp;c”,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out);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5" dirty="0">
                <a:latin typeface="Courier New"/>
                <a:cs typeface="Courier New"/>
              </a:rPr>
              <a:t>……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0168" y="4827270"/>
            <a:ext cx="8044815" cy="1122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Il carattere letto da P1 è perso prima di poter essere stampato (perdita di</a:t>
            </a:r>
            <a:r>
              <a:rPr sz="1600" i="1" spc="24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aggiornamento)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i="1" spc="-5" dirty="0">
                <a:latin typeface="Arial"/>
                <a:cs typeface="Arial"/>
              </a:rPr>
              <a:t>Soluzione: </a:t>
            </a:r>
            <a:r>
              <a:rPr sz="2400" b="1" i="1" spc="-15" dirty="0">
                <a:latin typeface="Arial"/>
                <a:cs typeface="Arial"/>
              </a:rPr>
              <a:t>MUTUA</a:t>
            </a:r>
            <a:r>
              <a:rPr sz="2400" b="1" i="1" spc="-20" dirty="0">
                <a:latin typeface="Arial"/>
                <a:cs typeface="Arial"/>
              </a:rPr>
              <a:t> </a:t>
            </a:r>
            <a:r>
              <a:rPr sz="2400" b="1" i="1" spc="-5" dirty="0">
                <a:latin typeface="Arial"/>
                <a:cs typeface="Arial"/>
              </a:rPr>
              <a:t>ESCLUSIONE</a:t>
            </a:r>
            <a:endParaRPr sz="2400">
              <a:latin typeface="Arial"/>
              <a:cs typeface="Arial"/>
            </a:endParaRPr>
          </a:p>
          <a:p>
            <a:pPr marL="46355" algn="ctr">
              <a:lnSpc>
                <a:spcPct val="100000"/>
              </a:lnSpc>
              <a:spcBef>
                <a:spcPts val="20"/>
              </a:spcBef>
            </a:pPr>
            <a:r>
              <a:rPr sz="1600" spc="-5" dirty="0">
                <a:latin typeface="Arial"/>
                <a:cs typeface="Arial"/>
              </a:rPr>
              <a:t>Un solo programma per volta può entrare nella propria sezione</a:t>
            </a:r>
            <a:r>
              <a:rPr sz="1600" spc="1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critica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04517" y="6168644"/>
            <a:ext cx="63049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Es.: Un solo programma per volta può inviare comandi alla</a:t>
            </a:r>
            <a:r>
              <a:rPr sz="1600" spc="1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stampante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62653" y="2642768"/>
            <a:ext cx="3078480" cy="207454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b="1" spc="-5" dirty="0">
                <a:latin typeface="Courier New"/>
                <a:cs typeface="Courier New"/>
              </a:rPr>
              <a:t>Processo P2 –</a:t>
            </a:r>
            <a:r>
              <a:rPr sz="1600" b="1" spc="-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Processore2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5" dirty="0">
                <a:latin typeface="Courier New"/>
                <a:cs typeface="Courier New"/>
              </a:rPr>
              <a:t>……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b="1" spc="-5" dirty="0">
                <a:latin typeface="Courier New"/>
                <a:cs typeface="Courier New"/>
              </a:rPr>
              <a:t>……</a:t>
            </a:r>
            <a:endParaRPr sz="1600">
              <a:latin typeface="Courier New"/>
              <a:cs typeface="Courier New"/>
            </a:endParaRPr>
          </a:p>
          <a:p>
            <a:pPr marL="355600" marR="638810">
              <a:lnSpc>
                <a:spcPct val="120000"/>
              </a:lnSpc>
            </a:pPr>
            <a:r>
              <a:rPr sz="1600" spc="-5" dirty="0">
                <a:latin typeface="Courier New"/>
                <a:cs typeface="Courier New"/>
              </a:rPr>
              <a:t>scanf(“%c”, &amp;in);  out =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in;</a:t>
            </a:r>
            <a:endParaRPr sz="160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Courier New"/>
                <a:cs typeface="Courier New"/>
              </a:rPr>
              <a:t>……</a:t>
            </a:r>
            <a:endParaRPr sz="160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  <a:spcBef>
                <a:spcPts val="390"/>
              </a:spcBef>
            </a:pPr>
            <a:r>
              <a:rPr sz="1600" spc="-5" dirty="0">
                <a:latin typeface="Courier New"/>
                <a:cs typeface="Courier New"/>
              </a:rPr>
              <a:t>printf(“&amp;c”,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out);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90576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Codifica </a:t>
            </a:r>
            <a:r>
              <a:rPr dirty="0"/>
              <a:t>dei </a:t>
            </a:r>
            <a:r>
              <a:rPr spc="-5" dirty="0"/>
              <a:t>dati:  </a:t>
            </a:r>
            <a:r>
              <a:rPr dirty="0"/>
              <a:t>SISTEMA</a:t>
            </a:r>
            <a:r>
              <a:rPr spc="-70" dirty="0"/>
              <a:t> </a:t>
            </a:r>
            <a:r>
              <a:rPr spc="-5" dirty="0"/>
              <a:t>NUMERICO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5294" y="2015998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5294" y="3144011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5294" y="6071006"/>
            <a:ext cx="112776" cy="22707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42594" y="1494281"/>
            <a:ext cx="7996555" cy="5019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3107690" algn="ctr">
              <a:lnSpc>
                <a:spcPct val="100000"/>
              </a:lnSpc>
              <a:spcBef>
                <a:spcPts val="95"/>
              </a:spcBef>
            </a:pPr>
            <a:r>
              <a:rPr sz="1600" spc="-35" dirty="0">
                <a:latin typeface="Lucida Sans Unicode"/>
                <a:cs typeface="Lucida Sans Unicode"/>
              </a:rPr>
              <a:t>Un </a:t>
            </a:r>
            <a:r>
              <a:rPr sz="1600" spc="-70" dirty="0">
                <a:latin typeface="Lucida Sans Unicode"/>
                <a:cs typeface="Lucida Sans Unicode"/>
              </a:rPr>
              <a:t>sistema </a:t>
            </a:r>
            <a:r>
              <a:rPr sz="1600" spc="-95" dirty="0">
                <a:latin typeface="Lucida Sans Unicode"/>
                <a:cs typeface="Lucida Sans Unicode"/>
              </a:rPr>
              <a:t>numerico </a:t>
            </a:r>
            <a:r>
              <a:rPr sz="1600" spc="-55" dirty="0">
                <a:latin typeface="Lucida Sans Unicode"/>
                <a:cs typeface="Lucida Sans Unicode"/>
              </a:rPr>
              <a:t>viene </a:t>
            </a:r>
            <a:r>
              <a:rPr sz="1600" spc="-100" dirty="0">
                <a:latin typeface="Lucida Sans Unicode"/>
                <a:cs typeface="Lucida Sans Unicode"/>
              </a:rPr>
              <a:t>determinato </a:t>
            </a:r>
            <a:r>
              <a:rPr sz="1600" spc="-90" dirty="0">
                <a:latin typeface="Lucida Sans Unicode"/>
                <a:cs typeface="Lucida Sans Unicode"/>
              </a:rPr>
              <a:t>per </a:t>
            </a:r>
            <a:r>
              <a:rPr sz="1600" spc="-100" dirty="0">
                <a:latin typeface="Lucida Sans Unicode"/>
                <a:cs typeface="Lucida Sans Unicode"/>
              </a:rPr>
              <a:t>mezzo</a:t>
            </a:r>
            <a:r>
              <a:rPr sz="1600" spc="30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di: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</a:pPr>
            <a:r>
              <a:rPr sz="1600" u="sng" spc="-3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Un </a:t>
            </a:r>
            <a:r>
              <a:rPr sz="1600" u="sng" spc="-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insieme </a:t>
            </a:r>
            <a:r>
              <a:rPr sz="1600" u="sng" spc="-114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limitato </a:t>
            </a:r>
            <a:r>
              <a:rPr sz="1600" u="sng" spc="-12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di </a:t>
            </a:r>
            <a:r>
              <a:rPr sz="1600" u="sng" spc="-10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simboli</a:t>
            </a:r>
            <a:r>
              <a:rPr sz="1600" spc="-105" dirty="0">
                <a:latin typeface="Lucida Sans Unicode"/>
                <a:cs typeface="Lucida Sans Unicode"/>
              </a:rPr>
              <a:t> </a:t>
            </a:r>
            <a:r>
              <a:rPr sz="1600" spc="-35" dirty="0">
                <a:latin typeface="Lucida Sans Unicode"/>
                <a:cs typeface="Lucida Sans Unicode"/>
              </a:rPr>
              <a:t>(le </a:t>
            </a:r>
            <a:r>
              <a:rPr sz="1600" spc="-70" dirty="0">
                <a:latin typeface="Lucida Sans Unicode"/>
                <a:cs typeface="Lucida Sans Unicode"/>
              </a:rPr>
              <a:t>cifre), </a:t>
            </a:r>
            <a:r>
              <a:rPr sz="1600" spc="-50" dirty="0">
                <a:latin typeface="Lucida Sans Unicode"/>
                <a:cs typeface="Lucida Sans Unicode"/>
              </a:rPr>
              <a:t>che </a:t>
            </a:r>
            <a:r>
              <a:rPr sz="1600" spc="-80" dirty="0">
                <a:latin typeface="Lucida Sans Unicode"/>
                <a:cs typeface="Lucida Sans Unicode"/>
              </a:rPr>
              <a:t>rappresentano </a:t>
            </a:r>
            <a:r>
              <a:rPr sz="1600" spc="-95" dirty="0">
                <a:latin typeface="Lucida Sans Unicode"/>
                <a:cs typeface="Lucida Sans Unicode"/>
              </a:rPr>
              <a:t>quantità</a:t>
            </a:r>
            <a:r>
              <a:rPr sz="1600" spc="13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prestabilite</a:t>
            </a:r>
            <a:endParaRPr sz="1600">
              <a:latin typeface="Lucida Sans Unicode"/>
              <a:cs typeface="Lucida Sans Unicode"/>
            </a:endParaRPr>
          </a:p>
          <a:p>
            <a:pPr marL="354965">
              <a:lnSpc>
                <a:spcPct val="100000"/>
              </a:lnSpc>
              <a:spcBef>
                <a:spcPts val="204"/>
              </a:spcBef>
              <a:tabLst>
                <a:tab pos="926465" algn="l"/>
              </a:tabLst>
            </a:pPr>
            <a:r>
              <a:rPr sz="1400" spc="15" dirty="0">
                <a:latin typeface="Lucida Sans Unicode"/>
                <a:cs typeface="Lucida Sans Unicode"/>
              </a:rPr>
              <a:t>Es.:	</a:t>
            </a:r>
            <a:r>
              <a:rPr sz="1400" spc="-60" dirty="0">
                <a:latin typeface="Lucida Sans Unicode"/>
                <a:cs typeface="Lucida Sans Unicode"/>
              </a:rPr>
              <a:t>sistema decimale: </a:t>
            </a:r>
            <a:r>
              <a:rPr sz="1400" spc="-85" dirty="0">
                <a:latin typeface="Lucida Sans Unicode"/>
                <a:cs typeface="Lucida Sans Unicode"/>
              </a:rPr>
              <a:t>0, 1, 2, 3, 4, 5, 6, 7, 8,</a:t>
            </a:r>
            <a:r>
              <a:rPr sz="1400" dirty="0">
                <a:latin typeface="Lucida Sans Unicode"/>
                <a:cs typeface="Lucida Sans Unicode"/>
              </a:rPr>
              <a:t> </a:t>
            </a:r>
            <a:r>
              <a:rPr sz="1400" spc="-105" dirty="0">
                <a:latin typeface="Lucida Sans Unicode"/>
                <a:cs typeface="Lucida Sans Unicode"/>
              </a:rPr>
              <a:t>9</a:t>
            </a:r>
            <a:endParaRPr sz="1400">
              <a:latin typeface="Lucida Sans Unicode"/>
              <a:cs typeface="Lucida Sans Unicode"/>
            </a:endParaRPr>
          </a:p>
          <a:p>
            <a:pPr marL="926465">
              <a:lnSpc>
                <a:spcPct val="100000"/>
              </a:lnSpc>
              <a:spcBef>
                <a:spcPts val="45"/>
              </a:spcBef>
            </a:pPr>
            <a:r>
              <a:rPr sz="1400" spc="-60" dirty="0">
                <a:latin typeface="Lucida Sans Unicode"/>
                <a:cs typeface="Lucida Sans Unicode"/>
              </a:rPr>
              <a:t>sistema </a:t>
            </a:r>
            <a:r>
              <a:rPr sz="1400" spc="-80" dirty="0">
                <a:latin typeface="Lucida Sans Unicode"/>
                <a:cs typeface="Lucida Sans Unicode"/>
              </a:rPr>
              <a:t>binario: </a:t>
            </a:r>
            <a:r>
              <a:rPr sz="1400" spc="-85" dirty="0">
                <a:latin typeface="Lucida Sans Unicode"/>
                <a:cs typeface="Lucida Sans Unicode"/>
              </a:rPr>
              <a:t>0,</a:t>
            </a:r>
            <a:r>
              <a:rPr sz="1400" spc="-120" dirty="0">
                <a:latin typeface="Lucida Sans Unicode"/>
                <a:cs typeface="Lucida Sans Unicode"/>
              </a:rPr>
              <a:t> </a:t>
            </a:r>
            <a:r>
              <a:rPr sz="1400" spc="-105" dirty="0">
                <a:latin typeface="Lucida Sans Unicode"/>
                <a:cs typeface="Lucida Sans Unicode"/>
              </a:rPr>
              <a:t>1</a:t>
            </a:r>
            <a:endParaRPr sz="1400">
              <a:latin typeface="Lucida Sans Unicode"/>
              <a:cs typeface="Lucida Sans Unicode"/>
            </a:endParaRPr>
          </a:p>
          <a:p>
            <a:pPr marL="926465">
              <a:lnSpc>
                <a:spcPct val="100000"/>
              </a:lnSpc>
            </a:pPr>
            <a:r>
              <a:rPr sz="1400" spc="-60" dirty="0">
                <a:latin typeface="Lucida Sans Unicode"/>
                <a:cs typeface="Lucida Sans Unicode"/>
              </a:rPr>
              <a:t>sistema </a:t>
            </a:r>
            <a:r>
              <a:rPr sz="1400" spc="-80" dirty="0">
                <a:latin typeface="Lucida Sans Unicode"/>
                <a:cs typeface="Lucida Sans Unicode"/>
              </a:rPr>
              <a:t>romano: </a:t>
            </a:r>
            <a:r>
              <a:rPr sz="1400" spc="-35" dirty="0">
                <a:latin typeface="Lucida Sans Unicode"/>
                <a:cs typeface="Lucida Sans Unicode"/>
              </a:rPr>
              <a:t>I, </a:t>
            </a:r>
            <a:r>
              <a:rPr sz="1400" spc="-20" dirty="0">
                <a:latin typeface="Lucida Sans Unicode"/>
                <a:cs typeface="Lucida Sans Unicode"/>
              </a:rPr>
              <a:t>V, </a:t>
            </a:r>
            <a:r>
              <a:rPr sz="1400" dirty="0">
                <a:latin typeface="Lucida Sans Unicode"/>
                <a:cs typeface="Lucida Sans Unicode"/>
              </a:rPr>
              <a:t>X, </a:t>
            </a:r>
            <a:r>
              <a:rPr sz="1400" spc="-15" dirty="0">
                <a:latin typeface="Lucida Sans Unicode"/>
                <a:cs typeface="Lucida Sans Unicode"/>
              </a:rPr>
              <a:t>L, </a:t>
            </a:r>
            <a:r>
              <a:rPr sz="1400" spc="-10" dirty="0">
                <a:latin typeface="Lucida Sans Unicode"/>
                <a:cs typeface="Lucida Sans Unicode"/>
              </a:rPr>
              <a:t>C,</a:t>
            </a:r>
            <a:r>
              <a:rPr sz="1400" spc="-305" dirty="0">
                <a:latin typeface="Lucida Sans Unicode"/>
                <a:cs typeface="Lucida Sans Unicode"/>
              </a:rPr>
              <a:t> </a:t>
            </a:r>
            <a:r>
              <a:rPr sz="1400" spc="-50" dirty="0">
                <a:latin typeface="Lucida Sans Unicode"/>
                <a:cs typeface="Lucida Sans Unicode"/>
              </a:rPr>
              <a:t>D, M, </a:t>
            </a:r>
            <a:r>
              <a:rPr sz="1400" dirty="0">
                <a:latin typeface="Lucida Sans Unicode"/>
                <a:cs typeface="Lucida Sans Unicode"/>
              </a:rPr>
              <a:t>…</a:t>
            </a:r>
            <a:endParaRPr sz="1400">
              <a:latin typeface="Lucida Sans Unicode"/>
              <a:cs typeface="Lucida Sans Unicode"/>
            </a:endParaRPr>
          </a:p>
          <a:p>
            <a:pPr marL="354965">
              <a:lnSpc>
                <a:spcPct val="100000"/>
              </a:lnSpc>
              <a:spcBef>
                <a:spcPts val="1675"/>
              </a:spcBef>
            </a:pPr>
            <a:r>
              <a:rPr sz="1600" u="sng" spc="-3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Regole </a:t>
            </a:r>
            <a:r>
              <a:rPr sz="1600" u="sng" spc="-9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per 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costruire </a:t>
            </a:r>
            <a:r>
              <a:rPr sz="1600" u="sng" spc="-11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i</a:t>
            </a:r>
            <a:r>
              <a:rPr sz="1600" u="sng" spc="-4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1600" u="sng" spc="-10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numeri</a:t>
            </a:r>
            <a:r>
              <a:rPr sz="1600" spc="-100" dirty="0">
                <a:latin typeface="Lucida Sans Unicode"/>
                <a:cs typeface="Lucida Sans Unicode"/>
              </a:rPr>
              <a:t>:</a:t>
            </a:r>
            <a:endParaRPr sz="1600">
              <a:latin typeface="Lucida Sans Unicode"/>
              <a:cs typeface="Lucida Sans Unicode"/>
            </a:endParaRPr>
          </a:p>
          <a:p>
            <a:pPr marL="812165" indent="-342265">
              <a:lnSpc>
                <a:spcPct val="100000"/>
              </a:lnSpc>
              <a:buClr>
                <a:srgbClr val="008080"/>
              </a:buClr>
              <a:buAutoNum type="arabicPeriod"/>
              <a:tabLst>
                <a:tab pos="812165" algn="l"/>
                <a:tab pos="812800" algn="l"/>
              </a:tabLst>
            </a:pPr>
            <a:r>
              <a:rPr sz="1600" spc="-50" dirty="0">
                <a:latin typeface="Lucida Sans Unicode"/>
                <a:cs typeface="Lucida Sans Unicode"/>
              </a:rPr>
              <a:t>Sistemi </a:t>
            </a:r>
            <a:r>
              <a:rPr sz="1600" spc="-105" dirty="0">
                <a:latin typeface="Lucida Sans Unicode"/>
                <a:cs typeface="Lucida Sans Unicode"/>
              </a:rPr>
              <a:t>non </a:t>
            </a:r>
            <a:r>
              <a:rPr sz="1600" spc="-90" dirty="0">
                <a:latin typeface="Lucida Sans Unicode"/>
                <a:cs typeface="Lucida Sans Unicode"/>
              </a:rPr>
              <a:t>posizionali, </a:t>
            </a:r>
            <a:r>
              <a:rPr sz="1400" spc="-25" dirty="0">
                <a:latin typeface="Lucida Sans Unicode"/>
                <a:cs typeface="Lucida Sans Unicode"/>
              </a:rPr>
              <a:t>es. </a:t>
            </a:r>
            <a:r>
              <a:rPr sz="1400" spc="-50" dirty="0">
                <a:latin typeface="Lucida Sans Unicode"/>
                <a:cs typeface="Lucida Sans Unicode"/>
              </a:rPr>
              <a:t>Romano, </a:t>
            </a:r>
            <a:r>
              <a:rPr sz="1400" spc="-60" dirty="0">
                <a:latin typeface="Lucida Sans Unicode"/>
                <a:cs typeface="Lucida Sans Unicode"/>
              </a:rPr>
              <a:t>sistema </a:t>
            </a:r>
            <a:r>
              <a:rPr sz="1400" spc="-80" dirty="0">
                <a:latin typeface="Lucida Sans Unicode"/>
                <a:cs typeface="Lucida Sans Unicode"/>
              </a:rPr>
              <a:t>additivo: </a:t>
            </a:r>
            <a:r>
              <a:rPr sz="1400" spc="-50" dirty="0">
                <a:latin typeface="Lucida Sans Unicode"/>
                <a:cs typeface="Lucida Sans Unicode"/>
              </a:rPr>
              <a:t>le </a:t>
            </a:r>
            <a:r>
              <a:rPr sz="1400" spc="-70" dirty="0">
                <a:latin typeface="Lucida Sans Unicode"/>
                <a:cs typeface="Lucida Sans Unicode"/>
              </a:rPr>
              <a:t>cifre sono </a:t>
            </a:r>
            <a:r>
              <a:rPr sz="1400" spc="-75" dirty="0">
                <a:latin typeface="Lucida Sans Unicode"/>
                <a:cs typeface="Lucida Sans Unicode"/>
              </a:rPr>
              <a:t>sommate </a:t>
            </a:r>
            <a:r>
              <a:rPr sz="1400" spc="-80" dirty="0">
                <a:latin typeface="Lucida Sans Unicode"/>
                <a:cs typeface="Lucida Sans Unicode"/>
              </a:rPr>
              <a:t>o</a:t>
            </a:r>
            <a:r>
              <a:rPr sz="1400" spc="-204" dirty="0">
                <a:latin typeface="Lucida Sans Unicode"/>
                <a:cs typeface="Lucida Sans Unicode"/>
              </a:rPr>
              <a:t> </a:t>
            </a:r>
            <a:r>
              <a:rPr sz="1400" spc="-85" dirty="0">
                <a:latin typeface="Lucida Sans Unicode"/>
                <a:cs typeface="Lucida Sans Unicode"/>
              </a:rPr>
              <a:t>sottratte</a:t>
            </a:r>
            <a:endParaRPr sz="1400">
              <a:latin typeface="Lucida Sans Unicode"/>
              <a:cs typeface="Lucida Sans Unicode"/>
            </a:endParaRPr>
          </a:p>
          <a:p>
            <a:pPr marR="3323590" algn="ctr">
              <a:lnSpc>
                <a:spcPts val="1675"/>
              </a:lnSpc>
              <a:spcBef>
                <a:spcPts val="10"/>
              </a:spcBef>
            </a:pPr>
            <a:r>
              <a:rPr sz="1400" spc="-60" dirty="0">
                <a:latin typeface="Lucida Sans Unicode"/>
                <a:cs typeface="Lucida Sans Unicode"/>
              </a:rPr>
              <a:t>sulla </a:t>
            </a:r>
            <a:r>
              <a:rPr sz="1400" spc="-30" dirty="0">
                <a:latin typeface="Lucida Sans Unicode"/>
                <a:cs typeface="Lucida Sans Unicode"/>
              </a:rPr>
              <a:t>base </a:t>
            </a:r>
            <a:r>
              <a:rPr sz="1400" spc="-85" dirty="0">
                <a:latin typeface="Lucida Sans Unicode"/>
                <a:cs typeface="Lucida Sans Unicode"/>
              </a:rPr>
              <a:t>dell’ordine </a:t>
            </a:r>
            <a:r>
              <a:rPr sz="1400" spc="-95" dirty="0">
                <a:latin typeface="Lucida Sans Unicode"/>
                <a:cs typeface="Lucida Sans Unicode"/>
              </a:rPr>
              <a:t>in </a:t>
            </a:r>
            <a:r>
              <a:rPr sz="1400" spc="-70" dirty="0">
                <a:latin typeface="Lucida Sans Unicode"/>
                <a:cs typeface="Lucida Sans Unicode"/>
              </a:rPr>
              <a:t>cui</a:t>
            </a:r>
            <a:r>
              <a:rPr sz="1400" spc="-135" dirty="0">
                <a:latin typeface="Lucida Sans Unicode"/>
                <a:cs typeface="Lucida Sans Unicode"/>
              </a:rPr>
              <a:t> </a:t>
            </a:r>
            <a:r>
              <a:rPr sz="1400" spc="-80" dirty="0">
                <a:latin typeface="Lucida Sans Unicode"/>
                <a:cs typeface="Lucida Sans Unicode"/>
              </a:rPr>
              <a:t>compaiono</a:t>
            </a:r>
            <a:endParaRPr sz="1400">
              <a:latin typeface="Lucida Sans Unicode"/>
              <a:cs typeface="Lucida Sans Unicode"/>
            </a:endParaRPr>
          </a:p>
          <a:p>
            <a:pPr marL="926465">
              <a:lnSpc>
                <a:spcPts val="1914"/>
              </a:lnSpc>
            </a:pPr>
            <a:r>
              <a:rPr sz="1600" spc="40" dirty="0">
                <a:latin typeface="Lucida Sans Unicode"/>
                <a:cs typeface="Lucida Sans Unicode"/>
              </a:rPr>
              <a:t>Es: </a:t>
            </a:r>
            <a:r>
              <a:rPr sz="1400" spc="10" dirty="0">
                <a:latin typeface="Lucida Sans Unicode"/>
                <a:cs typeface="Lucida Sans Unicode"/>
              </a:rPr>
              <a:t>XII </a:t>
            </a:r>
            <a:r>
              <a:rPr sz="1400" spc="-295" dirty="0">
                <a:latin typeface="Lucida Sans Unicode"/>
                <a:cs typeface="Lucida Sans Unicode"/>
              </a:rPr>
              <a:t>= </a:t>
            </a:r>
            <a:r>
              <a:rPr sz="1400" spc="-175" dirty="0">
                <a:latin typeface="Lucida Sans Unicode"/>
                <a:cs typeface="Lucida Sans Unicode"/>
              </a:rPr>
              <a:t>10+1+1 </a:t>
            </a:r>
            <a:r>
              <a:rPr sz="1400" spc="-295" dirty="0">
                <a:latin typeface="Lucida Sans Unicode"/>
                <a:cs typeface="Lucida Sans Unicode"/>
              </a:rPr>
              <a:t>= </a:t>
            </a:r>
            <a:r>
              <a:rPr sz="1400" spc="-95" dirty="0">
                <a:latin typeface="Lucida Sans Unicode"/>
                <a:cs typeface="Lucida Sans Unicode"/>
              </a:rPr>
              <a:t>12,</a:t>
            </a:r>
            <a:r>
              <a:rPr sz="1400" spc="-300" dirty="0">
                <a:latin typeface="Lucida Sans Unicode"/>
                <a:cs typeface="Lucida Sans Unicode"/>
              </a:rPr>
              <a:t> </a:t>
            </a:r>
            <a:r>
              <a:rPr sz="1400" spc="-150" dirty="0">
                <a:latin typeface="Lucida Sans Unicode"/>
                <a:cs typeface="Lucida Sans Unicode"/>
              </a:rPr>
              <a:t>IX=10-1=9</a:t>
            </a:r>
            <a:endParaRPr sz="1400">
              <a:latin typeface="Lucida Sans Unicode"/>
              <a:cs typeface="Lucida Sans Unicode"/>
            </a:endParaRPr>
          </a:p>
          <a:p>
            <a:pPr marL="812165" indent="-342265">
              <a:lnSpc>
                <a:spcPct val="100000"/>
              </a:lnSpc>
              <a:spcBef>
                <a:spcPts val="1680"/>
              </a:spcBef>
              <a:buClr>
                <a:srgbClr val="009999"/>
              </a:buClr>
              <a:buAutoNum type="arabicPeriod" startAt="2"/>
              <a:tabLst>
                <a:tab pos="812165" algn="l"/>
                <a:tab pos="812800" algn="l"/>
              </a:tabLst>
            </a:pPr>
            <a:r>
              <a:rPr sz="1600" spc="-50" dirty="0">
                <a:latin typeface="Lucida Sans Unicode"/>
                <a:cs typeface="Lucida Sans Unicode"/>
              </a:rPr>
              <a:t>Sistemi </a:t>
            </a:r>
            <a:r>
              <a:rPr sz="1600" spc="-95" dirty="0">
                <a:latin typeface="Lucida Sans Unicode"/>
                <a:cs typeface="Lucida Sans Unicode"/>
              </a:rPr>
              <a:t>posizionali </a:t>
            </a:r>
            <a:r>
              <a:rPr sz="1600" spc="-20" dirty="0">
                <a:latin typeface="Lucida Sans Unicode"/>
                <a:cs typeface="Lucida Sans Unicode"/>
              </a:rPr>
              <a:t>(es. </a:t>
            </a:r>
            <a:r>
              <a:rPr sz="1600" spc="-70" dirty="0">
                <a:latin typeface="Lucida Sans Unicode"/>
                <a:cs typeface="Lucida Sans Unicode"/>
              </a:rPr>
              <a:t>decimale, </a:t>
            </a:r>
            <a:r>
              <a:rPr sz="1600" spc="-95" dirty="0">
                <a:latin typeface="Lucida Sans Unicode"/>
                <a:cs typeface="Lucida Sans Unicode"/>
              </a:rPr>
              <a:t>binario, </a:t>
            </a:r>
            <a:r>
              <a:rPr sz="1600" spc="-30" dirty="0">
                <a:latin typeface="Lucida Sans Unicode"/>
                <a:cs typeface="Lucida Sans Unicode"/>
              </a:rPr>
              <a:t>ecc.):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65" dirty="0">
                <a:latin typeface="Lucida Sans Unicode"/>
                <a:cs typeface="Lucida Sans Unicode"/>
              </a:rPr>
              <a:t>valore </a:t>
            </a:r>
            <a:r>
              <a:rPr sz="1600" spc="-75" dirty="0">
                <a:latin typeface="Lucida Sans Unicode"/>
                <a:cs typeface="Lucida Sans Unicode"/>
              </a:rPr>
              <a:t>delle </a:t>
            </a:r>
            <a:r>
              <a:rPr sz="1600" spc="-85" dirty="0">
                <a:latin typeface="Lucida Sans Unicode"/>
                <a:cs typeface="Lucida Sans Unicode"/>
              </a:rPr>
              <a:t>cifre</a:t>
            </a:r>
            <a:r>
              <a:rPr sz="1600" spc="-10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dipende</a:t>
            </a:r>
            <a:endParaRPr sz="1600">
              <a:latin typeface="Lucida Sans Unicode"/>
              <a:cs typeface="Lucida Sans Unicode"/>
            </a:endParaRPr>
          </a:p>
          <a:p>
            <a:pPr marL="812165">
              <a:lnSpc>
                <a:spcPct val="100000"/>
              </a:lnSpc>
            </a:pPr>
            <a:r>
              <a:rPr sz="1600" spc="-70" dirty="0">
                <a:latin typeface="Lucida Sans Unicode"/>
                <a:cs typeface="Lucida Sans Unicode"/>
              </a:rPr>
              <a:t>dalla </a:t>
            </a:r>
            <a:r>
              <a:rPr sz="1600" spc="-110" dirty="0">
                <a:latin typeface="Lucida Sans Unicode"/>
                <a:cs typeface="Lucida Sans Unicode"/>
              </a:rPr>
              <a:t>loro </a:t>
            </a:r>
            <a:r>
              <a:rPr sz="1600" spc="-90" dirty="0">
                <a:latin typeface="Lucida Sans Unicode"/>
                <a:cs typeface="Lucida Sans Unicode"/>
              </a:rPr>
              <a:t>posizione </a:t>
            </a:r>
            <a:r>
              <a:rPr sz="1600" spc="-100" dirty="0">
                <a:latin typeface="Lucida Sans Unicode"/>
                <a:cs typeface="Lucida Sans Unicode"/>
              </a:rPr>
              <a:t>all’interno </a:t>
            </a:r>
            <a:r>
              <a:rPr sz="1600" spc="-80" dirty="0">
                <a:latin typeface="Lucida Sans Unicode"/>
                <a:cs typeface="Lucida Sans Unicode"/>
              </a:rPr>
              <a:t>del</a:t>
            </a:r>
            <a:r>
              <a:rPr sz="1600" spc="-25" dirty="0">
                <a:latin typeface="Lucida Sans Unicode"/>
                <a:cs typeface="Lucida Sans Unicode"/>
              </a:rPr>
              <a:t> </a:t>
            </a:r>
            <a:r>
              <a:rPr sz="1600" spc="-105" dirty="0">
                <a:latin typeface="Lucida Sans Unicode"/>
                <a:cs typeface="Lucida Sans Unicode"/>
              </a:rPr>
              <a:t>numero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1544320" marR="2694940" indent="-1905">
              <a:lnSpc>
                <a:spcPct val="134700"/>
              </a:lnSpc>
            </a:pPr>
            <a:r>
              <a:rPr sz="1400" spc="114" dirty="0">
                <a:latin typeface="Lucida Sans Unicode"/>
                <a:cs typeface="Lucida Sans Unicode"/>
              </a:rPr>
              <a:t>BASE </a:t>
            </a:r>
            <a:r>
              <a:rPr sz="1400" spc="-95" dirty="0">
                <a:latin typeface="Lucida Sans Unicode"/>
                <a:cs typeface="Lucida Sans Unicode"/>
              </a:rPr>
              <a:t>10: </a:t>
            </a:r>
            <a:r>
              <a:rPr sz="1400" spc="-110" dirty="0">
                <a:latin typeface="Lucida Sans Unicode"/>
                <a:cs typeface="Lucida Sans Unicode"/>
              </a:rPr>
              <a:t>2562 </a:t>
            </a:r>
            <a:r>
              <a:rPr sz="1400" spc="-295" dirty="0">
                <a:latin typeface="Lucida Sans Unicode"/>
                <a:cs typeface="Lucida Sans Unicode"/>
              </a:rPr>
              <a:t>= </a:t>
            </a:r>
            <a:r>
              <a:rPr sz="1400" spc="-100" dirty="0">
                <a:latin typeface="Lucida Sans Unicode"/>
                <a:cs typeface="Lucida Sans Unicode"/>
              </a:rPr>
              <a:t>2*10</a:t>
            </a:r>
            <a:r>
              <a:rPr sz="1350" spc="-150" baseline="24691" dirty="0">
                <a:latin typeface="Lucida Sans Unicode"/>
                <a:cs typeface="Lucida Sans Unicode"/>
              </a:rPr>
              <a:t>3 </a:t>
            </a:r>
            <a:r>
              <a:rPr sz="1400" spc="-295" dirty="0">
                <a:latin typeface="Lucida Sans Unicode"/>
                <a:cs typeface="Lucida Sans Unicode"/>
              </a:rPr>
              <a:t>+ </a:t>
            </a:r>
            <a:r>
              <a:rPr sz="1400" spc="-105" dirty="0">
                <a:latin typeface="Lucida Sans Unicode"/>
                <a:cs typeface="Lucida Sans Unicode"/>
              </a:rPr>
              <a:t>5*10</a:t>
            </a:r>
            <a:r>
              <a:rPr sz="1350" spc="-157" baseline="24691" dirty="0">
                <a:latin typeface="Lucida Sans Unicode"/>
                <a:cs typeface="Lucida Sans Unicode"/>
              </a:rPr>
              <a:t>2 </a:t>
            </a:r>
            <a:r>
              <a:rPr sz="1400" spc="-295" dirty="0">
                <a:latin typeface="Lucida Sans Unicode"/>
                <a:cs typeface="Lucida Sans Unicode"/>
              </a:rPr>
              <a:t>+ </a:t>
            </a:r>
            <a:r>
              <a:rPr sz="1400" spc="-100" dirty="0">
                <a:latin typeface="Lucida Sans Unicode"/>
                <a:cs typeface="Lucida Sans Unicode"/>
              </a:rPr>
              <a:t>6*10</a:t>
            </a:r>
            <a:r>
              <a:rPr sz="1350" spc="-150" baseline="24691" dirty="0">
                <a:latin typeface="Lucida Sans Unicode"/>
                <a:cs typeface="Lucida Sans Unicode"/>
              </a:rPr>
              <a:t>1 </a:t>
            </a:r>
            <a:r>
              <a:rPr sz="1400" spc="-295" dirty="0">
                <a:latin typeface="Lucida Sans Unicode"/>
                <a:cs typeface="Lucida Sans Unicode"/>
              </a:rPr>
              <a:t>+ </a:t>
            </a:r>
            <a:r>
              <a:rPr sz="1400" spc="-105" dirty="0">
                <a:latin typeface="Lucida Sans Unicode"/>
                <a:cs typeface="Lucida Sans Unicode"/>
              </a:rPr>
              <a:t>2*10</a:t>
            </a:r>
            <a:r>
              <a:rPr sz="1350" spc="-157" baseline="24691" dirty="0">
                <a:latin typeface="Lucida Sans Unicode"/>
                <a:cs typeface="Lucida Sans Unicode"/>
              </a:rPr>
              <a:t>0  </a:t>
            </a:r>
            <a:r>
              <a:rPr sz="1400" spc="114" dirty="0">
                <a:latin typeface="Lucida Sans Unicode"/>
                <a:cs typeface="Lucida Sans Unicode"/>
              </a:rPr>
              <a:t>BASE </a:t>
            </a:r>
            <a:r>
              <a:rPr sz="1400" spc="-85" dirty="0">
                <a:latin typeface="Lucida Sans Unicode"/>
                <a:cs typeface="Lucida Sans Unicode"/>
              </a:rPr>
              <a:t>2: </a:t>
            </a:r>
            <a:r>
              <a:rPr sz="1400" spc="-110" dirty="0">
                <a:latin typeface="Lucida Sans Unicode"/>
                <a:cs typeface="Lucida Sans Unicode"/>
              </a:rPr>
              <a:t>101 </a:t>
            </a:r>
            <a:r>
              <a:rPr sz="1400" spc="-295" dirty="0">
                <a:latin typeface="Lucida Sans Unicode"/>
                <a:cs typeface="Lucida Sans Unicode"/>
              </a:rPr>
              <a:t>= </a:t>
            </a:r>
            <a:r>
              <a:rPr sz="1400" spc="-100" dirty="0">
                <a:latin typeface="Lucida Sans Unicode"/>
                <a:cs typeface="Lucida Sans Unicode"/>
              </a:rPr>
              <a:t>1*2</a:t>
            </a:r>
            <a:r>
              <a:rPr sz="1350" spc="-150" baseline="24691" dirty="0">
                <a:latin typeface="Lucida Sans Unicode"/>
                <a:cs typeface="Lucida Sans Unicode"/>
              </a:rPr>
              <a:t>2 </a:t>
            </a:r>
            <a:r>
              <a:rPr sz="1400" spc="-295" dirty="0">
                <a:latin typeface="Lucida Sans Unicode"/>
                <a:cs typeface="Lucida Sans Unicode"/>
              </a:rPr>
              <a:t>+ </a:t>
            </a:r>
            <a:r>
              <a:rPr sz="1400" spc="-100" dirty="0">
                <a:latin typeface="Lucida Sans Unicode"/>
                <a:cs typeface="Lucida Sans Unicode"/>
              </a:rPr>
              <a:t>0*2</a:t>
            </a:r>
            <a:r>
              <a:rPr sz="1350" spc="-150" baseline="24691" dirty="0">
                <a:latin typeface="Lucida Sans Unicode"/>
                <a:cs typeface="Lucida Sans Unicode"/>
              </a:rPr>
              <a:t>1 </a:t>
            </a:r>
            <a:r>
              <a:rPr sz="1400" spc="-295" dirty="0">
                <a:latin typeface="Lucida Sans Unicode"/>
                <a:cs typeface="Lucida Sans Unicode"/>
              </a:rPr>
              <a:t>+</a:t>
            </a:r>
            <a:r>
              <a:rPr sz="1400" spc="-315" dirty="0">
                <a:latin typeface="Lucida Sans Unicode"/>
                <a:cs typeface="Lucida Sans Unicode"/>
              </a:rPr>
              <a:t> </a:t>
            </a:r>
            <a:r>
              <a:rPr sz="1400" spc="-100" dirty="0">
                <a:latin typeface="Lucida Sans Unicode"/>
                <a:cs typeface="Lucida Sans Unicode"/>
              </a:rPr>
              <a:t>1*2</a:t>
            </a:r>
            <a:r>
              <a:rPr sz="1350" spc="-150" baseline="24691" dirty="0">
                <a:latin typeface="Lucida Sans Unicode"/>
                <a:cs typeface="Lucida Sans Unicode"/>
              </a:rPr>
              <a:t>0</a:t>
            </a:r>
            <a:endParaRPr sz="1350" baseline="24691">
              <a:latin typeface="Lucida Sans Unicode"/>
              <a:cs typeface="Lucida Sans Unicode"/>
            </a:endParaRPr>
          </a:p>
          <a:p>
            <a:pPr marL="1544320">
              <a:lnSpc>
                <a:spcPct val="100000"/>
              </a:lnSpc>
              <a:spcBef>
                <a:spcPts val="600"/>
              </a:spcBef>
            </a:pPr>
            <a:r>
              <a:rPr sz="1400" spc="110" dirty="0">
                <a:latin typeface="Lucida Sans Unicode"/>
                <a:cs typeface="Lucida Sans Unicode"/>
              </a:rPr>
              <a:t>BASE </a:t>
            </a:r>
            <a:r>
              <a:rPr sz="1400" spc="-85" dirty="0">
                <a:latin typeface="Lucida Sans Unicode"/>
                <a:cs typeface="Lucida Sans Unicode"/>
              </a:rPr>
              <a:t>8: </a:t>
            </a:r>
            <a:r>
              <a:rPr sz="1400" spc="-110" dirty="0">
                <a:latin typeface="Lucida Sans Unicode"/>
                <a:cs typeface="Lucida Sans Unicode"/>
              </a:rPr>
              <a:t>72 </a:t>
            </a:r>
            <a:r>
              <a:rPr sz="1400" spc="-295" dirty="0">
                <a:latin typeface="Lucida Sans Unicode"/>
                <a:cs typeface="Lucida Sans Unicode"/>
              </a:rPr>
              <a:t>= </a:t>
            </a:r>
            <a:r>
              <a:rPr sz="1400" spc="-100" dirty="0">
                <a:latin typeface="Lucida Sans Unicode"/>
                <a:cs typeface="Lucida Sans Unicode"/>
              </a:rPr>
              <a:t>7*8</a:t>
            </a:r>
            <a:r>
              <a:rPr sz="1350" spc="-150" baseline="24691" dirty="0">
                <a:latin typeface="Lucida Sans Unicode"/>
                <a:cs typeface="Lucida Sans Unicode"/>
              </a:rPr>
              <a:t>1 </a:t>
            </a:r>
            <a:r>
              <a:rPr sz="1400" spc="-295" dirty="0">
                <a:latin typeface="Lucida Sans Unicode"/>
                <a:cs typeface="Lucida Sans Unicode"/>
              </a:rPr>
              <a:t>+</a:t>
            </a:r>
            <a:r>
              <a:rPr sz="1400" spc="-245" dirty="0">
                <a:latin typeface="Lucida Sans Unicode"/>
                <a:cs typeface="Lucida Sans Unicode"/>
              </a:rPr>
              <a:t> </a:t>
            </a:r>
            <a:r>
              <a:rPr sz="1400" spc="-100" dirty="0">
                <a:latin typeface="Lucida Sans Unicode"/>
                <a:cs typeface="Lucida Sans Unicode"/>
              </a:rPr>
              <a:t>2*8</a:t>
            </a:r>
            <a:r>
              <a:rPr sz="1350" spc="-150" baseline="24691" dirty="0">
                <a:latin typeface="Lucida Sans Unicode"/>
                <a:cs typeface="Lucida Sans Unicode"/>
              </a:rPr>
              <a:t>0</a:t>
            </a:r>
            <a:endParaRPr sz="1350" baseline="24691">
              <a:latin typeface="Lucida Sans Unicode"/>
              <a:cs typeface="Lucida Sans Unicode"/>
            </a:endParaRPr>
          </a:p>
          <a:p>
            <a:pPr marL="354965">
              <a:lnSpc>
                <a:spcPts val="1895"/>
              </a:lnSpc>
              <a:spcBef>
                <a:spcPts val="1185"/>
              </a:spcBef>
            </a:pPr>
            <a:r>
              <a:rPr sz="1600" u="sng" spc="-3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Regole </a:t>
            </a:r>
            <a:r>
              <a:rPr sz="1600" u="sng" spc="-5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che </a:t>
            </a: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consentano </a:t>
            </a:r>
            <a:r>
              <a:rPr sz="1600" u="sng" spc="-12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di </a:t>
            </a:r>
            <a:r>
              <a:rPr sz="1600" u="sng" spc="-6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eseguire </a:t>
            </a:r>
            <a:r>
              <a:rPr sz="1600" u="sng" spc="-9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operazioni tra </a:t>
            </a:r>
            <a:r>
              <a:rPr sz="1600" u="sng" spc="-11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i</a:t>
            </a:r>
            <a:r>
              <a:rPr sz="1600" u="sng" spc="3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1600" u="sng" spc="-11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numeri</a:t>
            </a:r>
            <a:endParaRPr sz="1600">
              <a:latin typeface="Lucida Sans Unicode"/>
              <a:cs typeface="Lucida Sans Unicode"/>
            </a:endParaRPr>
          </a:p>
          <a:p>
            <a:pPr marR="135890" algn="r">
              <a:lnSpc>
                <a:spcPts val="1655"/>
              </a:lnSpc>
            </a:pPr>
            <a:r>
              <a:rPr sz="1400" spc="-5" dirty="0"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742" y="1579879"/>
            <a:ext cx="8209280" cy="4933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I meccanismi che provvedono alla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mutua esclusione</a:t>
            </a:r>
            <a:r>
              <a:rPr sz="1600" spc="-5" dirty="0">
                <a:latin typeface="Arial"/>
                <a:cs typeface="Arial"/>
              </a:rPr>
              <a:t> devono garantire i seguenti</a:t>
            </a:r>
            <a:r>
              <a:rPr sz="1600" spc="1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requisiti: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/>
              <a:cs typeface="Times New Roman"/>
            </a:endParaRPr>
          </a:p>
          <a:p>
            <a:pPr marL="182245" indent="-169545">
              <a:lnSpc>
                <a:spcPct val="100000"/>
              </a:lnSpc>
              <a:spcBef>
                <a:spcPts val="5"/>
              </a:spcBef>
              <a:buSzPct val="93750"/>
              <a:buAutoNum type="arabicPeriod"/>
              <a:tabLst>
                <a:tab pos="182880" algn="l"/>
              </a:tabLst>
            </a:pPr>
            <a:r>
              <a:rPr sz="1600" spc="-5" dirty="0">
                <a:latin typeface="Arial"/>
                <a:cs typeface="Arial"/>
              </a:rPr>
              <a:t>Un solo processo alla volta deve accedere alla sezione (o risorsa)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critica;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AutoNum type="arabicPeriod"/>
            </a:pPr>
            <a:endParaRPr sz="2300">
              <a:latin typeface="Times New Roman"/>
              <a:cs typeface="Times New Roman"/>
            </a:endParaRPr>
          </a:p>
          <a:p>
            <a:pPr marL="12700" marR="142875">
              <a:lnSpc>
                <a:spcPct val="100000"/>
              </a:lnSpc>
              <a:spcBef>
                <a:spcPts val="5"/>
              </a:spcBef>
              <a:buSzPct val="93750"/>
              <a:buAutoNum type="arabicPeriod"/>
              <a:tabLst>
                <a:tab pos="182880" algn="l"/>
              </a:tabLst>
            </a:pPr>
            <a:r>
              <a:rPr sz="1600" spc="-5" dirty="0">
                <a:latin typeface="Arial"/>
                <a:cs typeface="Arial"/>
              </a:rPr>
              <a:t>Un processo fuori della sezione critica non deve interferire con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processo nella sezione  critica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AutoNum type="arabicPeriod"/>
            </a:pPr>
            <a:endParaRPr sz="2300">
              <a:latin typeface="Times New Roman"/>
              <a:cs typeface="Times New Roman"/>
            </a:endParaRPr>
          </a:p>
          <a:p>
            <a:pPr marL="182245" indent="-169545">
              <a:lnSpc>
                <a:spcPct val="100000"/>
              </a:lnSpc>
              <a:buSzPct val="93750"/>
              <a:buAutoNum type="arabicPeriod"/>
              <a:tabLst>
                <a:tab pos="182880" algn="l"/>
              </a:tabLst>
            </a:pPr>
            <a:r>
              <a:rPr sz="1600" spc="-5" dirty="0">
                <a:latin typeface="Arial"/>
                <a:cs typeface="Arial"/>
              </a:rPr>
              <a:t>Ogni processo deve poter accedere dopo un tempo finito di attesa in coda </a:t>
            </a:r>
            <a:r>
              <a:rPr sz="1600" dirty="0">
                <a:latin typeface="Arial"/>
                <a:cs typeface="Arial"/>
              </a:rPr>
              <a:t>alla</a:t>
            </a:r>
            <a:r>
              <a:rPr sz="1600" spc="1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risorsa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critica (no stallo o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starvation)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buSzPct val="93750"/>
              <a:buAutoNum type="arabicPeriod" startAt="4"/>
              <a:tabLst>
                <a:tab pos="182880" algn="l"/>
              </a:tabLst>
            </a:pPr>
            <a:r>
              <a:rPr sz="1600" spc="-5" dirty="0">
                <a:latin typeface="Arial"/>
                <a:cs typeface="Arial"/>
              </a:rPr>
              <a:t>Se nessun processo è nella sezione critica, un processo deve poter entrare nella sezione  critica senza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attese</a:t>
            </a:r>
            <a:endParaRPr sz="1600">
              <a:latin typeface="Arial"/>
              <a:cs typeface="Arial"/>
            </a:endParaRPr>
          </a:p>
          <a:p>
            <a:pPr marL="12700" marR="520700">
              <a:lnSpc>
                <a:spcPct val="240000"/>
              </a:lnSpc>
              <a:spcBef>
                <a:spcPts val="5"/>
              </a:spcBef>
              <a:buSzPct val="93750"/>
              <a:buAutoNum type="arabicPeriod" startAt="4"/>
              <a:tabLst>
                <a:tab pos="182880" algn="l"/>
              </a:tabLst>
            </a:pPr>
            <a:r>
              <a:rPr sz="1600" spc="-5" dirty="0">
                <a:latin typeface="Arial"/>
                <a:cs typeface="Arial"/>
              </a:rPr>
              <a:t>Non </a:t>
            </a:r>
            <a:r>
              <a:rPr sz="1600" dirty="0">
                <a:latin typeface="Arial"/>
                <a:cs typeface="Arial"/>
              </a:rPr>
              <a:t>ci </a:t>
            </a:r>
            <a:r>
              <a:rPr sz="1600" spc="-5" dirty="0">
                <a:latin typeface="Arial"/>
                <a:cs typeface="Arial"/>
              </a:rPr>
              <a:t>devono essere supposizioni sulla velocità di esecuzione relativa dei processi  6.Il tempo di permanenza nella sezione critica è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(de)finito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imes New Roman"/>
              <a:cs typeface="Times New Roman"/>
            </a:endParaRPr>
          </a:p>
          <a:p>
            <a:pPr marR="8255" algn="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Requisiti </a:t>
            </a:r>
            <a:r>
              <a:rPr dirty="0"/>
              <a:t>per la mutua</a:t>
            </a:r>
            <a:r>
              <a:rPr spc="-65" dirty="0"/>
              <a:t> </a:t>
            </a:r>
            <a:r>
              <a:rPr dirty="0"/>
              <a:t>esclusione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065" y="1580134"/>
            <a:ext cx="7800340" cy="95186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1540"/>
              </a:lnSpc>
              <a:spcBef>
                <a:spcPts val="459"/>
              </a:spcBef>
            </a:pPr>
            <a:r>
              <a:rPr sz="16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Approcci </a:t>
            </a:r>
            <a:r>
              <a:rPr sz="16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software</a:t>
            </a:r>
            <a:r>
              <a:rPr sz="1600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i processi, senza ausilio del Sistema Operativo o del linguaggio di  programmazione, devono coordinarsi tra loro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(Dekker)</a:t>
            </a:r>
            <a:endParaRPr sz="16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1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Aumento del tempo di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esecuzione</a:t>
            </a:r>
            <a:endParaRPr sz="16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Errori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frequenti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065" y="3238880"/>
            <a:ext cx="575627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Utilizzo di particolari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istruzioni di macchina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(test-set,</a:t>
            </a:r>
            <a:r>
              <a:rPr sz="1600" spc="1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scambio)</a:t>
            </a:r>
            <a:endParaRPr sz="16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Riduzione del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sovraccarico</a:t>
            </a:r>
            <a:endParaRPr sz="16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Non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soddisfacenti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4065" y="4702302"/>
            <a:ext cx="660527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Supporto del sistema </a:t>
            </a:r>
            <a:r>
              <a:rPr sz="16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operativo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 del linguaggio di</a:t>
            </a:r>
            <a:r>
              <a:rPr sz="1600" b="1" u="heavy" spc="1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programmazione</a:t>
            </a:r>
            <a:endParaRPr sz="16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Scambio Messaggi (Inter Process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Communication)</a:t>
            </a:r>
            <a:endParaRPr sz="16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Semafori</a:t>
            </a:r>
            <a:endParaRPr sz="16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Monitor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Meccanismi </a:t>
            </a:r>
            <a:r>
              <a:rPr dirty="0"/>
              <a:t>di Mutua</a:t>
            </a:r>
            <a:r>
              <a:rPr spc="-20" dirty="0"/>
              <a:t> </a:t>
            </a:r>
            <a:r>
              <a:rPr spc="-5" dirty="0"/>
              <a:t>Esclusione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2706687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9119" y="2697226"/>
            <a:ext cx="469900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Mutua</a:t>
            </a:r>
            <a:r>
              <a:rPr spc="-15" dirty="0"/>
              <a:t> </a:t>
            </a:r>
            <a:r>
              <a:rPr spc="-5" dirty="0"/>
              <a:t>Esclusione:</a:t>
            </a:r>
          </a:p>
          <a:p>
            <a:pPr marL="12700">
              <a:lnSpc>
                <a:spcPct val="100000"/>
              </a:lnSpc>
            </a:pPr>
            <a:r>
              <a:rPr dirty="0"/>
              <a:t>un approccio</a:t>
            </a:r>
            <a:r>
              <a:rPr spc="-85" dirty="0"/>
              <a:t> </a:t>
            </a:r>
            <a:r>
              <a:rPr dirty="0"/>
              <a:t>software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2708338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79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4005579"/>
          </a:xfrm>
          <a:custGeom>
            <a:avLst/>
            <a:gdLst/>
            <a:ahLst/>
            <a:cxnLst/>
            <a:rect l="l" t="t" r="r" b="b"/>
            <a:pathLst>
              <a:path w="142875" h="4005579">
                <a:moveTo>
                  <a:pt x="0" y="4005326"/>
                </a:moveTo>
                <a:lnTo>
                  <a:pt x="142875" y="4005326"/>
                </a:lnTo>
                <a:lnTo>
                  <a:pt x="142875" y="0"/>
                </a:lnTo>
                <a:lnTo>
                  <a:pt x="0" y="0"/>
                </a:lnTo>
                <a:lnTo>
                  <a:pt x="0" y="4005326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75303" y="3429761"/>
            <a:ext cx="2049145" cy="1759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i="1" spc="-5" dirty="0">
                <a:latin typeface="Courier New"/>
                <a:cs typeface="Courier New"/>
              </a:rPr>
              <a:t>Processo</a:t>
            </a:r>
            <a:r>
              <a:rPr sz="1400" b="1" i="1" spc="-15" dirty="0">
                <a:latin typeface="Courier New"/>
                <a:cs typeface="Courier New"/>
              </a:rPr>
              <a:t> </a:t>
            </a:r>
            <a:r>
              <a:rPr sz="1400" b="1" i="1" dirty="0">
                <a:latin typeface="Courier New"/>
                <a:cs typeface="Courier New"/>
              </a:rPr>
              <a:t>0</a:t>
            </a:r>
            <a:endParaRPr sz="1400">
              <a:latin typeface="Courier New"/>
              <a:cs typeface="Courier New"/>
            </a:endParaRPr>
          </a:p>
          <a:p>
            <a:pPr marR="1116330" algn="ctr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….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b="1" spc="-5" dirty="0">
                <a:latin typeface="Courier New"/>
                <a:cs typeface="Courier New"/>
              </a:rPr>
              <a:t>while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(turno!=0)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{nulla} //busy</a:t>
            </a:r>
            <a:r>
              <a:rPr sz="1400" spc="-8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wait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&lt;sezione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critica&gt;;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400" spc="-5" dirty="0">
                <a:latin typeface="Courier New"/>
                <a:cs typeface="Courier New"/>
              </a:rPr>
              <a:t>turno=1;</a:t>
            </a:r>
            <a:endParaRPr sz="1400">
              <a:latin typeface="Courier New"/>
              <a:cs typeface="Courier New"/>
            </a:endParaRPr>
          </a:p>
          <a:p>
            <a:pPr marR="1207770" algn="ctr">
              <a:lnSpc>
                <a:spcPct val="100000"/>
              </a:lnSpc>
              <a:spcBef>
                <a:spcPts val="75"/>
              </a:spcBef>
            </a:pPr>
            <a:r>
              <a:rPr sz="1600" spc="-5" dirty="0">
                <a:latin typeface="Courier New"/>
                <a:cs typeface="Courier New"/>
              </a:rPr>
              <a:t>…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0825" y="2133473"/>
            <a:ext cx="3581400" cy="27353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253104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Algoritmo di </a:t>
            </a:r>
            <a:r>
              <a:rPr dirty="0"/>
              <a:t>Dekker  1°</a:t>
            </a:r>
            <a:r>
              <a:rPr spc="-15" dirty="0"/>
              <a:t> </a:t>
            </a:r>
            <a:r>
              <a:rPr spc="-5" dirty="0"/>
              <a:t>tentativo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3917" y="1432392"/>
            <a:ext cx="8182609" cy="1981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50" dirty="0">
                <a:latin typeface="Malgun Gothic"/>
                <a:cs typeface="Malgun Gothic"/>
              </a:rPr>
              <a:t>MUTUA </a:t>
            </a:r>
            <a:r>
              <a:rPr sz="1650" i="1" spc="-35" dirty="0">
                <a:latin typeface="Malgun Gothic"/>
                <a:cs typeface="Malgun Gothic"/>
              </a:rPr>
              <a:t>ESCLUSIONE: </a:t>
            </a:r>
            <a:r>
              <a:rPr sz="1650" i="1" spc="-40" dirty="0">
                <a:latin typeface="Malgun Gothic"/>
                <a:cs typeface="Malgun Gothic"/>
              </a:rPr>
              <a:t>Un </a:t>
            </a:r>
            <a:r>
              <a:rPr sz="1650" i="1" spc="-30" dirty="0">
                <a:latin typeface="Malgun Gothic"/>
                <a:cs typeface="Malgun Gothic"/>
              </a:rPr>
              <a:t>solo accesso per volta </a:t>
            </a:r>
            <a:r>
              <a:rPr sz="1650" i="1" spc="-35" dirty="0">
                <a:latin typeface="Malgun Gothic"/>
                <a:cs typeface="Malgun Gothic"/>
              </a:rPr>
              <a:t>accede </a:t>
            </a:r>
            <a:r>
              <a:rPr sz="1650" i="1" spc="-25" dirty="0">
                <a:latin typeface="Malgun Gothic"/>
                <a:cs typeface="Malgun Gothic"/>
              </a:rPr>
              <a:t>alla risorsa</a:t>
            </a:r>
            <a:r>
              <a:rPr sz="1650" i="1" spc="28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condivisa</a:t>
            </a:r>
            <a:endParaRPr sz="1650">
              <a:latin typeface="Malgun Gothic"/>
              <a:cs typeface="Malgun Gothic"/>
            </a:endParaRPr>
          </a:p>
          <a:p>
            <a:pPr marL="3616960" marR="288925" indent="-342900">
              <a:lnSpc>
                <a:spcPct val="100000"/>
              </a:lnSpc>
              <a:spcBef>
                <a:spcPts val="1410"/>
              </a:spcBef>
            </a:pPr>
            <a:r>
              <a:rPr sz="1600" b="1" spc="-5" dirty="0">
                <a:latin typeface="Arial"/>
                <a:cs typeface="Arial"/>
              </a:rPr>
              <a:t>Protocollo dell’Iglù</a:t>
            </a:r>
            <a:r>
              <a:rPr sz="1600" spc="-5" dirty="0">
                <a:latin typeface="Arial"/>
                <a:cs typeface="Arial"/>
              </a:rPr>
              <a:t>: prima di entrare nella sezione  critica, i processi controllano uno alla volta una  variabile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turno</a:t>
            </a:r>
            <a:endParaRPr sz="1600">
              <a:latin typeface="Arial"/>
              <a:cs typeface="Arial"/>
            </a:endParaRPr>
          </a:p>
          <a:p>
            <a:pPr marL="327406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Busy wait: consuma tempo </a:t>
            </a:r>
            <a:r>
              <a:rPr sz="1600" dirty="0">
                <a:latin typeface="Arial"/>
                <a:cs typeface="Arial"/>
              </a:rPr>
              <a:t>utile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esecuzione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Times New Roman"/>
              <a:cs typeface="Times New Roman"/>
            </a:endParaRPr>
          </a:p>
          <a:p>
            <a:pPr marL="327406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var </a:t>
            </a:r>
            <a:r>
              <a:rPr sz="1400" spc="-5" dirty="0">
                <a:latin typeface="Courier New"/>
                <a:cs typeface="Courier New"/>
              </a:rPr>
              <a:t>turno= 0..1; //variabile globale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condivisa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2742" y="5111318"/>
            <a:ext cx="859663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Lucida Sans Unicode"/>
                <a:cs typeface="Lucida Sans Unicode"/>
              </a:rPr>
              <a:t>PRO: </a:t>
            </a:r>
            <a:r>
              <a:rPr sz="1600" spc="-70" dirty="0">
                <a:latin typeface="Lucida Sans Unicode"/>
                <a:cs typeface="Lucida Sans Unicode"/>
              </a:rPr>
              <a:t>garantisce </a:t>
            </a:r>
            <a:r>
              <a:rPr sz="1600" spc="-55" dirty="0">
                <a:latin typeface="Lucida Sans Unicode"/>
                <a:cs typeface="Lucida Sans Unicode"/>
              </a:rPr>
              <a:t>la </a:t>
            </a:r>
            <a:r>
              <a:rPr sz="1600" spc="-105" dirty="0">
                <a:latin typeface="Lucida Sans Unicode"/>
                <a:cs typeface="Lucida Sans Unicode"/>
              </a:rPr>
              <a:t>mutua</a:t>
            </a:r>
            <a:r>
              <a:rPr sz="1600" spc="-165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esclusione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600" spc="25" dirty="0">
                <a:latin typeface="Lucida Sans Unicode"/>
                <a:cs typeface="Lucida Sans Unicode"/>
              </a:rPr>
              <a:t>PUNTI</a:t>
            </a:r>
            <a:r>
              <a:rPr sz="1600" spc="-70" dirty="0">
                <a:latin typeface="Lucida Sans Unicode"/>
                <a:cs typeface="Lucida Sans Unicode"/>
              </a:rPr>
              <a:t> </a:t>
            </a:r>
            <a:r>
              <a:rPr sz="1600" spc="30" dirty="0">
                <a:latin typeface="Lucida Sans Unicode"/>
                <a:cs typeface="Lucida Sans Unicode"/>
              </a:rPr>
              <a:t>DEBOLI:</a:t>
            </a:r>
            <a:endParaRPr sz="1600">
              <a:latin typeface="Lucida Sans Unicode"/>
              <a:cs typeface="Lucida Sans Unicode"/>
            </a:endParaRPr>
          </a:p>
          <a:p>
            <a:pPr marL="12700" marR="5080">
              <a:lnSpc>
                <a:spcPct val="100000"/>
              </a:lnSpc>
              <a:buAutoNum type="arabicPeriod"/>
              <a:tabLst>
                <a:tab pos="239395" algn="l"/>
              </a:tabLst>
            </a:pPr>
            <a:r>
              <a:rPr sz="1600" spc="-20" dirty="0">
                <a:latin typeface="Lucida Sans Unicode"/>
                <a:cs typeface="Lucida Sans Unicode"/>
              </a:rPr>
              <a:t>I </a:t>
            </a:r>
            <a:r>
              <a:rPr sz="1600" spc="-70" dirty="0">
                <a:latin typeface="Lucida Sans Unicode"/>
                <a:cs typeface="Lucida Sans Unicode"/>
              </a:rPr>
              <a:t>processi </a:t>
            </a:r>
            <a:r>
              <a:rPr sz="1600" spc="-80" dirty="0">
                <a:latin typeface="Lucida Sans Unicode"/>
                <a:cs typeface="Lucida Sans Unicode"/>
              </a:rPr>
              <a:t>devono </a:t>
            </a:r>
            <a:r>
              <a:rPr sz="1600" spc="-50" dirty="0">
                <a:latin typeface="Lucida Sans Unicode"/>
                <a:cs typeface="Lucida Sans Unicode"/>
              </a:rPr>
              <a:t>osservare </a:t>
            </a:r>
            <a:r>
              <a:rPr sz="1600" spc="-80" dirty="0">
                <a:latin typeface="Lucida Sans Unicode"/>
                <a:cs typeface="Lucida Sans Unicode"/>
              </a:rPr>
              <a:t>l’alternanza, </a:t>
            </a:r>
            <a:r>
              <a:rPr sz="1600" spc="-95" dirty="0">
                <a:latin typeface="Lucida Sans Unicode"/>
                <a:cs typeface="Lucida Sans Unicode"/>
              </a:rPr>
              <a:t>il </a:t>
            </a:r>
            <a:r>
              <a:rPr sz="1600" spc="-114" dirty="0">
                <a:latin typeface="Lucida Sans Unicode"/>
                <a:cs typeface="Lucida Sans Unicode"/>
              </a:rPr>
              <a:t>più </a:t>
            </a:r>
            <a:r>
              <a:rPr sz="1600" spc="-100" dirty="0">
                <a:latin typeface="Lucida Sans Unicode"/>
                <a:cs typeface="Lucida Sans Unicode"/>
              </a:rPr>
              <a:t>lento </a:t>
            </a:r>
            <a:r>
              <a:rPr sz="1600" spc="-95" dirty="0">
                <a:latin typeface="Lucida Sans Unicode"/>
                <a:cs typeface="Lucida Sans Unicode"/>
              </a:rPr>
              <a:t>determina </a:t>
            </a:r>
            <a:r>
              <a:rPr sz="1600" spc="-55" dirty="0">
                <a:latin typeface="Lucida Sans Unicode"/>
                <a:cs typeface="Lucida Sans Unicode"/>
              </a:rPr>
              <a:t>la </a:t>
            </a:r>
            <a:r>
              <a:rPr sz="1600" spc="-70" dirty="0">
                <a:latin typeface="Lucida Sans Unicode"/>
                <a:cs typeface="Lucida Sans Unicode"/>
              </a:rPr>
              <a:t>velocità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75" dirty="0">
                <a:latin typeface="Lucida Sans Unicode"/>
                <a:cs typeface="Lucida Sans Unicode"/>
              </a:rPr>
              <a:t>avanzamento </a:t>
            </a:r>
            <a:r>
              <a:rPr sz="1600" spc="-120" dirty="0">
                <a:latin typeface="Lucida Sans Unicode"/>
                <a:cs typeface="Lucida Sans Unicode"/>
              </a:rPr>
              <a:t>di  </a:t>
            </a:r>
            <a:r>
              <a:rPr sz="1600" spc="-105" dirty="0">
                <a:latin typeface="Lucida Sans Unicode"/>
                <a:cs typeface="Lucida Sans Unicode"/>
              </a:rPr>
              <a:t>entrambi 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r>
              <a:rPr sz="1600" spc="-10" dirty="0">
                <a:latin typeface="Lucida Sans Unicode"/>
                <a:cs typeface="Lucida Sans Unicode"/>
              </a:rPr>
              <a:t> </a:t>
            </a:r>
            <a:r>
              <a:rPr sz="1600" spc="-70" dirty="0">
                <a:latin typeface="Lucida Sans Unicode"/>
                <a:cs typeface="Lucida Sans Unicode"/>
              </a:rPr>
              <a:t>processi</a:t>
            </a:r>
            <a:endParaRPr sz="1600">
              <a:latin typeface="Lucida Sans Unicode"/>
              <a:cs typeface="Lucida Sans Unicode"/>
            </a:endParaRPr>
          </a:p>
          <a:p>
            <a:pPr marL="239395" indent="-226695">
              <a:lnSpc>
                <a:spcPct val="100000"/>
              </a:lnSpc>
              <a:buAutoNum type="arabicPeriod"/>
              <a:tabLst>
                <a:tab pos="240029" algn="l"/>
              </a:tabLst>
            </a:pPr>
            <a:r>
              <a:rPr sz="1600" spc="95" dirty="0">
                <a:latin typeface="Lucida Sans Unicode"/>
                <a:cs typeface="Lucida Sans Unicode"/>
              </a:rPr>
              <a:t>Se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65" dirty="0">
                <a:latin typeface="Lucida Sans Unicode"/>
                <a:cs typeface="Lucida Sans Unicode"/>
              </a:rPr>
              <a:t>processo fallisce </a:t>
            </a:r>
            <a:r>
              <a:rPr sz="1600" spc="-70" dirty="0">
                <a:latin typeface="Lucida Sans Unicode"/>
                <a:cs typeface="Lucida Sans Unicode"/>
              </a:rPr>
              <a:t>nella </a:t>
            </a:r>
            <a:r>
              <a:rPr sz="1600" spc="-105" dirty="0">
                <a:latin typeface="Lucida Sans Unicode"/>
                <a:cs typeface="Lucida Sans Unicode"/>
              </a:rPr>
              <a:t>propria </a:t>
            </a:r>
            <a:r>
              <a:rPr sz="1600" spc="-70" dirty="0">
                <a:latin typeface="Lucida Sans Unicode"/>
                <a:cs typeface="Lucida Sans Unicode"/>
              </a:rPr>
              <a:t>sezione </a:t>
            </a:r>
            <a:r>
              <a:rPr sz="1600" spc="-75" dirty="0">
                <a:latin typeface="Lucida Sans Unicode"/>
                <a:cs typeface="Lucida Sans Unicode"/>
              </a:rPr>
              <a:t>critica, </a:t>
            </a:r>
            <a:r>
              <a:rPr sz="1600" spc="-110" dirty="0">
                <a:latin typeface="Lucida Sans Unicode"/>
                <a:cs typeface="Lucida Sans Unicode"/>
              </a:rPr>
              <a:t>l’altro </a:t>
            </a:r>
            <a:r>
              <a:rPr sz="1600" spc="-65" dirty="0">
                <a:latin typeface="Lucida Sans Unicode"/>
                <a:cs typeface="Lucida Sans Unicode"/>
              </a:rPr>
              <a:t>processo </a:t>
            </a:r>
            <a:r>
              <a:rPr sz="1600" spc="-95" dirty="0">
                <a:latin typeface="Lucida Sans Unicode"/>
                <a:cs typeface="Lucida Sans Unicode"/>
              </a:rPr>
              <a:t>rimarrà </a:t>
            </a:r>
            <a:r>
              <a:rPr sz="1600" spc="-80" dirty="0">
                <a:latin typeface="Lucida Sans Unicode"/>
                <a:cs typeface="Lucida Sans Unicode"/>
              </a:rPr>
              <a:t>bloccato</a:t>
            </a:r>
            <a:r>
              <a:rPr sz="1600" spc="-2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per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2742" y="6330797"/>
            <a:ext cx="7023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Lucida Sans Unicode"/>
                <a:cs typeface="Lucida Sans Unicode"/>
              </a:rPr>
              <a:t>s</a:t>
            </a:r>
            <a:r>
              <a:rPr sz="1600" spc="-110" dirty="0">
                <a:latin typeface="Lucida Sans Unicode"/>
                <a:cs typeface="Lucida Sans Unicode"/>
              </a:rPr>
              <a:t>empr</a:t>
            </a:r>
            <a:r>
              <a:rPr sz="1600" spc="-5" dirty="0">
                <a:latin typeface="Lucida Sans Unicode"/>
                <a:cs typeface="Lucida Sans Unicode"/>
              </a:rPr>
              <a:t>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44158" y="3441572"/>
            <a:ext cx="2049145" cy="1524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ourier New"/>
                <a:cs typeface="Courier New"/>
              </a:rPr>
              <a:t>Processo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1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….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while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(turno!=1)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{nulla} //busy</a:t>
            </a:r>
            <a:r>
              <a:rPr sz="1400" spc="-8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wait</a:t>
            </a:r>
            <a:endParaRPr sz="1400">
              <a:latin typeface="Courier New"/>
              <a:cs typeface="Courier New"/>
            </a:endParaRPr>
          </a:p>
          <a:p>
            <a:pPr marL="12700" marR="111125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&lt;sezione </a:t>
            </a:r>
            <a:r>
              <a:rPr sz="1400" spc="-10" dirty="0">
                <a:latin typeface="Courier New"/>
                <a:cs typeface="Courier New"/>
              </a:rPr>
              <a:t>critica&gt;;  </a:t>
            </a:r>
            <a:r>
              <a:rPr sz="1400" spc="-5" dirty="0">
                <a:latin typeface="Courier New"/>
                <a:cs typeface="Courier New"/>
              </a:rPr>
              <a:t>turno=0;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400" spc="-5" dirty="0">
                <a:latin typeface="Courier New"/>
                <a:cs typeface="Courier New"/>
              </a:rPr>
              <a:t>….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7450" y="2276348"/>
            <a:ext cx="3733800" cy="2376551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253104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Algoritmo di </a:t>
            </a:r>
            <a:r>
              <a:rPr dirty="0"/>
              <a:t>Dekker  </a:t>
            </a:r>
            <a:r>
              <a:rPr spc="-5" dirty="0"/>
              <a:t>2° tentativo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2742" y="4895469"/>
            <a:ext cx="832739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0645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Lucida Sans Unicode"/>
                <a:cs typeface="Lucida Sans Unicode"/>
              </a:rPr>
              <a:t>PRO: </a:t>
            </a:r>
            <a:r>
              <a:rPr sz="1600" spc="-15" dirty="0">
                <a:latin typeface="Lucida Sans Unicode"/>
                <a:cs typeface="Lucida Sans Unicode"/>
              </a:rPr>
              <a:t>se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65" dirty="0">
                <a:latin typeface="Lucida Sans Unicode"/>
                <a:cs typeface="Lucida Sans Unicode"/>
              </a:rPr>
              <a:t>processo fallisce </a:t>
            </a:r>
            <a:r>
              <a:rPr sz="1600" spc="-120" dirty="0">
                <a:latin typeface="Lucida Sans Unicode"/>
                <a:cs typeface="Lucida Sans Unicode"/>
              </a:rPr>
              <a:t>fuori </a:t>
            </a:r>
            <a:r>
              <a:rPr sz="1600" spc="-70" dirty="0">
                <a:latin typeface="Lucida Sans Unicode"/>
                <a:cs typeface="Lucida Sans Unicode"/>
              </a:rPr>
              <a:t>della </a:t>
            </a:r>
            <a:r>
              <a:rPr sz="1600" spc="-45" dirty="0">
                <a:latin typeface="Lucida Sans Unicode"/>
                <a:cs typeface="Lucida Sans Unicode"/>
              </a:rPr>
              <a:t>sua </a:t>
            </a:r>
            <a:r>
              <a:rPr sz="1600" spc="-70" dirty="0">
                <a:latin typeface="Lucida Sans Unicode"/>
                <a:cs typeface="Lucida Sans Unicode"/>
              </a:rPr>
              <a:t>sezione </a:t>
            </a:r>
            <a:r>
              <a:rPr sz="1600" spc="-80" dirty="0">
                <a:latin typeface="Lucida Sans Unicode"/>
                <a:cs typeface="Lucida Sans Unicode"/>
              </a:rPr>
              <a:t>critica </a:t>
            </a:r>
            <a:r>
              <a:rPr sz="1600" spc="-110" dirty="0">
                <a:latin typeface="Lucida Sans Unicode"/>
                <a:cs typeface="Lucida Sans Unicode"/>
              </a:rPr>
              <a:t>l’altro può </a:t>
            </a:r>
            <a:r>
              <a:rPr sz="1600" spc="-85" dirty="0">
                <a:latin typeface="Lucida Sans Unicode"/>
                <a:cs typeface="Lucida Sans Unicode"/>
              </a:rPr>
              <a:t>continuare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65" dirty="0">
                <a:latin typeface="Lucida Sans Unicode"/>
                <a:cs typeface="Lucida Sans Unicode"/>
              </a:rPr>
              <a:t>lavorare  </a:t>
            </a:r>
            <a:r>
              <a:rPr sz="1600" dirty="0">
                <a:latin typeface="Lucida Sans Unicode"/>
                <a:cs typeface="Lucida Sans Unicode"/>
              </a:rPr>
              <a:t>CONTRO:</a:t>
            </a:r>
            <a:endParaRPr sz="160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15" dirty="0">
                <a:latin typeface="Lucida Sans Unicode"/>
                <a:cs typeface="Lucida Sans Unicode"/>
              </a:rPr>
              <a:t>se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65" dirty="0">
                <a:latin typeface="Lucida Sans Unicode"/>
                <a:cs typeface="Lucida Sans Unicode"/>
              </a:rPr>
              <a:t>processo fallisce </a:t>
            </a:r>
            <a:r>
              <a:rPr sz="1600" spc="-105" dirty="0">
                <a:latin typeface="Lucida Sans Unicode"/>
                <a:cs typeface="Lucida Sans Unicode"/>
              </a:rPr>
              <a:t>entro </a:t>
            </a:r>
            <a:r>
              <a:rPr sz="1600" spc="-55" dirty="0">
                <a:latin typeface="Lucida Sans Unicode"/>
                <a:cs typeface="Lucida Sans Unicode"/>
              </a:rPr>
              <a:t>la </a:t>
            </a:r>
            <a:r>
              <a:rPr sz="1600" spc="-70" dirty="0">
                <a:latin typeface="Lucida Sans Unicode"/>
                <a:cs typeface="Lucida Sans Unicode"/>
              </a:rPr>
              <a:t>sezione </a:t>
            </a:r>
            <a:r>
              <a:rPr sz="1600" spc="-80" dirty="0">
                <a:latin typeface="Lucida Sans Unicode"/>
                <a:cs typeface="Lucida Sans Unicode"/>
              </a:rPr>
              <a:t>critica </a:t>
            </a:r>
            <a:r>
              <a:rPr sz="1600" spc="-100" dirty="0">
                <a:latin typeface="Lucida Sans Unicode"/>
                <a:cs typeface="Lucida Sans Unicode"/>
              </a:rPr>
              <a:t>o </a:t>
            </a:r>
            <a:r>
              <a:rPr sz="1600" spc="-110" dirty="0">
                <a:latin typeface="Lucida Sans Unicode"/>
                <a:cs typeface="Lucida Sans Unicode"/>
              </a:rPr>
              <a:t>prima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90" dirty="0">
                <a:latin typeface="Lucida Sans Unicode"/>
                <a:cs typeface="Lucida Sans Unicode"/>
              </a:rPr>
              <a:t>mettere </a:t>
            </a:r>
            <a:r>
              <a:rPr sz="1600" spc="-55" dirty="0">
                <a:latin typeface="Lucida Sans Unicode"/>
                <a:cs typeface="Lucida Sans Unicode"/>
              </a:rPr>
              <a:t>false </a:t>
            </a:r>
            <a:r>
              <a:rPr sz="1600" spc="-80" dirty="0">
                <a:latin typeface="Lucida Sans Unicode"/>
                <a:cs typeface="Lucida Sans Unicode"/>
              </a:rPr>
              <a:t>nel </a:t>
            </a:r>
            <a:r>
              <a:rPr sz="1600" spc="-75" dirty="0">
                <a:latin typeface="Lucida Sans Unicode"/>
                <a:cs typeface="Lucida Sans Unicode"/>
              </a:rPr>
              <a:t>suo </a:t>
            </a:r>
            <a:r>
              <a:rPr sz="1600" spc="-90" dirty="0">
                <a:latin typeface="Lucida Sans Unicode"/>
                <a:cs typeface="Lucida Sans Unicode"/>
              </a:rPr>
              <a:t>flag </a:t>
            </a:r>
            <a:r>
              <a:rPr sz="1600" spc="-75" dirty="0">
                <a:latin typeface="Lucida Sans Unicode"/>
                <a:cs typeface="Lucida Sans Unicode"/>
              </a:rPr>
              <a:t>allora  </a:t>
            </a:r>
            <a:r>
              <a:rPr sz="1600" spc="-110" dirty="0">
                <a:latin typeface="Lucida Sans Unicode"/>
                <a:cs typeface="Lucida Sans Unicode"/>
              </a:rPr>
              <a:t>l’altro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80" dirty="0">
                <a:latin typeface="Lucida Sans Unicode"/>
                <a:cs typeface="Lucida Sans Unicode"/>
              </a:rPr>
              <a:t>bloccato </a:t>
            </a:r>
            <a:r>
              <a:rPr sz="1600" spc="-90" dirty="0">
                <a:latin typeface="Lucida Sans Unicode"/>
                <a:cs typeface="Lucida Sans Unicode"/>
              </a:rPr>
              <a:t>per</a:t>
            </a:r>
            <a:r>
              <a:rPr sz="1600" spc="-80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sempre.</a:t>
            </a:r>
            <a:endParaRPr sz="1600">
              <a:latin typeface="Lucida Sans Unicode"/>
              <a:cs typeface="Lucida Sans Unicode"/>
            </a:endParaRPr>
          </a:p>
          <a:p>
            <a:pPr marL="355600" marR="281305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15" dirty="0">
                <a:latin typeface="Lucida Sans Unicode"/>
                <a:cs typeface="Lucida Sans Unicode"/>
              </a:rPr>
              <a:t>se </a:t>
            </a:r>
            <a:r>
              <a:rPr sz="1600" spc="-105" dirty="0">
                <a:latin typeface="Lucida Sans Unicode"/>
                <a:cs typeface="Lucida Sans Unicode"/>
              </a:rPr>
              <a:t>entrambi </a:t>
            </a:r>
            <a:r>
              <a:rPr sz="1600" spc="-75" dirty="0">
                <a:latin typeface="Lucida Sans Unicode"/>
                <a:cs typeface="Lucida Sans Unicode"/>
              </a:rPr>
              <a:t>vedendo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90" dirty="0">
                <a:latin typeface="Lucida Sans Unicode"/>
                <a:cs typeface="Lucida Sans Unicode"/>
              </a:rPr>
              <a:t>flag </a:t>
            </a:r>
            <a:r>
              <a:rPr sz="1600" spc="-100" dirty="0">
                <a:latin typeface="Lucida Sans Unicode"/>
                <a:cs typeface="Lucida Sans Unicode"/>
              </a:rPr>
              <a:t>dell’altro </a:t>
            </a:r>
            <a:r>
              <a:rPr sz="1600" spc="-55" dirty="0">
                <a:latin typeface="Lucida Sans Unicode"/>
                <a:cs typeface="Lucida Sans Unicode"/>
              </a:rPr>
              <a:t>false, </a:t>
            </a:r>
            <a:r>
              <a:rPr sz="1600" spc="-114" dirty="0">
                <a:latin typeface="Lucida Sans Unicode"/>
                <a:cs typeface="Lucida Sans Unicode"/>
              </a:rPr>
              <a:t>mettono </a:t>
            </a:r>
            <a:r>
              <a:rPr sz="1600" spc="-110" dirty="0">
                <a:latin typeface="Lucida Sans Unicode"/>
                <a:cs typeface="Lucida Sans Unicode"/>
              </a:rPr>
              <a:t>il loro </a:t>
            </a:r>
            <a:r>
              <a:rPr sz="1600" spc="-90" dirty="0">
                <a:latin typeface="Lucida Sans Unicode"/>
                <a:cs typeface="Lucida Sans Unicode"/>
              </a:rPr>
              <a:t>flag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90" dirty="0">
                <a:latin typeface="Lucida Sans Unicode"/>
                <a:cs typeface="Lucida Sans Unicode"/>
              </a:rPr>
              <a:t>true, </a:t>
            </a:r>
            <a:r>
              <a:rPr sz="1600" spc="-105" dirty="0">
                <a:latin typeface="Lucida Sans Unicode"/>
                <a:cs typeface="Lucida Sans Unicode"/>
              </a:rPr>
              <a:t>entrambi </a:t>
            </a:r>
            <a:r>
              <a:rPr sz="1600" spc="-75" dirty="0">
                <a:latin typeface="Lucida Sans Unicode"/>
                <a:cs typeface="Lucida Sans Unicode"/>
              </a:rPr>
              <a:t>vanno  </a:t>
            </a:r>
            <a:r>
              <a:rPr sz="1600" spc="-70" dirty="0">
                <a:latin typeface="Lucida Sans Unicode"/>
                <a:cs typeface="Lucida Sans Unicode"/>
              </a:rPr>
              <a:t>nella sezione </a:t>
            </a:r>
            <a:r>
              <a:rPr sz="1600" spc="-75" dirty="0">
                <a:latin typeface="Lucida Sans Unicode"/>
                <a:cs typeface="Lucida Sans Unicode"/>
              </a:rPr>
              <a:t>critica, </a:t>
            </a:r>
            <a:r>
              <a:rPr sz="1600" spc="-50" dirty="0">
                <a:latin typeface="Lucida Sans Unicode"/>
                <a:cs typeface="Lucida Sans Unicode"/>
              </a:rPr>
              <a:t>senza </a:t>
            </a:r>
            <a:r>
              <a:rPr sz="1600" spc="-110" dirty="0">
                <a:latin typeface="Lucida Sans Unicode"/>
                <a:cs typeface="Lucida Sans Unicode"/>
              </a:rPr>
              <a:t>mutua </a:t>
            </a:r>
            <a:r>
              <a:rPr sz="1600" spc="-65" dirty="0">
                <a:latin typeface="Lucida Sans Unicode"/>
                <a:cs typeface="Lucida Sans Unicode"/>
              </a:rPr>
              <a:t>esclusione. </a:t>
            </a:r>
            <a:r>
              <a:rPr sz="1600" spc="-80" dirty="0">
                <a:latin typeface="Lucida Sans Unicode"/>
                <a:cs typeface="Lucida Sans Unicode"/>
              </a:rPr>
              <a:t>Dipendenza </a:t>
            </a:r>
            <a:r>
              <a:rPr sz="1600" spc="-70" dirty="0">
                <a:latin typeface="Lucida Sans Unicode"/>
                <a:cs typeface="Lucida Sans Unicode"/>
              </a:rPr>
              <a:t>della velocità </a:t>
            </a:r>
            <a:r>
              <a:rPr sz="1600" spc="-85" dirty="0">
                <a:latin typeface="Lucida Sans Unicode"/>
                <a:cs typeface="Lucida Sans Unicode"/>
              </a:rPr>
              <a:t>dei</a:t>
            </a:r>
            <a:r>
              <a:rPr sz="1600" spc="105" dirty="0">
                <a:latin typeface="Lucida Sans Unicode"/>
                <a:cs typeface="Lucida Sans Unicode"/>
              </a:rPr>
              <a:t> </a:t>
            </a:r>
            <a:r>
              <a:rPr sz="1600" spc="-70" dirty="0">
                <a:latin typeface="Lucida Sans Unicode"/>
                <a:cs typeface="Lucida Sans Unicode"/>
              </a:rPr>
              <a:t>processi.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0168" y="1513078"/>
            <a:ext cx="7498080" cy="3181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i="1" spc="-10" dirty="0">
                <a:latin typeface="Arial"/>
                <a:cs typeface="Arial"/>
              </a:rPr>
              <a:t>Ogni </a:t>
            </a:r>
            <a:r>
              <a:rPr sz="1600" b="1" i="1" spc="-5" dirty="0">
                <a:latin typeface="Arial"/>
                <a:cs typeface="Arial"/>
              </a:rPr>
              <a:t>processo ha un flag </a:t>
            </a:r>
            <a:r>
              <a:rPr sz="1600" b="1" i="1" spc="-10" dirty="0">
                <a:latin typeface="Arial"/>
                <a:cs typeface="Arial"/>
              </a:rPr>
              <a:t>relativo </a:t>
            </a:r>
            <a:r>
              <a:rPr sz="1600" b="1" i="1" spc="-5" dirty="0">
                <a:latin typeface="Arial"/>
                <a:cs typeface="Arial"/>
              </a:rPr>
              <a:t>all’utilizzo della </a:t>
            </a:r>
            <a:r>
              <a:rPr sz="1600" b="1" i="1" spc="-10" dirty="0">
                <a:latin typeface="Arial"/>
                <a:cs typeface="Arial"/>
              </a:rPr>
              <a:t>risorsa </a:t>
            </a:r>
            <a:r>
              <a:rPr sz="1600" b="1" i="1" spc="-5" dirty="0">
                <a:latin typeface="Arial"/>
                <a:cs typeface="Arial"/>
              </a:rPr>
              <a:t>e </a:t>
            </a:r>
            <a:r>
              <a:rPr sz="1600" b="1" i="1" spc="-10" dirty="0">
                <a:latin typeface="Arial"/>
                <a:cs typeface="Arial"/>
              </a:rPr>
              <a:t>può </a:t>
            </a:r>
            <a:r>
              <a:rPr sz="1600" b="1" i="1" spc="-5" dirty="0">
                <a:latin typeface="Arial"/>
                <a:cs typeface="Arial"/>
              </a:rPr>
              <a:t>leggere il flag  dell’altro </a:t>
            </a:r>
            <a:r>
              <a:rPr sz="1600" b="1" i="1" spc="-10" dirty="0">
                <a:latin typeface="Arial"/>
                <a:cs typeface="Arial"/>
              </a:rPr>
              <a:t>senza</a:t>
            </a:r>
            <a:r>
              <a:rPr sz="1600" b="1" i="1" spc="40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modificarlo</a:t>
            </a:r>
            <a:endParaRPr sz="1600">
              <a:latin typeface="Arial"/>
              <a:cs typeface="Arial"/>
            </a:endParaRPr>
          </a:p>
          <a:p>
            <a:pPr marL="4692650">
              <a:lnSpc>
                <a:spcPct val="100000"/>
              </a:lnSpc>
              <a:spcBef>
                <a:spcPts val="1190"/>
              </a:spcBef>
            </a:pPr>
            <a:r>
              <a:rPr sz="1400" b="1" spc="-5" dirty="0">
                <a:latin typeface="Courier New"/>
                <a:cs typeface="Courier New"/>
              </a:rPr>
              <a:t>boolean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flag[2];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Times New Roman"/>
              <a:cs typeface="Times New Roman"/>
            </a:endParaRPr>
          </a:p>
          <a:p>
            <a:pPr marL="4692650">
              <a:lnSpc>
                <a:spcPct val="100000"/>
              </a:lnSpc>
            </a:pPr>
            <a:r>
              <a:rPr sz="1400" b="1" i="1" spc="-5" dirty="0">
                <a:latin typeface="Courier New"/>
                <a:cs typeface="Courier New"/>
              </a:rPr>
              <a:t>//Processo</a:t>
            </a:r>
            <a:r>
              <a:rPr sz="1400" b="1" i="1" spc="-20" dirty="0">
                <a:latin typeface="Courier New"/>
                <a:cs typeface="Courier New"/>
              </a:rPr>
              <a:t> </a:t>
            </a:r>
            <a:r>
              <a:rPr sz="1400" b="1" i="1" dirty="0">
                <a:latin typeface="Courier New"/>
                <a:cs typeface="Courier New"/>
              </a:rPr>
              <a:t>0</a:t>
            </a:r>
            <a:endParaRPr sz="1400">
              <a:latin typeface="Courier New"/>
              <a:cs typeface="Courier New"/>
            </a:endParaRPr>
          </a:p>
          <a:p>
            <a:pPr marL="1995170" algn="ctr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…</a:t>
            </a:r>
            <a:endParaRPr sz="1400">
              <a:latin typeface="Courier New"/>
              <a:cs typeface="Courier New"/>
            </a:endParaRPr>
          </a:p>
          <a:p>
            <a:pPr marL="4692650">
              <a:lnSpc>
                <a:spcPct val="100000"/>
              </a:lnSpc>
              <a:spcBef>
                <a:spcPts val="340"/>
              </a:spcBef>
            </a:pPr>
            <a:r>
              <a:rPr sz="1400" b="1" spc="-5" dirty="0">
                <a:latin typeface="Courier New"/>
                <a:cs typeface="Courier New"/>
              </a:rPr>
              <a:t>while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(flag[1])</a:t>
            </a:r>
            <a:endParaRPr sz="1400">
              <a:latin typeface="Courier New"/>
              <a:cs typeface="Courier New"/>
            </a:endParaRPr>
          </a:p>
          <a:p>
            <a:pPr marR="1601470" algn="r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{nulla</a:t>
            </a:r>
            <a:r>
              <a:rPr sz="1400" spc="-20" dirty="0">
                <a:latin typeface="Courier New"/>
                <a:cs typeface="Courier New"/>
              </a:rPr>
              <a:t>;</a:t>
            </a:r>
            <a:r>
              <a:rPr sz="1400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469265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flag[0]=true;</a:t>
            </a:r>
            <a:endParaRPr sz="1400">
              <a:latin typeface="Courier New"/>
              <a:cs typeface="Courier New"/>
            </a:endParaRPr>
          </a:p>
          <a:p>
            <a:pPr marL="4692650" marR="986790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&lt;sezione </a:t>
            </a:r>
            <a:r>
              <a:rPr sz="1400" spc="-10" dirty="0">
                <a:latin typeface="Courier New"/>
                <a:cs typeface="Courier New"/>
              </a:rPr>
              <a:t>critica&gt;  </a:t>
            </a:r>
            <a:r>
              <a:rPr sz="1400" spc="-5" dirty="0">
                <a:latin typeface="Courier New"/>
                <a:cs typeface="Courier New"/>
              </a:rPr>
              <a:t>flag[0]=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false;</a:t>
            </a:r>
            <a:endParaRPr sz="1400">
              <a:latin typeface="Courier New"/>
              <a:cs typeface="Courier New"/>
            </a:endParaRPr>
          </a:p>
          <a:p>
            <a:pPr marL="1995170" algn="ctr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…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312" y="1628775"/>
            <a:ext cx="4114800" cy="266382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253104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Algoritmo di </a:t>
            </a:r>
            <a:r>
              <a:rPr dirty="0"/>
              <a:t>Dekker  3°</a:t>
            </a:r>
            <a:r>
              <a:rPr spc="-5" dirty="0"/>
              <a:t> tentativo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8540" y="1640839"/>
            <a:ext cx="8363584" cy="4872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49453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ourier New"/>
                <a:cs typeface="Courier New"/>
              </a:rPr>
              <a:t>boolean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flag[2];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Times New Roman"/>
              <a:cs typeface="Times New Roman"/>
            </a:endParaRPr>
          </a:p>
          <a:p>
            <a:pPr marL="4494530">
              <a:lnSpc>
                <a:spcPct val="100000"/>
              </a:lnSpc>
            </a:pPr>
            <a:r>
              <a:rPr sz="1400" b="1" i="1" spc="-5" dirty="0">
                <a:latin typeface="Courier New"/>
                <a:cs typeface="Courier New"/>
              </a:rPr>
              <a:t>// Processo</a:t>
            </a:r>
            <a:r>
              <a:rPr sz="1400" b="1" i="1" spc="-25" dirty="0">
                <a:latin typeface="Courier New"/>
                <a:cs typeface="Courier New"/>
              </a:rPr>
              <a:t> </a:t>
            </a:r>
            <a:r>
              <a:rPr sz="1400" b="1" i="1" dirty="0">
                <a:latin typeface="Courier New"/>
                <a:cs typeface="Courier New"/>
              </a:rPr>
              <a:t>0</a:t>
            </a:r>
            <a:endParaRPr sz="1400">
              <a:latin typeface="Courier New"/>
              <a:cs typeface="Courier New"/>
            </a:endParaRPr>
          </a:p>
          <a:p>
            <a:pPr marL="733425" algn="ctr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latin typeface="Courier New"/>
                <a:cs typeface="Courier New"/>
              </a:rPr>
              <a:t>…</a:t>
            </a:r>
            <a:endParaRPr sz="1400">
              <a:latin typeface="Courier New"/>
              <a:cs typeface="Courier New"/>
            </a:endParaRPr>
          </a:p>
          <a:p>
            <a:pPr marL="449453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flag[0] </a:t>
            </a:r>
            <a:r>
              <a:rPr sz="1400" dirty="0">
                <a:latin typeface="Courier New"/>
                <a:cs typeface="Courier New"/>
              </a:rPr>
              <a:t>= </a:t>
            </a:r>
            <a:r>
              <a:rPr sz="1400" spc="-10" dirty="0">
                <a:latin typeface="Courier New"/>
                <a:cs typeface="Courier New"/>
              </a:rPr>
              <a:t>true; </a:t>
            </a:r>
            <a:r>
              <a:rPr sz="1400" spc="-5" dirty="0">
                <a:latin typeface="Courier New"/>
                <a:cs typeface="Courier New"/>
              </a:rPr>
              <a:t>//indico prima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del</a:t>
            </a:r>
            <a:endParaRPr sz="1400">
              <a:latin typeface="Courier New"/>
              <a:cs typeface="Courier New"/>
            </a:endParaRPr>
          </a:p>
          <a:p>
            <a:pPr marL="483743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//test di </a:t>
            </a:r>
            <a:r>
              <a:rPr sz="1400" spc="-10" dirty="0">
                <a:latin typeface="Courier New"/>
                <a:cs typeface="Courier New"/>
              </a:rPr>
              <a:t>voler </a:t>
            </a:r>
            <a:r>
              <a:rPr sz="1400" spc="-5" dirty="0">
                <a:latin typeface="Courier New"/>
                <a:cs typeface="Courier New"/>
              </a:rPr>
              <a:t>andare in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sezione</a:t>
            </a:r>
            <a:endParaRPr sz="1400">
              <a:latin typeface="Courier New"/>
              <a:cs typeface="Courier New"/>
            </a:endParaRPr>
          </a:p>
          <a:p>
            <a:pPr marL="2272030" algn="ctr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//critica</a:t>
            </a:r>
            <a:endParaRPr sz="1400">
              <a:latin typeface="Courier New"/>
              <a:cs typeface="Courier New"/>
            </a:endParaRPr>
          </a:p>
          <a:p>
            <a:pPr marL="4494530">
              <a:lnSpc>
                <a:spcPct val="100000"/>
              </a:lnSpc>
              <a:spcBef>
                <a:spcPts val="340"/>
              </a:spcBef>
            </a:pPr>
            <a:r>
              <a:rPr sz="1400" b="1" spc="-5" dirty="0">
                <a:latin typeface="Courier New"/>
                <a:cs typeface="Courier New"/>
              </a:rPr>
              <a:t>while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(flag[1])</a:t>
            </a:r>
            <a:endParaRPr sz="1400">
              <a:latin typeface="Courier New"/>
              <a:cs typeface="Courier New"/>
            </a:endParaRPr>
          </a:p>
          <a:p>
            <a:pPr marL="1374140" algn="ctr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{nulla}</a:t>
            </a:r>
            <a:endParaRPr sz="1400">
              <a:latin typeface="Courier New"/>
              <a:cs typeface="Courier New"/>
            </a:endParaRPr>
          </a:p>
          <a:p>
            <a:pPr marL="4494530" marR="1943735">
              <a:lnSpc>
                <a:spcPct val="120000"/>
              </a:lnSpc>
              <a:tabLst>
                <a:tab pos="5665470" algn="l"/>
              </a:tabLst>
            </a:pPr>
            <a:r>
              <a:rPr sz="1400" spc="-5" dirty="0">
                <a:latin typeface="Courier New"/>
                <a:cs typeface="Courier New"/>
              </a:rPr>
              <a:t>&lt;sezione </a:t>
            </a:r>
            <a:r>
              <a:rPr sz="1400" spc="-10" dirty="0">
                <a:latin typeface="Courier New"/>
                <a:cs typeface="Courier New"/>
              </a:rPr>
              <a:t>critica&gt;;  </a:t>
            </a:r>
            <a:r>
              <a:rPr sz="1400" spc="-5" dirty="0">
                <a:latin typeface="Courier New"/>
                <a:cs typeface="Courier New"/>
              </a:rPr>
              <a:t>flag[0] </a:t>
            </a:r>
            <a:r>
              <a:rPr sz="1400" dirty="0">
                <a:latin typeface="Courier New"/>
                <a:cs typeface="Courier New"/>
              </a:rPr>
              <a:t>=	</a:t>
            </a:r>
            <a:r>
              <a:rPr sz="1400" spc="-5" dirty="0">
                <a:latin typeface="Courier New"/>
                <a:cs typeface="Courier New"/>
              </a:rPr>
              <a:t>false;</a:t>
            </a:r>
            <a:endParaRPr sz="1400">
              <a:latin typeface="Courier New"/>
              <a:cs typeface="Courier New"/>
            </a:endParaRPr>
          </a:p>
          <a:p>
            <a:pPr marL="733425" algn="ctr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…</a:t>
            </a:r>
            <a:endParaRPr sz="1400">
              <a:latin typeface="Courier New"/>
              <a:cs typeface="Courier New"/>
            </a:endParaRPr>
          </a:p>
          <a:p>
            <a:pPr marL="12700" marR="4979670">
              <a:lnSpc>
                <a:spcPct val="120000"/>
              </a:lnSpc>
              <a:spcBef>
                <a:spcPts val="935"/>
              </a:spcBef>
            </a:pPr>
            <a:r>
              <a:rPr sz="1600" spc="-5" dirty="0">
                <a:latin typeface="Arial"/>
                <a:cs typeface="Arial"/>
              </a:rPr>
              <a:t>PRO: la mutua esclusione è garantita  PROBLEMI:</a:t>
            </a:r>
            <a:endParaRPr sz="1600">
              <a:latin typeface="Arial"/>
              <a:cs typeface="Arial"/>
            </a:endParaRPr>
          </a:p>
          <a:p>
            <a:pPr marL="137795" indent="-137795">
              <a:lnSpc>
                <a:spcPct val="100000"/>
              </a:lnSpc>
              <a:spcBef>
                <a:spcPts val="380"/>
              </a:spcBef>
              <a:buChar char="-"/>
              <a:tabLst>
                <a:tab pos="137795" algn="l"/>
              </a:tabLst>
            </a:pPr>
            <a:r>
              <a:rPr sz="1600" spc="-5" dirty="0">
                <a:latin typeface="Arial"/>
                <a:cs typeface="Arial"/>
              </a:rPr>
              <a:t>Se un processo fallisce </a:t>
            </a:r>
            <a:r>
              <a:rPr sz="1600" spc="-10" dirty="0">
                <a:latin typeface="Arial"/>
                <a:cs typeface="Arial"/>
              </a:rPr>
              <a:t>entro </a:t>
            </a:r>
            <a:r>
              <a:rPr sz="1600" spc="-5" dirty="0">
                <a:latin typeface="Arial"/>
                <a:cs typeface="Arial"/>
              </a:rPr>
              <a:t>la sua sezione critica l’altro è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bloccato</a:t>
            </a:r>
            <a:endParaRPr sz="1600">
              <a:latin typeface="Arial"/>
              <a:cs typeface="Arial"/>
            </a:endParaRPr>
          </a:p>
          <a:p>
            <a:pPr marL="137795" marR="195580" indent="-137795">
              <a:lnSpc>
                <a:spcPct val="100000"/>
              </a:lnSpc>
              <a:spcBef>
                <a:spcPts val="390"/>
              </a:spcBef>
              <a:buChar char="-"/>
              <a:tabLst>
                <a:tab pos="137795" algn="l"/>
              </a:tabLst>
            </a:pPr>
            <a:r>
              <a:rPr sz="1600" spc="-5" dirty="0">
                <a:latin typeface="Arial"/>
                <a:cs typeface="Arial"/>
              </a:rPr>
              <a:t>Se entrambi settano il flag a true prima che uno dei due verifichi la condizione del </a:t>
            </a:r>
            <a:r>
              <a:rPr sz="1600" spc="-10" dirty="0">
                <a:latin typeface="Arial"/>
                <a:cs typeface="Arial"/>
              </a:rPr>
              <a:t>while </a:t>
            </a:r>
            <a:r>
              <a:rPr sz="1600" spc="-5" dirty="0">
                <a:latin typeface="Arial"/>
                <a:cs typeface="Arial"/>
              </a:rPr>
              <a:t>si  ha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stallo</a:t>
            </a:r>
            <a:endParaRPr sz="1600">
              <a:latin typeface="Arial"/>
              <a:cs typeface="Arial"/>
            </a:endParaRPr>
          </a:p>
          <a:p>
            <a:pPr marR="392430" algn="r">
              <a:lnSpc>
                <a:spcPct val="100000"/>
              </a:lnSpc>
              <a:spcBef>
                <a:spcPts val="1220"/>
              </a:spcBef>
            </a:pPr>
            <a:r>
              <a:rPr sz="1400" spc="-110" dirty="0"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08828" y="1560855"/>
            <a:ext cx="2321560" cy="353822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b="1" i="1" spc="-5" dirty="0">
                <a:latin typeface="Courier New"/>
                <a:cs typeface="Courier New"/>
              </a:rPr>
              <a:t>Processo</a:t>
            </a:r>
            <a:r>
              <a:rPr sz="1600" b="1" i="1" spc="-10" dirty="0">
                <a:latin typeface="Courier New"/>
                <a:cs typeface="Courier New"/>
              </a:rPr>
              <a:t> </a:t>
            </a:r>
            <a:r>
              <a:rPr sz="1600" b="1" i="1" spc="-5" dirty="0">
                <a:latin typeface="Courier New"/>
                <a:cs typeface="Courier New"/>
              </a:rPr>
              <a:t>1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5" dirty="0">
                <a:latin typeface="Courier New"/>
                <a:cs typeface="Courier New"/>
              </a:rPr>
              <a:t>…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Courier New"/>
                <a:cs typeface="Courier New"/>
              </a:rPr>
              <a:t>flag[1] =</a:t>
            </a:r>
            <a:r>
              <a:rPr sz="1600" spc="-6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true;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b="1" spc="-5" dirty="0">
                <a:latin typeface="Courier New"/>
                <a:cs typeface="Courier New"/>
              </a:rPr>
              <a:t>while</a:t>
            </a:r>
            <a:r>
              <a:rPr sz="1600" b="1" spc="-5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(flag[0])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Courier New"/>
                <a:cs typeface="Courier New"/>
              </a:rPr>
              <a:t>flag[1] =</a:t>
            </a:r>
            <a:r>
              <a:rPr sz="1600" spc="-6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false;</a:t>
            </a:r>
            <a:endParaRPr sz="1600">
              <a:latin typeface="Courier New"/>
              <a:cs typeface="Courier New"/>
            </a:endParaRPr>
          </a:p>
          <a:p>
            <a:pPr marL="355600" marR="125730">
              <a:lnSpc>
                <a:spcPct val="120000"/>
              </a:lnSpc>
            </a:pPr>
            <a:r>
              <a:rPr sz="1600" spc="-5" dirty="0">
                <a:latin typeface="Courier New"/>
                <a:cs typeface="Courier New"/>
              </a:rPr>
              <a:t>&lt;pausa&gt;;  flag[1] =</a:t>
            </a:r>
            <a:r>
              <a:rPr sz="1600" spc="-7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true;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Courier New"/>
                <a:cs typeface="Courier New"/>
              </a:rPr>
              <a:t>&lt;sezione</a:t>
            </a:r>
            <a:r>
              <a:rPr sz="1600" spc="-7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critica&gt;;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Courier New"/>
                <a:cs typeface="Courier New"/>
              </a:rPr>
              <a:t>flag[1] =</a:t>
            </a:r>
            <a:r>
              <a:rPr sz="1600" spc="-2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false;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Courier New"/>
                <a:cs typeface="Courier New"/>
              </a:rPr>
              <a:t>…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253104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Algoritmo di </a:t>
            </a:r>
            <a:r>
              <a:rPr dirty="0"/>
              <a:t>Dekker  </a:t>
            </a:r>
            <a:r>
              <a:rPr spc="-5" dirty="0"/>
              <a:t>4° tentativo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42594" y="1560855"/>
            <a:ext cx="3004820" cy="413956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92125">
              <a:lnSpc>
                <a:spcPct val="100000"/>
              </a:lnSpc>
              <a:spcBef>
                <a:spcPts val="484"/>
              </a:spcBef>
            </a:pPr>
            <a:r>
              <a:rPr sz="1600" b="1" i="1" spc="-5" dirty="0">
                <a:latin typeface="Courier New"/>
                <a:cs typeface="Courier New"/>
              </a:rPr>
              <a:t>Processo</a:t>
            </a:r>
            <a:r>
              <a:rPr sz="1600" b="1" i="1" spc="-10" dirty="0">
                <a:latin typeface="Courier New"/>
                <a:cs typeface="Courier New"/>
              </a:rPr>
              <a:t> </a:t>
            </a:r>
            <a:r>
              <a:rPr sz="1600" b="1" i="1" spc="-5" dirty="0">
                <a:latin typeface="Courier New"/>
                <a:cs typeface="Courier New"/>
              </a:rPr>
              <a:t>0</a:t>
            </a:r>
            <a:endParaRPr sz="1600">
              <a:latin typeface="Courier New"/>
              <a:cs typeface="Courier New"/>
            </a:endParaRPr>
          </a:p>
          <a:p>
            <a:pPr marL="492125">
              <a:lnSpc>
                <a:spcPct val="100000"/>
              </a:lnSpc>
              <a:spcBef>
                <a:spcPts val="390"/>
              </a:spcBef>
            </a:pPr>
            <a:r>
              <a:rPr sz="1600" spc="-5" dirty="0">
                <a:latin typeface="Courier New"/>
                <a:cs typeface="Courier New"/>
              </a:rPr>
              <a:t>…</a:t>
            </a:r>
            <a:endParaRPr sz="1600">
              <a:latin typeface="Courier New"/>
              <a:cs typeface="Courier New"/>
            </a:endParaRPr>
          </a:p>
          <a:p>
            <a:pPr marL="492125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Courier New"/>
                <a:cs typeface="Courier New"/>
              </a:rPr>
              <a:t>flag[0]=</a:t>
            </a:r>
            <a:r>
              <a:rPr sz="1600" spc="-1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true;</a:t>
            </a:r>
            <a:endParaRPr sz="1600">
              <a:latin typeface="Courier New"/>
              <a:cs typeface="Courier New"/>
            </a:endParaRPr>
          </a:p>
          <a:p>
            <a:pPr marL="492125">
              <a:lnSpc>
                <a:spcPct val="100000"/>
              </a:lnSpc>
              <a:spcBef>
                <a:spcPts val="385"/>
              </a:spcBef>
            </a:pPr>
            <a:r>
              <a:rPr sz="1600" b="1" spc="-5" dirty="0">
                <a:latin typeface="Courier New"/>
                <a:cs typeface="Courier New"/>
              </a:rPr>
              <a:t>while</a:t>
            </a:r>
            <a:r>
              <a:rPr sz="1600" b="1" spc="-1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(flag[1])</a:t>
            </a:r>
            <a:endParaRPr sz="1600">
              <a:latin typeface="Courier New"/>
              <a:cs typeface="Courier New"/>
            </a:endParaRPr>
          </a:p>
          <a:p>
            <a:pPr marL="492125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83439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Courier New"/>
                <a:cs typeface="Courier New"/>
              </a:rPr>
              <a:t>flag[0] =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false;</a:t>
            </a:r>
            <a:endParaRPr sz="1600">
              <a:latin typeface="Courier New"/>
              <a:cs typeface="Courier New"/>
            </a:endParaRPr>
          </a:p>
          <a:p>
            <a:pPr marL="83439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Courier New"/>
                <a:cs typeface="Courier New"/>
              </a:rPr>
              <a:t>&lt;pausa&gt;</a:t>
            </a:r>
            <a:endParaRPr sz="1600">
              <a:latin typeface="Courier New"/>
              <a:cs typeface="Courier New"/>
            </a:endParaRPr>
          </a:p>
          <a:p>
            <a:pPr marL="83439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Courier New"/>
                <a:cs typeface="Courier New"/>
              </a:rPr>
              <a:t>flag[0] =</a:t>
            </a:r>
            <a:r>
              <a:rPr sz="1600" spc="-6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true;</a:t>
            </a:r>
            <a:endParaRPr sz="1600">
              <a:latin typeface="Courier New"/>
              <a:cs typeface="Courier New"/>
            </a:endParaRPr>
          </a:p>
          <a:p>
            <a:pPr marL="492125">
              <a:lnSpc>
                <a:spcPct val="100000"/>
              </a:lnSpc>
              <a:spcBef>
                <a:spcPts val="384"/>
              </a:spcBef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492125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Courier New"/>
                <a:cs typeface="Courier New"/>
              </a:rPr>
              <a:t>&lt;sezione</a:t>
            </a:r>
            <a:r>
              <a:rPr sz="1600" spc="-7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critica&gt;;</a:t>
            </a:r>
            <a:endParaRPr sz="1600">
              <a:latin typeface="Courier New"/>
              <a:cs typeface="Courier New"/>
            </a:endParaRPr>
          </a:p>
          <a:p>
            <a:pPr marL="492125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Courier New"/>
                <a:cs typeface="Courier New"/>
              </a:rPr>
              <a:t>flag[0] =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false;</a:t>
            </a:r>
            <a:endParaRPr sz="1600">
              <a:latin typeface="Courier New"/>
              <a:cs typeface="Courier New"/>
            </a:endParaRPr>
          </a:p>
          <a:p>
            <a:pPr marL="492125">
              <a:lnSpc>
                <a:spcPct val="100000"/>
              </a:lnSpc>
              <a:spcBef>
                <a:spcPts val="384"/>
              </a:spcBef>
            </a:pPr>
            <a:r>
              <a:rPr sz="1600" spc="-5" dirty="0">
                <a:latin typeface="Courier New"/>
                <a:cs typeface="Courier New"/>
              </a:rPr>
              <a:t>…</a:t>
            </a:r>
            <a:endParaRPr sz="16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  <a:spcBef>
                <a:spcPts val="890"/>
              </a:spcBef>
            </a:pPr>
            <a:r>
              <a:rPr sz="1600" i="1" spc="-5" dirty="0">
                <a:latin typeface="Arial"/>
                <a:cs typeface="Arial"/>
              </a:rPr>
              <a:t>PRO: mutua esclusione garantita  PROBLEMI: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2594" y="5675172"/>
            <a:ext cx="765111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- P0: “vado </a:t>
            </a:r>
            <a:r>
              <a:rPr sz="1600" i="1" spc="-10" dirty="0">
                <a:latin typeface="Arial"/>
                <a:cs typeface="Arial"/>
              </a:rPr>
              <a:t>io”, </a:t>
            </a:r>
            <a:r>
              <a:rPr sz="1600" i="1" spc="-5" dirty="0">
                <a:latin typeface="Arial"/>
                <a:cs typeface="Arial"/>
              </a:rPr>
              <a:t>P1: “vado </a:t>
            </a:r>
            <a:r>
              <a:rPr sz="1600" i="1" spc="-10" dirty="0">
                <a:latin typeface="Arial"/>
                <a:cs typeface="Arial"/>
              </a:rPr>
              <a:t>io”, </a:t>
            </a:r>
            <a:r>
              <a:rPr sz="1600" i="1" spc="-5" dirty="0">
                <a:latin typeface="Arial"/>
                <a:cs typeface="Arial"/>
              </a:rPr>
              <a:t>P0:“non vado </a:t>
            </a:r>
            <a:r>
              <a:rPr sz="1600" i="1" spc="-15" dirty="0">
                <a:latin typeface="Arial"/>
                <a:cs typeface="Arial"/>
              </a:rPr>
              <a:t>io”, </a:t>
            </a:r>
            <a:r>
              <a:rPr sz="1600" i="1" spc="-5" dirty="0">
                <a:latin typeface="Arial"/>
                <a:cs typeface="Arial"/>
              </a:rPr>
              <a:t>P1: “non vado </a:t>
            </a:r>
            <a:r>
              <a:rPr sz="1600" i="1" spc="-15" dirty="0">
                <a:latin typeface="Arial"/>
                <a:cs typeface="Arial"/>
              </a:rPr>
              <a:t>io”,</a:t>
            </a:r>
            <a:r>
              <a:rPr sz="1600" i="1" spc="28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attesa….</a:t>
            </a:r>
            <a:endParaRPr sz="1600">
              <a:latin typeface="Arial"/>
              <a:cs typeface="Arial"/>
            </a:endParaRPr>
          </a:p>
          <a:p>
            <a:pPr marL="926465" marR="508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in realtà </a:t>
            </a:r>
            <a:r>
              <a:rPr sz="1600" i="1" spc="-15" dirty="0">
                <a:latin typeface="Arial"/>
                <a:cs typeface="Arial"/>
              </a:rPr>
              <a:t>non’è </a:t>
            </a:r>
            <a:r>
              <a:rPr sz="1600" i="1" spc="-10" dirty="0">
                <a:latin typeface="Arial"/>
                <a:cs typeface="Arial"/>
              </a:rPr>
              <a:t>uno </a:t>
            </a:r>
            <a:r>
              <a:rPr sz="1600" i="1" dirty="0">
                <a:latin typeface="Arial"/>
                <a:cs typeface="Arial"/>
              </a:rPr>
              <a:t>stallo </a:t>
            </a:r>
            <a:r>
              <a:rPr sz="1600" i="1" spc="-5" dirty="0">
                <a:latin typeface="Arial"/>
                <a:cs typeface="Arial"/>
              </a:rPr>
              <a:t>poiché chi esce </a:t>
            </a:r>
            <a:r>
              <a:rPr sz="1600" i="1" spc="-10" dirty="0">
                <a:latin typeface="Arial"/>
                <a:cs typeface="Arial"/>
              </a:rPr>
              <a:t>prima dal </a:t>
            </a:r>
            <a:r>
              <a:rPr sz="1600" i="1" spc="-5" dirty="0">
                <a:latin typeface="Arial"/>
                <a:cs typeface="Arial"/>
              </a:rPr>
              <a:t>ciclo di attesa riesce </a:t>
            </a:r>
            <a:r>
              <a:rPr sz="1600" i="1" spc="-10" dirty="0">
                <a:latin typeface="Arial"/>
                <a:cs typeface="Arial"/>
              </a:rPr>
              <a:t>ad  </a:t>
            </a:r>
            <a:r>
              <a:rPr sz="1600" i="1" spc="-5" dirty="0">
                <a:latin typeface="Arial"/>
                <a:cs typeface="Arial"/>
              </a:rPr>
              <a:t>entrare nella </a:t>
            </a:r>
            <a:r>
              <a:rPr sz="1600" i="1" spc="-10" dirty="0">
                <a:latin typeface="Arial"/>
                <a:cs typeface="Arial"/>
              </a:rPr>
              <a:t>sezione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critica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- Se un processo fallisce </a:t>
            </a:r>
            <a:r>
              <a:rPr sz="1600" spc="-10" dirty="0">
                <a:latin typeface="Arial"/>
                <a:cs typeface="Arial"/>
              </a:rPr>
              <a:t>entro </a:t>
            </a:r>
            <a:r>
              <a:rPr sz="1600" spc="-5" dirty="0">
                <a:latin typeface="Arial"/>
                <a:cs typeface="Arial"/>
              </a:rPr>
              <a:t>la sua sezione critica l’altro è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bloccato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750" y="1628775"/>
            <a:ext cx="4392549" cy="305752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7559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Algoritmo di </a:t>
            </a:r>
            <a:r>
              <a:rPr dirty="0"/>
              <a:t>Dekker  </a:t>
            </a:r>
            <a:r>
              <a:rPr spc="-5" dirty="0"/>
              <a:t>Una </a:t>
            </a:r>
            <a:r>
              <a:rPr dirty="0"/>
              <a:t>soluzione</a:t>
            </a:r>
            <a:r>
              <a:rPr spc="-55" dirty="0"/>
              <a:t> </a:t>
            </a:r>
            <a:r>
              <a:rPr spc="-5" dirty="0"/>
              <a:t>corretta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27701" y="1729231"/>
            <a:ext cx="3548379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7465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Ogni processo ha una propria variabile  </a:t>
            </a:r>
            <a:r>
              <a:rPr sz="1600" b="1" i="1" spc="-5" dirty="0">
                <a:latin typeface="Arial"/>
                <a:cs typeface="Arial"/>
              </a:rPr>
              <a:t>flag </a:t>
            </a:r>
            <a:r>
              <a:rPr sz="1600" i="1" spc="-5" dirty="0">
                <a:latin typeface="Arial"/>
                <a:cs typeface="Arial"/>
              </a:rPr>
              <a:t>che indica se vuole andare nella  </a:t>
            </a:r>
            <a:r>
              <a:rPr sz="1600" i="1" spc="-10" dirty="0">
                <a:latin typeface="Arial"/>
                <a:cs typeface="Arial"/>
              </a:rPr>
              <a:t>sezione </a:t>
            </a:r>
            <a:r>
              <a:rPr sz="1600" i="1" spc="-5" dirty="0">
                <a:latin typeface="Arial"/>
                <a:cs typeface="Arial"/>
              </a:rPr>
              <a:t>critica o</a:t>
            </a:r>
            <a:r>
              <a:rPr sz="1600" i="1" spc="4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meno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1600" i="1" spc="-10" dirty="0">
                <a:latin typeface="Arial"/>
                <a:cs typeface="Arial"/>
              </a:rPr>
              <a:t>Variabile </a:t>
            </a:r>
            <a:r>
              <a:rPr sz="1600" b="1" i="1" spc="-5" dirty="0">
                <a:latin typeface="Arial"/>
                <a:cs typeface="Arial"/>
              </a:rPr>
              <a:t>turno </a:t>
            </a:r>
            <a:r>
              <a:rPr sz="1600" i="1" spc="-5" dirty="0">
                <a:latin typeface="Arial"/>
                <a:cs typeface="Arial"/>
              </a:rPr>
              <a:t>specifica chi ha </a:t>
            </a:r>
            <a:r>
              <a:rPr sz="1600" i="1" dirty="0">
                <a:latin typeface="Arial"/>
                <a:cs typeface="Arial"/>
              </a:rPr>
              <a:t>il </a:t>
            </a:r>
            <a:r>
              <a:rPr sz="1600" i="1" spc="-5" dirty="0">
                <a:latin typeface="Arial"/>
                <a:cs typeface="Arial"/>
              </a:rPr>
              <a:t>diritto  di insistere nel tentativo di entrare nella  propria </a:t>
            </a:r>
            <a:r>
              <a:rPr sz="1600" i="1" spc="-10" dirty="0">
                <a:latin typeface="Arial"/>
                <a:cs typeface="Arial"/>
              </a:rPr>
              <a:t>sezione</a:t>
            </a:r>
            <a:r>
              <a:rPr sz="1600" i="1" spc="5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critica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8267" y="4884165"/>
            <a:ext cx="3340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latin typeface="Arial"/>
                <a:cs typeface="Arial"/>
              </a:rPr>
              <a:t>Es.: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2667" y="4884165"/>
            <a:ext cx="7435850" cy="1629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latin typeface="Arial"/>
                <a:cs typeface="Arial"/>
              </a:rPr>
              <a:t>P0 vuole entrare (pone il suo flag a</a:t>
            </a:r>
            <a:r>
              <a:rPr sz="1400" i="1" spc="-17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true)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i="1" dirty="0">
                <a:latin typeface="Arial"/>
                <a:cs typeface="Arial"/>
              </a:rPr>
              <a:t>P0 controlla il flag di</a:t>
            </a:r>
            <a:r>
              <a:rPr sz="1400" i="1" spc="-10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P1</a:t>
            </a:r>
            <a:endParaRPr sz="1400">
              <a:latin typeface="Arial"/>
              <a:cs typeface="Arial"/>
            </a:endParaRPr>
          </a:p>
          <a:p>
            <a:pPr marL="927100" marR="3836670">
              <a:lnSpc>
                <a:spcPct val="100000"/>
              </a:lnSpc>
            </a:pPr>
            <a:r>
              <a:rPr sz="1400" i="1" dirty="0">
                <a:latin typeface="Arial"/>
                <a:cs typeface="Arial"/>
              </a:rPr>
              <a:t>se falso entra nella </a:t>
            </a:r>
            <a:r>
              <a:rPr sz="1400" i="1" spc="-5" dirty="0">
                <a:latin typeface="Arial"/>
                <a:cs typeface="Arial"/>
              </a:rPr>
              <a:t>sezione</a:t>
            </a:r>
            <a:r>
              <a:rPr sz="1400" i="1" spc="-14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critica  se vero </a:t>
            </a:r>
            <a:r>
              <a:rPr sz="1400" i="1" spc="-5" dirty="0">
                <a:latin typeface="Arial"/>
                <a:cs typeface="Arial"/>
              </a:rPr>
              <a:t>controlla </a:t>
            </a:r>
            <a:r>
              <a:rPr sz="1400" i="1" dirty="0">
                <a:latin typeface="Arial"/>
                <a:cs typeface="Arial"/>
              </a:rPr>
              <a:t>il</a:t>
            </a:r>
            <a:r>
              <a:rPr sz="1400" i="1" spc="-8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turno</a:t>
            </a:r>
            <a:endParaRPr sz="1400">
              <a:latin typeface="Arial"/>
              <a:cs typeface="Arial"/>
            </a:endParaRPr>
          </a:p>
          <a:p>
            <a:pPr marL="1841500" marR="149860">
              <a:lnSpc>
                <a:spcPct val="100000"/>
              </a:lnSpc>
            </a:pPr>
            <a:r>
              <a:rPr sz="1400" i="1" dirty="0">
                <a:latin typeface="Arial"/>
                <a:cs typeface="Arial"/>
              </a:rPr>
              <a:t>se turno è 0 (il suo) continua a controllare </a:t>
            </a:r>
            <a:r>
              <a:rPr sz="1400" i="1" spc="-5" dirty="0">
                <a:latin typeface="Arial"/>
                <a:cs typeface="Arial"/>
              </a:rPr>
              <a:t>periodicamente </a:t>
            </a:r>
            <a:r>
              <a:rPr sz="1400" i="1" dirty="0">
                <a:latin typeface="Arial"/>
                <a:cs typeface="Arial"/>
              </a:rPr>
              <a:t>il flag di</a:t>
            </a:r>
            <a:r>
              <a:rPr sz="1400" i="1" spc="-27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P1  se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turno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è</a:t>
            </a:r>
            <a:r>
              <a:rPr sz="1400" i="1" spc="-1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1</a:t>
            </a:r>
            <a:r>
              <a:rPr sz="1400" i="1" spc="-1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pone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il</a:t>
            </a:r>
            <a:r>
              <a:rPr sz="1400" i="1" spc="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suo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flag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falso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lasciando</a:t>
            </a:r>
            <a:r>
              <a:rPr sz="1400" i="1" spc="-4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il</a:t>
            </a:r>
            <a:r>
              <a:rPr sz="1400" i="1" spc="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passo</a:t>
            </a:r>
            <a:r>
              <a:rPr sz="1400" i="1" spc="-4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</a:t>
            </a:r>
            <a:r>
              <a:rPr sz="1400" i="1" spc="-1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P1</a:t>
            </a:r>
            <a:endParaRPr sz="1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60"/>
              </a:spcBef>
            </a:pPr>
            <a:r>
              <a:rPr sz="1400" spc="-5" dirty="0"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7217" y="1405254"/>
            <a:ext cx="1065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boolean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flag[2];  </a:t>
            </a:r>
            <a:r>
              <a:rPr sz="1200" spc="-5" dirty="0">
                <a:latin typeface="Arial"/>
                <a:cs typeface="Arial"/>
              </a:rPr>
              <a:t>int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turno;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void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main()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76297" y="1953895"/>
            <a:ext cx="8966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" dirty="0">
                <a:latin typeface="Arial"/>
                <a:cs typeface="Arial"/>
              </a:rPr>
              <a:t>f</a:t>
            </a:r>
            <a:r>
              <a:rPr sz="1200" spc="-5" dirty="0">
                <a:latin typeface="Arial"/>
                <a:cs typeface="Arial"/>
              </a:rPr>
              <a:t>la</a:t>
            </a:r>
            <a:r>
              <a:rPr sz="1200" spc="-10" dirty="0">
                <a:latin typeface="Arial"/>
                <a:cs typeface="Arial"/>
              </a:rPr>
              <a:t>g</a:t>
            </a:r>
            <a:r>
              <a:rPr sz="1200" dirty="0">
                <a:latin typeface="Arial"/>
                <a:cs typeface="Arial"/>
              </a:rPr>
              <a:t>[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]=</a:t>
            </a:r>
            <a:r>
              <a:rPr sz="1200" spc="10" dirty="0">
                <a:latin typeface="Arial"/>
                <a:cs typeface="Arial"/>
              </a:rPr>
              <a:t>f</a:t>
            </a:r>
            <a:r>
              <a:rPr sz="1200" spc="-5" dirty="0">
                <a:latin typeface="Arial"/>
                <a:cs typeface="Arial"/>
              </a:rPr>
              <a:t>a</a:t>
            </a:r>
            <a:r>
              <a:rPr sz="1200" spc="-20" dirty="0">
                <a:latin typeface="Arial"/>
                <a:cs typeface="Arial"/>
              </a:rPr>
              <a:t>l</a:t>
            </a:r>
            <a:r>
              <a:rPr sz="1200" spc="-5" dirty="0">
                <a:latin typeface="Arial"/>
                <a:cs typeface="Arial"/>
              </a:rPr>
              <a:t>se</a:t>
            </a:r>
            <a:r>
              <a:rPr sz="1200" dirty="0">
                <a:latin typeface="Arial"/>
                <a:cs typeface="Arial"/>
              </a:rPr>
              <a:t>;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05478" y="1953895"/>
            <a:ext cx="1280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turno=1;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//turno=0;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7217" y="1953895"/>
            <a:ext cx="125666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200" dirty="0">
                <a:latin typeface="Arial"/>
                <a:cs typeface="Arial"/>
              </a:rPr>
              <a:t>{	flag[0]=false;</a:t>
            </a:r>
            <a:endParaRPr sz="12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…</a:t>
            </a:r>
            <a:endParaRPr sz="12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processo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P0;</a:t>
            </a:r>
            <a:endParaRPr sz="12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processo</a:t>
            </a:r>
            <a:r>
              <a:rPr sz="1200" spc="-1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P1;</a:t>
            </a:r>
            <a:endParaRPr sz="12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…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7217" y="2868548"/>
            <a:ext cx="560768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}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//processo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{</a:t>
            </a:r>
            <a:endParaRPr sz="1200">
              <a:latin typeface="Arial"/>
              <a:cs typeface="Arial"/>
            </a:endParaRPr>
          </a:p>
          <a:p>
            <a:pPr marR="473583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…</a:t>
            </a:r>
            <a:endParaRPr sz="1200">
              <a:latin typeface="Arial"/>
              <a:cs typeface="Arial"/>
            </a:endParaRPr>
          </a:p>
          <a:p>
            <a:pPr marL="927100" marR="3808729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flag[0]=true;  </a:t>
            </a:r>
            <a:r>
              <a:rPr sz="1200" spc="-20" dirty="0">
                <a:latin typeface="Arial"/>
                <a:cs typeface="Arial"/>
              </a:rPr>
              <a:t>w</a:t>
            </a:r>
            <a:r>
              <a:rPr sz="1200" spc="-5" dirty="0">
                <a:latin typeface="Arial"/>
                <a:cs typeface="Arial"/>
              </a:rPr>
              <a:t>hi</a:t>
            </a:r>
            <a:r>
              <a:rPr sz="1200" spc="-10" dirty="0">
                <a:latin typeface="Arial"/>
                <a:cs typeface="Arial"/>
              </a:rPr>
              <a:t>l</a:t>
            </a:r>
            <a:r>
              <a:rPr sz="1200" spc="-5" dirty="0">
                <a:latin typeface="Arial"/>
                <a:cs typeface="Arial"/>
              </a:rPr>
              <a:t>e</a:t>
            </a:r>
            <a:r>
              <a:rPr sz="1200" dirty="0">
                <a:latin typeface="Arial"/>
                <a:cs typeface="Arial"/>
              </a:rPr>
              <a:t>(</a:t>
            </a:r>
            <a:r>
              <a:rPr sz="1200" spc="5" dirty="0">
                <a:latin typeface="Arial"/>
                <a:cs typeface="Arial"/>
              </a:rPr>
              <a:t>f</a:t>
            </a:r>
            <a:r>
              <a:rPr sz="1200" spc="-5" dirty="0">
                <a:latin typeface="Arial"/>
                <a:cs typeface="Arial"/>
              </a:rPr>
              <a:t>la</a:t>
            </a:r>
            <a:r>
              <a:rPr sz="1200" spc="-10" dirty="0">
                <a:latin typeface="Arial"/>
                <a:cs typeface="Arial"/>
              </a:rPr>
              <a:t>g</a:t>
            </a:r>
            <a:r>
              <a:rPr sz="1200" dirty="0">
                <a:latin typeface="Arial"/>
                <a:cs typeface="Arial"/>
              </a:rPr>
              <a:t>[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])</a:t>
            </a:r>
            <a:endParaRPr sz="12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{</a:t>
            </a:r>
            <a:endParaRPr sz="120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if</a:t>
            </a:r>
            <a:r>
              <a:rPr sz="1200" spc="-5" dirty="0">
                <a:latin typeface="Arial"/>
                <a:cs typeface="Arial"/>
              </a:rPr>
              <a:t> (turno==1)</a:t>
            </a:r>
            <a:endParaRPr sz="120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{</a:t>
            </a:r>
            <a:endParaRPr sz="1200">
              <a:latin typeface="Arial"/>
              <a:cs typeface="Arial"/>
            </a:endParaRPr>
          </a:p>
          <a:p>
            <a:pPr marL="2755900" marR="178562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flag[0]=false;  </a:t>
            </a:r>
            <a:r>
              <a:rPr sz="1200" spc="-20" dirty="0">
                <a:latin typeface="Arial"/>
                <a:cs typeface="Arial"/>
              </a:rPr>
              <a:t>w</a:t>
            </a:r>
            <a:r>
              <a:rPr sz="1200" spc="-5" dirty="0">
                <a:latin typeface="Arial"/>
                <a:cs typeface="Arial"/>
              </a:rPr>
              <a:t>hi</a:t>
            </a:r>
            <a:r>
              <a:rPr sz="1200" spc="-10" dirty="0">
                <a:latin typeface="Arial"/>
                <a:cs typeface="Arial"/>
              </a:rPr>
              <a:t>l</a:t>
            </a:r>
            <a:r>
              <a:rPr sz="1200" spc="-5" dirty="0">
                <a:latin typeface="Arial"/>
                <a:cs typeface="Arial"/>
              </a:rPr>
              <a:t>e</a:t>
            </a:r>
            <a:r>
              <a:rPr sz="1200" dirty="0">
                <a:latin typeface="Arial"/>
                <a:cs typeface="Arial"/>
              </a:rPr>
              <a:t>(turn</a:t>
            </a:r>
            <a:r>
              <a:rPr sz="1200" spc="-5" dirty="0">
                <a:latin typeface="Arial"/>
                <a:cs typeface="Arial"/>
              </a:rPr>
              <a:t>o==1</a:t>
            </a:r>
            <a:r>
              <a:rPr sz="1200" dirty="0"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  <a:p>
            <a:pPr marL="3670935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{&lt;nulla…ATTESA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ATTIVA&gt;}</a:t>
            </a:r>
            <a:endParaRPr sz="1200">
              <a:latin typeface="Arial"/>
              <a:cs typeface="Arial"/>
            </a:endParaRPr>
          </a:p>
          <a:p>
            <a:pPr marL="71628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flag[0]=true;</a:t>
            </a:r>
            <a:endParaRPr sz="120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}</a:t>
            </a:r>
            <a:endParaRPr sz="1200">
              <a:latin typeface="Arial"/>
              <a:cs typeface="Arial"/>
            </a:endParaRPr>
          </a:p>
          <a:p>
            <a:pPr marL="969644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}</a:t>
            </a:r>
            <a:endParaRPr sz="1200">
              <a:latin typeface="Arial"/>
              <a:cs typeface="Arial"/>
            </a:endParaRPr>
          </a:p>
          <a:p>
            <a:pPr marL="927100" marR="3532504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&lt;sezione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critica&gt;  </a:t>
            </a:r>
            <a:r>
              <a:rPr sz="1200" dirty="0">
                <a:latin typeface="Arial"/>
                <a:cs typeface="Arial"/>
              </a:rPr>
              <a:t>flag[0]=false;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0117" y="6161023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…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7217" y="6344208"/>
            <a:ext cx="76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}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7559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Algoritmo di </a:t>
            </a:r>
            <a:r>
              <a:rPr dirty="0"/>
              <a:t>Dekker  </a:t>
            </a:r>
            <a:r>
              <a:rPr spc="-5" dirty="0"/>
              <a:t>Una </a:t>
            </a:r>
            <a:r>
              <a:rPr dirty="0"/>
              <a:t>soluzione</a:t>
            </a:r>
            <a:r>
              <a:rPr spc="-55" dirty="0"/>
              <a:t> </a:t>
            </a:r>
            <a:r>
              <a:rPr spc="-5" dirty="0"/>
              <a:t>corretta</a:t>
            </a:r>
          </a:p>
        </p:txBody>
      </p:sp>
      <p:sp>
        <p:nvSpPr>
          <p:cNvPr id="12" name="object 12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7559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Algoritmo di </a:t>
            </a:r>
            <a:r>
              <a:rPr dirty="0"/>
              <a:t>Dekker  </a:t>
            </a:r>
            <a:r>
              <a:rPr spc="-5" dirty="0"/>
              <a:t>Una </a:t>
            </a:r>
            <a:r>
              <a:rPr dirty="0"/>
              <a:t>soluzione</a:t>
            </a:r>
            <a:r>
              <a:rPr spc="-55" dirty="0"/>
              <a:t> </a:t>
            </a:r>
            <a:r>
              <a:rPr spc="-5" dirty="0"/>
              <a:t>corretta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9119" y="1579143"/>
            <a:ext cx="7411084" cy="139192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4965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Algoritmo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“complesso”</a:t>
            </a:r>
            <a:endParaRPr sz="16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390"/>
              </a:spcBef>
              <a:buChar char="•"/>
              <a:tabLst>
                <a:tab pos="354965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Attesa attiva: un processo controlla </a:t>
            </a:r>
            <a:r>
              <a:rPr sz="1600" spc="-10" dirty="0">
                <a:latin typeface="Arial"/>
                <a:cs typeface="Arial"/>
              </a:rPr>
              <a:t>continuamente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flag dell’altro processo se  pari a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true</a:t>
            </a:r>
            <a:endParaRPr sz="1600">
              <a:latin typeface="Arial"/>
              <a:cs typeface="Arial"/>
            </a:endParaRPr>
          </a:p>
          <a:p>
            <a:pPr marL="355600" marR="34798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Se un processo fallisce nella </a:t>
            </a:r>
            <a:r>
              <a:rPr sz="1600" spc="-10" dirty="0">
                <a:latin typeface="Arial"/>
                <a:cs typeface="Arial"/>
              </a:rPr>
              <a:t>propria </a:t>
            </a:r>
            <a:r>
              <a:rPr sz="1600" spc="-5" dirty="0">
                <a:latin typeface="Arial"/>
                <a:cs typeface="Arial"/>
              </a:rPr>
              <a:t>sezione critica l’altro processo rimane  bloccato per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sempre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2276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10" dirty="0">
                <a:latin typeface="Lucida Sans Unicode"/>
                <a:cs typeface="Lucida Sans Unicode"/>
              </a:rPr>
              <a:t>20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34995" y="3523488"/>
            <a:ext cx="4259580" cy="490728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09088" y="3521964"/>
            <a:ext cx="4194048" cy="56540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97226" y="3565461"/>
            <a:ext cx="4135754" cy="367030"/>
          </a:xfrm>
          <a:prstGeom prst="rect">
            <a:avLst/>
          </a:prstGeom>
          <a:solidFill>
            <a:srgbClr val="2C2C89"/>
          </a:solidFill>
          <a:ln w="38100">
            <a:solidFill>
              <a:srgbClr val="FFFFFF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5"/>
              </a:spcBef>
            </a:pPr>
            <a:r>
              <a:rPr sz="1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N </a:t>
            </a:r>
            <a:r>
              <a:rPr sz="1900" spc="-459" dirty="0">
                <a:solidFill>
                  <a:srgbClr val="FFFFFF"/>
                </a:solidFill>
                <a:latin typeface="Lucida Sans Unicode"/>
                <a:cs typeface="Lucida Sans Unicode"/>
              </a:rPr>
              <a:t>=</a:t>
            </a:r>
            <a:r>
              <a:rPr sz="1900" spc="-3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1875" spc="-225" baseline="-2000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9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1875" spc="-225" baseline="24444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9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+c</a:t>
            </a:r>
            <a:r>
              <a:rPr sz="1875" spc="-225" baseline="-20000" dirty="0">
                <a:solidFill>
                  <a:srgbClr val="FFFFFF"/>
                </a:solidFill>
                <a:latin typeface="Lucida Sans Unicode"/>
                <a:cs typeface="Lucida Sans Unicode"/>
              </a:rPr>
              <a:t>n-1</a:t>
            </a:r>
            <a:r>
              <a:rPr sz="19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1875" spc="-225" baseline="24444" dirty="0">
                <a:solidFill>
                  <a:srgbClr val="FFFFFF"/>
                </a:solidFill>
                <a:latin typeface="Lucida Sans Unicode"/>
                <a:cs typeface="Lucida Sans Unicode"/>
              </a:rPr>
              <a:t>n-1</a:t>
            </a:r>
            <a:r>
              <a:rPr sz="19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+…+c</a:t>
            </a:r>
            <a:r>
              <a:rPr sz="1875" spc="-225" baseline="-20000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r>
              <a:rPr sz="19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1875" spc="-225" baseline="24444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r>
              <a:rPr sz="19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+c</a:t>
            </a:r>
            <a:r>
              <a:rPr sz="1875" spc="-225" baseline="-20000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sz="19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1875" spc="-225" baseline="24444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sz="19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+c</a:t>
            </a:r>
            <a:r>
              <a:rPr sz="1875" spc="-225" baseline="-20000" dirty="0">
                <a:solidFill>
                  <a:srgbClr val="FFFFFF"/>
                </a:solidFill>
                <a:latin typeface="Lucida Sans Unicode"/>
                <a:cs typeface="Lucida Sans Unicode"/>
              </a:rPr>
              <a:t>0</a:t>
            </a:r>
            <a:r>
              <a:rPr sz="19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1875" spc="-225" baseline="24444" dirty="0">
                <a:solidFill>
                  <a:srgbClr val="FFFFFF"/>
                </a:solidFill>
                <a:latin typeface="Lucida Sans Unicode"/>
                <a:cs typeface="Lucida Sans Unicode"/>
              </a:rPr>
              <a:t>0</a:t>
            </a:r>
            <a:endParaRPr sz="1875" baseline="24444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42744" y="4689347"/>
            <a:ext cx="1371600" cy="513588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12264" y="3040379"/>
            <a:ext cx="883919" cy="513588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88335" y="3040379"/>
            <a:ext cx="367284" cy="513588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03576" y="5131308"/>
            <a:ext cx="4259580" cy="49072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69564" y="5129784"/>
            <a:ext cx="2990088" cy="565404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765425" y="5173662"/>
            <a:ext cx="4135754" cy="367030"/>
          </a:xfrm>
          <a:prstGeom prst="rect">
            <a:avLst/>
          </a:prstGeom>
          <a:solidFill>
            <a:srgbClr val="2C2C89"/>
          </a:solidFill>
          <a:ln w="38100">
            <a:solidFill>
              <a:srgbClr val="FFFFFF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784225">
              <a:lnSpc>
                <a:spcPct val="100000"/>
              </a:lnSpc>
              <a:spcBef>
                <a:spcPts val="195"/>
              </a:spcBef>
            </a:pPr>
            <a:r>
              <a:rPr sz="19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N’ </a:t>
            </a:r>
            <a:r>
              <a:rPr sz="1900" spc="-459" dirty="0">
                <a:solidFill>
                  <a:srgbClr val="FFFFFF"/>
                </a:solidFill>
                <a:latin typeface="Lucida Sans Unicode"/>
                <a:cs typeface="Lucida Sans Unicode"/>
              </a:rPr>
              <a:t>=</a:t>
            </a:r>
            <a:r>
              <a:rPr sz="19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1875" spc="-247" baseline="-20000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sz="19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1875" spc="-247" baseline="24444" dirty="0">
                <a:solidFill>
                  <a:srgbClr val="FFFFFF"/>
                </a:solidFill>
                <a:latin typeface="Lucida Sans Unicode"/>
                <a:cs typeface="Lucida Sans Unicode"/>
              </a:rPr>
              <a:t>-1</a:t>
            </a:r>
            <a:r>
              <a:rPr sz="19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+c</a:t>
            </a:r>
            <a:r>
              <a:rPr sz="1875" spc="-247" baseline="-20000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r>
              <a:rPr sz="19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1875" spc="-247" baseline="24444" dirty="0">
                <a:solidFill>
                  <a:srgbClr val="FFFFFF"/>
                </a:solidFill>
                <a:latin typeface="Lucida Sans Unicode"/>
                <a:cs typeface="Lucida Sans Unicode"/>
              </a:rPr>
              <a:t>-2</a:t>
            </a:r>
            <a:r>
              <a:rPr sz="19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+…+c</a:t>
            </a:r>
            <a:r>
              <a:rPr sz="1875" spc="-247" baseline="-2000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9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1875" spc="-247" baseline="24444" dirty="0">
                <a:solidFill>
                  <a:srgbClr val="FFFFFF"/>
                </a:solidFill>
                <a:latin typeface="Lucida Sans Unicode"/>
                <a:cs typeface="Lucida Sans Unicode"/>
              </a:rPr>
              <a:t>-n</a:t>
            </a:r>
            <a:endParaRPr sz="1875" baseline="24444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0617" y="4125678"/>
            <a:ext cx="6963409" cy="917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1495">
              <a:lnSpc>
                <a:spcPct val="100000"/>
              </a:lnSpc>
              <a:spcBef>
                <a:spcPts val="95"/>
              </a:spcBef>
            </a:pPr>
            <a:r>
              <a:rPr sz="1900" spc="-95" dirty="0">
                <a:latin typeface="Lucida Sans Unicode"/>
                <a:cs typeface="Lucida Sans Unicode"/>
              </a:rPr>
              <a:t>c</a:t>
            </a:r>
            <a:r>
              <a:rPr sz="1875" spc="-142" baseline="-20000" dirty="0">
                <a:latin typeface="Lucida Sans Unicode"/>
                <a:cs typeface="Lucida Sans Unicode"/>
              </a:rPr>
              <a:t>n </a:t>
            </a:r>
            <a:r>
              <a:rPr sz="1900" spc="-60" dirty="0">
                <a:latin typeface="Lucida Sans Unicode"/>
                <a:cs typeface="Lucida Sans Unicode"/>
              </a:rPr>
              <a:t>è </a:t>
            </a:r>
            <a:r>
              <a:rPr sz="1900" spc="-105" dirty="0">
                <a:latin typeface="Lucida Sans Unicode"/>
                <a:cs typeface="Lucida Sans Unicode"/>
              </a:rPr>
              <a:t>la </a:t>
            </a:r>
            <a:r>
              <a:rPr sz="1900" b="1" spc="-65" dirty="0">
                <a:solidFill>
                  <a:srgbClr val="0066FF"/>
                </a:solidFill>
                <a:latin typeface="Yu Gothic UI"/>
                <a:cs typeface="Yu Gothic UI"/>
              </a:rPr>
              <a:t>cifra </a:t>
            </a:r>
            <a:r>
              <a:rPr sz="1900" b="1" spc="-114" dirty="0">
                <a:solidFill>
                  <a:srgbClr val="0066FF"/>
                </a:solidFill>
                <a:latin typeface="Yu Gothic UI"/>
                <a:cs typeface="Yu Gothic UI"/>
              </a:rPr>
              <a:t>più </a:t>
            </a:r>
            <a:r>
              <a:rPr sz="1900" b="1" spc="-75" dirty="0">
                <a:solidFill>
                  <a:srgbClr val="0066FF"/>
                </a:solidFill>
                <a:latin typeface="Yu Gothic UI"/>
                <a:cs typeface="Yu Gothic UI"/>
              </a:rPr>
              <a:t>significativa</a:t>
            </a:r>
            <a:r>
              <a:rPr sz="1900" spc="-75" dirty="0">
                <a:latin typeface="Lucida Sans Unicode"/>
                <a:cs typeface="Lucida Sans Unicode"/>
              </a:rPr>
              <a:t>, </a:t>
            </a:r>
            <a:r>
              <a:rPr sz="1900" spc="-105" dirty="0">
                <a:latin typeface="Lucida Sans Unicode"/>
                <a:cs typeface="Lucida Sans Unicode"/>
              </a:rPr>
              <a:t>c</a:t>
            </a:r>
            <a:r>
              <a:rPr sz="1875" spc="-157" baseline="-20000" dirty="0">
                <a:latin typeface="Lucida Sans Unicode"/>
                <a:cs typeface="Lucida Sans Unicode"/>
              </a:rPr>
              <a:t>0 </a:t>
            </a:r>
            <a:r>
              <a:rPr sz="1900" spc="-140" dirty="0">
                <a:latin typeface="Lucida Sans Unicode"/>
                <a:cs typeface="Lucida Sans Unicode"/>
              </a:rPr>
              <a:t>quella </a:t>
            </a:r>
            <a:r>
              <a:rPr sz="1900" spc="-170" dirty="0">
                <a:solidFill>
                  <a:srgbClr val="0066FF"/>
                </a:solidFill>
                <a:latin typeface="Lucida Sans Unicode"/>
                <a:cs typeface="Lucida Sans Unicode"/>
              </a:rPr>
              <a:t>meno</a:t>
            </a:r>
            <a:r>
              <a:rPr sz="1900" spc="-114" dirty="0">
                <a:solidFill>
                  <a:srgbClr val="0066FF"/>
                </a:solidFill>
                <a:latin typeface="Lucida Sans Unicode"/>
                <a:cs typeface="Lucida Sans Unicode"/>
              </a:rPr>
              <a:t> </a:t>
            </a:r>
            <a:r>
              <a:rPr sz="1900" spc="-135" dirty="0">
                <a:solidFill>
                  <a:srgbClr val="0066FF"/>
                </a:solidFill>
                <a:latin typeface="Lucida Sans Unicode"/>
                <a:cs typeface="Lucida Sans Unicode"/>
              </a:rPr>
              <a:t>significativa</a:t>
            </a:r>
            <a:endParaRPr sz="19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35" dirty="0">
                <a:latin typeface="Lucida Sans Unicode"/>
                <a:cs typeface="Lucida Sans Unicode"/>
              </a:rPr>
              <a:t>Un </a:t>
            </a:r>
            <a:r>
              <a:rPr sz="1800" spc="-114" dirty="0">
                <a:latin typeface="Lucida Sans Unicode"/>
                <a:cs typeface="Lucida Sans Unicode"/>
              </a:rPr>
              <a:t>numero </a:t>
            </a:r>
            <a:r>
              <a:rPr sz="1800" spc="-105" dirty="0">
                <a:solidFill>
                  <a:srgbClr val="0066FF"/>
                </a:solidFill>
                <a:latin typeface="Lucida Sans Unicode"/>
                <a:cs typeface="Lucida Sans Unicode"/>
              </a:rPr>
              <a:t>frazionario </a:t>
            </a:r>
            <a:r>
              <a:rPr sz="1800" spc="-105" dirty="0">
                <a:latin typeface="Lucida Sans Unicode"/>
                <a:cs typeface="Lucida Sans Unicode"/>
              </a:rPr>
              <a:t>N’ </a:t>
            </a:r>
            <a:r>
              <a:rPr sz="1800" spc="-70" dirty="0">
                <a:latin typeface="Lucida Sans Unicode"/>
                <a:cs typeface="Lucida Sans Unicode"/>
              </a:rPr>
              <a:t>si </a:t>
            </a:r>
            <a:r>
              <a:rPr sz="1800" spc="-80" dirty="0">
                <a:latin typeface="Lucida Sans Unicode"/>
                <a:cs typeface="Lucida Sans Unicode"/>
              </a:rPr>
              <a:t>rappresenta </a:t>
            </a:r>
            <a:r>
              <a:rPr sz="1800" spc="-85" dirty="0">
                <a:latin typeface="Lucida Sans Unicode"/>
                <a:cs typeface="Lucida Sans Unicode"/>
              </a:rPr>
              <a:t>con </a:t>
            </a:r>
            <a:r>
              <a:rPr sz="1800" spc="-60" dirty="0">
                <a:latin typeface="Lucida Sans Unicode"/>
                <a:cs typeface="Lucida Sans Unicode"/>
              </a:rPr>
              <a:t>la </a:t>
            </a:r>
            <a:r>
              <a:rPr sz="1800" spc="-100" dirty="0">
                <a:latin typeface="Lucida Sans Unicode"/>
                <a:cs typeface="Lucida Sans Unicode"/>
              </a:rPr>
              <a:t>scrittura</a:t>
            </a:r>
            <a:r>
              <a:rPr sz="1800" spc="50" dirty="0">
                <a:latin typeface="Lucida Sans Unicode"/>
                <a:cs typeface="Lucida Sans Unicode"/>
              </a:rPr>
              <a:t> </a:t>
            </a:r>
            <a:r>
              <a:rPr sz="1800" spc="-35" dirty="0">
                <a:latin typeface="Lucida Sans Unicode"/>
                <a:cs typeface="Lucida Sans Unicode"/>
              </a:rPr>
              <a:t>(0,c</a:t>
            </a:r>
            <a:r>
              <a:rPr sz="1800" spc="-52" baseline="-20833" dirty="0">
                <a:latin typeface="Lucida Sans Unicode"/>
                <a:cs typeface="Lucida Sans Unicode"/>
              </a:rPr>
              <a:t>1</a:t>
            </a:r>
            <a:r>
              <a:rPr sz="1800" spc="-35" dirty="0">
                <a:latin typeface="Lucida Sans Unicode"/>
                <a:cs typeface="Lucida Sans Unicode"/>
              </a:rPr>
              <a:t>c</a:t>
            </a:r>
            <a:r>
              <a:rPr sz="1800" spc="-52" baseline="-20833" dirty="0">
                <a:latin typeface="Lucida Sans Unicode"/>
                <a:cs typeface="Lucida Sans Unicode"/>
              </a:rPr>
              <a:t>2</a:t>
            </a:r>
            <a:r>
              <a:rPr sz="1800" spc="-35" dirty="0">
                <a:latin typeface="Lucida Sans Unicode"/>
                <a:cs typeface="Lucida Sans Unicode"/>
              </a:rPr>
              <a:t>…c</a:t>
            </a:r>
            <a:r>
              <a:rPr sz="1800" spc="-52" baseline="-20833" dirty="0">
                <a:latin typeface="Lucida Sans Unicode"/>
                <a:cs typeface="Lucida Sans Unicode"/>
              </a:rPr>
              <a:t>n</a:t>
            </a:r>
            <a:r>
              <a:rPr sz="1800" spc="-35" dirty="0">
                <a:latin typeface="Lucida Sans Unicode"/>
                <a:cs typeface="Lucida Sans Unicode"/>
              </a:rPr>
              <a:t>)</a:t>
            </a:r>
            <a:r>
              <a:rPr sz="1800" spc="-52" baseline="-20833" dirty="0">
                <a:latin typeface="Lucida Sans Unicode"/>
                <a:cs typeface="Lucida Sans Unicode"/>
              </a:rPr>
              <a:t>B</a:t>
            </a:r>
            <a:endParaRPr sz="1800" baseline="-20833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Sistemi in base</a:t>
            </a:r>
            <a:r>
              <a:rPr spc="-40" dirty="0"/>
              <a:t> </a:t>
            </a:r>
            <a:r>
              <a:rPr dirty="0"/>
              <a:t>B</a:t>
            </a:r>
          </a:p>
        </p:txBody>
      </p:sp>
      <p:sp>
        <p:nvSpPr>
          <p:cNvPr id="15" name="object 1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7875" y="4076636"/>
            <a:ext cx="5832475" cy="360680"/>
          </a:xfrm>
          <a:custGeom>
            <a:avLst/>
            <a:gdLst/>
            <a:ahLst/>
            <a:cxnLst/>
            <a:rect l="l" t="t" r="r" b="b"/>
            <a:pathLst>
              <a:path w="5832475" h="360679">
                <a:moveTo>
                  <a:pt x="0" y="360362"/>
                </a:moveTo>
                <a:lnTo>
                  <a:pt x="5832475" y="360362"/>
                </a:lnTo>
                <a:lnTo>
                  <a:pt x="5832475" y="0"/>
                </a:lnTo>
                <a:lnTo>
                  <a:pt x="0" y="0"/>
                </a:lnTo>
                <a:lnTo>
                  <a:pt x="0" y="360362"/>
                </a:lnTo>
                <a:close/>
              </a:path>
            </a:pathLst>
          </a:custGeom>
          <a:ln w="28575">
            <a:solidFill>
              <a:srgbClr val="3B8B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9769" y="1631569"/>
            <a:ext cx="112775" cy="227075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9769" y="1875408"/>
            <a:ext cx="112775" cy="227075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9769" y="2363089"/>
            <a:ext cx="112775" cy="227075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50442" y="1597533"/>
            <a:ext cx="7477125" cy="1795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1770">
              <a:lnSpc>
                <a:spcPct val="100000"/>
              </a:lnSpc>
              <a:spcBef>
                <a:spcPts val="95"/>
              </a:spcBef>
            </a:pPr>
            <a:r>
              <a:rPr sz="1600" spc="15" dirty="0">
                <a:latin typeface="Lucida Sans Unicode"/>
                <a:cs typeface="Lucida Sans Unicode"/>
              </a:rPr>
              <a:t>La </a:t>
            </a:r>
            <a:r>
              <a:rPr sz="1600" spc="-40" dirty="0">
                <a:latin typeface="Lucida Sans Unicode"/>
                <a:cs typeface="Lucida Sans Unicode"/>
              </a:rPr>
              <a:t>base </a:t>
            </a:r>
            <a:r>
              <a:rPr sz="1600" spc="-75" dirty="0">
                <a:latin typeface="Lucida Sans Unicode"/>
                <a:cs typeface="Lucida Sans Unicode"/>
              </a:rPr>
              <a:t>definisce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85" dirty="0">
                <a:latin typeface="Lucida Sans Unicode"/>
                <a:cs typeface="Lucida Sans Unicode"/>
              </a:rPr>
              <a:t>cifre </a:t>
            </a:r>
            <a:r>
              <a:rPr sz="1600" spc="-65" dirty="0">
                <a:latin typeface="Lucida Sans Unicode"/>
                <a:cs typeface="Lucida Sans Unicode"/>
              </a:rPr>
              <a:t>diverse </a:t>
            </a:r>
            <a:r>
              <a:rPr sz="1600" spc="-85" dirty="0">
                <a:latin typeface="Lucida Sans Unicode"/>
                <a:cs typeface="Lucida Sans Unicode"/>
              </a:rPr>
              <a:t>del </a:t>
            </a:r>
            <a:r>
              <a:rPr sz="1600" spc="-70" dirty="0">
                <a:latin typeface="Lucida Sans Unicode"/>
                <a:cs typeface="Lucida Sans Unicode"/>
              </a:rPr>
              <a:t>sistema </a:t>
            </a:r>
            <a:r>
              <a:rPr sz="1600" spc="-114" dirty="0">
                <a:latin typeface="Lucida Sans Unicode"/>
                <a:cs typeface="Lucida Sans Unicode"/>
              </a:rPr>
              <a:t>di</a:t>
            </a:r>
            <a:r>
              <a:rPr sz="1600" spc="5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numerazione</a:t>
            </a:r>
            <a:endParaRPr sz="1600">
              <a:latin typeface="Lucida Sans Unicode"/>
              <a:cs typeface="Lucida Sans Unicode"/>
            </a:endParaRPr>
          </a:p>
          <a:p>
            <a:pPr marL="191770" marR="5080">
              <a:lnSpc>
                <a:spcPct val="100000"/>
              </a:lnSpc>
            </a:pPr>
            <a:r>
              <a:rPr sz="1600" spc="15" dirty="0">
                <a:latin typeface="Lucida Sans Unicode"/>
                <a:cs typeface="Lucida Sans Unicode"/>
              </a:rPr>
              <a:t>La </a:t>
            </a:r>
            <a:r>
              <a:rPr sz="1600" spc="-80" dirty="0">
                <a:latin typeface="Lucida Sans Unicode"/>
                <a:cs typeface="Lucida Sans Unicode"/>
              </a:rPr>
              <a:t>cifra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125" dirty="0">
                <a:latin typeface="Lucida Sans Unicode"/>
                <a:cs typeface="Lucida Sans Unicode"/>
              </a:rPr>
              <a:t>minor </a:t>
            </a:r>
            <a:r>
              <a:rPr sz="1600" spc="-65" dirty="0">
                <a:latin typeface="Lucida Sans Unicode"/>
                <a:cs typeface="Lucida Sans Unicode"/>
              </a:rPr>
              <a:t>valore </a:t>
            </a:r>
            <a:r>
              <a:rPr sz="1600" spc="-70" dirty="0">
                <a:latin typeface="Lucida Sans Unicode"/>
                <a:cs typeface="Lucida Sans Unicode"/>
              </a:rPr>
              <a:t>(in </a:t>
            </a:r>
            <a:r>
              <a:rPr sz="1600" spc="-110" dirty="0">
                <a:latin typeface="Lucida Sans Unicode"/>
                <a:cs typeface="Lucida Sans Unicode"/>
              </a:rPr>
              <a:t>termini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65" dirty="0">
                <a:latin typeface="Lucida Sans Unicode"/>
                <a:cs typeface="Lucida Sans Unicode"/>
              </a:rPr>
              <a:t>valore </a:t>
            </a:r>
            <a:r>
              <a:rPr sz="1600" spc="-70" dirty="0">
                <a:latin typeface="Lucida Sans Unicode"/>
                <a:cs typeface="Lucida Sans Unicode"/>
              </a:rPr>
              <a:t>assoluto)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80" dirty="0">
                <a:latin typeface="Lucida Sans Unicode"/>
                <a:cs typeface="Lucida Sans Unicode"/>
              </a:rPr>
              <a:t>sempre </a:t>
            </a:r>
            <a:r>
              <a:rPr sz="1600" spc="-105" dirty="0">
                <a:latin typeface="Lucida Sans Unicode"/>
                <a:cs typeface="Lucida Sans Unicode"/>
              </a:rPr>
              <a:t>lo </a:t>
            </a:r>
            <a:r>
              <a:rPr sz="1600" spc="-100" dirty="0">
                <a:latin typeface="Lucida Sans Unicode"/>
                <a:cs typeface="Lucida Sans Unicode"/>
              </a:rPr>
              <a:t>0, </a:t>
            </a:r>
            <a:r>
              <a:rPr sz="1600" spc="-55" dirty="0">
                <a:latin typeface="Lucida Sans Unicode"/>
                <a:cs typeface="Lucida Sans Unicode"/>
              </a:rPr>
              <a:t>le </a:t>
            </a:r>
            <a:r>
              <a:rPr sz="1600" spc="-80" dirty="0">
                <a:latin typeface="Lucida Sans Unicode"/>
                <a:cs typeface="Lucida Sans Unicode"/>
              </a:rPr>
              <a:t>altre sono,  </a:t>
            </a:r>
            <a:r>
              <a:rPr sz="1600" spc="-95" dirty="0">
                <a:latin typeface="Lucida Sans Unicode"/>
                <a:cs typeface="Lucida Sans Unicode"/>
              </a:rPr>
              <a:t>nell’ordine, </a:t>
            </a:r>
            <a:r>
              <a:rPr sz="1600" spc="-100" dirty="0">
                <a:latin typeface="Lucida Sans Unicode"/>
                <a:cs typeface="Lucida Sans Unicode"/>
              </a:rPr>
              <a:t>1,</a:t>
            </a:r>
            <a:r>
              <a:rPr sz="1600" spc="-50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2,…,B-1</a:t>
            </a:r>
            <a:endParaRPr sz="1600">
              <a:latin typeface="Lucida Sans Unicode"/>
              <a:cs typeface="Lucida Sans Unicode"/>
            </a:endParaRPr>
          </a:p>
          <a:p>
            <a:pPr marL="191770" marR="993775">
              <a:lnSpc>
                <a:spcPct val="100000"/>
              </a:lnSpc>
            </a:pPr>
            <a:r>
              <a:rPr sz="1600" spc="95" dirty="0">
                <a:latin typeface="Lucida Sans Unicode"/>
                <a:cs typeface="Lucida Sans Unicode"/>
              </a:rPr>
              <a:t>Se </a:t>
            </a:r>
            <a:r>
              <a:rPr sz="1600" spc="-110" dirty="0">
                <a:latin typeface="Lucida Sans Unicode"/>
                <a:cs typeface="Lucida Sans Unicode"/>
              </a:rPr>
              <a:t>B&gt;10 </a:t>
            </a:r>
            <a:r>
              <a:rPr sz="1600" spc="-75" dirty="0">
                <a:latin typeface="Lucida Sans Unicode"/>
                <a:cs typeface="Lucida Sans Unicode"/>
              </a:rPr>
              <a:t>occorre </a:t>
            </a:r>
            <a:r>
              <a:rPr sz="1600" spc="-114" dirty="0">
                <a:latin typeface="Lucida Sans Unicode"/>
                <a:cs typeface="Lucida Sans Unicode"/>
              </a:rPr>
              <a:t>introdurre </a:t>
            </a:r>
            <a:r>
              <a:rPr sz="1600" spc="-125" dirty="0">
                <a:latin typeface="Lucida Sans Unicode"/>
                <a:cs typeface="Lucida Sans Unicode"/>
              </a:rPr>
              <a:t>B-10 </a:t>
            </a:r>
            <a:r>
              <a:rPr sz="1600" spc="-105" dirty="0">
                <a:latin typeface="Lucida Sans Unicode"/>
                <a:cs typeface="Lucida Sans Unicode"/>
              </a:rPr>
              <a:t>simboli </a:t>
            </a:r>
            <a:r>
              <a:rPr sz="1600" spc="-110" dirty="0">
                <a:latin typeface="Lucida Sans Unicode"/>
                <a:cs typeface="Lucida Sans Unicode"/>
              </a:rPr>
              <a:t>in </a:t>
            </a:r>
            <a:r>
              <a:rPr sz="1600" spc="-90" dirty="0">
                <a:latin typeface="Lucida Sans Unicode"/>
                <a:cs typeface="Lucida Sans Unicode"/>
              </a:rPr>
              <a:t>aggiunta </a:t>
            </a:r>
            <a:r>
              <a:rPr sz="1600" spc="-55" dirty="0">
                <a:latin typeface="Lucida Sans Unicode"/>
                <a:cs typeface="Lucida Sans Unicode"/>
              </a:rPr>
              <a:t>alle </a:t>
            </a:r>
            <a:r>
              <a:rPr sz="1600" spc="-85" dirty="0">
                <a:latin typeface="Lucida Sans Unicode"/>
                <a:cs typeface="Lucida Sans Unicode"/>
              </a:rPr>
              <a:t>cifre </a:t>
            </a:r>
            <a:r>
              <a:rPr sz="1600" spc="-80" dirty="0">
                <a:latin typeface="Lucida Sans Unicode"/>
                <a:cs typeface="Lucida Sans Unicode"/>
              </a:rPr>
              <a:t>decimali  </a:t>
            </a:r>
            <a:r>
              <a:rPr sz="1600" spc="40" dirty="0">
                <a:latin typeface="Lucida Sans Unicode"/>
                <a:cs typeface="Lucida Sans Unicode"/>
              </a:rPr>
              <a:t>Es: </a:t>
            </a:r>
            <a:r>
              <a:rPr sz="1600" spc="-70" dirty="0">
                <a:latin typeface="Lucida Sans Unicode"/>
                <a:cs typeface="Lucida Sans Unicode"/>
              </a:rPr>
              <a:t>sistema </a:t>
            </a:r>
            <a:r>
              <a:rPr sz="1600" spc="-50" dirty="0">
                <a:latin typeface="Lucida Sans Unicode"/>
                <a:cs typeface="Lucida Sans Unicode"/>
              </a:rPr>
              <a:t>esadecimale </a:t>
            </a:r>
            <a:r>
              <a:rPr sz="1600" spc="-65" dirty="0">
                <a:latin typeface="Lucida Sans Unicode"/>
                <a:cs typeface="Lucida Sans Unicode"/>
              </a:rPr>
              <a:t>: </a:t>
            </a:r>
            <a:r>
              <a:rPr sz="1600" spc="-100" dirty="0">
                <a:latin typeface="Lucida Sans Unicode"/>
                <a:cs typeface="Lucida Sans Unicode"/>
              </a:rPr>
              <a:t>0, 1, 2, 3, 4, 5, 6, 7, 8, 9, </a:t>
            </a:r>
            <a:r>
              <a:rPr sz="1600" spc="-55" dirty="0">
                <a:latin typeface="Lucida Sans Unicode"/>
                <a:cs typeface="Lucida Sans Unicode"/>
              </a:rPr>
              <a:t>A, </a:t>
            </a:r>
            <a:r>
              <a:rPr sz="1600" spc="40" dirty="0">
                <a:latin typeface="Lucida Sans Unicode"/>
                <a:cs typeface="Lucida Sans Unicode"/>
              </a:rPr>
              <a:t>B, </a:t>
            </a:r>
            <a:r>
              <a:rPr sz="1600" spc="-15" dirty="0">
                <a:latin typeface="Lucida Sans Unicode"/>
                <a:cs typeface="Lucida Sans Unicode"/>
              </a:rPr>
              <a:t>C, </a:t>
            </a:r>
            <a:r>
              <a:rPr sz="1600" spc="-60" dirty="0">
                <a:latin typeface="Lucida Sans Unicode"/>
                <a:cs typeface="Lucida Sans Unicode"/>
              </a:rPr>
              <a:t>D, </a:t>
            </a:r>
            <a:r>
              <a:rPr sz="1600" spc="65" dirty="0">
                <a:latin typeface="Lucida Sans Unicode"/>
                <a:cs typeface="Lucida Sans Unicode"/>
              </a:rPr>
              <a:t>E,</a:t>
            </a:r>
            <a:r>
              <a:rPr sz="1600" spc="160" dirty="0">
                <a:latin typeface="Lucida Sans Unicode"/>
                <a:cs typeface="Lucida Sans Unicode"/>
              </a:rPr>
              <a:t> </a:t>
            </a:r>
            <a:r>
              <a:rPr sz="1600" spc="114" dirty="0">
                <a:latin typeface="Lucida Sans Unicode"/>
                <a:cs typeface="Lucida Sans Unicode"/>
              </a:rPr>
              <a:t>F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Times New Roman"/>
              <a:cs typeface="Times New Roman"/>
            </a:endParaRPr>
          </a:p>
          <a:p>
            <a:pPr marR="709930" algn="ctr">
              <a:lnSpc>
                <a:spcPct val="100000"/>
              </a:lnSpc>
              <a:spcBef>
                <a:spcPts val="5"/>
              </a:spcBef>
            </a:pPr>
            <a:r>
              <a:rPr sz="1800" spc="-35" dirty="0">
                <a:latin typeface="Lucida Sans Unicode"/>
                <a:cs typeface="Lucida Sans Unicode"/>
              </a:rPr>
              <a:t>Un </a:t>
            </a:r>
            <a:r>
              <a:rPr sz="1800" spc="-114" dirty="0">
                <a:latin typeface="Lucida Sans Unicode"/>
                <a:cs typeface="Lucida Sans Unicode"/>
              </a:rPr>
              <a:t>numero </a:t>
            </a:r>
            <a:r>
              <a:rPr sz="1800" b="1" spc="-60" dirty="0">
                <a:solidFill>
                  <a:srgbClr val="3333FF"/>
                </a:solidFill>
                <a:latin typeface="Yu Gothic UI"/>
                <a:cs typeface="Yu Gothic UI"/>
              </a:rPr>
              <a:t>intero </a:t>
            </a:r>
            <a:r>
              <a:rPr sz="1800" spc="-30" dirty="0">
                <a:latin typeface="Lucida Sans Unicode"/>
                <a:cs typeface="Lucida Sans Unicode"/>
              </a:rPr>
              <a:t>N </a:t>
            </a:r>
            <a:r>
              <a:rPr sz="1800" spc="-70" dirty="0">
                <a:latin typeface="Lucida Sans Unicode"/>
                <a:cs typeface="Lucida Sans Unicode"/>
              </a:rPr>
              <a:t>si </a:t>
            </a:r>
            <a:r>
              <a:rPr sz="1800" spc="-80" dirty="0">
                <a:latin typeface="Lucida Sans Unicode"/>
                <a:cs typeface="Lucida Sans Unicode"/>
              </a:rPr>
              <a:t>rappresenta </a:t>
            </a:r>
            <a:r>
              <a:rPr sz="1800" spc="-85" dirty="0">
                <a:latin typeface="Lucida Sans Unicode"/>
                <a:cs typeface="Lucida Sans Unicode"/>
              </a:rPr>
              <a:t>con </a:t>
            </a:r>
            <a:r>
              <a:rPr sz="1800" spc="-60" dirty="0">
                <a:latin typeface="Lucida Sans Unicode"/>
                <a:cs typeface="Lucida Sans Unicode"/>
              </a:rPr>
              <a:t>la </a:t>
            </a:r>
            <a:r>
              <a:rPr sz="1800" spc="-100" dirty="0">
                <a:latin typeface="Lucida Sans Unicode"/>
                <a:cs typeface="Lucida Sans Unicode"/>
              </a:rPr>
              <a:t>scrittura</a:t>
            </a:r>
            <a:r>
              <a:rPr sz="1800" dirty="0">
                <a:latin typeface="Lucida Sans Unicode"/>
                <a:cs typeface="Lucida Sans Unicode"/>
              </a:rPr>
              <a:t> </a:t>
            </a:r>
            <a:r>
              <a:rPr sz="1800" spc="-55" dirty="0">
                <a:latin typeface="Lucida Sans Unicode"/>
                <a:cs typeface="Lucida Sans Unicode"/>
              </a:rPr>
              <a:t>(c</a:t>
            </a:r>
            <a:r>
              <a:rPr sz="1800" spc="-82" baseline="-20833" dirty="0">
                <a:latin typeface="Lucida Sans Unicode"/>
                <a:cs typeface="Lucida Sans Unicode"/>
              </a:rPr>
              <a:t>n</a:t>
            </a:r>
            <a:r>
              <a:rPr sz="1800" spc="-55" dirty="0">
                <a:latin typeface="Lucida Sans Unicode"/>
                <a:cs typeface="Lucida Sans Unicode"/>
              </a:rPr>
              <a:t>c</a:t>
            </a:r>
            <a:r>
              <a:rPr sz="1800" spc="-82" baseline="-20833" dirty="0">
                <a:latin typeface="Lucida Sans Unicode"/>
                <a:cs typeface="Lucida Sans Unicode"/>
              </a:rPr>
              <a:t>n-1</a:t>
            </a:r>
            <a:r>
              <a:rPr sz="1800" spc="-55" dirty="0">
                <a:latin typeface="Lucida Sans Unicode"/>
                <a:cs typeface="Lucida Sans Unicode"/>
              </a:rPr>
              <a:t>…c</a:t>
            </a:r>
            <a:r>
              <a:rPr sz="1800" spc="-82" baseline="-20833" dirty="0">
                <a:latin typeface="Lucida Sans Unicode"/>
                <a:cs typeface="Lucida Sans Unicode"/>
              </a:rPr>
              <a:t>2</a:t>
            </a:r>
            <a:r>
              <a:rPr sz="1800" spc="-55" dirty="0">
                <a:latin typeface="Lucida Sans Unicode"/>
                <a:cs typeface="Lucida Sans Unicode"/>
              </a:rPr>
              <a:t>c</a:t>
            </a:r>
            <a:r>
              <a:rPr sz="1800" spc="-82" baseline="-20833" dirty="0">
                <a:latin typeface="Lucida Sans Unicode"/>
                <a:cs typeface="Lucida Sans Unicode"/>
              </a:rPr>
              <a:t>1</a:t>
            </a:r>
            <a:r>
              <a:rPr sz="1800" spc="-55" dirty="0">
                <a:latin typeface="Lucida Sans Unicode"/>
                <a:cs typeface="Lucida Sans Unicode"/>
              </a:rPr>
              <a:t>c</a:t>
            </a:r>
            <a:r>
              <a:rPr sz="1800" spc="-82" baseline="-20833" dirty="0">
                <a:latin typeface="Lucida Sans Unicode"/>
                <a:cs typeface="Lucida Sans Unicode"/>
              </a:rPr>
              <a:t>0</a:t>
            </a:r>
            <a:r>
              <a:rPr sz="1800" spc="-55" dirty="0">
                <a:latin typeface="Lucida Sans Unicode"/>
                <a:cs typeface="Lucida Sans Unicode"/>
              </a:rPr>
              <a:t>)</a:t>
            </a:r>
            <a:r>
              <a:rPr sz="1800" spc="-82" baseline="-20833" dirty="0">
                <a:latin typeface="Lucida Sans Unicode"/>
                <a:cs typeface="Lucida Sans Unicode"/>
              </a:rPr>
              <a:t>B</a:t>
            </a:r>
            <a:endParaRPr sz="1800" baseline="-20833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7240" y="6273800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2419" y="1427734"/>
            <a:ext cx="7710805" cy="2903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Macchine monoprocessore: i processi si alternano in esecuzione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(EXE)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730"/>
              </a:lnSpc>
            </a:pPr>
            <a:r>
              <a:rPr sz="1600" spc="-5" dirty="0">
                <a:latin typeface="Arial"/>
                <a:cs typeface="Arial"/>
              </a:rPr>
              <a:t>la mutua esclusione si può </a:t>
            </a:r>
            <a:r>
              <a:rPr sz="1600" spc="-10" dirty="0">
                <a:latin typeface="Arial"/>
                <a:cs typeface="Arial"/>
              </a:rPr>
              <a:t>ottenere </a:t>
            </a:r>
            <a:r>
              <a:rPr sz="1600" spc="-5" dirty="0">
                <a:latin typeface="Arial"/>
                <a:cs typeface="Arial"/>
              </a:rPr>
              <a:t>evitando l’interruzione di un </a:t>
            </a:r>
            <a:r>
              <a:rPr sz="1600" dirty="0">
                <a:latin typeface="Arial"/>
                <a:cs typeface="Arial"/>
              </a:rPr>
              <a:t>processo </a:t>
            </a:r>
            <a:r>
              <a:rPr sz="1600" spc="-5" dirty="0">
                <a:latin typeface="Arial"/>
                <a:cs typeface="Arial"/>
              </a:rPr>
              <a:t>attivando</a:t>
            </a:r>
            <a:r>
              <a:rPr sz="1600" spc="1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730"/>
              </a:lnSpc>
            </a:pPr>
            <a:r>
              <a:rPr sz="1600" spc="-5" dirty="0">
                <a:latin typeface="Arial"/>
                <a:cs typeface="Arial"/>
              </a:rPr>
              <a:t>disattivando gli interrupt (supporto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hardware)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546100">
              <a:lnSpc>
                <a:spcPct val="100000"/>
              </a:lnSpc>
            </a:pPr>
            <a:r>
              <a:rPr sz="1600" spc="-5" dirty="0">
                <a:solidFill>
                  <a:srgbClr val="009999"/>
                </a:solidFill>
                <a:latin typeface="Arial"/>
                <a:cs typeface="Arial"/>
              </a:rPr>
              <a:t>&lt;disattiva le</a:t>
            </a:r>
            <a:r>
              <a:rPr sz="1600" spc="-20" dirty="0">
                <a:solidFill>
                  <a:srgbClr val="00999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9999"/>
                </a:solidFill>
                <a:latin typeface="Arial"/>
                <a:cs typeface="Arial"/>
              </a:rPr>
              <a:t>interruzioni&gt;</a:t>
            </a:r>
            <a:endParaRPr sz="1600">
              <a:latin typeface="Arial"/>
              <a:cs typeface="Arial"/>
            </a:endParaRPr>
          </a:p>
          <a:p>
            <a:pPr marL="546100">
              <a:lnSpc>
                <a:spcPct val="100000"/>
              </a:lnSpc>
            </a:pPr>
            <a:r>
              <a:rPr sz="1600" spc="-5" dirty="0">
                <a:solidFill>
                  <a:srgbClr val="009999"/>
                </a:solidFill>
                <a:latin typeface="Arial"/>
                <a:cs typeface="Arial"/>
              </a:rPr>
              <a:t>&lt;sezione</a:t>
            </a:r>
            <a:r>
              <a:rPr sz="1600" spc="-20" dirty="0">
                <a:solidFill>
                  <a:srgbClr val="00999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9999"/>
                </a:solidFill>
                <a:latin typeface="Arial"/>
                <a:cs typeface="Arial"/>
              </a:rPr>
              <a:t>critica&gt;</a:t>
            </a:r>
            <a:endParaRPr sz="1600">
              <a:latin typeface="Arial"/>
              <a:cs typeface="Arial"/>
            </a:endParaRPr>
          </a:p>
          <a:p>
            <a:pPr marL="546100">
              <a:lnSpc>
                <a:spcPct val="100000"/>
              </a:lnSpc>
            </a:pPr>
            <a:r>
              <a:rPr sz="1600" spc="-5" dirty="0">
                <a:solidFill>
                  <a:srgbClr val="009999"/>
                </a:solidFill>
                <a:latin typeface="Arial"/>
                <a:cs typeface="Arial"/>
              </a:rPr>
              <a:t>&lt;attiva le</a:t>
            </a:r>
            <a:r>
              <a:rPr sz="1600" spc="-10" dirty="0">
                <a:solidFill>
                  <a:srgbClr val="00999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9999"/>
                </a:solidFill>
                <a:latin typeface="Arial"/>
                <a:cs typeface="Arial"/>
              </a:rPr>
              <a:t>interruzioni&gt;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88900" marR="463423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PRO: mutua esclusione garantita  PROBLEMI:</a:t>
            </a:r>
            <a:endParaRPr sz="1600">
              <a:latin typeface="Arial"/>
              <a:cs typeface="Arial"/>
            </a:endParaRPr>
          </a:p>
          <a:p>
            <a:pPr marL="431800" indent="-342900">
              <a:lnSpc>
                <a:spcPct val="100000"/>
              </a:lnSpc>
              <a:buAutoNum type="arabicPeriod"/>
              <a:tabLst>
                <a:tab pos="431165" algn="l"/>
                <a:tab pos="431800" algn="l"/>
              </a:tabLst>
            </a:pPr>
            <a:r>
              <a:rPr sz="1600" spc="-5" dirty="0">
                <a:latin typeface="Arial"/>
                <a:cs typeface="Arial"/>
              </a:rPr>
              <a:t>Efficienza peggiora poiché il processore non può alternare i processi</a:t>
            </a:r>
            <a:r>
              <a:rPr sz="1600" spc="1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liberamente</a:t>
            </a:r>
            <a:endParaRPr sz="1600">
              <a:latin typeface="Arial"/>
              <a:cs typeface="Arial"/>
            </a:endParaRPr>
          </a:p>
          <a:p>
            <a:pPr marL="431800" indent="-342900">
              <a:lnSpc>
                <a:spcPct val="100000"/>
              </a:lnSpc>
              <a:buAutoNum type="arabicPeriod"/>
              <a:tabLst>
                <a:tab pos="431165" algn="l"/>
                <a:tab pos="431800" algn="l"/>
              </a:tabLst>
            </a:pP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funziona </a:t>
            </a:r>
            <a:r>
              <a:rPr sz="1600" dirty="0">
                <a:latin typeface="Arial"/>
                <a:cs typeface="Arial"/>
              </a:rPr>
              <a:t>su </a:t>
            </a:r>
            <a:r>
              <a:rPr sz="1600" spc="-5" dirty="0">
                <a:latin typeface="Arial"/>
                <a:cs typeface="Arial"/>
              </a:rPr>
              <a:t>macchine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SMP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33502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Mutua Esclusione:  </a:t>
            </a:r>
            <a:r>
              <a:rPr dirty="0"/>
              <a:t>Supporto</a:t>
            </a:r>
            <a:r>
              <a:rPr spc="-95" dirty="0"/>
              <a:t> </a:t>
            </a:r>
            <a:r>
              <a:rPr spc="-5" dirty="0"/>
              <a:t>Hardware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5287" y="4437126"/>
            <a:ext cx="1081405" cy="503555"/>
          </a:xfrm>
          <a:custGeom>
            <a:avLst/>
            <a:gdLst/>
            <a:ahLst/>
            <a:cxnLst/>
            <a:rect l="l" t="t" r="r" b="b"/>
            <a:pathLst>
              <a:path w="1081405" h="503554">
                <a:moveTo>
                  <a:pt x="810818" y="0"/>
                </a:moveTo>
                <a:lnTo>
                  <a:pt x="810818" y="125730"/>
                </a:lnTo>
                <a:lnTo>
                  <a:pt x="0" y="125730"/>
                </a:lnTo>
                <a:lnTo>
                  <a:pt x="0" y="377317"/>
                </a:lnTo>
                <a:lnTo>
                  <a:pt x="810818" y="377317"/>
                </a:lnTo>
                <a:lnTo>
                  <a:pt x="810818" y="503174"/>
                </a:lnTo>
                <a:lnTo>
                  <a:pt x="1081087" y="251587"/>
                </a:lnTo>
                <a:lnTo>
                  <a:pt x="810818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92275" y="4556125"/>
            <a:ext cx="7269480" cy="2057400"/>
          </a:xfrm>
          <a:custGeom>
            <a:avLst/>
            <a:gdLst/>
            <a:ahLst/>
            <a:cxnLst/>
            <a:rect l="l" t="t" r="r" b="b"/>
            <a:pathLst>
              <a:path w="7269480" h="2057400">
                <a:moveTo>
                  <a:pt x="0" y="2057400"/>
                </a:moveTo>
                <a:lnTo>
                  <a:pt x="7269226" y="2057400"/>
                </a:lnTo>
                <a:lnTo>
                  <a:pt x="7269226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83969" y="4585842"/>
            <a:ext cx="6572884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sz="1600" i="1" spc="-10" dirty="0">
                <a:latin typeface="Arial"/>
                <a:cs typeface="Arial"/>
              </a:rPr>
              <a:t>Istruzioni macchina </a:t>
            </a:r>
            <a:r>
              <a:rPr sz="1600" i="1" spc="-5" dirty="0">
                <a:latin typeface="Arial"/>
                <a:cs typeface="Arial"/>
              </a:rPr>
              <a:t>speciali </a:t>
            </a:r>
            <a:r>
              <a:rPr sz="1600" i="1" spc="-10" dirty="0">
                <a:latin typeface="Arial"/>
                <a:cs typeface="Arial"/>
              </a:rPr>
              <a:t>per l’accesso </a:t>
            </a:r>
            <a:r>
              <a:rPr sz="1600" i="1" spc="-5" dirty="0">
                <a:latin typeface="Arial"/>
                <a:cs typeface="Arial"/>
              </a:rPr>
              <a:t>a </a:t>
            </a:r>
            <a:r>
              <a:rPr sz="1600" i="1" spc="-10" dirty="0">
                <a:latin typeface="Arial"/>
                <a:cs typeface="Arial"/>
              </a:rPr>
              <a:t>locazioni </a:t>
            </a:r>
            <a:r>
              <a:rPr sz="1600" i="1" spc="-5" dirty="0">
                <a:latin typeface="Arial"/>
                <a:cs typeface="Arial"/>
              </a:rPr>
              <a:t>di </a:t>
            </a:r>
            <a:r>
              <a:rPr sz="1600" i="1" spc="-10" dirty="0">
                <a:latin typeface="Arial"/>
                <a:cs typeface="Arial"/>
              </a:rPr>
              <a:t>memoria </a:t>
            </a:r>
            <a:r>
              <a:rPr sz="1600" i="1" spc="-5" dirty="0">
                <a:latin typeface="Arial"/>
                <a:cs typeface="Arial"/>
              </a:rPr>
              <a:t>in </a:t>
            </a:r>
            <a:r>
              <a:rPr sz="1600" i="1" spc="-10" dirty="0">
                <a:latin typeface="Arial"/>
                <a:cs typeface="Arial"/>
              </a:rPr>
              <a:t>modo  </a:t>
            </a:r>
            <a:r>
              <a:rPr sz="1600" i="1" spc="-5" dirty="0">
                <a:latin typeface="Arial"/>
                <a:cs typeface="Arial"/>
              </a:rPr>
              <a:t>atomico (non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interrompibile)</a:t>
            </a:r>
            <a:endParaRPr sz="1600">
              <a:latin typeface="Arial"/>
              <a:cs typeface="Arial"/>
            </a:endParaRPr>
          </a:p>
          <a:p>
            <a:pPr marL="914400" marR="423100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test-and-set  scambio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(swap)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83969" y="5805322"/>
            <a:ext cx="70154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l’accesso sequenziale ad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locazione di memoria è </a:t>
            </a:r>
            <a:r>
              <a:rPr sz="1600" spc="-10" dirty="0">
                <a:latin typeface="Arial"/>
                <a:cs typeface="Arial"/>
              </a:rPr>
              <a:t>garantita dall’hardware  </a:t>
            </a:r>
            <a:r>
              <a:rPr sz="1600" spc="-5" dirty="0">
                <a:latin typeface="Arial"/>
                <a:cs typeface="Arial"/>
              </a:rPr>
              <a:t>Se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eseguono due test-and-set (swap) contemporaneamente, esse</a:t>
            </a:r>
            <a:r>
              <a:rPr sz="1600" spc="1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vengono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83969" y="6293002"/>
            <a:ext cx="102996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serializzate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792" y="4950722"/>
            <a:ext cx="147510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i="1" spc="-25" dirty="0">
                <a:latin typeface="Malgun Gothic"/>
                <a:cs typeface="Malgun Gothic"/>
              </a:rPr>
              <a:t>Soluzione </a:t>
            </a:r>
            <a:r>
              <a:rPr sz="1450" i="1" spc="-30" dirty="0">
                <a:latin typeface="Malgun Gothic"/>
                <a:cs typeface="Malgun Gothic"/>
              </a:rPr>
              <a:t>su</a:t>
            </a:r>
            <a:r>
              <a:rPr sz="1450" i="1" spc="-85" dirty="0">
                <a:latin typeface="Malgun Gothic"/>
                <a:cs typeface="Malgun Gothic"/>
              </a:rPr>
              <a:t> </a:t>
            </a:r>
            <a:r>
              <a:rPr sz="1450" i="1" spc="-35" dirty="0">
                <a:latin typeface="Malgun Gothic"/>
                <a:cs typeface="Malgun Gothic"/>
              </a:rPr>
              <a:t>SMP</a:t>
            </a:r>
            <a:endParaRPr sz="14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Mutua</a:t>
            </a:r>
            <a:r>
              <a:rPr spc="-10" dirty="0"/>
              <a:t> </a:t>
            </a:r>
            <a:r>
              <a:rPr spc="-5" dirty="0"/>
              <a:t>Esclusione:</a:t>
            </a:r>
          </a:p>
          <a:p>
            <a:pPr marL="91440">
              <a:lnSpc>
                <a:spcPct val="100000"/>
              </a:lnSpc>
            </a:pPr>
            <a:r>
              <a:rPr dirty="0"/>
              <a:t>Supporto </a:t>
            </a:r>
            <a:r>
              <a:rPr spc="-5" dirty="0"/>
              <a:t>Hardware </a:t>
            </a:r>
            <a:r>
              <a:rPr dirty="0"/>
              <a:t>-</a:t>
            </a:r>
            <a:r>
              <a:rPr spc="-40" dirty="0"/>
              <a:t> </a:t>
            </a:r>
            <a:r>
              <a:rPr spc="-5" dirty="0"/>
              <a:t>test&amp;set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5940" y="1560855"/>
            <a:ext cx="8072120" cy="495236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spc="-5" dirty="0">
                <a:latin typeface="Courier New"/>
                <a:cs typeface="Courier New"/>
              </a:rPr>
              <a:t>boolean TestAndSet (boolean</a:t>
            </a:r>
            <a:r>
              <a:rPr sz="1600" spc="2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*target)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Courier New"/>
                <a:cs typeface="Courier New"/>
              </a:rPr>
              <a:t>boolean val =</a:t>
            </a:r>
            <a:r>
              <a:rPr sz="1600" spc="2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*target;</a:t>
            </a:r>
            <a:endParaRPr sz="1600">
              <a:latin typeface="Courier New"/>
              <a:cs typeface="Courier New"/>
            </a:endParaRPr>
          </a:p>
          <a:p>
            <a:pPr marL="355600" marR="5878830">
              <a:lnSpc>
                <a:spcPct val="120000"/>
              </a:lnSpc>
            </a:pPr>
            <a:r>
              <a:rPr sz="1600" spc="-5" dirty="0">
                <a:latin typeface="Courier New"/>
                <a:cs typeface="Courier New"/>
              </a:rPr>
              <a:t>*target =</a:t>
            </a:r>
            <a:r>
              <a:rPr sz="1600" spc="-6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TRUE;  return</a:t>
            </a:r>
            <a:r>
              <a:rPr sz="1600" spc="-10" dirty="0">
                <a:latin typeface="Courier New"/>
                <a:cs typeface="Courier New"/>
              </a:rPr>
              <a:t> val;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marL="366395" indent="-342900">
              <a:lnSpc>
                <a:spcPct val="100000"/>
              </a:lnSpc>
              <a:buChar char="•"/>
              <a:tabLst>
                <a:tab pos="366395" algn="l"/>
                <a:tab pos="367030" algn="l"/>
              </a:tabLst>
            </a:pPr>
            <a:r>
              <a:rPr sz="1600" spc="-5" dirty="0">
                <a:latin typeface="Arial"/>
                <a:cs typeface="Arial"/>
              </a:rPr>
              <a:t>Utilizzo di test&amp;set per garantire la mutua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esclusione</a:t>
            </a:r>
            <a:endParaRPr sz="1600">
              <a:latin typeface="Arial"/>
              <a:cs typeface="Arial"/>
            </a:endParaRPr>
          </a:p>
          <a:p>
            <a:pPr marL="366395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latin typeface="Arial"/>
                <a:cs typeface="Arial"/>
              </a:rPr>
              <a:t>sia lock una variabile boolean condivisa inizializzata a falso (la risorsa è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libera).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Times New Roman"/>
              <a:cs typeface="Times New Roman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Courier New"/>
                <a:cs typeface="Courier New"/>
              </a:rPr>
              <a:t>while (true)</a:t>
            </a:r>
            <a:r>
              <a:rPr sz="160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2099945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latin typeface="Courier New"/>
                <a:cs typeface="Courier New"/>
              </a:rPr>
              <a:t>while ( TestAndSet (&amp;lock</a:t>
            </a:r>
            <a:r>
              <a:rPr sz="1600" spc="3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))</a:t>
            </a:r>
            <a:endParaRPr sz="1600">
              <a:latin typeface="Courier New"/>
              <a:cs typeface="Courier New"/>
            </a:endParaRPr>
          </a:p>
          <a:p>
            <a:pPr marL="2099945">
              <a:lnSpc>
                <a:spcPct val="100000"/>
              </a:lnSpc>
              <a:spcBef>
                <a:spcPts val="190"/>
              </a:spcBef>
              <a:tabLst>
                <a:tab pos="2588260" algn="l"/>
              </a:tabLst>
            </a:pPr>
            <a:r>
              <a:rPr sz="1600" spc="-5" dirty="0">
                <a:latin typeface="Courier New"/>
                <a:cs typeface="Courier New"/>
              </a:rPr>
              <a:t>;	/* do</a:t>
            </a:r>
            <a:r>
              <a:rPr sz="1600" spc="1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nothing</a:t>
            </a:r>
            <a:endParaRPr sz="1600">
              <a:latin typeface="Courier New"/>
              <a:cs typeface="Courier New"/>
            </a:endParaRPr>
          </a:p>
          <a:p>
            <a:pPr marL="2096770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latin typeface="Courier New"/>
                <a:cs typeface="Courier New"/>
              </a:rPr>
              <a:t>&lt;critical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section&gt;</a:t>
            </a:r>
            <a:endParaRPr sz="1600">
              <a:latin typeface="Courier New"/>
              <a:cs typeface="Courier New"/>
            </a:endParaRPr>
          </a:p>
          <a:p>
            <a:pPr marL="2099945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latin typeface="Courier New"/>
                <a:cs typeface="Courier New"/>
              </a:rPr>
              <a:t>lock = FALSE;</a:t>
            </a:r>
            <a:r>
              <a:rPr sz="1600" spc="1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//rilascio</a:t>
            </a:r>
            <a:endParaRPr sz="1600">
              <a:latin typeface="Courier New"/>
              <a:cs typeface="Courier New"/>
            </a:endParaRPr>
          </a:p>
          <a:p>
            <a:pPr marL="2096770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latin typeface="Courier New"/>
                <a:cs typeface="Courier New"/>
              </a:rPr>
              <a:t>…</a:t>
            </a:r>
            <a:endParaRPr sz="1600">
              <a:latin typeface="Courier New"/>
              <a:cs typeface="Courier New"/>
            </a:endParaRPr>
          </a:p>
          <a:p>
            <a:pPr marL="2096770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390"/>
              </a:spcBef>
            </a:pPr>
            <a:r>
              <a:rPr sz="1400" spc="-5" dirty="0">
                <a:latin typeface="Arial"/>
                <a:cs typeface="Arial"/>
              </a:rPr>
              <a:t>17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90373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Mutua Esclusione:  </a:t>
            </a:r>
            <a:r>
              <a:rPr dirty="0"/>
              <a:t>Supporto </a:t>
            </a:r>
            <a:r>
              <a:rPr spc="-5" dirty="0"/>
              <a:t>Hardware </a:t>
            </a:r>
            <a:r>
              <a:rPr dirty="0"/>
              <a:t>-</a:t>
            </a:r>
            <a:r>
              <a:rPr spc="-75" dirty="0"/>
              <a:t> </a:t>
            </a:r>
            <a:r>
              <a:rPr dirty="0"/>
              <a:t>swap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5967" y="1461287"/>
            <a:ext cx="7422515" cy="326326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spc="-5" dirty="0">
                <a:latin typeface="Courier New"/>
                <a:cs typeface="Courier New"/>
              </a:rPr>
              <a:t>void swap (boolean *a, boolean</a:t>
            </a:r>
            <a:r>
              <a:rPr sz="1600" spc="3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*b)</a:t>
            </a:r>
            <a:endParaRPr sz="1600">
              <a:latin typeface="Courier New"/>
              <a:cs typeface="Courier New"/>
            </a:endParaRPr>
          </a:p>
          <a:p>
            <a:pPr marL="1233170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2210435">
              <a:lnSpc>
                <a:spcPct val="100000"/>
              </a:lnSpc>
              <a:spcBef>
                <a:spcPts val="390"/>
              </a:spcBef>
            </a:pPr>
            <a:r>
              <a:rPr sz="1600" spc="-5" dirty="0">
                <a:latin typeface="Courier New"/>
                <a:cs typeface="Courier New"/>
              </a:rPr>
              <a:t>boolean temp =</a:t>
            </a:r>
            <a:r>
              <a:rPr sz="1600" spc="1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*a;</a:t>
            </a:r>
            <a:endParaRPr sz="1600">
              <a:latin typeface="Courier New"/>
              <a:cs typeface="Courier New"/>
            </a:endParaRPr>
          </a:p>
          <a:p>
            <a:pPr marL="2210435">
              <a:lnSpc>
                <a:spcPct val="100000"/>
              </a:lnSpc>
              <a:spcBef>
                <a:spcPts val="384"/>
              </a:spcBef>
            </a:pPr>
            <a:r>
              <a:rPr sz="1600" dirty="0">
                <a:latin typeface="Courier New"/>
                <a:cs typeface="Courier New"/>
              </a:rPr>
              <a:t>*a </a:t>
            </a:r>
            <a:r>
              <a:rPr sz="1600" spc="-5" dirty="0">
                <a:latin typeface="Courier New"/>
                <a:cs typeface="Courier New"/>
              </a:rPr>
              <a:t>= *b;</a:t>
            </a:r>
            <a:endParaRPr sz="1600">
              <a:latin typeface="Courier New"/>
              <a:cs typeface="Courier New"/>
            </a:endParaRPr>
          </a:p>
          <a:p>
            <a:pPr marL="2210435">
              <a:lnSpc>
                <a:spcPct val="100000"/>
              </a:lnSpc>
              <a:spcBef>
                <a:spcPts val="380"/>
              </a:spcBef>
            </a:pPr>
            <a:r>
              <a:rPr sz="1600" dirty="0">
                <a:latin typeface="Courier New"/>
                <a:cs typeface="Courier New"/>
              </a:rPr>
              <a:t>*b </a:t>
            </a:r>
            <a:r>
              <a:rPr sz="1600" spc="-5" dirty="0">
                <a:latin typeface="Courier New"/>
                <a:cs typeface="Courier New"/>
              </a:rPr>
              <a:t>= temp:</a:t>
            </a:r>
            <a:endParaRPr sz="1600">
              <a:latin typeface="Courier New"/>
              <a:cs typeface="Courier New"/>
            </a:endParaRPr>
          </a:p>
          <a:p>
            <a:pPr marL="123317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Utilizzo di </a:t>
            </a:r>
            <a:r>
              <a:rPr sz="1600" spc="-10" dirty="0">
                <a:latin typeface="Arial"/>
                <a:cs typeface="Arial"/>
              </a:rPr>
              <a:t>swap </a:t>
            </a:r>
            <a:r>
              <a:rPr sz="1600" spc="-5" dirty="0">
                <a:latin typeface="Arial"/>
                <a:cs typeface="Arial"/>
              </a:rPr>
              <a:t>per garantire la mutua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esclusione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ts val="1825"/>
              </a:lnSpc>
              <a:spcBef>
                <a:spcPts val="195"/>
              </a:spcBef>
            </a:pPr>
            <a:r>
              <a:rPr sz="1600" spc="-5" dirty="0">
                <a:latin typeface="Arial"/>
                <a:cs typeface="Arial"/>
              </a:rPr>
              <a:t>sia lock una variabile booleana condivisa inizializzata a </a:t>
            </a:r>
            <a:r>
              <a:rPr sz="1600" spc="-20" dirty="0">
                <a:latin typeface="Arial"/>
                <a:cs typeface="Arial"/>
              </a:rPr>
              <a:t>FALSE </a:t>
            </a:r>
            <a:r>
              <a:rPr sz="1600" spc="-5" dirty="0">
                <a:latin typeface="Arial"/>
                <a:cs typeface="Arial"/>
              </a:rPr>
              <a:t>//indica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risorsa</a:t>
            </a:r>
            <a:endParaRPr sz="1600">
              <a:latin typeface="Arial"/>
              <a:cs typeface="Arial"/>
            </a:endParaRPr>
          </a:p>
          <a:p>
            <a:pPr marR="5080" algn="r">
              <a:lnSpc>
                <a:spcPts val="1825"/>
              </a:lnSpc>
            </a:pPr>
            <a:r>
              <a:rPr sz="1600" spc="-5" dirty="0">
                <a:latin typeface="Arial"/>
                <a:cs typeface="Arial"/>
              </a:rPr>
              <a:t>ac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5" dirty="0">
                <a:latin typeface="Arial"/>
                <a:cs typeface="Arial"/>
              </a:rPr>
              <a:t>es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ibile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720850" algn="l"/>
              </a:tabLst>
            </a:pPr>
            <a:r>
              <a:rPr sz="1600" spc="-5" dirty="0">
                <a:latin typeface="Courier New"/>
                <a:cs typeface="Courier New"/>
              </a:rPr>
              <a:t>while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(true)	{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44671" y="4698898"/>
            <a:ext cx="5263515" cy="181483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290"/>
              </a:spcBef>
            </a:pPr>
            <a:r>
              <a:rPr sz="1600" spc="-5" dirty="0">
                <a:latin typeface="Courier New"/>
                <a:cs typeface="Courier New"/>
              </a:rPr>
              <a:t>key =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TRUE;</a:t>
            </a:r>
            <a:endParaRPr sz="1600">
              <a:latin typeface="Courier New"/>
              <a:cs typeface="Courier New"/>
            </a:endParaRPr>
          </a:p>
          <a:p>
            <a:pPr marL="17145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latin typeface="Courier New"/>
                <a:cs typeface="Courier New"/>
              </a:rPr>
              <a:t>while (key ==</a:t>
            </a:r>
            <a:r>
              <a:rPr sz="1600" spc="1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TRUE)</a:t>
            </a:r>
            <a:endParaRPr sz="1600">
              <a:latin typeface="Courier New"/>
              <a:cs typeface="Courier New"/>
            </a:endParaRPr>
          </a:p>
          <a:p>
            <a:pPr marL="1115695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latin typeface="Courier New"/>
                <a:cs typeface="Courier New"/>
              </a:rPr>
              <a:t>swap (&amp;lock, &amp;key </a:t>
            </a:r>
            <a:r>
              <a:rPr sz="1600" dirty="0">
                <a:latin typeface="Courier New"/>
                <a:cs typeface="Courier New"/>
              </a:rPr>
              <a:t>); </a:t>
            </a:r>
            <a:r>
              <a:rPr sz="1000" spc="-5" dirty="0">
                <a:latin typeface="Courier New"/>
                <a:cs typeface="Courier New"/>
              </a:rPr>
              <a:t>//in key torna</a:t>
            </a:r>
            <a:r>
              <a:rPr sz="1000" spc="4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false</a:t>
            </a:r>
            <a:endParaRPr sz="1000">
              <a:latin typeface="Courier New"/>
              <a:cs typeface="Courier New"/>
            </a:endParaRPr>
          </a:p>
          <a:p>
            <a:pPr marL="17145" marR="3046095" indent="-5080">
              <a:lnSpc>
                <a:spcPct val="110000"/>
              </a:lnSpc>
              <a:spcBef>
                <a:spcPts val="5"/>
              </a:spcBef>
            </a:pPr>
            <a:r>
              <a:rPr sz="1600" spc="-5" dirty="0">
                <a:latin typeface="Courier New"/>
                <a:cs typeface="Courier New"/>
              </a:rPr>
              <a:t>&lt;critical section&gt;  lock =</a:t>
            </a:r>
            <a:r>
              <a:rPr sz="1600" spc="-1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FALSE;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785"/>
              </a:lnSpc>
              <a:spcBef>
                <a:spcPts val="190"/>
              </a:spcBef>
            </a:pPr>
            <a:r>
              <a:rPr sz="1600" spc="-5" dirty="0">
                <a:latin typeface="Courier New"/>
                <a:cs typeface="Courier New"/>
              </a:rPr>
              <a:t>…</a:t>
            </a:r>
            <a:endParaRPr sz="1600">
              <a:latin typeface="Courier New"/>
              <a:cs typeface="Courier New"/>
            </a:endParaRPr>
          </a:p>
          <a:p>
            <a:pPr marR="5080" algn="r">
              <a:lnSpc>
                <a:spcPts val="1545"/>
              </a:lnSpc>
            </a:pPr>
            <a:r>
              <a:rPr sz="1400" spc="-5" dirty="0">
                <a:latin typeface="Arial"/>
                <a:cs typeface="Arial"/>
              </a:rPr>
              <a:t>18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35072" y="6333540"/>
            <a:ext cx="147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Vantaggi</a:t>
            </a:r>
          </a:p>
          <a:p>
            <a:pPr marL="756285" marR="584200" indent="-286385">
              <a:lnSpc>
                <a:spcPct val="8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b="0" dirty="0">
                <a:latin typeface="Arial"/>
                <a:cs typeface="Arial"/>
              </a:rPr>
              <a:t>si può applicare a un qualsiasi numero di processi anche</a:t>
            </a:r>
            <a:r>
              <a:rPr b="0" spc="-19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su  multiprocessori a memoria</a:t>
            </a:r>
            <a:r>
              <a:rPr b="0" spc="-7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condivisa;</a:t>
            </a:r>
          </a:p>
          <a:p>
            <a:pPr marL="756285" marR="175895" indent="-286385">
              <a:lnSpc>
                <a:spcPts val="1920"/>
              </a:lnSpc>
              <a:spcBef>
                <a:spcPts val="459"/>
              </a:spcBef>
              <a:buChar char="–"/>
              <a:tabLst>
                <a:tab pos="756285" algn="l"/>
                <a:tab pos="756920" algn="l"/>
              </a:tabLst>
            </a:pPr>
            <a:r>
              <a:rPr b="0" dirty="0">
                <a:latin typeface="Arial"/>
                <a:cs typeface="Arial"/>
              </a:rPr>
              <a:t>si può usare per gestire più di una sezione critica, ciascuna</a:t>
            </a:r>
            <a:r>
              <a:rPr b="0" spc="-19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con  una propria</a:t>
            </a:r>
            <a:r>
              <a:rPr b="0" spc="-5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variabile;</a:t>
            </a: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–"/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pc="-5" dirty="0"/>
              <a:t>Svantaggi</a:t>
            </a:r>
          </a:p>
          <a:p>
            <a:pPr marL="756285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b="0" dirty="0">
                <a:latin typeface="Arial"/>
                <a:cs typeface="Arial"/>
              </a:rPr>
              <a:t>Attesa </a:t>
            </a:r>
            <a:r>
              <a:rPr b="0" spc="-5" dirty="0">
                <a:latin typeface="Arial"/>
                <a:cs typeface="Arial"/>
              </a:rPr>
              <a:t>attiva </a:t>
            </a:r>
            <a:r>
              <a:rPr b="0" dirty="0">
                <a:latin typeface="Arial"/>
                <a:cs typeface="Arial"/>
              </a:rPr>
              <a:t>(i processi consumano tempo di</a:t>
            </a:r>
            <a:r>
              <a:rPr b="0" spc="-12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cpu)</a:t>
            </a:r>
          </a:p>
          <a:p>
            <a:pPr marL="756285" indent="-286385">
              <a:lnSpc>
                <a:spcPts val="2160"/>
              </a:lnSpc>
              <a:buChar char="–"/>
              <a:tabLst>
                <a:tab pos="756285" algn="l"/>
                <a:tab pos="756920" algn="l"/>
              </a:tabLst>
            </a:pPr>
            <a:r>
              <a:rPr b="0" dirty="0">
                <a:latin typeface="Arial"/>
                <a:cs typeface="Arial"/>
              </a:rPr>
              <a:t>Starvation (la scelta di quale processo andrà nella sezione</a:t>
            </a:r>
            <a:r>
              <a:rPr b="0" spc="-18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critica</a:t>
            </a:r>
          </a:p>
          <a:p>
            <a:pPr marL="756285">
              <a:lnSpc>
                <a:spcPts val="2160"/>
              </a:lnSpc>
            </a:pPr>
            <a:r>
              <a:rPr b="0" dirty="0">
                <a:latin typeface="Arial"/>
                <a:cs typeface="Arial"/>
              </a:rPr>
              <a:t>è</a:t>
            </a:r>
            <a:r>
              <a:rPr b="0" spc="-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arbitraria)</a:t>
            </a:r>
          </a:p>
          <a:p>
            <a:pPr marL="756285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b="0" spc="-5" dirty="0">
                <a:latin typeface="Arial"/>
                <a:cs typeface="Arial"/>
              </a:rPr>
              <a:t>Stallo</a:t>
            </a:r>
          </a:p>
          <a:p>
            <a:pPr marL="1155700" lvl="1" indent="-228600">
              <a:lnSpc>
                <a:spcPct val="100000"/>
              </a:lnSpc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Es (singolo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processore)</a:t>
            </a:r>
            <a:endParaRPr sz="2000">
              <a:latin typeface="Arial"/>
              <a:cs typeface="Arial"/>
            </a:endParaRPr>
          </a:p>
          <a:p>
            <a:pPr marL="1612900" lvl="2" indent="-228600">
              <a:lnSpc>
                <a:spcPct val="100000"/>
              </a:lnSpc>
              <a:buChar char="–"/>
              <a:tabLst>
                <a:tab pos="1613535" algn="l"/>
              </a:tabLst>
            </a:pPr>
            <a:r>
              <a:rPr sz="2000" dirty="0">
                <a:latin typeface="Arial"/>
                <a:cs typeface="Arial"/>
              </a:rPr>
              <a:t>P1 in sezione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critica</a:t>
            </a:r>
            <a:endParaRPr sz="2000">
              <a:latin typeface="Arial"/>
              <a:cs typeface="Arial"/>
            </a:endParaRPr>
          </a:p>
          <a:p>
            <a:pPr marL="1612900" lvl="2" indent="-228600">
              <a:lnSpc>
                <a:spcPct val="100000"/>
              </a:lnSpc>
              <a:buChar char="–"/>
              <a:tabLst>
                <a:tab pos="1613535" algn="l"/>
              </a:tabLst>
            </a:pPr>
            <a:r>
              <a:rPr sz="2000" spc="-5" dirty="0">
                <a:latin typeface="Arial"/>
                <a:cs typeface="Arial"/>
              </a:rPr>
              <a:t>P2 </a:t>
            </a:r>
            <a:r>
              <a:rPr sz="2000" dirty="0">
                <a:latin typeface="Arial"/>
                <a:cs typeface="Arial"/>
              </a:rPr>
              <a:t>ha priorità più </a:t>
            </a:r>
            <a:r>
              <a:rPr sz="2000" spc="-5" dirty="0">
                <a:latin typeface="Arial"/>
                <a:cs typeface="Arial"/>
              </a:rPr>
              <a:t>alta </a:t>
            </a:r>
            <a:r>
              <a:rPr sz="2000" dirty="0">
                <a:latin typeface="Arial"/>
                <a:cs typeface="Arial"/>
              </a:rPr>
              <a:t>di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P1</a:t>
            </a:r>
            <a:endParaRPr sz="2000">
              <a:latin typeface="Arial"/>
              <a:cs typeface="Arial"/>
            </a:endParaRPr>
          </a:p>
          <a:p>
            <a:pPr marL="1612900" marR="553720" lvl="2" indent="-228600">
              <a:lnSpc>
                <a:spcPts val="1920"/>
              </a:lnSpc>
              <a:spcBef>
                <a:spcPts val="465"/>
              </a:spcBef>
              <a:buChar char="–"/>
              <a:tabLst>
                <a:tab pos="1613535" algn="l"/>
              </a:tabLst>
            </a:pPr>
            <a:r>
              <a:rPr sz="2000" dirty="0">
                <a:latin typeface="Arial"/>
                <a:cs typeface="Arial"/>
              </a:rPr>
              <a:t>P2 tenterà di accedere (tramite test&amp;set o swap)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alla  risorsa bloccata da P1 le nella sua attesa </a:t>
            </a:r>
            <a:r>
              <a:rPr sz="2000" spc="-5" dirty="0">
                <a:latin typeface="Arial"/>
                <a:cs typeface="Arial"/>
              </a:rPr>
              <a:t>attiva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36394" y="6138164"/>
            <a:ext cx="56261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lascerà mai </a:t>
            </a:r>
            <a:r>
              <a:rPr sz="2000" spc="-5" dirty="0">
                <a:latin typeface="Arial"/>
                <a:cs typeface="Arial"/>
              </a:rPr>
              <a:t>il </a:t>
            </a:r>
            <a:r>
              <a:rPr sz="2000" dirty="0">
                <a:latin typeface="Arial"/>
                <a:cs typeface="Arial"/>
              </a:rPr>
              <a:t>posto a P1 che ha priorità più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bassa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33502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Mutua Esclusione:  </a:t>
            </a:r>
            <a:r>
              <a:rPr dirty="0"/>
              <a:t>Supporto</a:t>
            </a:r>
            <a:r>
              <a:rPr spc="-95" dirty="0"/>
              <a:t> </a:t>
            </a:r>
            <a:r>
              <a:rPr spc="-5" dirty="0"/>
              <a:t>Hardware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9119" y="394843"/>
            <a:ext cx="39052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Mutua</a:t>
            </a:r>
            <a:r>
              <a:rPr spc="-55" dirty="0"/>
              <a:t> </a:t>
            </a:r>
            <a:r>
              <a:rPr spc="-5" dirty="0"/>
              <a:t>Esclusione: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9119" y="882776"/>
            <a:ext cx="72790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Supporto </a:t>
            </a: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del 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SO e </a:t>
            </a: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dei ling. di</a:t>
            </a:r>
            <a:r>
              <a:rPr sz="3200" b="1" spc="-7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prog.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0440" y="1546936"/>
            <a:ext cx="8364220" cy="2609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90775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SEMAFORI</a:t>
            </a:r>
            <a:endParaRPr sz="5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600" spc="-5" dirty="0">
                <a:latin typeface="Arial"/>
                <a:cs typeface="Arial"/>
              </a:rPr>
              <a:t>SEMAFORO: variabile (intera) sulla quale sono possibili 3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operazioni:</a:t>
            </a:r>
            <a:endParaRPr sz="1600">
              <a:latin typeface="Arial"/>
              <a:cs typeface="Arial"/>
            </a:endParaRPr>
          </a:p>
          <a:p>
            <a:pPr marL="774700" indent="-45720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774700" algn="l"/>
                <a:tab pos="775335" algn="l"/>
              </a:tabLst>
            </a:pPr>
            <a:r>
              <a:rPr sz="1600" spc="-5" dirty="0">
                <a:latin typeface="Arial"/>
                <a:cs typeface="Arial"/>
              </a:rPr>
              <a:t>Inizializzazione ad un valore non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negativo</a:t>
            </a:r>
            <a:endParaRPr sz="1600">
              <a:latin typeface="Arial"/>
              <a:cs typeface="Arial"/>
            </a:endParaRPr>
          </a:p>
          <a:p>
            <a:pPr marL="774700" marR="332105" indent="-457200">
              <a:lnSpc>
                <a:spcPct val="100000"/>
              </a:lnSpc>
              <a:spcBef>
                <a:spcPts val="384"/>
              </a:spcBef>
              <a:buAutoNum type="arabicPeriod"/>
              <a:tabLst>
                <a:tab pos="774700" algn="l"/>
                <a:tab pos="775335" algn="l"/>
              </a:tabLst>
            </a:pPr>
            <a:r>
              <a:rPr sz="1600" spc="-5" dirty="0">
                <a:latin typeface="Arial"/>
                <a:cs typeface="Arial"/>
              </a:rPr>
              <a:t>Operazione atomica </a:t>
            </a:r>
            <a:r>
              <a:rPr sz="1600" b="1" dirty="0">
                <a:latin typeface="Arial"/>
                <a:cs typeface="Arial"/>
              </a:rPr>
              <a:t>wait()</a:t>
            </a:r>
            <a:r>
              <a:rPr sz="1600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decrementa il valore della variabile. Se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valore della  variabile diventa negativa, il processo che ha eseguito la </a:t>
            </a:r>
            <a:r>
              <a:rPr sz="1600" spc="-10" dirty="0">
                <a:latin typeface="Arial"/>
                <a:cs typeface="Arial"/>
              </a:rPr>
              <a:t>wait </a:t>
            </a:r>
            <a:r>
              <a:rPr sz="1600" spc="-5" dirty="0">
                <a:latin typeface="Arial"/>
                <a:cs typeface="Arial"/>
              </a:rPr>
              <a:t>viene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bloccato.</a:t>
            </a:r>
            <a:endParaRPr sz="1600">
              <a:latin typeface="Arial"/>
              <a:cs typeface="Arial"/>
            </a:endParaRPr>
          </a:p>
          <a:p>
            <a:pPr marL="774700" marR="5080" indent="-45720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774700" algn="l"/>
                <a:tab pos="775335" algn="l"/>
              </a:tabLst>
            </a:pPr>
            <a:r>
              <a:rPr sz="1600" spc="-5" dirty="0">
                <a:latin typeface="Arial"/>
                <a:cs typeface="Arial"/>
              </a:rPr>
              <a:t>Operazione atomica </a:t>
            </a:r>
            <a:r>
              <a:rPr sz="1600" b="1" spc="-5" dirty="0">
                <a:latin typeface="Arial"/>
                <a:cs typeface="Arial"/>
              </a:rPr>
              <a:t>signal()</a:t>
            </a:r>
            <a:r>
              <a:rPr sz="1600" spc="-5" dirty="0">
                <a:latin typeface="Arial"/>
                <a:cs typeface="Arial"/>
              </a:rPr>
              <a:t>: incrementa il valore della variabile. Se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valore della  variabile è negativo, </a:t>
            </a:r>
            <a:r>
              <a:rPr sz="1600" spc="-10" dirty="0">
                <a:latin typeface="Arial"/>
                <a:cs typeface="Arial"/>
              </a:rPr>
              <a:t>uno dei </a:t>
            </a:r>
            <a:r>
              <a:rPr sz="1600" spc="-5" dirty="0">
                <a:latin typeface="Arial"/>
                <a:cs typeface="Arial"/>
              </a:rPr>
              <a:t>processi bloccati </a:t>
            </a:r>
            <a:r>
              <a:rPr sz="1600" spc="-10" dirty="0">
                <a:latin typeface="Arial"/>
                <a:cs typeface="Arial"/>
              </a:rPr>
              <a:t>sull’operazione </a:t>
            </a:r>
            <a:r>
              <a:rPr sz="1600" spc="-5" dirty="0">
                <a:latin typeface="Arial"/>
                <a:cs typeface="Arial"/>
              </a:rPr>
              <a:t>di </a:t>
            </a:r>
            <a:r>
              <a:rPr sz="1600" spc="-10" dirty="0">
                <a:latin typeface="Arial"/>
                <a:cs typeface="Arial"/>
              </a:rPr>
              <a:t>wait </a:t>
            </a:r>
            <a:r>
              <a:rPr sz="1600" spc="-5" dirty="0">
                <a:latin typeface="Arial"/>
                <a:cs typeface="Arial"/>
              </a:rPr>
              <a:t>viene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sbloccato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2742" y="4506214"/>
            <a:ext cx="4902200" cy="1976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95580" algn="l"/>
              </a:tabLst>
            </a:pPr>
            <a:r>
              <a:rPr sz="1600" i="1" spc="-5" dirty="0">
                <a:latin typeface="Arial"/>
                <a:cs typeface="Arial"/>
              </a:rPr>
              <a:t>Si associa un semaforo ad ogni risorsa</a:t>
            </a:r>
            <a:r>
              <a:rPr sz="1600" i="1" spc="4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condivisa</a:t>
            </a:r>
            <a:endParaRPr sz="1600">
              <a:latin typeface="Arial"/>
              <a:cs typeface="Arial"/>
            </a:endParaRPr>
          </a:p>
          <a:p>
            <a:pPr marL="195580" marR="321310" indent="-182880">
              <a:lnSpc>
                <a:spcPct val="100000"/>
              </a:lnSpc>
              <a:buFont typeface="Arial"/>
              <a:buChar char="•"/>
              <a:tabLst>
                <a:tab pos="195580" algn="l"/>
              </a:tabLst>
            </a:pPr>
            <a:r>
              <a:rPr sz="1600" i="1" spc="-5" dirty="0">
                <a:latin typeface="Arial"/>
                <a:cs typeface="Arial"/>
              </a:rPr>
              <a:t>Il processo che vuole </a:t>
            </a:r>
            <a:r>
              <a:rPr sz="1600" i="1" spc="-10" dirty="0">
                <a:latin typeface="Arial"/>
                <a:cs typeface="Arial"/>
              </a:rPr>
              <a:t>utilizzare </a:t>
            </a:r>
            <a:r>
              <a:rPr sz="1600" i="1" spc="-5" dirty="0">
                <a:latin typeface="Arial"/>
                <a:cs typeface="Arial"/>
              </a:rPr>
              <a:t>la risorsa effettua  una </a:t>
            </a:r>
            <a:r>
              <a:rPr sz="1600" i="1" spc="-10" dirty="0">
                <a:latin typeface="Arial"/>
                <a:cs typeface="Arial"/>
              </a:rPr>
              <a:t>operazione </a:t>
            </a:r>
            <a:r>
              <a:rPr sz="1600" i="1" spc="-5" dirty="0">
                <a:latin typeface="Arial"/>
                <a:cs typeface="Arial"/>
              </a:rPr>
              <a:t>di</a:t>
            </a:r>
            <a:r>
              <a:rPr sz="1600" i="1" spc="5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wait</a:t>
            </a:r>
            <a:endParaRPr sz="16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95580" algn="l"/>
              </a:tabLst>
            </a:pPr>
            <a:r>
              <a:rPr sz="1600" i="1" spc="-5" dirty="0">
                <a:latin typeface="Arial"/>
                <a:cs typeface="Arial"/>
              </a:rPr>
              <a:t>Il processo che rilascia la risorsa effettua il</a:t>
            </a:r>
            <a:r>
              <a:rPr sz="1600" i="1" spc="5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signal</a:t>
            </a:r>
            <a:endParaRPr sz="1600">
              <a:latin typeface="Arial"/>
              <a:cs typeface="Arial"/>
            </a:endParaRPr>
          </a:p>
          <a:p>
            <a:pPr marL="195580" marR="5080" indent="-182880">
              <a:lnSpc>
                <a:spcPct val="100000"/>
              </a:lnSpc>
              <a:buFont typeface="Arial"/>
              <a:buChar char="•"/>
              <a:tabLst>
                <a:tab pos="195580" algn="l"/>
              </a:tabLst>
            </a:pPr>
            <a:r>
              <a:rPr sz="1600" i="1" spc="-5" dirty="0">
                <a:latin typeface="Arial"/>
                <a:cs typeface="Arial"/>
              </a:rPr>
              <a:t>La variabile numerica indica il numero di </a:t>
            </a:r>
            <a:r>
              <a:rPr sz="1600" i="1" spc="-10" dirty="0">
                <a:latin typeface="Arial"/>
                <a:cs typeface="Arial"/>
              </a:rPr>
              <a:t>istanze </a:t>
            </a:r>
            <a:r>
              <a:rPr sz="1600" i="1" spc="-5" dirty="0">
                <a:latin typeface="Arial"/>
                <a:cs typeface="Arial"/>
              </a:rPr>
              <a:t>di  una specifica risorsa condivisa (semaforo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contatore)</a:t>
            </a:r>
            <a:endParaRPr sz="1600">
              <a:latin typeface="Arial"/>
              <a:cs typeface="Arial"/>
            </a:endParaRPr>
          </a:p>
          <a:p>
            <a:pPr marL="195580" marR="118110" indent="-182880">
              <a:lnSpc>
                <a:spcPct val="100000"/>
              </a:lnSpc>
              <a:buFont typeface="Arial"/>
              <a:buChar char="•"/>
              <a:tabLst>
                <a:tab pos="195580" algn="l"/>
              </a:tabLst>
            </a:pPr>
            <a:r>
              <a:rPr sz="1600" i="1" spc="-5" dirty="0">
                <a:latin typeface="Arial"/>
                <a:cs typeface="Arial"/>
              </a:rPr>
              <a:t>Se </a:t>
            </a:r>
            <a:r>
              <a:rPr sz="1600" i="1" dirty="0">
                <a:latin typeface="Arial"/>
                <a:cs typeface="Arial"/>
              </a:rPr>
              <a:t>la </a:t>
            </a:r>
            <a:r>
              <a:rPr sz="1600" i="1" spc="-5" dirty="0">
                <a:latin typeface="Arial"/>
                <a:cs typeface="Arial"/>
              </a:rPr>
              <a:t>variabile è negativa, essa rappresenta (presa  in valore assoluto) il numero di processi in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attesa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40425" y="4970462"/>
            <a:ext cx="2663825" cy="1078230"/>
          </a:xfrm>
          <a:prstGeom prst="rect">
            <a:avLst/>
          </a:prstGeom>
          <a:solidFill>
            <a:srgbClr val="EBEBEB"/>
          </a:solidFill>
          <a:ln w="9525">
            <a:solidFill>
              <a:srgbClr val="000000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549275">
              <a:lnSpc>
                <a:spcPct val="100000"/>
              </a:lnSpc>
              <a:spcBef>
                <a:spcPts val="185"/>
              </a:spcBef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wait</a:t>
            </a:r>
            <a:r>
              <a:rPr sz="16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(S);</a:t>
            </a:r>
            <a:endParaRPr sz="1600">
              <a:latin typeface="Courier New"/>
              <a:cs typeface="Courier New"/>
            </a:endParaRPr>
          </a:p>
          <a:p>
            <a:pPr marL="549275" marR="765175">
              <a:lnSpc>
                <a:spcPct val="100000"/>
              </a:lnSpc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&lt;Critical  Section&gt;  signal</a:t>
            </a:r>
            <a:r>
              <a:rPr sz="160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urier New"/>
                <a:cs typeface="Courier New"/>
              </a:rPr>
              <a:t>(S);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11696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Implementazione dei </a:t>
            </a:r>
            <a:r>
              <a:rPr dirty="0"/>
              <a:t>semafori  </a:t>
            </a:r>
            <a:r>
              <a:rPr spc="-5" dirty="0"/>
              <a:t>Contatore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1187" y="1557337"/>
            <a:ext cx="7705725" cy="1008380"/>
          </a:xfrm>
          <a:prstGeom prst="rect">
            <a:avLst/>
          </a:prstGeom>
          <a:solidFill>
            <a:srgbClr val="EBEBEB"/>
          </a:solidFill>
          <a:ln w="9525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0"/>
              </a:spcBef>
            </a:pPr>
            <a:r>
              <a:rPr sz="1400" spc="-5" dirty="0">
                <a:latin typeface="Courier New"/>
                <a:cs typeface="Courier New"/>
              </a:rPr>
              <a:t>typedef struct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1920239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int</a:t>
            </a:r>
            <a:r>
              <a:rPr sz="1400" spc="-10" dirty="0">
                <a:latin typeface="Courier New"/>
                <a:cs typeface="Courier New"/>
              </a:rPr>
              <a:t> istanze;</a:t>
            </a:r>
            <a:endParaRPr sz="1400">
              <a:latin typeface="Courier New"/>
              <a:cs typeface="Courier New"/>
            </a:endParaRPr>
          </a:p>
          <a:p>
            <a:pPr marL="1920239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struct </a:t>
            </a:r>
            <a:r>
              <a:rPr sz="1400" spc="-10" dirty="0">
                <a:latin typeface="Courier New"/>
                <a:cs typeface="Courier New"/>
              </a:rPr>
              <a:t>processo </a:t>
            </a:r>
            <a:r>
              <a:rPr sz="1400" spc="-5" dirty="0">
                <a:latin typeface="Courier New"/>
                <a:cs typeface="Courier New"/>
              </a:rPr>
              <a:t>*P; </a:t>
            </a:r>
            <a:r>
              <a:rPr sz="1400" spc="-10" dirty="0">
                <a:latin typeface="Courier New"/>
                <a:cs typeface="Courier New"/>
              </a:rPr>
              <a:t>//lista </a:t>
            </a:r>
            <a:r>
              <a:rPr sz="1400" spc="-5" dirty="0">
                <a:latin typeface="Courier New"/>
                <a:cs typeface="Courier New"/>
              </a:rPr>
              <a:t>dei </a:t>
            </a:r>
            <a:r>
              <a:rPr sz="1400" spc="-10" dirty="0">
                <a:latin typeface="Courier New"/>
                <a:cs typeface="Courier New"/>
              </a:rPr>
              <a:t>processi in</a:t>
            </a:r>
            <a:r>
              <a:rPr sz="1400" spc="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coda</a:t>
            </a:r>
            <a:endParaRPr sz="1400">
              <a:latin typeface="Courier New"/>
              <a:cs typeface="Courier New"/>
            </a:endParaRPr>
          </a:p>
          <a:p>
            <a:pPr marL="1920239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}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semaforo;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1187" y="2636901"/>
            <a:ext cx="7705725" cy="1945005"/>
          </a:xfrm>
          <a:prstGeom prst="rect">
            <a:avLst/>
          </a:prstGeom>
          <a:solidFill>
            <a:srgbClr val="EBEBEB"/>
          </a:solidFill>
          <a:ln w="9525">
            <a:solidFill>
              <a:srgbClr val="0000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ourier New"/>
                <a:cs typeface="Courier New"/>
              </a:rPr>
              <a:t>void wait(semaforo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s)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1005840" marR="50952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s.istanze--;  if(s.i</a:t>
            </a:r>
            <a:r>
              <a:rPr sz="1400" spc="-15" dirty="0">
                <a:latin typeface="Courier New"/>
                <a:cs typeface="Courier New"/>
              </a:rPr>
              <a:t>s</a:t>
            </a:r>
            <a:r>
              <a:rPr sz="1400" spc="-5" dirty="0">
                <a:latin typeface="Courier New"/>
                <a:cs typeface="Courier New"/>
              </a:rPr>
              <a:t>tan</a:t>
            </a:r>
            <a:r>
              <a:rPr sz="1400" spc="-20" dirty="0">
                <a:latin typeface="Courier New"/>
                <a:cs typeface="Courier New"/>
              </a:rPr>
              <a:t>z</a:t>
            </a:r>
            <a:r>
              <a:rPr sz="1400" spc="-5" dirty="0">
                <a:latin typeface="Courier New"/>
                <a:cs typeface="Courier New"/>
              </a:rPr>
              <a:t>e&lt;</a:t>
            </a:r>
            <a:r>
              <a:rPr sz="1400" spc="-15" dirty="0">
                <a:latin typeface="Courier New"/>
                <a:cs typeface="Courier New"/>
              </a:rPr>
              <a:t>0</a:t>
            </a:r>
            <a:r>
              <a:rPr sz="1400" dirty="0"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  <a:p>
            <a:pPr marL="1920239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28346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&lt;poni </a:t>
            </a:r>
            <a:r>
              <a:rPr sz="1400" spc="-10" dirty="0">
                <a:latin typeface="Courier New"/>
                <a:cs typeface="Courier New"/>
              </a:rPr>
              <a:t>processo </a:t>
            </a:r>
            <a:r>
              <a:rPr sz="1400" spc="-5" dirty="0">
                <a:latin typeface="Courier New"/>
                <a:cs typeface="Courier New"/>
              </a:rPr>
              <a:t>in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coda&gt;</a:t>
            </a:r>
            <a:endParaRPr sz="1400">
              <a:latin typeface="Courier New"/>
              <a:cs typeface="Courier New"/>
            </a:endParaRPr>
          </a:p>
          <a:p>
            <a:pPr marL="283464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urier New"/>
                <a:cs typeface="Courier New"/>
              </a:rPr>
              <a:t>&lt;blocca questo processo: </a:t>
            </a:r>
            <a:r>
              <a:rPr sz="1400" spc="-10" dirty="0">
                <a:latin typeface="Courier New"/>
                <a:cs typeface="Courier New"/>
              </a:rPr>
              <a:t>running-&gt;blocked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&gt;</a:t>
            </a:r>
            <a:endParaRPr sz="1400">
              <a:latin typeface="Courier New"/>
              <a:cs typeface="Courier New"/>
            </a:endParaRPr>
          </a:p>
          <a:p>
            <a:pPr marL="1920239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0168" y="4770501"/>
            <a:ext cx="6813550" cy="1520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ourier New"/>
                <a:cs typeface="Courier New"/>
              </a:rPr>
              <a:t>void </a:t>
            </a:r>
            <a:r>
              <a:rPr sz="1400" spc="-10" dirty="0">
                <a:latin typeface="Courier New"/>
                <a:cs typeface="Courier New"/>
              </a:rPr>
              <a:t>signal(semaforo </a:t>
            </a:r>
            <a:r>
              <a:rPr sz="1400" spc="-5" dirty="0">
                <a:latin typeface="Courier New"/>
                <a:cs typeface="Courier New"/>
              </a:rPr>
              <a:t>s)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: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926465" marR="4175125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s.istanze++;  if(s.i</a:t>
            </a:r>
            <a:r>
              <a:rPr sz="1400" spc="-15" dirty="0">
                <a:latin typeface="Courier New"/>
                <a:cs typeface="Courier New"/>
              </a:rPr>
              <a:t>s</a:t>
            </a:r>
            <a:r>
              <a:rPr sz="1400" spc="-5" dirty="0">
                <a:latin typeface="Courier New"/>
                <a:cs typeface="Courier New"/>
              </a:rPr>
              <a:t>tan</a:t>
            </a:r>
            <a:r>
              <a:rPr sz="1400" spc="-20" dirty="0">
                <a:latin typeface="Courier New"/>
                <a:cs typeface="Courier New"/>
              </a:rPr>
              <a:t>z</a:t>
            </a:r>
            <a:r>
              <a:rPr sz="1400" spc="-5" dirty="0">
                <a:latin typeface="Courier New"/>
                <a:cs typeface="Courier New"/>
              </a:rPr>
              <a:t>e&lt;</a:t>
            </a:r>
            <a:r>
              <a:rPr sz="1400" spc="-15" dirty="0">
                <a:latin typeface="Courier New"/>
                <a:cs typeface="Courier New"/>
              </a:rPr>
              <a:t>=</a:t>
            </a:r>
            <a:r>
              <a:rPr sz="1400" spc="-5" dirty="0">
                <a:latin typeface="Courier New"/>
                <a:cs typeface="Courier New"/>
              </a:rPr>
              <a:t>0)</a:t>
            </a:r>
            <a:endParaRPr sz="14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27559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&lt;rimuovi un processo in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coda&gt;</a:t>
            </a:r>
            <a:endParaRPr sz="1400">
              <a:latin typeface="Courier New"/>
              <a:cs typeface="Courier New"/>
            </a:endParaRPr>
          </a:p>
          <a:p>
            <a:pPr marL="27559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&lt;sveglia il processo: blocked-&gt;ready</a:t>
            </a:r>
            <a:r>
              <a:rPr sz="1400" spc="-8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&gt;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19298" y="6264351"/>
            <a:ext cx="1327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0168" y="6478015"/>
            <a:ext cx="1327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1187" y="4724336"/>
            <a:ext cx="7705725" cy="1945005"/>
          </a:xfrm>
          <a:custGeom>
            <a:avLst/>
            <a:gdLst/>
            <a:ahLst/>
            <a:cxnLst/>
            <a:rect l="l" t="t" r="r" b="b"/>
            <a:pathLst>
              <a:path w="7705725" h="1945004">
                <a:moveTo>
                  <a:pt x="0" y="1944751"/>
                </a:moveTo>
                <a:lnTo>
                  <a:pt x="7705725" y="1944751"/>
                </a:lnTo>
                <a:lnTo>
                  <a:pt x="7705725" y="0"/>
                </a:lnTo>
                <a:lnTo>
                  <a:pt x="0" y="0"/>
                </a:lnTo>
                <a:lnTo>
                  <a:pt x="0" y="194475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11696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Implementazione dei </a:t>
            </a:r>
            <a:r>
              <a:rPr dirty="0"/>
              <a:t>semafori  </a:t>
            </a:r>
            <a:r>
              <a:rPr spc="-5" dirty="0"/>
              <a:t>binari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1187" y="2232088"/>
            <a:ext cx="7705725" cy="792480"/>
          </a:xfrm>
          <a:prstGeom prst="rect">
            <a:avLst/>
          </a:prstGeom>
          <a:solidFill>
            <a:srgbClr val="EBEBEB"/>
          </a:solidFill>
          <a:ln w="9525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0"/>
              </a:spcBef>
            </a:pPr>
            <a:r>
              <a:rPr sz="1200" dirty="0">
                <a:latin typeface="Courier New"/>
                <a:cs typeface="Courier New"/>
              </a:rPr>
              <a:t>typedef struct</a:t>
            </a:r>
            <a:r>
              <a:rPr sz="1200" spc="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920239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boolean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val;</a:t>
            </a:r>
            <a:endParaRPr sz="1200">
              <a:latin typeface="Courier New"/>
              <a:cs typeface="Courier New"/>
            </a:endParaRPr>
          </a:p>
          <a:p>
            <a:pPr marL="1920239">
              <a:lnSpc>
                <a:spcPct val="100000"/>
              </a:lnSpc>
            </a:pPr>
            <a:r>
              <a:rPr sz="1200" spc="-5" dirty="0">
                <a:latin typeface="Courier New"/>
                <a:cs typeface="Courier New"/>
              </a:rPr>
              <a:t>struct </a:t>
            </a:r>
            <a:r>
              <a:rPr sz="1200" dirty="0">
                <a:latin typeface="Courier New"/>
                <a:cs typeface="Courier New"/>
              </a:rPr>
              <a:t>processo </a:t>
            </a:r>
            <a:r>
              <a:rPr sz="1200" spc="-5" dirty="0">
                <a:latin typeface="Courier New"/>
                <a:cs typeface="Courier New"/>
              </a:rPr>
              <a:t>*P; </a:t>
            </a:r>
            <a:r>
              <a:rPr sz="1200" dirty="0">
                <a:latin typeface="Courier New"/>
                <a:cs typeface="Courier New"/>
              </a:rPr>
              <a:t>//lista dei </a:t>
            </a:r>
            <a:r>
              <a:rPr sz="1200" spc="-5" dirty="0">
                <a:latin typeface="Courier New"/>
                <a:cs typeface="Courier New"/>
              </a:rPr>
              <a:t>processi </a:t>
            </a:r>
            <a:r>
              <a:rPr sz="1200" spc="5" dirty="0">
                <a:latin typeface="Courier New"/>
                <a:cs typeface="Courier New"/>
              </a:rPr>
              <a:t>in</a:t>
            </a:r>
            <a:r>
              <a:rPr sz="1200" spc="7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coda</a:t>
            </a:r>
            <a:endParaRPr sz="1200">
              <a:latin typeface="Courier New"/>
              <a:cs typeface="Courier New"/>
            </a:endParaRPr>
          </a:p>
          <a:p>
            <a:pPr marL="1920239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}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semaforo_bin;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1187" y="3167126"/>
            <a:ext cx="7705725" cy="1729105"/>
          </a:xfrm>
          <a:prstGeom prst="rect">
            <a:avLst/>
          </a:prstGeom>
          <a:solidFill>
            <a:srgbClr val="EBEBEB"/>
          </a:solidFill>
          <a:ln w="9525">
            <a:solidFill>
              <a:srgbClr val="000000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60"/>
              </a:spcBef>
            </a:pPr>
            <a:r>
              <a:rPr sz="1200" dirty="0">
                <a:latin typeface="Courier New"/>
                <a:cs typeface="Courier New"/>
              </a:rPr>
              <a:t>void wait(semaforo_bin </a:t>
            </a:r>
            <a:r>
              <a:rPr sz="1200" spc="5" dirty="0">
                <a:latin typeface="Courier New"/>
                <a:cs typeface="Courier New"/>
              </a:rPr>
              <a:t>s)</a:t>
            </a:r>
            <a:endParaRPr sz="12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005840">
              <a:lnSpc>
                <a:spcPct val="100000"/>
              </a:lnSpc>
            </a:pPr>
            <a:r>
              <a:rPr sz="1200" spc="-5" dirty="0">
                <a:latin typeface="Courier New"/>
                <a:cs typeface="Courier New"/>
              </a:rPr>
              <a:t>if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(s.val==1)</a:t>
            </a:r>
            <a:endParaRPr sz="1200">
              <a:latin typeface="Courier New"/>
              <a:cs typeface="Courier New"/>
            </a:endParaRPr>
          </a:p>
          <a:p>
            <a:pPr marL="1920239">
              <a:lnSpc>
                <a:spcPct val="100000"/>
              </a:lnSpc>
            </a:pPr>
            <a:r>
              <a:rPr sz="1200" spc="-5" dirty="0">
                <a:latin typeface="Courier New"/>
                <a:cs typeface="Courier New"/>
              </a:rPr>
              <a:t>s.val=0;</a:t>
            </a:r>
            <a:endParaRPr sz="1200">
              <a:latin typeface="Courier New"/>
              <a:cs typeface="Courier New"/>
            </a:endParaRPr>
          </a:p>
          <a:p>
            <a:pPr marL="100584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else</a:t>
            </a:r>
            <a:endParaRPr sz="1200">
              <a:latin typeface="Courier New"/>
              <a:cs typeface="Courier New"/>
            </a:endParaRPr>
          </a:p>
          <a:p>
            <a:pPr marL="1920239">
              <a:lnSpc>
                <a:spcPct val="100000"/>
              </a:lnSpc>
              <a:tabLst>
                <a:tab pos="2834640" algn="l"/>
              </a:tabLst>
            </a:pPr>
            <a:r>
              <a:rPr sz="1200" dirty="0">
                <a:latin typeface="Courier New"/>
                <a:cs typeface="Courier New"/>
              </a:rPr>
              <a:t>{	</a:t>
            </a:r>
            <a:r>
              <a:rPr sz="1200" spc="-5" dirty="0">
                <a:latin typeface="Courier New"/>
                <a:cs typeface="Courier New"/>
              </a:rPr>
              <a:t>&lt;poni </a:t>
            </a:r>
            <a:r>
              <a:rPr sz="1200" dirty="0">
                <a:latin typeface="Courier New"/>
                <a:cs typeface="Courier New"/>
              </a:rPr>
              <a:t>processo </a:t>
            </a:r>
            <a:r>
              <a:rPr sz="1200" spc="5" dirty="0">
                <a:latin typeface="Courier New"/>
                <a:cs typeface="Courier New"/>
              </a:rPr>
              <a:t>in </a:t>
            </a:r>
            <a:r>
              <a:rPr sz="1200" dirty="0">
                <a:latin typeface="Courier New"/>
                <a:cs typeface="Courier New"/>
              </a:rPr>
              <a:t>coda a</a:t>
            </a:r>
            <a:r>
              <a:rPr sz="1200" spc="20" dirty="0">
                <a:latin typeface="Courier New"/>
                <a:cs typeface="Courier New"/>
              </a:rPr>
              <a:t> </a:t>
            </a:r>
            <a:r>
              <a:rPr sz="1200" spc="5" dirty="0">
                <a:latin typeface="Courier New"/>
                <a:cs typeface="Courier New"/>
              </a:rPr>
              <a:t>P&gt;</a:t>
            </a:r>
            <a:endParaRPr sz="1200">
              <a:latin typeface="Courier New"/>
              <a:cs typeface="Courier New"/>
            </a:endParaRPr>
          </a:p>
          <a:p>
            <a:pPr marL="283464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&lt;blocca questo processo: running-&gt;blocked</a:t>
            </a:r>
            <a:r>
              <a:rPr sz="1200" spc="2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&gt;</a:t>
            </a:r>
            <a:endParaRPr sz="1200">
              <a:latin typeface="Courier New"/>
              <a:cs typeface="Courier New"/>
            </a:endParaRPr>
          </a:p>
          <a:p>
            <a:pPr marL="1920239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2868" y="4991227"/>
            <a:ext cx="322707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void signal (semaforo_bin </a:t>
            </a:r>
            <a:r>
              <a:rPr sz="1200" spc="-5" dirty="0">
                <a:latin typeface="Courier New"/>
                <a:cs typeface="Courier New"/>
              </a:rPr>
              <a:t>s)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91376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if(*P==NULL) //coda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vuota</a:t>
            </a:r>
            <a:endParaRPr sz="1200">
              <a:latin typeface="Courier New"/>
              <a:cs typeface="Courier New"/>
            </a:endParaRPr>
          </a:p>
          <a:p>
            <a:pPr marL="1828800">
              <a:lnSpc>
                <a:spcPct val="100000"/>
              </a:lnSpc>
            </a:pPr>
            <a:r>
              <a:rPr sz="1200" spc="-5" dirty="0">
                <a:latin typeface="Courier New"/>
                <a:cs typeface="Courier New"/>
              </a:rPr>
              <a:t>s.val=1;</a:t>
            </a:r>
            <a:endParaRPr sz="1200">
              <a:latin typeface="Courier New"/>
              <a:cs typeface="Courier New"/>
            </a:endParaRPr>
          </a:p>
          <a:p>
            <a:pPr marL="91376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else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31998" y="5905906"/>
            <a:ext cx="104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46398" y="5905906"/>
            <a:ext cx="3510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&lt;rimuovi </a:t>
            </a:r>
            <a:r>
              <a:rPr sz="1200" spc="5" dirty="0">
                <a:latin typeface="Courier New"/>
                <a:cs typeface="Courier New"/>
              </a:rPr>
              <a:t>un </a:t>
            </a:r>
            <a:r>
              <a:rPr sz="1200" dirty="0">
                <a:latin typeface="Courier New"/>
                <a:cs typeface="Courier New"/>
              </a:rPr>
              <a:t>processo </a:t>
            </a:r>
            <a:r>
              <a:rPr sz="1200" spc="5" dirty="0">
                <a:latin typeface="Courier New"/>
                <a:cs typeface="Courier New"/>
              </a:rPr>
              <a:t>in</a:t>
            </a:r>
            <a:r>
              <a:rPr sz="120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coda&gt;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spc="-5" dirty="0">
                <a:latin typeface="Courier New"/>
                <a:cs typeface="Courier New"/>
              </a:rPr>
              <a:t>&lt;sveglia </a:t>
            </a:r>
            <a:r>
              <a:rPr sz="1200" spc="5" dirty="0">
                <a:latin typeface="Courier New"/>
                <a:cs typeface="Courier New"/>
              </a:rPr>
              <a:t>il </a:t>
            </a:r>
            <a:r>
              <a:rPr sz="1200" dirty="0">
                <a:latin typeface="Courier New"/>
                <a:cs typeface="Courier New"/>
              </a:rPr>
              <a:t>processo: blocked-&gt;ready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31998" y="6271666"/>
            <a:ext cx="104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2868" y="6454546"/>
            <a:ext cx="104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11187" y="5038725"/>
            <a:ext cx="7705725" cy="1657350"/>
          </a:xfrm>
          <a:custGeom>
            <a:avLst/>
            <a:gdLst/>
            <a:ahLst/>
            <a:cxnLst/>
            <a:rect l="l" t="t" r="r" b="b"/>
            <a:pathLst>
              <a:path w="7705725" h="1657350">
                <a:moveTo>
                  <a:pt x="0" y="1657350"/>
                </a:moveTo>
                <a:lnTo>
                  <a:pt x="7705725" y="1657350"/>
                </a:lnTo>
                <a:lnTo>
                  <a:pt x="7705725" y="0"/>
                </a:lnTo>
                <a:lnTo>
                  <a:pt x="0" y="0"/>
                </a:lnTo>
                <a:lnTo>
                  <a:pt x="0" y="165735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11187" y="1484375"/>
            <a:ext cx="7705725" cy="590550"/>
          </a:xfrm>
          <a:prstGeom prst="rect">
            <a:avLst/>
          </a:prstGeom>
          <a:solidFill>
            <a:srgbClr val="BADFE2"/>
          </a:solidFill>
          <a:ln w="9525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1440" marR="1464945">
              <a:lnSpc>
                <a:spcPct val="100000"/>
              </a:lnSpc>
              <a:spcBef>
                <a:spcPts val="320"/>
              </a:spcBef>
            </a:pPr>
            <a:r>
              <a:rPr sz="1600" i="1" spc="-5" dirty="0">
                <a:latin typeface="Arial"/>
                <a:cs typeface="Arial"/>
              </a:rPr>
              <a:t>Semaforo binario: semaforo il cui valore intero può essere solo 0 o 1  Gestione più complessa che non con semafori</a:t>
            </a:r>
            <a:r>
              <a:rPr sz="1600" i="1" spc="4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contatore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Implementazione dei semafori</a:t>
            </a:r>
            <a:r>
              <a:rPr spc="-55" dirty="0"/>
              <a:t> </a:t>
            </a:r>
            <a:r>
              <a:rPr spc="5" dirty="0"/>
              <a:t>…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87069" y="1546301"/>
            <a:ext cx="7851140" cy="2708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Come fare affinchè signal e wait siano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atomiche??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Implementarle in </a:t>
            </a:r>
            <a:r>
              <a:rPr sz="1600" b="1" dirty="0">
                <a:latin typeface="Arial"/>
                <a:cs typeface="Arial"/>
              </a:rPr>
              <a:t>hardware </a:t>
            </a:r>
            <a:r>
              <a:rPr sz="1600" b="1" spc="-5" dirty="0">
                <a:latin typeface="Arial"/>
                <a:cs typeface="Arial"/>
              </a:rPr>
              <a:t>o</a:t>
            </a:r>
            <a:r>
              <a:rPr sz="1600" b="1" spc="5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firmware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AutoNum type="arabicPeriod"/>
            </a:pPr>
            <a:endParaRPr sz="16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Dekker o Peterson…sovraccarico di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elaborazione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/>
            </a:pPr>
            <a:endParaRPr sz="16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Utilizzo dell’istruzione </a:t>
            </a:r>
            <a:r>
              <a:rPr sz="1600" b="1" spc="-10" dirty="0">
                <a:latin typeface="Arial"/>
                <a:cs typeface="Arial"/>
              </a:rPr>
              <a:t>atomica</a:t>
            </a:r>
            <a:r>
              <a:rPr sz="1600" b="1" spc="9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test&amp;set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Esercizio: si scriva lo pseudocodice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AutoNum type="arabicPeriod" startAt="4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sistema è monoprocessore basta disabilitare gli interrupt durante le</a:t>
            </a:r>
            <a:r>
              <a:rPr sz="1600" spc="1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operazioni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Esercizio: si scriva lo pseudocodice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5150" y="1484312"/>
            <a:ext cx="5694426" cy="53736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72326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Accesso </a:t>
            </a:r>
            <a:r>
              <a:rPr dirty="0"/>
              <a:t>a </a:t>
            </a:r>
            <a:r>
              <a:rPr spc="-5" dirty="0"/>
              <a:t>dato condiviso tramite  l’uso dei</a:t>
            </a:r>
            <a:r>
              <a:rPr spc="-30" dirty="0"/>
              <a:t> </a:t>
            </a:r>
            <a:r>
              <a:rPr dirty="0"/>
              <a:t>semafori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604517"/>
            <a:ext cx="7018020" cy="48895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55600" marR="5080" indent="-342900">
              <a:lnSpc>
                <a:spcPts val="1730"/>
              </a:lnSpc>
              <a:spcBef>
                <a:spcPts val="31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Deadlock – due o più processi sono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attesa di un evento che può essere  determinato solo da uno dei processi in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attesa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8839" y="2335809"/>
            <a:ext cx="3714750" cy="244030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5" dirty="0">
                <a:latin typeface="Arial"/>
                <a:cs typeface="Arial"/>
              </a:rPr>
              <a:t>Siano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S </a:t>
            </a:r>
            <a:r>
              <a:rPr sz="1600" spc="-5" dirty="0">
                <a:latin typeface="Arial"/>
                <a:cs typeface="Arial"/>
              </a:rPr>
              <a:t>e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Q </a:t>
            </a:r>
            <a:r>
              <a:rPr sz="1600" spc="-5" dirty="0">
                <a:latin typeface="Arial"/>
                <a:cs typeface="Arial"/>
              </a:rPr>
              <a:t>due semafori inizializzati a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  <a:p>
            <a:pPr marR="586105" algn="ctr">
              <a:lnSpc>
                <a:spcPct val="100000"/>
              </a:lnSpc>
              <a:spcBef>
                <a:spcPts val="195"/>
              </a:spcBef>
            </a:pPr>
            <a:r>
              <a:rPr sz="1600" i="1" dirty="0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sz="1575" baseline="-21164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575" baseline="-21164">
              <a:latin typeface="Arial"/>
              <a:cs typeface="Arial"/>
            </a:endParaRPr>
          </a:p>
          <a:p>
            <a:pPr marR="422275" algn="ctr">
              <a:lnSpc>
                <a:spcPct val="100000"/>
              </a:lnSpc>
              <a:spcBef>
                <a:spcPts val="190"/>
              </a:spcBef>
            </a:pP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wait</a:t>
            </a:r>
            <a:r>
              <a:rPr sz="160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(S);</a:t>
            </a:r>
            <a:endParaRPr sz="1600">
              <a:latin typeface="Arial"/>
              <a:cs typeface="Arial"/>
            </a:endParaRPr>
          </a:p>
          <a:p>
            <a:pPr marR="401320" algn="ctr">
              <a:lnSpc>
                <a:spcPct val="100000"/>
              </a:lnSpc>
              <a:spcBef>
                <a:spcPts val="195"/>
              </a:spcBef>
            </a:pP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wait</a:t>
            </a:r>
            <a:r>
              <a:rPr sz="1600" spc="-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(Q);</a:t>
            </a:r>
            <a:endParaRPr sz="1600">
              <a:latin typeface="Arial"/>
              <a:cs typeface="Arial"/>
            </a:endParaRPr>
          </a:p>
          <a:p>
            <a:pPr marR="588645" algn="ctr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R="588645" algn="ctr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R="588645" algn="ctr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R="134620" algn="ctr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signal</a:t>
            </a:r>
            <a:r>
              <a:rPr sz="1600" spc="3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(S);</a:t>
            </a:r>
            <a:endParaRPr sz="1600">
              <a:latin typeface="Arial"/>
              <a:cs typeface="Arial"/>
            </a:endParaRPr>
          </a:p>
          <a:p>
            <a:pPr marR="133985" algn="ctr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signal</a:t>
            </a:r>
            <a:r>
              <a:rPr sz="160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(Q);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64701" y="2604033"/>
            <a:ext cx="979805" cy="217233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R="257175" algn="ctr">
              <a:lnSpc>
                <a:spcPct val="100000"/>
              </a:lnSpc>
              <a:spcBef>
                <a:spcPts val="290"/>
              </a:spcBef>
            </a:pPr>
            <a:r>
              <a:rPr sz="1600" i="1" dirty="0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sz="1575" baseline="-21164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1575" baseline="-21164">
              <a:latin typeface="Arial"/>
              <a:cs typeface="Arial"/>
            </a:endParaRPr>
          </a:p>
          <a:p>
            <a:pPr marR="180975" algn="ctr">
              <a:lnSpc>
                <a:spcPct val="100000"/>
              </a:lnSpc>
              <a:spcBef>
                <a:spcPts val="195"/>
              </a:spcBef>
            </a:pP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wait</a:t>
            </a:r>
            <a:r>
              <a:rPr sz="1600" spc="-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(Q);</a:t>
            </a:r>
            <a:endParaRPr sz="1600">
              <a:latin typeface="Arial"/>
              <a:cs typeface="Arial"/>
            </a:endParaRPr>
          </a:p>
          <a:p>
            <a:pPr marR="153670" algn="ctr">
              <a:lnSpc>
                <a:spcPct val="100000"/>
              </a:lnSpc>
              <a:spcBef>
                <a:spcPts val="190"/>
              </a:spcBef>
            </a:pP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wait</a:t>
            </a:r>
            <a:r>
              <a:rPr sz="160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(S);</a:t>
            </a:r>
            <a:endParaRPr sz="1600">
              <a:latin typeface="Arial"/>
              <a:cs typeface="Arial"/>
            </a:endParaRPr>
          </a:p>
          <a:p>
            <a:pPr marR="256540" algn="ctr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R="256540" algn="ctr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R="256540" algn="ctr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31750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signal</a:t>
            </a:r>
            <a:r>
              <a:rPr sz="16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(Q);</a:t>
            </a:r>
            <a:endParaRPr sz="1600">
              <a:latin typeface="Arial"/>
              <a:cs typeface="Arial"/>
            </a:endParaRPr>
          </a:p>
          <a:p>
            <a:pPr marL="42545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signal</a:t>
            </a:r>
            <a:r>
              <a:rPr sz="16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(S);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5311902"/>
            <a:ext cx="8072120" cy="120142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55600" marR="306070" indent="-342900">
              <a:lnSpc>
                <a:spcPts val="1730"/>
              </a:lnSpc>
              <a:spcBef>
                <a:spcPts val="31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Starvation – indefinite blocking. Un processo non viene mai rimosso dalla coda al  semaforo. Si immagini una gestione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LIFO.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25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Deadlock e</a:t>
            </a:r>
            <a:r>
              <a:rPr spc="-25" dirty="0"/>
              <a:t> </a:t>
            </a:r>
            <a:r>
              <a:rPr spc="-5" dirty="0"/>
              <a:t>Starvation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24525" y="2924175"/>
            <a:ext cx="287655" cy="1873250"/>
          </a:xfrm>
          <a:custGeom>
            <a:avLst/>
            <a:gdLst/>
            <a:ahLst/>
            <a:cxnLst/>
            <a:rect l="l" t="t" r="r" b="b"/>
            <a:pathLst>
              <a:path w="287654" h="1873250">
                <a:moveTo>
                  <a:pt x="0" y="0"/>
                </a:moveTo>
                <a:lnTo>
                  <a:pt x="45418" y="7954"/>
                </a:lnTo>
                <a:lnTo>
                  <a:pt x="84850" y="30106"/>
                </a:lnTo>
                <a:lnTo>
                  <a:pt x="115936" y="63889"/>
                </a:lnTo>
                <a:lnTo>
                  <a:pt x="136318" y="106736"/>
                </a:lnTo>
                <a:lnTo>
                  <a:pt x="143637" y="156083"/>
                </a:lnTo>
                <a:lnTo>
                  <a:pt x="143637" y="780542"/>
                </a:lnTo>
                <a:lnTo>
                  <a:pt x="150968" y="829888"/>
                </a:lnTo>
                <a:lnTo>
                  <a:pt x="171381" y="872735"/>
                </a:lnTo>
                <a:lnTo>
                  <a:pt x="202506" y="906518"/>
                </a:lnTo>
                <a:lnTo>
                  <a:pt x="241969" y="928670"/>
                </a:lnTo>
                <a:lnTo>
                  <a:pt x="287400" y="936625"/>
                </a:lnTo>
                <a:lnTo>
                  <a:pt x="241969" y="944579"/>
                </a:lnTo>
                <a:lnTo>
                  <a:pt x="202506" y="966731"/>
                </a:lnTo>
                <a:lnTo>
                  <a:pt x="171381" y="1000514"/>
                </a:lnTo>
                <a:lnTo>
                  <a:pt x="150968" y="1043361"/>
                </a:lnTo>
                <a:lnTo>
                  <a:pt x="143637" y="1092708"/>
                </a:lnTo>
                <a:lnTo>
                  <a:pt x="143637" y="1717167"/>
                </a:lnTo>
                <a:lnTo>
                  <a:pt x="136318" y="1766513"/>
                </a:lnTo>
                <a:lnTo>
                  <a:pt x="115936" y="1809360"/>
                </a:lnTo>
                <a:lnTo>
                  <a:pt x="84850" y="1843143"/>
                </a:lnTo>
                <a:lnTo>
                  <a:pt x="45418" y="1865295"/>
                </a:lnTo>
                <a:lnTo>
                  <a:pt x="0" y="187325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307582" y="2800944"/>
            <a:ext cx="2360930" cy="101409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0">
              <a:lnSpc>
                <a:spcPts val="1920"/>
              </a:lnSpc>
              <a:spcBef>
                <a:spcPts val="245"/>
              </a:spcBef>
              <a:buSzPct val="96969"/>
              <a:buFont typeface="Malgun Gothic"/>
              <a:buChar char="•"/>
              <a:tabLst>
                <a:tab pos="168275" algn="l"/>
              </a:tabLst>
            </a:pPr>
            <a:r>
              <a:rPr sz="1650" i="1" spc="-35" dirty="0">
                <a:latin typeface="Malgun Gothic"/>
                <a:cs typeface="Malgun Gothic"/>
              </a:rPr>
              <a:t>P1 non </a:t>
            </a:r>
            <a:r>
              <a:rPr sz="1650" i="1" spc="-25" dirty="0">
                <a:latin typeface="Malgun Gothic"/>
                <a:cs typeface="Malgun Gothic"/>
              </a:rPr>
              <a:t>rilascia </a:t>
            </a:r>
            <a:r>
              <a:rPr sz="1650" i="1" spc="-30" dirty="0">
                <a:latin typeface="Malgun Gothic"/>
                <a:cs typeface="Malgun Gothic"/>
              </a:rPr>
              <a:t>S fino a  </a:t>
            </a:r>
            <a:r>
              <a:rPr sz="1650" i="1" spc="-40" dirty="0">
                <a:latin typeface="Malgun Gothic"/>
                <a:cs typeface="Malgun Gothic"/>
              </a:rPr>
              <a:t>quandonon </a:t>
            </a:r>
            <a:r>
              <a:rPr sz="1650" i="1" spc="-30" dirty="0">
                <a:latin typeface="Malgun Gothic"/>
                <a:cs typeface="Malgun Gothic"/>
              </a:rPr>
              <a:t>ottiene</a:t>
            </a:r>
            <a:r>
              <a:rPr sz="1650" i="1" spc="40" dirty="0">
                <a:latin typeface="Malgun Gothic"/>
                <a:cs typeface="Malgun Gothic"/>
              </a:rPr>
              <a:t> </a:t>
            </a:r>
            <a:r>
              <a:rPr sz="1650" i="1" spc="-45" dirty="0">
                <a:latin typeface="Malgun Gothic"/>
                <a:cs typeface="Malgun Gothic"/>
              </a:rPr>
              <a:t>Q</a:t>
            </a:r>
            <a:endParaRPr sz="1650">
              <a:latin typeface="Malgun Gothic"/>
              <a:cs typeface="Malgun Gothic"/>
            </a:endParaRPr>
          </a:p>
          <a:p>
            <a:pPr marL="12700" marR="5080">
              <a:lnSpc>
                <a:spcPts val="1920"/>
              </a:lnSpc>
              <a:buSzPct val="96969"/>
              <a:buFont typeface="Malgun Gothic"/>
              <a:buChar char="•"/>
              <a:tabLst>
                <a:tab pos="168275" algn="l"/>
              </a:tabLst>
            </a:pPr>
            <a:r>
              <a:rPr sz="1650" i="1" spc="-35" dirty="0">
                <a:latin typeface="Malgun Gothic"/>
                <a:cs typeface="Malgun Gothic"/>
              </a:rPr>
              <a:t>P0 non </a:t>
            </a:r>
            <a:r>
              <a:rPr sz="1650" i="1" spc="-25" dirty="0">
                <a:latin typeface="Malgun Gothic"/>
                <a:cs typeface="Malgun Gothic"/>
              </a:rPr>
              <a:t>rilascia </a:t>
            </a:r>
            <a:r>
              <a:rPr sz="1650" i="1" spc="-45" dirty="0">
                <a:latin typeface="Malgun Gothic"/>
                <a:cs typeface="Malgun Gothic"/>
              </a:rPr>
              <a:t>Q </a:t>
            </a:r>
            <a:r>
              <a:rPr sz="1650" i="1" spc="-25" dirty="0">
                <a:latin typeface="Malgun Gothic"/>
                <a:cs typeface="Malgun Gothic"/>
              </a:rPr>
              <a:t>fino </a:t>
            </a:r>
            <a:r>
              <a:rPr sz="1650" i="1" spc="-30" dirty="0">
                <a:latin typeface="Malgun Gothic"/>
                <a:cs typeface="Malgun Gothic"/>
              </a:rPr>
              <a:t>a  </a:t>
            </a:r>
            <a:r>
              <a:rPr sz="1650" i="1" spc="-40" dirty="0">
                <a:latin typeface="Malgun Gothic"/>
                <a:cs typeface="Malgun Gothic"/>
              </a:rPr>
              <a:t>quando </a:t>
            </a:r>
            <a:r>
              <a:rPr sz="1650" i="1" spc="-35" dirty="0">
                <a:latin typeface="Malgun Gothic"/>
                <a:cs typeface="Malgun Gothic"/>
              </a:rPr>
              <a:t>non </a:t>
            </a:r>
            <a:r>
              <a:rPr sz="1650" i="1" spc="-30" dirty="0">
                <a:latin typeface="Malgun Gothic"/>
                <a:cs typeface="Malgun Gothic"/>
              </a:rPr>
              <a:t>ottiene</a:t>
            </a:r>
            <a:r>
              <a:rPr sz="1650" i="1" spc="5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S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07582" y="4264298"/>
            <a:ext cx="2470785" cy="526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950"/>
              </a:lnSpc>
              <a:spcBef>
                <a:spcPts val="135"/>
              </a:spcBef>
            </a:pPr>
            <a:r>
              <a:rPr sz="1650" i="1" spc="-30" dirty="0">
                <a:latin typeface="Malgun Gothic"/>
                <a:cs typeface="Malgun Gothic"/>
              </a:rPr>
              <a:t>Le signal </a:t>
            </a:r>
            <a:r>
              <a:rPr sz="1650" i="1" spc="-35" dirty="0">
                <a:latin typeface="Malgun Gothic"/>
                <a:cs typeface="Malgun Gothic"/>
              </a:rPr>
              <a:t>non </a:t>
            </a:r>
            <a:r>
              <a:rPr sz="1650" i="1" spc="-30" dirty="0">
                <a:latin typeface="Malgun Gothic"/>
                <a:cs typeface="Malgun Gothic"/>
              </a:rPr>
              <a:t>saranno</a:t>
            </a:r>
            <a:r>
              <a:rPr sz="1650" i="1" spc="-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mai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ts val="1950"/>
              </a:lnSpc>
            </a:pPr>
            <a:r>
              <a:rPr sz="1650" i="1" spc="-30" dirty="0">
                <a:latin typeface="Malgun Gothic"/>
                <a:cs typeface="Malgun Gothic"/>
              </a:rPr>
              <a:t>eseguite:</a:t>
            </a:r>
            <a:r>
              <a:rPr sz="1650" i="1" spc="-10" dirty="0">
                <a:latin typeface="Malgun Gothic"/>
                <a:cs typeface="Malgun Gothic"/>
              </a:rPr>
              <a:t> </a:t>
            </a:r>
            <a:r>
              <a:rPr sz="1650" i="1" spc="-65" dirty="0">
                <a:latin typeface="Malgun Gothic"/>
                <a:cs typeface="Malgun Gothic"/>
              </a:rPr>
              <a:t>STALLO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0112" y="638632"/>
            <a:ext cx="763333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Ricevimento 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studenti /</a:t>
            </a:r>
            <a:r>
              <a:rPr sz="3200" b="1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esame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5967" y="1541779"/>
            <a:ext cx="5326380" cy="4760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95"/>
              </a:spcBef>
            </a:pPr>
            <a:r>
              <a:rPr sz="1600" spc="35" dirty="0">
                <a:latin typeface="Lucida Sans Unicode"/>
                <a:cs typeface="Lucida Sans Unicode"/>
              </a:rPr>
              <a:t>RICEVIMENTO</a:t>
            </a:r>
            <a:r>
              <a:rPr sz="1600" spc="-70" dirty="0">
                <a:latin typeface="Lucida Sans Unicode"/>
                <a:cs typeface="Lucida Sans Unicode"/>
              </a:rPr>
              <a:t> </a:t>
            </a:r>
            <a:r>
              <a:rPr sz="1600" spc="20" dirty="0">
                <a:latin typeface="Lucida Sans Unicode"/>
                <a:cs typeface="Lucida Sans Unicode"/>
              </a:rPr>
              <a:t>STUDENTI:</a:t>
            </a:r>
            <a:endParaRPr sz="1600">
              <a:latin typeface="Lucida Sans Unicode"/>
              <a:cs typeface="Lucida Sans Unicode"/>
            </a:endParaRPr>
          </a:p>
          <a:p>
            <a:pPr marL="542925" indent="-457200">
              <a:lnSpc>
                <a:spcPct val="100000"/>
              </a:lnSpc>
              <a:buAutoNum type="arabicPeriod"/>
              <a:tabLst>
                <a:tab pos="542925" algn="l"/>
                <a:tab pos="543560" algn="l"/>
              </a:tabLst>
            </a:pPr>
            <a:r>
              <a:rPr sz="1600" spc="-60" dirty="0">
                <a:latin typeface="Lucida Sans Unicode"/>
                <a:cs typeface="Lucida Sans Unicode"/>
              </a:rPr>
              <a:t>Partecipazione </a:t>
            </a:r>
            <a:r>
              <a:rPr sz="1600" spc="-30" dirty="0">
                <a:latin typeface="Lucida Sans Unicode"/>
                <a:cs typeface="Lucida Sans Unicode"/>
              </a:rPr>
              <a:t>ATTIVA </a:t>
            </a:r>
            <a:r>
              <a:rPr sz="1600" spc="-65" dirty="0">
                <a:latin typeface="Lucida Sans Unicode"/>
                <a:cs typeface="Lucida Sans Unicode"/>
              </a:rPr>
              <a:t>ed </a:t>
            </a:r>
            <a:r>
              <a:rPr sz="1600" spc="5" dirty="0">
                <a:latin typeface="Lucida Sans Unicode"/>
                <a:cs typeface="Lucida Sans Unicode"/>
              </a:rPr>
              <a:t>INTERATTIVA </a:t>
            </a:r>
            <a:r>
              <a:rPr sz="1600" spc="-55" dirty="0">
                <a:latin typeface="Lucida Sans Unicode"/>
                <a:cs typeface="Lucida Sans Unicode"/>
              </a:rPr>
              <a:t>alle</a:t>
            </a:r>
            <a:r>
              <a:rPr sz="1600" spc="-160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lezioni</a:t>
            </a:r>
            <a:endParaRPr sz="1600">
              <a:latin typeface="Lucida Sans Unicode"/>
              <a:cs typeface="Lucida Sans Unicode"/>
            </a:endParaRPr>
          </a:p>
          <a:p>
            <a:pPr marL="542925" indent="-457200">
              <a:lnSpc>
                <a:spcPct val="100000"/>
              </a:lnSpc>
              <a:buAutoNum type="arabicPeriod"/>
              <a:tabLst>
                <a:tab pos="542925" algn="l"/>
                <a:tab pos="543560" algn="l"/>
              </a:tabLst>
            </a:pPr>
            <a:r>
              <a:rPr sz="1600" spc="-60" dirty="0">
                <a:latin typeface="Lucida Sans Unicode"/>
                <a:cs typeface="Lucida Sans Unicode"/>
              </a:rPr>
              <a:t>Lunedì </a:t>
            </a:r>
            <a:r>
              <a:rPr sz="1600" spc="-165" dirty="0">
                <a:latin typeface="Lucida Sans Unicode"/>
                <a:cs typeface="Lucida Sans Unicode"/>
              </a:rPr>
              <a:t>10-13, </a:t>
            </a:r>
            <a:r>
              <a:rPr sz="1600" spc="-65" dirty="0">
                <a:latin typeface="Lucida Sans Unicode"/>
                <a:cs typeface="Lucida Sans Unicode"/>
              </a:rPr>
              <a:t>stanza</a:t>
            </a:r>
            <a:r>
              <a:rPr sz="1600" spc="-280" dirty="0">
                <a:latin typeface="Lucida Sans Unicode"/>
                <a:cs typeface="Lucida Sans Unicode"/>
              </a:rPr>
              <a:t> </a:t>
            </a:r>
            <a:r>
              <a:rPr sz="1600" spc="-130" dirty="0">
                <a:latin typeface="Lucida Sans Unicode"/>
                <a:cs typeface="Lucida Sans Unicode"/>
              </a:rPr>
              <a:t>609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70" dirty="0">
                <a:latin typeface="Lucida Sans Unicode"/>
                <a:cs typeface="Lucida Sans Unicode"/>
              </a:rPr>
              <a:t>ESAME: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600" spc="-65" dirty="0">
                <a:latin typeface="Lucida Sans Unicode"/>
                <a:cs typeface="Lucida Sans Unicode"/>
              </a:rPr>
              <a:t>Prenotazione all’esame: </a:t>
            </a:r>
            <a:r>
              <a:rPr sz="1600" spc="-95" dirty="0">
                <a:latin typeface="Lucida Sans Unicode"/>
                <a:cs typeface="Lucida Sans Unicode"/>
              </a:rPr>
              <a:t>portale</a:t>
            </a:r>
            <a:r>
              <a:rPr sz="1600" spc="-55" dirty="0">
                <a:latin typeface="Lucida Sans Unicode"/>
                <a:cs typeface="Lucida Sans Unicode"/>
              </a:rPr>
              <a:t> </a:t>
            </a:r>
            <a:r>
              <a:rPr sz="1600" b="1" u="sng" spc="17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ESSE3</a:t>
            </a:r>
            <a:endParaRPr sz="1600">
              <a:latin typeface="Yu Gothic UI"/>
              <a:cs typeface="Yu Gothic U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10" dirty="0">
                <a:latin typeface="Yu Gothic UI"/>
                <a:cs typeface="Yu Gothic UI"/>
              </a:rPr>
              <a:t>Prova </a:t>
            </a:r>
            <a:r>
              <a:rPr sz="1600" b="1" spc="-20" dirty="0">
                <a:latin typeface="Yu Gothic UI"/>
                <a:cs typeface="Yu Gothic UI"/>
              </a:rPr>
              <a:t>scritta</a:t>
            </a:r>
            <a:r>
              <a:rPr sz="1600" b="1" spc="-65" dirty="0">
                <a:latin typeface="Yu Gothic UI"/>
                <a:cs typeface="Yu Gothic UI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inerente:</a:t>
            </a:r>
            <a:endParaRPr sz="16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spc="-90" dirty="0">
                <a:latin typeface="Lucida Sans Unicode"/>
                <a:cs typeface="Lucida Sans Unicode"/>
              </a:rPr>
              <a:t>Aspetti</a:t>
            </a:r>
            <a:r>
              <a:rPr sz="1600" spc="-70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teorici</a:t>
            </a:r>
            <a:endParaRPr sz="16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spc="-90" dirty="0">
                <a:latin typeface="Lucida Sans Unicode"/>
                <a:cs typeface="Lucida Sans Unicode"/>
              </a:rPr>
              <a:t>Aspetti</a:t>
            </a:r>
            <a:r>
              <a:rPr sz="1600" spc="-65" dirty="0">
                <a:latin typeface="Lucida Sans Unicode"/>
                <a:cs typeface="Lucida Sans Unicode"/>
              </a:rPr>
              <a:t> </a:t>
            </a:r>
            <a:r>
              <a:rPr sz="1600" spc="-105" dirty="0">
                <a:latin typeface="Lucida Sans Unicode"/>
                <a:cs typeface="Lucida Sans Unicode"/>
              </a:rPr>
              <a:t>progettuali</a:t>
            </a:r>
            <a:endParaRPr sz="16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spc="-40" dirty="0">
                <a:latin typeface="Lucida Sans Unicode"/>
                <a:cs typeface="Lucida Sans Unicode"/>
              </a:rPr>
              <a:t>Esercizi </a:t>
            </a:r>
            <a:r>
              <a:rPr sz="1600" spc="-95" dirty="0">
                <a:latin typeface="Lucida Sans Unicode"/>
                <a:cs typeface="Lucida Sans Unicode"/>
              </a:rPr>
              <a:t>pratici</a:t>
            </a:r>
            <a:r>
              <a:rPr sz="1600" spc="-110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numerici</a:t>
            </a:r>
            <a:endParaRPr sz="1600">
              <a:latin typeface="Lucida Sans Unicode"/>
              <a:cs typeface="Lucida Sans Unicode"/>
            </a:endParaRPr>
          </a:p>
          <a:p>
            <a:pPr marL="927100">
              <a:lnSpc>
                <a:spcPct val="100000"/>
              </a:lnSpc>
            </a:pPr>
            <a:r>
              <a:rPr sz="1600" spc="-80" dirty="0">
                <a:latin typeface="Lucida Sans Unicode"/>
                <a:cs typeface="Lucida Sans Unicode"/>
              </a:rPr>
              <a:t>Tipicamente </a:t>
            </a:r>
            <a:r>
              <a:rPr sz="1600" spc="-125" dirty="0">
                <a:latin typeface="Lucida Sans Unicode"/>
                <a:cs typeface="Lucida Sans Unicode"/>
              </a:rPr>
              <a:t>3</a:t>
            </a:r>
            <a:r>
              <a:rPr sz="1600" spc="-55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domande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10" dirty="0">
                <a:latin typeface="Yu Gothic UI"/>
                <a:cs typeface="Yu Gothic UI"/>
              </a:rPr>
              <a:t>Prova </a:t>
            </a:r>
            <a:r>
              <a:rPr sz="1600" b="1" spc="-15" dirty="0">
                <a:latin typeface="Yu Gothic UI"/>
                <a:cs typeface="Yu Gothic UI"/>
              </a:rPr>
              <a:t>orale</a:t>
            </a:r>
            <a:r>
              <a:rPr sz="1600" b="1" spc="-60" dirty="0">
                <a:latin typeface="Yu Gothic UI"/>
                <a:cs typeface="Yu Gothic UI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inerente:</a:t>
            </a:r>
            <a:endParaRPr sz="16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spc="-90" dirty="0">
                <a:latin typeface="Lucida Sans Unicode"/>
                <a:cs typeface="Lucida Sans Unicode"/>
              </a:rPr>
              <a:t>Aspetti</a:t>
            </a:r>
            <a:r>
              <a:rPr sz="1600" spc="-6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teorici</a:t>
            </a:r>
            <a:endParaRPr sz="16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spc="-90" dirty="0">
                <a:latin typeface="Lucida Sans Unicode"/>
                <a:cs typeface="Lucida Sans Unicode"/>
              </a:rPr>
              <a:t>Aspetti</a:t>
            </a:r>
            <a:r>
              <a:rPr sz="1600" spc="-65" dirty="0">
                <a:latin typeface="Lucida Sans Unicode"/>
                <a:cs typeface="Lucida Sans Unicode"/>
              </a:rPr>
              <a:t> </a:t>
            </a:r>
            <a:r>
              <a:rPr sz="1600" spc="-105" dirty="0">
                <a:latin typeface="Lucida Sans Unicode"/>
                <a:cs typeface="Lucida Sans Unicode"/>
              </a:rPr>
              <a:t>progettuali</a:t>
            </a:r>
            <a:endParaRPr sz="16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spc="-40" dirty="0">
                <a:latin typeface="Lucida Sans Unicode"/>
                <a:cs typeface="Lucida Sans Unicode"/>
              </a:rPr>
              <a:t>Esercizi </a:t>
            </a:r>
            <a:r>
              <a:rPr sz="1600" spc="-95" dirty="0">
                <a:latin typeface="Lucida Sans Unicode"/>
                <a:cs typeface="Lucida Sans Unicode"/>
              </a:rPr>
              <a:t>pratici</a:t>
            </a:r>
            <a:r>
              <a:rPr sz="1600" spc="-110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numerici</a:t>
            </a:r>
            <a:endParaRPr sz="1600">
              <a:latin typeface="Lucida Sans Unicode"/>
              <a:cs typeface="Lucida Sans Unicode"/>
            </a:endParaRPr>
          </a:p>
          <a:p>
            <a:pPr marL="927100">
              <a:lnSpc>
                <a:spcPct val="100000"/>
              </a:lnSpc>
            </a:pPr>
            <a:r>
              <a:rPr sz="1600" spc="-110" dirty="0">
                <a:latin typeface="Lucida Sans Unicode"/>
                <a:cs typeface="Lucida Sans Unicode"/>
              </a:rPr>
              <a:t>Tutto il</a:t>
            </a:r>
            <a:r>
              <a:rPr sz="1600" spc="-25" dirty="0">
                <a:latin typeface="Lucida Sans Unicode"/>
                <a:cs typeface="Lucida Sans Unicode"/>
              </a:rPr>
              <a:t> </a:t>
            </a:r>
            <a:r>
              <a:rPr sz="1600" spc="-105" dirty="0">
                <a:latin typeface="Lucida Sans Unicode"/>
                <a:cs typeface="Lucida Sans Unicode"/>
              </a:rPr>
              <a:t>programma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947028" y="44271"/>
            <a:ext cx="2537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0" i="1" spc="-5" dirty="0">
                <a:solidFill>
                  <a:srgbClr val="000000"/>
                </a:solidFill>
                <a:latin typeface="Georgia"/>
                <a:cs typeface="Georgia"/>
              </a:rPr>
              <a:t>Prof.Ing. </a:t>
            </a:r>
            <a:r>
              <a:rPr sz="1600" b="0" i="1" spc="-10" dirty="0">
                <a:solidFill>
                  <a:srgbClr val="000000"/>
                </a:solidFill>
                <a:latin typeface="Georgia"/>
                <a:cs typeface="Georgia"/>
              </a:rPr>
              <a:t>Donato</a:t>
            </a:r>
            <a:r>
              <a:rPr sz="1600" b="0" i="1" spc="3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1600" b="0" i="1" spc="-5" dirty="0">
                <a:solidFill>
                  <a:srgbClr val="000000"/>
                </a:solidFill>
                <a:latin typeface="Georgia"/>
                <a:cs typeface="Georgia"/>
              </a:rPr>
              <a:t>Impedovo</a:t>
            </a:r>
            <a:endParaRPr sz="1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2276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10" dirty="0">
                <a:latin typeface="Lucida Sans Unicode"/>
                <a:cs typeface="Lucida Sans Unicode"/>
              </a:rPr>
              <a:t>21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3165" y="1619210"/>
            <a:ext cx="7171055" cy="5505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spc="-55" dirty="0">
                <a:latin typeface="Lucida Sans Unicode"/>
                <a:cs typeface="Lucida Sans Unicode"/>
              </a:rPr>
              <a:t>Con </a:t>
            </a:r>
            <a:r>
              <a:rPr sz="1650" spc="-140" dirty="0">
                <a:latin typeface="Lucida Sans Unicode"/>
                <a:cs typeface="Lucida Sans Unicode"/>
              </a:rPr>
              <a:t>n </a:t>
            </a:r>
            <a:r>
              <a:rPr sz="1600" spc="-80" dirty="0">
                <a:latin typeface="Lucida Sans Unicode"/>
                <a:cs typeface="Lucida Sans Unicode"/>
              </a:rPr>
              <a:t>cifre,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40" dirty="0">
                <a:latin typeface="Lucida Sans Unicode"/>
                <a:cs typeface="Lucida Sans Unicode"/>
              </a:rPr>
              <a:t>base </a:t>
            </a:r>
            <a:r>
              <a:rPr sz="1650" spc="25" dirty="0">
                <a:latin typeface="Lucida Sans Unicode"/>
                <a:cs typeface="Lucida Sans Unicode"/>
              </a:rPr>
              <a:t>B</a:t>
            </a:r>
            <a:r>
              <a:rPr sz="1600" spc="25" dirty="0">
                <a:latin typeface="Lucida Sans Unicode"/>
                <a:cs typeface="Lucida Sans Unicode"/>
              </a:rPr>
              <a:t>, </a:t>
            </a:r>
            <a:r>
              <a:rPr sz="1600" spc="-65" dirty="0">
                <a:latin typeface="Lucida Sans Unicode"/>
                <a:cs typeface="Lucida Sans Unicode"/>
              </a:rPr>
              <a:t>si </a:t>
            </a:r>
            <a:r>
              <a:rPr sz="1600" spc="-80" dirty="0">
                <a:latin typeface="Lucida Sans Unicode"/>
                <a:cs typeface="Lucida Sans Unicode"/>
              </a:rPr>
              <a:t>rappresentano </a:t>
            </a:r>
            <a:r>
              <a:rPr sz="1600" spc="-140" dirty="0">
                <a:latin typeface="Lucida Sans Unicode"/>
                <a:cs typeface="Lucida Sans Unicode"/>
              </a:rPr>
              <a:t>tutti </a:t>
            </a:r>
            <a:r>
              <a:rPr sz="1600" spc="-110" dirty="0">
                <a:latin typeface="Lucida Sans Unicode"/>
                <a:cs typeface="Lucida Sans Unicode"/>
              </a:rPr>
              <a:t>i numeri </a:t>
            </a:r>
            <a:r>
              <a:rPr sz="1600" spc="-105" dirty="0">
                <a:latin typeface="Lucida Sans Unicode"/>
                <a:cs typeface="Lucida Sans Unicode"/>
              </a:rPr>
              <a:t>interi </a:t>
            </a:r>
            <a:r>
              <a:rPr sz="1600" spc="-95" dirty="0">
                <a:latin typeface="Lucida Sans Unicode"/>
                <a:cs typeface="Lucida Sans Unicode"/>
              </a:rPr>
              <a:t>positivi </a:t>
            </a:r>
            <a:r>
              <a:rPr sz="1600" spc="-60" dirty="0">
                <a:latin typeface="Lucida Sans Unicode"/>
                <a:cs typeface="Lucida Sans Unicode"/>
              </a:rPr>
              <a:t>da </a:t>
            </a:r>
            <a:r>
              <a:rPr sz="1650" spc="-160" dirty="0">
                <a:latin typeface="Lucida Sans Unicode"/>
                <a:cs typeface="Lucida Sans Unicode"/>
              </a:rPr>
              <a:t>0 </a:t>
            </a:r>
            <a:r>
              <a:rPr sz="1600" dirty="0">
                <a:latin typeface="Lucida Sans Unicode"/>
                <a:cs typeface="Lucida Sans Unicode"/>
              </a:rPr>
              <a:t>a</a:t>
            </a:r>
            <a:r>
              <a:rPr sz="1600" spc="434" dirty="0">
                <a:latin typeface="Lucida Sans Unicode"/>
                <a:cs typeface="Lucida Sans Unicode"/>
              </a:rPr>
              <a:t> </a:t>
            </a:r>
            <a:r>
              <a:rPr sz="1650" spc="-45" dirty="0">
                <a:latin typeface="Lucida Sans Unicode"/>
                <a:cs typeface="Lucida Sans Unicode"/>
              </a:rPr>
              <a:t>B</a:t>
            </a:r>
            <a:r>
              <a:rPr sz="1650" spc="-67" baseline="25252" dirty="0">
                <a:latin typeface="Lucida Sans Unicode"/>
                <a:cs typeface="Lucida Sans Unicode"/>
              </a:rPr>
              <a:t>n</a:t>
            </a:r>
            <a:r>
              <a:rPr sz="1650" i="1" spc="-45" dirty="0">
                <a:latin typeface="Symbol"/>
                <a:cs typeface="Symbol"/>
              </a:rPr>
              <a:t></a:t>
            </a:r>
            <a:r>
              <a:rPr sz="1650" spc="-45" dirty="0">
                <a:latin typeface="Lucida Sans Unicode"/>
                <a:cs typeface="Lucida Sans Unicode"/>
              </a:rPr>
              <a:t>1</a:t>
            </a:r>
            <a:endParaRPr sz="1650">
              <a:latin typeface="Lucida Sans Unicode"/>
              <a:cs typeface="Lucida Sans Unicode"/>
            </a:endParaRPr>
          </a:p>
          <a:p>
            <a:pPr marR="5080" algn="r">
              <a:lnSpc>
                <a:spcPct val="100000"/>
              </a:lnSpc>
              <a:spcBef>
                <a:spcPts val="135"/>
              </a:spcBef>
            </a:pPr>
            <a:r>
              <a:rPr sz="1600" spc="10" dirty="0">
                <a:latin typeface="Lucida Sans Unicode"/>
                <a:cs typeface="Lucida Sans Unicode"/>
              </a:rPr>
              <a:t>(</a:t>
            </a:r>
            <a:r>
              <a:rPr sz="1650" spc="10" dirty="0">
                <a:latin typeface="Lucida Sans Unicode"/>
                <a:cs typeface="Lucida Sans Unicode"/>
              </a:rPr>
              <a:t>B</a:t>
            </a:r>
            <a:r>
              <a:rPr sz="1650" spc="15" baseline="25252" dirty="0">
                <a:latin typeface="Lucida Sans Unicode"/>
                <a:cs typeface="Lucida Sans Unicode"/>
              </a:rPr>
              <a:t>n </a:t>
            </a:r>
            <a:r>
              <a:rPr sz="1600" spc="-110" dirty="0">
                <a:latin typeface="Lucida Sans Unicode"/>
                <a:cs typeface="Lucida Sans Unicode"/>
              </a:rPr>
              <a:t>numeri</a:t>
            </a:r>
            <a:r>
              <a:rPr sz="1600" spc="-5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distinti)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167" y="2728047"/>
            <a:ext cx="165100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-80" dirty="0">
                <a:latin typeface="Lucida Sans Unicode"/>
                <a:cs typeface="Lucida Sans Unicode"/>
              </a:rPr>
              <a:t>Esempio: </a:t>
            </a:r>
            <a:r>
              <a:rPr sz="1650" spc="-65" dirty="0">
                <a:latin typeface="Lucida Sans Unicode"/>
                <a:cs typeface="Lucida Sans Unicode"/>
              </a:rPr>
              <a:t>base</a:t>
            </a:r>
            <a:r>
              <a:rPr sz="1650" spc="-125" dirty="0">
                <a:latin typeface="Lucida Sans Unicode"/>
                <a:cs typeface="Lucida Sans Unicode"/>
              </a:rPr>
              <a:t> </a:t>
            </a:r>
            <a:r>
              <a:rPr sz="1650" spc="-165" dirty="0">
                <a:latin typeface="Lucida Sans Unicode"/>
                <a:cs typeface="Lucida Sans Unicode"/>
              </a:rPr>
              <a:t>10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49044" y="3415751"/>
            <a:ext cx="229933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-160" dirty="0">
                <a:latin typeface="Lucida Sans Unicode"/>
                <a:cs typeface="Lucida Sans Unicode"/>
              </a:rPr>
              <a:t>2 </a:t>
            </a:r>
            <a:r>
              <a:rPr sz="1650" spc="-100" dirty="0">
                <a:latin typeface="Lucida Sans Unicode"/>
                <a:cs typeface="Lucida Sans Unicode"/>
              </a:rPr>
              <a:t>cifre: </a:t>
            </a:r>
            <a:r>
              <a:rPr sz="1650" spc="-90" dirty="0">
                <a:latin typeface="Lucida Sans Unicode"/>
                <a:cs typeface="Lucida Sans Unicode"/>
              </a:rPr>
              <a:t>da </a:t>
            </a:r>
            <a:r>
              <a:rPr sz="1650" spc="-160" dirty="0">
                <a:latin typeface="Lucida Sans Unicode"/>
                <a:cs typeface="Lucida Sans Unicode"/>
              </a:rPr>
              <a:t>0 </a:t>
            </a:r>
            <a:r>
              <a:rPr sz="1650" spc="-25" dirty="0">
                <a:latin typeface="Lucida Sans Unicode"/>
                <a:cs typeface="Lucida Sans Unicode"/>
              </a:rPr>
              <a:t>a </a:t>
            </a:r>
            <a:r>
              <a:rPr sz="1650" spc="-125" dirty="0">
                <a:latin typeface="Lucida Sans Unicode"/>
                <a:cs typeface="Lucida Sans Unicode"/>
              </a:rPr>
              <a:t>10</a:t>
            </a:r>
            <a:r>
              <a:rPr sz="1650" spc="-187" baseline="25252" dirty="0">
                <a:latin typeface="Lucida Sans Unicode"/>
                <a:cs typeface="Lucida Sans Unicode"/>
              </a:rPr>
              <a:t>2</a:t>
            </a:r>
            <a:r>
              <a:rPr sz="1650" i="1" spc="-125" dirty="0">
                <a:latin typeface="Symbol"/>
                <a:cs typeface="Symbol"/>
              </a:rPr>
              <a:t></a:t>
            </a:r>
            <a:r>
              <a:rPr sz="1650" spc="-125" dirty="0">
                <a:latin typeface="Lucida Sans Unicode"/>
                <a:cs typeface="Lucida Sans Unicode"/>
              </a:rPr>
              <a:t>1</a:t>
            </a:r>
            <a:r>
              <a:rPr sz="1650" spc="70" dirty="0">
                <a:latin typeface="Lucida Sans Unicode"/>
                <a:cs typeface="Lucida Sans Unicode"/>
              </a:rPr>
              <a:t> </a:t>
            </a:r>
            <a:r>
              <a:rPr sz="1650" spc="-380" dirty="0">
                <a:latin typeface="Lucida Sans Unicode"/>
                <a:cs typeface="Lucida Sans Unicode"/>
              </a:rPr>
              <a:t>= </a:t>
            </a:r>
            <a:r>
              <a:rPr sz="1650" spc="-165" dirty="0">
                <a:latin typeface="Lucida Sans Unicode"/>
                <a:cs typeface="Lucida Sans Unicode"/>
              </a:rPr>
              <a:t>99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51957" y="2723474"/>
            <a:ext cx="284480" cy="1501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950"/>
              </a:lnSpc>
              <a:spcBef>
                <a:spcPts val="130"/>
              </a:spcBef>
            </a:pPr>
            <a:r>
              <a:rPr sz="1650" spc="-160" dirty="0">
                <a:latin typeface="Lucida Sans Unicode"/>
                <a:cs typeface="Lucida Sans Unicode"/>
              </a:rPr>
              <a:t>00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ts val="1920"/>
              </a:lnSpc>
            </a:pPr>
            <a:r>
              <a:rPr sz="1650" spc="-160" dirty="0">
                <a:latin typeface="Lucida Sans Unicode"/>
                <a:cs typeface="Lucida Sans Unicode"/>
              </a:rPr>
              <a:t>01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ts val="1920"/>
              </a:lnSpc>
            </a:pPr>
            <a:r>
              <a:rPr sz="1650" spc="-160" dirty="0">
                <a:latin typeface="Lucida Sans Unicode"/>
                <a:cs typeface="Lucida Sans Unicode"/>
              </a:rPr>
              <a:t>02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ts val="1920"/>
              </a:lnSpc>
            </a:pPr>
            <a:r>
              <a:rPr sz="1650" spc="-70" dirty="0">
                <a:latin typeface="Lucida Sans Unicode"/>
                <a:cs typeface="Lucida Sans Unicode"/>
              </a:rPr>
              <a:t>….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ts val="1920"/>
              </a:lnSpc>
            </a:pPr>
            <a:r>
              <a:rPr sz="1650" spc="-160" dirty="0">
                <a:latin typeface="Lucida Sans Unicode"/>
                <a:cs typeface="Lucida Sans Unicode"/>
              </a:rPr>
              <a:t>98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ts val="1950"/>
              </a:lnSpc>
            </a:pPr>
            <a:r>
              <a:rPr sz="1650" spc="-160" dirty="0">
                <a:latin typeface="Lucida Sans Unicode"/>
                <a:cs typeface="Lucida Sans Unicode"/>
              </a:rPr>
              <a:t>99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07764" y="2905632"/>
            <a:ext cx="1450340" cy="648335"/>
          </a:xfrm>
          <a:custGeom>
            <a:avLst/>
            <a:gdLst/>
            <a:ahLst/>
            <a:cxnLst/>
            <a:rect l="l" t="t" r="r" b="b"/>
            <a:pathLst>
              <a:path w="1450339" h="648335">
                <a:moveTo>
                  <a:pt x="1376490" y="26183"/>
                </a:moveTo>
                <a:lnTo>
                  <a:pt x="0" y="630554"/>
                </a:lnTo>
                <a:lnTo>
                  <a:pt x="7747" y="647953"/>
                </a:lnTo>
                <a:lnTo>
                  <a:pt x="1384125" y="43576"/>
                </a:lnTo>
                <a:lnTo>
                  <a:pt x="1376490" y="26183"/>
                </a:lnTo>
                <a:close/>
              </a:path>
              <a:path w="1450339" h="648335">
                <a:moveTo>
                  <a:pt x="1436121" y="21081"/>
                </a:moveTo>
                <a:lnTo>
                  <a:pt x="1388110" y="21081"/>
                </a:lnTo>
                <a:lnTo>
                  <a:pt x="1395730" y="38480"/>
                </a:lnTo>
                <a:lnTo>
                  <a:pt x="1384125" y="43576"/>
                </a:lnTo>
                <a:lnTo>
                  <a:pt x="1395602" y="69722"/>
                </a:lnTo>
                <a:lnTo>
                  <a:pt x="1436121" y="21081"/>
                </a:lnTo>
                <a:close/>
              </a:path>
              <a:path w="1450339" h="648335">
                <a:moveTo>
                  <a:pt x="1388110" y="21081"/>
                </a:moveTo>
                <a:lnTo>
                  <a:pt x="1376490" y="26183"/>
                </a:lnTo>
                <a:lnTo>
                  <a:pt x="1384125" y="43576"/>
                </a:lnTo>
                <a:lnTo>
                  <a:pt x="1395730" y="38480"/>
                </a:lnTo>
                <a:lnTo>
                  <a:pt x="1388110" y="21081"/>
                </a:lnTo>
                <a:close/>
              </a:path>
              <a:path w="1450339" h="648335">
                <a:moveTo>
                  <a:pt x="1364996" y="0"/>
                </a:moveTo>
                <a:lnTo>
                  <a:pt x="1376490" y="26183"/>
                </a:lnTo>
                <a:lnTo>
                  <a:pt x="1388110" y="21081"/>
                </a:lnTo>
                <a:lnTo>
                  <a:pt x="1436121" y="21081"/>
                </a:lnTo>
                <a:lnTo>
                  <a:pt x="1450086" y="4317"/>
                </a:lnTo>
                <a:lnTo>
                  <a:pt x="1364996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07255" y="3536441"/>
            <a:ext cx="1426845" cy="749935"/>
          </a:xfrm>
          <a:custGeom>
            <a:avLst/>
            <a:gdLst/>
            <a:ahLst/>
            <a:cxnLst/>
            <a:rect l="l" t="t" r="r" b="b"/>
            <a:pathLst>
              <a:path w="1426845" h="749935">
                <a:moveTo>
                  <a:pt x="1354842" y="723031"/>
                </a:moveTo>
                <a:lnTo>
                  <a:pt x="1341628" y="748411"/>
                </a:lnTo>
                <a:lnTo>
                  <a:pt x="1426718" y="749808"/>
                </a:lnTo>
                <a:lnTo>
                  <a:pt x="1411551" y="728853"/>
                </a:lnTo>
                <a:lnTo>
                  <a:pt x="1366012" y="728853"/>
                </a:lnTo>
                <a:lnTo>
                  <a:pt x="1354842" y="723031"/>
                </a:lnTo>
                <a:close/>
              </a:path>
              <a:path w="1426845" h="749935">
                <a:moveTo>
                  <a:pt x="1363657" y="706101"/>
                </a:moveTo>
                <a:lnTo>
                  <a:pt x="1354842" y="723031"/>
                </a:lnTo>
                <a:lnTo>
                  <a:pt x="1366012" y="728853"/>
                </a:lnTo>
                <a:lnTo>
                  <a:pt x="1374902" y="711962"/>
                </a:lnTo>
                <a:lnTo>
                  <a:pt x="1363657" y="706101"/>
                </a:lnTo>
                <a:close/>
              </a:path>
              <a:path w="1426845" h="749935">
                <a:moveTo>
                  <a:pt x="1376807" y="680847"/>
                </a:moveTo>
                <a:lnTo>
                  <a:pt x="1363657" y="706101"/>
                </a:lnTo>
                <a:lnTo>
                  <a:pt x="1374902" y="711962"/>
                </a:lnTo>
                <a:lnTo>
                  <a:pt x="1366012" y="728853"/>
                </a:lnTo>
                <a:lnTo>
                  <a:pt x="1411551" y="728853"/>
                </a:lnTo>
                <a:lnTo>
                  <a:pt x="1376807" y="680847"/>
                </a:lnTo>
                <a:close/>
              </a:path>
              <a:path w="1426845" h="749935">
                <a:moveTo>
                  <a:pt x="8763" y="0"/>
                </a:moveTo>
                <a:lnTo>
                  <a:pt x="0" y="16891"/>
                </a:lnTo>
                <a:lnTo>
                  <a:pt x="1354842" y="723031"/>
                </a:lnTo>
                <a:lnTo>
                  <a:pt x="1363657" y="706101"/>
                </a:lnTo>
                <a:lnTo>
                  <a:pt x="8763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05941" y="4821134"/>
            <a:ext cx="153797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-80" dirty="0">
                <a:latin typeface="Lucida Sans Unicode"/>
                <a:cs typeface="Lucida Sans Unicode"/>
              </a:rPr>
              <a:t>Esempio: </a:t>
            </a:r>
            <a:r>
              <a:rPr sz="1650" spc="-65" dirty="0">
                <a:latin typeface="Lucida Sans Unicode"/>
                <a:cs typeface="Lucida Sans Unicode"/>
              </a:rPr>
              <a:t>base</a:t>
            </a:r>
            <a:r>
              <a:rPr sz="1650" spc="-130" dirty="0">
                <a:latin typeface="Lucida Sans Unicode"/>
                <a:cs typeface="Lucida Sans Unicode"/>
              </a:rPr>
              <a:t> </a:t>
            </a:r>
            <a:r>
              <a:rPr sz="1650" spc="-160" dirty="0">
                <a:latin typeface="Lucida Sans Unicode"/>
                <a:cs typeface="Lucida Sans Unicode"/>
              </a:rPr>
              <a:t>2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09369" y="5470357"/>
            <a:ext cx="207391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-160" dirty="0">
                <a:latin typeface="Lucida Sans Unicode"/>
                <a:cs typeface="Lucida Sans Unicode"/>
              </a:rPr>
              <a:t>2 </a:t>
            </a:r>
            <a:r>
              <a:rPr sz="1650" spc="-100" dirty="0">
                <a:latin typeface="Lucida Sans Unicode"/>
                <a:cs typeface="Lucida Sans Unicode"/>
              </a:rPr>
              <a:t>cifre: </a:t>
            </a:r>
            <a:r>
              <a:rPr sz="1650" spc="-90" dirty="0">
                <a:latin typeface="Lucida Sans Unicode"/>
                <a:cs typeface="Lucida Sans Unicode"/>
              </a:rPr>
              <a:t>da </a:t>
            </a:r>
            <a:r>
              <a:rPr sz="1650" spc="-160" dirty="0">
                <a:latin typeface="Lucida Sans Unicode"/>
                <a:cs typeface="Lucida Sans Unicode"/>
              </a:rPr>
              <a:t>0 </a:t>
            </a:r>
            <a:r>
              <a:rPr sz="1650" spc="-25" dirty="0">
                <a:latin typeface="Lucida Sans Unicode"/>
                <a:cs typeface="Lucida Sans Unicode"/>
              </a:rPr>
              <a:t>a </a:t>
            </a:r>
            <a:r>
              <a:rPr sz="1650" spc="-114" dirty="0">
                <a:latin typeface="Lucida Sans Unicode"/>
                <a:cs typeface="Lucida Sans Unicode"/>
              </a:rPr>
              <a:t>2</a:t>
            </a:r>
            <a:r>
              <a:rPr sz="1650" spc="-172" baseline="25252" dirty="0">
                <a:latin typeface="Lucida Sans Unicode"/>
                <a:cs typeface="Lucida Sans Unicode"/>
              </a:rPr>
              <a:t>2</a:t>
            </a:r>
            <a:r>
              <a:rPr sz="1650" i="1" spc="-114" dirty="0">
                <a:latin typeface="Symbol"/>
                <a:cs typeface="Symbol"/>
              </a:rPr>
              <a:t></a:t>
            </a:r>
            <a:r>
              <a:rPr sz="1650" spc="-114" dirty="0">
                <a:latin typeface="Lucida Sans Unicode"/>
                <a:cs typeface="Lucida Sans Unicode"/>
              </a:rPr>
              <a:t>1</a:t>
            </a:r>
            <a:r>
              <a:rPr sz="1650" spc="60" dirty="0">
                <a:latin typeface="Lucida Sans Unicode"/>
                <a:cs typeface="Lucida Sans Unicode"/>
              </a:rPr>
              <a:t> </a:t>
            </a:r>
            <a:r>
              <a:rPr sz="1650" spc="-380" dirty="0">
                <a:latin typeface="Lucida Sans Unicode"/>
                <a:cs typeface="Lucida Sans Unicode"/>
              </a:rPr>
              <a:t>= </a:t>
            </a:r>
            <a:r>
              <a:rPr sz="1650" spc="-160" dirty="0">
                <a:latin typeface="Lucida Sans Unicode"/>
                <a:cs typeface="Lucida Sans Unicode"/>
              </a:rPr>
              <a:t>3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75705" y="5013157"/>
            <a:ext cx="251460" cy="101409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950"/>
              </a:lnSpc>
              <a:spcBef>
                <a:spcPts val="130"/>
              </a:spcBef>
            </a:pPr>
            <a:r>
              <a:rPr sz="1650" spc="-160" dirty="0">
                <a:latin typeface="Lucida Sans Unicode"/>
                <a:cs typeface="Lucida Sans Unicode"/>
              </a:rPr>
              <a:t>00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ts val="1920"/>
              </a:lnSpc>
            </a:pPr>
            <a:r>
              <a:rPr sz="1650" spc="-160" dirty="0">
                <a:latin typeface="Lucida Sans Unicode"/>
                <a:cs typeface="Lucida Sans Unicode"/>
              </a:rPr>
              <a:t>01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ts val="1920"/>
              </a:lnSpc>
            </a:pPr>
            <a:r>
              <a:rPr sz="1650" spc="-160" dirty="0">
                <a:latin typeface="Lucida Sans Unicode"/>
                <a:cs typeface="Lucida Sans Unicode"/>
              </a:rPr>
              <a:t>10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ts val="1950"/>
              </a:lnSpc>
            </a:pPr>
            <a:r>
              <a:rPr sz="1650" spc="-160" dirty="0">
                <a:latin typeface="Lucida Sans Unicode"/>
                <a:cs typeface="Lucida Sans Unicode"/>
              </a:rPr>
              <a:t>11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08907" y="5183251"/>
            <a:ext cx="1508125" cy="482600"/>
          </a:xfrm>
          <a:custGeom>
            <a:avLst/>
            <a:gdLst/>
            <a:ahLst/>
            <a:cxnLst/>
            <a:rect l="l" t="t" r="r" b="b"/>
            <a:pathLst>
              <a:path w="1508125" h="482600">
                <a:moveTo>
                  <a:pt x="1431998" y="27316"/>
                </a:moveTo>
                <a:lnTo>
                  <a:pt x="0" y="463905"/>
                </a:lnTo>
                <a:lnTo>
                  <a:pt x="5460" y="482117"/>
                </a:lnTo>
                <a:lnTo>
                  <a:pt x="1437574" y="45607"/>
                </a:lnTo>
                <a:lnTo>
                  <a:pt x="1431998" y="27316"/>
                </a:lnTo>
                <a:close/>
              </a:path>
              <a:path w="1508125" h="482600">
                <a:moveTo>
                  <a:pt x="1497730" y="23622"/>
                </a:moveTo>
                <a:lnTo>
                  <a:pt x="1444116" y="23622"/>
                </a:lnTo>
                <a:lnTo>
                  <a:pt x="1449704" y="41910"/>
                </a:lnTo>
                <a:lnTo>
                  <a:pt x="1437574" y="45607"/>
                </a:lnTo>
                <a:lnTo>
                  <a:pt x="1445894" y="72898"/>
                </a:lnTo>
                <a:lnTo>
                  <a:pt x="1497730" y="23622"/>
                </a:lnTo>
                <a:close/>
              </a:path>
              <a:path w="1508125" h="482600">
                <a:moveTo>
                  <a:pt x="1444116" y="23622"/>
                </a:moveTo>
                <a:lnTo>
                  <a:pt x="1431998" y="27316"/>
                </a:lnTo>
                <a:lnTo>
                  <a:pt x="1437574" y="45607"/>
                </a:lnTo>
                <a:lnTo>
                  <a:pt x="1449704" y="41910"/>
                </a:lnTo>
                <a:lnTo>
                  <a:pt x="1444116" y="23622"/>
                </a:lnTo>
                <a:close/>
              </a:path>
              <a:path w="1508125" h="482600">
                <a:moveTo>
                  <a:pt x="1423669" y="0"/>
                </a:moveTo>
                <a:lnTo>
                  <a:pt x="1431998" y="27316"/>
                </a:lnTo>
                <a:lnTo>
                  <a:pt x="1444116" y="23622"/>
                </a:lnTo>
                <a:lnTo>
                  <a:pt x="1497730" y="23622"/>
                </a:lnTo>
                <a:lnTo>
                  <a:pt x="1507616" y="14224"/>
                </a:lnTo>
                <a:lnTo>
                  <a:pt x="1423669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09288" y="5647042"/>
            <a:ext cx="1494790" cy="415925"/>
          </a:xfrm>
          <a:custGeom>
            <a:avLst/>
            <a:gdLst/>
            <a:ahLst/>
            <a:cxnLst/>
            <a:rect l="l" t="t" r="r" b="b"/>
            <a:pathLst>
              <a:path w="1494789" h="415925">
                <a:moveTo>
                  <a:pt x="1418464" y="388152"/>
                </a:moveTo>
                <a:lnTo>
                  <a:pt x="1411224" y="415810"/>
                </a:lnTo>
                <a:lnTo>
                  <a:pt x="1494536" y="398157"/>
                </a:lnTo>
                <a:lnTo>
                  <a:pt x="1486781" y="391363"/>
                </a:lnTo>
                <a:lnTo>
                  <a:pt x="1430782" y="391363"/>
                </a:lnTo>
                <a:lnTo>
                  <a:pt x="1418464" y="388152"/>
                </a:lnTo>
                <a:close/>
              </a:path>
              <a:path w="1494789" h="415925">
                <a:moveTo>
                  <a:pt x="1423292" y="369713"/>
                </a:moveTo>
                <a:lnTo>
                  <a:pt x="1418464" y="388152"/>
                </a:lnTo>
                <a:lnTo>
                  <a:pt x="1430782" y="391363"/>
                </a:lnTo>
                <a:lnTo>
                  <a:pt x="1435608" y="372922"/>
                </a:lnTo>
                <a:lnTo>
                  <a:pt x="1423292" y="369713"/>
                </a:lnTo>
                <a:close/>
              </a:path>
              <a:path w="1494789" h="415925">
                <a:moveTo>
                  <a:pt x="1430527" y="342074"/>
                </a:moveTo>
                <a:lnTo>
                  <a:pt x="1423292" y="369713"/>
                </a:lnTo>
                <a:lnTo>
                  <a:pt x="1435608" y="372922"/>
                </a:lnTo>
                <a:lnTo>
                  <a:pt x="1430782" y="391363"/>
                </a:lnTo>
                <a:lnTo>
                  <a:pt x="1486781" y="391363"/>
                </a:lnTo>
                <a:lnTo>
                  <a:pt x="1430527" y="342074"/>
                </a:lnTo>
                <a:close/>
              </a:path>
              <a:path w="1494789" h="415925">
                <a:moveTo>
                  <a:pt x="4699" y="0"/>
                </a:moveTo>
                <a:lnTo>
                  <a:pt x="0" y="18440"/>
                </a:lnTo>
                <a:lnTo>
                  <a:pt x="1418464" y="388152"/>
                </a:lnTo>
                <a:lnTo>
                  <a:pt x="1423292" y="369713"/>
                </a:lnTo>
                <a:lnTo>
                  <a:pt x="4699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164707" y="3331550"/>
            <a:ext cx="288353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-140" dirty="0">
                <a:latin typeface="Lucida Sans Unicode"/>
                <a:cs typeface="Lucida Sans Unicode"/>
              </a:rPr>
              <a:t>10</a:t>
            </a:r>
            <a:r>
              <a:rPr sz="1650" spc="-209" baseline="25252" dirty="0">
                <a:latin typeface="Lucida Sans Unicode"/>
                <a:cs typeface="Lucida Sans Unicode"/>
              </a:rPr>
              <a:t>2 </a:t>
            </a:r>
            <a:r>
              <a:rPr sz="1650" spc="-380" dirty="0">
                <a:latin typeface="Lucida Sans Unicode"/>
                <a:cs typeface="Lucida Sans Unicode"/>
              </a:rPr>
              <a:t>= </a:t>
            </a:r>
            <a:r>
              <a:rPr sz="1650" spc="-160" dirty="0">
                <a:latin typeface="Lucida Sans Unicode"/>
                <a:cs typeface="Lucida Sans Unicode"/>
              </a:rPr>
              <a:t>100 </a:t>
            </a:r>
            <a:r>
              <a:rPr sz="1650" spc="-105" dirty="0">
                <a:latin typeface="Lucida Sans Unicode"/>
                <a:cs typeface="Lucida Sans Unicode"/>
              </a:rPr>
              <a:t>valori</a:t>
            </a:r>
            <a:r>
              <a:rPr sz="1650" spc="5" dirty="0">
                <a:latin typeface="Lucida Sans Unicode"/>
                <a:cs typeface="Lucida Sans Unicode"/>
              </a:rPr>
              <a:t> </a:t>
            </a:r>
            <a:r>
              <a:rPr sz="1650" spc="-110" dirty="0">
                <a:latin typeface="Lucida Sans Unicode"/>
                <a:cs typeface="Lucida Sans Unicode"/>
              </a:rPr>
              <a:t>(configurazioni)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24980" y="5480111"/>
            <a:ext cx="110045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-130" dirty="0">
                <a:latin typeface="Lucida Sans Unicode"/>
                <a:cs typeface="Lucida Sans Unicode"/>
              </a:rPr>
              <a:t>2</a:t>
            </a:r>
            <a:r>
              <a:rPr sz="1650" spc="-195" baseline="25252" dirty="0">
                <a:latin typeface="Lucida Sans Unicode"/>
                <a:cs typeface="Lucida Sans Unicode"/>
              </a:rPr>
              <a:t>2 </a:t>
            </a:r>
            <a:r>
              <a:rPr sz="1650" spc="-380" dirty="0">
                <a:latin typeface="Lucida Sans Unicode"/>
                <a:cs typeface="Lucida Sans Unicode"/>
              </a:rPr>
              <a:t>= </a:t>
            </a:r>
            <a:r>
              <a:rPr sz="1650" spc="-160" dirty="0">
                <a:latin typeface="Lucida Sans Unicode"/>
                <a:cs typeface="Lucida Sans Unicode"/>
              </a:rPr>
              <a:t>4</a:t>
            </a:r>
            <a:r>
              <a:rPr sz="1650" spc="-120" dirty="0">
                <a:latin typeface="Lucida Sans Unicode"/>
                <a:cs typeface="Lucida Sans Unicode"/>
              </a:rPr>
              <a:t> </a:t>
            </a:r>
            <a:r>
              <a:rPr sz="1650" spc="-105" dirty="0">
                <a:latin typeface="Lucida Sans Unicode"/>
                <a:cs typeface="Lucida Sans Unicode"/>
              </a:rPr>
              <a:t>valori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u="heavy" dirty="0">
                <a:uFill>
                  <a:solidFill>
                    <a:srgbClr val="FFFFFF"/>
                  </a:solidFill>
                </a:uFill>
              </a:rPr>
              <a:t>Numeri </a:t>
            </a:r>
            <a:r>
              <a:rPr u="heavy" spc="-5" dirty="0">
                <a:uFill>
                  <a:solidFill>
                    <a:srgbClr val="FFFFFF"/>
                  </a:solidFill>
                </a:uFill>
              </a:rPr>
              <a:t>interi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senza</a:t>
            </a:r>
            <a:r>
              <a:rPr u="heavy" spc="-5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segno</a:t>
            </a:r>
          </a:p>
        </p:txBody>
      </p:sp>
      <p:sp>
        <p:nvSpPr>
          <p:cNvPr id="18" name="object 1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9119" y="501472"/>
            <a:ext cx="544957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Produttori </a:t>
            </a:r>
            <a:r>
              <a:rPr dirty="0"/>
              <a:t>e</a:t>
            </a:r>
            <a:r>
              <a:rPr spc="-50" dirty="0"/>
              <a:t> </a:t>
            </a:r>
            <a:r>
              <a:rPr dirty="0"/>
              <a:t>Consumatori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8540" y="995553"/>
            <a:ext cx="7983855" cy="1952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74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Georgia"/>
                <a:cs typeface="Georgia"/>
              </a:rPr>
              <a:t>- </a:t>
            </a:r>
            <a:r>
              <a:rPr sz="1800" b="1" spc="-5" dirty="0">
                <a:solidFill>
                  <a:srgbClr val="FFFFFF"/>
                </a:solidFill>
                <a:latin typeface="Georgia"/>
                <a:cs typeface="Georgia"/>
              </a:rPr>
              <a:t>Situazione </a:t>
            </a:r>
            <a:r>
              <a:rPr sz="1800" b="1" dirty="0">
                <a:solidFill>
                  <a:srgbClr val="FFFFFF"/>
                </a:solidFill>
                <a:latin typeface="Georgia"/>
                <a:cs typeface="Georgia"/>
              </a:rPr>
              <a:t>tipica </a:t>
            </a:r>
            <a:r>
              <a:rPr sz="1800" b="1" spc="-5" dirty="0">
                <a:solidFill>
                  <a:srgbClr val="FFFFFF"/>
                </a:solidFill>
                <a:latin typeface="Georgia"/>
                <a:cs typeface="Georgia"/>
              </a:rPr>
              <a:t>di </a:t>
            </a:r>
            <a:r>
              <a:rPr sz="1800" b="1" dirty="0">
                <a:solidFill>
                  <a:srgbClr val="FFFFFF"/>
                </a:solidFill>
                <a:latin typeface="Georgia"/>
                <a:cs typeface="Georgia"/>
              </a:rPr>
              <a:t>processi </a:t>
            </a:r>
            <a:r>
              <a:rPr sz="1800" b="1" spc="-5" dirty="0">
                <a:solidFill>
                  <a:srgbClr val="FFFFFF"/>
                </a:solidFill>
                <a:latin typeface="Georgia"/>
                <a:cs typeface="Georgia"/>
              </a:rPr>
              <a:t>concorrenti</a:t>
            </a:r>
            <a:r>
              <a:rPr sz="1800" b="1" spc="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Georgia"/>
                <a:cs typeface="Georgia"/>
              </a:rPr>
              <a:t>-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Times New Roman"/>
              <a:cs typeface="Times New Roman"/>
            </a:endParaRPr>
          </a:p>
          <a:p>
            <a:pPr marL="372745">
              <a:lnSpc>
                <a:spcPct val="100000"/>
              </a:lnSpc>
            </a:pPr>
            <a:r>
              <a:rPr sz="1600" spc="-15" dirty="0">
                <a:latin typeface="Arial"/>
                <a:cs typeface="Arial"/>
              </a:rPr>
              <a:t>Tipica </a:t>
            </a:r>
            <a:r>
              <a:rPr sz="1600" spc="-5" dirty="0">
                <a:latin typeface="Arial"/>
                <a:cs typeface="Arial"/>
              </a:rPr>
              <a:t>rappresentazione dei processi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concorrenti:</a:t>
            </a:r>
            <a:endParaRPr sz="1600">
              <a:latin typeface="Arial"/>
              <a:cs typeface="Arial"/>
            </a:endParaRPr>
          </a:p>
          <a:p>
            <a:pPr marL="128714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Uno o più produttori generano dati inserendoli in un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buffer</a:t>
            </a:r>
            <a:endParaRPr sz="1600">
              <a:latin typeface="Arial"/>
              <a:cs typeface="Arial"/>
            </a:endParaRPr>
          </a:p>
          <a:p>
            <a:pPr marL="128714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Un consumatore preleva i dati uno </a:t>
            </a:r>
            <a:r>
              <a:rPr sz="1600" dirty="0">
                <a:latin typeface="Arial"/>
                <a:cs typeface="Arial"/>
              </a:rPr>
              <a:t>alla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volta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8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Ipotesi di buffer infinito: l’accesso al </a:t>
            </a:r>
            <a:r>
              <a:rPr sz="1600" spc="-10" dirty="0">
                <a:latin typeface="Arial"/>
                <a:cs typeface="Arial"/>
              </a:rPr>
              <a:t>buffer </a:t>
            </a:r>
            <a:r>
              <a:rPr sz="1600" spc="-5" dirty="0">
                <a:latin typeface="Arial"/>
                <a:cs typeface="Arial"/>
              </a:rPr>
              <a:t>tra </a:t>
            </a:r>
            <a:r>
              <a:rPr sz="1600" spc="-10" dirty="0">
                <a:latin typeface="Arial"/>
                <a:cs typeface="Arial"/>
              </a:rPr>
              <a:t>produttore </a:t>
            </a:r>
            <a:r>
              <a:rPr sz="1600" spc="-5" dirty="0">
                <a:latin typeface="Arial"/>
                <a:cs typeface="Arial"/>
              </a:rPr>
              <a:t>e </a:t>
            </a:r>
            <a:r>
              <a:rPr sz="1600" spc="-10" dirty="0">
                <a:latin typeface="Arial"/>
                <a:cs typeface="Arial"/>
              </a:rPr>
              <a:t>consumatore </a:t>
            </a:r>
            <a:r>
              <a:rPr sz="1600" spc="-5" dirty="0">
                <a:latin typeface="Arial"/>
                <a:cs typeface="Arial"/>
              </a:rPr>
              <a:t>deve essere  mutuamente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esclusivo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67402" y="2885592"/>
            <a:ext cx="2566670" cy="1781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48920" indent="-342900">
              <a:lnSpc>
                <a:spcPct val="120000"/>
              </a:lnSpc>
              <a:spcBef>
                <a:spcPts val="100"/>
              </a:spcBef>
            </a:pPr>
            <a:r>
              <a:rPr sz="1600" spc="-5" dirty="0">
                <a:latin typeface="Courier New"/>
                <a:cs typeface="Courier New"/>
              </a:rPr>
              <a:t>consumatore  while(in &gt;=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out)</a:t>
            </a:r>
            <a:endParaRPr sz="1600">
              <a:latin typeface="Courier New"/>
              <a:cs typeface="Courier New"/>
            </a:endParaRPr>
          </a:p>
          <a:p>
            <a:pPr marL="598805" marR="5080" indent="-243840">
              <a:lnSpc>
                <a:spcPct val="120000"/>
              </a:lnSpc>
            </a:pPr>
            <a:r>
              <a:rPr sz="1600" spc="-5" dirty="0">
                <a:latin typeface="Courier New"/>
                <a:cs typeface="Courier New"/>
              </a:rPr>
              <a:t>{ w = buffer[out];  </a:t>
            </a:r>
            <a:r>
              <a:rPr sz="1600" dirty="0">
                <a:latin typeface="Courier New"/>
                <a:cs typeface="Courier New"/>
              </a:rPr>
              <a:t>out++;</a:t>
            </a:r>
            <a:endParaRPr sz="1600">
              <a:latin typeface="Courier New"/>
              <a:cs typeface="Courier New"/>
            </a:endParaRPr>
          </a:p>
          <a:p>
            <a:pPr marL="598805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Courier New"/>
                <a:cs typeface="Courier New"/>
              </a:rPr>
              <a:t>&lt;consuma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spc="5" dirty="0">
                <a:latin typeface="Courier New"/>
                <a:cs typeface="Courier New"/>
              </a:rPr>
              <a:t>w&gt;</a:t>
            </a:r>
            <a:endParaRPr sz="160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66571" y="3017647"/>
            <a:ext cx="2894330" cy="1005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ourier New"/>
                <a:cs typeface="Courier New"/>
              </a:rPr>
              <a:t>produttore</a:t>
            </a:r>
            <a:endParaRPr sz="1600">
              <a:latin typeface="Courier New"/>
              <a:cs typeface="Courier New"/>
            </a:endParaRPr>
          </a:p>
          <a:p>
            <a:pPr marL="926465">
              <a:lnSpc>
                <a:spcPct val="100000"/>
              </a:lnSpc>
            </a:pPr>
            <a:r>
              <a:rPr sz="1600" spc="-5" dirty="0">
                <a:latin typeface="Courier New"/>
                <a:cs typeface="Courier New"/>
              </a:rPr>
              <a:t>&lt;produce</a:t>
            </a:r>
            <a:r>
              <a:rPr sz="1600" spc="-2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dato&gt;</a:t>
            </a:r>
            <a:endParaRPr sz="1600">
              <a:latin typeface="Courier New"/>
              <a:cs typeface="Courier New"/>
            </a:endParaRPr>
          </a:p>
          <a:p>
            <a:pPr marL="926465">
              <a:lnSpc>
                <a:spcPct val="100000"/>
              </a:lnSpc>
            </a:pPr>
            <a:r>
              <a:rPr sz="1600" spc="-5" dirty="0">
                <a:latin typeface="Courier New"/>
                <a:cs typeface="Courier New"/>
              </a:rPr>
              <a:t>buffer[in]=dato;</a:t>
            </a:r>
            <a:endParaRPr sz="1600">
              <a:latin typeface="Courier New"/>
              <a:cs typeface="Courier New"/>
            </a:endParaRPr>
          </a:p>
          <a:p>
            <a:pPr marL="926465">
              <a:lnSpc>
                <a:spcPct val="100000"/>
              </a:lnSpc>
              <a:spcBef>
                <a:spcPts val="35"/>
              </a:spcBef>
            </a:pPr>
            <a:r>
              <a:rPr sz="1600" spc="-5" dirty="0">
                <a:latin typeface="Courier New"/>
                <a:cs typeface="Courier New"/>
              </a:rPr>
              <a:t>in++;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08175" y="4724400"/>
            <a:ext cx="5400675" cy="21335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75628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Produttori </a:t>
            </a:r>
            <a:r>
              <a:rPr dirty="0"/>
              <a:t>e </a:t>
            </a:r>
            <a:r>
              <a:rPr spc="-5" dirty="0"/>
              <a:t>Consumatori  Buffer </a:t>
            </a:r>
            <a:r>
              <a:rPr dirty="0"/>
              <a:t>infinito – semafori</a:t>
            </a:r>
            <a:r>
              <a:rPr spc="-20" dirty="0"/>
              <a:t> </a:t>
            </a:r>
            <a:r>
              <a:rPr spc="-5" dirty="0"/>
              <a:t>binari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484312"/>
            <a:ext cx="5489575" cy="537368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79676" y="5157723"/>
            <a:ext cx="647700" cy="287655"/>
          </a:xfrm>
          <a:custGeom>
            <a:avLst/>
            <a:gdLst/>
            <a:ahLst/>
            <a:cxnLst/>
            <a:rect l="l" t="t" r="r" b="b"/>
            <a:pathLst>
              <a:path w="647700" h="287654">
                <a:moveTo>
                  <a:pt x="0" y="143763"/>
                </a:moveTo>
                <a:lnTo>
                  <a:pt x="25437" y="87814"/>
                </a:lnTo>
                <a:lnTo>
                  <a:pt x="55285" y="63394"/>
                </a:lnTo>
                <a:lnTo>
                  <a:pt x="94821" y="42116"/>
                </a:lnTo>
                <a:lnTo>
                  <a:pt x="142744" y="24558"/>
                </a:lnTo>
                <a:lnTo>
                  <a:pt x="197756" y="11301"/>
                </a:lnTo>
                <a:lnTo>
                  <a:pt x="258558" y="2921"/>
                </a:lnTo>
                <a:lnTo>
                  <a:pt x="323850" y="0"/>
                </a:lnTo>
                <a:lnTo>
                  <a:pt x="389105" y="2921"/>
                </a:lnTo>
                <a:lnTo>
                  <a:pt x="449889" y="11301"/>
                </a:lnTo>
                <a:lnTo>
                  <a:pt x="504899" y="24558"/>
                </a:lnTo>
                <a:lnTo>
                  <a:pt x="552831" y="42116"/>
                </a:lnTo>
                <a:lnTo>
                  <a:pt x="592380" y="63394"/>
                </a:lnTo>
                <a:lnTo>
                  <a:pt x="622244" y="87814"/>
                </a:lnTo>
                <a:lnTo>
                  <a:pt x="647700" y="143763"/>
                </a:lnTo>
                <a:lnTo>
                  <a:pt x="641118" y="172725"/>
                </a:lnTo>
                <a:lnTo>
                  <a:pt x="592380" y="224093"/>
                </a:lnTo>
                <a:lnTo>
                  <a:pt x="552830" y="245348"/>
                </a:lnTo>
                <a:lnTo>
                  <a:pt x="504899" y="262882"/>
                </a:lnTo>
                <a:lnTo>
                  <a:pt x="449889" y="276119"/>
                </a:lnTo>
                <a:lnTo>
                  <a:pt x="389105" y="284484"/>
                </a:lnTo>
                <a:lnTo>
                  <a:pt x="323850" y="287400"/>
                </a:lnTo>
                <a:lnTo>
                  <a:pt x="258558" y="284484"/>
                </a:lnTo>
                <a:lnTo>
                  <a:pt x="197756" y="276119"/>
                </a:lnTo>
                <a:lnTo>
                  <a:pt x="142744" y="262882"/>
                </a:lnTo>
                <a:lnTo>
                  <a:pt x="94821" y="245348"/>
                </a:lnTo>
                <a:lnTo>
                  <a:pt x="55285" y="224093"/>
                </a:lnTo>
                <a:lnTo>
                  <a:pt x="25437" y="199693"/>
                </a:lnTo>
                <a:lnTo>
                  <a:pt x="0" y="143763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47875" y="4149725"/>
            <a:ext cx="647700" cy="287655"/>
          </a:xfrm>
          <a:custGeom>
            <a:avLst/>
            <a:gdLst/>
            <a:ahLst/>
            <a:cxnLst/>
            <a:rect l="l" t="t" r="r" b="b"/>
            <a:pathLst>
              <a:path w="647700" h="287654">
                <a:moveTo>
                  <a:pt x="0" y="143637"/>
                </a:moveTo>
                <a:lnTo>
                  <a:pt x="25437" y="87707"/>
                </a:lnTo>
                <a:lnTo>
                  <a:pt x="55285" y="63307"/>
                </a:lnTo>
                <a:lnTo>
                  <a:pt x="94821" y="42052"/>
                </a:lnTo>
                <a:lnTo>
                  <a:pt x="142744" y="24518"/>
                </a:lnTo>
                <a:lnTo>
                  <a:pt x="197756" y="11281"/>
                </a:lnTo>
                <a:lnTo>
                  <a:pt x="258558" y="2916"/>
                </a:lnTo>
                <a:lnTo>
                  <a:pt x="323850" y="0"/>
                </a:lnTo>
                <a:lnTo>
                  <a:pt x="389105" y="2916"/>
                </a:lnTo>
                <a:lnTo>
                  <a:pt x="449889" y="11281"/>
                </a:lnTo>
                <a:lnTo>
                  <a:pt x="504899" y="24518"/>
                </a:lnTo>
                <a:lnTo>
                  <a:pt x="552831" y="42052"/>
                </a:lnTo>
                <a:lnTo>
                  <a:pt x="592380" y="63307"/>
                </a:lnTo>
                <a:lnTo>
                  <a:pt x="622244" y="87707"/>
                </a:lnTo>
                <a:lnTo>
                  <a:pt x="647700" y="143637"/>
                </a:lnTo>
                <a:lnTo>
                  <a:pt x="641118" y="172603"/>
                </a:lnTo>
                <a:lnTo>
                  <a:pt x="592380" y="224006"/>
                </a:lnTo>
                <a:lnTo>
                  <a:pt x="552830" y="245284"/>
                </a:lnTo>
                <a:lnTo>
                  <a:pt x="504899" y="262842"/>
                </a:lnTo>
                <a:lnTo>
                  <a:pt x="449889" y="276099"/>
                </a:lnTo>
                <a:lnTo>
                  <a:pt x="389105" y="284479"/>
                </a:lnTo>
                <a:lnTo>
                  <a:pt x="323850" y="287400"/>
                </a:lnTo>
                <a:lnTo>
                  <a:pt x="258558" y="284479"/>
                </a:lnTo>
                <a:lnTo>
                  <a:pt x="197756" y="276099"/>
                </a:lnTo>
                <a:lnTo>
                  <a:pt x="142744" y="262842"/>
                </a:lnTo>
                <a:lnTo>
                  <a:pt x="94821" y="245284"/>
                </a:lnTo>
                <a:lnTo>
                  <a:pt x="55285" y="224006"/>
                </a:lnTo>
                <a:lnTo>
                  <a:pt x="25437" y="199586"/>
                </a:lnTo>
                <a:lnTo>
                  <a:pt x="0" y="143637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79676" y="5589587"/>
            <a:ext cx="2305050" cy="287655"/>
          </a:xfrm>
          <a:custGeom>
            <a:avLst/>
            <a:gdLst/>
            <a:ahLst/>
            <a:cxnLst/>
            <a:rect l="l" t="t" r="r" b="b"/>
            <a:pathLst>
              <a:path w="2305050" h="287654">
                <a:moveTo>
                  <a:pt x="0" y="143675"/>
                </a:moveTo>
                <a:lnTo>
                  <a:pt x="41169" y="105480"/>
                </a:lnTo>
                <a:lnTo>
                  <a:pt x="90570" y="87750"/>
                </a:lnTo>
                <a:lnTo>
                  <a:pt x="157352" y="71159"/>
                </a:lnTo>
                <a:lnTo>
                  <a:pt x="196832" y="63344"/>
                </a:lnTo>
                <a:lnTo>
                  <a:pt x="240142" y="55879"/>
                </a:lnTo>
                <a:lnTo>
                  <a:pt x="287110" y="48784"/>
                </a:lnTo>
                <a:lnTo>
                  <a:pt x="337566" y="42081"/>
                </a:lnTo>
                <a:lnTo>
                  <a:pt x="391336" y="35791"/>
                </a:lnTo>
                <a:lnTo>
                  <a:pt x="448250" y="29936"/>
                </a:lnTo>
                <a:lnTo>
                  <a:pt x="508136" y="24537"/>
                </a:lnTo>
                <a:lnTo>
                  <a:pt x="570822" y="19615"/>
                </a:lnTo>
                <a:lnTo>
                  <a:pt x="636137" y="15193"/>
                </a:lnTo>
                <a:lnTo>
                  <a:pt x="703909" y="11290"/>
                </a:lnTo>
                <a:lnTo>
                  <a:pt x="773966" y="7929"/>
                </a:lnTo>
                <a:lnTo>
                  <a:pt x="846137" y="5132"/>
                </a:lnTo>
                <a:lnTo>
                  <a:pt x="920250" y="2918"/>
                </a:lnTo>
                <a:lnTo>
                  <a:pt x="996133" y="1311"/>
                </a:lnTo>
                <a:lnTo>
                  <a:pt x="1073615" y="331"/>
                </a:lnTo>
                <a:lnTo>
                  <a:pt x="1152525" y="0"/>
                </a:lnTo>
                <a:lnTo>
                  <a:pt x="1231419" y="331"/>
                </a:lnTo>
                <a:lnTo>
                  <a:pt x="1308889" y="1311"/>
                </a:lnTo>
                <a:lnTo>
                  <a:pt x="1384763" y="2918"/>
                </a:lnTo>
                <a:lnTo>
                  <a:pt x="1458868" y="5132"/>
                </a:lnTo>
                <a:lnTo>
                  <a:pt x="1531033" y="7929"/>
                </a:lnTo>
                <a:lnTo>
                  <a:pt x="1601087" y="11290"/>
                </a:lnTo>
                <a:lnTo>
                  <a:pt x="1668856" y="15193"/>
                </a:lnTo>
                <a:lnTo>
                  <a:pt x="1734170" y="19615"/>
                </a:lnTo>
                <a:lnTo>
                  <a:pt x="1796857" y="24537"/>
                </a:lnTo>
                <a:lnTo>
                  <a:pt x="1856745" y="29936"/>
                </a:lnTo>
                <a:lnTo>
                  <a:pt x="1913662" y="35791"/>
                </a:lnTo>
                <a:lnTo>
                  <a:pt x="1967436" y="42081"/>
                </a:lnTo>
                <a:lnTo>
                  <a:pt x="2017895" y="48784"/>
                </a:lnTo>
                <a:lnTo>
                  <a:pt x="2064868" y="55879"/>
                </a:lnTo>
                <a:lnTo>
                  <a:pt x="2108183" y="63344"/>
                </a:lnTo>
                <a:lnTo>
                  <a:pt x="2147668" y="71159"/>
                </a:lnTo>
                <a:lnTo>
                  <a:pt x="2214461" y="87750"/>
                </a:lnTo>
                <a:lnTo>
                  <a:pt x="2263872" y="105480"/>
                </a:lnTo>
                <a:lnTo>
                  <a:pt x="2302390" y="133838"/>
                </a:lnTo>
                <a:lnTo>
                  <a:pt x="2305050" y="143675"/>
                </a:lnTo>
                <a:lnTo>
                  <a:pt x="2302390" y="153510"/>
                </a:lnTo>
                <a:lnTo>
                  <a:pt x="2263872" y="181864"/>
                </a:lnTo>
                <a:lnTo>
                  <a:pt x="2214461" y="199592"/>
                </a:lnTo>
                <a:lnTo>
                  <a:pt x="2147668" y="216181"/>
                </a:lnTo>
                <a:lnTo>
                  <a:pt x="2108183" y="223995"/>
                </a:lnTo>
                <a:lnTo>
                  <a:pt x="2064868" y="231460"/>
                </a:lnTo>
                <a:lnTo>
                  <a:pt x="2017895" y="238554"/>
                </a:lnTo>
                <a:lnTo>
                  <a:pt x="1967436" y="245257"/>
                </a:lnTo>
                <a:lnTo>
                  <a:pt x="1913662" y="251547"/>
                </a:lnTo>
                <a:lnTo>
                  <a:pt x="1856745" y="257401"/>
                </a:lnTo>
                <a:lnTo>
                  <a:pt x="1796857" y="262800"/>
                </a:lnTo>
                <a:lnTo>
                  <a:pt x="1734170" y="267722"/>
                </a:lnTo>
                <a:lnTo>
                  <a:pt x="1668856" y="272144"/>
                </a:lnTo>
                <a:lnTo>
                  <a:pt x="1601087" y="276047"/>
                </a:lnTo>
                <a:lnTo>
                  <a:pt x="1531033" y="279407"/>
                </a:lnTo>
                <a:lnTo>
                  <a:pt x="1458868" y="282205"/>
                </a:lnTo>
                <a:lnTo>
                  <a:pt x="1384763" y="284418"/>
                </a:lnTo>
                <a:lnTo>
                  <a:pt x="1308889" y="286025"/>
                </a:lnTo>
                <a:lnTo>
                  <a:pt x="1231419" y="287006"/>
                </a:lnTo>
                <a:lnTo>
                  <a:pt x="1152525" y="287337"/>
                </a:lnTo>
                <a:lnTo>
                  <a:pt x="1073615" y="287006"/>
                </a:lnTo>
                <a:lnTo>
                  <a:pt x="996133" y="286025"/>
                </a:lnTo>
                <a:lnTo>
                  <a:pt x="920250" y="284418"/>
                </a:lnTo>
                <a:lnTo>
                  <a:pt x="846137" y="282205"/>
                </a:lnTo>
                <a:lnTo>
                  <a:pt x="773966" y="279407"/>
                </a:lnTo>
                <a:lnTo>
                  <a:pt x="703909" y="276047"/>
                </a:lnTo>
                <a:lnTo>
                  <a:pt x="636137" y="272144"/>
                </a:lnTo>
                <a:lnTo>
                  <a:pt x="570822" y="267722"/>
                </a:lnTo>
                <a:lnTo>
                  <a:pt x="508136" y="262800"/>
                </a:lnTo>
                <a:lnTo>
                  <a:pt x="448250" y="257401"/>
                </a:lnTo>
                <a:lnTo>
                  <a:pt x="391336" y="251547"/>
                </a:lnTo>
                <a:lnTo>
                  <a:pt x="337566" y="245257"/>
                </a:lnTo>
                <a:lnTo>
                  <a:pt x="287110" y="238554"/>
                </a:lnTo>
                <a:lnTo>
                  <a:pt x="240142" y="231460"/>
                </a:lnTo>
                <a:lnTo>
                  <a:pt x="196832" y="223995"/>
                </a:lnTo>
                <a:lnTo>
                  <a:pt x="157353" y="216181"/>
                </a:lnTo>
                <a:lnTo>
                  <a:pt x="90570" y="199592"/>
                </a:lnTo>
                <a:lnTo>
                  <a:pt x="41169" y="181864"/>
                </a:lnTo>
                <a:lnTo>
                  <a:pt x="2658" y="153510"/>
                </a:lnTo>
                <a:lnTo>
                  <a:pt x="0" y="14367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54953" y="1484503"/>
            <a:ext cx="21469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…con </a:t>
            </a:r>
            <a:r>
              <a:rPr sz="1600" i="1" spc="-10" dirty="0">
                <a:latin typeface="Arial"/>
                <a:cs typeface="Arial"/>
              </a:rPr>
              <a:t>semafori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binari…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6380" y="1843492"/>
            <a:ext cx="2704465" cy="76962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920"/>
              </a:lnSpc>
              <a:spcBef>
                <a:spcPts val="245"/>
              </a:spcBef>
            </a:pPr>
            <a:r>
              <a:rPr sz="1650" i="1" spc="-35" dirty="0">
                <a:latin typeface="Malgun Gothic"/>
                <a:cs typeface="Malgun Gothic"/>
              </a:rPr>
              <a:t>Essendo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25" dirty="0">
                <a:latin typeface="Malgun Gothic"/>
                <a:cs typeface="Malgun Gothic"/>
              </a:rPr>
              <a:t>buffer infinito, </a:t>
            </a:r>
            <a:r>
              <a:rPr sz="1650" i="1" spc="-20" dirty="0">
                <a:latin typeface="Malgun Gothic"/>
                <a:cs typeface="Malgun Gothic"/>
              </a:rPr>
              <a:t>il  </a:t>
            </a:r>
            <a:r>
              <a:rPr sz="1650" i="1" spc="-35" dirty="0">
                <a:latin typeface="Malgun Gothic"/>
                <a:cs typeface="Malgun Gothic"/>
              </a:rPr>
              <a:t>produttore può </a:t>
            </a:r>
            <a:r>
              <a:rPr sz="1650" i="1" spc="-30" dirty="0">
                <a:latin typeface="Malgun Gothic"/>
                <a:cs typeface="Malgun Gothic"/>
              </a:rPr>
              <a:t>inserire tutto  quello che</a:t>
            </a:r>
            <a:r>
              <a:rPr sz="1650" i="1" spc="1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produce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41370" y="1909698"/>
            <a:ext cx="3170555" cy="1308100"/>
          </a:xfrm>
          <a:custGeom>
            <a:avLst/>
            <a:gdLst/>
            <a:ahLst/>
            <a:cxnLst/>
            <a:rect l="l" t="t" r="r" b="b"/>
            <a:pathLst>
              <a:path w="3170554" h="1308100">
                <a:moveTo>
                  <a:pt x="3098210" y="30850"/>
                </a:moveTo>
                <a:lnTo>
                  <a:pt x="0" y="1298955"/>
                </a:lnTo>
                <a:lnTo>
                  <a:pt x="3683" y="1307846"/>
                </a:lnTo>
                <a:lnTo>
                  <a:pt x="3101834" y="39712"/>
                </a:lnTo>
                <a:lnTo>
                  <a:pt x="3098210" y="30850"/>
                </a:lnTo>
                <a:close/>
              </a:path>
              <a:path w="3170554" h="1308100">
                <a:moveTo>
                  <a:pt x="3153237" y="26035"/>
                </a:moveTo>
                <a:lnTo>
                  <a:pt x="3109976" y="26035"/>
                </a:lnTo>
                <a:lnTo>
                  <a:pt x="3113532" y="34925"/>
                </a:lnTo>
                <a:lnTo>
                  <a:pt x="3101834" y="39712"/>
                </a:lnTo>
                <a:lnTo>
                  <a:pt x="3114421" y="70485"/>
                </a:lnTo>
                <a:lnTo>
                  <a:pt x="3153237" y="26035"/>
                </a:lnTo>
                <a:close/>
              </a:path>
              <a:path w="3170554" h="1308100">
                <a:moveTo>
                  <a:pt x="3109976" y="26035"/>
                </a:moveTo>
                <a:lnTo>
                  <a:pt x="3098210" y="30850"/>
                </a:lnTo>
                <a:lnTo>
                  <a:pt x="3101834" y="39712"/>
                </a:lnTo>
                <a:lnTo>
                  <a:pt x="3113532" y="34925"/>
                </a:lnTo>
                <a:lnTo>
                  <a:pt x="3109976" y="26035"/>
                </a:lnTo>
                <a:close/>
              </a:path>
              <a:path w="3170554" h="1308100">
                <a:moveTo>
                  <a:pt x="3085592" y="0"/>
                </a:moveTo>
                <a:lnTo>
                  <a:pt x="3098210" y="30850"/>
                </a:lnTo>
                <a:lnTo>
                  <a:pt x="3109976" y="26035"/>
                </a:lnTo>
                <a:lnTo>
                  <a:pt x="3153237" y="26035"/>
                </a:lnTo>
                <a:lnTo>
                  <a:pt x="3170428" y="6350"/>
                </a:lnTo>
                <a:lnTo>
                  <a:pt x="30855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83455" y="2979292"/>
            <a:ext cx="1728470" cy="467359"/>
          </a:xfrm>
          <a:custGeom>
            <a:avLst/>
            <a:gdLst/>
            <a:ahLst/>
            <a:cxnLst/>
            <a:rect l="l" t="t" r="r" b="b"/>
            <a:pathLst>
              <a:path w="1728470" h="467360">
                <a:moveTo>
                  <a:pt x="1653428" y="32249"/>
                </a:moveTo>
                <a:lnTo>
                  <a:pt x="0" y="457835"/>
                </a:lnTo>
                <a:lnTo>
                  <a:pt x="2413" y="466979"/>
                </a:lnTo>
                <a:lnTo>
                  <a:pt x="1655808" y="41528"/>
                </a:lnTo>
                <a:lnTo>
                  <a:pt x="1653428" y="32249"/>
                </a:lnTo>
                <a:close/>
              </a:path>
              <a:path w="1728470" h="467360">
                <a:moveTo>
                  <a:pt x="1715490" y="29083"/>
                </a:moveTo>
                <a:lnTo>
                  <a:pt x="1665732" y="29083"/>
                </a:lnTo>
                <a:lnTo>
                  <a:pt x="1668145" y="38354"/>
                </a:lnTo>
                <a:lnTo>
                  <a:pt x="1655808" y="41528"/>
                </a:lnTo>
                <a:lnTo>
                  <a:pt x="1664081" y="73787"/>
                </a:lnTo>
                <a:lnTo>
                  <a:pt x="1715490" y="29083"/>
                </a:lnTo>
                <a:close/>
              </a:path>
              <a:path w="1728470" h="467360">
                <a:moveTo>
                  <a:pt x="1665732" y="29083"/>
                </a:moveTo>
                <a:lnTo>
                  <a:pt x="1653428" y="32249"/>
                </a:lnTo>
                <a:lnTo>
                  <a:pt x="1655808" y="41528"/>
                </a:lnTo>
                <a:lnTo>
                  <a:pt x="1668145" y="38354"/>
                </a:lnTo>
                <a:lnTo>
                  <a:pt x="1665732" y="29083"/>
                </a:lnTo>
                <a:close/>
              </a:path>
              <a:path w="1728470" h="467360">
                <a:moveTo>
                  <a:pt x="1645158" y="0"/>
                </a:moveTo>
                <a:lnTo>
                  <a:pt x="1653428" y="32249"/>
                </a:lnTo>
                <a:lnTo>
                  <a:pt x="1665732" y="29083"/>
                </a:lnTo>
                <a:lnTo>
                  <a:pt x="1715490" y="29083"/>
                </a:lnTo>
                <a:lnTo>
                  <a:pt x="1728343" y="17907"/>
                </a:lnTo>
                <a:lnTo>
                  <a:pt x="16451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23228" y="2983503"/>
            <a:ext cx="2813685" cy="1672589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85725" marR="5080">
              <a:lnSpc>
                <a:spcPts val="1920"/>
              </a:lnSpc>
              <a:spcBef>
                <a:spcPts val="245"/>
              </a:spcBef>
            </a:pPr>
            <a:r>
              <a:rPr sz="1650" i="1" spc="-30" dirty="0">
                <a:latin typeface="Malgun Gothic"/>
                <a:cs typeface="Malgun Gothic"/>
              </a:rPr>
              <a:t>Se </a:t>
            </a:r>
            <a:r>
              <a:rPr sz="1650" i="1" spc="-35" dirty="0">
                <a:latin typeface="Malgun Gothic"/>
                <a:cs typeface="Malgun Gothic"/>
              </a:rPr>
              <a:t>n=1, </a:t>
            </a:r>
            <a:r>
              <a:rPr sz="1650" i="1" spc="-25" dirty="0">
                <a:latin typeface="Malgun Gothic"/>
                <a:cs typeface="Malgun Gothic"/>
              </a:rPr>
              <a:t>significa </a:t>
            </a:r>
            <a:r>
              <a:rPr sz="1650" i="1" spc="-30" dirty="0">
                <a:latin typeface="Malgun Gothic"/>
                <a:cs typeface="Malgun Gothic"/>
              </a:rPr>
              <a:t>che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25" dirty="0">
                <a:latin typeface="Malgun Gothic"/>
                <a:cs typeface="Malgun Gothic"/>
              </a:rPr>
              <a:t>buffer  </a:t>
            </a:r>
            <a:r>
              <a:rPr sz="1650" i="1" spc="-30" dirty="0">
                <a:latin typeface="Malgun Gothic"/>
                <a:cs typeface="Malgun Gothic"/>
              </a:rPr>
              <a:t>prima era </a:t>
            </a:r>
            <a:r>
              <a:rPr sz="1650" i="1" spc="-35" dirty="0">
                <a:latin typeface="Malgun Gothic"/>
                <a:cs typeface="Malgun Gothic"/>
              </a:rPr>
              <a:t>vuoto ed occorre  </a:t>
            </a:r>
            <a:r>
              <a:rPr sz="1650" i="1" spc="-30" dirty="0">
                <a:latin typeface="Malgun Gothic"/>
                <a:cs typeface="Malgun Gothic"/>
              </a:rPr>
              <a:t>avvisare </a:t>
            </a:r>
            <a:r>
              <a:rPr sz="1650" i="1" spc="-20" dirty="0">
                <a:latin typeface="Malgun Gothic"/>
                <a:cs typeface="Malgun Gothic"/>
              </a:rPr>
              <a:t>il</a:t>
            </a:r>
            <a:r>
              <a:rPr sz="1650" i="1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consumatore</a:t>
            </a:r>
            <a:endParaRPr sz="16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 marR="47625">
              <a:lnSpc>
                <a:spcPts val="1920"/>
              </a:lnSpc>
            </a:pPr>
            <a:r>
              <a:rPr sz="1650" i="1" spc="-25" dirty="0">
                <a:latin typeface="Malgun Gothic"/>
                <a:cs typeface="Malgun Gothic"/>
              </a:rPr>
              <a:t>Si </a:t>
            </a:r>
            <a:r>
              <a:rPr sz="1650" i="1" spc="-35" dirty="0">
                <a:latin typeface="Malgun Gothic"/>
                <a:cs typeface="Malgun Gothic"/>
              </a:rPr>
              <a:t>pone </a:t>
            </a:r>
            <a:r>
              <a:rPr sz="1650" i="1" spc="-25" dirty="0">
                <a:latin typeface="Malgun Gothic"/>
                <a:cs typeface="Malgun Gothic"/>
              </a:rPr>
              <a:t>in </a:t>
            </a:r>
            <a:r>
              <a:rPr sz="1650" i="1" spc="-30" dirty="0">
                <a:latin typeface="Malgun Gothic"/>
                <a:cs typeface="Malgun Gothic"/>
              </a:rPr>
              <a:t>attesa che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0" dirty="0">
                <a:latin typeface="Malgun Gothic"/>
                <a:cs typeface="Malgun Gothic"/>
              </a:rPr>
              <a:t>primo  </a:t>
            </a:r>
            <a:r>
              <a:rPr sz="1650" i="1" spc="-35" dirty="0">
                <a:latin typeface="Malgun Gothic"/>
                <a:cs typeface="Malgun Gothic"/>
              </a:rPr>
              <a:t>elemento </a:t>
            </a:r>
            <a:r>
              <a:rPr sz="1650" i="1" spc="-40" dirty="0">
                <a:latin typeface="Malgun Gothic"/>
                <a:cs typeface="Malgun Gothic"/>
              </a:rPr>
              <a:t>venga</a:t>
            </a:r>
            <a:r>
              <a:rPr sz="1650" i="1" spc="40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prodotto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87167" y="4111497"/>
            <a:ext cx="2952115" cy="330835"/>
          </a:xfrm>
          <a:custGeom>
            <a:avLst/>
            <a:gdLst/>
            <a:ahLst/>
            <a:cxnLst/>
            <a:rect l="l" t="t" r="r" b="b"/>
            <a:pathLst>
              <a:path w="2952115" h="330835">
                <a:moveTo>
                  <a:pt x="2875379" y="33137"/>
                </a:moveTo>
                <a:lnTo>
                  <a:pt x="0" y="320801"/>
                </a:lnTo>
                <a:lnTo>
                  <a:pt x="1015" y="330326"/>
                </a:lnTo>
                <a:lnTo>
                  <a:pt x="2876321" y="42669"/>
                </a:lnTo>
                <a:lnTo>
                  <a:pt x="2875379" y="33137"/>
                </a:lnTo>
                <a:close/>
              </a:path>
              <a:path w="2952115" h="330835">
                <a:moveTo>
                  <a:pt x="2948999" y="31876"/>
                </a:moveTo>
                <a:lnTo>
                  <a:pt x="2887980" y="31876"/>
                </a:lnTo>
                <a:lnTo>
                  <a:pt x="2888996" y="41401"/>
                </a:lnTo>
                <a:lnTo>
                  <a:pt x="2876321" y="42669"/>
                </a:lnTo>
                <a:lnTo>
                  <a:pt x="2879597" y="75818"/>
                </a:lnTo>
                <a:lnTo>
                  <a:pt x="2948999" y="31876"/>
                </a:lnTo>
                <a:close/>
              </a:path>
              <a:path w="2952115" h="330835">
                <a:moveTo>
                  <a:pt x="2887980" y="31876"/>
                </a:moveTo>
                <a:lnTo>
                  <a:pt x="2875379" y="33137"/>
                </a:lnTo>
                <a:lnTo>
                  <a:pt x="2876321" y="42669"/>
                </a:lnTo>
                <a:lnTo>
                  <a:pt x="2888996" y="41401"/>
                </a:lnTo>
                <a:lnTo>
                  <a:pt x="2887980" y="31876"/>
                </a:lnTo>
                <a:close/>
              </a:path>
              <a:path w="2952115" h="330835">
                <a:moveTo>
                  <a:pt x="2872105" y="0"/>
                </a:moveTo>
                <a:lnTo>
                  <a:pt x="2875379" y="33137"/>
                </a:lnTo>
                <a:lnTo>
                  <a:pt x="2887980" y="31876"/>
                </a:lnTo>
                <a:lnTo>
                  <a:pt x="2948999" y="31876"/>
                </a:lnTo>
                <a:lnTo>
                  <a:pt x="2951607" y="30225"/>
                </a:lnTo>
                <a:lnTo>
                  <a:pt x="28721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842642" y="1849796"/>
            <a:ext cx="3056255" cy="581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10"/>
              </a:lnSpc>
              <a:spcBef>
                <a:spcPts val="95"/>
              </a:spcBef>
            </a:pPr>
            <a:r>
              <a:rPr sz="950" i="1" spc="-30" dirty="0">
                <a:latin typeface="Malgun Gothic"/>
                <a:cs typeface="Malgun Gothic"/>
              </a:rPr>
              <a:t>//Numero </a:t>
            </a:r>
            <a:r>
              <a:rPr sz="950" i="1" spc="-25" dirty="0">
                <a:latin typeface="Malgun Gothic"/>
                <a:cs typeface="Malgun Gothic"/>
              </a:rPr>
              <a:t>di </a:t>
            </a:r>
            <a:r>
              <a:rPr sz="950" i="1" spc="-30" dirty="0">
                <a:latin typeface="Malgun Gothic"/>
                <a:cs typeface="Malgun Gothic"/>
              </a:rPr>
              <a:t>elementi nel</a:t>
            </a:r>
            <a:r>
              <a:rPr sz="950" i="1" spc="40" dirty="0">
                <a:latin typeface="Malgun Gothic"/>
                <a:cs typeface="Malgun Gothic"/>
              </a:rPr>
              <a:t> </a:t>
            </a:r>
            <a:r>
              <a:rPr sz="950" i="1" spc="-25" dirty="0">
                <a:latin typeface="Malgun Gothic"/>
                <a:cs typeface="Malgun Gothic"/>
              </a:rPr>
              <a:t>buffer</a:t>
            </a:r>
            <a:endParaRPr sz="950">
              <a:latin typeface="Malgun Gothic"/>
              <a:cs typeface="Malgun Gothic"/>
            </a:endParaRPr>
          </a:p>
          <a:p>
            <a:pPr marL="1322070">
              <a:lnSpc>
                <a:spcPts val="1080"/>
              </a:lnSpc>
            </a:pPr>
            <a:r>
              <a:rPr sz="950" i="1" spc="-30" dirty="0">
                <a:latin typeface="Malgun Gothic"/>
                <a:cs typeface="Malgun Gothic"/>
              </a:rPr>
              <a:t>//gestisce l’accesso </a:t>
            </a:r>
            <a:r>
              <a:rPr sz="950" i="1" spc="-20" dirty="0">
                <a:latin typeface="Malgun Gothic"/>
                <a:cs typeface="Malgun Gothic"/>
              </a:rPr>
              <a:t>al</a:t>
            </a:r>
            <a:r>
              <a:rPr sz="950" i="1" spc="45" dirty="0">
                <a:latin typeface="Malgun Gothic"/>
                <a:cs typeface="Malgun Gothic"/>
              </a:rPr>
              <a:t> </a:t>
            </a:r>
            <a:r>
              <a:rPr sz="950" i="1" spc="-25" dirty="0">
                <a:latin typeface="Malgun Gothic"/>
                <a:cs typeface="Malgun Gothic"/>
              </a:rPr>
              <a:t>buffer</a:t>
            </a:r>
            <a:endParaRPr sz="950">
              <a:latin typeface="Malgun Gothic"/>
              <a:cs typeface="Malgun Gothic"/>
            </a:endParaRPr>
          </a:p>
          <a:p>
            <a:pPr marL="1640205">
              <a:lnSpc>
                <a:spcPts val="1080"/>
              </a:lnSpc>
            </a:pPr>
            <a:r>
              <a:rPr sz="950" i="1" spc="-30" dirty="0">
                <a:latin typeface="Malgun Gothic"/>
                <a:cs typeface="Malgun Gothic"/>
              </a:rPr>
              <a:t>//gestisce </a:t>
            </a:r>
            <a:r>
              <a:rPr sz="950" i="1" spc="-20" dirty="0">
                <a:latin typeface="Malgun Gothic"/>
                <a:cs typeface="Malgun Gothic"/>
              </a:rPr>
              <a:t>il </a:t>
            </a:r>
            <a:r>
              <a:rPr sz="950" i="1" spc="-35" dirty="0">
                <a:latin typeface="Malgun Gothic"/>
                <a:cs typeface="Malgun Gothic"/>
              </a:rPr>
              <a:t>caso </a:t>
            </a:r>
            <a:r>
              <a:rPr sz="950" i="1" spc="-25" dirty="0">
                <a:latin typeface="Malgun Gothic"/>
                <a:cs typeface="Malgun Gothic"/>
              </a:rPr>
              <a:t>di</a:t>
            </a:r>
            <a:r>
              <a:rPr sz="950" i="1" spc="25" dirty="0">
                <a:latin typeface="Malgun Gothic"/>
                <a:cs typeface="Malgun Gothic"/>
              </a:rPr>
              <a:t> </a:t>
            </a:r>
            <a:r>
              <a:rPr sz="950" i="1" spc="-35" dirty="0">
                <a:latin typeface="Malgun Gothic"/>
                <a:cs typeface="Malgun Gothic"/>
              </a:rPr>
              <a:t>nessun</a:t>
            </a:r>
            <a:endParaRPr sz="950">
              <a:latin typeface="Malgun Gothic"/>
              <a:cs typeface="Malgun Gothic"/>
            </a:endParaRPr>
          </a:p>
          <a:p>
            <a:pPr marL="1600835">
              <a:lnSpc>
                <a:spcPts val="1110"/>
              </a:lnSpc>
            </a:pPr>
            <a:r>
              <a:rPr sz="950" i="1" spc="-30" dirty="0">
                <a:latin typeface="Malgun Gothic"/>
                <a:cs typeface="Malgun Gothic"/>
              </a:rPr>
              <a:t>//elemento nel</a:t>
            </a:r>
            <a:r>
              <a:rPr sz="950" i="1" spc="15" dirty="0">
                <a:latin typeface="Malgun Gothic"/>
                <a:cs typeface="Malgun Gothic"/>
              </a:rPr>
              <a:t> </a:t>
            </a:r>
            <a:r>
              <a:rPr sz="950" i="1" spc="-25" dirty="0">
                <a:latin typeface="Malgun Gothic"/>
                <a:cs typeface="Malgun Gothic"/>
              </a:rPr>
              <a:t>buffer</a:t>
            </a:r>
            <a:endParaRPr sz="950">
              <a:latin typeface="Malgun Gothic"/>
              <a:cs typeface="Malgun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75628" y="5457556"/>
            <a:ext cx="2787650" cy="7702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ct val="97000"/>
              </a:lnSpc>
              <a:spcBef>
                <a:spcPts val="190"/>
              </a:spcBef>
            </a:pPr>
            <a:r>
              <a:rPr sz="1650" i="1" spc="-30" dirty="0">
                <a:latin typeface="Malgun Gothic"/>
                <a:cs typeface="Malgun Gothic"/>
              </a:rPr>
              <a:t>Se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5" dirty="0">
                <a:latin typeface="Malgun Gothic"/>
                <a:cs typeface="Malgun Gothic"/>
              </a:rPr>
              <a:t>consumatore </a:t>
            </a:r>
            <a:r>
              <a:rPr sz="1650" i="1" spc="-30" dirty="0">
                <a:latin typeface="Malgun Gothic"/>
                <a:cs typeface="Malgun Gothic"/>
              </a:rPr>
              <a:t>ha  svuotato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45" dirty="0">
                <a:latin typeface="Malgun Gothic"/>
                <a:cs typeface="Malgun Gothic"/>
              </a:rPr>
              <a:t>buffer, </a:t>
            </a:r>
            <a:r>
              <a:rPr sz="1650" i="1" spc="-20" dirty="0">
                <a:latin typeface="Malgun Gothic"/>
                <a:cs typeface="Malgun Gothic"/>
              </a:rPr>
              <a:t>si </a:t>
            </a:r>
            <a:r>
              <a:rPr sz="1650" i="1" spc="-35" dirty="0">
                <a:latin typeface="Malgun Gothic"/>
                <a:cs typeface="Malgun Gothic"/>
              </a:rPr>
              <a:t>mette </a:t>
            </a:r>
            <a:r>
              <a:rPr sz="1650" i="1" spc="-30" dirty="0">
                <a:latin typeface="Malgun Gothic"/>
                <a:cs typeface="Malgun Gothic"/>
              </a:rPr>
              <a:t>in  attesa che </a:t>
            </a:r>
            <a:r>
              <a:rPr sz="1650" i="1" spc="-35" dirty="0">
                <a:latin typeface="Malgun Gothic"/>
                <a:cs typeface="Malgun Gothic"/>
              </a:rPr>
              <a:t>venga prodotto</a:t>
            </a:r>
            <a:r>
              <a:rPr sz="1650" i="1" spc="10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un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75628" y="6189381"/>
            <a:ext cx="153352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40" dirty="0">
                <a:latin typeface="Malgun Gothic"/>
                <a:cs typeface="Malgun Gothic"/>
              </a:rPr>
              <a:t>nuovo</a:t>
            </a:r>
            <a:r>
              <a:rPr sz="1650" i="1" spc="-7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elemento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283836" y="5443601"/>
            <a:ext cx="1807845" cy="323850"/>
          </a:xfrm>
          <a:custGeom>
            <a:avLst/>
            <a:gdLst/>
            <a:ahLst/>
            <a:cxnLst/>
            <a:rect l="l" t="t" r="r" b="b"/>
            <a:pathLst>
              <a:path w="1807845" h="323850">
                <a:moveTo>
                  <a:pt x="1731392" y="32904"/>
                </a:moveTo>
                <a:lnTo>
                  <a:pt x="0" y="314325"/>
                </a:lnTo>
                <a:lnTo>
                  <a:pt x="1650" y="323723"/>
                </a:lnTo>
                <a:lnTo>
                  <a:pt x="1732916" y="42302"/>
                </a:lnTo>
                <a:lnTo>
                  <a:pt x="1731392" y="32904"/>
                </a:lnTo>
                <a:close/>
              </a:path>
              <a:path w="1807845" h="323850">
                <a:moveTo>
                  <a:pt x="1799758" y="30861"/>
                </a:moveTo>
                <a:lnTo>
                  <a:pt x="1743964" y="30861"/>
                </a:lnTo>
                <a:lnTo>
                  <a:pt x="1745488" y="40259"/>
                </a:lnTo>
                <a:lnTo>
                  <a:pt x="1732916" y="42302"/>
                </a:lnTo>
                <a:lnTo>
                  <a:pt x="1738249" y="75184"/>
                </a:lnTo>
                <a:lnTo>
                  <a:pt x="1799758" y="30861"/>
                </a:lnTo>
                <a:close/>
              </a:path>
              <a:path w="1807845" h="323850">
                <a:moveTo>
                  <a:pt x="1743964" y="30861"/>
                </a:moveTo>
                <a:lnTo>
                  <a:pt x="1731392" y="32904"/>
                </a:lnTo>
                <a:lnTo>
                  <a:pt x="1732916" y="42302"/>
                </a:lnTo>
                <a:lnTo>
                  <a:pt x="1745488" y="40259"/>
                </a:lnTo>
                <a:lnTo>
                  <a:pt x="1743964" y="30861"/>
                </a:lnTo>
                <a:close/>
              </a:path>
              <a:path w="1807845" h="323850">
                <a:moveTo>
                  <a:pt x="1726057" y="0"/>
                </a:moveTo>
                <a:lnTo>
                  <a:pt x="1731392" y="32904"/>
                </a:lnTo>
                <a:lnTo>
                  <a:pt x="1743964" y="30861"/>
                </a:lnTo>
                <a:lnTo>
                  <a:pt x="1799758" y="30861"/>
                </a:lnTo>
                <a:lnTo>
                  <a:pt x="1807337" y="25400"/>
                </a:lnTo>
                <a:lnTo>
                  <a:pt x="17260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Produttori </a:t>
            </a:r>
            <a:r>
              <a:rPr dirty="0"/>
              <a:t>e</a:t>
            </a:r>
            <a:r>
              <a:rPr spc="-15" dirty="0"/>
              <a:t> </a:t>
            </a:r>
            <a:r>
              <a:rPr spc="-5" dirty="0"/>
              <a:t>Consumatori</a:t>
            </a:r>
          </a:p>
          <a:p>
            <a:pPr marL="91440">
              <a:lnSpc>
                <a:spcPct val="100000"/>
              </a:lnSpc>
            </a:pPr>
            <a:r>
              <a:rPr spc="-5" dirty="0"/>
              <a:t>Buffer </a:t>
            </a:r>
            <a:r>
              <a:rPr dirty="0"/>
              <a:t>infinito – semafori</a:t>
            </a:r>
            <a:r>
              <a:rPr spc="-25" dirty="0"/>
              <a:t> </a:t>
            </a:r>
            <a:r>
              <a:rPr spc="-5" dirty="0"/>
              <a:t>contatore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96633" y="1729231"/>
            <a:ext cx="24961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…con </a:t>
            </a:r>
            <a:r>
              <a:rPr sz="1600" i="1" spc="-10" dirty="0">
                <a:latin typeface="Arial"/>
                <a:cs typeface="Arial"/>
              </a:rPr>
              <a:t>semafori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contatore…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412938"/>
            <a:ext cx="6443599" cy="5445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9392" y="3182747"/>
            <a:ext cx="2880360" cy="322580"/>
          </a:xfrm>
          <a:custGeom>
            <a:avLst/>
            <a:gdLst/>
            <a:ahLst/>
            <a:cxnLst/>
            <a:rect l="l" t="t" r="r" b="b"/>
            <a:pathLst>
              <a:path w="2880359" h="322579">
                <a:moveTo>
                  <a:pt x="2803878" y="33134"/>
                </a:moveTo>
                <a:lnTo>
                  <a:pt x="0" y="312927"/>
                </a:lnTo>
                <a:lnTo>
                  <a:pt x="889" y="322452"/>
                </a:lnTo>
                <a:lnTo>
                  <a:pt x="2804820" y="42666"/>
                </a:lnTo>
                <a:lnTo>
                  <a:pt x="2803878" y="33134"/>
                </a:lnTo>
                <a:close/>
              </a:path>
              <a:path w="2880359" h="322579">
                <a:moveTo>
                  <a:pt x="2877692" y="31876"/>
                </a:moveTo>
                <a:lnTo>
                  <a:pt x="2816479" y="31876"/>
                </a:lnTo>
                <a:lnTo>
                  <a:pt x="2817495" y="41401"/>
                </a:lnTo>
                <a:lnTo>
                  <a:pt x="2804820" y="42666"/>
                </a:lnTo>
                <a:lnTo>
                  <a:pt x="2808097" y="75818"/>
                </a:lnTo>
                <a:lnTo>
                  <a:pt x="2877692" y="31876"/>
                </a:lnTo>
                <a:close/>
              </a:path>
              <a:path w="2880359" h="322579">
                <a:moveTo>
                  <a:pt x="2816479" y="31876"/>
                </a:moveTo>
                <a:lnTo>
                  <a:pt x="2803878" y="33134"/>
                </a:lnTo>
                <a:lnTo>
                  <a:pt x="2804820" y="42666"/>
                </a:lnTo>
                <a:lnTo>
                  <a:pt x="2817495" y="41401"/>
                </a:lnTo>
                <a:lnTo>
                  <a:pt x="2816479" y="31876"/>
                </a:lnTo>
                <a:close/>
              </a:path>
              <a:path w="2880359" h="322579">
                <a:moveTo>
                  <a:pt x="2800604" y="0"/>
                </a:moveTo>
                <a:lnTo>
                  <a:pt x="2803878" y="33134"/>
                </a:lnTo>
                <a:lnTo>
                  <a:pt x="2816479" y="31876"/>
                </a:lnTo>
                <a:lnTo>
                  <a:pt x="2877692" y="31876"/>
                </a:lnTo>
                <a:lnTo>
                  <a:pt x="2880106" y="30352"/>
                </a:lnTo>
                <a:lnTo>
                  <a:pt x="28006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20331" y="3048722"/>
            <a:ext cx="1861820" cy="77025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920"/>
              </a:lnSpc>
              <a:spcBef>
                <a:spcPts val="245"/>
              </a:spcBef>
            </a:pPr>
            <a:r>
              <a:rPr sz="1650" i="1" spc="-30" dirty="0">
                <a:latin typeface="Malgun Gothic"/>
                <a:cs typeface="Malgun Gothic"/>
              </a:rPr>
              <a:t>È </a:t>
            </a:r>
            <a:r>
              <a:rPr sz="1650" i="1" spc="-35" dirty="0">
                <a:latin typeface="Malgun Gothic"/>
                <a:cs typeface="Malgun Gothic"/>
              </a:rPr>
              <a:t>indifferente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5" dirty="0">
                <a:latin typeface="Malgun Gothic"/>
                <a:cs typeface="Malgun Gothic"/>
              </a:rPr>
              <a:t>loro  ordine???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ts val="1870"/>
              </a:lnSpc>
            </a:pPr>
            <a:r>
              <a:rPr sz="1650" i="1" spc="-30" dirty="0">
                <a:latin typeface="Malgun Gothic"/>
                <a:cs typeface="Malgun Gothic"/>
              </a:rPr>
              <a:t>SI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79392" y="3182747"/>
            <a:ext cx="2880360" cy="322580"/>
          </a:xfrm>
          <a:custGeom>
            <a:avLst/>
            <a:gdLst/>
            <a:ahLst/>
            <a:cxnLst/>
            <a:rect l="l" t="t" r="r" b="b"/>
            <a:pathLst>
              <a:path w="2880359" h="322579">
                <a:moveTo>
                  <a:pt x="2803878" y="33134"/>
                </a:moveTo>
                <a:lnTo>
                  <a:pt x="0" y="312927"/>
                </a:lnTo>
                <a:lnTo>
                  <a:pt x="889" y="322452"/>
                </a:lnTo>
                <a:lnTo>
                  <a:pt x="2804820" y="42666"/>
                </a:lnTo>
                <a:lnTo>
                  <a:pt x="2803878" y="33134"/>
                </a:lnTo>
                <a:close/>
              </a:path>
              <a:path w="2880359" h="322579">
                <a:moveTo>
                  <a:pt x="2877692" y="31876"/>
                </a:moveTo>
                <a:lnTo>
                  <a:pt x="2816479" y="31876"/>
                </a:lnTo>
                <a:lnTo>
                  <a:pt x="2817495" y="41401"/>
                </a:lnTo>
                <a:lnTo>
                  <a:pt x="2804820" y="42666"/>
                </a:lnTo>
                <a:lnTo>
                  <a:pt x="2808097" y="75818"/>
                </a:lnTo>
                <a:lnTo>
                  <a:pt x="2877692" y="31876"/>
                </a:lnTo>
                <a:close/>
              </a:path>
              <a:path w="2880359" h="322579">
                <a:moveTo>
                  <a:pt x="2816479" y="31876"/>
                </a:moveTo>
                <a:lnTo>
                  <a:pt x="2803878" y="33134"/>
                </a:lnTo>
                <a:lnTo>
                  <a:pt x="2804820" y="42666"/>
                </a:lnTo>
                <a:lnTo>
                  <a:pt x="2817495" y="41401"/>
                </a:lnTo>
                <a:lnTo>
                  <a:pt x="2816479" y="31876"/>
                </a:lnTo>
                <a:close/>
              </a:path>
              <a:path w="2880359" h="322579">
                <a:moveTo>
                  <a:pt x="2800604" y="0"/>
                </a:moveTo>
                <a:lnTo>
                  <a:pt x="2803878" y="33134"/>
                </a:lnTo>
                <a:lnTo>
                  <a:pt x="2816479" y="31876"/>
                </a:lnTo>
                <a:lnTo>
                  <a:pt x="2877692" y="31876"/>
                </a:lnTo>
                <a:lnTo>
                  <a:pt x="2880106" y="30352"/>
                </a:lnTo>
                <a:lnTo>
                  <a:pt x="28006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20331" y="4380951"/>
            <a:ext cx="2027555" cy="226504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170815">
              <a:lnSpc>
                <a:spcPts val="1920"/>
              </a:lnSpc>
              <a:spcBef>
                <a:spcPts val="245"/>
              </a:spcBef>
            </a:pPr>
            <a:r>
              <a:rPr sz="1650" i="1" spc="-30" dirty="0">
                <a:latin typeface="Malgun Gothic"/>
                <a:cs typeface="Malgun Gothic"/>
              </a:rPr>
              <a:t>È </a:t>
            </a:r>
            <a:r>
              <a:rPr sz="1650" i="1" spc="-35" dirty="0">
                <a:latin typeface="Malgun Gothic"/>
                <a:cs typeface="Malgun Gothic"/>
              </a:rPr>
              <a:t>indifferente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5" dirty="0">
                <a:latin typeface="Malgun Gothic"/>
                <a:cs typeface="Malgun Gothic"/>
              </a:rPr>
              <a:t>loro  ordine???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ts val="1839"/>
              </a:lnSpc>
            </a:pPr>
            <a:r>
              <a:rPr sz="1650" i="1" spc="-50" dirty="0">
                <a:latin typeface="Malgun Gothic"/>
                <a:cs typeface="Malgun Gothic"/>
              </a:rPr>
              <a:t>NO..</a:t>
            </a:r>
            <a:endParaRPr sz="1650">
              <a:latin typeface="Malgun Gothic"/>
              <a:cs typeface="Malgun Gothic"/>
            </a:endParaRPr>
          </a:p>
          <a:p>
            <a:pPr marL="12700" marR="5080">
              <a:lnSpc>
                <a:spcPct val="96600"/>
              </a:lnSpc>
              <a:spcBef>
                <a:spcPts val="35"/>
              </a:spcBef>
            </a:pPr>
            <a:r>
              <a:rPr sz="1450" i="1" spc="-15" dirty="0">
                <a:latin typeface="Malgun Gothic"/>
                <a:cs typeface="Malgun Gothic"/>
              </a:rPr>
              <a:t>Il </a:t>
            </a:r>
            <a:r>
              <a:rPr sz="1450" i="1" spc="-35" dirty="0">
                <a:latin typeface="Malgun Gothic"/>
                <a:cs typeface="Malgun Gothic"/>
              </a:rPr>
              <a:t>consumatore  entrerebbe </a:t>
            </a:r>
            <a:r>
              <a:rPr sz="1450" i="1" spc="-25" dirty="0">
                <a:latin typeface="Malgun Gothic"/>
                <a:cs typeface="Malgun Gothic"/>
              </a:rPr>
              <a:t>nella sezione  critica </a:t>
            </a:r>
            <a:r>
              <a:rPr sz="1450" i="1" spc="-30" dirty="0">
                <a:latin typeface="Malgun Gothic"/>
                <a:cs typeface="Malgun Gothic"/>
              </a:rPr>
              <a:t>quando </a:t>
            </a:r>
            <a:r>
              <a:rPr sz="1450" i="1" spc="-15" dirty="0">
                <a:latin typeface="Malgun Gothic"/>
                <a:cs typeface="Malgun Gothic"/>
              </a:rPr>
              <a:t>il </a:t>
            </a:r>
            <a:r>
              <a:rPr sz="1450" i="1" spc="-25" dirty="0">
                <a:latin typeface="Malgun Gothic"/>
                <a:cs typeface="Malgun Gothic"/>
              </a:rPr>
              <a:t>buffer</a:t>
            </a:r>
            <a:r>
              <a:rPr sz="1450" i="1" spc="-110" dirty="0">
                <a:latin typeface="Malgun Gothic"/>
                <a:cs typeface="Malgun Gothic"/>
              </a:rPr>
              <a:t> </a:t>
            </a:r>
            <a:r>
              <a:rPr sz="1450" i="1" spc="-25" dirty="0">
                <a:latin typeface="Malgun Gothic"/>
                <a:cs typeface="Malgun Gothic"/>
              </a:rPr>
              <a:t>è  </a:t>
            </a:r>
            <a:r>
              <a:rPr sz="1450" i="1" spc="-30" dirty="0">
                <a:latin typeface="Malgun Gothic"/>
                <a:cs typeface="Malgun Gothic"/>
              </a:rPr>
              <a:t>vuoto </a:t>
            </a:r>
            <a:r>
              <a:rPr sz="1450" i="1" spc="-25" dirty="0">
                <a:latin typeface="Malgun Gothic"/>
                <a:cs typeface="Malgun Gothic"/>
              </a:rPr>
              <a:t>e nessun  </a:t>
            </a:r>
            <a:r>
              <a:rPr sz="1450" i="1" spc="-35" dirty="0">
                <a:latin typeface="Malgun Gothic"/>
                <a:cs typeface="Malgun Gothic"/>
              </a:rPr>
              <a:t>produttore potrebbe  </a:t>
            </a:r>
            <a:r>
              <a:rPr sz="1450" i="1" spc="-30" dirty="0">
                <a:latin typeface="Malgun Gothic"/>
                <a:cs typeface="Malgun Gothic"/>
              </a:rPr>
              <a:t>aggiungere </a:t>
            </a:r>
            <a:r>
              <a:rPr sz="1450" i="1" spc="-100" dirty="0">
                <a:latin typeface="Malgun Gothic"/>
                <a:cs typeface="Malgun Gothic"/>
              </a:rPr>
              <a:t>elementi</a:t>
            </a:r>
            <a:r>
              <a:rPr sz="2100" spc="-150" baseline="-25793" dirty="0">
                <a:latin typeface="Arial"/>
                <a:cs typeface="Arial"/>
              </a:rPr>
              <a:t>2</a:t>
            </a:r>
            <a:r>
              <a:rPr sz="1450" i="1" spc="-100" dirty="0">
                <a:latin typeface="Malgun Gothic"/>
                <a:cs typeface="Malgun Gothic"/>
              </a:rPr>
              <a:t>: </a:t>
            </a:r>
            <a:r>
              <a:rPr sz="2100" spc="-7" baseline="-25793" dirty="0">
                <a:latin typeface="Arial"/>
                <a:cs typeface="Arial"/>
              </a:rPr>
              <a:t>8  </a:t>
            </a:r>
            <a:r>
              <a:rPr sz="1450" i="1" spc="-60" dirty="0">
                <a:latin typeface="Malgun Gothic"/>
                <a:cs typeface="Malgun Gothic"/>
              </a:rPr>
              <a:t>STALLO</a:t>
            </a:r>
            <a:endParaRPr sz="145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63492" y="4477639"/>
            <a:ext cx="3096260" cy="324485"/>
          </a:xfrm>
          <a:custGeom>
            <a:avLst/>
            <a:gdLst/>
            <a:ahLst/>
            <a:cxnLst/>
            <a:rect l="l" t="t" r="r" b="b"/>
            <a:pathLst>
              <a:path w="3096259" h="324485">
                <a:moveTo>
                  <a:pt x="3019743" y="33183"/>
                </a:moveTo>
                <a:lnTo>
                  <a:pt x="0" y="315087"/>
                </a:lnTo>
                <a:lnTo>
                  <a:pt x="889" y="324485"/>
                </a:lnTo>
                <a:lnTo>
                  <a:pt x="3020637" y="42707"/>
                </a:lnTo>
                <a:lnTo>
                  <a:pt x="3019743" y="33183"/>
                </a:lnTo>
                <a:close/>
              </a:path>
              <a:path w="3096259" h="324485">
                <a:moveTo>
                  <a:pt x="3094168" y="32004"/>
                </a:moveTo>
                <a:lnTo>
                  <a:pt x="3032379" y="32004"/>
                </a:lnTo>
                <a:lnTo>
                  <a:pt x="3033267" y="41529"/>
                </a:lnTo>
                <a:lnTo>
                  <a:pt x="3020637" y="42707"/>
                </a:lnTo>
                <a:lnTo>
                  <a:pt x="3023742" y="75818"/>
                </a:lnTo>
                <a:lnTo>
                  <a:pt x="3094168" y="32004"/>
                </a:lnTo>
                <a:close/>
              </a:path>
              <a:path w="3096259" h="324485">
                <a:moveTo>
                  <a:pt x="3032379" y="32004"/>
                </a:moveTo>
                <a:lnTo>
                  <a:pt x="3019743" y="33183"/>
                </a:lnTo>
                <a:lnTo>
                  <a:pt x="3020637" y="42707"/>
                </a:lnTo>
                <a:lnTo>
                  <a:pt x="3033267" y="41529"/>
                </a:lnTo>
                <a:lnTo>
                  <a:pt x="3032379" y="32004"/>
                </a:lnTo>
                <a:close/>
              </a:path>
              <a:path w="3096259" h="324485">
                <a:moveTo>
                  <a:pt x="3016631" y="0"/>
                </a:moveTo>
                <a:lnTo>
                  <a:pt x="3019743" y="33183"/>
                </a:lnTo>
                <a:lnTo>
                  <a:pt x="3032379" y="32004"/>
                </a:lnTo>
                <a:lnTo>
                  <a:pt x="3094168" y="32004"/>
                </a:lnTo>
                <a:lnTo>
                  <a:pt x="3096006" y="30861"/>
                </a:lnTo>
                <a:lnTo>
                  <a:pt x="30166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027426" y="1849796"/>
            <a:ext cx="251904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10"/>
              </a:lnSpc>
              <a:spcBef>
                <a:spcPts val="95"/>
              </a:spcBef>
            </a:pPr>
            <a:r>
              <a:rPr sz="950" i="1" spc="-30" dirty="0">
                <a:latin typeface="Malgun Gothic"/>
                <a:cs typeface="Malgun Gothic"/>
              </a:rPr>
              <a:t>//Gestisce </a:t>
            </a:r>
            <a:r>
              <a:rPr sz="950" i="1" spc="-20" dirty="0">
                <a:latin typeface="Malgun Gothic"/>
                <a:cs typeface="Malgun Gothic"/>
              </a:rPr>
              <a:t>il </a:t>
            </a:r>
            <a:r>
              <a:rPr sz="950" i="1" spc="-35" dirty="0">
                <a:latin typeface="Malgun Gothic"/>
                <a:cs typeface="Malgun Gothic"/>
              </a:rPr>
              <a:t>caso </a:t>
            </a:r>
            <a:r>
              <a:rPr sz="950" i="1" spc="-25" dirty="0">
                <a:latin typeface="Malgun Gothic"/>
                <a:cs typeface="Malgun Gothic"/>
              </a:rPr>
              <a:t>di </a:t>
            </a:r>
            <a:r>
              <a:rPr sz="950" i="1" spc="-35" dirty="0">
                <a:latin typeface="Malgun Gothic"/>
                <a:cs typeface="Malgun Gothic"/>
              </a:rPr>
              <a:t>nessun elemento </a:t>
            </a:r>
            <a:r>
              <a:rPr sz="950" i="1" spc="-30" dirty="0">
                <a:latin typeface="Malgun Gothic"/>
                <a:cs typeface="Malgun Gothic"/>
              </a:rPr>
              <a:t>nel</a:t>
            </a:r>
            <a:r>
              <a:rPr sz="950" i="1" spc="170" dirty="0">
                <a:latin typeface="Malgun Gothic"/>
                <a:cs typeface="Malgun Gothic"/>
              </a:rPr>
              <a:t> </a:t>
            </a:r>
            <a:r>
              <a:rPr sz="950" i="1" spc="-25" dirty="0">
                <a:latin typeface="Malgun Gothic"/>
                <a:cs typeface="Malgun Gothic"/>
              </a:rPr>
              <a:t>buffer</a:t>
            </a:r>
            <a:endParaRPr sz="950">
              <a:latin typeface="Malgun Gothic"/>
              <a:cs typeface="Malgun Gothic"/>
            </a:endParaRPr>
          </a:p>
          <a:p>
            <a:pPr marL="91440">
              <a:lnSpc>
                <a:spcPts val="1110"/>
              </a:lnSpc>
            </a:pPr>
            <a:r>
              <a:rPr sz="950" i="1" spc="-30" dirty="0">
                <a:latin typeface="Malgun Gothic"/>
                <a:cs typeface="Malgun Gothic"/>
              </a:rPr>
              <a:t>//Gestisce l’accesso </a:t>
            </a:r>
            <a:r>
              <a:rPr sz="950" i="1" spc="-20" dirty="0">
                <a:latin typeface="Malgun Gothic"/>
                <a:cs typeface="Malgun Gothic"/>
              </a:rPr>
              <a:t>al</a:t>
            </a:r>
            <a:r>
              <a:rPr sz="950" i="1" spc="50" dirty="0">
                <a:latin typeface="Malgun Gothic"/>
                <a:cs typeface="Malgun Gothic"/>
              </a:rPr>
              <a:t> </a:t>
            </a:r>
            <a:r>
              <a:rPr sz="950" i="1" spc="-25" dirty="0">
                <a:latin typeface="Malgun Gothic"/>
                <a:cs typeface="Malgun Gothic"/>
              </a:rPr>
              <a:t>buffer</a:t>
            </a:r>
            <a:endParaRPr sz="9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7240" y="6303390"/>
            <a:ext cx="1981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latin typeface="Arial"/>
                <a:cs typeface="Arial"/>
              </a:rPr>
              <a:t>29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MONITOR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1640" y="1627377"/>
            <a:ext cx="5559425" cy="5031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I </a:t>
            </a:r>
            <a:r>
              <a:rPr sz="1400" spc="-5" dirty="0">
                <a:latin typeface="Arial"/>
                <a:cs typeface="Arial"/>
              </a:rPr>
              <a:t>semafori </a:t>
            </a:r>
            <a:r>
              <a:rPr sz="1400" dirty="0">
                <a:latin typeface="Arial"/>
                <a:cs typeface="Arial"/>
              </a:rPr>
              <a:t>sono </a:t>
            </a:r>
            <a:r>
              <a:rPr sz="1400" spc="-5" dirty="0">
                <a:latin typeface="Arial"/>
                <a:cs typeface="Arial"/>
              </a:rPr>
              <a:t>primitive </a:t>
            </a:r>
            <a:r>
              <a:rPr sz="1400" dirty="0">
                <a:latin typeface="Arial"/>
                <a:cs typeface="Arial"/>
              </a:rPr>
              <a:t>potenti per gestire la mutua esclusione, </a:t>
            </a:r>
            <a:r>
              <a:rPr sz="1400" spc="-5" dirty="0">
                <a:latin typeface="Arial"/>
                <a:cs typeface="Arial"/>
              </a:rPr>
              <a:t>ma</a:t>
            </a:r>
            <a:r>
              <a:rPr sz="1400" spc="-2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la  scrittura </a:t>
            </a:r>
            <a:r>
              <a:rPr sz="1400" spc="-5" dirty="0">
                <a:latin typeface="Arial"/>
                <a:cs typeface="Arial"/>
              </a:rPr>
              <a:t>di un programma </a:t>
            </a:r>
            <a:r>
              <a:rPr sz="1400" dirty="0">
                <a:latin typeface="Arial"/>
                <a:cs typeface="Arial"/>
              </a:rPr>
              <a:t>con </a:t>
            </a:r>
            <a:r>
              <a:rPr sz="1400" spc="-5" dirty="0">
                <a:latin typeface="Arial"/>
                <a:cs typeface="Arial"/>
              </a:rPr>
              <a:t>l’utilizzo dei semafori può essere  tutt’altro </a:t>
            </a:r>
            <a:r>
              <a:rPr sz="1400" dirty="0">
                <a:latin typeface="Arial"/>
                <a:cs typeface="Arial"/>
              </a:rPr>
              <a:t>che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semplice.</a:t>
            </a:r>
            <a:endParaRPr sz="1400">
              <a:latin typeface="Arial"/>
              <a:cs typeface="Arial"/>
            </a:endParaRPr>
          </a:p>
          <a:p>
            <a:pPr marL="64769">
              <a:lnSpc>
                <a:spcPts val="1920"/>
              </a:lnSpc>
              <a:spcBef>
                <a:spcPts val="1195"/>
              </a:spcBef>
            </a:pPr>
            <a:r>
              <a:rPr sz="1600" spc="-10" dirty="0">
                <a:latin typeface="Arial"/>
                <a:cs typeface="Arial"/>
              </a:rPr>
              <a:t>MONITOR:</a:t>
            </a:r>
            <a:endParaRPr sz="1600">
              <a:latin typeface="Arial"/>
              <a:cs typeface="Arial"/>
            </a:endParaRPr>
          </a:p>
          <a:p>
            <a:pPr marL="407670" indent="-342900">
              <a:lnSpc>
                <a:spcPts val="1680"/>
              </a:lnSpc>
              <a:buChar char="•"/>
              <a:tabLst>
                <a:tab pos="407670" algn="l"/>
                <a:tab pos="408305" algn="l"/>
              </a:tabLst>
            </a:pPr>
            <a:r>
              <a:rPr sz="1400" dirty="0">
                <a:latin typeface="Arial"/>
                <a:cs typeface="Arial"/>
              </a:rPr>
              <a:t>costrutto di sincronizzazione di alto</a:t>
            </a:r>
            <a:r>
              <a:rPr sz="1400" spc="-1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livello</a:t>
            </a:r>
            <a:endParaRPr sz="1400">
              <a:latin typeface="Arial"/>
              <a:cs typeface="Arial"/>
            </a:endParaRPr>
          </a:p>
          <a:p>
            <a:pPr marL="407670" indent="-342900">
              <a:lnSpc>
                <a:spcPct val="100000"/>
              </a:lnSpc>
              <a:buChar char="•"/>
              <a:tabLst>
                <a:tab pos="407670" algn="l"/>
                <a:tab pos="408305" algn="l"/>
              </a:tabLst>
            </a:pPr>
            <a:r>
              <a:rPr sz="1400" dirty="0">
                <a:latin typeface="Arial"/>
                <a:cs typeface="Arial"/>
              </a:rPr>
              <a:t>modulo </a:t>
            </a:r>
            <a:r>
              <a:rPr sz="1400" spc="-5" dirty="0">
                <a:latin typeface="Arial"/>
                <a:cs typeface="Arial"/>
              </a:rPr>
              <a:t>software </a:t>
            </a:r>
            <a:r>
              <a:rPr sz="1400" dirty="0">
                <a:latin typeface="Arial"/>
                <a:cs typeface="Arial"/>
              </a:rPr>
              <a:t>le cui </a:t>
            </a:r>
            <a:r>
              <a:rPr sz="1400" spc="-5" dirty="0">
                <a:latin typeface="Arial"/>
                <a:cs typeface="Arial"/>
              </a:rPr>
              <a:t>caratteristiche </a:t>
            </a:r>
            <a:r>
              <a:rPr sz="1400" dirty="0">
                <a:latin typeface="Arial"/>
                <a:cs typeface="Arial"/>
              </a:rPr>
              <a:t>principali</a:t>
            </a:r>
            <a:r>
              <a:rPr sz="1400" spc="-1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sono:</a:t>
            </a:r>
            <a:endParaRPr sz="1400">
              <a:latin typeface="Arial"/>
              <a:cs typeface="Arial"/>
            </a:endParaRPr>
          </a:p>
          <a:p>
            <a:pPr marL="808990" marR="464184" lvl="1" indent="-287020">
              <a:lnSpc>
                <a:spcPts val="1340"/>
              </a:lnSpc>
              <a:spcBef>
                <a:spcPts val="325"/>
              </a:spcBef>
              <a:buChar char="–"/>
              <a:tabLst>
                <a:tab pos="808990" algn="l"/>
                <a:tab pos="809625" algn="l"/>
              </a:tabLst>
            </a:pPr>
            <a:r>
              <a:rPr sz="1400" spc="-15" dirty="0">
                <a:latin typeface="Arial"/>
                <a:cs typeface="Arial"/>
              </a:rPr>
              <a:t>Variabili </a:t>
            </a:r>
            <a:r>
              <a:rPr sz="1400" dirty="0">
                <a:latin typeface="Arial"/>
                <a:cs typeface="Arial"/>
              </a:rPr>
              <a:t>locali accessibili solo dalle procedure</a:t>
            </a:r>
            <a:r>
              <a:rPr sz="1400" spc="-1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(metodi)  definite al suo interno e non da procedure</a:t>
            </a:r>
            <a:r>
              <a:rPr sz="1400" spc="-229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esterne</a:t>
            </a:r>
            <a:endParaRPr sz="1400">
              <a:latin typeface="Arial"/>
              <a:cs typeface="Arial"/>
            </a:endParaRPr>
          </a:p>
          <a:p>
            <a:pPr marL="808990" lvl="1" indent="-287020">
              <a:lnSpc>
                <a:spcPct val="100000"/>
              </a:lnSpc>
              <a:spcBef>
                <a:spcPts val="15"/>
              </a:spcBef>
              <a:buChar char="–"/>
              <a:tabLst>
                <a:tab pos="808990" algn="l"/>
                <a:tab pos="809625" algn="l"/>
              </a:tabLst>
            </a:pPr>
            <a:r>
              <a:rPr sz="1400" spc="-5" dirty="0">
                <a:latin typeface="Arial"/>
                <a:cs typeface="Arial"/>
              </a:rPr>
              <a:t>Un </a:t>
            </a:r>
            <a:r>
              <a:rPr sz="1400" dirty="0">
                <a:latin typeface="Arial"/>
                <a:cs typeface="Arial"/>
              </a:rPr>
              <a:t>processo entra nel monitor chiamando le sue</a:t>
            </a:r>
            <a:r>
              <a:rPr sz="1400" spc="-2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procedure</a:t>
            </a:r>
            <a:endParaRPr sz="1400">
              <a:latin typeface="Arial"/>
              <a:cs typeface="Arial"/>
            </a:endParaRPr>
          </a:p>
          <a:p>
            <a:pPr marL="808990" marR="560705" lvl="1" indent="-287020">
              <a:lnSpc>
                <a:spcPct val="80100"/>
              </a:lnSpc>
              <a:spcBef>
                <a:spcPts val="335"/>
              </a:spcBef>
              <a:buChar char="–"/>
              <a:tabLst>
                <a:tab pos="808990" algn="l"/>
                <a:tab pos="809625" algn="l"/>
              </a:tabLst>
            </a:pPr>
            <a:r>
              <a:rPr sz="1400" spc="-5" dirty="0">
                <a:latin typeface="Arial"/>
                <a:cs typeface="Arial"/>
              </a:rPr>
              <a:t>Un </a:t>
            </a:r>
            <a:r>
              <a:rPr sz="1400" dirty="0">
                <a:latin typeface="Arial"/>
                <a:cs typeface="Arial"/>
              </a:rPr>
              <a:t>solo processo alla </a:t>
            </a:r>
            <a:r>
              <a:rPr sz="1400" spc="-5" dirty="0">
                <a:latin typeface="Arial"/>
                <a:cs typeface="Arial"/>
              </a:rPr>
              <a:t>volta </a:t>
            </a:r>
            <a:r>
              <a:rPr sz="1400" dirty="0">
                <a:latin typeface="Arial"/>
                <a:cs typeface="Arial"/>
              </a:rPr>
              <a:t>può essere in</a:t>
            </a:r>
            <a:r>
              <a:rPr sz="1400" spc="-20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esecuzione  </a:t>
            </a:r>
            <a:r>
              <a:rPr sz="1400" spc="-5" dirty="0">
                <a:latin typeface="Arial"/>
                <a:cs typeface="Arial"/>
              </a:rPr>
              <a:t>all’interno del </a:t>
            </a:r>
            <a:r>
              <a:rPr sz="1400" spc="-15" dirty="0">
                <a:latin typeface="Arial"/>
                <a:cs typeface="Arial"/>
              </a:rPr>
              <a:t>monitor. </a:t>
            </a:r>
            <a:r>
              <a:rPr sz="1400" dirty="0">
                <a:latin typeface="Arial"/>
                <a:cs typeface="Arial"/>
              </a:rPr>
              <a:t>Gli </a:t>
            </a:r>
            <a:r>
              <a:rPr sz="1400" spc="-5" dirty="0">
                <a:latin typeface="Arial"/>
                <a:cs typeface="Arial"/>
              </a:rPr>
              <a:t>altri processi </a:t>
            </a:r>
            <a:r>
              <a:rPr sz="1400" dirty="0">
                <a:latin typeface="Arial"/>
                <a:cs typeface="Arial"/>
              </a:rPr>
              <a:t>sono </a:t>
            </a:r>
            <a:r>
              <a:rPr sz="1400" spc="-5" dirty="0">
                <a:latin typeface="Arial"/>
                <a:cs typeface="Arial"/>
              </a:rPr>
              <a:t>sospesi  nell’attesa </a:t>
            </a:r>
            <a:r>
              <a:rPr sz="1400" dirty="0">
                <a:latin typeface="Arial"/>
                <a:cs typeface="Arial"/>
              </a:rPr>
              <a:t>che </a:t>
            </a:r>
            <a:r>
              <a:rPr sz="1400" spc="-5" dirty="0">
                <a:latin typeface="Arial"/>
                <a:cs typeface="Arial"/>
              </a:rPr>
              <a:t>il monitor diventi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disponibile</a:t>
            </a:r>
            <a:endParaRPr sz="1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"/>
              <a:buChar char="–"/>
            </a:pPr>
            <a:endParaRPr sz="1450">
              <a:latin typeface="Times New Roman"/>
              <a:cs typeface="Times New Roman"/>
            </a:endParaRPr>
          </a:p>
          <a:p>
            <a:pPr marL="407670" indent="-342900">
              <a:lnSpc>
                <a:spcPct val="100000"/>
              </a:lnSpc>
              <a:buChar char="•"/>
              <a:tabLst>
                <a:tab pos="407670" algn="l"/>
                <a:tab pos="408305" algn="l"/>
              </a:tabLst>
            </a:pPr>
            <a:r>
              <a:rPr sz="1400" spc="-5" dirty="0">
                <a:latin typeface="Arial"/>
                <a:cs typeface="Arial"/>
              </a:rPr>
              <a:t>UTILIZZO:</a:t>
            </a:r>
            <a:endParaRPr sz="1400">
              <a:latin typeface="Arial"/>
              <a:cs typeface="Arial"/>
            </a:endParaRPr>
          </a:p>
          <a:p>
            <a:pPr marL="808990" lvl="1" indent="-287020">
              <a:lnSpc>
                <a:spcPct val="100000"/>
              </a:lnSpc>
              <a:buChar char="–"/>
              <a:tabLst>
                <a:tab pos="808990" algn="l"/>
                <a:tab pos="809625" algn="l"/>
              </a:tabLst>
            </a:pPr>
            <a:r>
              <a:rPr sz="1400" dirty="0">
                <a:latin typeface="Arial"/>
                <a:cs typeface="Arial"/>
              </a:rPr>
              <a:t>Mutua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esclusione</a:t>
            </a:r>
            <a:endParaRPr sz="1400">
              <a:latin typeface="Arial"/>
              <a:cs typeface="Arial"/>
            </a:endParaRPr>
          </a:p>
          <a:p>
            <a:pPr marL="808990" lvl="1" indent="-287020">
              <a:lnSpc>
                <a:spcPct val="100000"/>
              </a:lnSpc>
              <a:buChar char="–"/>
              <a:tabLst>
                <a:tab pos="808990" algn="l"/>
                <a:tab pos="809625" algn="l"/>
              </a:tabLst>
            </a:pPr>
            <a:r>
              <a:rPr sz="1400" dirty="0">
                <a:latin typeface="Arial"/>
                <a:cs typeface="Arial"/>
              </a:rPr>
              <a:t>Protezione delle </a:t>
            </a:r>
            <a:r>
              <a:rPr sz="1400" spc="-5" dirty="0">
                <a:latin typeface="Arial"/>
                <a:cs typeface="Arial"/>
              </a:rPr>
              <a:t>strutture </a:t>
            </a:r>
            <a:r>
              <a:rPr sz="1400" dirty="0">
                <a:latin typeface="Arial"/>
                <a:cs typeface="Arial"/>
              </a:rPr>
              <a:t>dati</a:t>
            </a:r>
            <a:r>
              <a:rPr sz="1400" spc="-1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condivise</a:t>
            </a:r>
            <a:endParaRPr sz="1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"/>
              <a:buChar char="–"/>
            </a:pPr>
            <a:endParaRPr sz="1750">
              <a:latin typeface="Times New Roman"/>
              <a:cs typeface="Times New Roman"/>
            </a:endParaRPr>
          </a:p>
          <a:p>
            <a:pPr marL="407670" marR="56515" indent="-342900">
              <a:lnSpc>
                <a:spcPct val="80000"/>
              </a:lnSpc>
              <a:buChar char="•"/>
              <a:tabLst>
                <a:tab pos="407670" algn="l"/>
                <a:tab pos="408305" algn="l"/>
              </a:tabLst>
            </a:pPr>
            <a:r>
              <a:rPr sz="1400" dirty="0">
                <a:latin typeface="Arial"/>
                <a:cs typeface="Arial"/>
              </a:rPr>
              <a:t>Sincronizzazione tramite </a:t>
            </a:r>
            <a:r>
              <a:rPr sz="1400" spc="-5" dirty="0">
                <a:latin typeface="Arial"/>
                <a:cs typeface="Arial"/>
              </a:rPr>
              <a:t>variabili </a:t>
            </a:r>
            <a:r>
              <a:rPr sz="1400" dirty="0">
                <a:latin typeface="Arial"/>
                <a:cs typeface="Arial"/>
              </a:rPr>
              <a:t>di condizione. Su tali </a:t>
            </a:r>
            <a:r>
              <a:rPr sz="1400" spc="-5" dirty="0">
                <a:latin typeface="Arial"/>
                <a:cs typeface="Arial"/>
              </a:rPr>
              <a:t>variabili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  opera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mediante:</a:t>
            </a:r>
            <a:endParaRPr sz="1400">
              <a:latin typeface="Arial"/>
              <a:cs typeface="Arial"/>
            </a:endParaRPr>
          </a:p>
          <a:p>
            <a:pPr marL="808990" marR="117475" lvl="1" indent="-287020">
              <a:lnSpc>
                <a:spcPct val="80000"/>
              </a:lnSpc>
              <a:spcBef>
                <a:spcPts val="335"/>
              </a:spcBef>
              <a:buFont typeface="Arial"/>
              <a:buChar char="–"/>
              <a:tabLst>
                <a:tab pos="808990" algn="l"/>
                <a:tab pos="809625" algn="l"/>
              </a:tabLst>
            </a:pPr>
            <a:r>
              <a:rPr sz="1400" i="1" spc="-5" dirty="0">
                <a:latin typeface="Arial"/>
                <a:cs typeface="Arial"/>
              </a:rPr>
              <a:t>cwait </a:t>
            </a:r>
            <a:r>
              <a:rPr sz="1400" i="1" dirty="0">
                <a:latin typeface="Arial"/>
                <a:cs typeface="Arial"/>
              </a:rPr>
              <a:t>( c ) </a:t>
            </a:r>
            <a:r>
              <a:rPr sz="1400" dirty="0">
                <a:latin typeface="Arial"/>
                <a:cs typeface="Arial"/>
              </a:rPr>
              <a:t>: </a:t>
            </a:r>
            <a:r>
              <a:rPr sz="1400" spc="-5" dirty="0">
                <a:latin typeface="Arial"/>
                <a:cs typeface="Arial"/>
              </a:rPr>
              <a:t>sospende l’esecuzione del processo chiamante  </a:t>
            </a:r>
            <a:r>
              <a:rPr sz="1400" dirty="0">
                <a:latin typeface="Arial"/>
                <a:cs typeface="Arial"/>
              </a:rPr>
              <a:t>sulla condizione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  <a:p>
            <a:pPr marL="808990" lvl="1" indent="-287020">
              <a:lnSpc>
                <a:spcPts val="1510"/>
              </a:lnSpc>
              <a:buFont typeface="Arial"/>
              <a:buChar char="–"/>
              <a:tabLst>
                <a:tab pos="808990" algn="l"/>
                <a:tab pos="809625" algn="l"/>
              </a:tabLst>
            </a:pPr>
            <a:r>
              <a:rPr sz="1400" i="1" dirty="0">
                <a:latin typeface="Arial"/>
                <a:cs typeface="Arial"/>
              </a:rPr>
              <a:t>csignal ( c ) </a:t>
            </a:r>
            <a:r>
              <a:rPr sz="1400" dirty="0">
                <a:latin typeface="Arial"/>
                <a:cs typeface="Arial"/>
              </a:rPr>
              <a:t>: </a:t>
            </a:r>
            <a:r>
              <a:rPr sz="1400" spc="-5" dirty="0">
                <a:latin typeface="Arial"/>
                <a:cs typeface="Arial"/>
              </a:rPr>
              <a:t>riattiva </a:t>
            </a:r>
            <a:r>
              <a:rPr sz="1400" dirty="0">
                <a:latin typeface="Arial"/>
                <a:cs typeface="Arial"/>
              </a:rPr>
              <a:t>un processo sospeso sulla</a:t>
            </a:r>
            <a:r>
              <a:rPr sz="1400" spc="-2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condizione</a:t>
            </a:r>
            <a:endParaRPr sz="1400">
              <a:latin typeface="Arial"/>
              <a:cs typeface="Arial"/>
            </a:endParaRPr>
          </a:p>
          <a:p>
            <a:pPr marL="808990">
              <a:lnSpc>
                <a:spcPts val="1345"/>
              </a:lnSpc>
            </a:pPr>
            <a:r>
              <a:rPr sz="1400" dirty="0">
                <a:latin typeface="Arial"/>
                <a:cs typeface="Arial"/>
              </a:rPr>
              <a:t>c.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NB: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non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c’è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nessun processo in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attesa su</a:t>
            </a:r>
            <a:r>
              <a:rPr sz="1400" u="heavy" spc="-1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tale</a:t>
            </a:r>
            <a:endParaRPr sz="1400">
              <a:latin typeface="Arial"/>
              <a:cs typeface="Arial"/>
            </a:endParaRPr>
          </a:p>
          <a:p>
            <a:pPr marL="808990">
              <a:lnSpc>
                <a:spcPts val="1515"/>
              </a:lnSpc>
            </a:pP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condizione il segnale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viene</a:t>
            </a:r>
            <a:r>
              <a:rPr sz="1400" u="heavy" spc="-1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perso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56325" y="2120963"/>
            <a:ext cx="2987675" cy="473703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Concorrenza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81888" y="2712211"/>
            <a:ext cx="7339965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z="6600" b="1" spc="-5" dirty="0">
                <a:solidFill>
                  <a:srgbClr val="009999"/>
                </a:solidFill>
                <a:latin typeface="Arial"/>
                <a:cs typeface="Arial"/>
              </a:rPr>
              <a:t>CONCORRENZA:</a:t>
            </a:r>
            <a:endParaRPr sz="6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6600" b="1" spc="-5" dirty="0">
                <a:solidFill>
                  <a:srgbClr val="009999"/>
                </a:solidFill>
                <a:latin typeface="Arial"/>
                <a:cs typeface="Arial"/>
              </a:rPr>
              <a:t>Stallo e</a:t>
            </a:r>
            <a:r>
              <a:rPr sz="6600" b="1" spc="-10" dirty="0">
                <a:solidFill>
                  <a:srgbClr val="009999"/>
                </a:solidFill>
                <a:latin typeface="Arial"/>
                <a:cs typeface="Arial"/>
              </a:rPr>
              <a:t> </a:t>
            </a:r>
            <a:r>
              <a:rPr sz="6600" b="1" spc="-5" dirty="0">
                <a:solidFill>
                  <a:srgbClr val="009999"/>
                </a:solidFill>
                <a:latin typeface="Arial"/>
                <a:cs typeface="Arial"/>
              </a:rPr>
              <a:t>Starvation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4644" y="1513078"/>
            <a:ext cx="7523480" cy="3390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Definizione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600" i="1" spc="-10" dirty="0">
                <a:solidFill>
                  <a:srgbClr val="0099CC"/>
                </a:solidFill>
                <a:latin typeface="Arial"/>
                <a:cs typeface="Arial"/>
              </a:rPr>
              <a:t>Un </a:t>
            </a:r>
            <a:r>
              <a:rPr sz="1600" i="1" spc="-5" dirty="0">
                <a:solidFill>
                  <a:srgbClr val="0099CC"/>
                </a:solidFill>
                <a:latin typeface="Arial"/>
                <a:cs typeface="Arial"/>
              </a:rPr>
              <a:t>insieme di processi è in stallo se </a:t>
            </a:r>
            <a:r>
              <a:rPr sz="1600" i="1" spc="-10" dirty="0">
                <a:solidFill>
                  <a:srgbClr val="0099CC"/>
                </a:solidFill>
                <a:latin typeface="Arial"/>
                <a:cs typeface="Arial"/>
              </a:rPr>
              <a:t>ogni </a:t>
            </a:r>
            <a:r>
              <a:rPr sz="1600" i="1" spc="-5" dirty="0">
                <a:solidFill>
                  <a:srgbClr val="0099CC"/>
                </a:solidFill>
                <a:latin typeface="Arial"/>
                <a:cs typeface="Arial"/>
              </a:rPr>
              <a:t>processo </a:t>
            </a:r>
            <a:r>
              <a:rPr sz="1600" i="1" spc="-10" dirty="0">
                <a:solidFill>
                  <a:srgbClr val="0099CC"/>
                </a:solidFill>
                <a:latin typeface="Arial"/>
                <a:cs typeface="Arial"/>
              </a:rPr>
              <a:t>nell’insieme </a:t>
            </a:r>
            <a:r>
              <a:rPr sz="1600" i="1" spc="-5" dirty="0">
                <a:solidFill>
                  <a:srgbClr val="0099CC"/>
                </a:solidFill>
                <a:latin typeface="Arial"/>
                <a:cs typeface="Arial"/>
              </a:rPr>
              <a:t>è in attesa di</a:t>
            </a:r>
            <a:r>
              <a:rPr sz="1600" i="1" spc="140" dirty="0">
                <a:solidFill>
                  <a:srgbClr val="0099CC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0099CC"/>
                </a:solidFill>
                <a:latin typeface="Arial"/>
                <a:cs typeface="Arial"/>
              </a:rPr>
              <a:t>un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600" i="1" spc="-5" dirty="0">
                <a:solidFill>
                  <a:srgbClr val="0099CC"/>
                </a:solidFill>
                <a:latin typeface="Arial"/>
                <a:cs typeface="Arial"/>
              </a:rPr>
              <a:t>evento che solo un altro processo </a:t>
            </a:r>
            <a:r>
              <a:rPr sz="1600" i="1" dirty="0">
                <a:solidFill>
                  <a:srgbClr val="0099CC"/>
                </a:solidFill>
                <a:latin typeface="Arial"/>
                <a:cs typeface="Arial"/>
              </a:rPr>
              <a:t>nello stesso </a:t>
            </a:r>
            <a:r>
              <a:rPr sz="1600" i="1" spc="-5" dirty="0">
                <a:solidFill>
                  <a:srgbClr val="0099CC"/>
                </a:solidFill>
                <a:latin typeface="Arial"/>
                <a:cs typeface="Arial"/>
              </a:rPr>
              <a:t>insieme può</a:t>
            </a:r>
            <a:r>
              <a:rPr sz="1600" i="1" spc="10" dirty="0">
                <a:solidFill>
                  <a:srgbClr val="0099CC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0099CC"/>
                </a:solidFill>
                <a:latin typeface="Arial"/>
                <a:cs typeface="Arial"/>
              </a:rPr>
              <a:t>generare.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Generalmente </a:t>
            </a:r>
            <a:r>
              <a:rPr sz="1600" spc="-5" dirty="0">
                <a:latin typeface="Arial"/>
                <a:cs typeface="Arial"/>
              </a:rPr>
              <a:t>l’evento è il rilascio di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risorsa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Nessuno dei </a:t>
            </a:r>
            <a:r>
              <a:rPr sz="1600" spc="-5" dirty="0">
                <a:latin typeface="Arial"/>
                <a:cs typeface="Arial"/>
              </a:rPr>
              <a:t>processi in stallo </a:t>
            </a:r>
            <a:r>
              <a:rPr sz="1600" spc="-10" dirty="0">
                <a:latin typeface="Arial"/>
                <a:cs typeface="Arial"/>
              </a:rPr>
              <a:t>può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…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passare in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esecuzione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rilasciare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risorse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essere riattivato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Grafici di Allocazione delle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risorse:</a:t>
            </a:r>
            <a:endParaRPr sz="1600">
              <a:latin typeface="Arial"/>
              <a:cs typeface="Arial"/>
            </a:endParaRPr>
          </a:p>
          <a:p>
            <a:pPr marL="181610" indent="-168910">
              <a:lnSpc>
                <a:spcPct val="100000"/>
              </a:lnSpc>
              <a:spcBef>
                <a:spcPts val="380"/>
              </a:spcBef>
              <a:buChar char="–"/>
              <a:tabLst>
                <a:tab pos="182245" algn="l"/>
              </a:tabLst>
            </a:pPr>
            <a:r>
              <a:rPr sz="1600" spc="-5" dirty="0">
                <a:latin typeface="Arial"/>
                <a:cs typeface="Arial"/>
              </a:rPr>
              <a:t>Il processo P1 richiede la risorsa Ra (fig.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a)</a:t>
            </a:r>
            <a:endParaRPr sz="1600">
              <a:latin typeface="Arial"/>
              <a:cs typeface="Arial"/>
            </a:endParaRPr>
          </a:p>
          <a:p>
            <a:pPr marL="181610" indent="-168910">
              <a:lnSpc>
                <a:spcPct val="100000"/>
              </a:lnSpc>
              <a:spcBef>
                <a:spcPts val="390"/>
              </a:spcBef>
              <a:buChar char="–"/>
              <a:tabLst>
                <a:tab pos="182245" algn="l"/>
              </a:tabLst>
            </a:pPr>
            <a:r>
              <a:rPr sz="1600" spc="-5" dirty="0">
                <a:latin typeface="Arial"/>
                <a:cs typeface="Arial"/>
              </a:rPr>
              <a:t>La risorsa Ra è posseduta dal processo P1 (fig.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Introduzione </a:t>
            </a:r>
            <a:r>
              <a:rPr spc="-5" dirty="0"/>
              <a:t>allo </a:t>
            </a:r>
            <a:r>
              <a:rPr dirty="0"/>
              <a:t>Stallo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24075" y="5013261"/>
            <a:ext cx="5761101" cy="1484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2567" y="1477772"/>
            <a:ext cx="62579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Mutua esclusione</a:t>
            </a:r>
            <a:r>
              <a:rPr sz="1600" spc="-5" dirty="0">
                <a:latin typeface="Arial"/>
                <a:cs typeface="Arial"/>
              </a:rPr>
              <a:t>: un solo processo alla volta può usare una</a:t>
            </a:r>
            <a:r>
              <a:rPr sz="1600" spc="1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risorsa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2567" y="1880107"/>
            <a:ext cx="6222365" cy="151257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622300" marR="5080" indent="-609600">
              <a:lnSpc>
                <a:spcPts val="1730"/>
              </a:lnSpc>
              <a:spcBef>
                <a:spcPts val="310"/>
              </a:spcBef>
            </a:pPr>
            <a:r>
              <a:rPr sz="1600" b="1" spc="-5" dirty="0">
                <a:latin typeface="Arial"/>
                <a:cs typeface="Arial"/>
              </a:rPr>
              <a:t>“hold &amp; </a:t>
            </a:r>
            <a:r>
              <a:rPr sz="1600" b="1" dirty="0">
                <a:latin typeface="Arial"/>
                <a:cs typeface="Arial"/>
              </a:rPr>
              <a:t>wait” </a:t>
            </a:r>
            <a:r>
              <a:rPr sz="1600" b="1" spc="-5" dirty="0">
                <a:latin typeface="Arial"/>
                <a:cs typeface="Arial"/>
              </a:rPr>
              <a:t>– possesso e attesa</a:t>
            </a:r>
            <a:r>
              <a:rPr sz="1600" spc="-5" dirty="0">
                <a:latin typeface="Arial"/>
                <a:cs typeface="Arial"/>
              </a:rPr>
              <a:t>: un processo può mantenere il  possesso delle risorse allocate mentre attende di averne</a:t>
            </a:r>
            <a:r>
              <a:rPr sz="1600" spc="1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altre</a:t>
            </a:r>
            <a:endParaRPr sz="1600">
              <a:latin typeface="Arial"/>
              <a:cs typeface="Arial"/>
            </a:endParaRPr>
          </a:p>
          <a:p>
            <a:pPr marL="622300" marR="418465" indent="-609600">
              <a:lnSpc>
                <a:spcPts val="1730"/>
              </a:lnSpc>
              <a:spcBef>
                <a:spcPts val="1435"/>
              </a:spcBef>
            </a:pPr>
            <a:r>
              <a:rPr sz="1600" b="1" spc="-10" dirty="0">
                <a:latin typeface="Arial"/>
                <a:cs typeface="Arial"/>
              </a:rPr>
              <a:t>Assenza </a:t>
            </a:r>
            <a:r>
              <a:rPr sz="1600" b="1" spc="-5" dirty="0">
                <a:latin typeface="Arial"/>
                <a:cs typeface="Arial"/>
              </a:rPr>
              <a:t>di prerilascio</a:t>
            </a:r>
            <a:r>
              <a:rPr sz="1600" spc="-5" dirty="0">
                <a:latin typeface="Arial"/>
                <a:cs typeface="Arial"/>
              </a:rPr>
              <a:t>: i processi non possono essere forzati a  rilasciare in anticipo le risorse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acquisite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1600" b="1" spc="-15" dirty="0">
                <a:latin typeface="Arial"/>
                <a:cs typeface="Arial"/>
              </a:rPr>
              <a:t>Attesa</a:t>
            </a:r>
            <a:r>
              <a:rPr sz="1600" b="1" spc="6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circolare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9767" y="3492753"/>
            <a:ext cx="10223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Wingdings"/>
                <a:cs typeface="Wingdings"/>
              </a:rPr>
              <a:t></a:t>
            </a:r>
            <a:endParaRPr sz="8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9767" y="3760977"/>
            <a:ext cx="10223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Wingdings"/>
                <a:cs typeface="Wingdings"/>
              </a:rPr>
              <a:t></a:t>
            </a:r>
            <a:endParaRPr sz="8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63217" y="3367176"/>
            <a:ext cx="4972050" cy="78168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5" dirty="0">
                <a:latin typeface="Arial"/>
                <a:cs typeface="Arial"/>
              </a:rPr>
              <a:t>almeno due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processi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ts val="1730"/>
              </a:lnSpc>
              <a:spcBef>
                <a:spcPts val="409"/>
              </a:spcBef>
            </a:pPr>
            <a:r>
              <a:rPr sz="1600" spc="-5" dirty="0">
                <a:latin typeface="Arial"/>
                <a:cs typeface="Arial"/>
              </a:rPr>
              <a:t>ogni processo aspetta una risorsa occupata da un altro  processo in attesa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circolare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Condizioni </a:t>
            </a:r>
            <a:r>
              <a:rPr dirty="0"/>
              <a:t>per lo</a:t>
            </a:r>
            <a:r>
              <a:rPr spc="-5" dirty="0"/>
              <a:t> Stallo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1187" y="4508500"/>
            <a:ext cx="2284349" cy="234949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65009" y="2125738"/>
            <a:ext cx="1790064" cy="40132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440"/>
              </a:lnSpc>
              <a:spcBef>
                <a:spcPts val="210"/>
              </a:spcBef>
            </a:pPr>
            <a:r>
              <a:rPr sz="1250" i="1" spc="-30" dirty="0">
                <a:latin typeface="Malgun Gothic"/>
                <a:cs typeface="Malgun Gothic"/>
              </a:rPr>
              <a:t>Condizioni </a:t>
            </a:r>
            <a:r>
              <a:rPr sz="1250" i="1" spc="-25" dirty="0">
                <a:latin typeface="Malgun Gothic"/>
                <a:cs typeface="Malgun Gothic"/>
              </a:rPr>
              <a:t>necessarie </a:t>
            </a:r>
            <a:r>
              <a:rPr sz="1250" i="1" spc="-35" dirty="0">
                <a:latin typeface="Malgun Gothic"/>
                <a:cs typeface="Malgun Gothic"/>
              </a:rPr>
              <a:t>ma  non</a:t>
            </a:r>
            <a:r>
              <a:rPr sz="1250" i="1" spc="-10" dirty="0">
                <a:latin typeface="Malgun Gothic"/>
                <a:cs typeface="Malgun Gothic"/>
              </a:rPr>
              <a:t> </a:t>
            </a:r>
            <a:r>
              <a:rPr sz="1250" i="1" spc="-25" dirty="0">
                <a:latin typeface="Malgun Gothic"/>
                <a:cs typeface="Malgun Gothic"/>
              </a:rPr>
              <a:t>sufficienti</a:t>
            </a:r>
            <a:endParaRPr sz="125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32651" y="1484375"/>
            <a:ext cx="215900" cy="1800225"/>
          </a:xfrm>
          <a:custGeom>
            <a:avLst/>
            <a:gdLst/>
            <a:ahLst/>
            <a:cxnLst/>
            <a:rect l="l" t="t" r="r" b="b"/>
            <a:pathLst>
              <a:path w="215900" h="1800225">
                <a:moveTo>
                  <a:pt x="0" y="0"/>
                </a:moveTo>
                <a:lnTo>
                  <a:pt x="41995" y="1404"/>
                </a:lnTo>
                <a:lnTo>
                  <a:pt x="76311" y="5238"/>
                </a:lnTo>
                <a:lnTo>
                  <a:pt x="99458" y="10929"/>
                </a:lnTo>
                <a:lnTo>
                  <a:pt x="107950" y="17907"/>
                </a:lnTo>
                <a:lnTo>
                  <a:pt x="107950" y="882014"/>
                </a:lnTo>
                <a:lnTo>
                  <a:pt x="116423" y="889065"/>
                </a:lnTo>
                <a:lnTo>
                  <a:pt x="139541" y="894794"/>
                </a:lnTo>
                <a:lnTo>
                  <a:pt x="173851" y="898642"/>
                </a:lnTo>
                <a:lnTo>
                  <a:pt x="215900" y="900049"/>
                </a:lnTo>
                <a:lnTo>
                  <a:pt x="173851" y="901455"/>
                </a:lnTo>
                <a:lnTo>
                  <a:pt x="139541" y="905303"/>
                </a:lnTo>
                <a:lnTo>
                  <a:pt x="116423" y="911032"/>
                </a:lnTo>
                <a:lnTo>
                  <a:pt x="107950" y="918083"/>
                </a:lnTo>
                <a:lnTo>
                  <a:pt x="107950" y="1782190"/>
                </a:lnTo>
                <a:lnTo>
                  <a:pt x="99458" y="1789187"/>
                </a:lnTo>
                <a:lnTo>
                  <a:pt x="76311" y="1794922"/>
                </a:lnTo>
                <a:lnTo>
                  <a:pt x="41995" y="1798800"/>
                </a:lnTo>
                <a:lnTo>
                  <a:pt x="0" y="180022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92950" y="1484375"/>
            <a:ext cx="142875" cy="3024505"/>
          </a:xfrm>
          <a:custGeom>
            <a:avLst/>
            <a:gdLst/>
            <a:ahLst/>
            <a:cxnLst/>
            <a:rect l="l" t="t" r="r" b="b"/>
            <a:pathLst>
              <a:path w="142875" h="3024504">
                <a:moveTo>
                  <a:pt x="0" y="0"/>
                </a:moveTo>
                <a:lnTo>
                  <a:pt x="27834" y="916"/>
                </a:lnTo>
                <a:lnTo>
                  <a:pt x="50561" y="3428"/>
                </a:lnTo>
                <a:lnTo>
                  <a:pt x="65883" y="7179"/>
                </a:lnTo>
                <a:lnTo>
                  <a:pt x="71500" y="11811"/>
                </a:lnTo>
                <a:lnTo>
                  <a:pt x="71500" y="1500124"/>
                </a:lnTo>
                <a:lnTo>
                  <a:pt x="77098" y="1504775"/>
                </a:lnTo>
                <a:lnTo>
                  <a:pt x="92376" y="1508569"/>
                </a:lnTo>
                <a:lnTo>
                  <a:pt x="115060" y="1511125"/>
                </a:lnTo>
                <a:lnTo>
                  <a:pt x="142875" y="1512062"/>
                </a:lnTo>
                <a:lnTo>
                  <a:pt x="115060" y="1512998"/>
                </a:lnTo>
                <a:lnTo>
                  <a:pt x="92376" y="1515554"/>
                </a:lnTo>
                <a:lnTo>
                  <a:pt x="77098" y="1519348"/>
                </a:lnTo>
                <a:lnTo>
                  <a:pt x="71500" y="1524000"/>
                </a:lnTo>
                <a:lnTo>
                  <a:pt x="71500" y="3012186"/>
                </a:lnTo>
                <a:lnTo>
                  <a:pt x="65883" y="3016837"/>
                </a:lnTo>
                <a:lnTo>
                  <a:pt x="50561" y="3020631"/>
                </a:lnTo>
                <a:lnTo>
                  <a:pt x="27834" y="3023187"/>
                </a:lnTo>
                <a:lnTo>
                  <a:pt x="0" y="3024124"/>
                </a:lnTo>
              </a:path>
            </a:pathLst>
          </a:custGeom>
          <a:ln w="9525">
            <a:solidFill>
              <a:srgbClr val="00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388732" y="2803664"/>
            <a:ext cx="1657985" cy="40195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ts val="1470"/>
              </a:lnSpc>
              <a:spcBef>
                <a:spcPts val="115"/>
              </a:spcBef>
            </a:pPr>
            <a:r>
              <a:rPr sz="1250" i="1" spc="-30" dirty="0">
                <a:solidFill>
                  <a:srgbClr val="0099CC"/>
                </a:solidFill>
                <a:latin typeface="Malgun Gothic"/>
                <a:cs typeface="Malgun Gothic"/>
              </a:rPr>
              <a:t>Condizioni </a:t>
            </a:r>
            <a:r>
              <a:rPr sz="1250" i="1" spc="-25" dirty="0">
                <a:solidFill>
                  <a:srgbClr val="0099CC"/>
                </a:solidFill>
                <a:latin typeface="Malgun Gothic"/>
                <a:cs typeface="Malgun Gothic"/>
              </a:rPr>
              <a:t>necessarie</a:t>
            </a:r>
            <a:r>
              <a:rPr sz="1250" i="1" spc="-15" dirty="0">
                <a:solidFill>
                  <a:srgbClr val="0099CC"/>
                </a:solidFill>
                <a:latin typeface="Malgun Gothic"/>
                <a:cs typeface="Malgun Gothic"/>
              </a:rPr>
              <a:t> </a:t>
            </a:r>
            <a:r>
              <a:rPr sz="1250" i="1" spc="-30" dirty="0">
                <a:solidFill>
                  <a:srgbClr val="0099CC"/>
                </a:solidFill>
                <a:latin typeface="Malgun Gothic"/>
                <a:cs typeface="Malgun Gothic"/>
              </a:rPr>
              <a:t>e</a:t>
            </a:r>
            <a:endParaRPr sz="1250">
              <a:latin typeface="Malgun Gothic"/>
              <a:cs typeface="Malgun Gothic"/>
            </a:endParaRPr>
          </a:p>
          <a:p>
            <a:pPr marL="12700">
              <a:lnSpc>
                <a:spcPts val="1470"/>
              </a:lnSpc>
            </a:pPr>
            <a:r>
              <a:rPr sz="1250" i="1" spc="-25" dirty="0">
                <a:solidFill>
                  <a:srgbClr val="0099CC"/>
                </a:solidFill>
                <a:latin typeface="Malgun Gothic"/>
                <a:cs typeface="Malgun Gothic"/>
              </a:rPr>
              <a:t>sufficienti</a:t>
            </a:r>
            <a:endParaRPr sz="125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98850" y="5178004"/>
            <a:ext cx="5259705" cy="101409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95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NB:</a:t>
            </a:r>
            <a:endParaRPr sz="1650">
              <a:latin typeface="Malgun Gothic"/>
              <a:cs typeface="Malgun Gothic"/>
            </a:endParaRPr>
          </a:p>
          <a:p>
            <a:pPr marL="299085" indent="-286385">
              <a:lnSpc>
                <a:spcPts val="1920"/>
              </a:lnSpc>
              <a:buSzPct val="96969"/>
              <a:buFont typeface="Malgun Gothic"/>
              <a:buChar char="•"/>
              <a:tabLst>
                <a:tab pos="299085" algn="l"/>
                <a:tab pos="299720" algn="l"/>
              </a:tabLst>
            </a:pPr>
            <a:r>
              <a:rPr sz="1650" i="1" spc="-25" dirty="0">
                <a:latin typeface="Malgun Gothic"/>
                <a:cs typeface="Malgun Gothic"/>
              </a:rPr>
              <a:t>le </a:t>
            </a:r>
            <a:r>
              <a:rPr sz="1650" i="1" spc="-30" dirty="0">
                <a:latin typeface="Malgun Gothic"/>
                <a:cs typeface="Malgun Gothic"/>
              </a:rPr>
              <a:t>prime </a:t>
            </a:r>
            <a:r>
              <a:rPr sz="1650" i="1" spc="-35" dirty="0">
                <a:latin typeface="Malgun Gothic"/>
                <a:cs typeface="Malgun Gothic"/>
              </a:rPr>
              <a:t>tre </a:t>
            </a:r>
            <a:r>
              <a:rPr sz="1650" i="1" spc="-30" dirty="0">
                <a:latin typeface="Malgun Gothic"/>
                <a:cs typeface="Malgun Gothic"/>
              </a:rPr>
              <a:t>condizioni </a:t>
            </a:r>
            <a:r>
              <a:rPr sz="1650" i="1" spc="-35" dirty="0">
                <a:latin typeface="Malgun Gothic"/>
                <a:cs typeface="Malgun Gothic"/>
              </a:rPr>
              <a:t>derivano direttamente</a:t>
            </a:r>
            <a:r>
              <a:rPr sz="1650" i="1" spc="17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dalla</a:t>
            </a:r>
            <a:endParaRPr sz="1650">
              <a:latin typeface="Malgun Gothic"/>
              <a:cs typeface="Malgun Gothic"/>
            </a:endParaRPr>
          </a:p>
          <a:p>
            <a:pPr marL="299085">
              <a:lnSpc>
                <a:spcPts val="1920"/>
              </a:lnSpc>
            </a:pPr>
            <a:r>
              <a:rPr sz="1650" i="1" spc="-35" dirty="0">
                <a:latin typeface="Malgun Gothic"/>
                <a:cs typeface="Malgun Gothic"/>
              </a:rPr>
              <a:t>progettazione </a:t>
            </a:r>
            <a:r>
              <a:rPr sz="1650" i="1" spc="-20" dirty="0">
                <a:latin typeface="Malgun Gothic"/>
                <a:cs typeface="Malgun Gothic"/>
              </a:rPr>
              <a:t>(in </a:t>
            </a:r>
            <a:r>
              <a:rPr sz="1650" i="1" spc="-25" dirty="0">
                <a:latin typeface="Malgun Gothic"/>
                <a:cs typeface="Malgun Gothic"/>
              </a:rPr>
              <a:t>molti casi </a:t>
            </a:r>
            <a:r>
              <a:rPr sz="1650" i="1" spc="-35" dirty="0">
                <a:latin typeface="Malgun Gothic"/>
                <a:cs typeface="Malgun Gothic"/>
              </a:rPr>
              <a:t>sono</a:t>
            </a:r>
            <a:r>
              <a:rPr sz="1650" i="1" spc="9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auspicabili),</a:t>
            </a:r>
            <a:endParaRPr sz="1650">
              <a:latin typeface="Malgun Gothic"/>
              <a:cs typeface="Malgun Gothic"/>
            </a:endParaRPr>
          </a:p>
          <a:p>
            <a:pPr marL="299085" indent="-286385">
              <a:lnSpc>
                <a:spcPts val="1950"/>
              </a:lnSpc>
              <a:buSzPct val="96969"/>
              <a:buFont typeface="Malgun Gothic"/>
              <a:buChar char="•"/>
              <a:tabLst>
                <a:tab pos="299085" algn="l"/>
                <a:tab pos="299720" algn="l"/>
              </a:tabLst>
            </a:pPr>
            <a:r>
              <a:rPr sz="1650" i="1" spc="-25" dirty="0">
                <a:latin typeface="Malgun Gothic"/>
                <a:cs typeface="Malgun Gothic"/>
              </a:rPr>
              <a:t>la quarta </a:t>
            </a:r>
            <a:r>
              <a:rPr sz="1650" i="1" spc="-30" dirty="0">
                <a:latin typeface="Malgun Gothic"/>
                <a:cs typeface="Malgun Gothic"/>
              </a:rPr>
              <a:t>è </a:t>
            </a:r>
            <a:r>
              <a:rPr sz="1650" i="1" spc="-35" dirty="0">
                <a:latin typeface="Malgun Gothic"/>
                <a:cs typeface="Malgun Gothic"/>
              </a:rPr>
              <a:t>un </a:t>
            </a:r>
            <a:r>
              <a:rPr sz="1650" i="1" spc="-40" dirty="0">
                <a:latin typeface="Malgun Gothic"/>
                <a:cs typeface="Malgun Gothic"/>
              </a:rPr>
              <a:t>evento </a:t>
            </a:r>
            <a:r>
              <a:rPr sz="1650" i="1" spc="-30" dirty="0">
                <a:latin typeface="Malgun Gothic"/>
                <a:cs typeface="Malgun Gothic"/>
              </a:rPr>
              <a:t>che </a:t>
            </a:r>
            <a:r>
              <a:rPr sz="1650" i="1" spc="-20" dirty="0">
                <a:latin typeface="Malgun Gothic"/>
                <a:cs typeface="Malgun Gothic"/>
              </a:rPr>
              <a:t>si </a:t>
            </a:r>
            <a:r>
              <a:rPr sz="1650" i="1" spc="-35" dirty="0">
                <a:latin typeface="Malgun Gothic"/>
                <a:cs typeface="Malgun Gothic"/>
              </a:rPr>
              <a:t>può </a:t>
            </a:r>
            <a:r>
              <a:rPr sz="1650" i="1" spc="-30" dirty="0">
                <a:latin typeface="Malgun Gothic"/>
                <a:cs typeface="Malgun Gothic"/>
              </a:rPr>
              <a:t>verificare e</a:t>
            </a:r>
            <a:r>
              <a:rPr sz="1650" i="1" spc="204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dipende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85361" y="6153719"/>
            <a:ext cx="433133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dalla </a:t>
            </a:r>
            <a:r>
              <a:rPr sz="1650" i="1" spc="-25" dirty="0">
                <a:latin typeface="Malgun Gothic"/>
                <a:cs typeface="Malgun Gothic"/>
              </a:rPr>
              <a:t>particolare </a:t>
            </a:r>
            <a:r>
              <a:rPr sz="1650" i="1" spc="-35" dirty="0">
                <a:latin typeface="Malgun Gothic"/>
                <a:cs typeface="Malgun Gothic"/>
              </a:rPr>
              <a:t>sequenza </a:t>
            </a:r>
            <a:r>
              <a:rPr sz="1650" i="1" spc="-30" dirty="0">
                <a:latin typeface="Malgun Gothic"/>
                <a:cs typeface="Malgun Gothic"/>
              </a:rPr>
              <a:t>di </a:t>
            </a:r>
            <a:r>
              <a:rPr sz="1650" i="1" spc="-25" dirty="0">
                <a:latin typeface="Malgun Gothic"/>
                <a:cs typeface="Malgun Gothic"/>
              </a:rPr>
              <a:t>richieste </a:t>
            </a:r>
            <a:r>
              <a:rPr sz="1650" i="1" spc="-30" dirty="0">
                <a:latin typeface="Malgun Gothic"/>
                <a:cs typeface="Malgun Gothic"/>
              </a:rPr>
              <a:t>e</a:t>
            </a:r>
            <a:r>
              <a:rPr sz="1650" i="1" spc="135" dirty="0">
                <a:latin typeface="Malgun Gothic"/>
                <a:cs typeface="Malgun Gothic"/>
              </a:rPr>
              <a:t> </a:t>
            </a:r>
            <a:r>
              <a:rPr sz="1650" i="1" spc="-20" dirty="0">
                <a:latin typeface="Malgun Gothic"/>
                <a:cs typeface="Malgun Gothic"/>
              </a:rPr>
              <a:t>rilasci.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9143" y="1565529"/>
            <a:ext cx="7805420" cy="2268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Strategie per affrontare il problema dello</a:t>
            </a:r>
            <a:r>
              <a:rPr sz="1600" b="1" spc="15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stallo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622300" indent="-609600">
              <a:lnSpc>
                <a:spcPct val="100000"/>
              </a:lnSpc>
              <a:buAutoNum type="arabicPeriod"/>
              <a:tabLst>
                <a:tab pos="621665" algn="l"/>
                <a:tab pos="622300" algn="l"/>
              </a:tabLst>
            </a:pPr>
            <a:r>
              <a:rPr sz="1600" b="1" spc="-5" dirty="0">
                <a:latin typeface="Arial"/>
                <a:cs typeface="Arial"/>
              </a:rPr>
              <a:t>Ignorare il problema (</a:t>
            </a:r>
            <a:r>
              <a:rPr sz="1600" b="1" i="1" spc="-5" dirty="0">
                <a:latin typeface="Arial"/>
                <a:cs typeface="Arial"/>
              </a:rPr>
              <a:t>algoritmo dello</a:t>
            </a:r>
            <a:r>
              <a:rPr sz="1600" b="1" i="1" spc="135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struzzo</a:t>
            </a:r>
            <a:r>
              <a:rPr sz="1600" b="1" spc="-5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 marL="1022985" lvl="1" indent="-254635">
              <a:lnSpc>
                <a:spcPct val="100000"/>
              </a:lnSpc>
              <a:spcBef>
                <a:spcPts val="385"/>
              </a:spcBef>
              <a:buChar char="–"/>
              <a:tabLst>
                <a:tab pos="1022985" algn="l"/>
                <a:tab pos="1023619" algn="l"/>
              </a:tabLst>
            </a:pPr>
            <a:r>
              <a:rPr sz="1600" spc="-5" dirty="0">
                <a:latin typeface="Arial"/>
                <a:cs typeface="Arial"/>
              </a:rPr>
              <a:t>Soluzione adottata dalla maggior parte dei SO inclusi Unix e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Windows</a:t>
            </a:r>
            <a:endParaRPr sz="1600">
              <a:latin typeface="Arial"/>
              <a:cs typeface="Arial"/>
            </a:endParaRPr>
          </a:p>
          <a:p>
            <a:pPr marL="1022985" marR="5080" lvl="1" indent="-254635">
              <a:lnSpc>
                <a:spcPct val="100000"/>
              </a:lnSpc>
              <a:spcBef>
                <a:spcPts val="385"/>
              </a:spcBef>
              <a:buChar char="–"/>
              <a:tabLst>
                <a:tab pos="1022985" algn="l"/>
                <a:tab pos="1023619" algn="l"/>
              </a:tabLst>
            </a:pPr>
            <a:r>
              <a:rPr sz="1600" spc="-5" dirty="0">
                <a:latin typeface="Arial"/>
                <a:cs typeface="Arial"/>
              </a:rPr>
              <a:t>Soluzione ragionevole se lo stallo capita raramente o evitare lo stallo risulta  molto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costoso</a:t>
            </a:r>
            <a:endParaRPr sz="1600">
              <a:latin typeface="Arial"/>
              <a:cs typeface="Arial"/>
            </a:endParaRPr>
          </a:p>
          <a:p>
            <a:pPr marL="1022985" lvl="1" indent="-254635">
              <a:lnSpc>
                <a:spcPct val="100000"/>
              </a:lnSpc>
              <a:spcBef>
                <a:spcPts val="384"/>
              </a:spcBef>
              <a:buChar char="–"/>
              <a:tabLst>
                <a:tab pos="1022985" algn="l"/>
                <a:tab pos="1023619" algn="l"/>
              </a:tabLst>
            </a:pPr>
            <a:r>
              <a:rPr sz="1600" spc="-5" dirty="0">
                <a:latin typeface="Arial"/>
                <a:cs typeface="Arial"/>
              </a:rPr>
              <a:t>Degrado delle prestazioni: blocco totale del sistema e riavvio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manuale</a:t>
            </a:r>
            <a:endParaRPr sz="1600">
              <a:latin typeface="Arial"/>
              <a:cs typeface="Arial"/>
            </a:endParaRPr>
          </a:p>
          <a:p>
            <a:pPr marL="1022985" lvl="1" indent="-254635">
              <a:lnSpc>
                <a:spcPct val="100000"/>
              </a:lnSpc>
              <a:spcBef>
                <a:spcPts val="385"/>
              </a:spcBef>
              <a:buChar char="–"/>
              <a:tabLst>
                <a:tab pos="1022985" algn="l"/>
                <a:tab pos="1023619" algn="l"/>
              </a:tabLst>
            </a:pPr>
            <a:r>
              <a:rPr sz="1600" spc="-5" dirty="0">
                <a:latin typeface="Arial"/>
                <a:cs typeface="Arial"/>
              </a:rPr>
              <a:t>Compromesso tra convenienza e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correttezza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9143" y="4150867"/>
            <a:ext cx="1949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2.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8743" y="4150867"/>
            <a:ext cx="703643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Arial"/>
                <a:cs typeface="Arial"/>
              </a:rPr>
              <a:t>Prevenirlo</a:t>
            </a:r>
            <a:r>
              <a:rPr sz="1600" spc="-10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progettare un SO in modo che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possibilità di avere uno stallo sia  esclusa a priori tramite la negazione di una delle 4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condizioni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9143" y="4980178"/>
            <a:ext cx="1949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3.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8743" y="4980178"/>
            <a:ext cx="70358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Esclusione</a:t>
            </a:r>
            <a:r>
              <a:rPr sz="1600" spc="-5" dirty="0">
                <a:latin typeface="Arial"/>
                <a:cs typeface="Arial"/>
              </a:rPr>
              <a:t>: le tre condizioni necessarie sono permesse, un algoritmo verifica  dinamicamente che una richiesta non produca una situazione di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stallo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9143" y="5809589"/>
            <a:ext cx="1949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4.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8743" y="5809589"/>
            <a:ext cx="54978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Consentire il </a:t>
            </a:r>
            <a:r>
              <a:rPr sz="1600" b="1" spc="-10" dirty="0">
                <a:latin typeface="Arial"/>
                <a:cs typeface="Arial"/>
              </a:rPr>
              <a:t>verificarsi </a:t>
            </a:r>
            <a:r>
              <a:rPr sz="1600" b="1" spc="-5" dirty="0">
                <a:latin typeface="Arial"/>
                <a:cs typeface="Arial"/>
              </a:rPr>
              <a:t>dello stallo, </a:t>
            </a:r>
            <a:r>
              <a:rPr sz="1600" b="1" spc="-10" dirty="0">
                <a:latin typeface="Arial"/>
                <a:cs typeface="Arial"/>
              </a:rPr>
              <a:t>rilevarlo </a:t>
            </a:r>
            <a:r>
              <a:rPr sz="1600" b="1" spc="-5" dirty="0">
                <a:latin typeface="Arial"/>
                <a:cs typeface="Arial"/>
              </a:rPr>
              <a:t>e</a:t>
            </a:r>
            <a:r>
              <a:rPr sz="1600" b="1" spc="32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risolverlo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Stallo</a:t>
            </a:r>
          </a:p>
        </p:txBody>
      </p:sp>
      <p:sp>
        <p:nvSpPr>
          <p:cNvPr id="11" name="object 11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742" y="1579143"/>
            <a:ext cx="8366759" cy="469773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spc="-5" dirty="0">
                <a:latin typeface="Arial"/>
                <a:cs typeface="Arial"/>
              </a:rPr>
              <a:t>Classi di prevenzione: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impongono vincoli sulla richiesta delle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risorse</a:t>
            </a:r>
            <a:endParaRPr sz="1600">
              <a:latin typeface="Arial"/>
              <a:cs typeface="Arial"/>
            </a:endParaRPr>
          </a:p>
          <a:p>
            <a:pPr marL="367665" marR="1036955">
              <a:lnSpc>
                <a:spcPct val="120000"/>
              </a:lnSpc>
              <a:spcBef>
                <a:spcPts val="5"/>
              </a:spcBef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Metodi indiretti</a:t>
            </a:r>
            <a:r>
              <a:rPr sz="1600" spc="-5" dirty="0">
                <a:latin typeface="Arial"/>
                <a:cs typeface="Arial"/>
              </a:rPr>
              <a:t>: prevengono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verificarsi di una delle tre condizioni necessarie 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Metodi diretti: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prevengono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verificarsi dell’attesa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circolare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spcBef>
                <a:spcPts val="5"/>
              </a:spcBef>
              <a:buChar char="•"/>
              <a:tabLst>
                <a:tab pos="195580" algn="l"/>
              </a:tabLst>
            </a:pPr>
            <a:r>
              <a:rPr sz="1600" spc="-5" dirty="0">
                <a:latin typeface="Arial"/>
                <a:cs typeface="Arial"/>
              </a:rPr>
              <a:t>Mutua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Esclusione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Un processo non deve mai attendere una risorsa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condivisibile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4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Devono essere possibili accessi multipli contemporanei alle risorse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condivise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applicabile….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"/>
              <a:buChar char="–"/>
            </a:pPr>
            <a:endParaRPr sz="23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Hold and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Wait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0" dirty="0">
                <a:latin typeface="Arial"/>
                <a:cs typeface="Arial"/>
              </a:rPr>
              <a:t>Ogni </a:t>
            </a:r>
            <a:r>
              <a:rPr sz="1600" spc="-5" dirty="0">
                <a:latin typeface="Arial"/>
                <a:cs typeface="Arial"/>
              </a:rPr>
              <a:t>processo deve richiedere </a:t>
            </a:r>
            <a:r>
              <a:rPr sz="1600" spc="-10" dirty="0">
                <a:latin typeface="Arial"/>
                <a:cs typeface="Arial"/>
              </a:rPr>
              <a:t>all’inizio </a:t>
            </a:r>
            <a:r>
              <a:rPr sz="1600" spc="-5" dirty="0">
                <a:latin typeface="Arial"/>
                <a:cs typeface="Arial"/>
              </a:rPr>
              <a:t>della sua esecuzione tutte le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risorse</a:t>
            </a:r>
            <a:endParaRPr sz="1600">
              <a:latin typeface="Arial"/>
              <a:cs typeface="Arial"/>
            </a:endParaRPr>
          </a:p>
          <a:p>
            <a:pPr marL="756285" marR="93980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Il processo entra in blocked fino a quando tutte le richieste non vengono soddisfatte  contemporameamente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Approccio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inefficiente:</a:t>
            </a:r>
            <a:endParaRPr sz="1600">
              <a:latin typeface="Arial"/>
              <a:cs typeface="Arial"/>
            </a:endParaRPr>
          </a:p>
          <a:p>
            <a:pPr marL="1155065" marR="47625" lvl="2" indent="-228600">
              <a:lnSpc>
                <a:spcPct val="100000"/>
              </a:lnSpc>
              <a:spcBef>
                <a:spcPts val="295"/>
              </a:spcBef>
              <a:buChar char="•"/>
              <a:tabLst>
                <a:tab pos="1155065" algn="l"/>
                <a:tab pos="1155700" algn="l"/>
              </a:tabLst>
            </a:pPr>
            <a:r>
              <a:rPr sz="1200" spc="-5" dirty="0">
                <a:latin typeface="Arial"/>
                <a:cs typeface="Arial"/>
              </a:rPr>
              <a:t>Prima di andare in run </a:t>
            </a:r>
            <a:r>
              <a:rPr sz="1200" dirty="0">
                <a:latin typeface="Arial"/>
                <a:cs typeface="Arial"/>
              </a:rPr>
              <a:t>tutte </a:t>
            </a:r>
            <a:r>
              <a:rPr sz="1200" spc="-5" dirty="0">
                <a:latin typeface="Arial"/>
                <a:cs typeface="Arial"/>
              </a:rPr>
              <a:t>le risorse devono essere disponibili, in realtà potrebbe procedere utilizzandone  solo una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parte</a:t>
            </a:r>
            <a:endParaRPr sz="1200">
              <a:latin typeface="Arial"/>
              <a:cs typeface="Arial"/>
            </a:endParaRPr>
          </a:p>
          <a:p>
            <a:pPr marL="1155065" lvl="2" indent="-228600">
              <a:lnSpc>
                <a:spcPct val="100000"/>
              </a:lnSpc>
              <a:spcBef>
                <a:spcPts val="285"/>
              </a:spcBef>
              <a:buChar char="•"/>
              <a:tabLst>
                <a:tab pos="1155065" algn="l"/>
                <a:tab pos="1155700" algn="l"/>
              </a:tabLst>
            </a:pPr>
            <a:r>
              <a:rPr sz="1200" spc="-5" dirty="0">
                <a:latin typeface="Arial"/>
                <a:cs typeface="Arial"/>
              </a:rPr>
              <a:t>Le risorse assegnate al processo potrebbero rimanere inutilizzate per </a:t>
            </a:r>
            <a:r>
              <a:rPr sz="1200" dirty="0">
                <a:latin typeface="Arial"/>
                <a:cs typeface="Arial"/>
              </a:rPr>
              <a:t>molto tempo, </a:t>
            </a:r>
            <a:r>
              <a:rPr sz="1200" spc="-5" dirty="0">
                <a:latin typeface="Arial"/>
                <a:cs typeface="Arial"/>
              </a:rPr>
              <a:t>gli altri processi sono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5716" y="6250940"/>
            <a:ext cx="10934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attesa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indefinita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Prevenzione </a:t>
            </a:r>
            <a:r>
              <a:rPr dirty="0"/>
              <a:t>dello</a:t>
            </a:r>
            <a:r>
              <a:rPr spc="-20" dirty="0"/>
              <a:t> </a:t>
            </a:r>
            <a:r>
              <a:rPr dirty="0"/>
              <a:t>Stallo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579143"/>
            <a:ext cx="8072755" cy="493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733415" indent="-354965">
              <a:lnSpc>
                <a:spcPct val="1202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Assenza di prerilascio  Due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possibilità:</a:t>
            </a:r>
            <a:endParaRPr sz="1600">
              <a:latin typeface="Arial"/>
              <a:cs typeface="Arial"/>
            </a:endParaRPr>
          </a:p>
          <a:p>
            <a:pPr marL="812800" marR="577215" lvl="1" indent="-34290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812800" algn="l"/>
                <a:tab pos="813435" algn="l"/>
              </a:tabLst>
            </a:pPr>
            <a:r>
              <a:rPr sz="1600" spc="-5" dirty="0">
                <a:latin typeface="Arial"/>
                <a:cs typeface="Arial"/>
              </a:rPr>
              <a:t>Un processo che non riesce ad ottenere le risorse di cui necessita, rilascia  quelle che detiene per richiederle nuovamente in un istante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successivo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812800" algn="l"/>
                <a:tab pos="813435" algn="l"/>
              </a:tabLst>
            </a:pPr>
            <a:r>
              <a:rPr sz="1600" spc="-10" dirty="0">
                <a:latin typeface="Arial"/>
                <a:cs typeface="Arial"/>
              </a:rPr>
              <a:t>OS </a:t>
            </a:r>
            <a:r>
              <a:rPr sz="1600" spc="-5" dirty="0">
                <a:latin typeface="Arial"/>
                <a:cs typeface="Arial"/>
              </a:rPr>
              <a:t>può richiedere il pre-rilascio delle risorse al processo che </a:t>
            </a:r>
            <a:r>
              <a:rPr sz="1600" dirty="0">
                <a:latin typeface="Arial"/>
                <a:cs typeface="Arial"/>
              </a:rPr>
              <a:t>le </a:t>
            </a:r>
            <a:r>
              <a:rPr sz="1600" spc="-5" dirty="0">
                <a:latin typeface="Arial"/>
                <a:cs typeface="Arial"/>
              </a:rPr>
              <a:t>detiene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per</a:t>
            </a:r>
            <a:endParaRPr sz="16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assegnarle al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richiedente</a:t>
            </a:r>
            <a:endParaRPr sz="16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spcBef>
                <a:spcPts val="380"/>
              </a:spcBef>
              <a:buChar char="–"/>
              <a:tabLst>
                <a:tab pos="812800" algn="l"/>
                <a:tab pos="813435" algn="l"/>
              </a:tabLst>
            </a:pPr>
            <a:r>
              <a:rPr sz="1600" spc="-5" dirty="0">
                <a:latin typeface="Arial"/>
                <a:cs typeface="Arial"/>
              </a:rPr>
              <a:t>Approccio applicabile solo se lo stato della risorsa è facilmente salvabile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(CPU)</a:t>
            </a:r>
            <a:endParaRPr sz="16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spcBef>
                <a:spcPts val="385"/>
              </a:spcBef>
              <a:buChar char="–"/>
              <a:tabLst>
                <a:tab pos="812800" algn="l"/>
                <a:tab pos="813435" algn="l"/>
              </a:tabLst>
            </a:pP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applicabile </a:t>
            </a:r>
            <a:r>
              <a:rPr sz="1600" spc="-10" dirty="0">
                <a:latin typeface="Arial"/>
                <a:cs typeface="Arial"/>
              </a:rPr>
              <a:t>nel </a:t>
            </a:r>
            <a:r>
              <a:rPr sz="1600" spc="-5" dirty="0">
                <a:latin typeface="Arial"/>
                <a:cs typeface="Arial"/>
              </a:rPr>
              <a:t>caso di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stampanti….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Attesa Circolare (metodi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diretti)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80"/>
              </a:spcBef>
              <a:buChar char="–"/>
              <a:tabLst>
                <a:tab pos="812800" algn="l"/>
                <a:tab pos="813435" algn="l"/>
              </a:tabLst>
            </a:pPr>
            <a:r>
              <a:rPr sz="1600" spc="-5" dirty="0">
                <a:latin typeface="Arial"/>
                <a:cs typeface="Arial"/>
              </a:rPr>
              <a:t>Si definisce un ordine lineare (di numerazione) per tutte le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risorse</a:t>
            </a:r>
            <a:endParaRPr sz="1600">
              <a:latin typeface="Arial"/>
              <a:cs typeface="Arial"/>
            </a:endParaRPr>
          </a:p>
          <a:p>
            <a:pPr marL="812800" marR="241935" lvl="1" indent="-342900">
              <a:lnSpc>
                <a:spcPct val="100000"/>
              </a:lnSpc>
              <a:spcBef>
                <a:spcPts val="385"/>
              </a:spcBef>
              <a:buChar char="–"/>
              <a:tabLst>
                <a:tab pos="812800" algn="l"/>
                <a:tab pos="813435" algn="l"/>
              </a:tabLst>
            </a:pPr>
            <a:r>
              <a:rPr sz="1600" spc="-5" dirty="0">
                <a:latin typeface="Arial"/>
                <a:cs typeface="Arial"/>
              </a:rPr>
              <a:t>Se un processo richiede una risorsa R, successivamente potrà richiedere solo 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risorsa che nell’ordinamento </a:t>
            </a:r>
            <a:r>
              <a:rPr sz="1600" spc="-10" dirty="0">
                <a:latin typeface="Arial"/>
                <a:cs typeface="Arial"/>
              </a:rPr>
              <a:t>segue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85"/>
              </a:spcBef>
              <a:buChar char="–"/>
              <a:tabLst>
                <a:tab pos="812800" algn="l"/>
                <a:tab pos="813435" algn="l"/>
              </a:tabLst>
            </a:pPr>
            <a:r>
              <a:rPr sz="1600" spc="-5" dirty="0">
                <a:latin typeface="Arial"/>
                <a:cs typeface="Arial"/>
              </a:rPr>
              <a:t>Es.: 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575" baseline="-21164" dirty="0">
                <a:latin typeface="Arial"/>
                <a:cs typeface="Arial"/>
              </a:rPr>
              <a:t>i </a:t>
            </a:r>
            <a:r>
              <a:rPr sz="1600" spc="-5" dirty="0">
                <a:latin typeface="Arial"/>
                <a:cs typeface="Arial"/>
              </a:rPr>
              <a:t>precede 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575" baseline="-21164" dirty="0">
                <a:latin typeface="Arial"/>
                <a:cs typeface="Arial"/>
              </a:rPr>
              <a:t>j </a:t>
            </a:r>
            <a:r>
              <a:rPr sz="1600" spc="-5" dirty="0">
                <a:latin typeface="Arial"/>
                <a:cs typeface="Arial"/>
              </a:rPr>
              <a:t>se i&lt;j, un processo </a:t>
            </a:r>
            <a:r>
              <a:rPr sz="1600" spc="-10" dirty="0">
                <a:latin typeface="Arial"/>
                <a:cs typeface="Arial"/>
              </a:rPr>
              <a:t>potrà </a:t>
            </a:r>
            <a:r>
              <a:rPr sz="1600" spc="-5" dirty="0">
                <a:latin typeface="Arial"/>
                <a:cs typeface="Arial"/>
              </a:rPr>
              <a:t>chiedere le risorse solo</a:t>
            </a:r>
            <a:r>
              <a:rPr sz="1600" spc="10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nell’ordine</a:t>
            </a:r>
            <a:endParaRPr sz="16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R</a:t>
            </a:r>
            <a:r>
              <a:rPr sz="1575" spc="-7" baseline="-21164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,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</a:t>
            </a:r>
            <a:r>
              <a:rPr sz="1575" spc="-7" baseline="-21164" dirty="0">
                <a:latin typeface="Arial"/>
                <a:cs typeface="Arial"/>
              </a:rPr>
              <a:t>j</a:t>
            </a:r>
            <a:endParaRPr sz="1575" baseline="-21164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85"/>
              </a:spcBef>
              <a:buChar char="–"/>
              <a:tabLst>
                <a:tab pos="812800" algn="l"/>
                <a:tab pos="813435" algn="l"/>
              </a:tabLst>
            </a:pPr>
            <a:r>
              <a:rPr sz="1600" spc="-5" dirty="0">
                <a:latin typeface="Arial"/>
                <a:cs typeface="Arial"/>
              </a:rPr>
              <a:t>Questo metodo può essere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inefficiente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Prevenzione </a:t>
            </a:r>
            <a:r>
              <a:rPr dirty="0"/>
              <a:t>dello</a:t>
            </a:r>
            <a:r>
              <a:rPr spc="-20" dirty="0"/>
              <a:t> </a:t>
            </a:r>
            <a:r>
              <a:rPr dirty="0"/>
              <a:t>Stallo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2276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10" dirty="0">
                <a:latin typeface="Lucida Sans Unicode"/>
                <a:cs typeface="Lucida Sans Unicode"/>
              </a:rPr>
              <a:t>22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44923" y="2392679"/>
            <a:ext cx="548639" cy="513588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25923" y="2392679"/>
            <a:ext cx="928115" cy="51358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46191" y="2392679"/>
            <a:ext cx="373379" cy="513588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11723" y="2392679"/>
            <a:ext cx="725424" cy="513588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25169" y="1583181"/>
            <a:ext cx="5149215" cy="1164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5" dirty="0">
                <a:latin typeface="Lucida Sans Unicode"/>
                <a:cs typeface="Lucida Sans Unicode"/>
              </a:rPr>
              <a:t>La </a:t>
            </a:r>
            <a:r>
              <a:rPr sz="1600" spc="-40" dirty="0">
                <a:latin typeface="Lucida Sans Unicode"/>
                <a:cs typeface="Lucida Sans Unicode"/>
              </a:rPr>
              <a:t>base </a:t>
            </a:r>
            <a:r>
              <a:rPr sz="1600" spc="-125" dirty="0">
                <a:latin typeface="Lucida Sans Unicode"/>
                <a:cs typeface="Lucida Sans Unicode"/>
              </a:rPr>
              <a:t>2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55" dirty="0">
                <a:latin typeface="Lucida Sans Unicode"/>
                <a:cs typeface="Lucida Sans Unicode"/>
              </a:rPr>
              <a:t>la </a:t>
            </a:r>
            <a:r>
              <a:rPr sz="1600" spc="-114" dirty="0">
                <a:latin typeface="Lucida Sans Unicode"/>
                <a:cs typeface="Lucida Sans Unicode"/>
              </a:rPr>
              <a:t>più </a:t>
            </a:r>
            <a:r>
              <a:rPr sz="1600" spc="-70" dirty="0">
                <a:latin typeface="Lucida Sans Unicode"/>
                <a:cs typeface="Lucida Sans Unicode"/>
              </a:rPr>
              <a:t>piccola </a:t>
            </a:r>
            <a:r>
              <a:rPr sz="1600" spc="-90" dirty="0">
                <a:latin typeface="Lucida Sans Unicode"/>
                <a:cs typeface="Lucida Sans Unicode"/>
              </a:rPr>
              <a:t>per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70" dirty="0">
                <a:latin typeface="Lucida Sans Unicode"/>
                <a:cs typeface="Lucida Sans Unicode"/>
              </a:rPr>
              <a:t>sistema </a:t>
            </a:r>
            <a:r>
              <a:rPr sz="1600" spc="-114" dirty="0">
                <a:latin typeface="Lucida Sans Unicode"/>
                <a:cs typeface="Lucida Sans Unicode"/>
              </a:rPr>
              <a:t>di</a:t>
            </a:r>
            <a:r>
              <a:rPr sz="1600" spc="-2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numerazione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50">
              <a:latin typeface="Times New Roman"/>
              <a:cs typeface="Times New Roman"/>
            </a:endParaRPr>
          </a:p>
          <a:p>
            <a:pPr marL="2320925">
              <a:lnSpc>
                <a:spcPct val="100000"/>
              </a:lnSpc>
              <a:tabLst>
                <a:tab pos="3375660" algn="l"/>
              </a:tabLst>
            </a:pPr>
            <a:r>
              <a:rPr sz="1900" spc="-120" dirty="0">
                <a:latin typeface="Lucida Sans Unicode"/>
                <a:cs typeface="Lucida Sans Unicode"/>
              </a:rPr>
              <a:t>Cifre:</a:t>
            </a:r>
            <a:r>
              <a:rPr sz="1900" spc="-100" dirty="0">
                <a:latin typeface="Lucida Sans Unicode"/>
                <a:cs typeface="Lucida Sans Unicode"/>
              </a:rPr>
              <a:t> </a:t>
            </a:r>
            <a:r>
              <a:rPr sz="1900" spc="-204" dirty="0">
                <a:latin typeface="Lucida Sans Unicode"/>
                <a:cs typeface="Lucida Sans Unicode"/>
              </a:rPr>
              <a:t>0</a:t>
            </a:r>
            <a:r>
              <a:rPr sz="1900" spc="-100" dirty="0">
                <a:latin typeface="Lucida Sans Unicode"/>
                <a:cs typeface="Lucida Sans Unicode"/>
              </a:rPr>
              <a:t> </a:t>
            </a:r>
            <a:r>
              <a:rPr sz="1900" spc="-204" dirty="0">
                <a:latin typeface="Lucida Sans Unicode"/>
                <a:cs typeface="Lucida Sans Unicode"/>
              </a:rPr>
              <a:t>1	</a:t>
            </a:r>
            <a:r>
              <a:rPr sz="1900" i="1" spc="-55" dirty="0">
                <a:latin typeface="Symbol"/>
                <a:cs typeface="Symbol"/>
              </a:rPr>
              <a:t></a:t>
            </a:r>
            <a:r>
              <a:rPr sz="1900" i="1" spc="-55" dirty="0">
                <a:latin typeface="Times New Roman"/>
                <a:cs typeface="Times New Roman"/>
              </a:rPr>
              <a:t> </a:t>
            </a:r>
            <a:r>
              <a:rPr sz="1900" spc="-190" dirty="0">
                <a:solidFill>
                  <a:srgbClr val="6600CC"/>
                </a:solidFill>
                <a:latin typeface="Lucida Sans Unicode"/>
                <a:cs typeface="Lucida Sans Unicode"/>
              </a:rPr>
              <a:t>bit </a:t>
            </a:r>
            <a:r>
              <a:rPr sz="1900" spc="-130" dirty="0">
                <a:latin typeface="Lucida Sans Unicode"/>
                <a:cs typeface="Lucida Sans Unicode"/>
              </a:rPr>
              <a:t>(binary</a:t>
            </a:r>
            <a:r>
              <a:rPr sz="1900" spc="45" dirty="0">
                <a:latin typeface="Lucida Sans Unicode"/>
                <a:cs typeface="Lucida Sans Unicode"/>
              </a:rPr>
              <a:t> </a:t>
            </a:r>
            <a:r>
              <a:rPr sz="1900" spc="-160" dirty="0">
                <a:latin typeface="Lucida Sans Unicode"/>
                <a:cs typeface="Lucida Sans Unicode"/>
              </a:rPr>
              <a:t>digit)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5669" y="3238203"/>
            <a:ext cx="5659120" cy="943610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sz="1900" spc="-100" dirty="0">
                <a:latin typeface="Lucida Sans Unicode"/>
                <a:cs typeface="Lucida Sans Unicode"/>
              </a:rPr>
              <a:t>Esempi:</a:t>
            </a:r>
            <a:endParaRPr sz="1900">
              <a:latin typeface="Lucida Sans Unicode"/>
              <a:cs typeface="Lucida Sans Unicode"/>
            </a:endParaRPr>
          </a:p>
          <a:p>
            <a:pPr marL="518795">
              <a:lnSpc>
                <a:spcPct val="100000"/>
              </a:lnSpc>
              <a:spcBef>
                <a:spcPts val="1330"/>
              </a:spcBef>
            </a:pPr>
            <a:r>
              <a:rPr sz="1900" spc="-160" dirty="0">
                <a:latin typeface="Lucida Sans Unicode"/>
                <a:cs typeface="Lucida Sans Unicode"/>
              </a:rPr>
              <a:t>(101101)</a:t>
            </a:r>
            <a:r>
              <a:rPr sz="1875" spc="-240" baseline="-20000" dirty="0">
                <a:latin typeface="Lucida Sans Unicode"/>
                <a:cs typeface="Lucida Sans Unicode"/>
              </a:rPr>
              <a:t>2 </a:t>
            </a:r>
            <a:r>
              <a:rPr sz="1900" spc="-459" dirty="0">
                <a:latin typeface="Lucida Sans Unicode"/>
                <a:cs typeface="Lucida Sans Unicode"/>
              </a:rPr>
              <a:t>= </a:t>
            </a:r>
            <a:r>
              <a:rPr sz="1900" spc="-204" dirty="0">
                <a:latin typeface="Lucida Sans Unicode"/>
                <a:cs typeface="Lucida Sans Unicode"/>
              </a:rPr>
              <a:t>1 </a:t>
            </a:r>
            <a:r>
              <a:rPr sz="1900" spc="-165" dirty="0">
                <a:latin typeface="Lucida Sans Unicode"/>
                <a:cs typeface="Lucida Sans Unicode"/>
              </a:rPr>
              <a:t>2</a:t>
            </a:r>
            <a:r>
              <a:rPr sz="1875" spc="-247" baseline="24444" dirty="0">
                <a:latin typeface="Lucida Sans Unicode"/>
                <a:cs typeface="Lucida Sans Unicode"/>
              </a:rPr>
              <a:t>5 </a:t>
            </a:r>
            <a:r>
              <a:rPr sz="1900" spc="-459" dirty="0">
                <a:latin typeface="Lucida Sans Unicode"/>
                <a:cs typeface="Lucida Sans Unicode"/>
              </a:rPr>
              <a:t>+ </a:t>
            </a:r>
            <a:r>
              <a:rPr sz="1900" spc="-204" dirty="0">
                <a:latin typeface="Lucida Sans Unicode"/>
                <a:cs typeface="Lucida Sans Unicode"/>
              </a:rPr>
              <a:t>0 </a:t>
            </a:r>
            <a:r>
              <a:rPr sz="1900" spc="-165" dirty="0">
                <a:latin typeface="Lucida Sans Unicode"/>
                <a:cs typeface="Lucida Sans Unicode"/>
              </a:rPr>
              <a:t>2</a:t>
            </a:r>
            <a:r>
              <a:rPr sz="1875" spc="-247" baseline="24444" dirty="0">
                <a:latin typeface="Lucida Sans Unicode"/>
                <a:cs typeface="Lucida Sans Unicode"/>
              </a:rPr>
              <a:t>4 </a:t>
            </a:r>
            <a:r>
              <a:rPr sz="1900" spc="-459" dirty="0">
                <a:latin typeface="Lucida Sans Unicode"/>
                <a:cs typeface="Lucida Sans Unicode"/>
              </a:rPr>
              <a:t>+ </a:t>
            </a:r>
            <a:r>
              <a:rPr sz="1900" spc="-204" dirty="0">
                <a:latin typeface="Lucida Sans Unicode"/>
                <a:cs typeface="Lucida Sans Unicode"/>
              </a:rPr>
              <a:t>1 </a:t>
            </a:r>
            <a:r>
              <a:rPr sz="1900" spc="-165" dirty="0">
                <a:latin typeface="Lucida Sans Unicode"/>
                <a:cs typeface="Lucida Sans Unicode"/>
              </a:rPr>
              <a:t>2</a:t>
            </a:r>
            <a:r>
              <a:rPr sz="1875" spc="-247" baseline="24444" dirty="0">
                <a:latin typeface="Lucida Sans Unicode"/>
                <a:cs typeface="Lucida Sans Unicode"/>
              </a:rPr>
              <a:t>3 </a:t>
            </a:r>
            <a:r>
              <a:rPr sz="1900" spc="-459" dirty="0">
                <a:latin typeface="Lucida Sans Unicode"/>
                <a:cs typeface="Lucida Sans Unicode"/>
              </a:rPr>
              <a:t>+ </a:t>
            </a:r>
            <a:r>
              <a:rPr sz="1900" spc="-204" dirty="0">
                <a:latin typeface="Lucida Sans Unicode"/>
                <a:cs typeface="Lucida Sans Unicode"/>
              </a:rPr>
              <a:t>1 </a:t>
            </a:r>
            <a:r>
              <a:rPr sz="1900" spc="-165" dirty="0">
                <a:latin typeface="Lucida Sans Unicode"/>
                <a:cs typeface="Lucida Sans Unicode"/>
              </a:rPr>
              <a:t>2</a:t>
            </a:r>
            <a:r>
              <a:rPr sz="1875" spc="-247" baseline="24444" dirty="0">
                <a:latin typeface="Lucida Sans Unicode"/>
                <a:cs typeface="Lucida Sans Unicode"/>
              </a:rPr>
              <a:t>2 </a:t>
            </a:r>
            <a:r>
              <a:rPr sz="1900" spc="-459" dirty="0">
                <a:latin typeface="Lucida Sans Unicode"/>
                <a:cs typeface="Lucida Sans Unicode"/>
              </a:rPr>
              <a:t>+ </a:t>
            </a:r>
            <a:r>
              <a:rPr sz="1900" spc="-204" dirty="0">
                <a:latin typeface="Lucida Sans Unicode"/>
                <a:cs typeface="Lucida Sans Unicode"/>
              </a:rPr>
              <a:t>0 </a:t>
            </a:r>
            <a:r>
              <a:rPr sz="1900" spc="-165" dirty="0">
                <a:latin typeface="Lucida Sans Unicode"/>
                <a:cs typeface="Lucida Sans Unicode"/>
              </a:rPr>
              <a:t>2</a:t>
            </a:r>
            <a:r>
              <a:rPr sz="1875" spc="-247" baseline="24444" dirty="0">
                <a:latin typeface="Lucida Sans Unicode"/>
                <a:cs typeface="Lucida Sans Unicode"/>
              </a:rPr>
              <a:t>1 </a:t>
            </a:r>
            <a:r>
              <a:rPr sz="1900" spc="-459" dirty="0">
                <a:latin typeface="Lucida Sans Unicode"/>
                <a:cs typeface="Lucida Sans Unicode"/>
              </a:rPr>
              <a:t>+ </a:t>
            </a:r>
            <a:r>
              <a:rPr sz="1900" spc="-204" dirty="0">
                <a:latin typeface="Lucida Sans Unicode"/>
                <a:cs typeface="Lucida Sans Unicode"/>
              </a:rPr>
              <a:t>1 </a:t>
            </a:r>
            <a:r>
              <a:rPr sz="1900" spc="-165" dirty="0">
                <a:latin typeface="Lucida Sans Unicode"/>
                <a:cs typeface="Lucida Sans Unicode"/>
              </a:rPr>
              <a:t>2</a:t>
            </a:r>
            <a:r>
              <a:rPr sz="1875" spc="-247" baseline="24444" dirty="0">
                <a:latin typeface="Lucida Sans Unicode"/>
                <a:cs typeface="Lucida Sans Unicode"/>
              </a:rPr>
              <a:t>0</a:t>
            </a:r>
            <a:r>
              <a:rPr sz="1875" spc="-89" baseline="24444" dirty="0">
                <a:latin typeface="Lucida Sans Unicode"/>
                <a:cs typeface="Lucida Sans Unicode"/>
              </a:rPr>
              <a:t> </a:t>
            </a:r>
            <a:r>
              <a:rPr sz="1900" spc="-459" dirty="0">
                <a:latin typeface="Lucida Sans Unicode"/>
                <a:cs typeface="Lucida Sans Unicode"/>
              </a:rPr>
              <a:t>=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21917" y="4141298"/>
            <a:ext cx="5593715" cy="20313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19835">
              <a:lnSpc>
                <a:spcPct val="100000"/>
              </a:lnSpc>
              <a:spcBef>
                <a:spcPts val="95"/>
              </a:spcBef>
              <a:tabLst>
                <a:tab pos="1663064" algn="l"/>
                <a:tab pos="2303780" algn="l"/>
                <a:tab pos="2564765" algn="l"/>
                <a:tab pos="2881630" algn="l"/>
                <a:tab pos="3205480" algn="l"/>
                <a:tab pos="3522345" algn="l"/>
                <a:tab pos="3846829" algn="l"/>
                <a:tab pos="4163695" algn="l"/>
                <a:tab pos="4488180" algn="l"/>
                <a:tab pos="4805045" algn="l"/>
              </a:tabLst>
            </a:pPr>
            <a:r>
              <a:rPr sz="1900" spc="-204" dirty="0">
                <a:latin typeface="Lucida Sans Unicode"/>
                <a:cs typeface="Lucida Sans Unicode"/>
              </a:rPr>
              <a:t>32	</a:t>
            </a:r>
            <a:r>
              <a:rPr sz="1900" spc="-459" dirty="0">
                <a:latin typeface="Lucida Sans Unicode"/>
                <a:cs typeface="Lucida Sans Unicode"/>
              </a:rPr>
              <a:t>+      </a:t>
            </a:r>
            <a:r>
              <a:rPr sz="1900" spc="-450" dirty="0">
                <a:latin typeface="Lucida Sans Unicode"/>
                <a:cs typeface="Lucida Sans Unicode"/>
              </a:rPr>
              <a:t> </a:t>
            </a:r>
            <a:r>
              <a:rPr sz="1900" spc="-204" dirty="0">
                <a:latin typeface="Lucida Sans Unicode"/>
                <a:cs typeface="Lucida Sans Unicode"/>
              </a:rPr>
              <a:t>0	</a:t>
            </a:r>
            <a:r>
              <a:rPr sz="1900" spc="-459" dirty="0">
                <a:latin typeface="Lucida Sans Unicode"/>
                <a:cs typeface="Lucida Sans Unicode"/>
              </a:rPr>
              <a:t>+	</a:t>
            </a:r>
            <a:r>
              <a:rPr sz="1900" spc="-204" dirty="0">
                <a:latin typeface="Lucida Sans Unicode"/>
                <a:cs typeface="Lucida Sans Unicode"/>
              </a:rPr>
              <a:t>8	</a:t>
            </a:r>
            <a:r>
              <a:rPr sz="1900" spc="-459" dirty="0">
                <a:latin typeface="Lucida Sans Unicode"/>
                <a:cs typeface="Lucida Sans Unicode"/>
              </a:rPr>
              <a:t>+	</a:t>
            </a:r>
            <a:r>
              <a:rPr sz="1900" spc="-204" dirty="0">
                <a:latin typeface="Lucida Sans Unicode"/>
                <a:cs typeface="Lucida Sans Unicode"/>
              </a:rPr>
              <a:t>4	</a:t>
            </a:r>
            <a:r>
              <a:rPr sz="1900" spc="-459" dirty="0">
                <a:latin typeface="Lucida Sans Unicode"/>
                <a:cs typeface="Lucida Sans Unicode"/>
              </a:rPr>
              <a:t>+	</a:t>
            </a:r>
            <a:r>
              <a:rPr sz="1900" spc="-204" dirty="0">
                <a:latin typeface="Lucida Sans Unicode"/>
                <a:cs typeface="Lucida Sans Unicode"/>
              </a:rPr>
              <a:t>0	</a:t>
            </a:r>
            <a:r>
              <a:rPr sz="1900" spc="-459" dirty="0">
                <a:latin typeface="Lucida Sans Unicode"/>
                <a:cs typeface="Lucida Sans Unicode"/>
              </a:rPr>
              <a:t>+	</a:t>
            </a:r>
            <a:r>
              <a:rPr sz="1900" spc="-204" dirty="0">
                <a:latin typeface="Lucida Sans Unicode"/>
                <a:cs typeface="Lucida Sans Unicode"/>
              </a:rPr>
              <a:t>1	</a:t>
            </a:r>
            <a:r>
              <a:rPr sz="1900" spc="-459" dirty="0">
                <a:latin typeface="Lucida Sans Unicode"/>
                <a:cs typeface="Lucida Sans Unicode"/>
              </a:rPr>
              <a:t>=</a:t>
            </a:r>
            <a:r>
              <a:rPr sz="1900" spc="-455" dirty="0">
                <a:latin typeface="Lucida Sans Unicode"/>
                <a:cs typeface="Lucida Sans Unicode"/>
              </a:rPr>
              <a:t> </a:t>
            </a:r>
            <a:r>
              <a:rPr sz="1900" spc="-114" dirty="0">
                <a:latin typeface="Lucida Sans Unicode"/>
                <a:cs typeface="Lucida Sans Unicode"/>
              </a:rPr>
              <a:t>(45)</a:t>
            </a:r>
            <a:r>
              <a:rPr sz="1875" spc="-172" baseline="-20000" dirty="0">
                <a:latin typeface="Lucida Sans Unicode"/>
                <a:cs typeface="Lucida Sans Unicode"/>
              </a:rPr>
              <a:t>10</a:t>
            </a:r>
            <a:endParaRPr sz="1875" baseline="-20000">
              <a:latin typeface="Lucida Sans Unicode"/>
              <a:cs typeface="Lucida Sans Unicode"/>
            </a:endParaRPr>
          </a:p>
          <a:p>
            <a:pPr marL="12700">
              <a:lnSpc>
                <a:spcPts val="2220"/>
              </a:lnSpc>
              <a:spcBef>
                <a:spcPts val="2225"/>
              </a:spcBef>
              <a:tabLst>
                <a:tab pos="1766570" algn="l"/>
                <a:tab pos="2027555" algn="l"/>
                <a:tab pos="2606675" algn="l"/>
                <a:tab pos="2867660" algn="l"/>
              </a:tabLst>
            </a:pPr>
            <a:r>
              <a:rPr sz="1900" spc="-145" dirty="0">
                <a:latin typeface="Lucida Sans Unicode"/>
                <a:cs typeface="Lucida Sans Unicode"/>
              </a:rPr>
              <a:t>(0,0101)</a:t>
            </a:r>
            <a:r>
              <a:rPr sz="1875" spc="-217" baseline="-20000" dirty="0">
                <a:latin typeface="Lucida Sans Unicode"/>
                <a:cs typeface="Lucida Sans Unicode"/>
              </a:rPr>
              <a:t>2  </a:t>
            </a:r>
            <a:r>
              <a:rPr sz="1900" spc="-459" dirty="0">
                <a:latin typeface="Lucida Sans Unicode"/>
                <a:cs typeface="Lucida Sans Unicode"/>
              </a:rPr>
              <a:t>= </a:t>
            </a:r>
            <a:r>
              <a:rPr sz="1900" spc="-395" dirty="0">
                <a:latin typeface="Lucida Sans Unicode"/>
                <a:cs typeface="Lucida Sans Unicode"/>
              </a:rPr>
              <a:t> </a:t>
            </a:r>
            <a:r>
              <a:rPr sz="1900" spc="-204" dirty="0">
                <a:latin typeface="Lucida Sans Unicode"/>
                <a:cs typeface="Lucida Sans Unicode"/>
              </a:rPr>
              <a:t>0</a:t>
            </a:r>
            <a:r>
              <a:rPr sz="1900" spc="-105" dirty="0">
                <a:latin typeface="Lucida Sans Unicode"/>
                <a:cs typeface="Lucida Sans Unicode"/>
              </a:rPr>
              <a:t> </a:t>
            </a:r>
            <a:r>
              <a:rPr sz="1900" spc="-220" dirty="0">
                <a:latin typeface="Lucida Sans Unicode"/>
                <a:cs typeface="Lucida Sans Unicode"/>
              </a:rPr>
              <a:t>2</a:t>
            </a:r>
            <a:r>
              <a:rPr sz="1875" spc="-330" baseline="24444" dirty="0">
                <a:latin typeface="Lucida Sans Unicode"/>
                <a:cs typeface="Lucida Sans Unicode"/>
              </a:rPr>
              <a:t>-1	</a:t>
            </a:r>
            <a:r>
              <a:rPr sz="1900" spc="-459" dirty="0">
                <a:latin typeface="Lucida Sans Unicode"/>
                <a:cs typeface="Lucida Sans Unicode"/>
              </a:rPr>
              <a:t>+	</a:t>
            </a:r>
            <a:r>
              <a:rPr sz="1900" spc="-204" dirty="0">
                <a:latin typeface="Lucida Sans Unicode"/>
                <a:cs typeface="Lucida Sans Unicode"/>
              </a:rPr>
              <a:t>1</a:t>
            </a:r>
            <a:r>
              <a:rPr sz="1900" spc="-105" dirty="0">
                <a:latin typeface="Lucida Sans Unicode"/>
                <a:cs typeface="Lucida Sans Unicode"/>
              </a:rPr>
              <a:t> </a:t>
            </a:r>
            <a:r>
              <a:rPr sz="1900" spc="-220" dirty="0">
                <a:latin typeface="Lucida Sans Unicode"/>
                <a:cs typeface="Lucida Sans Unicode"/>
              </a:rPr>
              <a:t>2</a:t>
            </a:r>
            <a:r>
              <a:rPr sz="1875" spc="-330" baseline="24444" dirty="0">
                <a:latin typeface="Lucida Sans Unicode"/>
                <a:cs typeface="Lucida Sans Unicode"/>
              </a:rPr>
              <a:t>-2	</a:t>
            </a:r>
            <a:r>
              <a:rPr sz="1900" spc="-459" dirty="0">
                <a:latin typeface="Lucida Sans Unicode"/>
                <a:cs typeface="Lucida Sans Unicode"/>
              </a:rPr>
              <a:t>+	</a:t>
            </a:r>
            <a:r>
              <a:rPr sz="1900" spc="-204" dirty="0">
                <a:latin typeface="Lucida Sans Unicode"/>
                <a:cs typeface="Lucida Sans Unicode"/>
              </a:rPr>
              <a:t>0 </a:t>
            </a:r>
            <a:r>
              <a:rPr sz="1900" spc="-225" dirty="0">
                <a:latin typeface="Lucida Sans Unicode"/>
                <a:cs typeface="Lucida Sans Unicode"/>
              </a:rPr>
              <a:t>2</a:t>
            </a:r>
            <a:r>
              <a:rPr sz="1875" spc="-337" baseline="24444" dirty="0">
                <a:latin typeface="Lucida Sans Unicode"/>
                <a:cs typeface="Lucida Sans Unicode"/>
              </a:rPr>
              <a:t>-3 </a:t>
            </a:r>
            <a:r>
              <a:rPr sz="1900" spc="-459" dirty="0">
                <a:latin typeface="Lucida Sans Unicode"/>
                <a:cs typeface="Lucida Sans Unicode"/>
              </a:rPr>
              <a:t>+ </a:t>
            </a:r>
            <a:r>
              <a:rPr sz="1900" spc="-204" dirty="0">
                <a:latin typeface="Lucida Sans Unicode"/>
                <a:cs typeface="Lucida Sans Unicode"/>
              </a:rPr>
              <a:t>1 </a:t>
            </a:r>
            <a:r>
              <a:rPr sz="1900" spc="-220" dirty="0">
                <a:latin typeface="Lucida Sans Unicode"/>
                <a:cs typeface="Lucida Sans Unicode"/>
              </a:rPr>
              <a:t>2</a:t>
            </a:r>
            <a:r>
              <a:rPr sz="1875" spc="-330" baseline="24444" dirty="0">
                <a:latin typeface="Lucida Sans Unicode"/>
                <a:cs typeface="Lucida Sans Unicode"/>
              </a:rPr>
              <a:t>-4</a:t>
            </a:r>
            <a:r>
              <a:rPr sz="1875" spc="-89" baseline="24444" dirty="0">
                <a:latin typeface="Lucida Sans Unicode"/>
                <a:cs typeface="Lucida Sans Unicode"/>
              </a:rPr>
              <a:t> </a:t>
            </a:r>
            <a:r>
              <a:rPr sz="1900" spc="-459" dirty="0">
                <a:latin typeface="Lucida Sans Unicode"/>
                <a:cs typeface="Lucida Sans Unicode"/>
              </a:rPr>
              <a:t>=</a:t>
            </a:r>
            <a:endParaRPr sz="1900">
              <a:latin typeface="Lucida Sans Unicode"/>
              <a:cs typeface="Lucida Sans Unicode"/>
            </a:endParaRPr>
          </a:p>
          <a:p>
            <a:pPr marL="1219835">
              <a:lnSpc>
                <a:spcPts val="2220"/>
              </a:lnSpc>
              <a:tabLst>
                <a:tab pos="1663064" algn="l"/>
                <a:tab pos="2882265" algn="l"/>
                <a:tab pos="3263265" algn="l"/>
                <a:tab pos="3587115" algn="l"/>
              </a:tabLst>
            </a:pPr>
            <a:r>
              <a:rPr sz="1900" spc="-204" dirty="0">
                <a:latin typeface="Lucida Sans Unicode"/>
                <a:cs typeface="Lucida Sans Unicode"/>
              </a:rPr>
              <a:t>0	</a:t>
            </a:r>
            <a:r>
              <a:rPr sz="1900" spc="-459" dirty="0">
                <a:latin typeface="Lucida Sans Unicode"/>
                <a:cs typeface="Lucida Sans Unicode"/>
              </a:rPr>
              <a:t>+      </a:t>
            </a:r>
            <a:r>
              <a:rPr sz="1900" spc="-450" dirty="0">
                <a:latin typeface="Lucida Sans Unicode"/>
                <a:cs typeface="Lucida Sans Unicode"/>
              </a:rPr>
              <a:t> </a:t>
            </a:r>
            <a:r>
              <a:rPr sz="1900" spc="-185" dirty="0">
                <a:latin typeface="Lucida Sans Unicode"/>
                <a:cs typeface="Lucida Sans Unicode"/>
              </a:rPr>
              <a:t>0,25 </a:t>
            </a:r>
            <a:r>
              <a:rPr sz="1900" spc="-10" dirty="0">
                <a:latin typeface="Lucida Sans Unicode"/>
                <a:cs typeface="Lucida Sans Unicode"/>
              </a:rPr>
              <a:t> </a:t>
            </a:r>
            <a:r>
              <a:rPr sz="1900" spc="-459" dirty="0">
                <a:latin typeface="Lucida Sans Unicode"/>
                <a:cs typeface="Lucida Sans Unicode"/>
              </a:rPr>
              <a:t>+	</a:t>
            </a:r>
            <a:r>
              <a:rPr sz="1900" spc="-204" dirty="0">
                <a:latin typeface="Lucida Sans Unicode"/>
                <a:cs typeface="Lucida Sans Unicode"/>
              </a:rPr>
              <a:t>0	</a:t>
            </a:r>
            <a:r>
              <a:rPr sz="1900" spc="-459" dirty="0">
                <a:latin typeface="Lucida Sans Unicode"/>
                <a:cs typeface="Lucida Sans Unicode"/>
              </a:rPr>
              <a:t>+	</a:t>
            </a:r>
            <a:r>
              <a:rPr sz="1900" spc="-190" dirty="0">
                <a:latin typeface="Lucida Sans Unicode"/>
                <a:cs typeface="Lucida Sans Unicode"/>
              </a:rPr>
              <a:t>0,0625 </a:t>
            </a:r>
            <a:r>
              <a:rPr sz="1900" spc="-459" dirty="0">
                <a:latin typeface="Lucida Sans Unicode"/>
                <a:cs typeface="Lucida Sans Unicode"/>
              </a:rPr>
              <a:t>=</a:t>
            </a:r>
            <a:r>
              <a:rPr sz="1900" spc="-340" dirty="0">
                <a:latin typeface="Lucida Sans Unicode"/>
                <a:cs typeface="Lucida Sans Unicode"/>
              </a:rPr>
              <a:t> </a:t>
            </a:r>
            <a:r>
              <a:rPr sz="1900" spc="-145" dirty="0">
                <a:latin typeface="Lucida Sans Unicode"/>
                <a:cs typeface="Lucida Sans Unicode"/>
              </a:rPr>
              <a:t>(0,3125)</a:t>
            </a:r>
            <a:r>
              <a:rPr sz="1875" spc="-217" baseline="-20000" dirty="0">
                <a:latin typeface="Lucida Sans Unicode"/>
                <a:cs typeface="Lucida Sans Unicode"/>
              </a:rPr>
              <a:t>10</a:t>
            </a:r>
            <a:endParaRPr sz="1875" baseline="-20000">
              <a:latin typeface="Lucida Sans Unicode"/>
              <a:cs typeface="Lucida Sans Unicode"/>
            </a:endParaRPr>
          </a:p>
          <a:p>
            <a:pPr marL="12700">
              <a:lnSpc>
                <a:spcPts val="2220"/>
              </a:lnSpc>
              <a:spcBef>
                <a:spcPts val="2410"/>
              </a:spcBef>
              <a:tabLst>
                <a:tab pos="4644390" algn="l"/>
              </a:tabLst>
            </a:pPr>
            <a:r>
              <a:rPr sz="1900" spc="-145" dirty="0">
                <a:latin typeface="Lucida Sans Unicode"/>
                <a:cs typeface="Lucida Sans Unicode"/>
              </a:rPr>
              <a:t>(11,101)</a:t>
            </a:r>
            <a:r>
              <a:rPr sz="1875" spc="-217" baseline="-20000" dirty="0">
                <a:latin typeface="Lucida Sans Unicode"/>
                <a:cs typeface="Lucida Sans Unicode"/>
              </a:rPr>
              <a:t>2  </a:t>
            </a:r>
            <a:r>
              <a:rPr sz="1900" spc="-459" dirty="0">
                <a:latin typeface="Lucida Sans Unicode"/>
                <a:cs typeface="Lucida Sans Unicode"/>
              </a:rPr>
              <a:t>=    </a:t>
            </a:r>
            <a:r>
              <a:rPr sz="1900" spc="-204" dirty="0">
                <a:latin typeface="Lucida Sans Unicode"/>
                <a:cs typeface="Lucida Sans Unicode"/>
              </a:rPr>
              <a:t>1 </a:t>
            </a:r>
            <a:r>
              <a:rPr sz="1900" spc="-165" dirty="0">
                <a:latin typeface="Lucida Sans Unicode"/>
                <a:cs typeface="Lucida Sans Unicode"/>
              </a:rPr>
              <a:t>2</a:t>
            </a:r>
            <a:r>
              <a:rPr sz="1875" spc="-247" baseline="24444" dirty="0">
                <a:latin typeface="Lucida Sans Unicode"/>
                <a:cs typeface="Lucida Sans Unicode"/>
              </a:rPr>
              <a:t>1  </a:t>
            </a:r>
            <a:r>
              <a:rPr sz="1900" spc="-459" dirty="0">
                <a:latin typeface="Lucida Sans Unicode"/>
                <a:cs typeface="Lucida Sans Unicode"/>
              </a:rPr>
              <a:t>+    </a:t>
            </a:r>
            <a:r>
              <a:rPr sz="1900" spc="-204" dirty="0">
                <a:latin typeface="Lucida Sans Unicode"/>
                <a:cs typeface="Lucida Sans Unicode"/>
              </a:rPr>
              <a:t>1 </a:t>
            </a:r>
            <a:r>
              <a:rPr sz="1900" spc="-165" dirty="0">
                <a:latin typeface="Lucida Sans Unicode"/>
                <a:cs typeface="Lucida Sans Unicode"/>
              </a:rPr>
              <a:t>2</a:t>
            </a:r>
            <a:r>
              <a:rPr sz="1875" spc="-247" baseline="24444" dirty="0">
                <a:latin typeface="Lucida Sans Unicode"/>
                <a:cs typeface="Lucida Sans Unicode"/>
              </a:rPr>
              <a:t>0  </a:t>
            </a:r>
            <a:r>
              <a:rPr sz="1900" spc="-459" dirty="0">
                <a:latin typeface="Lucida Sans Unicode"/>
                <a:cs typeface="Lucida Sans Unicode"/>
              </a:rPr>
              <a:t>+    </a:t>
            </a:r>
            <a:r>
              <a:rPr sz="1900" spc="-204" dirty="0">
                <a:latin typeface="Lucida Sans Unicode"/>
                <a:cs typeface="Lucida Sans Unicode"/>
              </a:rPr>
              <a:t>1 </a:t>
            </a:r>
            <a:r>
              <a:rPr sz="1900" spc="-220" dirty="0">
                <a:latin typeface="Lucida Sans Unicode"/>
                <a:cs typeface="Lucida Sans Unicode"/>
              </a:rPr>
              <a:t>2</a:t>
            </a:r>
            <a:r>
              <a:rPr sz="1875" spc="-330" baseline="24444" dirty="0">
                <a:latin typeface="Lucida Sans Unicode"/>
                <a:cs typeface="Lucida Sans Unicode"/>
              </a:rPr>
              <a:t>-1   </a:t>
            </a:r>
            <a:r>
              <a:rPr sz="1900" spc="-459" dirty="0">
                <a:latin typeface="Lucida Sans Unicode"/>
                <a:cs typeface="Lucida Sans Unicode"/>
              </a:rPr>
              <a:t>+    </a:t>
            </a:r>
            <a:r>
              <a:rPr sz="1900" spc="-204" dirty="0">
                <a:latin typeface="Lucida Sans Unicode"/>
                <a:cs typeface="Lucida Sans Unicode"/>
              </a:rPr>
              <a:t>0 </a:t>
            </a:r>
            <a:r>
              <a:rPr sz="1900" spc="-220" dirty="0">
                <a:latin typeface="Lucida Sans Unicode"/>
                <a:cs typeface="Lucida Sans Unicode"/>
              </a:rPr>
              <a:t>2</a:t>
            </a:r>
            <a:r>
              <a:rPr sz="1875" spc="-330" baseline="24444" dirty="0">
                <a:latin typeface="Lucida Sans Unicode"/>
                <a:cs typeface="Lucida Sans Unicode"/>
              </a:rPr>
              <a:t>-2   </a:t>
            </a:r>
            <a:r>
              <a:rPr sz="1900" spc="-459" dirty="0">
                <a:latin typeface="Lucida Sans Unicode"/>
                <a:cs typeface="Lucida Sans Unicode"/>
              </a:rPr>
              <a:t>+  </a:t>
            </a:r>
            <a:r>
              <a:rPr sz="1900" spc="-355" dirty="0">
                <a:latin typeface="Lucida Sans Unicode"/>
                <a:cs typeface="Lucida Sans Unicode"/>
              </a:rPr>
              <a:t> </a:t>
            </a:r>
            <a:r>
              <a:rPr sz="1900" spc="-204" dirty="0">
                <a:latin typeface="Lucida Sans Unicode"/>
                <a:cs typeface="Lucida Sans Unicode"/>
              </a:rPr>
              <a:t>1</a:t>
            </a:r>
            <a:r>
              <a:rPr sz="1900" spc="-105" dirty="0">
                <a:latin typeface="Lucida Sans Unicode"/>
                <a:cs typeface="Lucida Sans Unicode"/>
              </a:rPr>
              <a:t> </a:t>
            </a:r>
            <a:r>
              <a:rPr sz="1900" spc="-220" dirty="0">
                <a:latin typeface="Lucida Sans Unicode"/>
                <a:cs typeface="Lucida Sans Unicode"/>
              </a:rPr>
              <a:t>2</a:t>
            </a:r>
            <a:r>
              <a:rPr sz="1875" spc="-330" baseline="24444" dirty="0">
                <a:latin typeface="Lucida Sans Unicode"/>
                <a:cs typeface="Lucida Sans Unicode"/>
              </a:rPr>
              <a:t>-3	</a:t>
            </a:r>
            <a:r>
              <a:rPr sz="1900" spc="-459" dirty="0">
                <a:latin typeface="Lucida Sans Unicode"/>
                <a:cs typeface="Lucida Sans Unicode"/>
              </a:rPr>
              <a:t>=</a:t>
            </a:r>
            <a:endParaRPr sz="1900">
              <a:latin typeface="Lucida Sans Unicode"/>
              <a:cs typeface="Lucida Sans Unicode"/>
            </a:endParaRPr>
          </a:p>
          <a:p>
            <a:pPr marL="1219835">
              <a:lnSpc>
                <a:spcPts val="2220"/>
              </a:lnSpc>
              <a:tabLst>
                <a:tab pos="1536065" algn="l"/>
                <a:tab pos="2177415" algn="l"/>
                <a:tab pos="3205480" algn="l"/>
                <a:tab pos="3585845" algn="l"/>
              </a:tabLst>
            </a:pPr>
            <a:r>
              <a:rPr sz="1900" spc="-204" dirty="0">
                <a:latin typeface="Lucida Sans Unicode"/>
                <a:cs typeface="Lucida Sans Unicode"/>
              </a:rPr>
              <a:t>2	</a:t>
            </a:r>
            <a:r>
              <a:rPr sz="1900" spc="-459" dirty="0">
                <a:latin typeface="Lucida Sans Unicode"/>
                <a:cs typeface="Lucida Sans Unicode"/>
              </a:rPr>
              <a:t>+      </a:t>
            </a:r>
            <a:r>
              <a:rPr sz="1900" spc="-450" dirty="0">
                <a:latin typeface="Lucida Sans Unicode"/>
                <a:cs typeface="Lucida Sans Unicode"/>
              </a:rPr>
              <a:t> </a:t>
            </a:r>
            <a:r>
              <a:rPr sz="1900" spc="-204" dirty="0">
                <a:latin typeface="Lucida Sans Unicode"/>
                <a:cs typeface="Lucida Sans Unicode"/>
              </a:rPr>
              <a:t>1	</a:t>
            </a:r>
            <a:r>
              <a:rPr sz="1900" spc="-459" dirty="0">
                <a:latin typeface="Lucida Sans Unicode"/>
                <a:cs typeface="Lucida Sans Unicode"/>
              </a:rPr>
              <a:t>+      </a:t>
            </a:r>
            <a:r>
              <a:rPr sz="1900" spc="-450" dirty="0">
                <a:latin typeface="Lucida Sans Unicode"/>
                <a:cs typeface="Lucida Sans Unicode"/>
              </a:rPr>
              <a:t> </a:t>
            </a:r>
            <a:r>
              <a:rPr sz="1900" spc="-175" dirty="0">
                <a:latin typeface="Lucida Sans Unicode"/>
                <a:cs typeface="Lucida Sans Unicode"/>
              </a:rPr>
              <a:t>0,5 </a:t>
            </a:r>
            <a:r>
              <a:rPr sz="1900" spc="-30" dirty="0">
                <a:latin typeface="Lucida Sans Unicode"/>
                <a:cs typeface="Lucida Sans Unicode"/>
              </a:rPr>
              <a:t> </a:t>
            </a:r>
            <a:r>
              <a:rPr sz="1900" spc="-459" dirty="0">
                <a:latin typeface="Lucida Sans Unicode"/>
                <a:cs typeface="Lucida Sans Unicode"/>
              </a:rPr>
              <a:t>+	</a:t>
            </a:r>
            <a:r>
              <a:rPr sz="1900" spc="-204" dirty="0">
                <a:latin typeface="Lucida Sans Unicode"/>
                <a:cs typeface="Lucida Sans Unicode"/>
              </a:rPr>
              <a:t>0	</a:t>
            </a:r>
            <a:r>
              <a:rPr sz="1900" spc="-459" dirty="0">
                <a:latin typeface="Lucida Sans Unicode"/>
                <a:cs typeface="Lucida Sans Unicode"/>
              </a:rPr>
              <a:t>+ </a:t>
            </a:r>
            <a:r>
              <a:rPr sz="1900" spc="-190" dirty="0">
                <a:latin typeface="Lucida Sans Unicode"/>
                <a:cs typeface="Lucida Sans Unicode"/>
              </a:rPr>
              <a:t>0,125 </a:t>
            </a:r>
            <a:r>
              <a:rPr sz="1900" spc="-459" dirty="0">
                <a:latin typeface="Lucida Sans Unicode"/>
                <a:cs typeface="Lucida Sans Unicode"/>
              </a:rPr>
              <a:t>=</a:t>
            </a:r>
            <a:r>
              <a:rPr sz="1900" spc="-335" dirty="0">
                <a:latin typeface="Lucida Sans Unicode"/>
                <a:cs typeface="Lucida Sans Unicode"/>
              </a:rPr>
              <a:t> </a:t>
            </a:r>
            <a:r>
              <a:rPr sz="1900" spc="-135" dirty="0">
                <a:latin typeface="Lucida Sans Unicode"/>
                <a:cs typeface="Lucida Sans Unicode"/>
              </a:rPr>
              <a:t>(3,625)</a:t>
            </a:r>
            <a:r>
              <a:rPr sz="1875" spc="-202" baseline="-20000" dirty="0">
                <a:latin typeface="Lucida Sans Unicode"/>
                <a:cs typeface="Lucida Sans Unicode"/>
              </a:rPr>
              <a:t>10</a:t>
            </a:r>
            <a:endParaRPr sz="1875" baseline="-200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94076" y="3898836"/>
            <a:ext cx="4002404" cy="268605"/>
          </a:xfrm>
          <a:custGeom>
            <a:avLst/>
            <a:gdLst/>
            <a:ahLst/>
            <a:cxnLst/>
            <a:rect l="l" t="t" r="r" b="b"/>
            <a:pathLst>
              <a:path w="4002404" h="268604">
                <a:moveTo>
                  <a:pt x="0" y="268287"/>
                </a:moveTo>
                <a:lnTo>
                  <a:pt x="4002024" y="268287"/>
                </a:lnTo>
                <a:lnTo>
                  <a:pt x="4002024" y="0"/>
                </a:lnTo>
                <a:lnTo>
                  <a:pt x="0" y="0"/>
                </a:lnTo>
                <a:lnTo>
                  <a:pt x="0" y="268287"/>
                </a:lnTo>
                <a:close/>
              </a:path>
            </a:pathLst>
          </a:custGeom>
          <a:ln w="9525">
            <a:solidFill>
              <a:srgbClr val="660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10323" y="3308477"/>
            <a:ext cx="645160" cy="663575"/>
          </a:xfrm>
          <a:custGeom>
            <a:avLst/>
            <a:gdLst/>
            <a:ahLst/>
            <a:cxnLst/>
            <a:rect l="l" t="t" r="r" b="b"/>
            <a:pathLst>
              <a:path w="645159" h="663575">
                <a:moveTo>
                  <a:pt x="69850" y="587756"/>
                </a:moveTo>
                <a:lnTo>
                  <a:pt x="0" y="636524"/>
                </a:lnTo>
                <a:lnTo>
                  <a:pt x="81025" y="663067"/>
                </a:lnTo>
                <a:lnTo>
                  <a:pt x="76389" y="631825"/>
                </a:lnTo>
                <a:lnTo>
                  <a:pt x="64007" y="631825"/>
                </a:lnTo>
                <a:lnTo>
                  <a:pt x="61722" y="622554"/>
                </a:lnTo>
                <a:lnTo>
                  <a:pt x="74564" y="619525"/>
                </a:lnTo>
                <a:lnTo>
                  <a:pt x="69850" y="587756"/>
                </a:lnTo>
                <a:close/>
              </a:path>
              <a:path w="645159" h="663575">
                <a:moveTo>
                  <a:pt x="74564" y="619525"/>
                </a:moveTo>
                <a:lnTo>
                  <a:pt x="61722" y="622554"/>
                </a:lnTo>
                <a:lnTo>
                  <a:pt x="64007" y="631825"/>
                </a:lnTo>
                <a:lnTo>
                  <a:pt x="75972" y="629016"/>
                </a:lnTo>
                <a:lnTo>
                  <a:pt x="74564" y="619525"/>
                </a:lnTo>
                <a:close/>
              </a:path>
              <a:path w="645159" h="663575">
                <a:moveTo>
                  <a:pt x="75972" y="629016"/>
                </a:moveTo>
                <a:lnTo>
                  <a:pt x="64007" y="631825"/>
                </a:lnTo>
                <a:lnTo>
                  <a:pt x="76389" y="631825"/>
                </a:lnTo>
                <a:lnTo>
                  <a:pt x="75972" y="629016"/>
                </a:lnTo>
                <a:close/>
              </a:path>
              <a:path w="645159" h="663575">
                <a:moveTo>
                  <a:pt x="88646" y="616204"/>
                </a:moveTo>
                <a:lnTo>
                  <a:pt x="74564" y="619525"/>
                </a:lnTo>
                <a:lnTo>
                  <a:pt x="75972" y="629016"/>
                </a:lnTo>
                <a:lnTo>
                  <a:pt x="91058" y="625475"/>
                </a:lnTo>
                <a:lnTo>
                  <a:pt x="105918" y="619887"/>
                </a:lnTo>
                <a:lnTo>
                  <a:pt x="113895" y="616458"/>
                </a:lnTo>
                <a:lnTo>
                  <a:pt x="88010" y="616458"/>
                </a:lnTo>
                <a:lnTo>
                  <a:pt x="88646" y="616204"/>
                </a:lnTo>
                <a:close/>
              </a:path>
              <a:path w="645159" h="663575">
                <a:moveTo>
                  <a:pt x="150278" y="598170"/>
                </a:moveTo>
                <a:lnTo>
                  <a:pt x="130428" y="598170"/>
                </a:lnTo>
                <a:lnTo>
                  <a:pt x="116331" y="605028"/>
                </a:lnTo>
                <a:lnTo>
                  <a:pt x="102361" y="610997"/>
                </a:lnTo>
                <a:lnTo>
                  <a:pt x="102489" y="610997"/>
                </a:lnTo>
                <a:lnTo>
                  <a:pt x="88010" y="616458"/>
                </a:lnTo>
                <a:lnTo>
                  <a:pt x="113895" y="616458"/>
                </a:lnTo>
                <a:lnTo>
                  <a:pt x="120396" y="613664"/>
                </a:lnTo>
                <a:lnTo>
                  <a:pt x="134620" y="606679"/>
                </a:lnTo>
                <a:lnTo>
                  <a:pt x="148590" y="599186"/>
                </a:lnTo>
                <a:lnTo>
                  <a:pt x="150278" y="598170"/>
                </a:lnTo>
                <a:close/>
              </a:path>
              <a:path w="645159" h="663575">
                <a:moveTo>
                  <a:pt x="116585" y="604901"/>
                </a:moveTo>
                <a:lnTo>
                  <a:pt x="116289" y="605028"/>
                </a:lnTo>
                <a:lnTo>
                  <a:pt x="116585" y="604901"/>
                </a:lnTo>
                <a:close/>
              </a:path>
              <a:path w="645159" h="663575">
                <a:moveTo>
                  <a:pt x="162497" y="590804"/>
                </a:moveTo>
                <a:lnTo>
                  <a:pt x="144018" y="590804"/>
                </a:lnTo>
                <a:lnTo>
                  <a:pt x="130237" y="598263"/>
                </a:lnTo>
                <a:lnTo>
                  <a:pt x="130428" y="598170"/>
                </a:lnTo>
                <a:lnTo>
                  <a:pt x="150278" y="598170"/>
                </a:lnTo>
                <a:lnTo>
                  <a:pt x="162497" y="590804"/>
                </a:lnTo>
                <a:close/>
              </a:path>
              <a:path w="645159" h="663575">
                <a:moveTo>
                  <a:pt x="231538" y="534289"/>
                </a:moveTo>
                <a:lnTo>
                  <a:pt x="218567" y="534289"/>
                </a:lnTo>
                <a:lnTo>
                  <a:pt x="194945" y="555498"/>
                </a:lnTo>
                <a:lnTo>
                  <a:pt x="182752" y="565150"/>
                </a:lnTo>
                <a:lnTo>
                  <a:pt x="170052" y="574294"/>
                </a:lnTo>
                <a:lnTo>
                  <a:pt x="157099" y="582930"/>
                </a:lnTo>
                <a:lnTo>
                  <a:pt x="143764" y="590931"/>
                </a:lnTo>
                <a:lnTo>
                  <a:pt x="144018" y="590804"/>
                </a:lnTo>
                <a:lnTo>
                  <a:pt x="162497" y="590804"/>
                </a:lnTo>
                <a:lnTo>
                  <a:pt x="175514" y="582168"/>
                </a:lnTo>
                <a:lnTo>
                  <a:pt x="188595" y="572643"/>
                </a:lnTo>
                <a:lnTo>
                  <a:pt x="201168" y="562737"/>
                </a:lnTo>
                <a:lnTo>
                  <a:pt x="225044" y="541274"/>
                </a:lnTo>
                <a:lnTo>
                  <a:pt x="231538" y="534289"/>
                </a:lnTo>
                <a:close/>
              </a:path>
              <a:path w="645159" h="663575">
                <a:moveTo>
                  <a:pt x="157225" y="582803"/>
                </a:moveTo>
                <a:lnTo>
                  <a:pt x="157015" y="582930"/>
                </a:lnTo>
                <a:lnTo>
                  <a:pt x="157225" y="582803"/>
                </a:lnTo>
                <a:close/>
              </a:path>
              <a:path w="645159" h="663575">
                <a:moveTo>
                  <a:pt x="170179" y="574167"/>
                </a:moveTo>
                <a:lnTo>
                  <a:pt x="169990" y="574294"/>
                </a:lnTo>
                <a:lnTo>
                  <a:pt x="170179" y="574167"/>
                </a:lnTo>
                <a:close/>
              </a:path>
              <a:path w="645159" h="663575">
                <a:moveTo>
                  <a:pt x="182879" y="565023"/>
                </a:moveTo>
                <a:lnTo>
                  <a:pt x="182704" y="565150"/>
                </a:lnTo>
                <a:lnTo>
                  <a:pt x="182879" y="565023"/>
                </a:lnTo>
                <a:close/>
              </a:path>
              <a:path w="645159" h="663575">
                <a:moveTo>
                  <a:pt x="195072" y="555371"/>
                </a:moveTo>
                <a:lnTo>
                  <a:pt x="194912" y="555498"/>
                </a:lnTo>
                <a:lnTo>
                  <a:pt x="195072" y="555371"/>
                </a:lnTo>
                <a:close/>
              </a:path>
              <a:path w="645159" h="663575">
                <a:moveTo>
                  <a:pt x="252190" y="511429"/>
                </a:moveTo>
                <a:lnTo>
                  <a:pt x="239902" y="511429"/>
                </a:lnTo>
                <a:lnTo>
                  <a:pt x="218185" y="534543"/>
                </a:lnTo>
                <a:lnTo>
                  <a:pt x="218567" y="534289"/>
                </a:lnTo>
                <a:lnTo>
                  <a:pt x="231538" y="534289"/>
                </a:lnTo>
                <a:lnTo>
                  <a:pt x="246887" y="517779"/>
                </a:lnTo>
                <a:lnTo>
                  <a:pt x="252190" y="511429"/>
                </a:lnTo>
                <a:close/>
              </a:path>
              <a:path w="645159" h="663575">
                <a:moveTo>
                  <a:pt x="261651" y="499491"/>
                </a:moveTo>
                <a:lnTo>
                  <a:pt x="249808" y="499491"/>
                </a:lnTo>
                <a:lnTo>
                  <a:pt x="239649" y="511683"/>
                </a:lnTo>
                <a:lnTo>
                  <a:pt x="239902" y="511429"/>
                </a:lnTo>
                <a:lnTo>
                  <a:pt x="252190" y="511429"/>
                </a:lnTo>
                <a:lnTo>
                  <a:pt x="257175" y="505460"/>
                </a:lnTo>
                <a:lnTo>
                  <a:pt x="261651" y="499491"/>
                </a:lnTo>
                <a:close/>
              </a:path>
              <a:path w="645159" h="663575">
                <a:moveTo>
                  <a:pt x="270606" y="487172"/>
                </a:moveTo>
                <a:lnTo>
                  <a:pt x="259079" y="487172"/>
                </a:lnTo>
                <a:lnTo>
                  <a:pt x="249681" y="499618"/>
                </a:lnTo>
                <a:lnTo>
                  <a:pt x="261651" y="499491"/>
                </a:lnTo>
                <a:lnTo>
                  <a:pt x="266700" y="492760"/>
                </a:lnTo>
                <a:lnTo>
                  <a:pt x="270606" y="487172"/>
                </a:lnTo>
                <a:close/>
              </a:path>
              <a:path w="645159" h="663575">
                <a:moveTo>
                  <a:pt x="279165" y="474345"/>
                </a:moveTo>
                <a:lnTo>
                  <a:pt x="267843" y="474345"/>
                </a:lnTo>
                <a:lnTo>
                  <a:pt x="258952" y="487299"/>
                </a:lnTo>
                <a:lnTo>
                  <a:pt x="270606" y="487172"/>
                </a:lnTo>
                <a:lnTo>
                  <a:pt x="275844" y="479679"/>
                </a:lnTo>
                <a:lnTo>
                  <a:pt x="279165" y="474345"/>
                </a:lnTo>
                <a:close/>
              </a:path>
              <a:path w="645159" h="663575">
                <a:moveTo>
                  <a:pt x="287049" y="461264"/>
                </a:moveTo>
                <a:lnTo>
                  <a:pt x="276098" y="461264"/>
                </a:lnTo>
                <a:lnTo>
                  <a:pt x="267716" y="474472"/>
                </a:lnTo>
                <a:lnTo>
                  <a:pt x="279165" y="474345"/>
                </a:lnTo>
                <a:lnTo>
                  <a:pt x="284225" y="466217"/>
                </a:lnTo>
                <a:lnTo>
                  <a:pt x="287049" y="461264"/>
                </a:lnTo>
                <a:close/>
              </a:path>
              <a:path w="645159" h="663575">
                <a:moveTo>
                  <a:pt x="294258" y="448056"/>
                </a:moveTo>
                <a:lnTo>
                  <a:pt x="283591" y="448056"/>
                </a:lnTo>
                <a:lnTo>
                  <a:pt x="275971" y="461391"/>
                </a:lnTo>
                <a:lnTo>
                  <a:pt x="287049" y="461264"/>
                </a:lnTo>
                <a:lnTo>
                  <a:pt x="291973" y="452628"/>
                </a:lnTo>
                <a:lnTo>
                  <a:pt x="294258" y="448056"/>
                </a:lnTo>
                <a:close/>
              </a:path>
              <a:path w="645159" h="663575">
                <a:moveTo>
                  <a:pt x="300828" y="434467"/>
                </a:moveTo>
                <a:lnTo>
                  <a:pt x="290449" y="434467"/>
                </a:lnTo>
                <a:lnTo>
                  <a:pt x="283464" y="448183"/>
                </a:lnTo>
                <a:lnTo>
                  <a:pt x="283591" y="448056"/>
                </a:lnTo>
                <a:lnTo>
                  <a:pt x="294258" y="448056"/>
                </a:lnTo>
                <a:lnTo>
                  <a:pt x="298957" y="438658"/>
                </a:lnTo>
                <a:lnTo>
                  <a:pt x="300828" y="434467"/>
                </a:lnTo>
                <a:close/>
              </a:path>
              <a:path w="645159" h="663575">
                <a:moveTo>
                  <a:pt x="306811" y="420624"/>
                </a:moveTo>
                <a:lnTo>
                  <a:pt x="296672" y="420624"/>
                </a:lnTo>
                <a:lnTo>
                  <a:pt x="290322" y="434594"/>
                </a:lnTo>
                <a:lnTo>
                  <a:pt x="300828" y="434467"/>
                </a:lnTo>
                <a:lnTo>
                  <a:pt x="305307" y="424434"/>
                </a:lnTo>
                <a:lnTo>
                  <a:pt x="306811" y="420624"/>
                </a:lnTo>
                <a:close/>
              </a:path>
              <a:path w="645159" h="663575">
                <a:moveTo>
                  <a:pt x="323251" y="363855"/>
                </a:moveTo>
                <a:lnTo>
                  <a:pt x="313690" y="363855"/>
                </a:lnTo>
                <a:lnTo>
                  <a:pt x="310515" y="378460"/>
                </a:lnTo>
                <a:lnTo>
                  <a:pt x="306704" y="392684"/>
                </a:lnTo>
                <a:lnTo>
                  <a:pt x="302005" y="406908"/>
                </a:lnTo>
                <a:lnTo>
                  <a:pt x="296545" y="420878"/>
                </a:lnTo>
                <a:lnTo>
                  <a:pt x="296672" y="420624"/>
                </a:lnTo>
                <a:lnTo>
                  <a:pt x="306811" y="420624"/>
                </a:lnTo>
                <a:lnTo>
                  <a:pt x="311023" y="409956"/>
                </a:lnTo>
                <a:lnTo>
                  <a:pt x="315849" y="395350"/>
                </a:lnTo>
                <a:lnTo>
                  <a:pt x="319785" y="380619"/>
                </a:lnTo>
                <a:lnTo>
                  <a:pt x="322960" y="365760"/>
                </a:lnTo>
                <a:lnTo>
                  <a:pt x="323251" y="363855"/>
                </a:lnTo>
                <a:close/>
              </a:path>
              <a:path w="645159" h="663575">
                <a:moveTo>
                  <a:pt x="302005" y="406654"/>
                </a:moveTo>
                <a:lnTo>
                  <a:pt x="301908" y="406908"/>
                </a:lnTo>
                <a:lnTo>
                  <a:pt x="302005" y="406654"/>
                </a:lnTo>
                <a:close/>
              </a:path>
              <a:path w="645159" h="663575">
                <a:moveTo>
                  <a:pt x="306704" y="392430"/>
                </a:moveTo>
                <a:lnTo>
                  <a:pt x="306622" y="392684"/>
                </a:lnTo>
                <a:lnTo>
                  <a:pt x="306704" y="392430"/>
                </a:lnTo>
                <a:close/>
              </a:path>
              <a:path w="645159" h="663575">
                <a:moveTo>
                  <a:pt x="310515" y="378206"/>
                </a:moveTo>
                <a:lnTo>
                  <a:pt x="310448" y="378460"/>
                </a:lnTo>
                <a:lnTo>
                  <a:pt x="310515" y="378206"/>
                </a:lnTo>
                <a:close/>
              </a:path>
              <a:path w="645159" h="663575">
                <a:moveTo>
                  <a:pt x="644525" y="0"/>
                </a:moveTo>
                <a:lnTo>
                  <a:pt x="598677" y="4063"/>
                </a:lnTo>
                <a:lnTo>
                  <a:pt x="553466" y="15875"/>
                </a:lnTo>
                <a:lnTo>
                  <a:pt x="510031" y="34417"/>
                </a:lnTo>
                <a:lnTo>
                  <a:pt x="469137" y="59055"/>
                </a:lnTo>
                <a:lnTo>
                  <a:pt x="419734" y="99949"/>
                </a:lnTo>
                <a:lnTo>
                  <a:pt x="387603" y="135636"/>
                </a:lnTo>
                <a:lnTo>
                  <a:pt x="360552" y="174878"/>
                </a:lnTo>
                <a:lnTo>
                  <a:pt x="339471" y="216662"/>
                </a:lnTo>
                <a:lnTo>
                  <a:pt x="324993" y="260476"/>
                </a:lnTo>
                <a:lnTo>
                  <a:pt x="318134" y="305435"/>
                </a:lnTo>
                <a:lnTo>
                  <a:pt x="317119" y="335153"/>
                </a:lnTo>
                <a:lnTo>
                  <a:pt x="317053" y="335661"/>
                </a:lnTo>
                <a:lnTo>
                  <a:pt x="315849" y="349758"/>
                </a:lnTo>
                <a:lnTo>
                  <a:pt x="313562" y="364109"/>
                </a:lnTo>
                <a:lnTo>
                  <a:pt x="313690" y="363855"/>
                </a:lnTo>
                <a:lnTo>
                  <a:pt x="323251" y="363855"/>
                </a:lnTo>
                <a:lnTo>
                  <a:pt x="325247" y="350774"/>
                </a:lnTo>
                <a:lnTo>
                  <a:pt x="326644" y="335661"/>
                </a:lnTo>
                <a:lnTo>
                  <a:pt x="327651" y="306197"/>
                </a:lnTo>
                <a:lnTo>
                  <a:pt x="328908" y="291719"/>
                </a:lnTo>
                <a:lnTo>
                  <a:pt x="328969" y="291464"/>
                </a:lnTo>
                <a:lnTo>
                  <a:pt x="331176" y="277240"/>
                </a:lnTo>
                <a:lnTo>
                  <a:pt x="334208" y="262889"/>
                </a:lnTo>
                <a:lnTo>
                  <a:pt x="334330" y="262636"/>
                </a:lnTo>
                <a:lnTo>
                  <a:pt x="338074" y="248412"/>
                </a:lnTo>
                <a:lnTo>
                  <a:pt x="342773" y="234187"/>
                </a:lnTo>
                <a:lnTo>
                  <a:pt x="348136" y="220472"/>
                </a:lnTo>
                <a:lnTo>
                  <a:pt x="354399" y="206628"/>
                </a:lnTo>
                <a:lnTo>
                  <a:pt x="361315" y="192912"/>
                </a:lnTo>
                <a:lnTo>
                  <a:pt x="368807" y="179577"/>
                </a:lnTo>
                <a:lnTo>
                  <a:pt x="376935" y="166624"/>
                </a:lnTo>
                <a:lnTo>
                  <a:pt x="377107" y="166624"/>
                </a:lnTo>
                <a:lnTo>
                  <a:pt x="385613" y="154050"/>
                </a:lnTo>
                <a:lnTo>
                  <a:pt x="395000" y="141605"/>
                </a:lnTo>
                <a:lnTo>
                  <a:pt x="405002" y="129539"/>
                </a:lnTo>
                <a:lnTo>
                  <a:pt x="426354" y="106934"/>
                </a:lnTo>
                <a:lnTo>
                  <a:pt x="426211" y="106934"/>
                </a:lnTo>
                <a:lnTo>
                  <a:pt x="449692" y="85851"/>
                </a:lnTo>
                <a:lnTo>
                  <a:pt x="462025" y="76073"/>
                </a:lnTo>
                <a:lnTo>
                  <a:pt x="474599" y="66801"/>
                </a:lnTo>
                <a:lnTo>
                  <a:pt x="487488" y="58293"/>
                </a:lnTo>
                <a:lnTo>
                  <a:pt x="500802" y="50292"/>
                </a:lnTo>
                <a:lnTo>
                  <a:pt x="514476" y="42925"/>
                </a:lnTo>
                <a:lnTo>
                  <a:pt x="528447" y="36068"/>
                </a:lnTo>
                <a:lnTo>
                  <a:pt x="542417" y="30099"/>
                </a:lnTo>
                <a:lnTo>
                  <a:pt x="556641" y="24764"/>
                </a:lnTo>
                <a:lnTo>
                  <a:pt x="556785" y="24764"/>
                </a:lnTo>
                <a:lnTo>
                  <a:pt x="571119" y="20193"/>
                </a:lnTo>
                <a:lnTo>
                  <a:pt x="571344" y="20193"/>
                </a:lnTo>
                <a:lnTo>
                  <a:pt x="585724" y="16383"/>
                </a:lnTo>
                <a:lnTo>
                  <a:pt x="585470" y="16383"/>
                </a:lnTo>
                <a:lnTo>
                  <a:pt x="600455" y="13335"/>
                </a:lnTo>
                <a:lnTo>
                  <a:pt x="601027" y="13335"/>
                </a:lnTo>
                <a:lnTo>
                  <a:pt x="615060" y="11175"/>
                </a:lnTo>
                <a:lnTo>
                  <a:pt x="616180" y="11175"/>
                </a:lnTo>
                <a:lnTo>
                  <a:pt x="629920" y="9906"/>
                </a:lnTo>
                <a:lnTo>
                  <a:pt x="629666" y="9906"/>
                </a:lnTo>
                <a:lnTo>
                  <a:pt x="644778" y="9398"/>
                </a:lnTo>
                <a:lnTo>
                  <a:pt x="644525" y="0"/>
                </a:lnTo>
                <a:close/>
              </a:path>
              <a:path w="645159" h="663575">
                <a:moveTo>
                  <a:pt x="315849" y="349377"/>
                </a:moveTo>
                <a:lnTo>
                  <a:pt x="315789" y="349758"/>
                </a:lnTo>
                <a:lnTo>
                  <a:pt x="315849" y="349377"/>
                </a:lnTo>
                <a:close/>
              </a:path>
              <a:path w="645159" h="663575">
                <a:moveTo>
                  <a:pt x="317119" y="334899"/>
                </a:moveTo>
                <a:lnTo>
                  <a:pt x="317097" y="335153"/>
                </a:lnTo>
                <a:lnTo>
                  <a:pt x="317119" y="334899"/>
                </a:lnTo>
                <a:close/>
              </a:path>
              <a:path w="645159" h="663575">
                <a:moveTo>
                  <a:pt x="327681" y="305943"/>
                </a:moveTo>
                <a:lnTo>
                  <a:pt x="327659" y="306197"/>
                </a:lnTo>
                <a:lnTo>
                  <a:pt x="327681" y="305943"/>
                </a:lnTo>
                <a:close/>
              </a:path>
              <a:path w="645159" h="663575">
                <a:moveTo>
                  <a:pt x="328969" y="291464"/>
                </a:moveTo>
                <a:lnTo>
                  <a:pt x="328929" y="291719"/>
                </a:lnTo>
                <a:lnTo>
                  <a:pt x="328969" y="291464"/>
                </a:lnTo>
                <a:close/>
              </a:path>
              <a:path w="645159" h="663575">
                <a:moveTo>
                  <a:pt x="331216" y="276987"/>
                </a:moveTo>
                <a:lnTo>
                  <a:pt x="331089" y="277240"/>
                </a:lnTo>
                <a:lnTo>
                  <a:pt x="331216" y="276987"/>
                </a:lnTo>
                <a:close/>
              </a:path>
              <a:path w="645159" h="663575">
                <a:moveTo>
                  <a:pt x="334330" y="262636"/>
                </a:moveTo>
                <a:lnTo>
                  <a:pt x="334264" y="262889"/>
                </a:lnTo>
                <a:lnTo>
                  <a:pt x="334330" y="262636"/>
                </a:lnTo>
                <a:close/>
              </a:path>
              <a:path w="645159" h="663575">
                <a:moveTo>
                  <a:pt x="338156" y="248412"/>
                </a:moveTo>
                <a:lnTo>
                  <a:pt x="338074" y="248665"/>
                </a:lnTo>
                <a:lnTo>
                  <a:pt x="338156" y="248412"/>
                </a:lnTo>
                <a:close/>
              </a:path>
              <a:path w="645159" h="663575">
                <a:moveTo>
                  <a:pt x="342870" y="234187"/>
                </a:moveTo>
                <a:lnTo>
                  <a:pt x="342773" y="234442"/>
                </a:lnTo>
                <a:lnTo>
                  <a:pt x="342870" y="234187"/>
                </a:lnTo>
                <a:close/>
              </a:path>
              <a:path w="645159" h="663575">
                <a:moveTo>
                  <a:pt x="348233" y="220218"/>
                </a:moveTo>
                <a:lnTo>
                  <a:pt x="348106" y="220472"/>
                </a:lnTo>
                <a:lnTo>
                  <a:pt x="348233" y="220218"/>
                </a:lnTo>
                <a:close/>
              </a:path>
              <a:path w="645159" h="663575">
                <a:moveTo>
                  <a:pt x="354456" y="206501"/>
                </a:moveTo>
                <a:close/>
              </a:path>
              <a:path w="645159" h="663575">
                <a:moveTo>
                  <a:pt x="361330" y="192912"/>
                </a:moveTo>
                <a:lnTo>
                  <a:pt x="361187" y="193167"/>
                </a:lnTo>
                <a:lnTo>
                  <a:pt x="361330" y="192912"/>
                </a:lnTo>
                <a:close/>
              </a:path>
              <a:path w="645159" h="663575">
                <a:moveTo>
                  <a:pt x="368839" y="179577"/>
                </a:moveTo>
                <a:lnTo>
                  <a:pt x="368680" y="179832"/>
                </a:lnTo>
                <a:lnTo>
                  <a:pt x="368839" y="179577"/>
                </a:lnTo>
                <a:close/>
              </a:path>
              <a:path w="645159" h="663575">
                <a:moveTo>
                  <a:pt x="377107" y="166624"/>
                </a:moveTo>
                <a:lnTo>
                  <a:pt x="376935" y="166624"/>
                </a:lnTo>
                <a:lnTo>
                  <a:pt x="376935" y="166877"/>
                </a:lnTo>
                <a:lnTo>
                  <a:pt x="377107" y="166624"/>
                </a:lnTo>
                <a:close/>
              </a:path>
              <a:path w="645159" h="663575">
                <a:moveTo>
                  <a:pt x="385699" y="153924"/>
                </a:moveTo>
                <a:close/>
              </a:path>
              <a:path w="645159" h="663575">
                <a:moveTo>
                  <a:pt x="395097" y="141477"/>
                </a:moveTo>
                <a:lnTo>
                  <a:pt x="394970" y="141605"/>
                </a:lnTo>
                <a:lnTo>
                  <a:pt x="395097" y="141477"/>
                </a:lnTo>
                <a:close/>
              </a:path>
              <a:path w="645159" h="663575">
                <a:moveTo>
                  <a:pt x="405114" y="129539"/>
                </a:moveTo>
                <a:lnTo>
                  <a:pt x="404875" y="129794"/>
                </a:lnTo>
                <a:lnTo>
                  <a:pt x="405114" y="129539"/>
                </a:lnTo>
                <a:close/>
              </a:path>
              <a:path w="645159" h="663575">
                <a:moveTo>
                  <a:pt x="426593" y="106680"/>
                </a:moveTo>
                <a:lnTo>
                  <a:pt x="426211" y="106934"/>
                </a:lnTo>
                <a:lnTo>
                  <a:pt x="426354" y="106934"/>
                </a:lnTo>
                <a:lnTo>
                  <a:pt x="426593" y="106680"/>
                </a:lnTo>
                <a:close/>
              </a:path>
              <a:path w="645159" h="663575">
                <a:moveTo>
                  <a:pt x="449833" y="85725"/>
                </a:moveTo>
                <a:lnTo>
                  <a:pt x="449579" y="85851"/>
                </a:lnTo>
                <a:lnTo>
                  <a:pt x="449833" y="85725"/>
                </a:lnTo>
                <a:close/>
              </a:path>
              <a:path w="645159" h="663575">
                <a:moveTo>
                  <a:pt x="462070" y="76073"/>
                </a:moveTo>
                <a:lnTo>
                  <a:pt x="461899" y="76200"/>
                </a:lnTo>
                <a:lnTo>
                  <a:pt x="462070" y="76073"/>
                </a:lnTo>
                <a:close/>
              </a:path>
              <a:path w="645159" h="663575">
                <a:moveTo>
                  <a:pt x="474663" y="66801"/>
                </a:moveTo>
                <a:lnTo>
                  <a:pt x="474472" y="66928"/>
                </a:lnTo>
                <a:lnTo>
                  <a:pt x="474663" y="66801"/>
                </a:lnTo>
                <a:close/>
              </a:path>
              <a:path w="645159" h="663575">
                <a:moveTo>
                  <a:pt x="487679" y="58165"/>
                </a:moveTo>
                <a:lnTo>
                  <a:pt x="487425" y="58293"/>
                </a:lnTo>
                <a:lnTo>
                  <a:pt x="487679" y="58165"/>
                </a:lnTo>
                <a:close/>
              </a:path>
              <a:path w="645159" h="663575">
                <a:moveTo>
                  <a:pt x="501015" y="50164"/>
                </a:moveTo>
                <a:lnTo>
                  <a:pt x="500760" y="50292"/>
                </a:lnTo>
                <a:lnTo>
                  <a:pt x="501015" y="50164"/>
                </a:lnTo>
                <a:close/>
              </a:path>
              <a:path w="645159" h="663575">
                <a:moveTo>
                  <a:pt x="528489" y="36068"/>
                </a:moveTo>
                <a:lnTo>
                  <a:pt x="528193" y="36195"/>
                </a:lnTo>
                <a:lnTo>
                  <a:pt x="528489" y="36068"/>
                </a:lnTo>
                <a:close/>
              </a:path>
              <a:path w="645159" h="663575">
                <a:moveTo>
                  <a:pt x="542499" y="30099"/>
                </a:moveTo>
                <a:lnTo>
                  <a:pt x="542162" y="30225"/>
                </a:lnTo>
                <a:lnTo>
                  <a:pt x="542499" y="30099"/>
                </a:lnTo>
                <a:close/>
              </a:path>
              <a:path w="645159" h="663575">
                <a:moveTo>
                  <a:pt x="556785" y="24764"/>
                </a:moveTo>
                <a:lnTo>
                  <a:pt x="556641" y="24764"/>
                </a:lnTo>
                <a:lnTo>
                  <a:pt x="556386" y="24892"/>
                </a:lnTo>
                <a:lnTo>
                  <a:pt x="556785" y="24764"/>
                </a:lnTo>
                <a:close/>
              </a:path>
              <a:path w="645159" h="663575">
                <a:moveTo>
                  <a:pt x="571344" y="20193"/>
                </a:moveTo>
                <a:lnTo>
                  <a:pt x="571119" y="20193"/>
                </a:lnTo>
                <a:lnTo>
                  <a:pt x="570865" y="20320"/>
                </a:lnTo>
                <a:lnTo>
                  <a:pt x="571344" y="20193"/>
                </a:lnTo>
                <a:close/>
              </a:path>
              <a:path w="645159" h="663575">
                <a:moveTo>
                  <a:pt x="601027" y="13335"/>
                </a:moveTo>
                <a:lnTo>
                  <a:pt x="600455" y="13335"/>
                </a:lnTo>
                <a:lnTo>
                  <a:pt x="600201" y="13462"/>
                </a:lnTo>
                <a:lnTo>
                  <a:pt x="601027" y="13335"/>
                </a:lnTo>
                <a:close/>
              </a:path>
              <a:path w="645159" h="663575">
                <a:moveTo>
                  <a:pt x="616180" y="11175"/>
                </a:moveTo>
                <a:lnTo>
                  <a:pt x="615060" y="11175"/>
                </a:lnTo>
                <a:lnTo>
                  <a:pt x="614806" y="11302"/>
                </a:lnTo>
                <a:lnTo>
                  <a:pt x="616180" y="11175"/>
                </a:lnTo>
                <a:close/>
              </a:path>
            </a:pathLst>
          </a:custGeom>
          <a:solidFill>
            <a:srgbClr val="99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58456" y="2933700"/>
            <a:ext cx="967740" cy="513588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18347" y="2933700"/>
            <a:ext cx="371855" cy="513588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58456" y="3153155"/>
            <a:ext cx="1281683" cy="513588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2292" y="3153155"/>
            <a:ext cx="371855" cy="513588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590535" y="2974168"/>
            <a:ext cx="6864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20" dirty="0">
                <a:solidFill>
                  <a:srgbClr val="9900FF"/>
                </a:solidFill>
                <a:latin typeface="Lucida Sans Unicode"/>
                <a:cs typeface="Lucida Sans Unicode"/>
              </a:rPr>
              <a:t>Forma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90535" y="3193624"/>
            <a:ext cx="100076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90" dirty="0">
                <a:solidFill>
                  <a:srgbClr val="9900FF"/>
                </a:solidFill>
                <a:latin typeface="Lucida Sans Unicode"/>
                <a:cs typeface="Lucida Sans Unicode"/>
              </a:rPr>
              <a:t>po</a:t>
            </a:r>
            <a:r>
              <a:rPr sz="1900" spc="-155" dirty="0">
                <a:solidFill>
                  <a:srgbClr val="9900FF"/>
                </a:solidFill>
                <a:latin typeface="Lucida Sans Unicode"/>
                <a:cs typeface="Lucida Sans Unicode"/>
              </a:rPr>
              <a:t>l</a:t>
            </a:r>
            <a:r>
              <a:rPr sz="1900" spc="-160" dirty="0">
                <a:solidFill>
                  <a:srgbClr val="9900FF"/>
                </a:solidFill>
                <a:latin typeface="Lucida Sans Unicode"/>
                <a:cs typeface="Lucida Sans Unicode"/>
              </a:rPr>
              <a:t>i</a:t>
            </a:r>
            <a:r>
              <a:rPr sz="1900" spc="-180" dirty="0">
                <a:solidFill>
                  <a:srgbClr val="9900FF"/>
                </a:solidFill>
                <a:latin typeface="Lucida Sans Unicode"/>
                <a:cs typeface="Lucida Sans Unicode"/>
              </a:rPr>
              <a:t>n</a:t>
            </a:r>
            <a:r>
              <a:rPr sz="1900" spc="-185" dirty="0">
                <a:solidFill>
                  <a:srgbClr val="9900FF"/>
                </a:solidFill>
                <a:latin typeface="Lucida Sans Unicode"/>
                <a:cs typeface="Lucida Sans Unicode"/>
              </a:rPr>
              <a:t>o</a:t>
            </a:r>
            <a:r>
              <a:rPr sz="1900" spc="-160" dirty="0">
                <a:solidFill>
                  <a:srgbClr val="9900FF"/>
                </a:solidFill>
                <a:latin typeface="Lucida Sans Unicode"/>
                <a:cs typeface="Lucida Sans Unicode"/>
              </a:rPr>
              <a:t>mia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Sistema in base 2 (sistema</a:t>
            </a:r>
            <a:r>
              <a:rPr spc="-85" dirty="0"/>
              <a:t> </a:t>
            </a:r>
            <a:r>
              <a:rPr spc="-5" dirty="0"/>
              <a:t>binario)</a:t>
            </a:r>
          </a:p>
        </p:txBody>
      </p:sp>
      <p:sp>
        <p:nvSpPr>
          <p:cNvPr id="20" name="object 20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824480">
              <a:lnSpc>
                <a:spcPct val="100000"/>
              </a:lnSpc>
              <a:spcBef>
                <a:spcPts val="105"/>
              </a:spcBef>
            </a:pPr>
            <a:r>
              <a:rPr dirty="0"/>
              <a:t>Esclusione </a:t>
            </a:r>
            <a:r>
              <a:rPr spc="-5" dirty="0"/>
              <a:t>dello</a:t>
            </a:r>
            <a:r>
              <a:rPr spc="-110" dirty="0"/>
              <a:t> </a:t>
            </a:r>
            <a:r>
              <a:rPr dirty="0"/>
              <a:t>Stallo  DeadLock</a:t>
            </a:r>
            <a:r>
              <a:rPr spc="-20" dirty="0"/>
              <a:t> </a:t>
            </a:r>
            <a:r>
              <a:rPr spc="-5" dirty="0"/>
              <a:t>Avoidance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5940" y="1628901"/>
            <a:ext cx="8072755" cy="4884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Esclusione: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40"/>
              </a:spcBef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le tre condizioni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necessarie</a:t>
            </a:r>
            <a:endParaRPr sz="1600">
              <a:latin typeface="Arial"/>
              <a:cs typeface="Arial"/>
            </a:endParaRPr>
          </a:p>
          <a:p>
            <a:pPr marL="539750" lvl="1" indent="-126364">
              <a:lnSpc>
                <a:spcPct val="100000"/>
              </a:lnSpc>
              <a:spcBef>
                <a:spcPts val="290"/>
              </a:spcBef>
              <a:buChar char="–"/>
              <a:tabLst>
                <a:tab pos="540385" algn="l"/>
              </a:tabLst>
            </a:pPr>
            <a:r>
              <a:rPr sz="1200" spc="-5" dirty="0">
                <a:latin typeface="Arial"/>
                <a:cs typeface="Arial"/>
              </a:rPr>
              <a:t>Mutua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esclusione</a:t>
            </a:r>
            <a:endParaRPr sz="1200">
              <a:latin typeface="Arial"/>
              <a:cs typeface="Arial"/>
            </a:endParaRPr>
          </a:p>
          <a:p>
            <a:pPr marL="539750" lvl="1" indent="-126364">
              <a:lnSpc>
                <a:spcPct val="100000"/>
              </a:lnSpc>
              <a:spcBef>
                <a:spcPts val="290"/>
              </a:spcBef>
              <a:buChar char="–"/>
              <a:tabLst>
                <a:tab pos="540385" algn="l"/>
              </a:tabLst>
            </a:pPr>
            <a:r>
              <a:rPr sz="1200" spc="-5" dirty="0">
                <a:latin typeface="Arial"/>
                <a:cs typeface="Arial"/>
              </a:rPr>
              <a:t>Possesso e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attesa</a:t>
            </a:r>
            <a:endParaRPr sz="1200">
              <a:latin typeface="Arial"/>
              <a:cs typeface="Arial"/>
            </a:endParaRPr>
          </a:p>
          <a:p>
            <a:pPr marL="539750" lvl="1" indent="-126364">
              <a:lnSpc>
                <a:spcPct val="100000"/>
              </a:lnSpc>
              <a:spcBef>
                <a:spcPts val="285"/>
              </a:spcBef>
              <a:buChar char="–"/>
              <a:tabLst>
                <a:tab pos="540385" algn="l"/>
              </a:tabLst>
            </a:pPr>
            <a:r>
              <a:rPr sz="1200" spc="-5" dirty="0">
                <a:latin typeface="Arial"/>
                <a:cs typeface="Arial"/>
              </a:rPr>
              <a:t>Assenza di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pre-rilascio</a:t>
            </a:r>
            <a:endParaRPr sz="1200">
              <a:latin typeface="Arial"/>
              <a:cs typeface="Arial"/>
            </a:endParaRPr>
          </a:p>
          <a:p>
            <a:pPr marL="193675">
              <a:lnSpc>
                <a:spcPct val="100000"/>
              </a:lnSpc>
              <a:spcBef>
                <a:spcPts val="384"/>
              </a:spcBef>
            </a:pPr>
            <a:r>
              <a:rPr sz="1600" spc="-5" dirty="0">
                <a:latin typeface="Arial"/>
                <a:cs typeface="Arial"/>
              </a:rPr>
              <a:t>sono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permesse,</a:t>
            </a:r>
            <a:endParaRPr sz="1600">
              <a:latin typeface="Arial"/>
              <a:cs typeface="Arial"/>
            </a:endParaRPr>
          </a:p>
          <a:p>
            <a:pPr marL="12700" marR="528955">
              <a:lnSpc>
                <a:spcPct val="100000"/>
              </a:lnSpc>
              <a:spcBef>
                <a:spcPts val="1535"/>
              </a:spcBef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un algoritmo verifica dinamicamente che una richiesta non produca una situazione  attesa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circolare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1600" spc="-5" dirty="0">
                <a:latin typeface="Arial"/>
                <a:cs typeface="Arial"/>
              </a:rPr>
              <a:t>L’esclusione </a:t>
            </a:r>
            <a:r>
              <a:rPr sz="1600" spc="-10" dirty="0">
                <a:latin typeface="Arial"/>
                <a:cs typeface="Arial"/>
              </a:rPr>
              <a:t>permette </a:t>
            </a:r>
            <a:r>
              <a:rPr sz="1600" spc="-5" dirty="0">
                <a:latin typeface="Arial"/>
                <a:cs typeface="Arial"/>
              </a:rPr>
              <a:t>più concorrenza rispetto alla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prevenzione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95250">
              <a:lnSpc>
                <a:spcPct val="100000"/>
              </a:lnSpc>
              <a:spcBef>
                <a:spcPts val="1435"/>
              </a:spcBef>
            </a:pPr>
            <a:r>
              <a:rPr sz="1600" spc="-5" dirty="0">
                <a:latin typeface="Arial"/>
                <a:cs typeface="Arial"/>
              </a:rPr>
              <a:t>Approcci per escludere (evitare) lo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stallo:</a:t>
            </a:r>
            <a:endParaRPr sz="1600">
              <a:latin typeface="Arial"/>
              <a:cs typeface="Arial"/>
            </a:endParaRPr>
          </a:p>
          <a:p>
            <a:pPr marL="438150" indent="-342900">
              <a:lnSpc>
                <a:spcPct val="100000"/>
              </a:lnSpc>
              <a:buAutoNum type="arabicPeriod"/>
              <a:tabLst>
                <a:tab pos="437515" algn="l"/>
                <a:tab pos="438784" algn="l"/>
              </a:tabLst>
            </a:pPr>
            <a:r>
              <a:rPr sz="1600" b="1" spc="-5" dirty="0">
                <a:latin typeface="Arial"/>
                <a:cs typeface="Arial"/>
              </a:rPr>
              <a:t>Non </a:t>
            </a:r>
            <a:r>
              <a:rPr sz="1600" b="1" spc="-15" dirty="0">
                <a:latin typeface="Arial"/>
                <a:cs typeface="Arial"/>
              </a:rPr>
              <a:t>avviare </a:t>
            </a:r>
            <a:r>
              <a:rPr sz="1600" b="1" spc="-5" dirty="0">
                <a:latin typeface="Arial"/>
                <a:cs typeface="Arial"/>
              </a:rPr>
              <a:t>un processo </a:t>
            </a:r>
            <a:r>
              <a:rPr sz="1600" spc="-5" dirty="0">
                <a:latin typeface="Arial"/>
                <a:cs typeface="Arial"/>
              </a:rPr>
              <a:t>le cui richieste possono provocare lo</a:t>
            </a:r>
            <a:r>
              <a:rPr sz="1600" spc="1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stallo</a:t>
            </a:r>
            <a:endParaRPr sz="1600">
              <a:latin typeface="Arial"/>
              <a:cs typeface="Arial"/>
            </a:endParaRPr>
          </a:p>
          <a:p>
            <a:pPr marL="438150" marR="116839" indent="-342900">
              <a:lnSpc>
                <a:spcPct val="100000"/>
              </a:lnSpc>
              <a:buAutoNum type="arabicPeriod"/>
              <a:tabLst>
                <a:tab pos="437515" algn="l"/>
                <a:tab pos="438784" algn="l"/>
              </a:tabLst>
            </a:pPr>
            <a:r>
              <a:rPr sz="1600" b="1" spc="-5" dirty="0">
                <a:latin typeface="Arial"/>
                <a:cs typeface="Arial"/>
              </a:rPr>
              <a:t>Non concedere ulteriori risorse </a:t>
            </a:r>
            <a:r>
              <a:rPr sz="1600" spc="-5" dirty="0">
                <a:latin typeface="Arial"/>
                <a:cs typeface="Arial"/>
              </a:rPr>
              <a:t>ad un processo se la loro allocazione può portare  ad uno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stallo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9590" y="1511553"/>
            <a:ext cx="24244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Arial"/>
                <a:cs typeface="Arial"/>
              </a:rPr>
              <a:t>n </a:t>
            </a:r>
            <a:r>
              <a:rPr sz="1400" dirty="0">
                <a:latin typeface="Arial"/>
                <a:cs typeface="Arial"/>
              </a:rPr>
              <a:t>– processi, </a:t>
            </a:r>
            <a:r>
              <a:rPr sz="1400" i="1" dirty="0">
                <a:latin typeface="Arial"/>
                <a:cs typeface="Arial"/>
              </a:rPr>
              <a:t>m </a:t>
            </a:r>
            <a:r>
              <a:rPr sz="1400" dirty="0">
                <a:latin typeface="Arial"/>
                <a:cs typeface="Arial"/>
              </a:rPr>
              <a:t>– tipi di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risorse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DeadLock</a:t>
            </a:r>
            <a:r>
              <a:rPr spc="-5" dirty="0"/>
              <a:t> Avoidance:</a:t>
            </a:r>
          </a:p>
          <a:p>
            <a:pPr marL="91440">
              <a:lnSpc>
                <a:spcPct val="100000"/>
              </a:lnSpc>
            </a:pPr>
            <a:r>
              <a:rPr spc="-5" dirty="0"/>
              <a:t>Rifiuto del permesso di</a:t>
            </a:r>
            <a:r>
              <a:rPr spc="-25" dirty="0"/>
              <a:t> </a:t>
            </a:r>
            <a:r>
              <a:rPr dirty="0"/>
              <a:t>esecuzione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55209" y="1781648"/>
            <a:ext cx="2061845" cy="746125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sz="1500" i="1" spc="30" dirty="0">
                <a:latin typeface="Times New Roman"/>
                <a:cs typeface="Times New Roman"/>
              </a:rPr>
              <a:t>Risorse</a:t>
            </a:r>
            <a:r>
              <a:rPr sz="1500" i="1" spc="-220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Symbol"/>
                <a:cs typeface="Symbol"/>
              </a:rPr>
              <a:t></a:t>
            </a:r>
            <a:r>
              <a:rPr sz="1500" spc="-55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Times New Roman"/>
                <a:cs typeface="Times New Roman"/>
              </a:rPr>
              <a:t>(</a:t>
            </a:r>
            <a:r>
              <a:rPr sz="1500" i="1" spc="15" dirty="0">
                <a:latin typeface="Times New Roman"/>
                <a:cs typeface="Times New Roman"/>
              </a:rPr>
              <a:t>R</a:t>
            </a:r>
            <a:r>
              <a:rPr sz="1275" spc="22" baseline="-26143" dirty="0">
                <a:latin typeface="Times New Roman"/>
                <a:cs typeface="Times New Roman"/>
              </a:rPr>
              <a:t>1</a:t>
            </a:r>
            <a:r>
              <a:rPr sz="1500" spc="15" dirty="0">
                <a:latin typeface="Times New Roman"/>
                <a:cs typeface="Times New Roman"/>
              </a:rPr>
              <a:t>,</a:t>
            </a:r>
            <a:r>
              <a:rPr sz="1500" spc="-170" dirty="0">
                <a:latin typeface="Times New Roman"/>
                <a:cs typeface="Times New Roman"/>
              </a:rPr>
              <a:t> </a:t>
            </a:r>
            <a:r>
              <a:rPr sz="1500" i="1" spc="-10" dirty="0">
                <a:latin typeface="Times New Roman"/>
                <a:cs typeface="Times New Roman"/>
              </a:rPr>
              <a:t>R</a:t>
            </a:r>
            <a:r>
              <a:rPr sz="1275" spc="-15" baseline="-26143" dirty="0">
                <a:latin typeface="Times New Roman"/>
                <a:cs typeface="Times New Roman"/>
              </a:rPr>
              <a:t>2</a:t>
            </a:r>
            <a:r>
              <a:rPr sz="1275" spc="-142" baseline="-26143" dirty="0">
                <a:latin typeface="Times New Roman"/>
                <a:cs typeface="Times New Roman"/>
              </a:rPr>
              <a:t> </a:t>
            </a:r>
            <a:r>
              <a:rPr sz="1500" spc="-15" dirty="0">
                <a:latin typeface="Times New Roman"/>
                <a:cs typeface="Times New Roman"/>
              </a:rPr>
              <a:t>,...,</a:t>
            </a:r>
            <a:r>
              <a:rPr sz="1500" spc="-95" dirty="0">
                <a:latin typeface="Times New Roman"/>
                <a:cs typeface="Times New Roman"/>
              </a:rPr>
              <a:t> </a:t>
            </a:r>
            <a:r>
              <a:rPr sz="1500" i="1" spc="-5" dirty="0">
                <a:latin typeface="Times New Roman"/>
                <a:cs typeface="Times New Roman"/>
              </a:rPr>
              <a:t>R</a:t>
            </a:r>
            <a:r>
              <a:rPr sz="1275" i="1" spc="-7" baseline="-26143" dirty="0">
                <a:latin typeface="Times New Roman"/>
                <a:cs typeface="Times New Roman"/>
              </a:rPr>
              <a:t>m</a:t>
            </a:r>
            <a:r>
              <a:rPr sz="1275" i="1" spc="-82" baseline="-26143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Times New Roman"/>
                <a:cs typeface="Times New Roman"/>
              </a:rPr>
              <a:t>)</a:t>
            </a:r>
            <a:endParaRPr sz="150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040"/>
              </a:spcBef>
            </a:pPr>
            <a:r>
              <a:rPr sz="1500" i="1" dirty="0">
                <a:latin typeface="Times New Roman"/>
                <a:cs typeface="Times New Roman"/>
              </a:rPr>
              <a:t>Disponibili </a:t>
            </a:r>
            <a:r>
              <a:rPr sz="1500" spc="20" dirty="0">
                <a:latin typeface="Symbol"/>
                <a:cs typeface="Symbol"/>
              </a:rPr>
              <a:t></a:t>
            </a:r>
            <a:r>
              <a:rPr sz="1500" spc="-204" dirty="0">
                <a:latin typeface="Times New Roman"/>
                <a:cs typeface="Times New Roman"/>
              </a:rPr>
              <a:t> </a:t>
            </a:r>
            <a:r>
              <a:rPr sz="1500" spc="-25" dirty="0">
                <a:latin typeface="Times New Roman"/>
                <a:cs typeface="Times New Roman"/>
              </a:rPr>
              <a:t>(</a:t>
            </a:r>
            <a:r>
              <a:rPr sz="1500" i="1" spc="-25" dirty="0">
                <a:latin typeface="Times New Roman"/>
                <a:cs typeface="Times New Roman"/>
              </a:rPr>
              <a:t>V</a:t>
            </a:r>
            <a:r>
              <a:rPr sz="1275" spc="-37" baseline="-26143" dirty="0">
                <a:latin typeface="Times New Roman"/>
                <a:cs typeface="Times New Roman"/>
              </a:rPr>
              <a:t>1</a:t>
            </a:r>
            <a:r>
              <a:rPr sz="1500" spc="-25" dirty="0">
                <a:latin typeface="Times New Roman"/>
                <a:cs typeface="Times New Roman"/>
              </a:rPr>
              <a:t>,</a:t>
            </a:r>
            <a:r>
              <a:rPr sz="1500" i="1" spc="-25" dirty="0">
                <a:latin typeface="Times New Roman"/>
                <a:cs typeface="Times New Roman"/>
              </a:rPr>
              <a:t>V</a:t>
            </a:r>
            <a:r>
              <a:rPr sz="1275" spc="-37" baseline="-26143" dirty="0">
                <a:latin typeface="Times New Roman"/>
                <a:cs typeface="Times New Roman"/>
              </a:rPr>
              <a:t>2 </a:t>
            </a:r>
            <a:r>
              <a:rPr sz="1500" dirty="0">
                <a:latin typeface="Times New Roman"/>
                <a:cs typeface="Times New Roman"/>
              </a:rPr>
              <a:t>,...,</a:t>
            </a:r>
            <a:r>
              <a:rPr sz="1500" i="1" dirty="0">
                <a:latin typeface="Times New Roman"/>
                <a:cs typeface="Times New Roman"/>
              </a:rPr>
              <a:t>V</a:t>
            </a:r>
            <a:r>
              <a:rPr sz="1275" i="1" baseline="-26143" dirty="0">
                <a:latin typeface="Times New Roman"/>
                <a:cs typeface="Times New Roman"/>
              </a:rPr>
              <a:t>m </a:t>
            </a:r>
            <a:r>
              <a:rPr sz="1500" spc="10" dirty="0">
                <a:latin typeface="Times New Roman"/>
                <a:cs typeface="Times New Roman"/>
              </a:rPr>
              <a:t>)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40716" y="3513418"/>
            <a:ext cx="15494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i="1" spc="15" dirty="0">
                <a:latin typeface="Times New Roman"/>
                <a:cs typeface="Times New Roman"/>
              </a:rPr>
              <a:t>C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45522" y="2791933"/>
            <a:ext cx="9969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5" dirty="0">
                <a:latin typeface="Symbol"/>
                <a:cs typeface="Symbol"/>
              </a:rPr>
              <a:t>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69960" y="3350895"/>
            <a:ext cx="464820" cy="4927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110"/>
              </a:spcBef>
            </a:pPr>
            <a:r>
              <a:rPr sz="1500" spc="5" dirty="0">
                <a:latin typeface="Symbol"/>
                <a:cs typeface="Symbol"/>
              </a:rPr>
              <a:t></a:t>
            </a:r>
            <a:endParaRPr sz="1500">
              <a:latin typeface="Symbol"/>
              <a:cs typeface="Symbol"/>
            </a:endParaRPr>
          </a:p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sz="1275" i="1" spc="37" baseline="13071" dirty="0">
                <a:latin typeface="Times New Roman"/>
                <a:cs typeface="Times New Roman"/>
              </a:rPr>
              <a:t>nm</a:t>
            </a:r>
            <a:r>
              <a:rPr sz="1275" i="1" spc="22" baseline="13071" dirty="0">
                <a:latin typeface="Times New Roman"/>
                <a:cs typeface="Times New Roman"/>
              </a:rPr>
              <a:t> </a:t>
            </a:r>
            <a:r>
              <a:rPr sz="2250" spc="22" baseline="7407" dirty="0">
                <a:latin typeface="Symbol"/>
                <a:cs typeface="Symbol"/>
              </a:rPr>
              <a:t></a:t>
            </a:r>
            <a:r>
              <a:rPr sz="850" i="1" spc="15" dirty="0">
                <a:latin typeface="Times New Roman"/>
                <a:cs typeface="Times New Roman"/>
              </a:rPr>
              <a:t>nxm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63000" y="3350895"/>
            <a:ext cx="671830" cy="418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540"/>
              </a:lnSpc>
              <a:spcBef>
                <a:spcPts val="110"/>
              </a:spcBef>
            </a:pPr>
            <a:r>
              <a:rPr sz="1500" spc="5" dirty="0">
                <a:latin typeface="Symbol"/>
                <a:cs typeface="Symbol"/>
              </a:rPr>
              <a:t></a:t>
            </a:r>
            <a:endParaRPr sz="1500">
              <a:latin typeface="Symbol"/>
              <a:cs typeface="Symbol"/>
            </a:endParaRPr>
          </a:p>
          <a:p>
            <a:pPr marL="102235">
              <a:lnSpc>
                <a:spcPts val="1540"/>
              </a:lnSpc>
              <a:tabLst>
                <a:tab pos="529590" algn="l"/>
              </a:tabLst>
            </a:pPr>
            <a:r>
              <a:rPr sz="1500" i="1" spc="15" dirty="0">
                <a:latin typeface="Times New Roman"/>
                <a:cs typeface="Times New Roman"/>
              </a:rPr>
              <a:t>C	C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9903" y="3080913"/>
            <a:ext cx="100330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i="1" spc="20" dirty="0">
                <a:latin typeface="Times New Roman"/>
                <a:cs typeface="Times New Roman"/>
              </a:rPr>
              <a:t>Richieste </a:t>
            </a:r>
            <a:r>
              <a:rPr sz="1500" spc="10" dirty="0">
                <a:latin typeface="Symbol"/>
                <a:cs typeface="Symbol"/>
              </a:rPr>
              <a:t></a:t>
            </a:r>
            <a:r>
              <a:rPr sz="1500" spc="-275" dirty="0">
                <a:latin typeface="Times New Roman"/>
                <a:cs typeface="Times New Roman"/>
              </a:rPr>
              <a:t> </a:t>
            </a:r>
            <a:r>
              <a:rPr sz="2250" spc="7" baseline="29629" dirty="0">
                <a:latin typeface="Symbol"/>
                <a:cs typeface="Symbol"/>
              </a:rPr>
              <a:t></a:t>
            </a:r>
            <a:endParaRPr sz="2250" baseline="29629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3000" y="3563844"/>
            <a:ext cx="79565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31140" algn="l"/>
                <a:tab pos="658495" algn="l"/>
              </a:tabLst>
            </a:pPr>
            <a:r>
              <a:rPr sz="1500" spc="5" dirty="0">
                <a:latin typeface="Symbol"/>
                <a:cs typeface="Symbol"/>
              </a:rPr>
              <a:t></a:t>
            </a:r>
            <a:r>
              <a:rPr sz="1500" spc="5" dirty="0">
                <a:latin typeface="Times New Roman"/>
                <a:cs typeface="Times New Roman"/>
              </a:rPr>
              <a:t>	</a:t>
            </a:r>
            <a:r>
              <a:rPr sz="850" i="1" spc="20" dirty="0">
                <a:latin typeface="Times New Roman"/>
                <a:cs typeface="Times New Roman"/>
              </a:rPr>
              <a:t>n</a:t>
            </a:r>
            <a:r>
              <a:rPr sz="850" spc="20" dirty="0">
                <a:latin typeface="Times New Roman"/>
                <a:cs typeface="Times New Roman"/>
              </a:rPr>
              <a:t>1	</a:t>
            </a:r>
            <a:r>
              <a:rPr sz="850" i="1" spc="15" dirty="0">
                <a:latin typeface="Times New Roman"/>
                <a:cs typeface="Times New Roman"/>
              </a:rPr>
              <a:t>n</a:t>
            </a:r>
            <a:r>
              <a:rPr sz="850" i="1" spc="-170" dirty="0">
                <a:latin typeface="Times New Roman"/>
                <a:cs typeface="Times New Roman"/>
              </a:rPr>
              <a:t> </a:t>
            </a:r>
            <a:r>
              <a:rPr sz="850" spc="15" dirty="0">
                <a:latin typeface="Times New Roman"/>
                <a:cs typeface="Times New Roman"/>
              </a:rPr>
              <a:t>2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5981" y="2986276"/>
            <a:ext cx="27940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spc="50" dirty="0">
                <a:latin typeface="Times New Roman"/>
                <a:cs typeface="Times New Roman"/>
              </a:rPr>
              <a:t>2</a:t>
            </a:r>
            <a:r>
              <a:rPr sz="850" i="1" spc="50" dirty="0">
                <a:latin typeface="Times New Roman"/>
                <a:cs typeface="Times New Roman"/>
              </a:rPr>
              <a:t>m</a:t>
            </a:r>
            <a:r>
              <a:rPr sz="850" i="1" spc="-15" dirty="0">
                <a:latin typeface="Times New Roman"/>
                <a:cs typeface="Times New Roman"/>
              </a:rPr>
              <a:t> </a:t>
            </a:r>
            <a:r>
              <a:rPr sz="2250" spc="7" baseline="1851" dirty="0">
                <a:latin typeface="Symbol"/>
                <a:cs typeface="Symbol"/>
              </a:rPr>
              <a:t></a:t>
            </a:r>
            <a:endParaRPr sz="2250" baseline="1851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82412" y="3066348"/>
            <a:ext cx="57277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45134" algn="l"/>
              </a:tabLst>
            </a:pPr>
            <a:r>
              <a:rPr sz="850" spc="20" dirty="0">
                <a:latin typeface="Times New Roman"/>
                <a:cs typeface="Times New Roman"/>
              </a:rPr>
              <a:t>2</a:t>
            </a:r>
            <a:r>
              <a:rPr sz="850" spc="15" dirty="0">
                <a:latin typeface="Times New Roman"/>
                <a:cs typeface="Times New Roman"/>
              </a:rPr>
              <a:t>1</a:t>
            </a:r>
            <a:r>
              <a:rPr sz="850" dirty="0">
                <a:latin typeface="Times New Roman"/>
                <a:cs typeface="Times New Roman"/>
              </a:rPr>
              <a:t>	</a:t>
            </a:r>
            <a:r>
              <a:rPr sz="850" spc="20" dirty="0">
                <a:latin typeface="Times New Roman"/>
                <a:cs typeface="Times New Roman"/>
              </a:rPr>
              <a:t>22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45810" y="2698449"/>
            <a:ext cx="39941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50" i="1" spc="-15" baseline="14814" dirty="0">
                <a:latin typeface="Times New Roman"/>
                <a:cs typeface="Times New Roman"/>
              </a:rPr>
              <a:t>C</a:t>
            </a:r>
            <a:r>
              <a:rPr sz="850" spc="-10" dirty="0">
                <a:latin typeface="Times New Roman"/>
                <a:cs typeface="Times New Roman"/>
              </a:rPr>
              <a:t>1</a:t>
            </a:r>
            <a:r>
              <a:rPr sz="850" i="1" spc="-10" dirty="0">
                <a:latin typeface="Times New Roman"/>
                <a:cs typeface="Times New Roman"/>
              </a:rPr>
              <a:t>m</a:t>
            </a:r>
            <a:r>
              <a:rPr sz="850" i="1" spc="55" dirty="0">
                <a:latin typeface="Times New Roman"/>
                <a:cs typeface="Times New Roman"/>
              </a:rPr>
              <a:t> </a:t>
            </a:r>
            <a:r>
              <a:rPr sz="2250" spc="7" baseline="9259" dirty="0">
                <a:latin typeface="Symbol"/>
                <a:cs typeface="Symbol"/>
              </a:rPr>
              <a:t></a:t>
            </a:r>
            <a:endParaRPr sz="2250" baseline="9259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63000" y="2698449"/>
            <a:ext cx="78676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40385" algn="l"/>
              </a:tabLst>
            </a:pPr>
            <a:r>
              <a:rPr sz="2250" spc="7" baseline="9259" dirty="0">
                <a:latin typeface="Symbol"/>
                <a:cs typeface="Symbol"/>
              </a:rPr>
              <a:t></a:t>
            </a:r>
            <a:r>
              <a:rPr sz="2250" spc="-322" baseline="9259" dirty="0">
                <a:latin typeface="Times New Roman"/>
                <a:cs typeface="Times New Roman"/>
              </a:rPr>
              <a:t> </a:t>
            </a:r>
            <a:r>
              <a:rPr sz="2250" i="1" spc="-97" baseline="14814" dirty="0">
                <a:latin typeface="Times New Roman"/>
                <a:cs typeface="Times New Roman"/>
              </a:rPr>
              <a:t>C</a:t>
            </a:r>
            <a:r>
              <a:rPr sz="850" spc="20" dirty="0">
                <a:latin typeface="Times New Roman"/>
                <a:cs typeface="Times New Roman"/>
              </a:rPr>
              <a:t>1</a:t>
            </a:r>
            <a:r>
              <a:rPr sz="850" spc="15" dirty="0">
                <a:latin typeface="Times New Roman"/>
                <a:cs typeface="Times New Roman"/>
              </a:rPr>
              <a:t>1</a:t>
            </a:r>
            <a:r>
              <a:rPr sz="850" dirty="0">
                <a:latin typeface="Times New Roman"/>
                <a:cs typeface="Times New Roman"/>
              </a:rPr>
              <a:t>	</a:t>
            </a:r>
            <a:r>
              <a:rPr sz="2250" i="1" spc="-97" baseline="14814" dirty="0">
                <a:latin typeface="Times New Roman"/>
                <a:cs typeface="Times New Roman"/>
              </a:rPr>
              <a:t>C</a:t>
            </a:r>
            <a:r>
              <a:rPr sz="850" spc="20" dirty="0">
                <a:latin typeface="Times New Roman"/>
                <a:cs typeface="Times New Roman"/>
              </a:rPr>
              <a:t>12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11546" y="3225987"/>
            <a:ext cx="33401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5" dirty="0">
                <a:latin typeface="Times New Roman"/>
                <a:cs typeface="Times New Roman"/>
              </a:rPr>
              <a:t>...</a:t>
            </a:r>
            <a:r>
              <a:rPr sz="1500" spc="295" dirty="0">
                <a:latin typeface="Times New Roman"/>
                <a:cs typeface="Times New Roman"/>
              </a:rPr>
              <a:t> </a:t>
            </a:r>
            <a:r>
              <a:rPr sz="2250" spc="7" baseline="18518" dirty="0">
                <a:latin typeface="Symbol"/>
                <a:cs typeface="Symbol"/>
              </a:rPr>
              <a:t></a:t>
            </a:r>
            <a:endParaRPr sz="2250" baseline="18518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63000" y="3225987"/>
            <a:ext cx="74231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92455" algn="l"/>
              </a:tabLst>
            </a:pPr>
            <a:r>
              <a:rPr sz="2250" spc="7" baseline="18518" dirty="0">
                <a:latin typeface="Symbol"/>
                <a:cs typeface="Symbol"/>
              </a:rPr>
              <a:t></a:t>
            </a:r>
            <a:r>
              <a:rPr sz="2250" spc="247" baseline="18518" dirty="0">
                <a:latin typeface="Times New Roman"/>
                <a:cs typeface="Times New Roman"/>
              </a:rPr>
              <a:t> </a:t>
            </a:r>
            <a:r>
              <a:rPr sz="1500" spc="-20" dirty="0">
                <a:latin typeface="Times New Roman"/>
                <a:cs typeface="Times New Roman"/>
              </a:rPr>
              <a:t>..</a:t>
            </a:r>
            <a:r>
              <a:rPr sz="1500" spc="5" dirty="0">
                <a:latin typeface="Times New Roman"/>
                <a:cs typeface="Times New Roman"/>
              </a:rPr>
              <a:t>.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20" dirty="0">
                <a:latin typeface="Times New Roman"/>
                <a:cs typeface="Times New Roman"/>
              </a:rPr>
              <a:t>...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63000" y="2592948"/>
            <a:ext cx="1428750" cy="88900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R="313055" algn="r">
              <a:lnSpc>
                <a:spcPct val="100000"/>
              </a:lnSpc>
              <a:spcBef>
                <a:spcPts val="560"/>
              </a:spcBef>
              <a:tabLst>
                <a:tab pos="957580" algn="l"/>
              </a:tabLst>
            </a:pPr>
            <a:r>
              <a:rPr sz="2250" spc="7" baseline="-40740" dirty="0">
                <a:latin typeface="Symbol"/>
                <a:cs typeface="Symbol"/>
              </a:rPr>
              <a:t></a:t>
            </a:r>
            <a:r>
              <a:rPr sz="2250" spc="7" baseline="-40740" dirty="0">
                <a:latin typeface="Times New Roman"/>
                <a:cs typeface="Times New Roman"/>
              </a:rPr>
              <a:t>	</a:t>
            </a:r>
            <a:r>
              <a:rPr sz="1500" spc="-20" dirty="0">
                <a:latin typeface="Times New Roman"/>
                <a:cs typeface="Times New Roman"/>
              </a:rPr>
              <a:t>...</a:t>
            </a:r>
            <a:endParaRPr sz="1500">
              <a:latin typeface="Times New Roman"/>
              <a:cs typeface="Times New Roman"/>
            </a:endParaRPr>
          </a:p>
          <a:p>
            <a:pPr marL="102235">
              <a:lnSpc>
                <a:spcPct val="100000"/>
              </a:lnSpc>
              <a:spcBef>
                <a:spcPts val="470"/>
              </a:spcBef>
              <a:tabLst>
                <a:tab pos="534670" algn="l"/>
                <a:tab pos="970280" algn="l"/>
                <a:tab pos="1285875" algn="l"/>
              </a:tabLst>
            </a:pPr>
            <a:r>
              <a:rPr sz="1500" i="1" spc="15" dirty="0">
                <a:latin typeface="Times New Roman"/>
                <a:cs typeface="Times New Roman"/>
              </a:rPr>
              <a:t>C	C	</a:t>
            </a:r>
            <a:r>
              <a:rPr sz="1500" spc="-20" dirty="0">
                <a:latin typeface="Times New Roman"/>
                <a:cs typeface="Times New Roman"/>
              </a:rPr>
              <a:t>..</a:t>
            </a:r>
            <a:r>
              <a:rPr sz="1500" spc="5" dirty="0">
                <a:latin typeface="Times New Roman"/>
                <a:cs typeface="Times New Roman"/>
              </a:rPr>
              <a:t>.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i="1" spc="15" dirty="0">
                <a:latin typeface="Times New Roman"/>
                <a:cs typeface="Times New Roman"/>
              </a:rPr>
              <a:t>C</a:t>
            </a:r>
            <a:endParaRPr sz="1500">
              <a:latin typeface="Times New Roman"/>
              <a:cs typeface="Times New Roman"/>
            </a:endParaRPr>
          </a:p>
          <a:p>
            <a:pPr marR="313055" algn="r">
              <a:lnSpc>
                <a:spcPct val="100000"/>
              </a:lnSpc>
              <a:spcBef>
                <a:spcPts val="465"/>
              </a:spcBef>
            </a:pPr>
            <a:r>
              <a:rPr sz="1500" spc="-20" dirty="0">
                <a:latin typeface="Times New Roman"/>
                <a:cs typeface="Times New Roman"/>
              </a:rPr>
              <a:t>...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77687" y="3513418"/>
            <a:ext cx="14414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i="1" spc="15" dirty="0">
                <a:latin typeface="Times New Roman"/>
                <a:cs typeface="Times New Roman"/>
              </a:rPr>
              <a:t>A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52758" y="3350895"/>
            <a:ext cx="10033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10" dirty="0">
                <a:latin typeface="Symbol"/>
                <a:cs typeface="Symbol"/>
              </a:rPr>
              <a:t>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52758" y="2791933"/>
            <a:ext cx="10033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10" dirty="0">
                <a:latin typeface="Symbol"/>
                <a:cs typeface="Symbol"/>
              </a:rPr>
              <a:t>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677946" y="3587506"/>
            <a:ext cx="464184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75" i="1" spc="37" baseline="13071" dirty="0">
                <a:latin typeface="Times New Roman"/>
                <a:cs typeface="Times New Roman"/>
              </a:rPr>
              <a:t>nm</a:t>
            </a:r>
            <a:r>
              <a:rPr sz="1275" i="1" spc="15" baseline="13071" dirty="0">
                <a:latin typeface="Times New Roman"/>
                <a:cs typeface="Times New Roman"/>
              </a:rPr>
              <a:t> </a:t>
            </a:r>
            <a:r>
              <a:rPr sz="2250" spc="22" baseline="7407" dirty="0">
                <a:latin typeface="Symbol"/>
                <a:cs typeface="Symbol"/>
              </a:rPr>
              <a:t></a:t>
            </a:r>
            <a:r>
              <a:rPr sz="850" i="1" spc="15" dirty="0">
                <a:latin typeface="Times New Roman"/>
                <a:cs typeface="Times New Roman"/>
              </a:rPr>
              <a:t>nxm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96573" y="3350895"/>
            <a:ext cx="674370" cy="418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540"/>
              </a:lnSpc>
              <a:spcBef>
                <a:spcPts val="110"/>
              </a:spcBef>
            </a:pPr>
            <a:r>
              <a:rPr sz="1500" spc="10" dirty="0">
                <a:latin typeface="Symbol"/>
                <a:cs typeface="Symbol"/>
              </a:rPr>
              <a:t></a:t>
            </a:r>
            <a:endParaRPr sz="1500">
              <a:latin typeface="Symbol"/>
              <a:cs typeface="Symbol"/>
            </a:endParaRPr>
          </a:p>
          <a:p>
            <a:pPr marL="123189">
              <a:lnSpc>
                <a:spcPts val="1540"/>
              </a:lnSpc>
              <a:tabLst>
                <a:tab pos="542290" algn="l"/>
              </a:tabLst>
            </a:pPr>
            <a:r>
              <a:rPr sz="1500" i="1" spc="15" dirty="0">
                <a:latin typeface="Times New Roman"/>
                <a:cs typeface="Times New Roman"/>
              </a:rPr>
              <a:t>A	A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81086" y="3080913"/>
            <a:ext cx="131572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i="1" spc="5" dirty="0">
                <a:latin typeface="Times New Roman"/>
                <a:cs typeface="Times New Roman"/>
              </a:rPr>
              <a:t>Assegnazioni </a:t>
            </a:r>
            <a:r>
              <a:rPr sz="1500" spc="15" dirty="0">
                <a:latin typeface="Symbol"/>
                <a:cs typeface="Symbol"/>
              </a:rPr>
              <a:t></a:t>
            </a:r>
            <a:r>
              <a:rPr sz="1500" spc="-120" dirty="0">
                <a:latin typeface="Times New Roman"/>
                <a:cs typeface="Times New Roman"/>
              </a:rPr>
              <a:t> </a:t>
            </a:r>
            <a:r>
              <a:rPr sz="2250" spc="15" baseline="29629" dirty="0">
                <a:latin typeface="Symbol"/>
                <a:cs typeface="Symbol"/>
              </a:rPr>
              <a:t></a:t>
            </a:r>
            <a:endParaRPr sz="2250" baseline="29629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96573" y="3563844"/>
            <a:ext cx="77914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23520" algn="l"/>
                <a:tab pos="641985" algn="l"/>
              </a:tabLst>
            </a:pPr>
            <a:r>
              <a:rPr sz="1500" spc="10" dirty="0">
                <a:latin typeface="Symbol"/>
                <a:cs typeface="Symbol"/>
              </a:rPr>
              <a:t></a:t>
            </a:r>
            <a:r>
              <a:rPr sz="1500" spc="10" dirty="0">
                <a:latin typeface="Times New Roman"/>
                <a:cs typeface="Times New Roman"/>
              </a:rPr>
              <a:t>	</a:t>
            </a:r>
            <a:r>
              <a:rPr sz="850" i="1" spc="20" dirty="0">
                <a:latin typeface="Times New Roman"/>
                <a:cs typeface="Times New Roman"/>
              </a:rPr>
              <a:t>n</a:t>
            </a:r>
            <a:r>
              <a:rPr sz="850" spc="20" dirty="0">
                <a:latin typeface="Times New Roman"/>
                <a:cs typeface="Times New Roman"/>
              </a:rPr>
              <a:t>1	</a:t>
            </a:r>
            <a:r>
              <a:rPr sz="850" i="1" spc="20" dirty="0">
                <a:latin typeface="Times New Roman"/>
                <a:cs typeface="Times New Roman"/>
              </a:rPr>
              <a:t>n</a:t>
            </a:r>
            <a:r>
              <a:rPr sz="850" i="1" spc="-175" dirty="0">
                <a:latin typeface="Times New Roman"/>
                <a:cs typeface="Times New Roman"/>
              </a:rPr>
              <a:t> </a:t>
            </a:r>
            <a:r>
              <a:rPr sz="850" spc="20" dirty="0">
                <a:latin typeface="Times New Roman"/>
                <a:cs typeface="Times New Roman"/>
              </a:rPr>
              <a:t>2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73635" y="2986276"/>
            <a:ext cx="27940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spc="50" dirty="0">
                <a:latin typeface="Times New Roman"/>
                <a:cs typeface="Times New Roman"/>
              </a:rPr>
              <a:t>2</a:t>
            </a:r>
            <a:r>
              <a:rPr sz="850" i="1" spc="50" dirty="0">
                <a:latin typeface="Times New Roman"/>
                <a:cs typeface="Times New Roman"/>
              </a:rPr>
              <a:t>m</a:t>
            </a:r>
            <a:r>
              <a:rPr sz="850" i="1" spc="-20" dirty="0">
                <a:latin typeface="Times New Roman"/>
                <a:cs typeface="Times New Roman"/>
              </a:rPr>
              <a:t> </a:t>
            </a:r>
            <a:r>
              <a:rPr sz="2250" spc="15" baseline="1851" dirty="0">
                <a:latin typeface="Symbol"/>
                <a:cs typeface="Symbol"/>
              </a:rPr>
              <a:t></a:t>
            </a:r>
            <a:endParaRPr sz="2250" baseline="1851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07992" y="3066348"/>
            <a:ext cx="13970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20" dirty="0">
                <a:latin typeface="Times New Roman"/>
                <a:cs typeface="Times New Roman"/>
              </a:rPr>
              <a:t>21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583116" y="2698449"/>
            <a:ext cx="36957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50" i="1" spc="-89" baseline="14814" dirty="0">
                <a:latin typeface="Times New Roman"/>
                <a:cs typeface="Times New Roman"/>
              </a:rPr>
              <a:t>A</a:t>
            </a:r>
            <a:r>
              <a:rPr sz="850" spc="-60" dirty="0">
                <a:latin typeface="Times New Roman"/>
                <a:cs typeface="Times New Roman"/>
              </a:rPr>
              <a:t>1</a:t>
            </a:r>
            <a:r>
              <a:rPr sz="850" i="1" spc="-60" dirty="0">
                <a:latin typeface="Times New Roman"/>
                <a:cs typeface="Times New Roman"/>
              </a:rPr>
              <a:t>m</a:t>
            </a:r>
            <a:r>
              <a:rPr sz="850" i="1" spc="50" dirty="0">
                <a:latin typeface="Times New Roman"/>
                <a:cs typeface="Times New Roman"/>
              </a:rPr>
              <a:t> </a:t>
            </a:r>
            <a:r>
              <a:rPr sz="2250" spc="15" baseline="9259" dirty="0">
                <a:latin typeface="Symbol"/>
                <a:cs typeface="Symbol"/>
              </a:rPr>
              <a:t></a:t>
            </a:r>
            <a:endParaRPr sz="2250" baseline="9259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296573" y="2698449"/>
            <a:ext cx="34607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50" spc="15" baseline="9259" dirty="0">
                <a:latin typeface="Symbol"/>
                <a:cs typeface="Symbol"/>
              </a:rPr>
              <a:t></a:t>
            </a:r>
            <a:r>
              <a:rPr sz="2250" spc="-179" baseline="9259" dirty="0">
                <a:latin typeface="Times New Roman"/>
                <a:cs typeface="Times New Roman"/>
              </a:rPr>
              <a:t> </a:t>
            </a:r>
            <a:r>
              <a:rPr sz="2250" i="1" spc="-89" baseline="14814" dirty="0">
                <a:latin typeface="Times New Roman"/>
                <a:cs typeface="Times New Roman"/>
              </a:rPr>
              <a:t>A</a:t>
            </a:r>
            <a:r>
              <a:rPr sz="850" spc="-60" dirty="0">
                <a:latin typeface="Times New Roman"/>
                <a:cs typeface="Times New Roman"/>
              </a:rPr>
              <a:t>11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623187" y="3225987"/>
            <a:ext cx="32956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0" dirty="0">
                <a:latin typeface="Times New Roman"/>
                <a:cs typeface="Times New Roman"/>
              </a:rPr>
              <a:t>...</a:t>
            </a:r>
            <a:r>
              <a:rPr sz="1500" spc="240" dirty="0">
                <a:latin typeface="Times New Roman"/>
                <a:cs typeface="Times New Roman"/>
              </a:rPr>
              <a:t> </a:t>
            </a:r>
            <a:r>
              <a:rPr sz="2250" spc="15" baseline="18518" dirty="0">
                <a:latin typeface="Symbol"/>
                <a:cs typeface="Symbol"/>
              </a:rPr>
              <a:t></a:t>
            </a:r>
            <a:endParaRPr sz="2250" baseline="18518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296573" y="3225987"/>
            <a:ext cx="30543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50" spc="15" baseline="18518" dirty="0">
                <a:latin typeface="Symbol"/>
                <a:cs typeface="Symbol"/>
              </a:rPr>
              <a:t></a:t>
            </a:r>
            <a:r>
              <a:rPr sz="2250" spc="82" baseline="18518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...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296573" y="2592948"/>
            <a:ext cx="1421130" cy="88900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  <a:tabLst>
                <a:tab pos="552450" algn="l"/>
                <a:tab pos="953769" algn="l"/>
              </a:tabLst>
            </a:pPr>
            <a:r>
              <a:rPr sz="2250" spc="15" baseline="-40740" dirty="0">
                <a:latin typeface="Symbol"/>
                <a:cs typeface="Symbol"/>
              </a:rPr>
              <a:t></a:t>
            </a:r>
            <a:r>
              <a:rPr sz="2250" spc="15" baseline="-40740" dirty="0">
                <a:latin typeface="Times New Roman"/>
                <a:cs typeface="Times New Roman"/>
              </a:rPr>
              <a:t>	</a:t>
            </a:r>
            <a:r>
              <a:rPr sz="1500" i="1" spc="-60" dirty="0">
                <a:latin typeface="Times New Roman"/>
                <a:cs typeface="Times New Roman"/>
              </a:rPr>
              <a:t>A</a:t>
            </a:r>
            <a:r>
              <a:rPr sz="1275" spc="-89" baseline="-26143" dirty="0">
                <a:latin typeface="Times New Roman"/>
                <a:cs typeface="Times New Roman"/>
              </a:rPr>
              <a:t>12	</a:t>
            </a:r>
            <a:r>
              <a:rPr sz="1500" spc="-10" dirty="0">
                <a:latin typeface="Times New Roman"/>
                <a:cs typeface="Times New Roman"/>
              </a:rPr>
              <a:t>...</a:t>
            </a:r>
            <a:endParaRPr sz="1500">
              <a:latin typeface="Times New Roman"/>
              <a:cs typeface="Times New Roman"/>
            </a:endParaRPr>
          </a:p>
          <a:p>
            <a:pPr marL="123825">
              <a:lnSpc>
                <a:spcPct val="100000"/>
              </a:lnSpc>
              <a:spcBef>
                <a:spcPts val="470"/>
              </a:spcBef>
              <a:tabLst>
                <a:tab pos="548005" algn="l"/>
                <a:tab pos="953769" algn="l"/>
                <a:tab pos="1289685" algn="l"/>
              </a:tabLst>
            </a:pPr>
            <a:r>
              <a:rPr sz="1500" i="1" spc="15" dirty="0">
                <a:latin typeface="Times New Roman"/>
                <a:cs typeface="Times New Roman"/>
              </a:rPr>
              <a:t>A	</a:t>
            </a:r>
            <a:r>
              <a:rPr sz="1500" i="1" spc="-135" dirty="0">
                <a:latin typeface="Times New Roman"/>
                <a:cs typeface="Times New Roman"/>
              </a:rPr>
              <a:t>A</a:t>
            </a:r>
            <a:r>
              <a:rPr sz="1275" spc="30" baseline="-26143" dirty="0">
                <a:latin typeface="Times New Roman"/>
                <a:cs typeface="Times New Roman"/>
              </a:rPr>
              <a:t>22</a:t>
            </a:r>
            <a:r>
              <a:rPr sz="1275" baseline="-26143" dirty="0">
                <a:latin typeface="Times New Roman"/>
                <a:cs typeface="Times New Roman"/>
              </a:rPr>
              <a:t>	</a:t>
            </a:r>
            <a:r>
              <a:rPr sz="1500" spc="-20" dirty="0">
                <a:latin typeface="Times New Roman"/>
                <a:cs typeface="Times New Roman"/>
              </a:rPr>
              <a:t>.</a:t>
            </a:r>
            <a:r>
              <a:rPr sz="1500" spc="-15" dirty="0">
                <a:latin typeface="Times New Roman"/>
                <a:cs typeface="Times New Roman"/>
              </a:rPr>
              <a:t>.</a:t>
            </a:r>
            <a:r>
              <a:rPr sz="1500" spc="5" dirty="0">
                <a:latin typeface="Times New Roman"/>
                <a:cs typeface="Times New Roman"/>
              </a:rPr>
              <a:t>.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i="1" spc="15" dirty="0">
                <a:latin typeface="Times New Roman"/>
                <a:cs typeface="Times New Roman"/>
              </a:rPr>
              <a:t>A</a:t>
            </a:r>
            <a:endParaRPr sz="1500">
              <a:latin typeface="Times New Roman"/>
              <a:cs typeface="Times New Roman"/>
            </a:endParaRPr>
          </a:p>
          <a:p>
            <a:pPr marL="579755">
              <a:lnSpc>
                <a:spcPct val="100000"/>
              </a:lnSpc>
              <a:spcBef>
                <a:spcPts val="465"/>
              </a:spcBef>
              <a:tabLst>
                <a:tab pos="953769" algn="l"/>
              </a:tabLst>
            </a:pPr>
            <a:r>
              <a:rPr sz="1500" spc="-10" dirty="0">
                <a:latin typeface="Times New Roman"/>
                <a:cs typeface="Times New Roman"/>
              </a:rPr>
              <a:t>...	...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501645" y="1927487"/>
            <a:ext cx="3971290" cy="612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i="1" spc="-35" dirty="0">
                <a:latin typeface="Malgun Gothic"/>
                <a:cs typeface="Malgun Gothic"/>
              </a:rPr>
              <a:t>Numero </a:t>
            </a:r>
            <a:r>
              <a:rPr sz="1450" i="1" spc="-25" dirty="0">
                <a:latin typeface="Malgun Gothic"/>
                <a:cs typeface="Malgun Gothic"/>
              </a:rPr>
              <a:t>di istanze per </a:t>
            </a:r>
            <a:r>
              <a:rPr sz="1450" i="1" spc="-30" dirty="0">
                <a:latin typeface="Malgun Gothic"/>
                <a:cs typeface="Malgun Gothic"/>
              </a:rPr>
              <a:t>ogni </a:t>
            </a:r>
            <a:r>
              <a:rPr sz="1450" i="1" spc="-25" dirty="0">
                <a:latin typeface="Malgun Gothic"/>
                <a:cs typeface="Malgun Gothic"/>
              </a:rPr>
              <a:t>risorsa</a:t>
            </a:r>
            <a:endParaRPr sz="1450">
              <a:latin typeface="Malgun Gothic"/>
              <a:cs typeface="Malgun Gothic"/>
            </a:endParaRPr>
          </a:p>
          <a:p>
            <a:pPr marL="241300">
              <a:lnSpc>
                <a:spcPct val="100000"/>
              </a:lnSpc>
              <a:spcBef>
                <a:spcPts val="1095"/>
              </a:spcBef>
            </a:pPr>
            <a:r>
              <a:rPr sz="1450" i="1" spc="-35" dirty="0">
                <a:latin typeface="Malgun Gothic"/>
                <a:cs typeface="Malgun Gothic"/>
              </a:rPr>
              <a:t>Numero </a:t>
            </a:r>
            <a:r>
              <a:rPr sz="1450" i="1" spc="-25" dirty="0">
                <a:latin typeface="Malgun Gothic"/>
                <a:cs typeface="Malgun Gothic"/>
              </a:rPr>
              <a:t>di istanze disponibili per </a:t>
            </a:r>
            <a:r>
              <a:rPr sz="1450" i="1" spc="-30" dirty="0">
                <a:latin typeface="Malgun Gothic"/>
                <a:cs typeface="Malgun Gothic"/>
              </a:rPr>
              <a:t>ogni</a:t>
            </a:r>
            <a:r>
              <a:rPr sz="1450" i="1" spc="-35" dirty="0">
                <a:latin typeface="Malgun Gothic"/>
                <a:cs typeface="Malgun Gothic"/>
              </a:rPr>
              <a:t> </a:t>
            </a:r>
            <a:r>
              <a:rPr sz="1450" i="1" spc="-25" dirty="0">
                <a:latin typeface="Malgun Gothic"/>
                <a:cs typeface="Malgun Gothic"/>
              </a:rPr>
              <a:t>risorsa</a:t>
            </a:r>
            <a:endParaRPr sz="1450">
              <a:latin typeface="Malgun Gothic"/>
              <a:cs typeface="Malgun Gothic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49600" y="2686439"/>
            <a:ext cx="1530350" cy="8915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ct val="96600"/>
              </a:lnSpc>
              <a:spcBef>
                <a:spcPts val="190"/>
              </a:spcBef>
            </a:pPr>
            <a:r>
              <a:rPr sz="1450" i="1" spc="-20" dirty="0">
                <a:latin typeface="Malgun Gothic"/>
                <a:cs typeface="Malgun Gothic"/>
              </a:rPr>
              <a:t>C</a:t>
            </a:r>
            <a:r>
              <a:rPr sz="1425" i="1" spc="-30" baseline="-20467" dirty="0">
                <a:latin typeface="Malgun Gothic"/>
                <a:cs typeface="Malgun Gothic"/>
              </a:rPr>
              <a:t>ij </a:t>
            </a:r>
            <a:r>
              <a:rPr sz="1450" i="1" spc="-25" dirty="0">
                <a:latin typeface="Malgun Gothic"/>
                <a:cs typeface="Malgun Gothic"/>
              </a:rPr>
              <a:t>– richieste  complessive </a:t>
            </a:r>
            <a:r>
              <a:rPr sz="1450" i="1" spc="-35" dirty="0">
                <a:latin typeface="Malgun Gothic"/>
                <a:cs typeface="Malgun Gothic"/>
              </a:rPr>
              <a:t>da  </a:t>
            </a:r>
            <a:r>
              <a:rPr sz="1450" i="1" spc="-25" dirty="0">
                <a:latin typeface="Malgun Gothic"/>
                <a:cs typeface="Malgun Gothic"/>
              </a:rPr>
              <a:t>parte del</a:t>
            </a:r>
            <a:r>
              <a:rPr sz="1450" i="1" spc="-105" dirty="0">
                <a:latin typeface="Malgun Gothic"/>
                <a:cs typeface="Malgun Gothic"/>
              </a:rPr>
              <a:t> </a:t>
            </a:r>
            <a:r>
              <a:rPr sz="1450" i="1" spc="-30" dirty="0">
                <a:latin typeface="Malgun Gothic"/>
                <a:cs typeface="Malgun Gothic"/>
              </a:rPr>
              <a:t>processo  </a:t>
            </a:r>
            <a:r>
              <a:rPr sz="1450" i="1" dirty="0">
                <a:latin typeface="Malgun Gothic"/>
                <a:cs typeface="Malgun Gothic"/>
              </a:rPr>
              <a:t> </a:t>
            </a:r>
            <a:r>
              <a:rPr sz="1450" i="1" spc="-15" dirty="0">
                <a:latin typeface="Malgun Gothic"/>
                <a:cs typeface="Malgun Gothic"/>
              </a:rPr>
              <a:t>i </a:t>
            </a:r>
            <a:r>
              <a:rPr sz="1450" i="1" spc="-20" dirty="0">
                <a:latin typeface="Malgun Gothic"/>
                <a:cs typeface="Malgun Gothic"/>
              </a:rPr>
              <a:t>sulla </a:t>
            </a:r>
            <a:r>
              <a:rPr sz="1450" i="1" spc="-25" dirty="0">
                <a:latin typeface="Malgun Gothic"/>
                <a:cs typeface="Malgun Gothic"/>
              </a:rPr>
              <a:t>risorsa</a:t>
            </a:r>
            <a:r>
              <a:rPr sz="1450" i="1" spc="-55" dirty="0">
                <a:latin typeface="Malgun Gothic"/>
                <a:cs typeface="Malgun Gothic"/>
              </a:rPr>
              <a:t> </a:t>
            </a:r>
            <a:r>
              <a:rPr sz="1450" i="1" spc="-15" dirty="0">
                <a:latin typeface="Malgun Gothic"/>
                <a:cs typeface="Malgun Gothic"/>
              </a:rPr>
              <a:t>j</a:t>
            </a:r>
            <a:endParaRPr sz="1450">
              <a:latin typeface="Malgun Gothic"/>
              <a:cs typeface="Malgun Gothi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840351" y="3411141"/>
            <a:ext cx="83820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i="1" spc="-10" dirty="0">
                <a:latin typeface="Malgun Gothic"/>
                <a:cs typeface="Malgun Gothic"/>
              </a:rPr>
              <a:t>ij</a:t>
            </a:r>
            <a:endParaRPr sz="950">
              <a:latin typeface="Malgun Gothic"/>
              <a:cs typeface="Malgun Gothic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723003" y="3305818"/>
            <a:ext cx="144208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i="1" spc="-35" dirty="0">
                <a:latin typeface="Malgun Gothic"/>
                <a:cs typeface="Malgun Gothic"/>
              </a:rPr>
              <a:t>A </a:t>
            </a:r>
            <a:r>
              <a:rPr sz="1450" i="1" spc="-25" dirty="0">
                <a:latin typeface="Malgun Gothic"/>
                <a:cs typeface="Malgun Gothic"/>
              </a:rPr>
              <a:t>–</a:t>
            </a:r>
            <a:r>
              <a:rPr sz="1450" i="1" spc="-110" dirty="0">
                <a:latin typeface="Malgun Gothic"/>
                <a:cs typeface="Malgun Gothic"/>
              </a:rPr>
              <a:t> </a:t>
            </a:r>
            <a:r>
              <a:rPr sz="1450" i="1" spc="-25" dirty="0">
                <a:latin typeface="Malgun Gothic"/>
                <a:cs typeface="Malgun Gothic"/>
              </a:rPr>
              <a:t>assegnazioni</a:t>
            </a:r>
            <a:endParaRPr sz="1450">
              <a:latin typeface="Malgun Gothic"/>
              <a:cs typeface="Malgun Gothic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723003" y="3519178"/>
            <a:ext cx="64198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i="1" spc="-30" dirty="0">
                <a:latin typeface="Malgun Gothic"/>
                <a:cs typeface="Malgun Gothic"/>
              </a:rPr>
              <a:t>correnti</a:t>
            </a:r>
            <a:endParaRPr sz="1450">
              <a:latin typeface="Malgun Gothic"/>
              <a:cs typeface="Malgun Gothic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50825" y="1916176"/>
            <a:ext cx="7777480" cy="2089150"/>
          </a:xfrm>
          <a:custGeom>
            <a:avLst/>
            <a:gdLst/>
            <a:ahLst/>
            <a:cxnLst/>
            <a:rect l="l" t="t" r="r" b="b"/>
            <a:pathLst>
              <a:path w="7777480" h="2089150">
                <a:moveTo>
                  <a:pt x="0" y="2089150"/>
                </a:moveTo>
                <a:lnTo>
                  <a:pt x="7777226" y="2089150"/>
                </a:lnTo>
                <a:lnTo>
                  <a:pt x="7777226" y="0"/>
                </a:lnTo>
                <a:lnTo>
                  <a:pt x="0" y="0"/>
                </a:lnTo>
                <a:lnTo>
                  <a:pt x="0" y="2089150"/>
                </a:lnTo>
                <a:close/>
              </a:path>
            </a:pathLst>
          </a:custGeom>
          <a:ln w="9525">
            <a:solidFill>
              <a:srgbClr val="9ED2D6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275241" y="1784095"/>
            <a:ext cx="309880" cy="2162810"/>
          </a:xfrm>
          <a:prstGeom prst="rect">
            <a:avLst/>
          </a:prstGeom>
        </p:spPr>
        <p:txBody>
          <a:bodyPr vert="vert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650" i="1" u="sng" spc="-2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Info </a:t>
            </a:r>
            <a:r>
              <a:rPr sz="1650" i="1" u="sng" spc="-3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dichiarate</a:t>
            </a:r>
            <a:r>
              <a:rPr sz="1650" i="1" u="sng" spc="1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 </a:t>
            </a:r>
            <a:r>
              <a:rPr sz="1650" i="1" u="sng" spc="-2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all’inizio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29590" y="4104513"/>
            <a:ext cx="6203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10" dirty="0">
                <a:latin typeface="Arial"/>
                <a:cs typeface="Arial"/>
              </a:rPr>
              <a:t>R</a:t>
            </a:r>
            <a:r>
              <a:rPr sz="1400" i="1" dirty="0">
                <a:latin typeface="Arial"/>
                <a:cs typeface="Arial"/>
              </a:rPr>
              <a:t>isulta: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911643" y="4275072"/>
            <a:ext cx="233679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30" dirty="0">
                <a:latin typeface="Symbol"/>
                <a:cs typeface="Symbol"/>
              </a:rPr>
              <a:t>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113465" y="4286212"/>
            <a:ext cx="8255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i="1" spc="20" dirty="0">
                <a:latin typeface="Times New Roman"/>
                <a:cs typeface="Times New Roman"/>
              </a:rPr>
              <a:t>n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422102" y="4454387"/>
            <a:ext cx="9842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i="1" spc="-20" dirty="0">
                <a:latin typeface="Times New Roman"/>
                <a:cs typeface="Times New Roman"/>
              </a:rPr>
              <a:t>ki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33117" y="4327217"/>
            <a:ext cx="66675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25" dirty="0">
                <a:latin typeface="Times New Roman"/>
                <a:cs typeface="Times New Roman"/>
              </a:rPr>
              <a:t>R</a:t>
            </a:r>
            <a:r>
              <a:rPr sz="1275" i="1" spc="-37" baseline="-26143" dirty="0">
                <a:latin typeface="Times New Roman"/>
                <a:cs typeface="Times New Roman"/>
              </a:rPr>
              <a:t>i </a:t>
            </a:r>
            <a:r>
              <a:rPr sz="1500" spc="15" dirty="0">
                <a:latin typeface="Symbol"/>
                <a:cs typeface="Symbol"/>
              </a:rPr>
              <a:t>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i="1" spc="-25" dirty="0">
                <a:latin typeface="Times New Roman"/>
                <a:cs typeface="Times New Roman"/>
              </a:rPr>
              <a:t>V</a:t>
            </a:r>
            <a:r>
              <a:rPr sz="1275" i="1" spc="-37" baseline="-26143" dirty="0">
                <a:latin typeface="Times New Roman"/>
                <a:cs typeface="Times New Roman"/>
              </a:rPr>
              <a:t>i</a:t>
            </a:r>
            <a:r>
              <a:rPr sz="1275" i="1" spc="135" baseline="-26143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Symbol"/>
                <a:cs typeface="Symbol"/>
              </a:rPr>
              <a:t>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113465" y="4487484"/>
            <a:ext cx="20129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i="1" spc="15" dirty="0">
                <a:latin typeface="Times New Roman"/>
                <a:cs typeface="Times New Roman"/>
              </a:rPr>
              <a:t>k</a:t>
            </a:r>
            <a:r>
              <a:rPr sz="850" i="1" spc="-160" dirty="0">
                <a:latin typeface="Times New Roman"/>
                <a:cs typeface="Times New Roman"/>
              </a:rPr>
              <a:t> </a:t>
            </a:r>
            <a:r>
              <a:rPr sz="850" spc="-5" dirty="0">
                <a:latin typeface="Symbol"/>
                <a:cs typeface="Symbol"/>
              </a:rPr>
              <a:t></a:t>
            </a:r>
            <a:r>
              <a:rPr sz="850" spc="-5" dirty="0">
                <a:latin typeface="Times New Roman"/>
                <a:cs typeface="Times New Roman"/>
              </a:rPr>
              <a:t>1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322371" y="4327217"/>
            <a:ext cx="64008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6245" algn="l"/>
              </a:tabLst>
            </a:pPr>
            <a:r>
              <a:rPr sz="1500" i="1" spc="15" dirty="0">
                <a:latin typeface="Times New Roman"/>
                <a:cs typeface="Times New Roman"/>
              </a:rPr>
              <a:t>A </a:t>
            </a:r>
            <a:r>
              <a:rPr sz="1500" i="1" spc="-11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5" dirty="0">
                <a:latin typeface="Symbol"/>
                <a:cs typeface="Symbol"/>
              </a:rPr>
              <a:t></a:t>
            </a:r>
            <a:r>
              <a:rPr sz="1500" i="1" spc="5" dirty="0">
                <a:latin typeface="Times New Roman"/>
                <a:cs typeface="Times New Roman"/>
              </a:rPr>
              <a:t>i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245008" y="4534246"/>
            <a:ext cx="1233170" cy="68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 marR="5080" indent="-7620">
              <a:lnSpc>
                <a:spcPct val="144400"/>
              </a:lnSpc>
              <a:spcBef>
                <a:spcPts val="100"/>
              </a:spcBef>
              <a:tabLst>
                <a:tab pos="831215" algn="l"/>
                <a:tab pos="865505" algn="l"/>
              </a:tabLst>
            </a:pPr>
            <a:r>
              <a:rPr sz="1500" i="1" dirty="0">
                <a:latin typeface="Times New Roman"/>
                <a:cs typeface="Times New Roman"/>
              </a:rPr>
              <a:t>C</a:t>
            </a:r>
            <a:r>
              <a:rPr sz="1275" i="1" baseline="-26143" dirty="0">
                <a:latin typeface="Times New Roman"/>
                <a:cs typeface="Times New Roman"/>
              </a:rPr>
              <a:t>ki   </a:t>
            </a:r>
            <a:r>
              <a:rPr sz="1500" spc="10" dirty="0">
                <a:latin typeface="Symbol"/>
                <a:cs typeface="Symbol"/>
              </a:rPr>
              <a:t></a:t>
            </a:r>
            <a:r>
              <a:rPr sz="1500" spc="-60" dirty="0">
                <a:latin typeface="Times New Roman"/>
                <a:cs typeface="Times New Roman"/>
              </a:rPr>
              <a:t> </a:t>
            </a:r>
            <a:r>
              <a:rPr sz="1500" i="1" spc="-25" dirty="0">
                <a:latin typeface="Times New Roman"/>
                <a:cs typeface="Times New Roman"/>
              </a:rPr>
              <a:t>R</a:t>
            </a:r>
            <a:r>
              <a:rPr sz="1275" i="1" spc="-37" baseline="-26143" dirty="0">
                <a:latin typeface="Times New Roman"/>
                <a:cs typeface="Times New Roman"/>
              </a:rPr>
              <a:t>i</a:t>
            </a:r>
            <a:r>
              <a:rPr sz="1275" i="1" spc="-89" baseline="-26143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,	</a:t>
            </a:r>
            <a:r>
              <a:rPr sz="1500" spc="65" dirty="0">
                <a:latin typeface="Symbol"/>
                <a:cs typeface="Symbol"/>
              </a:rPr>
              <a:t></a:t>
            </a:r>
            <a:r>
              <a:rPr sz="1500" i="1" spc="65" dirty="0">
                <a:latin typeface="Times New Roman"/>
                <a:cs typeface="Times New Roman"/>
              </a:rPr>
              <a:t>k</a:t>
            </a:r>
            <a:r>
              <a:rPr sz="1500" spc="65" dirty="0">
                <a:latin typeface="Times New Roman"/>
                <a:cs typeface="Times New Roman"/>
              </a:rPr>
              <a:t>,</a:t>
            </a:r>
            <a:r>
              <a:rPr sz="1500" i="1" spc="65" dirty="0">
                <a:latin typeface="Times New Roman"/>
                <a:cs typeface="Times New Roman"/>
              </a:rPr>
              <a:t>i  </a:t>
            </a:r>
            <a:r>
              <a:rPr sz="1500" i="1" spc="-135" dirty="0">
                <a:latin typeface="Times New Roman"/>
                <a:cs typeface="Times New Roman"/>
              </a:rPr>
              <a:t>A</a:t>
            </a:r>
            <a:r>
              <a:rPr sz="1275" i="1" spc="-37" baseline="-26143" dirty="0">
                <a:latin typeface="Times New Roman"/>
                <a:cs typeface="Times New Roman"/>
              </a:rPr>
              <a:t>k</a:t>
            </a:r>
            <a:r>
              <a:rPr sz="1275" i="1" spc="15" baseline="-26143" dirty="0">
                <a:latin typeface="Times New Roman"/>
                <a:cs typeface="Times New Roman"/>
              </a:rPr>
              <a:t>i</a:t>
            </a:r>
            <a:r>
              <a:rPr sz="1275" i="1" baseline="-26143" dirty="0">
                <a:latin typeface="Times New Roman"/>
                <a:cs typeface="Times New Roman"/>
              </a:rPr>
              <a:t>  </a:t>
            </a:r>
            <a:r>
              <a:rPr sz="1275" i="1" spc="-142" baseline="-26143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Symbol"/>
                <a:cs typeface="Symbol"/>
              </a:rPr>
              <a:t></a:t>
            </a:r>
            <a:r>
              <a:rPr sz="1500" spc="-65" dirty="0">
                <a:latin typeface="Times New Roman"/>
                <a:cs typeface="Times New Roman"/>
              </a:rPr>
              <a:t> </a:t>
            </a:r>
            <a:r>
              <a:rPr sz="1500" i="1" spc="10" dirty="0">
                <a:latin typeface="Times New Roman"/>
                <a:cs typeface="Times New Roman"/>
              </a:rPr>
              <a:t>C</a:t>
            </a:r>
            <a:r>
              <a:rPr sz="1275" i="1" spc="-37" baseline="-26143" dirty="0">
                <a:latin typeface="Times New Roman"/>
                <a:cs typeface="Times New Roman"/>
              </a:rPr>
              <a:t>k</a:t>
            </a:r>
            <a:r>
              <a:rPr sz="1275" i="1" spc="15" baseline="-26143" dirty="0">
                <a:latin typeface="Times New Roman"/>
                <a:cs typeface="Times New Roman"/>
              </a:rPr>
              <a:t>i</a:t>
            </a:r>
            <a:r>
              <a:rPr sz="1275" i="1" spc="-37" baseline="-26143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		</a:t>
            </a:r>
            <a:r>
              <a:rPr sz="1500" spc="5" dirty="0">
                <a:latin typeface="Symbol"/>
                <a:cs typeface="Symbol"/>
              </a:rPr>
              <a:t></a:t>
            </a:r>
            <a:r>
              <a:rPr sz="1500" i="1" spc="105" dirty="0">
                <a:latin typeface="Times New Roman"/>
                <a:cs typeface="Times New Roman"/>
              </a:rPr>
              <a:t>k</a:t>
            </a:r>
            <a:r>
              <a:rPr sz="1500" spc="125" dirty="0">
                <a:latin typeface="Times New Roman"/>
                <a:cs typeface="Times New Roman"/>
              </a:rPr>
              <a:t>,</a:t>
            </a:r>
            <a:r>
              <a:rPr sz="1500" i="1" spc="5" dirty="0">
                <a:latin typeface="Times New Roman"/>
                <a:cs typeface="Times New Roman"/>
              </a:rPr>
              <a:t>i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492758" y="5475528"/>
            <a:ext cx="227329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i="1" spc="10" dirty="0">
                <a:latin typeface="Arial"/>
                <a:cs typeface="Arial"/>
              </a:rPr>
              <a:t>n</a:t>
            </a:r>
            <a:r>
              <a:rPr sz="900" i="1" spc="20" dirty="0">
                <a:latin typeface="Arial"/>
                <a:cs typeface="Arial"/>
              </a:rPr>
              <a:t>+</a:t>
            </a:r>
            <a:r>
              <a:rPr sz="900" i="1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29590" y="5373370"/>
            <a:ext cx="39757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28750" algn="l"/>
              </a:tabLst>
            </a:pPr>
            <a:r>
              <a:rPr sz="1400" i="1" spc="-5" dirty="0">
                <a:latin typeface="Arial"/>
                <a:cs typeface="Arial"/>
              </a:rPr>
              <a:t>Un </a:t>
            </a:r>
            <a:r>
              <a:rPr sz="1400" i="1" dirty="0">
                <a:latin typeface="Arial"/>
                <a:cs typeface="Arial"/>
              </a:rPr>
              <a:t>processo</a:t>
            </a:r>
            <a:r>
              <a:rPr sz="1400" i="1" spc="-5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P	può essere avviato </a:t>
            </a:r>
            <a:r>
              <a:rPr sz="1400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 e solo</a:t>
            </a:r>
            <a:r>
              <a:rPr sz="1400" i="1" u="heavy" spc="-2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00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</a:t>
            </a:r>
            <a:r>
              <a:rPr sz="1400" i="1" dirty="0"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303321" y="5335280"/>
            <a:ext cx="11938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500" spc="15" dirty="0">
                <a:latin typeface="Symbol"/>
                <a:cs typeface="Symbol"/>
              </a:rPr>
              <a:t>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469985" y="5335280"/>
            <a:ext cx="49339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500" i="1" spc="15" dirty="0">
                <a:latin typeface="Times New Roman"/>
                <a:cs typeface="Times New Roman"/>
              </a:rPr>
              <a:t>R </a:t>
            </a:r>
            <a:r>
              <a:rPr sz="1500" spc="15" dirty="0">
                <a:latin typeface="Symbol"/>
                <a:cs typeface="Symbol"/>
              </a:rPr>
              <a:t></a:t>
            </a:r>
            <a:r>
              <a:rPr sz="1500" spc="-250" dirty="0">
                <a:latin typeface="Times New Roman"/>
                <a:cs typeface="Times New Roman"/>
              </a:rPr>
              <a:t> </a:t>
            </a:r>
            <a:r>
              <a:rPr sz="1500" i="1" spc="15" dirty="0">
                <a:latin typeface="Times New Roman"/>
                <a:cs typeface="Times New Roman"/>
              </a:rPr>
              <a:t>C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649988" y="5226746"/>
            <a:ext cx="189230" cy="42799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60"/>
              </a:spcBef>
            </a:pPr>
            <a:r>
              <a:rPr sz="850" i="1" spc="20" dirty="0">
                <a:latin typeface="Times New Roman"/>
                <a:cs typeface="Times New Roman"/>
              </a:rPr>
              <a:t>n</a:t>
            </a:r>
            <a:endParaRPr sz="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65"/>
              </a:spcBef>
            </a:pPr>
            <a:r>
              <a:rPr sz="850" i="1" spc="15" dirty="0">
                <a:latin typeface="Times New Roman"/>
                <a:cs typeface="Times New Roman"/>
              </a:rPr>
              <a:t>k</a:t>
            </a:r>
            <a:r>
              <a:rPr sz="850" i="1" spc="-160" dirty="0">
                <a:latin typeface="Times New Roman"/>
                <a:cs typeface="Times New Roman"/>
              </a:rPr>
              <a:t> </a:t>
            </a:r>
            <a:r>
              <a:rPr sz="850" spc="-5" dirty="0">
                <a:latin typeface="Symbol"/>
                <a:cs typeface="Symbol"/>
              </a:rPr>
              <a:t></a:t>
            </a:r>
            <a:r>
              <a:rPr sz="850" spc="-5" dirty="0">
                <a:latin typeface="Times New Roman"/>
                <a:cs typeface="Times New Roman"/>
              </a:rPr>
              <a:t>1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579005" y="5287368"/>
            <a:ext cx="1473200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368935" algn="l"/>
                <a:tab pos="868680" algn="l"/>
                <a:tab pos="1387475" algn="l"/>
              </a:tabLst>
            </a:pPr>
            <a:r>
              <a:rPr sz="850" i="1" spc="10" dirty="0">
                <a:latin typeface="Times New Roman"/>
                <a:cs typeface="Times New Roman"/>
              </a:rPr>
              <a:t>i	</a:t>
            </a:r>
            <a:r>
              <a:rPr sz="850" spc="10" dirty="0">
                <a:latin typeface="Times New Roman"/>
                <a:cs typeface="Times New Roman"/>
              </a:rPr>
              <a:t>(</a:t>
            </a:r>
            <a:r>
              <a:rPr sz="850" spc="-140" dirty="0">
                <a:latin typeface="Times New Roman"/>
                <a:cs typeface="Times New Roman"/>
              </a:rPr>
              <a:t> </a:t>
            </a:r>
            <a:r>
              <a:rPr sz="850" i="1" spc="70" dirty="0">
                <a:latin typeface="Times New Roman"/>
                <a:cs typeface="Times New Roman"/>
              </a:rPr>
              <a:t>n</a:t>
            </a:r>
            <a:r>
              <a:rPr sz="850" spc="-20" dirty="0">
                <a:latin typeface="Symbol"/>
                <a:cs typeface="Symbol"/>
              </a:rPr>
              <a:t></a:t>
            </a:r>
            <a:r>
              <a:rPr sz="850" spc="5" dirty="0">
                <a:latin typeface="Times New Roman"/>
                <a:cs typeface="Times New Roman"/>
              </a:rPr>
              <a:t>1</a:t>
            </a:r>
            <a:r>
              <a:rPr sz="850" spc="50" dirty="0">
                <a:latin typeface="Times New Roman"/>
                <a:cs typeface="Times New Roman"/>
              </a:rPr>
              <a:t>)</a:t>
            </a:r>
            <a:r>
              <a:rPr sz="850" i="1" spc="10" dirty="0">
                <a:latin typeface="Times New Roman"/>
                <a:cs typeface="Times New Roman"/>
              </a:rPr>
              <a:t>i</a:t>
            </a:r>
            <a:r>
              <a:rPr sz="850" i="1" dirty="0">
                <a:latin typeface="Times New Roman"/>
                <a:cs typeface="Times New Roman"/>
              </a:rPr>
              <a:t>	</a:t>
            </a:r>
            <a:r>
              <a:rPr sz="3375" spc="44" baseline="1234" dirty="0">
                <a:latin typeface="Symbol"/>
                <a:cs typeface="Symbol"/>
              </a:rPr>
              <a:t></a:t>
            </a:r>
            <a:r>
              <a:rPr sz="3375" baseline="1234" dirty="0">
                <a:latin typeface="Times New Roman"/>
                <a:cs typeface="Times New Roman"/>
              </a:rPr>
              <a:t>	</a:t>
            </a:r>
            <a:r>
              <a:rPr sz="850" i="1" spc="-25" dirty="0">
                <a:latin typeface="Times New Roman"/>
                <a:cs typeface="Times New Roman"/>
              </a:rPr>
              <a:t>ki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837835" y="5335280"/>
            <a:ext cx="65786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454025" algn="l"/>
              </a:tabLst>
            </a:pPr>
            <a:r>
              <a:rPr sz="1500" i="1" spc="15" dirty="0">
                <a:latin typeface="Times New Roman"/>
                <a:cs typeface="Times New Roman"/>
              </a:rPr>
              <a:t>C </a:t>
            </a:r>
            <a:r>
              <a:rPr sz="1500" i="1" spc="4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5" dirty="0">
                <a:latin typeface="Symbol"/>
                <a:cs typeface="Symbol"/>
              </a:rPr>
              <a:t></a:t>
            </a:r>
            <a:r>
              <a:rPr sz="1500" i="1" spc="5" dirty="0">
                <a:latin typeface="Times New Roman"/>
                <a:cs typeface="Times New Roman"/>
              </a:rPr>
              <a:t>i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430776" y="5295900"/>
            <a:ext cx="2091055" cy="377825"/>
          </a:xfrm>
          <a:custGeom>
            <a:avLst/>
            <a:gdLst/>
            <a:ahLst/>
            <a:cxnLst/>
            <a:rect l="l" t="t" r="r" b="b"/>
            <a:pathLst>
              <a:path w="2091054" h="377825">
                <a:moveTo>
                  <a:pt x="0" y="377825"/>
                </a:moveTo>
                <a:lnTo>
                  <a:pt x="2090801" y="377825"/>
                </a:lnTo>
                <a:lnTo>
                  <a:pt x="2090801" y="0"/>
                </a:lnTo>
                <a:lnTo>
                  <a:pt x="0" y="0"/>
                </a:lnTo>
                <a:lnTo>
                  <a:pt x="0" y="377825"/>
                </a:lnTo>
                <a:close/>
              </a:path>
            </a:pathLst>
          </a:custGeom>
          <a:ln w="9525">
            <a:solidFill>
              <a:srgbClr val="00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29565" y="5660847"/>
            <a:ext cx="8014334" cy="965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0068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Il </a:t>
            </a:r>
            <a:r>
              <a:rPr sz="1400" b="1" spc="-5" dirty="0">
                <a:latin typeface="Arial"/>
                <a:cs typeface="Arial"/>
              </a:rPr>
              <a:t>processo può </a:t>
            </a:r>
            <a:r>
              <a:rPr sz="1400" b="1" dirty="0">
                <a:latin typeface="Arial"/>
                <a:cs typeface="Arial"/>
              </a:rPr>
              <a:t>essere </a:t>
            </a:r>
            <a:r>
              <a:rPr sz="1400" b="1" spc="-5" dirty="0">
                <a:latin typeface="Arial"/>
                <a:cs typeface="Arial"/>
              </a:rPr>
              <a:t>avviato </a:t>
            </a:r>
            <a:r>
              <a:rPr sz="1400" b="1" dirty="0">
                <a:latin typeface="Arial"/>
                <a:cs typeface="Arial"/>
              </a:rPr>
              <a:t>se e </a:t>
            </a:r>
            <a:r>
              <a:rPr sz="1400" b="1" spc="-5" dirty="0">
                <a:latin typeface="Arial"/>
                <a:cs typeface="Arial"/>
              </a:rPr>
              <a:t>solo </a:t>
            </a:r>
            <a:r>
              <a:rPr sz="1400" b="1" dirty="0">
                <a:latin typeface="Arial"/>
                <a:cs typeface="Arial"/>
              </a:rPr>
              <a:t>se è </a:t>
            </a:r>
            <a:r>
              <a:rPr sz="1400" b="1" spc="-5" dirty="0">
                <a:latin typeface="Arial"/>
                <a:cs typeface="Arial"/>
              </a:rPr>
              <a:t>possibile (per </a:t>
            </a:r>
            <a:r>
              <a:rPr sz="1400" b="1" spc="-10" dirty="0">
                <a:latin typeface="Arial"/>
                <a:cs typeface="Arial"/>
              </a:rPr>
              <a:t>ogni </a:t>
            </a:r>
            <a:r>
              <a:rPr sz="1400" b="1" dirty="0">
                <a:latin typeface="Arial"/>
                <a:cs typeface="Arial"/>
              </a:rPr>
              <a:t>risorsa) </a:t>
            </a:r>
            <a:r>
              <a:rPr sz="1400" b="1" spc="-5" dirty="0">
                <a:latin typeface="Arial"/>
                <a:cs typeface="Arial"/>
              </a:rPr>
              <a:t>soddisfare </a:t>
            </a:r>
            <a:r>
              <a:rPr sz="1400" b="1" dirty="0">
                <a:latin typeface="Arial"/>
                <a:cs typeface="Arial"/>
              </a:rPr>
              <a:t>la</a:t>
            </a:r>
            <a:r>
              <a:rPr sz="1400" b="1" spc="-2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sua  </a:t>
            </a:r>
            <a:r>
              <a:rPr sz="1400" b="1" dirty="0">
                <a:latin typeface="Arial"/>
                <a:cs typeface="Arial"/>
              </a:rPr>
              <a:t>richiesta e </a:t>
            </a:r>
            <a:r>
              <a:rPr sz="1400" b="1" spc="-5" dirty="0">
                <a:latin typeface="Arial"/>
                <a:cs typeface="Arial"/>
              </a:rPr>
              <a:t>quelle dei processi</a:t>
            </a:r>
            <a:r>
              <a:rPr sz="1400" b="1" spc="-1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correnti.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b="1" u="heavy" dirty="0">
                <a:solidFill>
                  <a:srgbClr val="0099CC"/>
                </a:solidFill>
                <a:uFill>
                  <a:solidFill>
                    <a:srgbClr val="0099CC"/>
                  </a:solidFill>
                </a:uFill>
                <a:latin typeface="Arial"/>
                <a:cs typeface="Arial"/>
              </a:rPr>
              <a:t>Strategia </a:t>
            </a:r>
            <a:r>
              <a:rPr sz="1400" b="1" u="heavy" spc="-5" dirty="0">
                <a:solidFill>
                  <a:srgbClr val="0099CC"/>
                </a:solidFill>
                <a:uFill>
                  <a:solidFill>
                    <a:srgbClr val="0099CC"/>
                  </a:solidFill>
                </a:uFill>
                <a:latin typeface="Arial"/>
                <a:cs typeface="Arial"/>
              </a:rPr>
              <a:t>non </a:t>
            </a:r>
            <a:r>
              <a:rPr sz="1400" b="1" u="heavy" dirty="0">
                <a:solidFill>
                  <a:srgbClr val="0099CC"/>
                </a:solidFill>
                <a:uFill>
                  <a:solidFill>
                    <a:srgbClr val="0099CC"/>
                  </a:solidFill>
                </a:uFill>
                <a:latin typeface="Arial"/>
                <a:cs typeface="Arial"/>
              </a:rPr>
              <a:t>ottimale: si </a:t>
            </a:r>
            <a:r>
              <a:rPr sz="1400" b="1" u="heavy" spc="-5" dirty="0">
                <a:solidFill>
                  <a:srgbClr val="0099CC"/>
                </a:solidFill>
                <a:uFill>
                  <a:solidFill>
                    <a:srgbClr val="0099CC"/>
                  </a:solidFill>
                </a:uFill>
                <a:latin typeface="Arial"/>
                <a:cs typeface="Arial"/>
              </a:rPr>
              <a:t>suppone che </a:t>
            </a:r>
            <a:r>
              <a:rPr sz="1400" b="1" u="heavy" dirty="0">
                <a:solidFill>
                  <a:srgbClr val="0099CC"/>
                </a:solidFill>
                <a:uFill>
                  <a:solidFill>
                    <a:srgbClr val="0099CC"/>
                  </a:solidFill>
                </a:uFill>
                <a:latin typeface="Arial"/>
                <a:cs typeface="Arial"/>
              </a:rPr>
              <a:t>i </a:t>
            </a:r>
            <a:r>
              <a:rPr sz="1400" b="1" u="heavy" spc="-5" dirty="0">
                <a:solidFill>
                  <a:srgbClr val="0099CC"/>
                </a:solidFill>
                <a:uFill>
                  <a:solidFill>
                    <a:srgbClr val="0099CC"/>
                  </a:solidFill>
                </a:uFill>
                <a:latin typeface="Arial"/>
                <a:cs typeface="Arial"/>
              </a:rPr>
              <a:t>processi necessitino delle </a:t>
            </a:r>
            <a:r>
              <a:rPr sz="1400" b="1" u="heavy" dirty="0">
                <a:solidFill>
                  <a:srgbClr val="0099CC"/>
                </a:solidFill>
                <a:uFill>
                  <a:solidFill>
                    <a:srgbClr val="0099CC"/>
                  </a:solidFill>
                </a:uFill>
                <a:latin typeface="Arial"/>
                <a:cs typeface="Arial"/>
              </a:rPr>
              <a:t>risorse </a:t>
            </a:r>
            <a:r>
              <a:rPr sz="1400" b="1" u="heavy" spc="-5" dirty="0">
                <a:solidFill>
                  <a:srgbClr val="0099CC"/>
                </a:solidFill>
                <a:uFill>
                  <a:solidFill>
                    <a:srgbClr val="0099CC"/>
                  </a:solidFill>
                </a:uFill>
                <a:latin typeface="Arial"/>
                <a:cs typeface="Arial"/>
              </a:rPr>
              <a:t>nello </a:t>
            </a:r>
            <a:r>
              <a:rPr sz="1400" b="1" u="heavy" dirty="0">
                <a:solidFill>
                  <a:srgbClr val="0099CC"/>
                </a:solidFill>
                <a:uFill>
                  <a:solidFill>
                    <a:srgbClr val="0099CC"/>
                  </a:solidFill>
                </a:uFill>
                <a:latin typeface="Arial"/>
                <a:cs typeface="Arial"/>
              </a:rPr>
              <a:t>stesso</a:t>
            </a:r>
            <a:r>
              <a:rPr sz="1400" b="1" u="heavy" spc="-285" dirty="0">
                <a:solidFill>
                  <a:srgbClr val="0099CC"/>
                </a:solidFill>
                <a:uFill>
                  <a:solidFill>
                    <a:srgbClr val="0099CC"/>
                  </a:solidFill>
                </a:uFill>
                <a:latin typeface="Arial"/>
                <a:cs typeface="Arial"/>
              </a:rPr>
              <a:t> </a:t>
            </a:r>
            <a:r>
              <a:rPr sz="1400" b="1" u="heavy" dirty="0">
                <a:solidFill>
                  <a:srgbClr val="0099CC"/>
                </a:solidFill>
                <a:uFill>
                  <a:solidFill>
                    <a:srgbClr val="0099CC"/>
                  </a:solidFill>
                </a:uFill>
                <a:latin typeface="Arial"/>
                <a:cs typeface="Arial"/>
              </a:rPr>
              <a:t>istante.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u="heavy" spc="-355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heavy" spc="-5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</a:rPr>
              <a:t>Difficoltà: </a:t>
            </a:r>
            <a:r>
              <a:rPr sz="1400" b="1" u="heavy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</a:rPr>
              <a:t>le </a:t>
            </a:r>
            <a:r>
              <a:rPr sz="1400" b="1" u="heavy" spc="-5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</a:rPr>
              <a:t>richieste </a:t>
            </a:r>
            <a:r>
              <a:rPr sz="1400" b="1" u="heavy" spc="-10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</a:rPr>
              <a:t>devono </a:t>
            </a:r>
            <a:r>
              <a:rPr sz="1400" b="1" u="heavy" spc="-5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</a:rPr>
              <a:t>essere note all’avvio dei</a:t>
            </a:r>
            <a:r>
              <a:rPr sz="1400" b="1" u="heavy" spc="-180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</a:rPr>
              <a:t> </a:t>
            </a:r>
            <a:r>
              <a:rPr sz="1400" b="1" u="heavy" spc="-5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</a:rPr>
              <a:t>processi…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DeadLock</a:t>
            </a:r>
            <a:r>
              <a:rPr spc="-5" dirty="0"/>
              <a:t> Avoidance:</a:t>
            </a:r>
          </a:p>
          <a:p>
            <a:pPr marL="91440">
              <a:lnSpc>
                <a:spcPct val="100000"/>
              </a:lnSpc>
            </a:pPr>
            <a:r>
              <a:rPr spc="-5" dirty="0"/>
              <a:t>Rifiuto di allocazione delle</a:t>
            </a:r>
            <a:r>
              <a:rPr spc="-15" dirty="0"/>
              <a:t> </a:t>
            </a:r>
            <a:r>
              <a:rPr spc="-5" dirty="0"/>
              <a:t>risorse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7217" y="1552702"/>
            <a:ext cx="8058150" cy="3390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Stato del sistema: assegnazione corrente di risorse ai processi,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costituisce</a:t>
            </a:r>
            <a:r>
              <a:rPr sz="1600" spc="1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delle</a:t>
            </a:r>
            <a:endParaRPr sz="16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matrici: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812165" algn="l"/>
                <a:tab pos="813435" algn="l"/>
              </a:tabLst>
            </a:pPr>
            <a:r>
              <a:rPr sz="1600" i="1" spc="-5" dirty="0">
                <a:latin typeface="Arial"/>
                <a:cs typeface="Arial"/>
              </a:rPr>
              <a:t>Risorse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812165" algn="l"/>
                <a:tab pos="813435" algn="l"/>
              </a:tabLst>
            </a:pPr>
            <a:r>
              <a:rPr sz="1600" i="1" spc="-5" dirty="0">
                <a:latin typeface="Arial"/>
                <a:cs typeface="Arial"/>
              </a:rPr>
              <a:t>Disponibili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812165" algn="l"/>
                <a:tab pos="813435" algn="l"/>
              </a:tabLst>
            </a:pPr>
            <a:r>
              <a:rPr sz="1600" i="1" spc="-5" dirty="0">
                <a:latin typeface="Arial"/>
                <a:cs typeface="Arial"/>
              </a:rPr>
              <a:t>Richieste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812165" algn="l"/>
                <a:tab pos="813435" algn="l"/>
              </a:tabLst>
            </a:pPr>
            <a:r>
              <a:rPr sz="1600" i="1" spc="-10" dirty="0">
                <a:latin typeface="Arial"/>
                <a:cs typeface="Arial"/>
              </a:rPr>
              <a:t>Assegnazioni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Lo stato in cui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trova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sistema può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essere: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53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SICURO: esiste almeno una sequenza di esecuzione dei processi che ne consente</a:t>
            </a:r>
            <a:r>
              <a:rPr sz="1600" spc="1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la</a:t>
            </a:r>
            <a:endParaRPr sz="16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terminazione senza incorrere in una situazione di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stallo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53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NON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SICURO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1187" y="5157787"/>
            <a:ext cx="8209280" cy="1568450"/>
          </a:xfrm>
          <a:prstGeom prst="rect">
            <a:avLst/>
          </a:prstGeom>
          <a:solidFill>
            <a:srgbClr val="FFFFFF"/>
          </a:solidFill>
          <a:ln w="25400">
            <a:solidFill>
              <a:srgbClr val="333399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30"/>
              </a:spcBef>
            </a:pPr>
            <a:r>
              <a:rPr sz="1600" b="1" i="1" spc="-10" dirty="0">
                <a:latin typeface="Arial"/>
                <a:cs typeface="Arial"/>
              </a:rPr>
              <a:t>Quando </a:t>
            </a:r>
            <a:r>
              <a:rPr sz="1600" b="1" i="1" spc="-5" dirty="0">
                <a:latin typeface="Arial"/>
                <a:cs typeface="Arial"/>
              </a:rPr>
              <a:t>un processo richiede </a:t>
            </a:r>
            <a:r>
              <a:rPr sz="1600" b="1" i="1" spc="-10" dirty="0">
                <a:latin typeface="Arial"/>
                <a:cs typeface="Arial"/>
              </a:rPr>
              <a:t>una </a:t>
            </a:r>
            <a:r>
              <a:rPr sz="1600" b="1" i="1" spc="-5" dirty="0">
                <a:latin typeface="Arial"/>
                <a:cs typeface="Arial"/>
              </a:rPr>
              <a:t>risorsa disponibile, il sistema</a:t>
            </a:r>
            <a:r>
              <a:rPr sz="1600" b="1" i="1" spc="235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-</a:t>
            </a:r>
            <a:r>
              <a:rPr sz="1600" b="1" i="1" spc="-5" dirty="0">
                <a:latin typeface="Arial"/>
                <a:cs typeface="Arial"/>
              </a:rPr>
              <a:t>Simula l’assegnazione delle risorse e l’aggiornamento dello</a:t>
            </a:r>
            <a:r>
              <a:rPr sz="1600" b="1" i="1" spc="195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stato</a:t>
            </a:r>
            <a:endParaRPr sz="16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-</a:t>
            </a:r>
            <a:r>
              <a:rPr sz="1600" b="1" i="1" spc="-10" dirty="0">
                <a:latin typeface="Arial"/>
                <a:cs typeface="Arial"/>
              </a:rPr>
              <a:t>Verifica </a:t>
            </a:r>
            <a:r>
              <a:rPr sz="1600" b="1" i="1" spc="-5" dirty="0">
                <a:latin typeface="Arial"/>
                <a:cs typeface="Arial"/>
              </a:rPr>
              <a:t>che il nuovo stato sia uno stato</a:t>
            </a:r>
            <a:r>
              <a:rPr sz="1600" b="1" i="1" spc="140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sicuro</a:t>
            </a:r>
            <a:endParaRPr sz="16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-</a:t>
            </a:r>
            <a:r>
              <a:rPr sz="1600" b="1" i="1" dirty="0">
                <a:latin typeface="Arial"/>
                <a:cs typeface="Arial"/>
              </a:rPr>
              <a:t>In </a:t>
            </a:r>
            <a:r>
              <a:rPr sz="1600" b="1" i="1" spc="-5" dirty="0">
                <a:latin typeface="Arial"/>
                <a:cs typeface="Arial"/>
              </a:rPr>
              <a:t>caso positivo assegna le</a:t>
            </a:r>
            <a:r>
              <a:rPr sz="1600" b="1" i="1" spc="70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risorse,</a:t>
            </a:r>
            <a:endParaRPr sz="1600">
              <a:latin typeface="Arial"/>
              <a:cs typeface="Arial"/>
            </a:endParaRPr>
          </a:p>
          <a:p>
            <a:pPr marL="91440" marR="701675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-</a:t>
            </a:r>
            <a:r>
              <a:rPr sz="1600" b="1" i="1" dirty="0">
                <a:latin typeface="Arial"/>
                <a:cs typeface="Arial"/>
              </a:rPr>
              <a:t>In </a:t>
            </a:r>
            <a:r>
              <a:rPr sz="1600" b="1" i="1" spc="-5" dirty="0">
                <a:latin typeface="Arial"/>
                <a:cs typeface="Arial"/>
              </a:rPr>
              <a:t>caso negativo rifiuta la richiesta e il processo viene bloccato fino a che la  risorsa </a:t>
            </a:r>
            <a:r>
              <a:rPr sz="1600" b="1" i="1" spc="-10" dirty="0">
                <a:latin typeface="Arial"/>
                <a:cs typeface="Arial"/>
              </a:rPr>
              <a:t>non </a:t>
            </a:r>
            <a:r>
              <a:rPr sz="1600" b="1" i="1" spc="-5" dirty="0">
                <a:latin typeface="Arial"/>
                <a:cs typeface="Arial"/>
              </a:rPr>
              <a:t>si rende</a:t>
            </a:r>
            <a:r>
              <a:rPr sz="1600" b="1" i="1" spc="75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disponibile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Stato</a:t>
            </a:r>
            <a:r>
              <a:rPr spc="-5" dirty="0"/>
              <a:t> Sicuro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4644" y="1433601"/>
            <a:ext cx="7545705" cy="492506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484"/>
              </a:spcBef>
            </a:pPr>
            <a:r>
              <a:rPr sz="1600" spc="-5" dirty="0">
                <a:latin typeface="Arial"/>
                <a:cs typeface="Arial"/>
              </a:rPr>
              <a:t>Osservazioni:</a:t>
            </a:r>
            <a:endParaRPr sz="1600">
              <a:latin typeface="Arial"/>
              <a:cs typeface="Arial"/>
            </a:endParaRPr>
          </a:p>
          <a:p>
            <a:pPr marL="855980" marR="5080" indent="-286385">
              <a:lnSpc>
                <a:spcPct val="100000"/>
              </a:lnSpc>
              <a:spcBef>
                <a:spcPts val="380"/>
              </a:spcBef>
              <a:buChar char="–"/>
              <a:tabLst>
                <a:tab pos="855980" algn="l"/>
                <a:tab pos="856615" algn="l"/>
              </a:tabLst>
            </a:pPr>
            <a:r>
              <a:rPr sz="1600" spc="-5" dirty="0">
                <a:latin typeface="Arial"/>
                <a:cs typeface="Arial"/>
              </a:rPr>
              <a:t>Se </a:t>
            </a:r>
            <a:r>
              <a:rPr sz="1600" dirty="0">
                <a:latin typeface="Arial"/>
                <a:cs typeface="Arial"/>
              </a:rPr>
              <a:t>le </a:t>
            </a:r>
            <a:r>
              <a:rPr sz="1600" spc="-5" dirty="0">
                <a:latin typeface="Arial"/>
                <a:cs typeface="Arial"/>
              </a:rPr>
              <a:t>risorse richieste da </a:t>
            </a:r>
            <a:r>
              <a:rPr sz="1600" spc="10" dirty="0">
                <a:latin typeface="Arial"/>
                <a:cs typeface="Arial"/>
              </a:rPr>
              <a:t>P</a:t>
            </a:r>
            <a:r>
              <a:rPr sz="1575" spc="15" baseline="-21164" dirty="0">
                <a:latin typeface="Arial"/>
                <a:cs typeface="Arial"/>
              </a:rPr>
              <a:t>i </a:t>
            </a:r>
            <a:r>
              <a:rPr sz="1600" spc="-5" dirty="0">
                <a:latin typeface="Arial"/>
                <a:cs typeface="Arial"/>
              </a:rPr>
              <a:t>non sono immediatamente disponibili, allora </a:t>
            </a:r>
            <a:r>
              <a:rPr sz="1600" i="1" dirty="0">
                <a:latin typeface="Arial"/>
                <a:cs typeface="Arial"/>
              </a:rPr>
              <a:t>P</a:t>
            </a:r>
            <a:r>
              <a:rPr sz="1575" i="1" baseline="-21164" dirty="0">
                <a:latin typeface="Arial"/>
                <a:cs typeface="Arial"/>
              </a:rPr>
              <a:t>i </a:t>
            </a:r>
            <a:r>
              <a:rPr sz="1050" i="1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deve attendere la terminazione di un processo che rilascia un numero  sufficiente di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risorse.</a:t>
            </a:r>
            <a:endParaRPr sz="1600">
              <a:latin typeface="Arial"/>
              <a:cs typeface="Arial"/>
            </a:endParaRPr>
          </a:p>
          <a:p>
            <a:pPr marL="855980" marR="440055" indent="-286385">
              <a:lnSpc>
                <a:spcPct val="100000"/>
              </a:lnSpc>
              <a:spcBef>
                <a:spcPts val="390"/>
              </a:spcBef>
              <a:buChar char="–"/>
              <a:tabLst>
                <a:tab pos="855980" algn="l"/>
                <a:tab pos="856615" algn="l"/>
              </a:tabLst>
            </a:pPr>
            <a:r>
              <a:rPr sz="1600" spc="-5" dirty="0">
                <a:latin typeface="Arial"/>
                <a:cs typeface="Arial"/>
              </a:rPr>
              <a:t>Quando un processo </a:t>
            </a:r>
            <a:r>
              <a:rPr sz="1600" i="1" dirty="0">
                <a:latin typeface="Arial"/>
                <a:cs typeface="Arial"/>
              </a:rPr>
              <a:t>P</a:t>
            </a:r>
            <a:r>
              <a:rPr sz="1575" i="1" baseline="-21164" dirty="0">
                <a:latin typeface="Arial"/>
                <a:cs typeface="Arial"/>
              </a:rPr>
              <a:t>j </a:t>
            </a:r>
            <a:r>
              <a:rPr sz="1600" spc="-5" dirty="0">
                <a:latin typeface="Arial"/>
                <a:cs typeface="Arial"/>
              </a:rPr>
              <a:t>termina, </a:t>
            </a:r>
            <a:r>
              <a:rPr sz="1600" i="1" dirty="0">
                <a:latin typeface="Arial"/>
                <a:cs typeface="Arial"/>
              </a:rPr>
              <a:t>P</a:t>
            </a:r>
            <a:r>
              <a:rPr sz="1575" i="1" baseline="-21164" dirty="0">
                <a:latin typeface="Arial"/>
                <a:cs typeface="Arial"/>
              </a:rPr>
              <a:t>i </a:t>
            </a:r>
            <a:r>
              <a:rPr sz="1600" spc="-5" dirty="0">
                <a:latin typeface="Arial"/>
                <a:cs typeface="Arial"/>
              </a:rPr>
              <a:t>può ottenere le risorse necessarie  all’esecuzione e terminare a sua volta rilasciando le risorse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detenute.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Stato sicuro </a:t>
            </a:r>
            <a:r>
              <a:rPr sz="1600" spc="-5" dirty="0">
                <a:latin typeface="Symbol"/>
                <a:cs typeface="Symbol"/>
              </a:rPr>
              <a:t>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no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deadlocks.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Stato non sicuro </a:t>
            </a:r>
            <a:r>
              <a:rPr sz="1600" spc="-5" dirty="0">
                <a:latin typeface="Symbol"/>
                <a:cs typeface="Symbol"/>
              </a:rPr>
              <a:t>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possibilità di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deadlock.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Avoidance </a:t>
            </a:r>
            <a:r>
              <a:rPr sz="1600" spc="-5" dirty="0">
                <a:latin typeface="Symbol"/>
                <a:cs typeface="Symbol"/>
              </a:rPr>
              <a:t>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assicurarsi che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sistema non entri in uno stato non</a:t>
            </a:r>
            <a:r>
              <a:rPr sz="1600" spc="1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sicuro.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299720" marR="180403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Uno stato non sicuro non rappresenta uno stato di </a:t>
            </a:r>
            <a:r>
              <a:rPr sz="1600" dirty="0">
                <a:latin typeface="Arial"/>
                <a:cs typeface="Arial"/>
              </a:rPr>
              <a:t>stallo, </a:t>
            </a:r>
            <a:r>
              <a:rPr sz="1600" spc="-5" dirty="0">
                <a:latin typeface="Arial"/>
                <a:cs typeface="Arial"/>
              </a:rPr>
              <a:t>ma  uno stato in cui lo stallo è possibile. La strategia di  esclusione dello stallo non si basa sulla certezza che uno  stato sia di stallo, ma sulla possibilità che uno stato non  sicuro determini uno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stallo.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48423" y="4797361"/>
            <a:ext cx="1979549" cy="196062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10323" y="6789419"/>
            <a:ext cx="2056130" cy="0"/>
          </a:xfrm>
          <a:custGeom>
            <a:avLst/>
            <a:gdLst/>
            <a:ahLst/>
            <a:cxnLst/>
            <a:rect l="l" t="t" r="r" b="b"/>
            <a:pathLst>
              <a:path w="2056129">
                <a:moveTo>
                  <a:pt x="0" y="0"/>
                </a:moveTo>
                <a:lnTo>
                  <a:pt x="205587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16673" y="4772659"/>
            <a:ext cx="0" cy="2010410"/>
          </a:xfrm>
          <a:custGeom>
            <a:avLst/>
            <a:gdLst/>
            <a:ahLst/>
            <a:cxnLst/>
            <a:rect l="l" t="t" r="r" b="b"/>
            <a:pathLst>
              <a:path h="2010409">
                <a:moveTo>
                  <a:pt x="0" y="0"/>
                </a:moveTo>
                <a:lnTo>
                  <a:pt x="0" y="201041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10323" y="4766309"/>
            <a:ext cx="2056130" cy="0"/>
          </a:xfrm>
          <a:custGeom>
            <a:avLst/>
            <a:gdLst/>
            <a:ahLst/>
            <a:cxnLst/>
            <a:rect l="l" t="t" r="r" b="b"/>
            <a:pathLst>
              <a:path w="2056129">
                <a:moveTo>
                  <a:pt x="0" y="0"/>
                </a:moveTo>
                <a:lnTo>
                  <a:pt x="205587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59850" y="4772025"/>
            <a:ext cx="0" cy="2011680"/>
          </a:xfrm>
          <a:custGeom>
            <a:avLst/>
            <a:gdLst/>
            <a:ahLst/>
            <a:cxnLst/>
            <a:rect l="l" t="t" r="r" b="b"/>
            <a:pathLst>
              <a:path h="2011679">
                <a:moveTo>
                  <a:pt x="0" y="0"/>
                </a:moveTo>
                <a:lnTo>
                  <a:pt x="0" y="2011359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35723" y="6764019"/>
            <a:ext cx="2005330" cy="0"/>
          </a:xfrm>
          <a:custGeom>
            <a:avLst/>
            <a:gdLst/>
            <a:ahLst/>
            <a:cxnLst/>
            <a:rect l="l" t="t" r="r" b="b"/>
            <a:pathLst>
              <a:path w="2005329">
                <a:moveTo>
                  <a:pt x="0" y="0"/>
                </a:moveTo>
                <a:lnTo>
                  <a:pt x="200507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42073" y="4798059"/>
            <a:ext cx="0" cy="1959610"/>
          </a:xfrm>
          <a:custGeom>
            <a:avLst/>
            <a:gdLst/>
            <a:ahLst/>
            <a:cxnLst/>
            <a:rect l="l" t="t" r="r" b="b"/>
            <a:pathLst>
              <a:path h="1959609">
                <a:moveTo>
                  <a:pt x="0" y="0"/>
                </a:moveTo>
                <a:lnTo>
                  <a:pt x="0" y="195961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35723" y="4791709"/>
            <a:ext cx="2005330" cy="0"/>
          </a:xfrm>
          <a:custGeom>
            <a:avLst/>
            <a:gdLst/>
            <a:ahLst/>
            <a:cxnLst/>
            <a:rect l="l" t="t" r="r" b="b"/>
            <a:pathLst>
              <a:path w="2005329">
                <a:moveTo>
                  <a:pt x="0" y="0"/>
                </a:moveTo>
                <a:lnTo>
                  <a:pt x="200507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34450" y="4797425"/>
            <a:ext cx="0" cy="1960880"/>
          </a:xfrm>
          <a:custGeom>
            <a:avLst/>
            <a:gdLst/>
            <a:ahLst/>
            <a:cxnLst/>
            <a:rect l="l" t="t" r="r" b="b"/>
            <a:pathLst>
              <a:path h="1960879">
                <a:moveTo>
                  <a:pt x="0" y="0"/>
                </a:moveTo>
                <a:lnTo>
                  <a:pt x="0" y="1960559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Esclusione </a:t>
            </a:r>
            <a:r>
              <a:rPr spc="-5" dirty="0"/>
              <a:t>dello</a:t>
            </a:r>
            <a:r>
              <a:rPr spc="-55" dirty="0"/>
              <a:t> </a:t>
            </a:r>
            <a:r>
              <a:rPr dirty="0"/>
              <a:t>stallo</a:t>
            </a:r>
          </a:p>
          <a:p>
            <a:pPr marL="91440">
              <a:lnSpc>
                <a:spcPct val="100000"/>
              </a:lnSpc>
            </a:pPr>
            <a:r>
              <a:rPr spc="-5" dirty="0"/>
              <a:t>Grafo di </a:t>
            </a:r>
            <a:r>
              <a:rPr dirty="0"/>
              <a:t>assegnazione delle</a:t>
            </a:r>
            <a:r>
              <a:rPr spc="-55" dirty="0"/>
              <a:t> </a:t>
            </a:r>
            <a:r>
              <a:rPr spc="-5" dirty="0"/>
              <a:t>risorse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6012" y="4365687"/>
            <a:ext cx="2339975" cy="237324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7912" y="6770369"/>
            <a:ext cx="2416175" cy="0"/>
          </a:xfrm>
          <a:custGeom>
            <a:avLst/>
            <a:gdLst/>
            <a:ahLst/>
            <a:cxnLst/>
            <a:rect l="l" t="t" r="r" b="b"/>
            <a:pathLst>
              <a:path w="2416175">
                <a:moveTo>
                  <a:pt x="0" y="0"/>
                </a:moveTo>
                <a:lnTo>
                  <a:pt x="241611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4262" y="4340859"/>
            <a:ext cx="0" cy="2423160"/>
          </a:xfrm>
          <a:custGeom>
            <a:avLst/>
            <a:gdLst/>
            <a:ahLst/>
            <a:cxnLst/>
            <a:rect l="l" t="t" r="r" b="b"/>
            <a:pathLst>
              <a:path h="2423159">
                <a:moveTo>
                  <a:pt x="0" y="0"/>
                </a:moveTo>
                <a:lnTo>
                  <a:pt x="0" y="242316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7912" y="4334509"/>
            <a:ext cx="2416175" cy="0"/>
          </a:xfrm>
          <a:custGeom>
            <a:avLst/>
            <a:gdLst/>
            <a:ahLst/>
            <a:cxnLst/>
            <a:rect l="l" t="t" r="r" b="b"/>
            <a:pathLst>
              <a:path w="2416175">
                <a:moveTo>
                  <a:pt x="0" y="0"/>
                </a:moveTo>
                <a:lnTo>
                  <a:pt x="241611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87673" y="4340225"/>
            <a:ext cx="0" cy="2424430"/>
          </a:xfrm>
          <a:custGeom>
            <a:avLst/>
            <a:gdLst/>
            <a:ahLst/>
            <a:cxnLst/>
            <a:rect l="l" t="t" r="r" b="b"/>
            <a:pathLst>
              <a:path h="2424429">
                <a:moveTo>
                  <a:pt x="0" y="0"/>
                </a:moveTo>
                <a:lnTo>
                  <a:pt x="0" y="2424109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3312" y="6744969"/>
            <a:ext cx="2365375" cy="0"/>
          </a:xfrm>
          <a:custGeom>
            <a:avLst/>
            <a:gdLst/>
            <a:ahLst/>
            <a:cxnLst/>
            <a:rect l="l" t="t" r="r" b="b"/>
            <a:pathLst>
              <a:path w="2365375">
                <a:moveTo>
                  <a:pt x="0" y="0"/>
                </a:moveTo>
                <a:lnTo>
                  <a:pt x="236531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09662" y="4366259"/>
            <a:ext cx="0" cy="2372360"/>
          </a:xfrm>
          <a:custGeom>
            <a:avLst/>
            <a:gdLst/>
            <a:ahLst/>
            <a:cxnLst/>
            <a:rect l="l" t="t" r="r" b="b"/>
            <a:pathLst>
              <a:path h="2372359">
                <a:moveTo>
                  <a:pt x="0" y="0"/>
                </a:moveTo>
                <a:lnTo>
                  <a:pt x="0" y="237236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03312" y="4359909"/>
            <a:ext cx="2365375" cy="0"/>
          </a:xfrm>
          <a:custGeom>
            <a:avLst/>
            <a:gdLst/>
            <a:ahLst/>
            <a:cxnLst/>
            <a:rect l="l" t="t" r="r" b="b"/>
            <a:pathLst>
              <a:path w="2365375">
                <a:moveTo>
                  <a:pt x="0" y="0"/>
                </a:moveTo>
                <a:lnTo>
                  <a:pt x="236531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62273" y="4365625"/>
            <a:ext cx="0" cy="2373630"/>
          </a:xfrm>
          <a:custGeom>
            <a:avLst/>
            <a:gdLst/>
            <a:ahLst/>
            <a:cxnLst/>
            <a:rect l="l" t="t" r="r" b="b"/>
            <a:pathLst>
              <a:path h="2373629">
                <a:moveTo>
                  <a:pt x="0" y="0"/>
                </a:moveTo>
                <a:lnTo>
                  <a:pt x="0" y="2373309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2742" y="1567053"/>
            <a:ext cx="8007350" cy="2606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Singola istanza per ciascuna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risorsa.</a:t>
            </a:r>
            <a:endParaRPr sz="1600">
              <a:latin typeface="Arial"/>
              <a:cs typeface="Arial"/>
            </a:endParaRPr>
          </a:p>
          <a:p>
            <a:pPr marL="518795" indent="-182880">
              <a:lnSpc>
                <a:spcPts val="1675"/>
              </a:lnSpc>
              <a:spcBef>
                <a:spcPts val="1065"/>
              </a:spcBef>
              <a:buChar char="•"/>
              <a:tabLst>
                <a:tab pos="519430" algn="l"/>
              </a:tabLst>
            </a:pPr>
            <a:r>
              <a:rPr sz="1400" dirty="0">
                <a:latin typeface="Arial"/>
                <a:cs typeface="Arial"/>
              </a:rPr>
              <a:t>Arco </a:t>
            </a:r>
            <a:r>
              <a:rPr sz="1400" spc="-5" dirty="0">
                <a:latin typeface="Arial"/>
                <a:cs typeface="Arial"/>
              </a:rPr>
              <a:t>di </a:t>
            </a:r>
            <a:r>
              <a:rPr sz="1400" dirty="0">
                <a:latin typeface="Arial"/>
                <a:cs typeface="Arial"/>
              </a:rPr>
              <a:t>reclamo: </a:t>
            </a:r>
            <a:r>
              <a:rPr sz="1400" spc="5" dirty="0">
                <a:latin typeface="Arial"/>
                <a:cs typeface="Arial"/>
              </a:rPr>
              <a:t>P</a:t>
            </a:r>
            <a:r>
              <a:rPr sz="1350" spc="7" baseline="-21604" dirty="0">
                <a:latin typeface="Arial"/>
                <a:cs typeface="Arial"/>
              </a:rPr>
              <a:t>i </a:t>
            </a:r>
            <a:r>
              <a:rPr sz="1400" dirty="0">
                <a:latin typeface="Symbol"/>
                <a:cs typeface="Symbol"/>
              </a:rPr>
              <a:t>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350" baseline="-21604" dirty="0">
                <a:latin typeface="Arial"/>
                <a:cs typeface="Arial"/>
              </a:rPr>
              <a:t>j </a:t>
            </a:r>
            <a:r>
              <a:rPr sz="1400" dirty="0">
                <a:latin typeface="Arial"/>
                <a:cs typeface="Arial"/>
              </a:rPr>
              <a:t>indica che il processo </a:t>
            </a:r>
            <a:r>
              <a:rPr sz="1400" spc="5" dirty="0">
                <a:latin typeface="Arial"/>
                <a:cs typeface="Arial"/>
              </a:rPr>
              <a:t>P</a:t>
            </a:r>
            <a:r>
              <a:rPr sz="1350" spc="7" baseline="-21604" dirty="0">
                <a:latin typeface="Arial"/>
                <a:cs typeface="Arial"/>
              </a:rPr>
              <a:t>j </a:t>
            </a:r>
            <a:r>
              <a:rPr sz="1400" spc="-5" dirty="0">
                <a:latin typeface="Arial"/>
                <a:cs typeface="Arial"/>
              </a:rPr>
              <a:t>può </a:t>
            </a:r>
            <a:r>
              <a:rPr sz="1400" dirty="0">
                <a:latin typeface="Arial"/>
                <a:cs typeface="Arial"/>
              </a:rPr>
              <a:t>richiedere la risorsa </a:t>
            </a:r>
            <a:r>
              <a:rPr sz="1400" spc="-5" dirty="0">
                <a:latin typeface="Arial"/>
                <a:cs typeface="Arial"/>
              </a:rPr>
              <a:t>R</a:t>
            </a:r>
            <a:r>
              <a:rPr sz="1350" spc="-7" baseline="-21604" dirty="0">
                <a:latin typeface="Arial"/>
                <a:cs typeface="Arial"/>
              </a:rPr>
              <a:t>j</a:t>
            </a:r>
            <a:r>
              <a:rPr sz="1400" spc="-5" dirty="0">
                <a:latin typeface="Arial"/>
                <a:cs typeface="Arial"/>
              </a:rPr>
              <a:t>; </a:t>
            </a:r>
            <a:r>
              <a:rPr sz="1400" dirty="0">
                <a:latin typeface="Arial"/>
                <a:cs typeface="Arial"/>
              </a:rPr>
              <a:t>linea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tratteggiata.</a:t>
            </a:r>
            <a:endParaRPr sz="1400">
              <a:latin typeface="Arial"/>
              <a:cs typeface="Arial"/>
            </a:endParaRPr>
          </a:p>
          <a:p>
            <a:pPr marL="518795" indent="-182880">
              <a:lnSpc>
                <a:spcPts val="1675"/>
              </a:lnSpc>
              <a:buChar char="•"/>
              <a:tabLst>
                <a:tab pos="519430" algn="l"/>
              </a:tabLst>
            </a:pPr>
            <a:r>
              <a:rPr sz="1400" spc="-15" dirty="0">
                <a:latin typeface="Arial"/>
                <a:cs typeface="Arial"/>
              </a:rPr>
              <a:t>L’arco </a:t>
            </a:r>
            <a:r>
              <a:rPr sz="1400" spc="-5" dirty="0">
                <a:latin typeface="Arial"/>
                <a:cs typeface="Arial"/>
              </a:rPr>
              <a:t>di </a:t>
            </a:r>
            <a:r>
              <a:rPr sz="1400" dirty="0">
                <a:latin typeface="Arial"/>
                <a:cs typeface="Arial"/>
              </a:rPr>
              <a:t>reclamo </a:t>
            </a:r>
            <a:r>
              <a:rPr sz="1400" spc="-5" dirty="0">
                <a:latin typeface="Arial"/>
                <a:cs typeface="Arial"/>
              </a:rPr>
              <a:t>diventa un </a:t>
            </a:r>
            <a:r>
              <a:rPr sz="1400" dirty="0">
                <a:latin typeface="Arial"/>
                <a:cs typeface="Arial"/>
              </a:rPr>
              <a:t>arco </a:t>
            </a:r>
            <a:r>
              <a:rPr sz="1400" spc="-5" dirty="0">
                <a:latin typeface="Arial"/>
                <a:cs typeface="Arial"/>
              </a:rPr>
              <a:t>di </a:t>
            </a:r>
            <a:r>
              <a:rPr sz="1400" dirty="0">
                <a:latin typeface="Arial"/>
                <a:cs typeface="Arial"/>
              </a:rPr>
              <a:t>richiesta </a:t>
            </a:r>
            <a:r>
              <a:rPr sz="1400" spc="-5" dirty="0">
                <a:latin typeface="Arial"/>
                <a:cs typeface="Arial"/>
              </a:rPr>
              <a:t>quando </a:t>
            </a:r>
            <a:r>
              <a:rPr sz="1400" dirty="0">
                <a:latin typeface="Arial"/>
                <a:cs typeface="Arial"/>
              </a:rPr>
              <a:t>la risorsa </a:t>
            </a:r>
            <a:r>
              <a:rPr sz="1400" spc="-5" dirty="0">
                <a:latin typeface="Arial"/>
                <a:cs typeface="Arial"/>
              </a:rPr>
              <a:t>viene effettivamente</a:t>
            </a:r>
            <a:r>
              <a:rPr sz="1400" spc="-1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richiesta.</a:t>
            </a:r>
            <a:endParaRPr sz="1400">
              <a:latin typeface="Arial"/>
              <a:cs typeface="Arial"/>
            </a:endParaRPr>
          </a:p>
          <a:p>
            <a:pPr marL="518795" indent="-182880">
              <a:lnSpc>
                <a:spcPct val="100000"/>
              </a:lnSpc>
              <a:buChar char="•"/>
              <a:tabLst>
                <a:tab pos="519430" algn="l"/>
              </a:tabLst>
            </a:pPr>
            <a:r>
              <a:rPr sz="1400" spc="-15" dirty="0">
                <a:latin typeface="Arial"/>
                <a:cs typeface="Arial"/>
              </a:rPr>
              <a:t>L’arco </a:t>
            </a:r>
            <a:r>
              <a:rPr sz="1400" spc="-5" dirty="0">
                <a:latin typeface="Arial"/>
                <a:cs typeface="Arial"/>
              </a:rPr>
              <a:t>di </a:t>
            </a:r>
            <a:r>
              <a:rPr sz="1400" dirty="0">
                <a:latin typeface="Arial"/>
                <a:cs typeface="Arial"/>
              </a:rPr>
              <a:t>richiesta </a:t>
            </a:r>
            <a:r>
              <a:rPr sz="1400" spc="-5" dirty="0">
                <a:latin typeface="Arial"/>
                <a:cs typeface="Arial"/>
              </a:rPr>
              <a:t>diventa di </a:t>
            </a:r>
            <a:r>
              <a:rPr sz="1400" dirty="0">
                <a:latin typeface="Arial"/>
                <a:cs typeface="Arial"/>
              </a:rPr>
              <a:t>assegnazione </a:t>
            </a:r>
            <a:r>
              <a:rPr sz="1400" spc="-5" dirty="0">
                <a:latin typeface="Arial"/>
                <a:cs typeface="Arial"/>
              </a:rPr>
              <a:t>quando </a:t>
            </a:r>
            <a:r>
              <a:rPr sz="1400" dirty="0">
                <a:latin typeface="Arial"/>
                <a:cs typeface="Arial"/>
              </a:rPr>
              <a:t>la risorsa </a:t>
            </a:r>
            <a:r>
              <a:rPr sz="1400" spc="-5" dirty="0">
                <a:latin typeface="Arial"/>
                <a:cs typeface="Arial"/>
              </a:rPr>
              <a:t>viene effettivamente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assegnata.</a:t>
            </a:r>
            <a:endParaRPr sz="1400">
              <a:latin typeface="Arial"/>
              <a:cs typeface="Arial"/>
            </a:endParaRPr>
          </a:p>
          <a:p>
            <a:pPr marL="518795" indent="-182880">
              <a:lnSpc>
                <a:spcPct val="100000"/>
              </a:lnSpc>
              <a:buChar char="•"/>
              <a:tabLst>
                <a:tab pos="519430" algn="l"/>
              </a:tabLst>
            </a:pPr>
            <a:r>
              <a:rPr sz="1400" spc="-5" dirty="0">
                <a:latin typeface="Arial"/>
                <a:cs typeface="Arial"/>
              </a:rPr>
              <a:t>Le </a:t>
            </a:r>
            <a:r>
              <a:rPr sz="1400" dirty="0">
                <a:latin typeface="Arial"/>
                <a:cs typeface="Arial"/>
              </a:rPr>
              <a:t>risorse </a:t>
            </a:r>
            <a:r>
              <a:rPr sz="1400" spc="-5" dirty="0">
                <a:latin typeface="Arial"/>
                <a:cs typeface="Arial"/>
              </a:rPr>
              <a:t>devono </a:t>
            </a:r>
            <a:r>
              <a:rPr sz="1400" dirty="0">
                <a:latin typeface="Arial"/>
                <a:cs typeface="Arial"/>
              </a:rPr>
              <a:t>essere </a:t>
            </a:r>
            <a:r>
              <a:rPr sz="1400" spc="-5" dirty="0">
                <a:latin typeface="Arial"/>
                <a:cs typeface="Arial"/>
              </a:rPr>
              <a:t>reclamate </a:t>
            </a:r>
            <a:r>
              <a:rPr sz="1400" dirty="0">
                <a:latin typeface="Arial"/>
                <a:cs typeface="Arial"/>
              </a:rPr>
              <a:t>a priori </a:t>
            </a:r>
            <a:r>
              <a:rPr sz="1400" spc="-5" dirty="0">
                <a:latin typeface="Arial"/>
                <a:cs typeface="Arial"/>
              </a:rPr>
              <a:t>nel</a:t>
            </a:r>
            <a:r>
              <a:rPr sz="1400" spc="-1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sistema.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787400" lvl="1" indent="-342900">
              <a:lnSpc>
                <a:spcPct val="100000"/>
              </a:lnSpc>
              <a:buChar char="•"/>
              <a:tabLst>
                <a:tab pos="787400" algn="l"/>
                <a:tab pos="788035" algn="l"/>
              </a:tabLst>
            </a:pPr>
            <a:r>
              <a:rPr sz="1600" spc="-5" dirty="0">
                <a:latin typeface="Arial"/>
                <a:cs typeface="Arial"/>
              </a:rPr>
              <a:t>Si supponga che </a:t>
            </a:r>
            <a:r>
              <a:rPr sz="1600" i="1" dirty="0">
                <a:latin typeface="Arial"/>
                <a:cs typeface="Arial"/>
              </a:rPr>
              <a:t>P</a:t>
            </a:r>
            <a:r>
              <a:rPr sz="1575" i="1" baseline="-21164" dirty="0">
                <a:latin typeface="Arial"/>
                <a:cs typeface="Arial"/>
              </a:rPr>
              <a:t>i </a:t>
            </a:r>
            <a:r>
              <a:rPr sz="1600" spc="-5" dirty="0">
                <a:latin typeface="Arial"/>
                <a:cs typeface="Arial"/>
              </a:rPr>
              <a:t>richieda</a:t>
            </a:r>
            <a:r>
              <a:rPr sz="1600" spc="-1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</a:t>
            </a:r>
            <a:r>
              <a:rPr sz="1575" i="1" spc="-7" baseline="-21164" dirty="0">
                <a:latin typeface="Arial"/>
                <a:cs typeface="Arial"/>
              </a:rPr>
              <a:t>j</a:t>
            </a:r>
            <a:endParaRPr sz="1575" baseline="-21164">
              <a:latin typeface="Arial"/>
              <a:cs typeface="Arial"/>
            </a:endParaRPr>
          </a:p>
          <a:p>
            <a:pPr marL="787400" marR="5080">
              <a:lnSpc>
                <a:spcPct val="100000"/>
              </a:lnSpc>
              <a:spcBef>
                <a:spcPts val="1150"/>
              </a:spcBef>
            </a:pPr>
            <a:r>
              <a:rPr sz="1600" spc="-5" dirty="0">
                <a:solidFill>
                  <a:srgbClr val="3B8B92"/>
                </a:solidFill>
                <a:latin typeface="Arial"/>
                <a:cs typeface="Arial"/>
              </a:rPr>
              <a:t>La richiesta può essere garantita solo se la conversione di un arco di richiesta in  un arco di assegnazione non comporta la presenza di un </a:t>
            </a:r>
            <a:r>
              <a:rPr sz="1600" dirty="0">
                <a:solidFill>
                  <a:srgbClr val="3B8B92"/>
                </a:solidFill>
                <a:latin typeface="Arial"/>
                <a:cs typeface="Arial"/>
              </a:rPr>
              <a:t>ciclo </a:t>
            </a:r>
            <a:r>
              <a:rPr sz="1600" spc="-5" dirty="0">
                <a:solidFill>
                  <a:srgbClr val="3B8B92"/>
                </a:solidFill>
                <a:latin typeface="Arial"/>
                <a:cs typeface="Arial"/>
              </a:rPr>
              <a:t>nel grafo di  assegnazione delle risorse (stato non</a:t>
            </a:r>
            <a:r>
              <a:rPr sz="1600" spc="35" dirty="0">
                <a:solidFill>
                  <a:srgbClr val="3B8B92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3B8B92"/>
                </a:solidFill>
                <a:latin typeface="Arial"/>
                <a:cs typeface="Arial"/>
              </a:rPr>
              <a:t>sicuro).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227826" y="4365687"/>
            <a:ext cx="2360549" cy="2376424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89598" y="6774180"/>
            <a:ext cx="2437130" cy="0"/>
          </a:xfrm>
          <a:custGeom>
            <a:avLst/>
            <a:gdLst/>
            <a:ahLst/>
            <a:cxnLst/>
            <a:rect l="l" t="t" r="r" b="b"/>
            <a:pathLst>
              <a:path w="2437129">
                <a:moveTo>
                  <a:pt x="0" y="0"/>
                </a:moveTo>
                <a:lnTo>
                  <a:pt x="243687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95948" y="4340859"/>
            <a:ext cx="0" cy="2426970"/>
          </a:xfrm>
          <a:custGeom>
            <a:avLst/>
            <a:gdLst/>
            <a:ahLst/>
            <a:cxnLst/>
            <a:rect l="l" t="t" r="r" b="b"/>
            <a:pathLst>
              <a:path h="2426970">
                <a:moveTo>
                  <a:pt x="0" y="0"/>
                </a:moveTo>
                <a:lnTo>
                  <a:pt x="0" y="242697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89598" y="4334509"/>
            <a:ext cx="2437130" cy="0"/>
          </a:xfrm>
          <a:custGeom>
            <a:avLst/>
            <a:gdLst/>
            <a:ahLst/>
            <a:cxnLst/>
            <a:rect l="l" t="t" r="r" b="b"/>
            <a:pathLst>
              <a:path w="2437129">
                <a:moveTo>
                  <a:pt x="0" y="0"/>
                </a:moveTo>
                <a:lnTo>
                  <a:pt x="243687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20125" y="4340225"/>
            <a:ext cx="0" cy="2427605"/>
          </a:xfrm>
          <a:custGeom>
            <a:avLst/>
            <a:gdLst/>
            <a:ahLst/>
            <a:cxnLst/>
            <a:rect l="l" t="t" r="r" b="b"/>
            <a:pathLst>
              <a:path h="2427604">
                <a:moveTo>
                  <a:pt x="0" y="0"/>
                </a:moveTo>
                <a:lnTo>
                  <a:pt x="0" y="2427284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14998" y="6748780"/>
            <a:ext cx="2386330" cy="0"/>
          </a:xfrm>
          <a:custGeom>
            <a:avLst/>
            <a:gdLst/>
            <a:ahLst/>
            <a:cxnLst/>
            <a:rect l="l" t="t" r="r" b="b"/>
            <a:pathLst>
              <a:path w="2386329">
                <a:moveTo>
                  <a:pt x="0" y="0"/>
                </a:moveTo>
                <a:lnTo>
                  <a:pt x="238607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21348" y="4366259"/>
            <a:ext cx="0" cy="2376170"/>
          </a:xfrm>
          <a:custGeom>
            <a:avLst/>
            <a:gdLst/>
            <a:ahLst/>
            <a:cxnLst/>
            <a:rect l="l" t="t" r="r" b="b"/>
            <a:pathLst>
              <a:path h="2376170">
                <a:moveTo>
                  <a:pt x="0" y="0"/>
                </a:moveTo>
                <a:lnTo>
                  <a:pt x="0" y="237617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14998" y="4359909"/>
            <a:ext cx="2386330" cy="0"/>
          </a:xfrm>
          <a:custGeom>
            <a:avLst/>
            <a:gdLst/>
            <a:ahLst/>
            <a:cxnLst/>
            <a:rect l="l" t="t" r="r" b="b"/>
            <a:pathLst>
              <a:path w="2386329">
                <a:moveTo>
                  <a:pt x="0" y="0"/>
                </a:moveTo>
                <a:lnTo>
                  <a:pt x="238607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594725" y="4365625"/>
            <a:ext cx="0" cy="2376805"/>
          </a:xfrm>
          <a:custGeom>
            <a:avLst/>
            <a:gdLst/>
            <a:ahLst/>
            <a:cxnLst/>
            <a:rect l="l" t="t" r="r" b="b"/>
            <a:pathLst>
              <a:path h="2376804">
                <a:moveTo>
                  <a:pt x="0" y="0"/>
                </a:moveTo>
                <a:lnTo>
                  <a:pt x="0" y="2376484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35375" y="5541264"/>
            <a:ext cx="2305050" cy="100330"/>
          </a:xfrm>
          <a:custGeom>
            <a:avLst/>
            <a:gdLst/>
            <a:ahLst/>
            <a:cxnLst/>
            <a:rect l="l" t="t" r="r" b="b"/>
            <a:pathLst>
              <a:path w="2305050" h="100329">
                <a:moveTo>
                  <a:pt x="2219579" y="0"/>
                </a:moveTo>
                <a:lnTo>
                  <a:pt x="2216658" y="762"/>
                </a:lnTo>
                <a:lnTo>
                  <a:pt x="2215388" y="3048"/>
                </a:lnTo>
                <a:lnTo>
                  <a:pt x="2213991" y="5207"/>
                </a:lnTo>
                <a:lnTo>
                  <a:pt x="2214753" y="8128"/>
                </a:lnTo>
                <a:lnTo>
                  <a:pt x="2217039" y="9525"/>
                </a:lnTo>
                <a:lnTo>
                  <a:pt x="2277926" y="45073"/>
                </a:lnTo>
                <a:lnTo>
                  <a:pt x="2295652" y="45085"/>
                </a:lnTo>
                <a:lnTo>
                  <a:pt x="2295652" y="54660"/>
                </a:lnTo>
                <a:lnTo>
                  <a:pt x="2278087" y="54660"/>
                </a:lnTo>
                <a:lnTo>
                  <a:pt x="2214753" y="91503"/>
                </a:lnTo>
                <a:lnTo>
                  <a:pt x="2213991" y="94424"/>
                </a:lnTo>
                <a:lnTo>
                  <a:pt x="2215261" y="96697"/>
                </a:lnTo>
                <a:lnTo>
                  <a:pt x="2216658" y="98971"/>
                </a:lnTo>
                <a:lnTo>
                  <a:pt x="2219452" y="99745"/>
                </a:lnTo>
                <a:lnTo>
                  <a:pt x="2296891" y="54660"/>
                </a:lnTo>
                <a:lnTo>
                  <a:pt x="2295652" y="54660"/>
                </a:lnTo>
                <a:lnTo>
                  <a:pt x="2296912" y="54648"/>
                </a:lnTo>
                <a:lnTo>
                  <a:pt x="2305050" y="49911"/>
                </a:lnTo>
                <a:lnTo>
                  <a:pt x="2221865" y="1270"/>
                </a:lnTo>
                <a:lnTo>
                  <a:pt x="2219579" y="0"/>
                </a:lnTo>
                <a:close/>
              </a:path>
              <a:path w="2305050" h="100329">
                <a:moveTo>
                  <a:pt x="2286232" y="49922"/>
                </a:moveTo>
                <a:lnTo>
                  <a:pt x="2278108" y="54648"/>
                </a:lnTo>
                <a:lnTo>
                  <a:pt x="2295652" y="54660"/>
                </a:lnTo>
                <a:lnTo>
                  <a:pt x="2295652" y="54013"/>
                </a:lnTo>
                <a:lnTo>
                  <a:pt x="2293239" y="54013"/>
                </a:lnTo>
                <a:lnTo>
                  <a:pt x="2286232" y="49922"/>
                </a:lnTo>
                <a:close/>
              </a:path>
              <a:path w="2305050" h="100329">
                <a:moveTo>
                  <a:pt x="0" y="43561"/>
                </a:moveTo>
                <a:lnTo>
                  <a:pt x="0" y="53086"/>
                </a:lnTo>
                <a:lnTo>
                  <a:pt x="2278108" y="54648"/>
                </a:lnTo>
                <a:lnTo>
                  <a:pt x="2286232" y="49922"/>
                </a:lnTo>
                <a:lnTo>
                  <a:pt x="2277926" y="45073"/>
                </a:lnTo>
                <a:lnTo>
                  <a:pt x="0" y="43561"/>
                </a:lnTo>
                <a:close/>
              </a:path>
              <a:path w="2305050" h="100329">
                <a:moveTo>
                  <a:pt x="2293239" y="45847"/>
                </a:moveTo>
                <a:lnTo>
                  <a:pt x="2286232" y="49922"/>
                </a:lnTo>
                <a:lnTo>
                  <a:pt x="2293239" y="54013"/>
                </a:lnTo>
                <a:lnTo>
                  <a:pt x="2293239" y="45847"/>
                </a:lnTo>
                <a:close/>
              </a:path>
              <a:path w="2305050" h="100329">
                <a:moveTo>
                  <a:pt x="2295652" y="45847"/>
                </a:moveTo>
                <a:lnTo>
                  <a:pt x="2293239" y="45847"/>
                </a:lnTo>
                <a:lnTo>
                  <a:pt x="2293239" y="54013"/>
                </a:lnTo>
                <a:lnTo>
                  <a:pt x="2295652" y="54013"/>
                </a:lnTo>
                <a:lnTo>
                  <a:pt x="2295652" y="45847"/>
                </a:lnTo>
                <a:close/>
              </a:path>
              <a:path w="2305050" h="100329">
                <a:moveTo>
                  <a:pt x="2277926" y="45073"/>
                </a:moveTo>
                <a:lnTo>
                  <a:pt x="2286232" y="49922"/>
                </a:lnTo>
                <a:lnTo>
                  <a:pt x="2293239" y="45847"/>
                </a:lnTo>
                <a:lnTo>
                  <a:pt x="2295652" y="45847"/>
                </a:lnTo>
                <a:lnTo>
                  <a:pt x="2295652" y="45085"/>
                </a:lnTo>
                <a:lnTo>
                  <a:pt x="2277926" y="450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9387" y="1881187"/>
            <a:ext cx="6731000" cy="45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944244">
              <a:lnSpc>
                <a:spcPct val="100000"/>
              </a:lnSpc>
              <a:spcBef>
                <a:spcPts val="105"/>
              </a:spcBef>
            </a:pPr>
            <a:r>
              <a:rPr dirty="0"/>
              <a:t>Logica </a:t>
            </a:r>
            <a:r>
              <a:rPr spc="-5" dirty="0"/>
              <a:t>di esclusione dello </a:t>
            </a:r>
            <a:r>
              <a:rPr dirty="0"/>
              <a:t>stallo  </a:t>
            </a:r>
            <a:r>
              <a:rPr spc="-5" dirty="0"/>
              <a:t>Algoritmo del</a:t>
            </a:r>
            <a:r>
              <a:rPr spc="-30" dirty="0"/>
              <a:t> </a:t>
            </a:r>
            <a:r>
              <a:rPr spc="-5" dirty="0"/>
              <a:t>Banchiere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40200" y="2092832"/>
            <a:ext cx="2955290" cy="1592580"/>
          </a:xfrm>
          <a:custGeom>
            <a:avLst/>
            <a:gdLst/>
            <a:ahLst/>
            <a:cxnLst/>
            <a:rect l="l" t="t" r="r" b="b"/>
            <a:pathLst>
              <a:path w="2955290" h="1592579">
                <a:moveTo>
                  <a:pt x="54737" y="1503552"/>
                </a:moveTo>
                <a:lnTo>
                  <a:pt x="51815" y="1504188"/>
                </a:lnTo>
                <a:lnTo>
                  <a:pt x="0" y="1588642"/>
                </a:lnTo>
                <a:lnTo>
                  <a:pt x="96265" y="1592071"/>
                </a:lnTo>
                <a:lnTo>
                  <a:pt x="98933" y="1592071"/>
                </a:lnTo>
                <a:lnTo>
                  <a:pt x="101091" y="1590039"/>
                </a:lnTo>
                <a:lnTo>
                  <a:pt x="101172" y="1588389"/>
                </a:lnTo>
                <a:lnTo>
                  <a:pt x="10540" y="1588389"/>
                </a:lnTo>
                <a:lnTo>
                  <a:pt x="5969" y="1579879"/>
                </a:lnTo>
                <a:lnTo>
                  <a:pt x="21621" y="1571481"/>
                </a:lnTo>
                <a:lnTo>
                  <a:pt x="58547" y="1511427"/>
                </a:lnTo>
                <a:lnTo>
                  <a:pt x="59816" y="1509140"/>
                </a:lnTo>
                <a:lnTo>
                  <a:pt x="59182" y="1506219"/>
                </a:lnTo>
                <a:lnTo>
                  <a:pt x="56896" y="1504822"/>
                </a:lnTo>
                <a:lnTo>
                  <a:pt x="54737" y="1503552"/>
                </a:lnTo>
                <a:close/>
              </a:path>
              <a:path w="2955290" h="1592579">
                <a:moveTo>
                  <a:pt x="21621" y="1571481"/>
                </a:moveTo>
                <a:lnTo>
                  <a:pt x="5969" y="1579879"/>
                </a:lnTo>
                <a:lnTo>
                  <a:pt x="10540" y="1588389"/>
                </a:lnTo>
                <a:lnTo>
                  <a:pt x="13854" y="1586610"/>
                </a:lnTo>
                <a:lnTo>
                  <a:pt x="12319" y="1586610"/>
                </a:lnTo>
                <a:lnTo>
                  <a:pt x="8509" y="1579371"/>
                </a:lnTo>
                <a:lnTo>
                  <a:pt x="16770" y="1579371"/>
                </a:lnTo>
                <a:lnTo>
                  <a:pt x="21621" y="1571481"/>
                </a:lnTo>
                <a:close/>
              </a:path>
              <a:path w="2955290" h="1592579">
                <a:moveTo>
                  <a:pt x="26161" y="1580007"/>
                </a:moveTo>
                <a:lnTo>
                  <a:pt x="10540" y="1588389"/>
                </a:lnTo>
                <a:lnTo>
                  <a:pt x="101172" y="1588389"/>
                </a:lnTo>
                <a:lnTo>
                  <a:pt x="101346" y="1584833"/>
                </a:lnTo>
                <a:lnTo>
                  <a:pt x="99313" y="1582546"/>
                </a:lnTo>
                <a:lnTo>
                  <a:pt x="96647" y="1582546"/>
                </a:lnTo>
                <a:lnTo>
                  <a:pt x="26161" y="1580007"/>
                </a:lnTo>
                <a:close/>
              </a:path>
              <a:path w="2955290" h="1592579">
                <a:moveTo>
                  <a:pt x="8509" y="1579371"/>
                </a:moveTo>
                <a:lnTo>
                  <a:pt x="12319" y="1586610"/>
                </a:lnTo>
                <a:lnTo>
                  <a:pt x="16590" y="1579663"/>
                </a:lnTo>
                <a:lnTo>
                  <a:pt x="8509" y="1579371"/>
                </a:lnTo>
                <a:close/>
              </a:path>
              <a:path w="2955290" h="1592579">
                <a:moveTo>
                  <a:pt x="16590" y="1579663"/>
                </a:moveTo>
                <a:lnTo>
                  <a:pt x="12319" y="1586610"/>
                </a:lnTo>
                <a:lnTo>
                  <a:pt x="13854" y="1586610"/>
                </a:lnTo>
                <a:lnTo>
                  <a:pt x="26161" y="1580007"/>
                </a:lnTo>
                <a:lnTo>
                  <a:pt x="16590" y="1579663"/>
                </a:lnTo>
                <a:close/>
              </a:path>
              <a:path w="2955290" h="1592579">
                <a:moveTo>
                  <a:pt x="2950464" y="0"/>
                </a:moveTo>
                <a:lnTo>
                  <a:pt x="21621" y="1571481"/>
                </a:lnTo>
                <a:lnTo>
                  <a:pt x="16590" y="1579663"/>
                </a:lnTo>
                <a:lnTo>
                  <a:pt x="26161" y="1580007"/>
                </a:lnTo>
                <a:lnTo>
                  <a:pt x="2955035" y="8508"/>
                </a:lnTo>
                <a:lnTo>
                  <a:pt x="2950464" y="0"/>
                </a:lnTo>
                <a:close/>
              </a:path>
              <a:path w="2955290" h="1592579">
                <a:moveTo>
                  <a:pt x="16770" y="1579371"/>
                </a:moveTo>
                <a:lnTo>
                  <a:pt x="8509" y="1579371"/>
                </a:lnTo>
                <a:lnTo>
                  <a:pt x="16590" y="1579663"/>
                </a:lnTo>
                <a:lnTo>
                  <a:pt x="16770" y="1579371"/>
                </a:lnTo>
                <a:close/>
              </a:path>
            </a:pathLst>
          </a:custGeom>
          <a:solidFill>
            <a:srgbClr val="2929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27221" y="2333693"/>
            <a:ext cx="147447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b="1" i="1" spc="-25" dirty="0">
                <a:solidFill>
                  <a:srgbClr val="FF0000"/>
                </a:solidFill>
                <a:latin typeface="Malgun Gothic"/>
                <a:cs typeface="Malgun Gothic"/>
              </a:rPr>
              <a:t>stato </a:t>
            </a:r>
            <a:r>
              <a:rPr sz="1450" b="1" i="1" spc="-30" dirty="0">
                <a:solidFill>
                  <a:srgbClr val="FF0000"/>
                </a:solidFill>
                <a:latin typeface="Malgun Gothic"/>
                <a:cs typeface="Malgun Gothic"/>
              </a:rPr>
              <a:t>del</a:t>
            </a:r>
            <a:r>
              <a:rPr sz="1450" b="1" i="1" spc="-8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450" b="1" i="1" spc="-30" dirty="0">
                <a:solidFill>
                  <a:srgbClr val="FF0000"/>
                </a:solidFill>
                <a:latin typeface="Malgun Gothic"/>
                <a:cs typeface="Malgun Gothic"/>
              </a:rPr>
              <a:t>sistema</a:t>
            </a:r>
            <a:endParaRPr sz="145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72959" y="1974862"/>
            <a:ext cx="1791970" cy="950594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ct val="96100"/>
              </a:lnSpc>
              <a:spcBef>
                <a:spcPts val="170"/>
              </a:spcBef>
            </a:pPr>
            <a:r>
              <a:rPr sz="1250" i="1" spc="-20" dirty="0">
                <a:latin typeface="Malgun Gothic"/>
                <a:cs typeface="Malgun Gothic"/>
              </a:rPr>
              <a:t>Si </a:t>
            </a:r>
            <a:r>
              <a:rPr sz="1250" i="1" spc="-25" dirty="0">
                <a:latin typeface="Malgun Gothic"/>
                <a:cs typeface="Malgun Gothic"/>
              </a:rPr>
              <a:t>verifica </a:t>
            </a:r>
            <a:r>
              <a:rPr sz="1250" i="1" spc="-30" dirty="0">
                <a:latin typeface="Malgun Gothic"/>
                <a:cs typeface="Malgun Gothic"/>
              </a:rPr>
              <a:t>che </a:t>
            </a:r>
            <a:r>
              <a:rPr sz="1250" i="1" spc="-20" dirty="0">
                <a:latin typeface="Malgun Gothic"/>
                <a:cs typeface="Malgun Gothic"/>
              </a:rPr>
              <a:t>la </a:t>
            </a:r>
            <a:r>
              <a:rPr sz="1250" i="1" spc="-40" dirty="0">
                <a:latin typeface="Malgun Gothic"/>
                <a:cs typeface="Malgun Gothic"/>
              </a:rPr>
              <a:t>somma  </a:t>
            </a:r>
            <a:r>
              <a:rPr sz="1250" i="1" spc="-30" dirty="0">
                <a:latin typeface="Malgun Gothic"/>
                <a:cs typeface="Malgun Gothic"/>
              </a:rPr>
              <a:t>tra </a:t>
            </a:r>
            <a:r>
              <a:rPr sz="1250" i="1" spc="-20" dirty="0">
                <a:latin typeface="Malgun Gothic"/>
                <a:cs typeface="Malgun Gothic"/>
              </a:rPr>
              <a:t>le </a:t>
            </a:r>
            <a:r>
              <a:rPr sz="1250" i="1" spc="-25" dirty="0">
                <a:latin typeface="Malgun Gothic"/>
                <a:cs typeface="Malgun Gothic"/>
              </a:rPr>
              <a:t>risorse </a:t>
            </a:r>
            <a:r>
              <a:rPr sz="1250" i="1" spc="-30" dirty="0">
                <a:latin typeface="Malgun Gothic"/>
                <a:cs typeface="Malgun Gothic"/>
              </a:rPr>
              <a:t>attualmente  assegnate e </a:t>
            </a:r>
            <a:r>
              <a:rPr sz="1250" i="1" spc="-25" dirty="0">
                <a:latin typeface="Malgun Gothic"/>
                <a:cs typeface="Malgun Gothic"/>
              </a:rPr>
              <a:t>richieste </a:t>
            </a:r>
            <a:r>
              <a:rPr sz="1250" i="1" spc="-35" dirty="0">
                <a:latin typeface="Malgun Gothic"/>
                <a:cs typeface="Malgun Gothic"/>
              </a:rPr>
              <a:t>non  </a:t>
            </a:r>
            <a:r>
              <a:rPr sz="1250" i="1" spc="-30" dirty="0">
                <a:latin typeface="Malgun Gothic"/>
                <a:cs typeface="Malgun Gothic"/>
              </a:rPr>
              <a:t>superi </a:t>
            </a:r>
            <a:r>
              <a:rPr sz="1250" i="1" spc="-20" dirty="0">
                <a:latin typeface="Malgun Gothic"/>
                <a:cs typeface="Malgun Gothic"/>
              </a:rPr>
              <a:t>la </a:t>
            </a:r>
            <a:r>
              <a:rPr sz="1250" i="1" spc="-30" dirty="0">
                <a:latin typeface="Malgun Gothic"/>
                <a:cs typeface="Malgun Gothic"/>
              </a:rPr>
              <a:t>dichiarazione  </a:t>
            </a:r>
            <a:r>
              <a:rPr sz="1250" i="1" spc="-20" dirty="0">
                <a:latin typeface="Malgun Gothic"/>
                <a:cs typeface="Malgun Gothic"/>
              </a:rPr>
              <a:t>iniziale</a:t>
            </a:r>
            <a:endParaRPr sz="125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63873" y="3244976"/>
            <a:ext cx="3530600" cy="757555"/>
          </a:xfrm>
          <a:custGeom>
            <a:avLst/>
            <a:gdLst/>
            <a:ahLst/>
            <a:cxnLst/>
            <a:rect l="l" t="t" r="r" b="b"/>
            <a:pathLst>
              <a:path w="3530600" h="757554">
                <a:moveTo>
                  <a:pt x="73913" y="659384"/>
                </a:moveTo>
                <a:lnTo>
                  <a:pt x="71881" y="661162"/>
                </a:lnTo>
                <a:lnTo>
                  <a:pt x="0" y="725424"/>
                </a:lnTo>
                <a:lnTo>
                  <a:pt x="91312" y="756285"/>
                </a:lnTo>
                <a:lnTo>
                  <a:pt x="93852" y="757174"/>
                </a:lnTo>
                <a:lnTo>
                  <a:pt x="96520" y="755777"/>
                </a:lnTo>
                <a:lnTo>
                  <a:pt x="97409" y="753364"/>
                </a:lnTo>
                <a:lnTo>
                  <a:pt x="98171" y="750824"/>
                </a:lnTo>
                <a:lnTo>
                  <a:pt x="96900" y="748157"/>
                </a:lnTo>
                <a:lnTo>
                  <a:pt x="94361" y="747268"/>
                </a:lnTo>
                <a:lnTo>
                  <a:pt x="38150" y="728218"/>
                </a:lnTo>
                <a:lnTo>
                  <a:pt x="10160" y="728218"/>
                </a:lnTo>
                <a:lnTo>
                  <a:pt x="8254" y="718820"/>
                </a:lnTo>
                <a:lnTo>
                  <a:pt x="25657" y="715265"/>
                </a:lnTo>
                <a:lnTo>
                  <a:pt x="78231" y="668274"/>
                </a:lnTo>
                <a:lnTo>
                  <a:pt x="80263" y="666496"/>
                </a:lnTo>
                <a:lnTo>
                  <a:pt x="80390" y="663448"/>
                </a:lnTo>
                <a:lnTo>
                  <a:pt x="78612" y="661543"/>
                </a:lnTo>
                <a:lnTo>
                  <a:pt x="76835" y="659511"/>
                </a:lnTo>
                <a:lnTo>
                  <a:pt x="73913" y="659384"/>
                </a:lnTo>
                <a:close/>
              </a:path>
              <a:path w="3530600" h="757554">
                <a:moveTo>
                  <a:pt x="25657" y="715265"/>
                </a:moveTo>
                <a:lnTo>
                  <a:pt x="8254" y="718820"/>
                </a:lnTo>
                <a:lnTo>
                  <a:pt x="10160" y="728218"/>
                </a:lnTo>
                <a:lnTo>
                  <a:pt x="15756" y="727075"/>
                </a:lnTo>
                <a:lnTo>
                  <a:pt x="12446" y="727075"/>
                </a:lnTo>
                <a:lnTo>
                  <a:pt x="10795" y="718947"/>
                </a:lnTo>
                <a:lnTo>
                  <a:pt x="21539" y="718947"/>
                </a:lnTo>
                <a:lnTo>
                  <a:pt x="25657" y="715265"/>
                </a:lnTo>
                <a:close/>
              </a:path>
              <a:path w="3530600" h="757554">
                <a:moveTo>
                  <a:pt x="27624" y="724650"/>
                </a:moveTo>
                <a:lnTo>
                  <a:pt x="10160" y="728218"/>
                </a:lnTo>
                <a:lnTo>
                  <a:pt x="38150" y="728218"/>
                </a:lnTo>
                <a:lnTo>
                  <a:pt x="27624" y="724650"/>
                </a:lnTo>
                <a:close/>
              </a:path>
              <a:path w="3530600" h="757554">
                <a:moveTo>
                  <a:pt x="10795" y="718947"/>
                </a:moveTo>
                <a:lnTo>
                  <a:pt x="12446" y="727075"/>
                </a:lnTo>
                <a:lnTo>
                  <a:pt x="18585" y="721587"/>
                </a:lnTo>
                <a:lnTo>
                  <a:pt x="10795" y="718947"/>
                </a:lnTo>
                <a:close/>
              </a:path>
              <a:path w="3530600" h="757554">
                <a:moveTo>
                  <a:pt x="18585" y="721587"/>
                </a:moveTo>
                <a:lnTo>
                  <a:pt x="12446" y="727075"/>
                </a:lnTo>
                <a:lnTo>
                  <a:pt x="15756" y="727075"/>
                </a:lnTo>
                <a:lnTo>
                  <a:pt x="27624" y="724650"/>
                </a:lnTo>
                <a:lnTo>
                  <a:pt x="18585" y="721587"/>
                </a:lnTo>
                <a:close/>
              </a:path>
              <a:path w="3530600" h="757554">
                <a:moveTo>
                  <a:pt x="3528059" y="0"/>
                </a:moveTo>
                <a:lnTo>
                  <a:pt x="25657" y="715265"/>
                </a:lnTo>
                <a:lnTo>
                  <a:pt x="18585" y="721587"/>
                </a:lnTo>
                <a:lnTo>
                  <a:pt x="27624" y="724650"/>
                </a:lnTo>
                <a:lnTo>
                  <a:pt x="3530092" y="9271"/>
                </a:lnTo>
                <a:lnTo>
                  <a:pt x="3528059" y="0"/>
                </a:lnTo>
                <a:close/>
              </a:path>
              <a:path w="3530600" h="757554">
                <a:moveTo>
                  <a:pt x="21539" y="718947"/>
                </a:moveTo>
                <a:lnTo>
                  <a:pt x="10795" y="718947"/>
                </a:lnTo>
                <a:lnTo>
                  <a:pt x="18585" y="721587"/>
                </a:lnTo>
                <a:lnTo>
                  <a:pt x="21539" y="718947"/>
                </a:lnTo>
                <a:close/>
              </a:path>
            </a:pathLst>
          </a:custGeom>
          <a:solidFill>
            <a:srgbClr val="2929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68473" y="3965575"/>
            <a:ext cx="4825365" cy="478790"/>
          </a:xfrm>
          <a:custGeom>
            <a:avLst/>
            <a:gdLst/>
            <a:ahLst/>
            <a:cxnLst/>
            <a:rect l="l" t="t" r="r" b="b"/>
            <a:pathLst>
              <a:path w="4825365" h="478789">
                <a:moveTo>
                  <a:pt x="80771" y="379222"/>
                </a:moveTo>
                <a:lnTo>
                  <a:pt x="0" y="436625"/>
                </a:lnTo>
                <a:lnTo>
                  <a:pt x="89662" y="478663"/>
                </a:lnTo>
                <a:lnTo>
                  <a:pt x="92456" y="477647"/>
                </a:lnTo>
                <a:lnTo>
                  <a:pt x="94742" y="472820"/>
                </a:lnTo>
                <a:lnTo>
                  <a:pt x="93725" y="470026"/>
                </a:lnTo>
                <a:lnTo>
                  <a:pt x="30650" y="440436"/>
                </a:lnTo>
                <a:lnTo>
                  <a:pt x="9778" y="440436"/>
                </a:lnTo>
                <a:lnTo>
                  <a:pt x="8889" y="431038"/>
                </a:lnTo>
                <a:lnTo>
                  <a:pt x="26404" y="429470"/>
                </a:lnTo>
                <a:lnTo>
                  <a:pt x="84200" y="388493"/>
                </a:lnTo>
                <a:lnTo>
                  <a:pt x="86232" y="386969"/>
                </a:lnTo>
                <a:lnTo>
                  <a:pt x="86740" y="384048"/>
                </a:lnTo>
                <a:lnTo>
                  <a:pt x="83693" y="379730"/>
                </a:lnTo>
                <a:lnTo>
                  <a:pt x="80771" y="379222"/>
                </a:lnTo>
                <a:close/>
              </a:path>
              <a:path w="4825365" h="478789">
                <a:moveTo>
                  <a:pt x="26404" y="429470"/>
                </a:moveTo>
                <a:lnTo>
                  <a:pt x="8889" y="431038"/>
                </a:lnTo>
                <a:lnTo>
                  <a:pt x="9778" y="440436"/>
                </a:lnTo>
                <a:lnTo>
                  <a:pt x="19712" y="439547"/>
                </a:lnTo>
                <a:lnTo>
                  <a:pt x="12192" y="439547"/>
                </a:lnTo>
                <a:lnTo>
                  <a:pt x="11430" y="431419"/>
                </a:lnTo>
                <a:lnTo>
                  <a:pt x="23656" y="431419"/>
                </a:lnTo>
                <a:lnTo>
                  <a:pt x="26404" y="429470"/>
                </a:lnTo>
                <a:close/>
              </a:path>
              <a:path w="4825365" h="478789">
                <a:moveTo>
                  <a:pt x="27306" y="438867"/>
                </a:moveTo>
                <a:lnTo>
                  <a:pt x="9778" y="440436"/>
                </a:lnTo>
                <a:lnTo>
                  <a:pt x="30650" y="440436"/>
                </a:lnTo>
                <a:lnTo>
                  <a:pt x="27306" y="438867"/>
                </a:lnTo>
                <a:close/>
              </a:path>
              <a:path w="4825365" h="478789">
                <a:moveTo>
                  <a:pt x="11430" y="431419"/>
                </a:moveTo>
                <a:lnTo>
                  <a:pt x="12192" y="439547"/>
                </a:lnTo>
                <a:lnTo>
                  <a:pt x="18787" y="434870"/>
                </a:lnTo>
                <a:lnTo>
                  <a:pt x="11430" y="431419"/>
                </a:lnTo>
                <a:close/>
              </a:path>
              <a:path w="4825365" h="478789">
                <a:moveTo>
                  <a:pt x="18787" y="434870"/>
                </a:moveTo>
                <a:lnTo>
                  <a:pt x="12192" y="439547"/>
                </a:lnTo>
                <a:lnTo>
                  <a:pt x="19712" y="439547"/>
                </a:lnTo>
                <a:lnTo>
                  <a:pt x="27306" y="438867"/>
                </a:lnTo>
                <a:lnTo>
                  <a:pt x="18787" y="434870"/>
                </a:lnTo>
                <a:close/>
              </a:path>
              <a:path w="4825365" h="478789">
                <a:moveTo>
                  <a:pt x="4824095" y="0"/>
                </a:moveTo>
                <a:lnTo>
                  <a:pt x="26404" y="429470"/>
                </a:lnTo>
                <a:lnTo>
                  <a:pt x="18787" y="434870"/>
                </a:lnTo>
                <a:lnTo>
                  <a:pt x="27306" y="438867"/>
                </a:lnTo>
                <a:lnTo>
                  <a:pt x="4824857" y="9525"/>
                </a:lnTo>
                <a:lnTo>
                  <a:pt x="4824095" y="0"/>
                </a:lnTo>
                <a:close/>
              </a:path>
              <a:path w="4825365" h="478789">
                <a:moveTo>
                  <a:pt x="23656" y="431419"/>
                </a:moveTo>
                <a:lnTo>
                  <a:pt x="11430" y="431419"/>
                </a:lnTo>
                <a:lnTo>
                  <a:pt x="18787" y="434870"/>
                </a:lnTo>
                <a:lnTo>
                  <a:pt x="23656" y="431419"/>
                </a:lnTo>
                <a:close/>
              </a:path>
            </a:pathLst>
          </a:custGeom>
          <a:solidFill>
            <a:srgbClr val="2929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68473" y="4868926"/>
            <a:ext cx="4824730" cy="297815"/>
          </a:xfrm>
          <a:custGeom>
            <a:avLst/>
            <a:gdLst/>
            <a:ahLst/>
            <a:cxnLst/>
            <a:rect l="l" t="t" r="r" b="b"/>
            <a:pathLst>
              <a:path w="4824730" h="297814">
                <a:moveTo>
                  <a:pt x="82931" y="198119"/>
                </a:moveTo>
                <a:lnTo>
                  <a:pt x="80644" y="199644"/>
                </a:lnTo>
                <a:lnTo>
                  <a:pt x="0" y="252349"/>
                </a:lnTo>
                <a:lnTo>
                  <a:pt x="85725" y="296544"/>
                </a:lnTo>
                <a:lnTo>
                  <a:pt x="88011" y="297815"/>
                </a:lnTo>
                <a:lnTo>
                  <a:pt x="90931" y="296925"/>
                </a:lnTo>
                <a:lnTo>
                  <a:pt x="92075" y="294513"/>
                </a:lnTo>
                <a:lnTo>
                  <a:pt x="93344" y="292226"/>
                </a:lnTo>
                <a:lnTo>
                  <a:pt x="92328" y="289306"/>
                </a:lnTo>
                <a:lnTo>
                  <a:pt x="90043" y="288163"/>
                </a:lnTo>
                <a:lnTo>
                  <a:pt x="29124" y="256667"/>
                </a:lnTo>
                <a:lnTo>
                  <a:pt x="9525" y="256667"/>
                </a:lnTo>
                <a:lnTo>
                  <a:pt x="9017" y="247142"/>
                </a:lnTo>
                <a:lnTo>
                  <a:pt x="26821" y="246228"/>
                </a:lnTo>
                <a:lnTo>
                  <a:pt x="85851" y="207518"/>
                </a:lnTo>
                <a:lnTo>
                  <a:pt x="88137" y="206121"/>
                </a:lnTo>
                <a:lnTo>
                  <a:pt x="88773" y="203200"/>
                </a:lnTo>
                <a:lnTo>
                  <a:pt x="87249" y="200913"/>
                </a:lnTo>
                <a:lnTo>
                  <a:pt x="85851" y="198755"/>
                </a:lnTo>
                <a:lnTo>
                  <a:pt x="82931" y="198119"/>
                </a:lnTo>
                <a:close/>
              </a:path>
              <a:path w="4824730" h="297814">
                <a:moveTo>
                  <a:pt x="26821" y="246228"/>
                </a:moveTo>
                <a:lnTo>
                  <a:pt x="9017" y="247142"/>
                </a:lnTo>
                <a:lnTo>
                  <a:pt x="9525" y="256667"/>
                </a:lnTo>
                <a:lnTo>
                  <a:pt x="24363" y="255905"/>
                </a:lnTo>
                <a:lnTo>
                  <a:pt x="12064" y="255905"/>
                </a:lnTo>
                <a:lnTo>
                  <a:pt x="11683" y="247650"/>
                </a:lnTo>
                <a:lnTo>
                  <a:pt x="24653" y="247650"/>
                </a:lnTo>
                <a:lnTo>
                  <a:pt x="26821" y="246228"/>
                </a:lnTo>
                <a:close/>
              </a:path>
              <a:path w="4824730" h="297814">
                <a:moveTo>
                  <a:pt x="27353" y="255751"/>
                </a:moveTo>
                <a:lnTo>
                  <a:pt x="9525" y="256667"/>
                </a:lnTo>
                <a:lnTo>
                  <a:pt x="29124" y="256667"/>
                </a:lnTo>
                <a:lnTo>
                  <a:pt x="27353" y="255751"/>
                </a:lnTo>
                <a:close/>
              </a:path>
              <a:path w="4824730" h="297814">
                <a:moveTo>
                  <a:pt x="11683" y="247650"/>
                </a:moveTo>
                <a:lnTo>
                  <a:pt x="12064" y="255905"/>
                </a:lnTo>
                <a:lnTo>
                  <a:pt x="18935" y="251399"/>
                </a:lnTo>
                <a:lnTo>
                  <a:pt x="11683" y="247650"/>
                </a:lnTo>
                <a:close/>
              </a:path>
              <a:path w="4824730" h="297814">
                <a:moveTo>
                  <a:pt x="18935" y="251399"/>
                </a:moveTo>
                <a:lnTo>
                  <a:pt x="12064" y="255905"/>
                </a:lnTo>
                <a:lnTo>
                  <a:pt x="24363" y="255905"/>
                </a:lnTo>
                <a:lnTo>
                  <a:pt x="27353" y="255751"/>
                </a:lnTo>
                <a:lnTo>
                  <a:pt x="18935" y="251399"/>
                </a:lnTo>
                <a:close/>
              </a:path>
              <a:path w="4824730" h="297814">
                <a:moveTo>
                  <a:pt x="4824222" y="0"/>
                </a:moveTo>
                <a:lnTo>
                  <a:pt x="26821" y="246228"/>
                </a:lnTo>
                <a:lnTo>
                  <a:pt x="18935" y="251399"/>
                </a:lnTo>
                <a:lnTo>
                  <a:pt x="27353" y="255751"/>
                </a:lnTo>
                <a:lnTo>
                  <a:pt x="4824730" y="9398"/>
                </a:lnTo>
                <a:lnTo>
                  <a:pt x="4824222" y="0"/>
                </a:lnTo>
                <a:close/>
              </a:path>
              <a:path w="4824730" h="297814">
                <a:moveTo>
                  <a:pt x="24653" y="247650"/>
                </a:moveTo>
                <a:lnTo>
                  <a:pt x="11683" y="247650"/>
                </a:lnTo>
                <a:lnTo>
                  <a:pt x="18935" y="251399"/>
                </a:lnTo>
                <a:lnTo>
                  <a:pt x="24653" y="247650"/>
                </a:lnTo>
                <a:close/>
              </a:path>
            </a:pathLst>
          </a:custGeom>
          <a:solidFill>
            <a:srgbClr val="2929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172959" y="3119767"/>
            <a:ext cx="1816735" cy="202755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247650">
              <a:lnSpc>
                <a:spcPts val="1440"/>
              </a:lnSpc>
              <a:spcBef>
                <a:spcPts val="210"/>
              </a:spcBef>
            </a:pPr>
            <a:r>
              <a:rPr sz="1250" i="1" spc="-30" dirty="0">
                <a:latin typeface="Malgun Gothic"/>
                <a:cs typeface="Malgun Gothic"/>
              </a:rPr>
              <a:t>Se </a:t>
            </a:r>
            <a:r>
              <a:rPr sz="1250" i="1" spc="-35" dirty="0">
                <a:latin typeface="Malgun Gothic"/>
                <a:cs typeface="Malgun Gothic"/>
              </a:rPr>
              <a:t>non </a:t>
            </a:r>
            <a:r>
              <a:rPr sz="1250" i="1" spc="-20" dirty="0">
                <a:latin typeface="Malgun Gothic"/>
                <a:cs typeface="Malgun Gothic"/>
              </a:rPr>
              <a:t>ci </a:t>
            </a:r>
            <a:r>
              <a:rPr sz="1250" i="1" spc="-35" dirty="0">
                <a:latin typeface="Malgun Gothic"/>
                <a:cs typeface="Malgun Gothic"/>
              </a:rPr>
              <a:t>sono </a:t>
            </a:r>
            <a:r>
              <a:rPr sz="1250" i="1" spc="-25" dirty="0">
                <a:latin typeface="Malgun Gothic"/>
                <a:cs typeface="Malgun Gothic"/>
              </a:rPr>
              <a:t>risorse  </a:t>
            </a:r>
            <a:r>
              <a:rPr sz="1250" i="1" spc="-20" dirty="0">
                <a:latin typeface="Malgun Gothic"/>
                <a:cs typeface="Malgun Gothic"/>
              </a:rPr>
              <a:t>sufficienti, </a:t>
            </a:r>
            <a:r>
              <a:rPr sz="1250" i="1" spc="-15" dirty="0">
                <a:latin typeface="Malgun Gothic"/>
                <a:cs typeface="Malgun Gothic"/>
              </a:rPr>
              <a:t>il </a:t>
            </a:r>
            <a:r>
              <a:rPr sz="1250" i="1" spc="-35" dirty="0">
                <a:latin typeface="Malgun Gothic"/>
                <a:cs typeface="Malgun Gothic"/>
              </a:rPr>
              <a:t>proceso  </a:t>
            </a:r>
            <a:r>
              <a:rPr sz="1250" i="1" spc="-25" dirty="0">
                <a:latin typeface="Malgun Gothic"/>
                <a:cs typeface="Malgun Gothic"/>
              </a:rPr>
              <a:t>viene</a:t>
            </a:r>
            <a:r>
              <a:rPr sz="1250" i="1" spc="-35" dirty="0">
                <a:latin typeface="Malgun Gothic"/>
                <a:cs typeface="Malgun Gothic"/>
              </a:rPr>
              <a:t> sospeso</a:t>
            </a:r>
            <a:endParaRPr sz="1250">
              <a:latin typeface="Malgun Gothic"/>
              <a:cs typeface="Malgun Gothic"/>
            </a:endParaRPr>
          </a:p>
          <a:p>
            <a:pPr marL="12700" marR="5080">
              <a:lnSpc>
                <a:spcPct val="96000"/>
              </a:lnSpc>
              <a:spcBef>
                <a:spcPts val="1320"/>
              </a:spcBef>
            </a:pPr>
            <a:r>
              <a:rPr sz="1250" i="1" spc="-20" dirty="0">
                <a:latin typeface="Malgun Gothic"/>
                <a:cs typeface="Malgun Gothic"/>
              </a:rPr>
              <a:t>Si </a:t>
            </a:r>
            <a:r>
              <a:rPr sz="1250" i="1" spc="-25" dirty="0">
                <a:latin typeface="Malgun Gothic"/>
                <a:cs typeface="Malgun Gothic"/>
              </a:rPr>
              <a:t>definisce </a:t>
            </a:r>
            <a:r>
              <a:rPr sz="1250" i="1" spc="-15" dirty="0">
                <a:latin typeface="Malgun Gothic"/>
                <a:cs typeface="Malgun Gothic"/>
              </a:rPr>
              <a:t>il </a:t>
            </a:r>
            <a:r>
              <a:rPr sz="1250" i="1" spc="-35" dirty="0">
                <a:latin typeface="Malgun Gothic"/>
                <a:cs typeface="Malgun Gothic"/>
              </a:rPr>
              <a:t>nuovo </a:t>
            </a:r>
            <a:r>
              <a:rPr sz="1250" i="1" spc="-30" dirty="0">
                <a:latin typeface="Malgun Gothic"/>
                <a:cs typeface="Malgun Gothic"/>
              </a:rPr>
              <a:t>stato  ipotizzando </a:t>
            </a:r>
            <a:r>
              <a:rPr sz="1250" i="1" spc="-25" dirty="0">
                <a:latin typeface="Malgun Gothic"/>
                <a:cs typeface="Malgun Gothic"/>
              </a:rPr>
              <a:t>di </a:t>
            </a:r>
            <a:r>
              <a:rPr sz="1250" i="1" spc="-35" dirty="0">
                <a:latin typeface="Malgun Gothic"/>
                <a:cs typeface="Malgun Gothic"/>
              </a:rPr>
              <a:t>assegnare  </a:t>
            </a:r>
            <a:r>
              <a:rPr sz="1250" i="1" spc="-20" dirty="0">
                <a:latin typeface="Malgun Gothic"/>
                <a:cs typeface="Malgun Gothic"/>
              </a:rPr>
              <a:t>le </a:t>
            </a:r>
            <a:r>
              <a:rPr sz="1250" i="1" spc="-25" dirty="0">
                <a:latin typeface="Malgun Gothic"/>
                <a:cs typeface="Malgun Gothic"/>
              </a:rPr>
              <a:t>risorse </a:t>
            </a:r>
            <a:r>
              <a:rPr sz="1250" i="1" spc="-20" dirty="0">
                <a:latin typeface="Malgun Gothic"/>
                <a:cs typeface="Malgun Gothic"/>
              </a:rPr>
              <a:t>al </a:t>
            </a:r>
            <a:r>
              <a:rPr sz="1250" i="1" spc="-30" dirty="0">
                <a:latin typeface="Malgun Gothic"/>
                <a:cs typeface="Malgun Gothic"/>
              </a:rPr>
              <a:t>processo  richiedente</a:t>
            </a:r>
            <a:endParaRPr sz="1250">
              <a:latin typeface="Malgun Gothic"/>
              <a:cs typeface="Malgun Gothic"/>
            </a:endParaRPr>
          </a:p>
          <a:p>
            <a:pPr marL="12700" marR="320675">
              <a:lnSpc>
                <a:spcPts val="1440"/>
              </a:lnSpc>
              <a:spcBef>
                <a:spcPts val="1405"/>
              </a:spcBef>
            </a:pPr>
            <a:r>
              <a:rPr sz="1250" i="1" spc="-20" dirty="0">
                <a:latin typeface="Malgun Gothic"/>
                <a:cs typeface="Malgun Gothic"/>
              </a:rPr>
              <a:t>Si </a:t>
            </a:r>
            <a:r>
              <a:rPr sz="1250" i="1" spc="-25" dirty="0">
                <a:latin typeface="Malgun Gothic"/>
                <a:cs typeface="Malgun Gothic"/>
              </a:rPr>
              <a:t>verifica </a:t>
            </a:r>
            <a:r>
              <a:rPr sz="1250" i="1" spc="-30" dirty="0">
                <a:latin typeface="Malgun Gothic"/>
                <a:cs typeface="Malgun Gothic"/>
              </a:rPr>
              <a:t>se </a:t>
            </a:r>
            <a:r>
              <a:rPr sz="1250" i="1" spc="-15" dirty="0">
                <a:latin typeface="Malgun Gothic"/>
                <a:cs typeface="Malgun Gothic"/>
              </a:rPr>
              <a:t>il </a:t>
            </a:r>
            <a:r>
              <a:rPr sz="1250" i="1" spc="-35" dirty="0">
                <a:latin typeface="Malgun Gothic"/>
                <a:cs typeface="Malgun Gothic"/>
              </a:rPr>
              <a:t>nuovo  </a:t>
            </a:r>
            <a:r>
              <a:rPr sz="1250" i="1" spc="-30" dirty="0">
                <a:latin typeface="Malgun Gothic"/>
                <a:cs typeface="Malgun Gothic"/>
              </a:rPr>
              <a:t>stato è</a:t>
            </a:r>
            <a:r>
              <a:rPr sz="1250" i="1" dirty="0">
                <a:latin typeface="Malgun Gothic"/>
                <a:cs typeface="Malgun Gothic"/>
              </a:rPr>
              <a:t> </a:t>
            </a:r>
            <a:r>
              <a:rPr sz="1250" i="1" spc="-30" dirty="0">
                <a:latin typeface="Malgun Gothic"/>
                <a:cs typeface="Malgun Gothic"/>
              </a:rPr>
              <a:t>sicuro</a:t>
            </a:r>
            <a:endParaRPr sz="125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9590" y="1513078"/>
            <a:ext cx="27254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Istanze multiple per le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risorse.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1916176"/>
            <a:ext cx="7766050" cy="4176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 marR="944244">
              <a:lnSpc>
                <a:spcPct val="100000"/>
              </a:lnSpc>
              <a:spcBef>
                <a:spcPts val="105"/>
              </a:spcBef>
            </a:pPr>
            <a:r>
              <a:rPr dirty="0"/>
              <a:t>Logica </a:t>
            </a:r>
            <a:r>
              <a:rPr spc="-5" dirty="0"/>
              <a:t>di esclusione dello </a:t>
            </a:r>
            <a:r>
              <a:rPr dirty="0"/>
              <a:t>stallo  </a:t>
            </a:r>
            <a:r>
              <a:rPr spc="-5" dirty="0"/>
              <a:t>Algoritmo del</a:t>
            </a:r>
            <a:r>
              <a:rPr spc="-30" dirty="0"/>
              <a:t> </a:t>
            </a:r>
            <a:r>
              <a:rPr spc="-5" dirty="0"/>
              <a:t>Banchiere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9119" y="1586229"/>
            <a:ext cx="51396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Algoritmo per la determinazione di stato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sicuro/nonsicuro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5967" y="1395730"/>
            <a:ext cx="670623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5 processi: </a:t>
            </a:r>
            <a:r>
              <a:rPr sz="1400" i="1" dirty="0">
                <a:latin typeface="Arial"/>
                <a:cs typeface="Arial"/>
              </a:rPr>
              <a:t>P</a:t>
            </a:r>
            <a:r>
              <a:rPr sz="1350" baseline="-21604" dirty="0">
                <a:latin typeface="Arial"/>
                <a:cs typeface="Arial"/>
              </a:rPr>
              <a:t>0</a:t>
            </a:r>
            <a:r>
              <a:rPr sz="1400" dirty="0">
                <a:latin typeface="Arial"/>
                <a:cs typeface="Arial"/>
              </a:rPr>
              <a:t>,…,</a:t>
            </a:r>
            <a:r>
              <a:rPr sz="1400" i="1" dirty="0">
                <a:latin typeface="Arial"/>
                <a:cs typeface="Arial"/>
              </a:rPr>
              <a:t>P</a:t>
            </a:r>
            <a:r>
              <a:rPr sz="1350" baseline="-21604" dirty="0">
                <a:latin typeface="Arial"/>
                <a:cs typeface="Arial"/>
              </a:rPr>
              <a:t>4</a:t>
            </a:r>
            <a:r>
              <a:rPr sz="1400" dirty="0">
                <a:latin typeface="Arial"/>
                <a:cs typeface="Arial"/>
              </a:rPr>
              <a:t>; 3 tipi di risorse: </a:t>
            </a:r>
            <a:r>
              <a:rPr sz="1400" i="1" dirty="0">
                <a:latin typeface="Arial"/>
                <a:cs typeface="Arial"/>
              </a:rPr>
              <a:t>A </a:t>
            </a:r>
            <a:r>
              <a:rPr sz="1400" dirty="0">
                <a:latin typeface="Arial"/>
                <a:cs typeface="Arial"/>
              </a:rPr>
              <a:t>(10 istanze), </a:t>
            </a:r>
            <a:r>
              <a:rPr sz="1400" i="1" dirty="0">
                <a:latin typeface="Arial"/>
                <a:cs typeface="Arial"/>
              </a:rPr>
              <a:t>B </a:t>
            </a:r>
            <a:r>
              <a:rPr sz="1400" dirty="0">
                <a:latin typeface="Arial"/>
                <a:cs typeface="Arial"/>
              </a:rPr>
              <a:t>(5 istanze), </a:t>
            </a:r>
            <a:r>
              <a:rPr sz="1400" i="1" dirty="0">
                <a:latin typeface="Arial"/>
                <a:cs typeface="Arial"/>
              </a:rPr>
              <a:t>C </a:t>
            </a:r>
            <a:r>
              <a:rPr sz="1400" dirty="0">
                <a:latin typeface="Arial"/>
                <a:cs typeface="Arial"/>
              </a:rPr>
              <a:t>(7</a:t>
            </a:r>
            <a:r>
              <a:rPr sz="1400" spc="-2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istanze).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86917" y="1681352"/>
          <a:ext cx="6494145" cy="1762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4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2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3863">
                <a:tc>
                  <a:txBody>
                    <a:bodyPr/>
                    <a:lstStyle/>
                    <a:p>
                      <a:pPr marL="374650" indent="-342900">
                        <a:lnSpc>
                          <a:spcPts val="1550"/>
                        </a:lnSpc>
                        <a:buChar char="•"/>
                        <a:tabLst>
                          <a:tab pos="374015" algn="l"/>
                          <a:tab pos="374650" algn="l"/>
                        </a:tabLst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Snapshot a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i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350" baseline="-21604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: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16510" algn="ctr">
                        <a:lnSpc>
                          <a:spcPct val="100000"/>
                        </a:lnSpc>
                      </a:pPr>
                      <a:r>
                        <a:rPr sz="1200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alloc[5,3]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98755" algn="ctr">
                        <a:lnSpc>
                          <a:spcPct val="100000"/>
                        </a:lnSpc>
                      </a:pPr>
                      <a:r>
                        <a:rPr sz="1200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claim[5,3]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62865" algn="r">
                        <a:lnSpc>
                          <a:spcPct val="100000"/>
                        </a:lnSpc>
                      </a:pPr>
                      <a:r>
                        <a:rPr sz="1200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avai</a:t>
                      </a:r>
                      <a:r>
                        <a:rPr sz="1200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l</a:t>
                      </a:r>
                      <a:r>
                        <a:rPr sz="1200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abl</a:t>
                      </a:r>
                      <a:r>
                        <a:rPr sz="1200" i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e</a:t>
                      </a:r>
                      <a:r>
                        <a:rPr sz="1200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[</a:t>
                      </a:r>
                      <a:r>
                        <a:rPr sz="1200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1</a:t>
                      </a:r>
                      <a:r>
                        <a:rPr sz="1200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,</a:t>
                      </a:r>
                      <a:r>
                        <a:rPr sz="1200" i="1" u="sng" spc="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3</a:t>
                      </a:r>
                      <a:r>
                        <a:rPr sz="1200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</a:pPr>
                      <a:r>
                        <a:rPr sz="1200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request=claim-alloc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5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A B</a:t>
                      </a:r>
                      <a:r>
                        <a:rPr sz="1200" i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9621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A B</a:t>
                      </a:r>
                      <a:r>
                        <a:rPr sz="1200" i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6355" algn="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A B</a:t>
                      </a:r>
                      <a:r>
                        <a:rPr sz="1200" i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89852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A B</a:t>
                      </a:r>
                      <a:r>
                        <a:rPr sz="1200" i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775">
                <a:tc>
                  <a:txBody>
                    <a:bodyPr/>
                    <a:lstStyle/>
                    <a:p>
                      <a:pPr marR="251460" algn="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200" baseline="-20833" dirty="0">
                          <a:latin typeface="Arial"/>
                          <a:cs typeface="Arial"/>
                        </a:rPr>
                        <a:t>0</a:t>
                      </a:r>
                      <a:endParaRPr sz="1200" baseline="-20833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0 1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9748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7 5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75565" algn="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3 3</a:t>
                      </a:r>
                      <a:r>
                        <a:rPr sz="12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7 4</a:t>
                      </a:r>
                      <a:r>
                        <a:rPr sz="12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423">
                <a:tc>
                  <a:txBody>
                    <a:bodyPr/>
                    <a:lstStyle/>
                    <a:p>
                      <a:pPr marR="252095" algn="r">
                        <a:lnSpc>
                          <a:spcPts val="1420"/>
                        </a:lnSpc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200" baseline="-20833" dirty="0">
                          <a:latin typeface="Arial"/>
                          <a:cs typeface="Arial"/>
                        </a:rPr>
                        <a:t>1</a:t>
                      </a:r>
                      <a:endParaRPr sz="12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ts val="142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2 0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96850" algn="ctr">
                        <a:lnSpc>
                          <a:spcPts val="142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3 2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42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1 2</a:t>
                      </a:r>
                      <a:r>
                        <a:rPr sz="12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455">
                <a:tc>
                  <a:txBody>
                    <a:bodyPr/>
                    <a:lstStyle/>
                    <a:p>
                      <a:pPr marR="252095" algn="r">
                        <a:lnSpc>
                          <a:spcPts val="1420"/>
                        </a:lnSpc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200" baseline="-20833" dirty="0">
                          <a:latin typeface="Arial"/>
                          <a:cs typeface="Arial"/>
                        </a:rPr>
                        <a:t>2</a:t>
                      </a:r>
                      <a:endParaRPr sz="12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ts val="142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3 0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96850" algn="ctr">
                        <a:lnSpc>
                          <a:spcPts val="142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9 0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42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6 0</a:t>
                      </a:r>
                      <a:r>
                        <a:rPr sz="12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455">
                <a:tc>
                  <a:txBody>
                    <a:bodyPr/>
                    <a:lstStyle/>
                    <a:p>
                      <a:pPr marR="252095" algn="r">
                        <a:lnSpc>
                          <a:spcPts val="1420"/>
                        </a:lnSpc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200" baseline="-20833" dirty="0">
                          <a:latin typeface="Arial"/>
                          <a:cs typeface="Arial"/>
                        </a:rPr>
                        <a:t>3</a:t>
                      </a:r>
                      <a:endParaRPr sz="12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ts val="142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2 1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96850" algn="ctr">
                        <a:lnSpc>
                          <a:spcPts val="142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2 2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42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0 1</a:t>
                      </a:r>
                      <a:r>
                        <a:rPr sz="12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7816">
                <a:tc>
                  <a:txBody>
                    <a:bodyPr/>
                    <a:lstStyle/>
                    <a:p>
                      <a:pPr marR="252095" algn="r">
                        <a:lnSpc>
                          <a:spcPts val="1420"/>
                        </a:lnSpc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200" baseline="-20833" dirty="0">
                          <a:latin typeface="Arial"/>
                          <a:cs typeface="Arial"/>
                        </a:rPr>
                        <a:t>4</a:t>
                      </a:r>
                      <a:endParaRPr sz="12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ts val="142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0 0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96850" algn="ctr">
                        <a:lnSpc>
                          <a:spcPts val="142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4 3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42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4 3</a:t>
                      </a:r>
                      <a:r>
                        <a:rPr sz="12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1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26441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Algoritmo del Banchiere:  </a:t>
            </a:r>
            <a:r>
              <a:rPr dirty="0"/>
              <a:t>esempio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05967" y="3397605"/>
            <a:ext cx="5649595" cy="73215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0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If request&gt;available suspend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process:</a:t>
            </a:r>
            <a:endParaRPr sz="1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60"/>
              </a:spcBef>
              <a:tabLst>
                <a:tab pos="756285" algn="l"/>
              </a:tabLst>
            </a:pPr>
            <a:r>
              <a:rPr sz="1000" spc="-5" dirty="0">
                <a:latin typeface="Arial"/>
                <a:cs typeface="Arial"/>
              </a:rPr>
              <a:t>–	P0, P2, P4 </a:t>
            </a:r>
            <a:r>
              <a:rPr sz="1000" spc="-10" dirty="0">
                <a:latin typeface="Arial"/>
                <a:cs typeface="Arial"/>
              </a:rPr>
              <a:t>vengono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sospesi</a:t>
            </a:r>
            <a:endParaRPr sz="1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Per P1 risulta Request </a:t>
            </a:r>
            <a:r>
              <a:rPr sz="1400" dirty="0">
                <a:latin typeface="Symbol"/>
                <a:cs typeface="Symbol"/>
              </a:rPr>
              <a:t>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Available </a:t>
            </a:r>
            <a:r>
              <a:rPr sz="1400" dirty="0">
                <a:latin typeface="Arial"/>
                <a:cs typeface="Arial"/>
              </a:rPr>
              <a:t>(that is, (1,2,2) </a:t>
            </a:r>
            <a:r>
              <a:rPr sz="1400" dirty="0">
                <a:latin typeface="Symbol"/>
                <a:cs typeface="Symbol"/>
              </a:rPr>
              <a:t>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Arial"/>
                <a:cs typeface="Arial"/>
              </a:rPr>
              <a:t>(3,3,2) </a:t>
            </a:r>
            <a:r>
              <a:rPr sz="1400" dirty="0">
                <a:latin typeface="Symbol"/>
                <a:cs typeface="Symbol"/>
              </a:rPr>
              <a:t></a:t>
            </a:r>
            <a:r>
              <a:rPr sz="1400" spc="-9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Arial"/>
                <a:cs typeface="Arial"/>
              </a:rPr>
              <a:t>true)</a:t>
            </a:r>
            <a:r>
              <a:rPr sz="1400" i="1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432557" y="4167336"/>
          <a:ext cx="3843020" cy="151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6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3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85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ts val="1325"/>
                        </a:lnSpc>
                      </a:pPr>
                      <a:r>
                        <a:rPr sz="1200" i="1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lloc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78740" algn="ctr">
                        <a:lnSpc>
                          <a:spcPts val="1325"/>
                        </a:lnSpc>
                      </a:pPr>
                      <a:r>
                        <a:rPr sz="1200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request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18770" algn="ctr">
                        <a:lnSpc>
                          <a:spcPts val="1325"/>
                        </a:lnSpc>
                      </a:pPr>
                      <a:r>
                        <a:rPr sz="1200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available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45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A B</a:t>
                      </a:r>
                      <a:r>
                        <a:rPr sz="1200" i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8064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A B</a:t>
                      </a:r>
                      <a:r>
                        <a:rPr sz="1200" i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1813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A B</a:t>
                      </a:r>
                      <a:r>
                        <a:rPr sz="1200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54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200" baseline="-20833" dirty="0">
                          <a:latin typeface="Arial"/>
                          <a:cs typeface="Arial"/>
                        </a:rPr>
                        <a:t>0</a:t>
                      </a:r>
                      <a:endParaRPr sz="1200" baseline="-20833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53390" algn="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0 1</a:t>
                      </a:r>
                      <a:r>
                        <a:rPr sz="12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7810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7 4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1877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2 1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582">
                <a:tc>
                  <a:txBody>
                    <a:bodyPr/>
                    <a:lstStyle/>
                    <a:p>
                      <a:pPr marL="31750">
                        <a:lnSpc>
                          <a:spcPts val="1420"/>
                        </a:lnSpc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200" baseline="-20833" dirty="0">
                          <a:latin typeface="Arial"/>
                          <a:cs typeface="Arial"/>
                        </a:rPr>
                        <a:t>1</a:t>
                      </a:r>
                      <a:endParaRPr sz="12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53390" algn="r">
                        <a:lnSpc>
                          <a:spcPts val="142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3 2</a:t>
                      </a:r>
                      <a:r>
                        <a:rPr sz="12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78105" algn="ctr">
                        <a:lnSpc>
                          <a:spcPts val="142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0 0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marL="31750">
                        <a:lnSpc>
                          <a:spcPts val="1420"/>
                        </a:lnSpc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200" baseline="-20833" dirty="0">
                          <a:latin typeface="Arial"/>
                          <a:cs typeface="Arial"/>
                        </a:rPr>
                        <a:t>2</a:t>
                      </a:r>
                      <a:endParaRPr sz="12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53390" algn="r">
                        <a:lnSpc>
                          <a:spcPts val="142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3 0</a:t>
                      </a:r>
                      <a:r>
                        <a:rPr sz="12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78105" algn="ctr">
                        <a:lnSpc>
                          <a:spcPts val="142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6 0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481">
                <a:tc>
                  <a:txBody>
                    <a:bodyPr/>
                    <a:lstStyle/>
                    <a:p>
                      <a:pPr marL="31750">
                        <a:lnSpc>
                          <a:spcPts val="1420"/>
                        </a:lnSpc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200" baseline="-20833" dirty="0">
                          <a:latin typeface="Arial"/>
                          <a:cs typeface="Arial"/>
                        </a:rPr>
                        <a:t>3</a:t>
                      </a:r>
                      <a:endParaRPr sz="12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53390" algn="r">
                        <a:lnSpc>
                          <a:spcPts val="142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2 1</a:t>
                      </a:r>
                      <a:r>
                        <a:rPr sz="12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78105" algn="ctr">
                        <a:lnSpc>
                          <a:spcPts val="142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0 1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7842">
                <a:tc>
                  <a:txBody>
                    <a:bodyPr/>
                    <a:lstStyle/>
                    <a:p>
                      <a:pPr marL="31750">
                        <a:lnSpc>
                          <a:spcPts val="1420"/>
                        </a:lnSpc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200" baseline="-20833" dirty="0">
                          <a:latin typeface="Arial"/>
                          <a:cs typeface="Arial"/>
                        </a:rPr>
                        <a:t>4</a:t>
                      </a:r>
                      <a:endParaRPr sz="12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53390" algn="r">
                        <a:lnSpc>
                          <a:spcPts val="142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0 0</a:t>
                      </a:r>
                      <a:r>
                        <a:rPr sz="12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78105" algn="ctr">
                        <a:lnSpc>
                          <a:spcPts val="142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4 3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05967" y="5681268"/>
            <a:ext cx="665480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latin typeface="Arial"/>
                <a:cs typeface="Arial"/>
              </a:rPr>
              <a:t>Per determinare </a:t>
            </a:r>
            <a:r>
              <a:rPr sz="1400" dirty="0">
                <a:latin typeface="Arial"/>
                <a:cs typeface="Arial"/>
              </a:rPr>
              <a:t>se questo è </a:t>
            </a:r>
            <a:r>
              <a:rPr sz="1400" spc="-5" dirty="0">
                <a:latin typeface="Arial"/>
                <a:cs typeface="Arial"/>
              </a:rPr>
              <a:t>uno </a:t>
            </a:r>
            <a:r>
              <a:rPr sz="1400" dirty="0">
                <a:latin typeface="Arial"/>
                <a:cs typeface="Arial"/>
              </a:rPr>
              <a:t>stato sicuro si </a:t>
            </a:r>
            <a:r>
              <a:rPr sz="1400" spc="-5" dirty="0">
                <a:latin typeface="Arial"/>
                <a:cs typeface="Arial"/>
              </a:rPr>
              <a:t>verifica </a:t>
            </a:r>
            <a:r>
              <a:rPr sz="1400" dirty="0">
                <a:latin typeface="Arial"/>
                <a:cs typeface="Arial"/>
              </a:rPr>
              <a:t>se altri processi, </a:t>
            </a:r>
            <a:r>
              <a:rPr sz="1400" spc="-5" dirty="0">
                <a:latin typeface="Arial"/>
                <a:cs typeface="Arial"/>
              </a:rPr>
              <a:t>dopo</a:t>
            </a:r>
            <a:r>
              <a:rPr sz="1400" spc="-2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la</a:t>
            </a:r>
            <a:endParaRPr sz="1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"/>
                <a:cs typeface="Arial"/>
              </a:rPr>
              <a:t>terminazione </a:t>
            </a:r>
            <a:r>
              <a:rPr sz="1400" spc="-5" dirty="0">
                <a:latin typeface="Arial"/>
                <a:cs typeface="Arial"/>
              </a:rPr>
              <a:t>di </a:t>
            </a:r>
            <a:r>
              <a:rPr sz="1400" dirty="0">
                <a:latin typeface="Arial"/>
                <a:cs typeface="Arial"/>
              </a:rPr>
              <a:t>P1 e </a:t>
            </a:r>
            <a:r>
              <a:rPr sz="1400" spc="-5" dirty="0">
                <a:latin typeface="Arial"/>
                <a:cs typeface="Arial"/>
              </a:rPr>
              <a:t>il </a:t>
            </a:r>
            <a:r>
              <a:rPr sz="1400" dirty="0">
                <a:latin typeface="Arial"/>
                <a:cs typeface="Arial"/>
              </a:rPr>
              <a:t>rilascio delle risorse potranno essere</a:t>
            </a:r>
            <a:r>
              <a:rPr sz="1400" spc="-2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completati.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79142"/>
            <a:ext cx="8065134" cy="331914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600" spc="-5" dirty="0">
                <a:latin typeface="Arial"/>
                <a:cs typeface="Arial"/>
              </a:rPr>
              <a:t>Vantaggi:</a:t>
            </a:r>
            <a:endParaRPr sz="1600">
              <a:latin typeface="Arial"/>
              <a:cs typeface="Arial"/>
            </a:endParaRPr>
          </a:p>
          <a:p>
            <a:pPr marL="355600" marR="5080" indent="-342900">
              <a:lnSpc>
                <a:spcPts val="1730"/>
              </a:lnSpc>
              <a:spcBef>
                <a:spcPts val="409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Non’è </a:t>
            </a:r>
            <a:r>
              <a:rPr sz="1600" spc="-5" dirty="0">
                <a:latin typeface="Arial"/>
                <a:cs typeface="Arial"/>
              </a:rPr>
              <a:t>necessario </a:t>
            </a:r>
            <a:r>
              <a:rPr sz="1600" spc="-10" dirty="0">
                <a:latin typeface="Arial"/>
                <a:cs typeface="Arial"/>
              </a:rPr>
              <a:t>interrompere </a:t>
            </a:r>
            <a:r>
              <a:rPr sz="1600" spc="-5" dirty="0">
                <a:latin typeface="Arial"/>
                <a:cs typeface="Arial"/>
              </a:rPr>
              <a:t>processi e riportarli in </a:t>
            </a:r>
            <a:r>
              <a:rPr sz="1600" spc="-10" dirty="0">
                <a:latin typeface="Arial"/>
                <a:cs typeface="Arial"/>
              </a:rPr>
              <a:t>uno </a:t>
            </a:r>
            <a:r>
              <a:rPr sz="1600" spc="-5" dirty="0">
                <a:latin typeface="Arial"/>
                <a:cs typeface="Arial"/>
              </a:rPr>
              <a:t>stato </a:t>
            </a:r>
            <a:r>
              <a:rPr sz="1600" spc="-10" dirty="0">
                <a:latin typeface="Arial"/>
                <a:cs typeface="Arial"/>
              </a:rPr>
              <a:t>precedente (problema  </a:t>
            </a:r>
            <a:r>
              <a:rPr sz="1600" spc="-5" dirty="0">
                <a:latin typeface="Arial"/>
                <a:cs typeface="Arial"/>
              </a:rPr>
              <a:t>presente nelle strategie di rilevamento dello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stallo)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Restrizioni:</a:t>
            </a:r>
            <a:endParaRPr sz="1600">
              <a:latin typeface="Arial"/>
              <a:cs typeface="Arial"/>
            </a:endParaRPr>
          </a:p>
          <a:p>
            <a:pPr marL="355600" marR="125095" indent="-342900">
              <a:lnSpc>
                <a:spcPts val="1730"/>
              </a:lnSpc>
              <a:spcBef>
                <a:spcPts val="40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Il numero massimo di risorse necessitate da ogni processo deve essere noto a priori  (prima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dell’esecuzione)</a:t>
            </a:r>
            <a:endParaRPr sz="1600">
              <a:latin typeface="Arial"/>
              <a:cs typeface="Arial"/>
            </a:endParaRPr>
          </a:p>
          <a:p>
            <a:pPr marL="355600" marR="673735" indent="-342900">
              <a:lnSpc>
                <a:spcPts val="173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 processi devono essere indipendenti: l’ordine di esecuzione </a:t>
            </a: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deve essere  vincolato a esigenze di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sincronizzazione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6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Deve esserci un numero fissato di risorse da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allocare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9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Quando un processo richiede risorse potrebbe essere posto in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attesa</a:t>
            </a:r>
            <a:endParaRPr sz="1600">
              <a:latin typeface="Arial"/>
              <a:cs typeface="Arial"/>
            </a:endParaRPr>
          </a:p>
          <a:p>
            <a:pPr marL="355600" marR="408305" indent="-342900">
              <a:lnSpc>
                <a:spcPts val="1730"/>
              </a:lnSpc>
              <a:spcBef>
                <a:spcPts val="409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Quando un processo ottiene tutte le risorse di cui necessita, deve rilasciarle in un  tempo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finito.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90881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Considerazioni </a:t>
            </a:r>
            <a:r>
              <a:rPr dirty="0"/>
              <a:t>sulla </a:t>
            </a:r>
            <a:r>
              <a:rPr spc="-5" dirty="0"/>
              <a:t>logica  di </a:t>
            </a:r>
            <a:r>
              <a:rPr dirty="0"/>
              <a:t>esclusione </a:t>
            </a:r>
            <a:r>
              <a:rPr spc="-5" dirty="0"/>
              <a:t>dello</a:t>
            </a:r>
            <a:r>
              <a:rPr spc="-60" dirty="0"/>
              <a:t> </a:t>
            </a:r>
            <a:r>
              <a:rPr dirty="0"/>
              <a:t>stallo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479040">
              <a:lnSpc>
                <a:spcPct val="100000"/>
              </a:lnSpc>
              <a:spcBef>
                <a:spcPts val="105"/>
              </a:spcBef>
            </a:pPr>
            <a:r>
              <a:rPr dirty="0"/>
              <a:t>Deadlock </a:t>
            </a:r>
            <a:r>
              <a:rPr spc="-5" dirty="0"/>
              <a:t>Detection:  Rilevamento dello</a:t>
            </a:r>
            <a:r>
              <a:rPr spc="-75" dirty="0"/>
              <a:t> </a:t>
            </a:r>
            <a:r>
              <a:rPr dirty="0"/>
              <a:t>stallo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39" y="1579142"/>
            <a:ext cx="8625205" cy="33870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812800" indent="-342900">
              <a:lnSpc>
                <a:spcPct val="100000"/>
              </a:lnSpc>
              <a:spcBef>
                <a:spcPts val="29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600" spc="-5" dirty="0">
                <a:latin typeface="Arial"/>
                <a:cs typeface="Arial"/>
              </a:rPr>
              <a:t>Quando è possibile le richieste vengono sempre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soddisfatte</a:t>
            </a:r>
            <a:endParaRPr sz="16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600" spc="-5" dirty="0">
                <a:latin typeface="Arial"/>
                <a:cs typeface="Arial"/>
              </a:rPr>
              <a:t>Il SO verifica periodicamente che non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sia verificato uno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stallo</a:t>
            </a:r>
            <a:endParaRPr sz="16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spcBef>
                <a:spcPts val="19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600" spc="-5" dirty="0">
                <a:latin typeface="Arial"/>
                <a:cs typeface="Arial"/>
              </a:rPr>
              <a:t>Il SO applica uno schema di recovery per risolvere lo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stallo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AutoNum type="arabicPeriod"/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b="1" spc="-10" dirty="0">
                <a:latin typeface="Arial"/>
                <a:cs typeface="Arial"/>
              </a:rPr>
              <a:t>Individuare </a:t>
            </a:r>
            <a:r>
              <a:rPr sz="1600" b="1" spc="-5" dirty="0">
                <a:latin typeface="Arial"/>
                <a:cs typeface="Arial"/>
              </a:rPr>
              <a:t>lo stallo con </a:t>
            </a:r>
            <a:r>
              <a:rPr sz="1600" b="1" spc="-10" dirty="0">
                <a:latin typeface="Arial"/>
                <a:cs typeface="Arial"/>
              </a:rPr>
              <a:t>una </a:t>
            </a:r>
            <a:r>
              <a:rPr sz="1600" b="1" spc="-5" dirty="0">
                <a:latin typeface="Arial"/>
                <a:cs typeface="Arial"/>
              </a:rPr>
              <a:t>sola risorsa di </a:t>
            </a:r>
            <a:r>
              <a:rPr sz="1600" b="1" spc="-10" dirty="0">
                <a:latin typeface="Arial"/>
                <a:cs typeface="Arial"/>
              </a:rPr>
              <a:t>ogni</a:t>
            </a:r>
            <a:r>
              <a:rPr sz="1600" b="1" spc="24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tipo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>
              <a:latin typeface="Times New Roman"/>
              <a:cs typeface="Times New Roman"/>
            </a:endParaRPr>
          </a:p>
          <a:p>
            <a:pPr marL="5144135" marR="5080" lvl="1" indent="-342900">
              <a:lnSpc>
                <a:spcPts val="1730"/>
              </a:lnSpc>
              <a:buChar char="•"/>
              <a:tabLst>
                <a:tab pos="5144135" algn="l"/>
                <a:tab pos="5144770" algn="l"/>
              </a:tabLst>
            </a:pPr>
            <a:r>
              <a:rPr sz="1600" spc="-10" dirty="0">
                <a:latin typeface="Arial"/>
                <a:cs typeface="Arial"/>
              </a:rPr>
              <a:t>Un </a:t>
            </a:r>
            <a:r>
              <a:rPr sz="1600" dirty="0">
                <a:latin typeface="Arial"/>
                <a:cs typeface="Arial"/>
              </a:rPr>
              <a:t>ciclo </a:t>
            </a:r>
            <a:r>
              <a:rPr sz="1600" spc="-5" dirty="0">
                <a:latin typeface="Arial"/>
                <a:cs typeface="Arial"/>
              </a:rPr>
              <a:t>nel grafo di attesa denota uno  stallo</a:t>
            </a:r>
            <a:endParaRPr sz="1600">
              <a:latin typeface="Arial"/>
              <a:cs typeface="Arial"/>
            </a:endParaRPr>
          </a:p>
          <a:p>
            <a:pPr marL="5144135" lvl="1" indent="-342900">
              <a:lnSpc>
                <a:spcPts val="1825"/>
              </a:lnSpc>
              <a:spcBef>
                <a:spcPts val="165"/>
              </a:spcBef>
              <a:buChar char="•"/>
              <a:tabLst>
                <a:tab pos="5144135" algn="l"/>
                <a:tab pos="5144770" algn="l"/>
              </a:tabLst>
            </a:pPr>
            <a:r>
              <a:rPr sz="1600" spc="-5" dirty="0">
                <a:latin typeface="Arial"/>
                <a:cs typeface="Arial"/>
              </a:rPr>
              <a:t>L’algoritmo può essere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invocato</a:t>
            </a:r>
            <a:endParaRPr sz="1600">
              <a:latin typeface="Arial"/>
              <a:cs typeface="Arial"/>
            </a:endParaRPr>
          </a:p>
          <a:p>
            <a:pPr marL="5144135">
              <a:lnSpc>
                <a:spcPts val="1825"/>
              </a:lnSpc>
            </a:pPr>
            <a:r>
              <a:rPr sz="1600" spc="-5" dirty="0">
                <a:latin typeface="Arial"/>
                <a:cs typeface="Arial"/>
              </a:rPr>
              <a:t>periodicamente</a:t>
            </a:r>
            <a:endParaRPr sz="1600">
              <a:latin typeface="Arial"/>
              <a:cs typeface="Arial"/>
            </a:endParaRPr>
          </a:p>
          <a:p>
            <a:pPr marL="5144135" marR="236854" lvl="1" indent="-342900">
              <a:lnSpc>
                <a:spcPts val="1730"/>
              </a:lnSpc>
              <a:spcBef>
                <a:spcPts val="405"/>
              </a:spcBef>
              <a:buChar char="•"/>
              <a:tabLst>
                <a:tab pos="5144135" algn="l"/>
                <a:tab pos="5144770" algn="l"/>
              </a:tabLst>
            </a:pPr>
            <a:r>
              <a:rPr sz="1600" spc="-5" dirty="0">
                <a:latin typeface="Arial"/>
                <a:cs typeface="Arial"/>
              </a:rPr>
              <a:t>Numero di operazioni pari a </a:t>
            </a:r>
            <a:r>
              <a:rPr sz="1600" dirty="0">
                <a:latin typeface="Arial"/>
                <a:cs typeface="Arial"/>
              </a:rPr>
              <a:t>n</a:t>
            </a:r>
            <a:r>
              <a:rPr sz="1575" baseline="26455" dirty="0">
                <a:latin typeface="Arial"/>
                <a:cs typeface="Arial"/>
              </a:rPr>
              <a:t>2 </a:t>
            </a:r>
            <a:r>
              <a:rPr sz="1600" spc="-5" dirty="0">
                <a:latin typeface="Arial"/>
                <a:cs typeface="Arial"/>
              </a:rPr>
              <a:t>dove  n=numero di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processi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1731" y="6120045"/>
            <a:ext cx="1569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i="1" spc="-30" dirty="0">
                <a:latin typeface="Malgun Gothic"/>
                <a:cs typeface="Malgun Gothic"/>
              </a:rPr>
              <a:t>Resource-Allocation</a:t>
            </a:r>
            <a:r>
              <a:rPr sz="1050" i="1" spc="-5" dirty="0">
                <a:latin typeface="Malgun Gothic"/>
                <a:cs typeface="Malgun Gothic"/>
              </a:rPr>
              <a:t> </a:t>
            </a:r>
            <a:r>
              <a:rPr sz="1050" i="1" spc="-35" dirty="0">
                <a:latin typeface="Malgun Gothic"/>
                <a:cs typeface="Malgun Gothic"/>
              </a:rPr>
              <a:t>Graph</a:t>
            </a:r>
            <a:endParaRPr sz="105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71013" y="6120045"/>
            <a:ext cx="175069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i="1" spc="-35" dirty="0">
                <a:latin typeface="Malgun Gothic"/>
                <a:cs typeface="Malgun Gothic"/>
              </a:rPr>
              <a:t>Corresponding </a:t>
            </a:r>
            <a:r>
              <a:rPr sz="1050" i="1" spc="-30" dirty="0">
                <a:latin typeface="Malgun Gothic"/>
                <a:cs typeface="Malgun Gothic"/>
              </a:rPr>
              <a:t>wait-for</a:t>
            </a:r>
            <a:r>
              <a:rPr sz="1050" i="1" spc="30" dirty="0">
                <a:latin typeface="Malgun Gothic"/>
                <a:cs typeface="Malgun Gothic"/>
              </a:rPr>
              <a:t> </a:t>
            </a:r>
            <a:r>
              <a:rPr sz="1050" i="1" spc="-35" dirty="0">
                <a:latin typeface="Malgun Gothic"/>
                <a:cs typeface="Malgun Gothic"/>
              </a:rPr>
              <a:t>graph</a:t>
            </a:r>
            <a:endParaRPr sz="105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5287" y="3429000"/>
            <a:ext cx="4032250" cy="26130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7187" y="6074409"/>
            <a:ext cx="4108450" cy="0"/>
          </a:xfrm>
          <a:custGeom>
            <a:avLst/>
            <a:gdLst/>
            <a:ahLst/>
            <a:cxnLst/>
            <a:rect l="l" t="t" r="r" b="b"/>
            <a:pathLst>
              <a:path w="4108450">
                <a:moveTo>
                  <a:pt x="0" y="0"/>
                </a:moveTo>
                <a:lnTo>
                  <a:pt x="410838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3537" y="3403600"/>
            <a:ext cx="0" cy="2664460"/>
          </a:xfrm>
          <a:custGeom>
            <a:avLst/>
            <a:gdLst/>
            <a:ahLst/>
            <a:cxnLst/>
            <a:rect l="l" t="t" r="r" b="b"/>
            <a:pathLst>
              <a:path h="2664460">
                <a:moveTo>
                  <a:pt x="0" y="0"/>
                </a:moveTo>
                <a:lnTo>
                  <a:pt x="0" y="266446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7187" y="3397250"/>
            <a:ext cx="4108450" cy="0"/>
          </a:xfrm>
          <a:custGeom>
            <a:avLst/>
            <a:gdLst/>
            <a:ahLst/>
            <a:cxnLst/>
            <a:rect l="l" t="t" r="r" b="b"/>
            <a:pathLst>
              <a:path w="4108450">
                <a:moveTo>
                  <a:pt x="0" y="0"/>
                </a:moveTo>
                <a:lnTo>
                  <a:pt x="410838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59223" y="3403600"/>
            <a:ext cx="0" cy="2663825"/>
          </a:xfrm>
          <a:custGeom>
            <a:avLst/>
            <a:gdLst/>
            <a:ahLst/>
            <a:cxnLst/>
            <a:rect l="l" t="t" r="r" b="b"/>
            <a:pathLst>
              <a:path h="2663825">
                <a:moveTo>
                  <a:pt x="0" y="0"/>
                </a:moveTo>
                <a:lnTo>
                  <a:pt x="0" y="2663825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2587" y="6049009"/>
            <a:ext cx="4057650" cy="0"/>
          </a:xfrm>
          <a:custGeom>
            <a:avLst/>
            <a:gdLst/>
            <a:ahLst/>
            <a:cxnLst/>
            <a:rect l="l" t="t" r="r" b="b"/>
            <a:pathLst>
              <a:path w="4057650">
                <a:moveTo>
                  <a:pt x="0" y="0"/>
                </a:moveTo>
                <a:lnTo>
                  <a:pt x="405758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8937" y="3429000"/>
            <a:ext cx="0" cy="2613660"/>
          </a:xfrm>
          <a:custGeom>
            <a:avLst/>
            <a:gdLst/>
            <a:ahLst/>
            <a:cxnLst/>
            <a:rect l="l" t="t" r="r" b="b"/>
            <a:pathLst>
              <a:path h="2613660">
                <a:moveTo>
                  <a:pt x="0" y="0"/>
                </a:moveTo>
                <a:lnTo>
                  <a:pt x="0" y="261366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2587" y="3422650"/>
            <a:ext cx="4057650" cy="0"/>
          </a:xfrm>
          <a:custGeom>
            <a:avLst/>
            <a:gdLst/>
            <a:ahLst/>
            <a:cxnLst/>
            <a:rect l="l" t="t" r="r" b="b"/>
            <a:pathLst>
              <a:path w="4057650">
                <a:moveTo>
                  <a:pt x="0" y="0"/>
                </a:moveTo>
                <a:lnTo>
                  <a:pt x="405758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33823" y="3429000"/>
            <a:ext cx="0" cy="2613025"/>
          </a:xfrm>
          <a:custGeom>
            <a:avLst/>
            <a:gdLst/>
            <a:ahLst/>
            <a:cxnLst/>
            <a:rect l="l" t="t" r="r" b="b"/>
            <a:pathLst>
              <a:path h="2613025">
                <a:moveTo>
                  <a:pt x="0" y="0"/>
                </a:moveTo>
                <a:lnTo>
                  <a:pt x="0" y="2613025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2276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10" dirty="0">
                <a:latin typeface="Lucida Sans Unicode"/>
                <a:cs typeface="Lucida Sans Unicode"/>
              </a:rPr>
              <a:t>23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8944" y="1438783"/>
            <a:ext cx="7273290" cy="1307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spc="45" dirty="0">
                <a:latin typeface="Lucida Sans Unicode"/>
                <a:cs typeface="Lucida Sans Unicode"/>
              </a:rPr>
              <a:t>Si </a:t>
            </a:r>
            <a:r>
              <a:rPr sz="1600" spc="-90" dirty="0">
                <a:latin typeface="Lucida Sans Unicode"/>
                <a:cs typeface="Lucida Sans Unicode"/>
              </a:rPr>
              <a:t>divide </a:t>
            </a:r>
            <a:r>
              <a:rPr sz="1600" spc="-95" dirty="0">
                <a:latin typeface="Lucida Sans Unicode"/>
                <a:cs typeface="Lucida Sans Unicode"/>
              </a:rPr>
              <a:t>ripetutamente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b="1" spc="-55" dirty="0">
                <a:latin typeface="Yu Gothic UI"/>
                <a:cs typeface="Yu Gothic UI"/>
              </a:rPr>
              <a:t>intero </a:t>
            </a:r>
            <a:r>
              <a:rPr sz="1600" spc="-70" dirty="0">
                <a:latin typeface="Lucida Sans Unicode"/>
                <a:cs typeface="Lucida Sans Unicode"/>
              </a:rPr>
              <a:t>decimale </a:t>
            </a:r>
            <a:r>
              <a:rPr sz="1600" spc="-85" dirty="0">
                <a:latin typeface="Lucida Sans Unicode"/>
                <a:cs typeface="Lucida Sans Unicode"/>
              </a:rPr>
              <a:t>per </a:t>
            </a:r>
            <a:r>
              <a:rPr sz="1600" spc="-125" dirty="0">
                <a:latin typeface="Lucida Sans Unicode"/>
                <a:cs typeface="Lucida Sans Unicode"/>
              </a:rPr>
              <a:t>2 </a:t>
            </a:r>
            <a:r>
              <a:rPr sz="1600" spc="-114" dirty="0">
                <a:latin typeface="Lucida Sans Unicode"/>
                <a:cs typeface="Lucida Sans Unicode"/>
              </a:rPr>
              <a:t>fino </a:t>
            </a:r>
            <a:r>
              <a:rPr sz="1600" spc="-60" dirty="0">
                <a:latin typeface="Lucida Sans Unicode"/>
                <a:cs typeface="Lucida Sans Unicode"/>
              </a:rPr>
              <a:t>ad </a:t>
            </a:r>
            <a:r>
              <a:rPr sz="1600" spc="-85" dirty="0">
                <a:latin typeface="Lucida Sans Unicode"/>
                <a:cs typeface="Lucida Sans Unicode"/>
              </a:rPr>
              <a:t>ottenere </a:t>
            </a:r>
            <a:r>
              <a:rPr sz="1600" spc="-110" dirty="0">
                <a:latin typeface="Lucida Sans Unicode"/>
                <a:cs typeface="Lucida Sans Unicode"/>
              </a:rPr>
              <a:t>un  </a:t>
            </a:r>
            <a:r>
              <a:rPr sz="1600" spc="-95" dirty="0">
                <a:latin typeface="Lucida Sans Unicode"/>
                <a:cs typeface="Lucida Sans Unicode"/>
              </a:rPr>
              <a:t>quoziente </a:t>
            </a:r>
            <a:r>
              <a:rPr sz="1600" spc="-100" dirty="0">
                <a:latin typeface="Lucida Sans Unicode"/>
                <a:cs typeface="Lucida Sans Unicode"/>
              </a:rPr>
              <a:t>nullo. </a:t>
            </a:r>
            <a:r>
              <a:rPr sz="1600" u="sng" spc="1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Le 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cifre </a:t>
            </a:r>
            <a:r>
              <a:rPr sz="1600" u="sng" spc="-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del </a:t>
            </a:r>
            <a:r>
              <a:rPr sz="1600" u="sng" spc="-10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numero </a:t>
            </a:r>
            <a:r>
              <a:rPr sz="1600" u="sng" spc="-10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binario 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sono </a:t>
            </a:r>
            <a:r>
              <a:rPr sz="1600" u="sng" spc="-11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i 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resti </a:t>
            </a: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delle </a:t>
            </a:r>
            <a:r>
              <a:rPr sz="1600" u="sng" spc="-9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divisioni</a:t>
            </a:r>
            <a:r>
              <a:rPr sz="1600" spc="-95" dirty="0">
                <a:latin typeface="Lucida Sans Unicode"/>
                <a:cs typeface="Lucida Sans Unicode"/>
              </a:rPr>
              <a:t>;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80" dirty="0">
                <a:latin typeface="Lucida Sans Unicode"/>
                <a:cs typeface="Lucida Sans Unicode"/>
              </a:rPr>
              <a:t>cifra </a:t>
            </a:r>
            <a:r>
              <a:rPr sz="1600" spc="-114" dirty="0">
                <a:latin typeface="Lucida Sans Unicode"/>
                <a:cs typeface="Lucida Sans Unicode"/>
              </a:rPr>
              <a:t>più  </a:t>
            </a:r>
            <a:r>
              <a:rPr sz="1600" spc="-80" dirty="0">
                <a:latin typeface="Lucida Sans Unicode"/>
                <a:cs typeface="Lucida Sans Unicode"/>
              </a:rPr>
              <a:t>significativa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125" dirty="0">
                <a:latin typeface="Lucida Sans Unicode"/>
                <a:cs typeface="Lucida Sans Unicode"/>
              </a:rPr>
              <a:t>l’ultimo </a:t>
            </a:r>
            <a:r>
              <a:rPr sz="1600" spc="-80" dirty="0">
                <a:latin typeface="Lucida Sans Unicode"/>
                <a:cs typeface="Lucida Sans Unicode"/>
              </a:rPr>
              <a:t>resto</a:t>
            </a:r>
            <a:r>
              <a:rPr sz="1600" spc="-70" dirty="0">
                <a:latin typeface="Lucida Sans Unicode"/>
                <a:cs typeface="Lucida Sans Unicode"/>
              </a:rPr>
              <a:t> </a:t>
            </a:r>
            <a:r>
              <a:rPr sz="1600" spc="-110" dirty="0">
                <a:latin typeface="Lucida Sans Unicode"/>
                <a:cs typeface="Lucida Sans Unicode"/>
              </a:rPr>
              <a:t>ottenuto</a:t>
            </a:r>
            <a:endParaRPr sz="1600">
              <a:latin typeface="Lucida Sans Unicode"/>
              <a:cs typeface="Lucida Sans Unicode"/>
            </a:endParaRPr>
          </a:p>
          <a:p>
            <a:pPr marL="440690">
              <a:lnSpc>
                <a:spcPts val="1950"/>
              </a:lnSpc>
              <a:spcBef>
                <a:spcPts val="425"/>
              </a:spcBef>
            </a:pPr>
            <a:r>
              <a:rPr sz="1650" spc="-70" dirty="0">
                <a:latin typeface="Lucida Sans Unicode"/>
                <a:cs typeface="Lucida Sans Unicode"/>
              </a:rPr>
              <a:t>Esempi:</a:t>
            </a:r>
            <a:endParaRPr sz="1650">
              <a:latin typeface="Lucida Sans Unicode"/>
              <a:cs typeface="Lucida Sans Unicode"/>
            </a:endParaRPr>
          </a:p>
          <a:p>
            <a:pPr marL="440690">
              <a:lnSpc>
                <a:spcPts val="1950"/>
              </a:lnSpc>
            </a:pPr>
            <a:r>
              <a:rPr sz="1650" spc="-425" dirty="0">
                <a:latin typeface="Lucida Sans Unicode"/>
                <a:cs typeface="Lucida Sans Unicode"/>
              </a:rPr>
              <a:t>- </a:t>
            </a:r>
            <a:r>
              <a:rPr sz="1650" spc="-105" dirty="0">
                <a:latin typeface="Lucida Sans Unicode"/>
                <a:cs typeface="Lucida Sans Unicode"/>
              </a:rPr>
              <a:t>Di </a:t>
            </a:r>
            <a:r>
              <a:rPr sz="1650" spc="-130" dirty="0">
                <a:latin typeface="Lucida Sans Unicode"/>
                <a:cs typeface="Lucida Sans Unicode"/>
              </a:rPr>
              <a:t>quanti </a:t>
            </a:r>
            <a:r>
              <a:rPr sz="1650" spc="-150" dirty="0">
                <a:latin typeface="Lucida Sans Unicode"/>
                <a:cs typeface="Lucida Sans Unicode"/>
              </a:rPr>
              <a:t>bit </a:t>
            </a:r>
            <a:r>
              <a:rPr sz="1650" spc="-135" dirty="0">
                <a:latin typeface="Lucida Sans Unicode"/>
                <a:cs typeface="Lucida Sans Unicode"/>
              </a:rPr>
              <a:t>ho</a:t>
            </a:r>
            <a:r>
              <a:rPr sz="1650" spc="25" dirty="0">
                <a:latin typeface="Lucida Sans Unicode"/>
                <a:cs typeface="Lucida Sans Unicode"/>
              </a:rPr>
              <a:t> </a:t>
            </a:r>
            <a:r>
              <a:rPr sz="1650" spc="-65" dirty="0">
                <a:latin typeface="Lucida Sans Unicode"/>
                <a:cs typeface="Lucida Sans Unicode"/>
              </a:rPr>
              <a:t>bisogno??...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9146" y="3131653"/>
            <a:ext cx="1171575" cy="1501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1950"/>
              </a:lnSpc>
              <a:spcBef>
                <a:spcPts val="130"/>
              </a:spcBef>
            </a:pPr>
            <a:r>
              <a:rPr sz="1650" spc="-160" dirty="0">
                <a:latin typeface="Lucida Sans Unicode"/>
                <a:cs typeface="Lucida Sans Unicode"/>
              </a:rPr>
              <a:t>43 </a:t>
            </a:r>
            <a:r>
              <a:rPr sz="1650" spc="-80" dirty="0">
                <a:latin typeface="Lucida Sans Unicode"/>
                <a:cs typeface="Lucida Sans Unicode"/>
              </a:rPr>
              <a:t>: </a:t>
            </a:r>
            <a:r>
              <a:rPr sz="1650" spc="-160" dirty="0">
                <a:latin typeface="Lucida Sans Unicode"/>
                <a:cs typeface="Lucida Sans Unicode"/>
              </a:rPr>
              <a:t>2 </a:t>
            </a:r>
            <a:r>
              <a:rPr sz="1650" spc="-380" dirty="0">
                <a:latin typeface="Lucida Sans Unicode"/>
                <a:cs typeface="Lucida Sans Unicode"/>
              </a:rPr>
              <a:t>=   </a:t>
            </a:r>
            <a:r>
              <a:rPr sz="1650" spc="-160" dirty="0">
                <a:latin typeface="Lucida Sans Unicode"/>
                <a:cs typeface="Lucida Sans Unicode"/>
              </a:rPr>
              <a:t>21</a:t>
            </a:r>
            <a:r>
              <a:rPr sz="1650" spc="40" dirty="0">
                <a:latin typeface="Lucida Sans Unicode"/>
                <a:cs typeface="Lucida Sans Unicode"/>
              </a:rPr>
              <a:t> </a:t>
            </a:r>
            <a:r>
              <a:rPr sz="1650" spc="-380" dirty="0">
                <a:latin typeface="Lucida Sans Unicode"/>
                <a:cs typeface="Lucida Sans Unicode"/>
              </a:rPr>
              <a:t>+</a:t>
            </a:r>
            <a:endParaRPr sz="1650">
              <a:latin typeface="Lucida Sans Unicode"/>
              <a:cs typeface="Lucida Sans Unicode"/>
            </a:endParaRPr>
          </a:p>
          <a:p>
            <a:pPr algn="ctr">
              <a:lnSpc>
                <a:spcPts val="1920"/>
              </a:lnSpc>
            </a:pPr>
            <a:r>
              <a:rPr sz="1650" spc="-160" dirty="0">
                <a:latin typeface="Lucida Sans Unicode"/>
                <a:cs typeface="Lucida Sans Unicode"/>
              </a:rPr>
              <a:t>21 </a:t>
            </a:r>
            <a:r>
              <a:rPr sz="1650" spc="-80" dirty="0">
                <a:latin typeface="Lucida Sans Unicode"/>
                <a:cs typeface="Lucida Sans Unicode"/>
              </a:rPr>
              <a:t>: </a:t>
            </a:r>
            <a:r>
              <a:rPr sz="1650" spc="-160" dirty="0">
                <a:latin typeface="Lucida Sans Unicode"/>
                <a:cs typeface="Lucida Sans Unicode"/>
              </a:rPr>
              <a:t>2 </a:t>
            </a:r>
            <a:r>
              <a:rPr sz="1650" spc="-380" dirty="0">
                <a:latin typeface="Lucida Sans Unicode"/>
                <a:cs typeface="Lucida Sans Unicode"/>
              </a:rPr>
              <a:t>=   </a:t>
            </a:r>
            <a:r>
              <a:rPr sz="1650" spc="-160" dirty="0">
                <a:latin typeface="Lucida Sans Unicode"/>
                <a:cs typeface="Lucida Sans Unicode"/>
              </a:rPr>
              <a:t>10</a:t>
            </a:r>
            <a:r>
              <a:rPr sz="1650" spc="40" dirty="0">
                <a:latin typeface="Lucida Sans Unicode"/>
                <a:cs typeface="Lucida Sans Unicode"/>
              </a:rPr>
              <a:t> </a:t>
            </a:r>
            <a:r>
              <a:rPr sz="1650" spc="-380" dirty="0">
                <a:latin typeface="Lucida Sans Unicode"/>
                <a:cs typeface="Lucida Sans Unicode"/>
              </a:rPr>
              <a:t>+</a:t>
            </a:r>
            <a:endParaRPr sz="1650">
              <a:latin typeface="Lucida Sans Unicode"/>
              <a:cs typeface="Lucida Sans Unicode"/>
            </a:endParaRPr>
          </a:p>
          <a:p>
            <a:pPr algn="ctr">
              <a:lnSpc>
                <a:spcPts val="1920"/>
              </a:lnSpc>
            </a:pPr>
            <a:r>
              <a:rPr sz="1650" spc="-160" dirty="0">
                <a:latin typeface="Lucida Sans Unicode"/>
                <a:cs typeface="Lucida Sans Unicode"/>
              </a:rPr>
              <a:t>10 </a:t>
            </a:r>
            <a:r>
              <a:rPr sz="1650" spc="-80" dirty="0">
                <a:latin typeface="Lucida Sans Unicode"/>
                <a:cs typeface="Lucida Sans Unicode"/>
              </a:rPr>
              <a:t>: </a:t>
            </a:r>
            <a:r>
              <a:rPr sz="1650" spc="-160" dirty="0">
                <a:latin typeface="Lucida Sans Unicode"/>
                <a:cs typeface="Lucida Sans Unicode"/>
              </a:rPr>
              <a:t>2 </a:t>
            </a:r>
            <a:r>
              <a:rPr sz="1650" spc="-380" dirty="0">
                <a:latin typeface="Lucida Sans Unicode"/>
                <a:cs typeface="Lucida Sans Unicode"/>
              </a:rPr>
              <a:t>=      </a:t>
            </a:r>
            <a:r>
              <a:rPr sz="1650" spc="-160" dirty="0">
                <a:latin typeface="Lucida Sans Unicode"/>
                <a:cs typeface="Lucida Sans Unicode"/>
              </a:rPr>
              <a:t>5 </a:t>
            </a:r>
            <a:r>
              <a:rPr sz="1650" spc="150" dirty="0">
                <a:latin typeface="Lucida Sans Unicode"/>
                <a:cs typeface="Lucida Sans Unicode"/>
              </a:rPr>
              <a:t> </a:t>
            </a:r>
            <a:r>
              <a:rPr sz="1650" spc="-380" dirty="0">
                <a:latin typeface="Lucida Sans Unicode"/>
                <a:cs typeface="Lucida Sans Unicode"/>
              </a:rPr>
              <a:t>+</a:t>
            </a:r>
            <a:endParaRPr sz="1650">
              <a:latin typeface="Lucida Sans Unicode"/>
              <a:cs typeface="Lucida Sans Unicode"/>
            </a:endParaRPr>
          </a:p>
          <a:p>
            <a:pPr marL="113664" algn="ctr">
              <a:lnSpc>
                <a:spcPts val="1920"/>
              </a:lnSpc>
            </a:pPr>
            <a:r>
              <a:rPr sz="1650" spc="-160" dirty="0">
                <a:latin typeface="Lucida Sans Unicode"/>
                <a:cs typeface="Lucida Sans Unicode"/>
              </a:rPr>
              <a:t>5 </a:t>
            </a:r>
            <a:r>
              <a:rPr sz="1650" spc="-80" dirty="0">
                <a:latin typeface="Lucida Sans Unicode"/>
                <a:cs typeface="Lucida Sans Unicode"/>
              </a:rPr>
              <a:t>: </a:t>
            </a:r>
            <a:r>
              <a:rPr sz="1650" spc="-160" dirty="0">
                <a:latin typeface="Lucida Sans Unicode"/>
                <a:cs typeface="Lucida Sans Unicode"/>
              </a:rPr>
              <a:t>2 </a:t>
            </a:r>
            <a:r>
              <a:rPr sz="1650" spc="-380" dirty="0">
                <a:latin typeface="Lucida Sans Unicode"/>
                <a:cs typeface="Lucida Sans Unicode"/>
              </a:rPr>
              <a:t>=      </a:t>
            </a:r>
            <a:r>
              <a:rPr sz="1650" spc="-160" dirty="0">
                <a:latin typeface="Lucida Sans Unicode"/>
                <a:cs typeface="Lucida Sans Unicode"/>
              </a:rPr>
              <a:t>2 </a:t>
            </a:r>
            <a:r>
              <a:rPr sz="1650" spc="150" dirty="0">
                <a:latin typeface="Lucida Sans Unicode"/>
                <a:cs typeface="Lucida Sans Unicode"/>
              </a:rPr>
              <a:t> </a:t>
            </a:r>
            <a:r>
              <a:rPr sz="1650" spc="-380" dirty="0">
                <a:latin typeface="Lucida Sans Unicode"/>
                <a:cs typeface="Lucida Sans Unicode"/>
              </a:rPr>
              <a:t>+</a:t>
            </a:r>
            <a:endParaRPr sz="1650">
              <a:latin typeface="Lucida Sans Unicode"/>
              <a:cs typeface="Lucida Sans Unicode"/>
            </a:endParaRPr>
          </a:p>
          <a:p>
            <a:pPr marL="113664" algn="ctr">
              <a:lnSpc>
                <a:spcPts val="1920"/>
              </a:lnSpc>
            </a:pPr>
            <a:r>
              <a:rPr sz="1650" spc="-160" dirty="0">
                <a:latin typeface="Lucida Sans Unicode"/>
                <a:cs typeface="Lucida Sans Unicode"/>
              </a:rPr>
              <a:t>2 </a:t>
            </a:r>
            <a:r>
              <a:rPr sz="1650" spc="-80" dirty="0">
                <a:latin typeface="Lucida Sans Unicode"/>
                <a:cs typeface="Lucida Sans Unicode"/>
              </a:rPr>
              <a:t>: </a:t>
            </a:r>
            <a:r>
              <a:rPr sz="1650" spc="-160" dirty="0">
                <a:latin typeface="Lucida Sans Unicode"/>
                <a:cs typeface="Lucida Sans Unicode"/>
              </a:rPr>
              <a:t>2 </a:t>
            </a:r>
            <a:r>
              <a:rPr sz="1650" spc="-380" dirty="0">
                <a:latin typeface="Lucida Sans Unicode"/>
                <a:cs typeface="Lucida Sans Unicode"/>
              </a:rPr>
              <a:t>=      </a:t>
            </a:r>
            <a:r>
              <a:rPr sz="1650" spc="-160" dirty="0">
                <a:latin typeface="Lucida Sans Unicode"/>
                <a:cs typeface="Lucida Sans Unicode"/>
              </a:rPr>
              <a:t>1 </a:t>
            </a:r>
            <a:r>
              <a:rPr sz="1650" spc="150" dirty="0">
                <a:latin typeface="Lucida Sans Unicode"/>
                <a:cs typeface="Lucida Sans Unicode"/>
              </a:rPr>
              <a:t> </a:t>
            </a:r>
            <a:r>
              <a:rPr sz="1650" spc="-380" dirty="0">
                <a:latin typeface="Lucida Sans Unicode"/>
                <a:cs typeface="Lucida Sans Unicode"/>
              </a:rPr>
              <a:t>+</a:t>
            </a:r>
            <a:endParaRPr sz="1650">
              <a:latin typeface="Lucida Sans Unicode"/>
              <a:cs typeface="Lucida Sans Unicode"/>
            </a:endParaRPr>
          </a:p>
          <a:p>
            <a:pPr marL="113664" algn="ctr">
              <a:lnSpc>
                <a:spcPts val="1950"/>
              </a:lnSpc>
            </a:pPr>
            <a:r>
              <a:rPr sz="1650" spc="-160" dirty="0">
                <a:latin typeface="Lucida Sans Unicode"/>
                <a:cs typeface="Lucida Sans Unicode"/>
              </a:rPr>
              <a:t>1 </a:t>
            </a:r>
            <a:r>
              <a:rPr sz="1650" spc="-80" dirty="0">
                <a:latin typeface="Lucida Sans Unicode"/>
                <a:cs typeface="Lucida Sans Unicode"/>
              </a:rPr>
              <a:t>: </a:t>
            </a:r>
            <a:r>
              <a:rPr sz="1650" spc="-160" dirty="0">
                <a:latin typeface="Lucida Sans Unicode"/>
                <a:cs typeface="Lucida Sans Unicode"/>
              </a:rPr>
              <a:t>2 </a:t>
            </a:r>
            <a:r>
              <a:rPr sz="1650" spc="-380" dirty="0">
                <a:latin typeface="Lucida Sans Unicode"/>
                <a:cs typeface="Lucida Sans Unicode"/>
              </a:rPr>
              <a:t>=      </a:t>
            </a:r>
            <a:r>
              <a:rPr sz="1650" spc="-160" dirty="0">
                <a:latin typeface="Lucida Sans Unicode"/>
                <a:cs typeface="Lucida Sans Unicode"/>
              </a:rPr>
              <a:t>0 </a:t>
            </a:r>
            <a:r>
              <a:rPr sz="1650" spc="150" dirty="0">
                <a:latin typeface="Lucida Sans Unicode"/>
                <a:cs typeface="Lucida Sans Unicode"/>
              </a:rPr>
              <a:t> </a:t>
            </a:r>
            <a:r>
              <a:rPr sz="1650" spc="-380" dirty="0">
                <a:latin typeface="Lucida Sans Unicode"/>
                <a:cs typeface="Lucida Sans Unicode"/>
              </a:rPr>
              <a:t>+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63901" y="3138423"/>
            <a:ext cx="224154" cy="1536700"/>
          </a:xfrm>
          <a:prstGeom prst="rect">
            <a:avLst/>
          </a:prstGeom>
          <a:solidFill>
            <a:srgbClr val="EBEBEB"/>
          </a:solidFill>
          <a:ln w="19050">
            <a:solidFill>
              <a:srgbClr val="800080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>
              <a:lnSpc>
                <a:spcPts val="1950"/>
              </a:lnSpc>
              <a:spcBef>
                <a:spcPts val="80"/>
              </a:spcBef>
            </a:pPr>
            <a:r>
              <a:rPr sz="1650" spc="-160" dirty="0">
                <a:latin typeface="Lucida Sans Unicode"/>
                <a:cs typeface="Lucida Sans Unicode"/>
              </a:rPr>
              <a:t>1</a:t>
            </a:r>
            <a:endParaRPr sz="1650">
              <a:latin typeface="Lucida Sans Unicode"/>
              <a:cs typeface="Lucida Sans Unicode"/>
            </a:endParaRPr>
          </a:p>
          <a:p>
            <a:pPr>
              <a:lnSpc>
                <a:spcPts val="1920"/>
              </a:lnSpc>
            </a:pPr>
            <a:r>
              <a:rPr sz="1650" spc="-160" dirty="0">
                <a:latin typeface="Lucida Sans Unicode"/>
                <a:cs typeface="Lucida Sans Unicode"/>
              </a:rPr>
              <a:t>1</a:t>
            </a:r>
            <a:endParaRPr sz="1650">
              <a:latin typeface="Lucida Sans Unicode"/>
              <a:cs typeface="Lucida Sans Unicode"/>
            </a:endParaRPr>
          </a:p>
          <a:p>
            <a:pPr marL="635">
              <a:lnSpc>
                <a:spcPts val="1920"/>
              </a:lnSpc>
            </a:pPr>
            <a:r>
              <a:rPr sz="1650" spc="-160" dirty="0">
                <a:latin typeface="Lucida Sans Unicode"/>
                <a:cs typeface="Lucida Sans Unicode"/>
              </a:rPr>
              <a:t>0</a:t>
            </a:r>
            <a:endParaRPr sz="1650">
              <a:latin typeface="Lucida Sans Unicode"/>
              <a:cs typeface="Lucida Sans Unicode"/>
            </a:endParaRPr>
          </a:p>
          <a:p>
            <a:pPr marL="1905">
              <a:lnSpc>
                <a:spcPts val="1920"/>
              </a:lnSpc>
            </a:pPr>
            <a:r>
              <a:rPr sz="1650" spc="-160" dirty="0">
                <a:latin typeface="Lucida Sans Unicode"/>
                <a:cs typeface="Lucida Sans Unicode"/>
              </a:rPr>
              <a:t>1</a:t>
            </a:r>
            <a:endParaRPr sz="1650">
              <a:latin typeface="Lucida Sans Unicode"/>
              <a:cs typeface="Lucida Sans Unicode"/>
            </a:endParaRPr>
          </a:p>
          <a:p>
            <a:pPr marL="1905">
              <a:lnSpc>
                <a:spcPts val="1920"/>
              </a:lnSpc>
            </a:pPr>
            <a:r>
              <a:rPr sz="1650" spc="-160" dirty="0">
                <a:latin typeface="Lucida Sans Unicode"/>
                <a:cs typeface="Lucida Sans Unicode"/>
              </a:rPr>
              <a:t>0</a:t>
            </a:r>
            <a:endParaRPr sz="1650">
              <a:latin typeface="Lucida Sans Unicode"/>
              <a:cs typeface="Lucida Sans Unicode"/>
            </a:endParaRPr>
          </a:p>
          <a:p>
            <a:pPr marL="1905">
              <a:lnSpc>
                <a:spcPts val="1950"/>
              </a:lnSpc>
            </a:pPr>
            <a:r>
              <a:rPr sz="1650" spc="-160" dirty="0">
                <a:latin typeface="Lucida Sans Unicode"/>
                <a:cs typeface="Lucida Sans Unicode"/>
              </a:rPr>
              <a:t>1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71747" y="2890225"/>
            <a:ext cx="40830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-105" dirty="0">
                <a:latin typeface="Lucida Sans Unicode"/>
                <a:cs typeface="Lucida Sans Unicode"/>
              </a:rPr>
              <a:t>resti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59176" y="3084957"/>
            <a:ext cx="437515" cy="179705"/>
          </a:xfrm>
          <a:custGeom>
            <a:avLst/>
            <a:gdLst/>
            <a:ahLst/>
            <a:cxnLst/>
            <a:rect l="l" t="t" r="r" b="b"/>
            <a:pathLst>
              <a:path w="437514" h="179704">
                <a:moveTo>
                  <a:pt x="57657" y="108330"/>
                </a:moveTo>
                <a:lnTo>
                  <a:pt x="0" y="170941"/>
                </a:lnTo>
                <a:lnTo>
                  <a:pt x="84709" y="179577"/>
                </a:lnTo>
                <a:lnTo>
                  <a:pt x="75161" y="154431"/>
                </a:lnTo>
                <a:lnTo>
                  <a:pt x="61594" y="154431"/>
                </a:lnTo>
                <a:lnTo>
                  <a:pt x="57023" y="142493"/>
                </a:lnTo>
                <a:lnTo>
                  <a:pt x="68916" y="137982"/>
                </a:lnTo>
                <a:lnTo>
                  <a:pt x="57657" y="108330"/>
                </a:lnTo>
                <a:close/>
              </a:path>
              <a:path w="437514" h="179704">
                <a:moveTo>
                  <a:pt x="68916" y="137982"/>
                </a:moveTo>
                <a:lnTo>
                  <a:pt x="57023" y="142493"/>
                </a:lnTo>
                <a:lnTo>
                  <a:pt x="61594" y="154431"/>
                </a:lnTo>
                <a:lnTo>
                  <a:pt x="73451" y="149929"/>
                </a:lnTo>
                <a:lnTo>
                  <a:pt x="68916" y="137982"/>
                </a:lnTo>
                <a:close/>
              </a:path>
              <a:path w="437514" h="179704">
                <a:moveTo>
                  <a:pt x="73451" y="149929"/>
                </a:moveTo>
                <a:lnTo>
                  <a:pt x="61594" y="154431"/>
                </a:lnTo>
                <a:lnTo>
                  <a:pt x="75161" y="154431"/>
                </a:lnTo>
                <a:lnTo>
                  <a:pt x="73451" y="149929"/>
                </a:lnTo>
                <a:close/>
              </a:path>
              <a:path w="437514" h="179704">
                <a:moveTo>
                  <a:pt x="432688" y="0"/>
                </a:moveTo>
                <a:lnTo>
                  <a:pt x="68916" y="137982"/>
                </a:lnTo>
                <a:lnTo>
                  <a:pt x="73451" y="149929"/>
                </a:lnTo>
                <a:lnTo>
                  <a:pt x="437134" y="11810"/>
                </a:lnTo>
                <a:lnTo>
                  <a:pt x="432688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67050" y="4330406"/>
            <a:ext cx="167449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-155" dirty="0">
                <a:latin typeface="Lucida Sans Unicode"/>
                <a:cs typeface="Lucida Sans Unicode"/>
              </a:rPr>
              <a:t>bit </a:t>
            </a:r>
            <a:r>
              <a:rPr sz="1650" spc="-140" dirty="0">
                <a:latin typeface="Lucida Sans Unicode"/>
                <a:cs typeface="Lucida Sans Unicode"/>
              </a:rPr>
              <a:t>più</a:t>
            </a:r>
            <a:r>
              <a:rPr sz="1650" spc="-70" dirty="0">
                <a:latin typeface="Lucida Sans Unicode"/>
                <a:cs typeface="Lucida Sans Unicode"/>
              </a:rPr>
              <a:t> </a:t>
            </a:r>
            <a:r>
              <a:rPr sz="1650" spc="-110" dirty="0">
                <a:latin typeface="Lucida Sans Unicode"/>
                <a:cs typeface="Lucida Sans Unicode"/>
              </a:rPr>
              <a:t>significativo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58973" y="4668412"/>
            <a:ext cx="165735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95" dirty="0">
                <a:latin typeface="Lucida Sans Unicode"/>
                <a:cs typeface="Lucida Sans Unicode"/>
              </a:rPr>
              <a:t>(43)</a:t>
            </a:r>
            <a:r>
              <a:rPr sz="1650" spc="-142" baseline="-20202" dirty="0">
                <a:latin typeface="Lucida Sans Unicode"/>
                <a:cs typeface="Lucida Sans Unicode"/>
              </a:rPr>
              <a:t>10 </a:t>
            </a:r>
            <a:r>
              <a:rPr sz="1650" spc="-380" dirty="0">
                <a:latin typeface="Lucida Sans Unicode"/>
                <a:cs typeface="Lucida Sans Unicode"/>
              </a:rPr>
              <a:t>=</a:t>
            </a:r>
            <a:r>
              <a:rPr sz="1650" spc="-320" dirty="0">
                <a:latin typeface="Lucida Sans Unicode"/>
                <a:cs typeface="Lucida Sans Unicode"/>
              </a:rPr>
              <a:t> </a:t>
            </a:r>
            <a:r>
              <a:rPr sz="1650" spc="-120" dirty="0">
                <a:latin typeface="Lucida Sans Unicode"/>
                <a:cs typeface="Lucida Sans Unicode"/>
              </a:rPr>
              <a:t>(101011)</a:t>
            </a:r>
            <a:r>
              <a:rPr sz="1650" spc="-179" baseline="-20202" dirty="0">
                <a:latin typeface="Lucida Sans Unicode"/>
                <a:cs typeface="Lucida Sans Unicode"/>
              </a:rPr>
              <a:t>2</a:t>
            </a:r>
            <a:endParaRPr sz="1650" baseline="-20202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2791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Conversioni di </a:t>
            </a:r>
            <a:r>
              <a:rPr dirty="0"/>
              <a:t>base:  </a:t>
            </a:r>
            <a:r>
              <a:rPr spc="-5" dirty="0"/>
              <a:t>dec2bin</a:t>
            </a:r>
          </a:p>
        </p:txBody>
      </p:sp>
      <p:sp>
        <p:nvSpPr>
          <p:cNvPr id="12" name="object 12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66028" y="2929849"/>
            <a:ext cx="47815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-160" dirty="0">
                <a:latin typeface="Lucida Sans Unicode"/>
                <a:cs typeface="Lucida Sans Unicode"/>
              </a:rPr>
              <a:t>34</a:t>
            </a:r>
            <a:r>
              <a:rPr sz="1650" spc="-70" dirty="0">
                <a:latin typeface="Lucida Sans Unicode"/>
                <a:cs typeface="Lucida Sans Unicode"/>
              </a:rPr>
              <a:t> </a:t>
            </a:r>
            <a:r>
              <a:rPr sz="1650" spc="-160" dirty="0">
                <a:latin typeface="Lucida Sans Unicode"/>
                <a:cs typeface="Lucida Sans Unicode"/>
              </a:rPr>
              <a:t>0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66028" y="3173690"/>
            <a:ext cx="47815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-160" dirty="0">
                <a:latin typeface="Lucida Sans Unicode"/>
                <a:cs typeface="Lucida Sans Unicode"/>
              </a:rPr>
              <a:t>17</a:t>
            </a:r>
            <a:r>
              <a:rPr sz="1650" spc="-70" dirty="0">
                <a:latin typeface="Lucida Sans Unicode"/>
                <a:cs typeface="Lucida Sans Unicode"/>
              </a:rPr>
              <a:t> </a:t>
            </a:r>
            <a:r>
              <a:rPr sz="1650" spc="-160" dirty="0">
                <a:latin typeface="Lucida Sans Unicode"/>
                <a:cs typeface="Lucida Sans Unicode"/>
              </a:rPr>
              <a:t>1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22416" y="3417530"/>
            <a:ext cx="422909" cy="101409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950"/>
              </a:lnSpc>
              <a:spcBef>
                <a:spcPts val="130"/>
              </a:spcBef>
              <a:tabLst>
                <a:tab pos="297180" algn="l"/>
              </a:tabLst>
            </a:pPr>
            <a:r>
              <a:rPr sz="1650" spc="-160" dirty="0">
                <a:latin typeface="Lucida Sans Unicode"/>
                <a:cs typeface="Lucida Sans Unicode"/>
              </a:rPr>
              <a:t>8	0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ts val="1920"/>
              </a:lnSpc>
              <a:tabLst>
                <a:tab pos="297180" algn="l"/>
              </a:tabLst>
            </a:pPr>
            <a:r>
              <a:rPr sz="1650" spc="-160" dirty="0">
                <a:latin typeface="Lucida Sans Unicode"/>
                <a:cs typeface="Lucida Sans Unicode"/>
              </a:rPr>
              <a:t>4	0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ts val="1920"/>
              </a:lnSpc>
              <a:tabLst>
                <a:tab pos="297180" algn="l"/>
              </a:tabLst>
            </a:pPr>
            <a:r>
              <a:rPr sz="1650" spc="-160" dirty="0">
                <a:latin typeface="Lucida Sans Unicode"/>
                <a:cs typeface="Lucida Sans Unicode"/>
              </a:rPr>
              <a:t>2	0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ts val="1950"/>
              </a:lnSpc>
              <a:tabLst>
                <a:tab pos="297180" algn="l"/>
              </a:tabLst>
            </a:pPr>
            <a:r>
              <a:rPr sz="1650" spc="-160" dirty="0">
                <a:latin typeface="Lucida Sans Unicode"/>
                <a:cs typeface="Lucida Sans Unicode"/>
              </a:rPr>
              <a:t>1	1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34581" y="2920451"/>
            <a:ext cx="479425" cy="1013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1950"/>
              </a:lnSpc>
              <a:spcBef>
                <a:spcPts val="130"/>
              </a:spcBef>
            </a:pPr>
            <a:r>
              <a:rPr sz="1650" spc="-160" dirty="0">
                <a:latin typeface="Lucida Sans Unicode"/>
                <a:cs typeface="Lucida Sans Unicode"/>
              </a:rPr>
              <a:t>12 </a:t>
            </a:r>
            <a:r>
              <a:rPr sz="1650" spc="-80" dirty="0">
                <a:latin typeface="Lucida Sans Unicode"/>
                <a:cs typeface="Lucida Sans Unicode"/>
              </a:rPr>
              <a:t> </a:t>
            </a:r>
            <a:r>
              <a:rPr sz="1650" spc="-160" dirty="0">
                <a:latin typeface="Lucida Sans Unicode"/>
                <a:cs typeface="Lucida Sans Unicode"/>
              </a:rPr>
              <a:t>0</a:t>
            </a:r>
            <a:endParaRPr sz="1650">
              <a:latin typeface="Lucida Sans Unicode"/>
              <a:cs typeface="Lucida Sans Unicode"/>
            </a:endParaRPr>
          </a:p>
          <a:p>
            <a:pPr marL="114300" algn="ctr">
              <a:lnSpc>
                <a:spcPts val="1920"/>
              </a:lnSpc>
            </a:pPr>
            <a:r>
              <a:rPr sz="1650" spc="-160" dirty="0">
                <a:latin typeface="Lucida Sans Unicode"/>
                <a:cs typeface="Lucida Sans Unicode"/>
              </a:rPr>
              <a:t>6 </a:t>
            </a:r>
            <a:r>
              <a:rPr sz="1650" spc="-85" dirty="0">
                <a:latin typeface="Lucida Sans Unicode"/>
                <a:cs typeface="Lucida Sans Unicode"/>
              </a:rPr>
              <a:t> </a:t>
            </a:r>
            <a:r>
              <a:rPr sz="1650" spc="-160" dirty="0">
                <a:latin typeface="Lucida Sans Unicode"/>
                <a:cs typeface="Lucida Sans Unicode"/>
              </a:rPr>
              <a:t>0</a:t>
            </a:r>
            <a:endParaRPr sz="1650">
              <a:latin typeface="Lucida Sans Unicode"/>
              <a:cs typeface="Lucida Sans Unicode"/>
            </a:endParaRPr>
          </a:p>
          <a:p>
            <a:pPr marL="114300" algn="ctr">
              <a:lnSpc>
                <a:spcPts val="1920"/>
              </a:lnSpc>
            </a:pPr>
            <a:r>
              <a:rPr sz="1650" spc="-160" dirty="0">
                <a:latin typeface="Lucida Sans Unicode"/>
                <a:cs typeface="Lucida Sans Unicode"/>
              </a:rPr>
              <a:t>3 </a:t>
            </a:r>
            <a:r>
              <a:rPr sz="1650" spc="-85" dirty="0">
                <a:latin typeface="Lucida Sans Unicode"/>
                <a:cs typeface="Lucida Sans Unicode"/>
              </a:rPr>
              <a:t> </a:t>
            </a:r>
            <a:r>
              <a:rPr sz="1650" spc="-160" dirty="0">
                <a:latin typeface="Lucida Sans Unicode"/>
                <a:cs typeface="Lucida Sans Unicode"/>
              </a:rPr>
              <a:t>1</a:t>
            </a:r>
            <a:endParaRPr sz="1650">
              <a:latin typeface="Lucida Sans Unicode"/>
              <a:cs typeface="Lucida Sans Unicode"/>
            </a:endParaRPr>
          </a:p>
          <a:p>
            <a:pPr marL="114300" algn="ctr">
              <a:lnSpc>
                <a:spcPts val="1950"/>
              </a:lnSpc>
            </a:pPr>
            <a:r>
              <a:rPr sz="1650" spc="-160" dirty="0">
                <a:latin typeface="Lucida Sans Unicode"/>
                <a:cs typeface="Lucida Sans Unicode"/>
              </a:rPr>
              <a:t>1 </a:t>
            </a:r>
            <a:r>
              <a:rPr sz="1650" spc="-85" dirty="0">
                <a:latin typeface="Lucida Sans Unicode"/>
                <a:cs typeface="Lucida Sans Unicode"/>
              </a:rPr>
              <a:t> </a:t>
            </a:r>
            <a:r>
              <a:rPr sz="1650" spc="-160" dirty="0">
                <a:latin typeface="Lucida Sans Unicode"/>
                <a:cs typeface="Lucida Sans Unicode"/>
              </a:rPr>
              <a:t>1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851525" y="2927350"/>
            <a:ext cx="0" cy="1657350"/>
          </a:xfrm>
          <a:custGeom>
            <a:avLst/>
            <a:gdLst/>
            <a:ahLst/>
            <a:cxnLst/>
            <a:rect l="l" t="t" r="r" b="b"/>
            <a:pathLst>
              <a:path h="1657350">
                <a:moveTo>
                  <a:pt x="0" y="0"/>
                </a:moveTo>
                <a:lnTo>
                  <a:pt x="0" y="165735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72403" y="3000375"/>
            <a:ext cx="171450" cy="1536065"/>
          </a:xfrm>
          <a:custGeom>
            <a:avLst/>
            <a:gdLst/>
            <a:ahLst/>
            <a:cxnLst/>
            <a:rect l="l" t="t" r="r" b="b"/>
            <a:pathLst>
              <a:path w="171450" h="1536064">
                <a:moveTo>
                  <a:pt x="114352" y="170813"/>
                </a:moveTo>
                <a:lnTo>
                  <a:pt x="57202" y="171956"/>
                </a:lnTo>
                <a:lnTo>
                  <a:pt x="83947" y="1535683"/>
                </a:lnTo>
                <a:lnTo>
                  <a:pt x="141097" y="1534541"/>
                </a:lnTo>
                <a:lnTo>
                  <a:pt x="114352" y="170813"/>
                </a:lnTo>
                <a:close/>
              </a:path>
              <a:path w="171450" h="1536064">
                <a:moveTo>
                  <a:pt x="82423" y="0"/>
                </a:moveTo>
                <a:lnTo>
                  <a:pt x="0" y="173100"/>
                </a:lnTo>
                <a:lnTo>
                  <a:pt x="57202" y="171956"/>
                </a:lnTo>
                <a:lnTo>
                  <a:pt x="56642" y="143383"/>
                </a:lnTo>
                <a:lnTo>
                  <a:pt x="113792" y="142239"/>
                </a:lnTo>
                <a:lnTo>
                  <a:pt x="157056" y="142239"/>
                </a:lnTo>
                <a:lnTo>
                  <a:pt x="82423" y="0"/>
                </a:lnTo>
                <a:close/>
              </a:path>
              <a:path w="171450" h="1536064">
                <a:moveTo>
                  <a:pt x="113792" y="142239"/>
                </a:moveTo>
                <a:lnTo>
                  <a:pt x="56642" y="143383"/>
                </a:lnTo>
                <a:lnTo>
                  <a:pt x="57202" y="171956"/>
                </a:lnTo>
                <a:lnTo>
                  <a:pt x="114352" y="170813"/>
                </a:lnTo>
                <a:lnTo>
                  <a:pt x="113792" y="142239"/>
                </a:lnTo>
                <a:close/>
              </a:path>
              <a:path w="171450" h="1536064">
                <a:moveTo>
                  <a:pt x="157056" y="142239"/>
                </a:moveTo>
                <a:lnTo>
                  <a:pt x="113792" y="142239"/>
                </a:lnTo>
                <a:lnTo>
                  <a:pt x="114352" y="170813"/>
                </a:lnTo>
                <a:lnTo>
                  <a:pt x="171450" y="169672"/>
                </a:lnTo>
                <a:lnTo>
                  <a:pt x="157056" y="1422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579234" y="4403236"/>
            <a:ext cx="70231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160" dirty="0">
                <a:latin typeface="Lucida Sans Unicode"/>
                <a:cs typeface="Lucida Sans Unicode"/>
              </a:rPr>
              <a:t>100010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218426" y="2948051"/>
            <a:ext cx="0" cy="1097280"/>
          </a:xfrm>
          <a:custGeom>
            <a:avLst/>
            <a:gdLst/>
            <a:ahLst/>
            <a:cxnLst/>
            <a:rect l="l" t="t" r="r" b="b"/>
            <a:pathLst>
              <a:path h="1097279">
                <a:moveTo>
                  <a:pt x="0" y="0"/>
                </a:moveTo>
                <a:lnTo>
                  <a:pt x="0" y="109689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29525" y="2905125"/>
            <a:ext cx="76200" cy="1079500"/>
          </a:xfrm>
          <a:custGeom>
            <a:avLst/>
            <a:gdLst/>
            <a:ahLst/>
            <a:cxnLst/>
            <a:rect l="l" t="t" r="r" b="b"/>
            <a:pathLst>
              <a:path w="76200" h="1079500">
                <a:moveTo>
                  <a:pt x="42799" y="63500"/>
                </a:moveTo>
                <a:lnTo>
                  <a:pt x="33274" y="63500"/>
                </a:lnTo>
                <a:lnTo>
                  <a:pt x="33274" y="1079500"/>
                </a:lnTo>
                <a:lnTo>
                  <a:pt x="42799" y="1079500"/>
                </a:lnTo>
                <a:lnTo>
                  <a:pt x="42799" y="63500"/>
                </a:lnTo>
                <a:close/>
              </a:path>
              <a:path w="76200" h="1079500">
                <a:moveTo>
                  <a:pt x="38100" y="0"/>
                </a:moveTo>
                <a:lnTo>
                  <a:pt x="0" y="76200"/>
                </a:lnTo>
                <a:lnTo>
                  <a:pt x="33274" y="76200"/>
                </a:lnTo>
                <a:lnTo>
                  <a:pt x="3327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79500">
                <a:moveTo>
                  <a:pt x="69850" y="63500"/>
                </a:moveTo>
                <a:lnTo>
                  <a:pt x="42799" y="63500"/>
                </a:lnTo>
                <a:lnTo>
                  <a:pt x="42799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803260" y="4043005"/>
            <a:ext cx="476884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-160" dirty="0">
                <a:latin typeface="Lucida Sans Unicode"/>
                <a:cs typeface="Lucida Sans Unicode"/>
              </a:rPr>
              <a:t>1100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562600" y="4152900"/>
            <a:ext cx="647700" cy="476250"/>
          </a:xfrm>
          <a:custGeom>
            <a:avLst/>
            <a:gdLst/>
            <a:ahLst/>
            <a:cxnLst/>
            <a:rect l="l" t="t" r="r" b="b"/>
            <a:pathLst>
              <a:path w="647700" h="476250">
                <a:moveTo>
                  <a:pt x="0" y="238125"/>
                </a:moveTo>
                <a:lnTo>
                  <a:pt x="4239" y="199485"/>
                </a:lnTo>
                <a:lnTo>
                  <a:pt x="16514" y="162836"/>
                </a:lnTo>
                <a:lnTo>
                  <a:pt x="36155" y="128666"/>
                </a:lnTo>
                <a:lnTo>
                  <a:pt x="62496" y="97465"/>
                </a:lnTo>
                <a:lnTo>
                  <a:pt x="94868" y="69722"/>
                </a:lnTo>
                <a:lnTo>
                  <a:pt x="132606" y="45927"/>
                </a:lnTo>
                <a:lnTo>
                  <a:pt x="175040" y="26567"/>
                </a:lnTo>
                <a:lnTo>
                  <a:pt x="221504" y="12134"/>
                </a:lnTo>
                <a:lnTo>
                  <a:pt x="271329" y="3115"/>
                </a:lnTo>
                <a:lnTo>
                  <a:pt x="323850" y="0"/>
                </a:lnTo>
                <a:lnTo>
                  <a:pt x="376370" y="3115"/>
                </a:lnTo>
                <a:lnTo>
                  <a:pt x="426195" y="12134"/>
                </a:lnTo>
                <a:lnTo>
                  <a:pt x="472659" y="26567"/>
                </a:lnTo>
                <a:lnTo>
                  <a:pt x="515093" y="45927"/>
                </a:lnTo>
                <a:lnTo>
                  <a:pt x="552831" y="69723"/>
                </a:lnTo>
                <a:lnTo>
                  <a:pt x="585203" y="97465"/>
                </a:lnTo>
                <a:lnTo>
                  <a:pt x="611544" y="128666"/>
                </a:lnTo>
                <a:lnTo>
                  <a:pt x="631185" y="162836"/>
                </a:lnTo>
                <a:lnTo>
                  <a:pt x="643460" y="199485"/>
                </a:lnTo>
                <a:lnTo>
                  <a:pt x="647700" y="238125"/>
                </a:lnTo>
                <a:lnTo>
                  <a:pt x="643460" y="276764"/>
                </a:lnTo>
                <a:lnTo>
                  <a:pt x="631185" y="313413"/>
                </a:lnTo>
                <a:lnTo>
                  <a:pt x="611544" y="347583"/>
                </a:lnTo>
                <a:lnTo>
                  <a:pt x="585203" y="378784"/>
                </a:lnTo>
                <a:lnTo>
                  <a:pt x="552831" y="406527"/>
                </a:lnTo>
                <a:lnTo>
                  <a:pt x="515093" y="430322"/>
                </a:lnTo>
                <a:lnTo>
                  <a:pt x="472659" y="449682"/>
                </a:lnTo>
                <a:lnTo>
                  <a:pt x="426195" y="464115"/>
                </a:lnTo>
                <a:lnTo>
                  <a:pt x="376370" y="473134"/>
                </a:lnTo>
                <a:lnTo>
                  <a:pt x="323850" y="476250"/>
                </a:lnTo>
                <a:lnTo>
                  <a:pt x="271329" y="473134"/>
                </a:lnTo>
                <a:lnTo>
                  <a:pt x="221504" y="464115"/>
                </a:lnTo>
                <a:lnTo>
                  <a:pt x="175040" y="449682"/>
                </a:lnTo>
                <a:lnTo>
                  <a:pt x="132606" y="430322"/>
                </a:lnTo>
                <a:lnTo>
                  <a:pt x="94868" y="406526"/>
                </a:lnTo>
                <a:lnTo>
                  <a:pt x="62496" y="378784"/>
                </a:lnTo>
                <a:lnTo>
                  <a:pt x="36155" y="347583"/>
                </a:lnTo>
                <a:lnTo>
                  <a:pt x="16514" y="313413"/>
                </a:lnTo>
                <a:lnTo>
                  <a:pt x="4239" y="276764"/>
                </a:lnTo>
                <a:lnTo>
                  <a:pt x="0" y="238125"/>
                </a:lnTo>
                <a:close/>
              </a:path>
            </a:pathLst>
          </a:custGeom>
          <a:ln w="25400">
            <a:solidFill>
              <a:srgbClr val="3B8B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17184" y="4530725"/>
            <a:ext cx="169545" cy="576580"/>
          </a:xfrm>
          <a:custGeom>
            <a:avLst/>
            <a:gdLst/>
            <a:ahLst/>
            <a:cxnLst/>
            <a:rect l="l" t="t" r="r" b="b"/>
            <a:pathLst>
              <a:path w="169545" h="576579">
                <a:moveTo>
                  <a:pt x="0" y="493013"/>
                </a:moveTo>
                <a:lnTo>
                  <a:pt x="18414" y="576199"/>
                </a:lnTo>
                <a:lnTo>
                  <a:pt x="69980" y="516255"/>
                </a:lnTo>
                <a:lnTo>
                  <a:pt x="40004" y="516255"/>
                </a:lnTo>
                <a:lnTo>
                  <a:pt x="27686" y="513080"/>
                </a:lnTo>
                <a:lnTo>
                  <a:pt x="30777" y="500787"/>
                </a:lnTo>
                <a:lnTo>
                  <a:pt x="0" y="493013"/>
                </a:lnTo>
                <a:close/>
              </a:path>
              <a:path w="169545" h="576579">
                <a:moveTo>
                  <a:pt x="30777" y="500787"/>
                </a:moveTo>
                <a:lnTo>
                  <a:pt x="27686" y="513080"/>
                </a:lnTo>
                <a:lnTo>
                  <a:pt x="40004" y="516255"/>
                </a:lnTo>
                <a:lnTo>
                  <a:pt x="43111" y="503902"/>
                </a:lnTo>
                <a:lnTo>
                  <a:pt x="30777" y="500787"/>
                </a:lnTo>
                <a:close/>
              </a:path>
              <a:path w="169545" h="576579">
                <a:moveTo>
                  <a:pt x="43111" y="503902"/>
                </a:moveTo>
                <a:lnTo>
                  <a:pt x="40004" y="516255"/>
                </a:lnTo>
                <a:lnTo>
                  <a:pt x="69980" y="516255"/>
                </a:lnTo>
                <a:lnTo>
                  <a:pt x="73913" y="511682"/>
                </a:lnTo>
                <a:lnTo>
                  <a:pt x="43111" y="503902"/>
                </a:lnTo>
                <a:close/>
              </a:path>
              <a:path w="169545" h="576579">
                <a:moveTo>
                  <a:pt x="156717" y="0"/>
                </a:moveTo>
                <a:lnTo>
                  <a:pt x="30777" y="500787"/>
                </a:lnTo>
                <a:lnTo>
                  <a:pt x="43111" y="503902"/>
                </a:lnTo>
                <a:lnTo>
                  <a:pt x="169037" y="3175"/>
                </a:lnTo>
                <a:lnTo>
                  <a:pt x="156717" y="0"/>
                </a:lnTo>
                <a:close/>
              </a:path>
            </a:pathLst>
          </a:custGeom>
          <a:solidFill>
            <a:srgbClr val="3B8B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56325" y="4518533"/>
            <a:ext cx="2089785" cy="668020"/>
          </a:xfrm>
          <a:custGeom>
            <a:avLst/>
            <a:gdLst/>
            <a:ahLst/>
            <a:cxnLst/>
            <a:rect l="l" t="t" r="r" b="b"/>
            <a:pathLst>
              <a:path w="2089784" h="668020">
                <a:moveTo>
                  <a:pt x="74655" y="30319"/>
                </a:moveTo>
                <a:lnTo>
                  <a:pt x="70913" y="42366"/>
                </a:lnTo>
                <a:lnTo>
                  <a:pt x="2085721" y="667512"/>
                </a:lnTo>
                <a:lnTo>
                  <a:pt x="2089403" y="655447"/>
                </a:lnTo>
                <a:lnTo>
                  <a:pt x="74655" y="30319"/>
                </a:lnTo>
                <a:close/>
              </a:path>
              <a:path w="2089784" h="668020">
                <a:moveTo>
                  <a:pt x="84074" y="0"/>
                </a:moveTo>
                <a:lnTo>
                  <a:pt x="0" y="13843"/>
                </a:lnTo>
                <a:lnTo>
                  <a:pt x="61467" y="72771"/>
                </a:lnTo>
                <a:lnTo>
                  <a:pt x="70913" y="42366"/>
                </a:lnTo>
                <a:lnTo>
                  <a:pt x="58800" y="38608"/>
                </a:lnTo>
                <a:lnTo>
                  <a:pt x="62484" y="26543"/>
                </a:lnTo>
                <a:lnTo>
                  <a:pt x="75828" y="26543"/>
                </a:lnTo>
                <a:lnTo>
                  <a:pt x="84074" y="0"/>
                </a:lnTo>
                <a:close/>
              </a:path>
              <a:path w="2089784" h="668020">
                <a:moveTo>
                  <a:pt x="62484" y="26543"/>
                </a:moveTo>
                <a:lnTo>
                  <a:pt x="58800" y="38608"/>
                </a:lnTo>
                <a:lnTo>
                  <a:pt x="70913" y="42366"/>
                </a:lnTo>
                <a:lnTo>
                  <a:pt x="74655" y="30319"/>
                </a:lnTo>
                <a:lnTo>
                  <a:pt x="62484" y="26543"/>
                </a:lnTo>
                <a:close/>
              </a:path>
              <a:path w="2089784" h="668020">
                <a:moveTo>
                  <a:pt x="75828" y="26543"/>
                </a:moveTo>
                <a:lnTo>
                  <a:pt x="62484" y="26543"/>
                </a:lnTo>
                <a:lnTo>
                  <a:pt x="74655" y="30319"/>
                </a:lnTo>
                <a:lnTo>
                  <a:pt x="75828" y="26543"/>
                </a:lnTo>
                <a:close/>
              </a:path>
            </a:pathLst>
          </a:custGeom>
          <a:solidFill>
            <a:srgbClr val="3B8B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71550" y="5589587"/>
            <a:ext cx="7345680" cy="1104900"/>
          </a:xfrm>
          <a:custGeom>
            <a:avLst/>
            <a:gdLst/>
            <a:ahLst/>
            <a:cxnLst/>
            <a:rect l="l" t="t" r="r" b="b"/>
            <a:pathLst>
              <a:path w="7345680" h="1104900">
                <a:moveTo>
                  <a:pt x="0" y="1104900"/>
                </a:moveTo>
                <a:lnTo>
                  <a:pt x="7345426" y="1104900"/>
                </a:lnTo>
                <a:lnTo>
                  <a:pt x="7345426" y="0"/>
                </a:lnTo>
                <a:lnTo>
                  <a:pt x="0" y="0"/>
                </a:lnTo>
                <a:lnTo>
                  <a:pt x="0" y="11049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71550" y="5589587"/>
            <a:ext cx="7345680" cy="1104900"/>
          </a:xfrm>
          <a:custGeom>
            <a:avLst/>
            <a:gdLst/>
            <a:ahLst/>
            <a:cxnLst/>
            <a:rect l="l" t="t" r="r" b="b"/>
            <a:pathLst>
              <a:path w="7345680" h="1104900">
                <a:moveTo>
                  <a:pt x="0" y="1104900"/>
                </a:moveTo>
                <a:lnTo>
                  <a:pt x="7345426" y="1104900"/>
                </a:lnTo>
                <a:lnTo>
                  <a:pt x="7345426" y="0"/>
                </a:lnTo>
                <a:lnTo>
                  <a:pt x="0" y="0"/>
                </a:lnTo>
                <a:lnTo>
                  <a:pt x="0" y="1104900"/>
                </a:lnTo>
                <a:close/>
              </a:path>
            </a:pathLst>
          </a:custGeom>
          <a:ln w="25400">
            <a:solidFill>
              <a:srgbClr val="2C2C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0975" y="5535167"/>
            <a:ext cx="966215" cy="40081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76400" y="5535167"/>
            <a:ext cx="291084" cy="40081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50442" y="5201674"/>
            <a:ext cx="7014845" cy="889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930275">
              <a:lnSpc>
                <a:spcPct val="100000"/>
              </a:lnSpc>
              <a:spcBef>
                <a:spcPts val="130"/>
              </a:spcBef>
            </a:pPr>
            <a:r>
              <a:rPr sz="1450" i="1" spc="-35" dirty="0">
                <a:latin typeface="Malgun Gothic"/>
                <a:cs typeface="Malgun Gothic"/>
              </a:rPr>
              <a:t>Ottenuto </a:t>
            </a:r>
            <a:r>
              <a:rPr sz="1450" i="1" spc="-15" dirty="0">
                <a:latin typeface="Malgun Gothic"/>
                <a:cs typeface="Malgun Gothic"/>
              </a:rPr>
              <a:t>il </a:t>
            </a:r>
            <a:r>
              <a:rPr sz="1450" i="1" spc="-30" dirty="0">
                <a:latin typeface="Malgun Gothic"/>
                <a:cs typeface="Malgun Gothic"/>
              </a:rPr>
              <a:t>quoziente 1 </a:t>
            </a:r>
            <a:r>
              <a:rPr sz="1450" i="1" spc="-20" dirty="0">
                <a:latin typeface="Malgun Gothic"/>
                <a:cs typeface="Malgun Gothic"/>
              </a:rPr>
              <a:t>sulla </a:t>
            </a:r>
            <a:r>
              <a:rPr sz="1450" i="1" spc="-30" dirty="0">
                <a:latin typeface="Malgun Gothic"/>
                <a:cs typeface="Malgun Gothic"/>
              </a:rPr>
              <a:t>colonna </a:t>
            </a:r>
            <a:r>
              <a:rPr sz="1450" i="1" spc="-25" dirty="0">
                <a:latin typeface="Malgun Gothic"/>
                <a:cs typeface="Malgun Gothic"/>
              </a:rPr>
              <a:t>di </a:t>
            </a:r>
            <a:r>
              <a:rPr sz="1450" i="1" spc="-20" dirty="0">
                <a:latin typeface="Malgun Gothic"/>
                <a:cs typeface="Malgun Gothic"/>
              </a:rPr>
              <a:t>sx, </a:t>
            </a:r>
            <a:r>
              <a:rPr sz="1450" i="1" spc="-25" dirty="0">
                <a:latin typeface="Malgun Gothic"/>
                <a:cs typeface="Malgun Gothic"/>
              </a:rPr>
              <a:t>lo </a:t>
            </a:r>
            <a:r>
              <a:rPr sz="1450" i="1" spc="-20" dirty="0">
                <a:latin typeface="Malgun Gothic"/>
                <a:cs typeface="Malgun Gothic"/>
              </a:rPr>
              <a:t>si </a:t>
            </a:r>
            <a:r>
              <a:rPr sz="1450" i="1" spc="-25" dirty="0">
                <a:latin typeface="Malgun Gothic"/>
                <a:cs typeface="Malgun Gothic"/>
              </a:rPr>
              <a:t>replica sulla </a:t>
            </a:r>
            <a:r>
              <a:rPr sz="1450" i="1" spc="-30" dirty="0">
                <a:latin typeface="Malgun Gothic"/>
                <a:cs typeface="Malgun Gothic"/>
              </a:rPr>
              <a:t>colonna </a:t>
            </a:r>
            <a:r>
              <a:rPr sz="1450" i="1" spc="-25" dirty="0">
                <a:latin typeface="Malgun Gothic"/>
                <a:cs typeface="Malgun Gothic"/>
              </a:rPr>
              <a:t>di</a:t>
            </a:r>
            <a:r>
              <a:rPr sz="1450" i="1" spc="40" dirty="0">
                <a:latin typeface="Malgun Gothic"/>
                <a:cs typeface="Malgun Gothic"/>
              </a:rPr>
              <a:t> </a:t>
            </a:r>
            <a:r>
              <a:rPr sz="1450" i="1" spc="-30" dirty="0">
                <a:latin typeface="Malgun Gothic"/>
                <a:cs typeface="Malgun Gothic"/>
              </a:rPr>
              <a:t>dx</a:t>
            </a:r>
            <a:endParaRPr sz="14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1400" spc="-40" dirty="0">
                <a:latin typeface="Lucida Sans Unicode"/>
                <a:cs typeface="Lucida Sans Unicode"/>
              </a:rPr>
              <a:t>Esercizio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400" spc="40" dirty="0">
                <a:latin typeface="Lucida Sans Unicode"/>
                <a:cs typeface="Lucida Sans Unicode"/>
              </a:rPr>
              <a:t>Si </a:t>
            </a:r>
            <a:r>
              <a:rPr sz="1400" spc="-75" dirty="0">
                <a:latin typeface="Lucida Sans Unicode"/>
                <a:cs typeface="Lucida Sans Unicode"/>
              </a:rPr>
              <a:t>verifichi </a:t>
            </a:r>
            <a:r>
              <a:rPr sz="1400" spc="-5" dirty="0">
                <a:latin typeface="Lucida Sans Unicode"/>
                <a:cs typeface="Lucida Sans Unicode"/>
              </a:rPr>
              <a:t>se </a:t>
            </a:r>
            <a:r>
              <a:rPr sz="1400" spc="-50" dirty="0">
                <a:latin typeface="Lucida Sans Unicode"/>
                <a:cs typeface="Lucida Sans Unicode"/>
              </a:rPr>
              <a:t>le </a:t>
            </a:r>
            <a:r>
              <a:rPr sz="1400" spc="-70" dirty="0">
                <a:latin typeface="Lucida Sans Unicode"/>
                <a:cs typeface="Lucida Sans Unicode"/>
              </a:rPr>
              <a:t>seguenti </a:t>
            </a:r>
            <a:r>
              <a:rPr sz="1400" spc="-75" dirty="0">
                <a:latin typeface="Lucida Sans Unicode"/>
                <a:cs typeface="Lucida Sans Unicode"/>
              </a:rPr>
              <a:t>corrispondenze </a:t>
            </a:r>
            <a:r>
              <a:rPr sz="1400" spc="-70" dirty="0">
                <a:latin typeface="Lucida Sans Unicode"/>
                <a:cs typeface="Lucida Sans Unicode"/>
              </a:rPr>
              <a:t>sono</a:t>
            </a:r>
            <a:r>
              <a:rPr sz="1400" spc="-300" dirty="0">
                <a:latin typeface="Lucida Sans Unicode"/>
                <a:cs typeface="Lucida Sans Unicode"/>
              </a:rPr>
              <a:t> </a:t>
            </a:r>
            <a:r>
              <a:rPr sz="1400" spc="-75" dirty="0">
                <a:latin typeface="Lucida Sans Unicode"/>
                <a:cs typeface="Lucida Sans Unicode"/>
              </a:rPr>
              <a:t>corrette: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37706" y="6128410"/>
            <a:ext cx="16490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90" dirty="0">
                <a:latin typeface="Lucida Sans Unicode"/>
                <a:cs typeface="Lucida Sans Unicode"/>
              </a:rPr>
              <a:t>(10000000)</a:t>
            </a:r>
            <a:r>
              <a:rPr sz="1350" spc="-135" baseline="-21604" dirty="0">
                <a:latin typeface="Lucida Sans Unicode"/>
                <a:cs typeface="Lucida Sans Unicode"/>
              </a:rPr>
              <a:t>2</a:t>
            </a:r>
            <a:r>
              <a:rPr sz="1400" spc="-90" dirty="0">
                <a:latin typeface="Lucida Sans Unicode"/>
                <a:cs typeface="Lucida Sans Unicode"/>
              </a:rPr>
              <a:t>=(128)</a:t>
            </a:r>
            <a:r>
              <a:rPr sz="1350" spc="-135" baseline="-21604" dirty="0">
                <a:latin typeface="Lucida Sans Unicode"/>
                <a:cs typeface="Lucida Sans Unicode"/>
              </a:rPr>
              <a:t>10</a:t>
            </a:r>
            <a:endParaRPr sz="1350" baseline="-21604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50442" y="6064964"/>
            <a:ext cx="1353185" cy="5810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400" spc="-85" dirty="0">
                <a:latin typeface="Lucida Sans Unicode"/>
                <a:cs typeface="Lucida Sans Unicode"/>
              </a:rPr>
              <a:t>(110010)</a:t>
            </a:r>
            <a:r>
              <a:rPr sz="1350" spc="-127" baseline="-21604" dirty="0">
                <a:latin typeface="Lucida Sans Unicode"/>
                <a:cs typeface="Lucida Sans Unicode"/>
              </a:rPr>
              <a:t>2</a:t>
            </a:r>
            <a:r>
              <a:rPr sz="1400" spc="-85" dirty="0">
                <a:latin typeface="Lucida Sans Unicode"/>
                <a:cs typeface="Lucida Sans Unicode"/>
              </a:rPr>
              <a:t>=(50)</a:t>
            </a:r>
            <a:r>
              <a:rPr sz="1350" spc="-127" baseline="-21604" dirty="0">
                <a:latin typeface="Lucida Sans Unicode"/>
                <a:cs typeface="Lucida Sans Unicode"/>
              </a:rPr>
              <a:t>10</a:t>
            </a:r>
            <a:endParaRPr sz="1350" baseline="-21604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400" spc="-80" dirty="0">
                <a:latin typeface="Lucida Sans Unicode"/>
                <a:cs typeface="Lucida Sans Unicode"/>
              </a:rPr>
              <a:t>(11011)</a:t>
            </a:r>
            <a:r>
              <a:rPr sz="1350" spc="-120" baseline="-21604" dirty="0">
                <a:latin typeface="Lucida Sans Unicode"/>
                <a:cs typeface="Lucida Sans Unicode"/>
              </a:rPr>
              <a:t>2</a:t>
            </a:r>
            <a:r>
              <a:rPr sz="1400" spc="-80" dirty="0">
                <a:latin typeface="Lucida Sans Unicode"/>
                <a:cs typeface="Lucida Sans Unicode"/>
              </a:rPr>
              <a:t>=(27)</a:t>
            </a:r>
            <a:r>
              <a:rPr sz="1350" spc="-120" baseline="-21604" dirty="0">
                <a:latin typeface="Lucida Sans Unicode"/>
                <a:cs typeface="Lucida Sans Unicode"/>
              </a:rPr>
              <a:t>10</a:t>
            </a:r>
            <a:endParaRPr sz="1350" baseline="-21604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79598" y="6064964"/>
            <a:ext cx="1550035" cy="5810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400" spc="-90" dirty="0">
                <a:solidFill>
                  <a:srgbClr val="FF0000"/>
                </a:solidFill>
                <a:latin typeface="Lucida Sans Unicode"/>
                <a:cs typeface="Lucida Sans Unicode"/>
              </a:rPr>
              <a:t>(1110101)</a:t>
            </a:r>
            <a:r>
              <a:rPr sz="1350" spc="-135" baseline="-21604" dirty="0">
                <a:solidFill>
                  <a:srgbClr val="FF0000"/>
                </a:solidFill>
                <a:latin typeface="Lucida Sans Unicode"/>
                <a:cs typeface="Lucida Sans Unicode"/>
              </a:rPr>
              <a:t>2</a:t>
            </a:r>
            <a:r>
              <a:rPr sz="1400" spc="-90" dirty="0">
                <a:solidFill>
                  <a:srgbClr val="FF0000"/>
                </a:solidFill>
                <a:latin typeface="Lucida Sans Unicode"/>
                <a:cs typeface="Lucida Sans Unicode"/>
              </a:rPr>
              <a:t>=(102)</a:t>
            </a:r>
            <a:r>
              <a:rPr sz="1350" spc="-135" baseline="-21604" dirty="0">
                <a:solidFill>
                  <a:srgbClr val="FF0000"/>
                </a:solidFill>
                <a:latin typeface="Lucida Sans Unicode"/>
                <a:cs typeface="Lucida Sans Unicode"/>
              </a:rPr>
              <a:t>10</a:t>
            </a:r>
            <a:endParaRPr sz="1350" baseline="-21604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400" spc="-85" dirty="0">
                <a:solidFill>
                  <a:srgbClr val="FF0000"/>
                </a:solidFill>
                <a:latin typeface="Lucida Sans Unicode"/>
                <a:cs typeface="Lucida Sans Unicode"/>
              </a:rPr>
              <a:t>(100001)</a:t>
            </a:r>
            <a:r>
              <a:rPr sz="1350" spc="-127" baseline="-21604" dirty="0">
                <a:solidFill>
                  <a:srgbClr val="FF0000"/>
                </a:solidFill>
                <a:latin typeface="Lucida Sans Unicode"/>
                <a:cs typeface="Lucida Sans Unicode"/>
              </a:rPr>
              <a:t>2</a:t>
            </a:r>
            <a:r>
              <a:rPr sz="1400" spc="-85" dirty="0">
                <a:solidFill>
                  <a:srgbClr val="FF0000"/>
                </a:solidFill>
                <a:latin typeface="Lucida Sans Unicode"/>
                <a:cs typeface="Lucida Sans Unicode"/>
              </a:rPr>
              <a:t>=(39)</a:t>
            </a:r>
            <a:r>
              <a:rPr sz="1350" spc="-127" baseline="-21604" dirty="0">
                <a:solidFill>
                  <a:srgbClr val="FF0000"/>
                </a:solidFill>
                <a:latin typeface="Lucida Sans Unicode"/>
                <a:cs typeface="Lucida Sans Unicode"/>
              </a:rPr>
              <a:t>10</a:t>
            </a:r>
            <a:endParaRPr sz="1350" baseline="-21604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08652" y="6064964"/>
            <a:ext cx="1649095" cy="5810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605"/>
              </a:spcBef>
            </a:pPr>
            <a:r>
              <a:rPr sz="1400" spc="-80" dirty="0">
                <a:solidFill>
                  <a:srgbClr val="FF0000"/>
                </a:solidFill>
                <a:latin typeface="Lucida Sans Unicode"/>
                <a:cs typeface="Lucida Sans Unicode"/>
              </a:rPr>
              <a:t>(1111)</a:t>
            </a:r>
            <a:r>
              <a:rPr sz="1350" spc="-120" baseline="-21604" dirty="0">
                <a:solidFill>
                  <a:srgbClr val="FF0000"/>
                </a:solidFill>
                <a:latin typeface="Lucida Sans Unicode"/>
                <a:cs typeface="Lucida Sans Unicode"/>
              </a:rPr>
              <a:t>2</a:t>
            </a:r>
            <a:r>
              <a:rPr sz="1400" spc="-80" dirty="0">
                <a:solidFill>
                  <a:srgbClr val="FF0000"/>
                </a:solidFill>
                <a:latin typeface="Lucida Sans Unicode"/>
                <a:cs typeface="Lucida Sans Unicode"/>
              </a:rPr>
              <a:t>=(17)</a:t>
            </a:r>
            <a:r>
              <a:rPr sz="1350" spc="-120" baseline="-21604" dirty="0">
                <a:solidFill>
                  <a:srgbClr val="FF0000"/>
                </a:solidFill>
                <a:latin typeface="Lucida Sans Unicode"/>
                <a:cs typeface="Lucida Sans Unicode"/>
              </a:rPr>
              <a:t>10</a:t>
            </a:r>
            <a:endParaRPr sz="1350" baseline="-21604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400" spc="-90" dirty="0">
                <a:latin typeface="Lucida Sans Unicode"/>
                <a:cs typeface="Lucida Sans Unicode"/>
              </a:rPr>
              <a:t>(11111111)</a:t>
            </a:r>
            <a:r>
              <a:rPr sz="1350" spc="-135" baseline="-21604" dirty="0">
                <a:latin typeface="Lucida Sans Unicode"/>
                <a:cs typeface="Lucida Sans Unicode"/>
              </a:rPr>
              <a:t>2</a:t>
            </a:r>
            <a:r>
              <a:rPr sz="1400" spc="-90" dirty="0">
                <a:latin typeface="Lucida Sans Unicode"/>
                <a:cs typeface="Lucida Sans Unicode"/>
              </a:rPr>
              <a:t>=(255)</a:t>
            </a:r>
            <a:r>
              <a:rPr sz="1350" spc="-135" baseline="-21604" dirty="0">
                <a:latin typeface="Lucida Sans Unicode"/>
                <a:cs typeface="Lucida Sans Unicode"/>
              </a:rPr>
              <a:t>10</a:t>
            </a:r>
            <a:endParaRPr sz="1350" baseline="-21604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330450" y="4356100"/>
            <a:ext cx="234950" cy="23495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92275" y="4431284"/>
            <a:ext cx="650240" cy="297180"/>
          </a:xfrm>
          <a:custGeom>
            <a:avLst/>
            <a:gdLst/>
            <a:ahLst/>
            <a:cxnLst/>
            <a:rect l="l" t="t" r="r" b="b"/>
            <a:pathLst>
              <a:path w="650239" h="297179">
                <a:moveTo>
                  <a:pt x="54229" y="227330"/>
                </a:moveTo>
                <a:lnTo>
                  <a:pt x="0" y="293116"/>
                </a:lnTo>
                <a:lnTo>
                  <a:pt x="85089" y="297053"/>
                </a:lnTo>
                <a:lnTo>
                  <a:pt x="74521" y="273177"/>
                </a:lnTo>
                <a:lnTo>
                  <a:pt x="60579" y="273177"/>
                </a:lnTo>
                <a:lnTo>
                  <a:pt x="55499" y="261620"/>
                </a:lnTo>
                <a:lnTo>
                  <a:pt x="67123" y="256462"/>
                </a:lnTo>
                <a:lnTo>
                  <a:pt x="54229" y="227330"/>
                </a:lnTo>
                <a:close/>
              </a:path>
              <a:path w="650239" h="297179">
                <a:moveTo>
                  <a:pt x="67123" y="256462"/>
                </a:moveTo>
                <a:lnTo>
                  <a:pt x="55499" y="261620"/>
                </a:lnTo>
                <a:lnTo>
                  <a:pt x="60579" y="273177"/>
                </a:lnTo>
                <a:lnTo>
                  <a:pt x="72233" y="268006"/>
                </a:lnTo>
                <a:lnTo>
                  <a:pt x="67123" y="256462"/>
                </a:lnTo>
                <a:close/>
              </a:path>
              <a:path w="650239" h="297179">
                <a:moveTo>
                  <a:pt x="72233" y="268006"/>
                </a:moveTo>
                <a:lnTo>
                  <a:pt x="60579" y="273177"/>
                </a:lnTo>
                <a:lnTo>
                  <a:pt x="74521" y="273177"/>
                </a:lnTo>
                <a:lnTo>
                  <a:pt x="72233" y="268006"/>
                </a:lnTo>
                <a:close/>
              </a:path>
              <a:path w="650239" h="297179">
                <a:moveTo>
                  <a:pt x="645160" y="0"/>
                </a:moveTo>
                <a:lnTo>
                  <a:pt x="67123" y="256462"/>
                </a:lnTo>
                <a:lnTo>
                  <a:pt x="72233" y="268006"/>
                </a:lnTo>
                <a:lnTo>
                  <a:pt x="650239" y="11557"/>
                </a:lnTo>
                <a:lnTo>
                  <a:pt x="645160" y="0"/>
                </a:lnTo>
                <a:close/>
              </a:path>
            </a:pathLst>
          </a:custGeom>
          <a:solidFill>
            <a:srgbClr val="3B8B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02742" y="4582295"/>
            <a:ext cx="131635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i="1" spc="-30" dirty="0">
                <a:latin typeface="Malgun Gothic"/>
                <a:cs typeface="Malgun Gothic"/>
              </a:rPr>
              <a:t>Quoziente</a:t>
            </a:r>
            <a:r>
              <a:rPr sz="1450" i="1" spc="-90" dirty="0">
                <a:latin typeface="Malgun Gothic"/>
                <a:cs typeface="Malgun Gothic"/>
              </a:rPr>
              <a:t> </a:t>
            </a:r>
            <a:r>
              <a:rPr sz="1450" i="1" spc="-25" dirty="0">
                <a:latin typeface="Malgun Gothic"/>
                <a:cs typeface="Malgun Gothic"/>
              </a:rPr>
              <a:t>nullo</a:t>
            </a:r>
            <a:endParaRPr sz="1450">
              <a:latin typeface="Malgun Gothic"/>
              <a:cs typeface="Malgun Gothic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479040">
              <a:lnSpc>
                <a:spcPct val="100000"/>
              </a:lnSpc>
              <a:spcBef>
                <a:spcPts val="105"/>
              </a:spcBef>
            </a:pPr>
            <a:r>
              <a:rPr dirty="0"/>
              <a:t>Deadlock </a:t>
            </a:r>
            <a:r>
              <a:rPr spc="-5" dirty="0"/>
              <a:t>Detection:  Rilevamento dello</a:t>
            </a:r>
            <a:r>
              <a:rPr spc="-75" dirty="0"/>
              <a:t> </a:t>
            </a:r>
            <a:r>
              <a:rPr dirty="0"/>
              <a:t>stallo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9791" y="1403021"/>
            <a:ext cx="8358505" cy="475805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600" b="1" spc="-10" dirty="0">
                <a:latin typeface="Arial"/>
                <a:cs typeface="Arial"/>
              </a:rPr>
              <a:t>Individuare </a:t>
            </a:r>
            <a:r>
              <a:rPr sz="1600" b="1" spc="-5" dirty="0">
                <a:latin typeface="Arial"/>
                <a:cs typeface="Arial"/>
              </a:rPr>
              <a:t>lo stallo con più istanze per </a:t>
            </a:r>
            <a:r>
              <a:rPr sz="1600" b="1" spc="-10" dirty="0">
                <a:latin typeface="Arial"/>
                <a:cs typeface="Arial"/>
              </a:rPr>
              <a:t>ogni</a:t>
            </a:r>
            <a:r>
              <a:rPr sz="1600" b="1" spc="2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risorsa</a:t>
            </a:r>
            <a:endParaRPr sz="1600">
              <a:latin typeface="Arial"/>
              <a:cs typeface="Arial"/>
            </a:endParaRPr>
          </a:p>
          <a:p>
            <a:pPr marL="81915">
              <a:lnSpc>
                <a:spcPct val="100000"/>
              </a:lnSpc>
              <a:spcBef>
                <a:spcPts val="575"/>
              </a:spcBef>
            </a:pPr>
            <a:r>
              <a:rPr sz="1400" dirty="0">
                <a:latin typeface="Arial"/>
                <a:cs typeface="Arial"/>
              </a:rPr>
              <a:t>Consideriamo le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matrici:</a:t>
            </a:r>
            <a:endParaRPr sz="1400">
              <a:latin typeface="Arial"/>
              <a:cs typeface="Arial"/>
            </a:endParaRPr>
          </a:p>
          <a:p>
            <a:pPr marL="424815" marR="5080" indent="-34290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424815" algn="l"/>
                <a:tab pos="425450" algn="l"/>
              </a:tabLst>
            </a:pPr>
            <a:r>
              <a:rPr sz="1200" i="1" spc="-5" dirty="0">
                <a:latin typeface="Arial"/>
                <a:cs typeface="Arial"/>
              </a:rPr>
              <a:t>Available: </a:t>
            </a:r>
            <a:r>
              <a:rPr sz="1200" spc="-5" dirty="0">
                <a:latin typeface="Arial"/>
                <a:cs typeface="Arial"/>
              </a:rPr>
              <a:t>vettore di lunghezza </a:t>
            </a:r>
            <a:r>
              <a:rPr sz="1200" i="1" spc="-10" dirty="0">
                <a:latin typeface="Arial"/>
                <a:cs typeface="Arial"/>
              </a:rPr>
              <a:t>m</a:t>
            </a:r>
            <a:r>
              <a:rPr sz="1200" spc="-10" dirty="0">
                <a:latin typeface="Arial"/>
                <a:cs typeface="Arial"/>
              </a:rPr>
              <a:t>: </a:t>
            </a:r>
            <a:r>
              <a:rPr sz="1200" spc="-5" dirty="0">
                <a:latin typeface="Arial"/>
                <a:cs typeface="Arial"/>
              </a:rPr>
              <a:t>ogni elemento </a:t>
            </a:r>
            <a:r>
              <a:rPr sz="1200" dirty="0">
                <a:latin typeface="Arial"/>
                <a:cs typeface="Arial"/>
              </a:rPr>
              <a:t>indica </a:t>
            </a:r>
            <a:r>
              <a:rPr sz="1200" spc="-5" dirty="0">
                <a:latin typeface="Arial"/>
                <a:cs typeface="Arial"/>
              </a:rPr>
              <a:t>il </a:t>
            </a:r>
            <a:r>
              <a:rPr sz="1200" dirty="0">
                <a:latin typeface="Arial"/>
                <a:cs typeface="Arial"/>
              </a:rPr>
              <a:t>numero </a:t>
            </a:r>
            <a:r>
              <a:rPr sz="1200" spc="-5" dirty="0">
                <a:latin typeface="Arial"/>
                <a:cs typeface="Arial"/>
              </a:rPr>
              <a:t>di istanze disponibili per </a:t>
            </a:r>
            <a:r>
              <a:rPr sz="1200" dirty="0">
                <a:latin typeface="Arial"/>
                <a:cs typeface="Arial"/>
              </a:rPr>
              <a:t>ciascuna </a:t>
            </a:r>
            <a:r>
              <a:rPr sz="1200" spc="-5" dirty="0">
                <a:latin typeface="Arial"/>
                <a:cs typeface="Arial"/>
              </a:rPr>
              <a:t>risorsa in un dato  </a:t>
            </a:r>
            <a:r>
              <a:rPr sz="1200" dirty="0">
                <a:latin typeface="Arial"/>
                <a:cs typeface="Arial"/>
              </a:rPr>
              <a:t>istante</a:t>
            </a:r>
            <a:endParaRPr sz="1200">
              <a:latin typeface="Arial"/>
              <a:cs typeface="Arial"/>
            </a:endParaRPr>
          </a:p>
          <a:p>
            <a:pPr marL="424815" indent="-3429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424815" algn="l"/>
                <a:tab pos="425450" algn="l"/>
              </a:tabLst>
            </a:pPr>
            <a:r>
              <a:rPr sz="1200" i="1" spc="-5" dirty="0">
                <a:latin typeface="Arial"/>
                <a:cs typeface="Arial"/>
              </a:rPr>
              <a:t>Allocation: </a:t>
            </a:r>
            <a:r>
              <a:rPr sz="1200" dirty="0">
                <a:latin typeface="Arial"/>
                <a:cs typeface="Arial"/>
              </a:rPr>
              <a:t>matrice </a:t>
            </a:r>
            <a:r>
              <a:rPr sz="1200" i="1" spc="-10" dirty="0">
                <a:latin typeface="Arial"/>
                <a:cs typeface="Arial"/>
              </a:rPr>
              <a:t>n</a:t>
            </a:r>
            <a:r>
              <a:rPr sz="1200" spc="-10" dirty="0">
                <a:latin typeface="Arial"/>
                <a:cs typeface="Arial"/>
              </a:rPr>
              <a:t>x</a:t>
            </a:r>
            <a:r>
              <a:rPr sz="1200" i="1" spc="-10" dirty="0">
                <a:latin typeface="Arial"/>
                <a:cs typeface="Arial"/>
              </a:rPr>
              <a:t>m</a:t>
            </a:r>
            <a:r>
              <a:rPr sz="1200" spc="-10" dirty="0">
                <a:latin typeface="Arial"/>
                <a:cs typeface="Arial"/>
              </a:rPr>
              <a:t>: </a:t>
            </a:r>
            <a:r>
              <a:rPr sz="1200" spc="-5" dirty="0">
                <a:latin typeface="Arial"/>
                <a:cs typeface="Arial"/>
              </a:rPr>
              <a:t>ogni elemento </a:t>
            </a:r>
            <a:r>
              <a:rPr sz="1200" dirty="0">
                <a:latin typeface="Arial"/>
                <a:cs typeface="Arial"/>
              </a:rPr>
              <a:t>indica </a:t>
            </a:r>
            <a:r>
              <a:rPr sz="1200" spc="-5" dirty="0">
                <a:latin typeface="Arial"/>
                <a:cs typeface="Arial"/>
              </a:rPr>
              <a:t>il </a:t>
            </a:r>
            <a:r>
              <a:rPr sz="1200" dirty="0">
                <a:latin typeface="Arial"/>
                <a:cs typeface="Arial"/>
              </a:rPr>
              <a:t>numero </a:t>
            </a:r>
            <a:r>
              <a:rPr sz="1200" spc="-5" dirty="0">
                <a:latin typeface="Arial"/>
                <a:cs typeface="Arial"/>
              </a:rPr>
              <a:t>di istanze di </a:t>
            </a:r>
            <a:r>
              <a:rPr sz="1200" dirty="0">
                <a:latin typeface="Arial"/>
                <a:cs typeface="Arial"/>
              </a:rPr>
              <a:t>ciascuna </a:t>
            </a:r>
            <a:r>
              <a:rPr sz="1200" spc="-5" dirty="0">
                <a:latin typeface="Arial"/>
                <a:cs typeface="Arial"/>
              </a:rPr>
              <a:t>risorsa assegnate a </a:t>
            </a:r>
            <a:r>
              <a:rPr sz="1200" dirty="0">
                <a:latin typeface="Arial"/>
                <a:cs typeface="Arial"/>
              </a:rPr>
              <a:t>ciascun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processo</a:t>
            </a:r>
            <a:endParaRPr sz="1200">
              <a:latin typeface="Arial"/>
              <a:cs typeface="Arial"/>
            </a:endParaRPr>
          </a:p>
          <a:p>
            <a:pPr marL="424815" indent="-3429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424815" algn="l"/>
                <a:tab pos="425450" algn="l"/>
              </a:tabLst>
            </a:pPr>
            <a:r>
              <a:rPr sz="1200" i="1" dirty="0">
                <a:latin typeface="Arial"/>
                <a:cs typeface="Arial"/>
              </a:rPr>
              <a:t>Request: </a:t>
            </a:r>
            <a:r>
              <a:rPr sz="1200" dirty="0">
                <a:latin typeface="Arial"/>
                <a:cs typeface="Arial"/>
              </a:rPr>
              <a:t>matrice </a:t>
            </a:r>
            <a:r>
              <a:rPr sz="1200" i="1" spc="-10" dirty="0">
                <a:latin typeface="Arial"/>
                <a:cs typeface="Arial"/>
              </a:rPr>
              <a:t>n</a:t>
            </a:r>
            <a:r>
              <a:rPr sz="1200" spc="-10" dirty="0">
                <a:latin typeface="Arial"/>
                <a:cs typeface="Arial"/>
              </a:rPr>
              <a:t>x</a:t>
            </a:r>
            <a:r>
              <a:rPr sz="1200" i="1" spc="-10" dirty="0">
                <a:latin typeface="Arial"/>
                <a:cs typeface="Arial"/>
              </a:rPr>
              <a:t>m</a:t>
            </a:r>
            <a:r>
              <a:rPr sz="1200" spc="-10" dirty="0">
                <a:latin typeface="Arial"/>
                <a:cs typeface="Arial"/>
              </a:rPr>
              <a:t>: </a:t>
            </a:r>
            <a:r>
              <a:rPr sz="1200" spc="-5" dirty="0">
                <a:latin typeface="Arial"/>
                <a:cs typeface="Arial"/>
              </a:rPr>
              <a:t>ogni elemento </a:t>
            </a:r>
            <a:r>
              <a:rPr sz="1200" dirty="0">
                <a:latin typeface="Arial"/>
                <a:cs typeface="Arial"/>
              </a:rPr>
              <a:t>indica </a:t>
            </a:r>
            <a:r>
              <a:rPr sz="1200" spc="-5" dirty="0">
                <a:latin typeface="Arial"/>
                <a:cs typeface="Arial"/>
              </a:rPr>
              <a:t>la richiesta di risorse da parte dei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processi.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Times New Roman"/>
              <a:cs typeface="Times New Roman"/>
            </a:endParaRPr>
          </a:p>
          <a:p>
            <a:pPr marL="81915" marR="24765">
              <a:lnSpc>
                <a:spcPct val="100000"/>
              </a:lnSpc>
            </a:pPr>
            <a:r>
              <a:rPr sz="1600" spc="-15" dirty="0">
                <a:latin typeface="Arial"/>
                <a:cs typeface="Arial"/>
              </a:rPr>
              <a:t>L’algoritmo </a:t>
            </a:r>
            <a:r>
              <a:rPr sz="1600" spc="-5" dirty="0">
                <a:latin typeface="Arial"/>
                <a:cs typeface="Arial"/>
              </a:rPr>
              <a:t>di rilevamento </a:t>
            </a:r>
            <a:r>
              <a:rPr sz="1600" spc="-10" dirty="0">
                <a:latin typeface="Arial"/>
                <a:cs typeface="Arial"/>
              </a:rPr>
              <a:t>indaga </a:t>
            </a:r>
            <a:r>
              <a:rPr sz="1600" spc="-5" dirty="0">
                <a:latin typeface="Arial"/>
                <a:cs typeface="Arial"/>
              </a:rPr>
              <a:t>su </a:t>
            </a:r>
            <a:r>
              <a:rPr sz="1600" spc="-10" dirty="0">
                <a:latin typeface="Arial"/>
                <a:cs typeface="Arial"/>
              </a:rPr>
              <a:t>ogni </a:t>
            </a:r>
            <a:r>
              <a:rPr sz="1600" spc="-5" dirty="0">
                <a:latin typeface="Arial"/>
                <a:cs typeface="Arial"/>
              </a:rPr>
              <a:t>possibile sequenza di assegnazione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i processi  che devono ancora essere completati. </a:t>
            </a:r>
            <a:r>
              <a:rPr sz="1600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Vengono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marcati i processi che non sono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</a:t>
            </a:r>
            <a:r>
              <a:rPr sz="1600" u="heavy" spc="1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stallo.</a:t>
            </a:r>
            <a:endParaRPr sz="1600">
              <a:latin typeface="Arial"/>
              <a:cs typeface="Arial"/>
            </a:endParaRPr>
          </a:p>
          <a:p>
            <a:pPr marL="8191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Inizialmente nessun processo è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marcato.</a:t>
            </a:r>
            <a:endParaRPr sz="1600">
              <a:latin typeface="Arial"/>
              <a:cs typeface="Arial"/>
            </a:endParaRPr>
          </a:p>
          <a:p>
            <a:pPr marL="424815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24815" algn="l"/>
                <a:tab pos="425450" algn="l"/>
              </a:tabLst>
            </a:pPr>
            <a:r>
              <a:rPr sz="1600" spc="-5" dirty="0">
                <a:latin typeface="Arial"/>
                <a:cs typeface="Arial"/>
              </a:rPr>
              <a:t>Si marca ogni processo che ha una riga di 0 </a:t>
            </a:r>
            <a:r>
              <a:rPr sz="1600" dirty="0">
                <a:latin typeface="Arial"/>
                <a:cs typeface="Arial"/>
              </a:rPr>
              <a:t>nella </a:t>
            </a:r>
            <a:r>
              <a:rPr sz="1600" spc="-5" dirty="0">
                <a:latin typeface="Arial"/>
                <a:cs typeface="Arial"/>
              </a:rPr>
              <a:t>matrice </a:t>
            </a:r>
            <a:r>
              <a:rPr sz="1600" i="1" spc="-5" dirty="0">
                <a:latin typeface="Arial"/>
                <a:cs typeface="Arial"/>
              </a:rPr>
              <a:t>Allocation </a:t>
            </a:r>
            <a:r>
              <a:rPr sz="1600" spc="-5" dirty="0">
                <a:latin typeface="Arial"/>
                <a:cs typeface="Arial"/>
              </a:rPr>
              <a:t>(il processo non</a:t>
            </a:r>
            <a:r>
              <a:rPr sz="1600" spc="1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ha</a:t>
            </a:r>
            <a:endParaRPr sz="1600">
              <a:latin typeface="Arial"/>
              <a:cs typeface="Arial"/>
            </a:endParaRPr>
          </a:p>
          <a:p>
            <a:pPr marL="42481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risorse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assegnate);</a:t>
            </a:r>
            <a:endParaRPr sz="1600">
              <a:latin typeface="Arial"/>
              <a:cs typeface="Arial"/>
            </a:endParaRPr>
          </a:p>
          <a:p>
            <a:pPr marL="424815" indent="-342900">
              <a:lnSpc>
                <a:spcPct val="100000"/>
              </a:lnSpc>
              <a:buAutoNum type="arabicPeriod" startAt="2"/>
              <a:tabLst>
                <a:tab pos="424815" algn="l"/>
                <a:tab pos="425450" algn="l"/>
              </a:tabLst>
            </a:pPr>
            <a:r>
              <a:rPr sz="1600" spc="-5" dirty="0">
                <a:latin typeface="Arial"/>
                <a:cs typeface="Arial"/>
              </a:rPr>
              <a:t>Si inizializza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Work=Available;</a:t>
            </a:r>
            <a:endParaRPr sz="1600">
              <a:latin typeface="Arial"/>
              <a:cs typeface="Arial"/>
            </a:endParaRPr>
          </a:p>
          <a:p>
            <a:pPr marL="424815" indent="-342900">
              <a:lnSpc>
                <a:spcPts val="1920"/>
              </a:lnSpc>
              <a:buAutoNum type="arabicPeriod" startAt="2"/>
              <a:tabLst>
                <a:tab pos="424815" algn="l"/>
                <a:tab pos="425450" algn="l"/>
              </a:tabLst>
            </a:pPr>
            <a:r>
              <a:rPr sz="1600" spc="-5" dirty="0">
                <a:latin typeface="Arial"/>
                <a:cs typeface="Arial"/>
              </a:rPr>
              <a:t>Si cerca un indice </a:t>
            </a:r>
            <a:r>
              <a:rPr sz="1600" i="1" spc="-5" dirty="0">
                <a:latin typeface="Arial"/>
                <a:cs typeface="Arial"/>
              </a:rPr>
              <a:t>i </a:t>
            </a:r>
            <a:r>
              <a:rPr sz="1600" spc="-5" dirty="0">
                <a:latin typeface="Arial"/>
                <a:cs typeface="Arial"/>
              </a:rPr>
              <a:t>(processo) tale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che:</a:t>
            </a:r>
            <a:endParaRPr sz="1600">
              <a:latin typeface="Arial"/>
              <a:cs typeface="Arial"/>
            </a:endParaRPr>
          </a:p>
          <a:p>
            <a:pPr marL="882650" lvl="1" indent="-343535">
              <a:lnSpc>
                <a:spcPts val="1680"/>
              </a:lnSpc>
              <a:buAutoNum type="arabicPeriod"/>
              <a:tabLst>
                <a:tab pos="882650" algn="l"/>
                <a:tab pos="883285" algn="l"/>
              </a:tabLst>
            </a:pPr>
            <a:r>
              <a:rPr sz="1400" i="1" dirty="0">
                <a:latin typeface="Arial"/>
                <a:cs typeface="Arial"/>
              </a:rPr>
              <a:t>i </a:t>
            </a:r>
            <a:r>
              <a:rPr sz="1400" spc="-5" dirty="0">
                <a:latin typeface="Arial"/>
                <a:cs typeface="Arial"/>
              </a:rPr>
              <a:t>non’è marcato </a:t>
            </a:r>
            <a:r>
              <a:rPr sz="1400" dirty="0">
                <a:latin typeface="Arial"/>
                <a:cs typeface="Arial"/>
              </a:rPr>
              <a:t>(può </a:t>
            </a:r>
            <a:r>
              <a:rPr sz="1400" spc="-5" dirty="0">
                <a:latin typeface="Arial"/>
                <a:cs typeface="Arial"/>
              </a:rPr>
              <a:t>essere in</a:t>
            </a:r>
            <a:r>
              <a:rPr sz="1400" spc="-1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stallo);</a:t>
            </a:r>
            <a:endParaRPr sz="1400">
              <a:latin typeface="Arial"/>
              <a:cs typeface="Arial"/>
            </a:endParaRPr>
          </a:p>
          <a:p>
            <a:pPr marL="882650" lvl="1" indent="-343535">
              <a:lnSpc>
                <a:spcPct val="100000"/>
              </a:lnSpc>
              <a:buAutoNum type="arabicPeriod"/>
              <a:tabLst>
                <a:tab pos="882650" algn="l"/>
                <a:tab pos="883285" algn="l"/>
              </a:tabLst>
            </a:pPr>
            <a:r>
              <a:rPr sz="1400" i="1" spc="-5" dirty="0">
                <a:latin typeface="Arial"/>
                <a:cs typeface="Arial"/>
              </a:rPr>
              <a:t>Request[i,:]≤Work;</a:t>
            </a:r>
            <a:endParaRPr sz="1400">
              <a:latin typeface="Arial"/>
              <a:cs typeface="Arial"/>
            </a:endParaRPr>
          </a:p>
          <a:p>
            <a:pPr marL="53911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Se tale processo </a:t>
            </a: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esiste l’algoritmo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termina</a:t>
            </a:r>
            <a:endParaRPr sz="1600">
              <a:latin typeface="Arial"/>
              <a:cs typeface="Arial"/>
            </a:endParaRPr>
          </a:p>
          <a:p>
            <a:pPr marL="440055" indent="-358140">
              <a:lnSpc>
                <a:spcPct val="100000"/>
              </a:lnSpc>
              <a:buAutoNum type="arabicPeriod" startAt="4"/>
              <a:tabLst>
                <a:tab pos="440055" algn="l"/>
                <a:tab pos="440690" algn="l"/>
              </a:tabLst>
            </a:pPr>
            <a:r>
              <a:rPr sz="1600" spc="-5" dirty="0">
                <a:latin typeface="Arial"/>
                <a:cs typeface="Arial"/>
              </a:rPr>
              <a:t>Se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trova il processo al punto 3. esso viene marcato e</a:t>
            </a:r>
            <a:r>
              <a:rPr sz="1600" spc="16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Work=Work+Allocation[i,:]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81915">
              <a:lnSpc>
                <a:spcPct val="100000"/>
              </a:lnSpc>
            </a:pPr>
            <a:r>
              <a:rPr sz="1600" b="1" i="1" spc="-10" dirty="0">
                <a:solidFill>
                  <a:srgbClr val="0099CC"/>
                </a:solidFill>
                <a:latin typeface="Arial"/>
                <a:cs typeface="Arial"/>
              </a:rPr>
              <a:t>Un </a:t>
            </a:r>
            <a:r>
              <a:rPr sz="1600" b="1" i="1" spc="-5" dirty="0">
                <a:solidFill>
                  <a:srgbClr val="0099CC"/>
                </a:solidFill>
                <a:latin typeface="Arial"/>
                <a:cs typeface="Arial"/>
              </a:rPr>
              <a:t>processo è in </a:t>
            </a:r>
            <a:r>
              <a:rPr sz="1600" b="1" i="1" spc="-10" dirty="0">
                <a:solidFill>
                  <a:srgbClr val="0099CC"/>
                </a:solidFill>
                <a:latin typeface="Arial"/>
                <a:cs typeface="Arial"/>
              </a:rPr>
              <a:t>stallo solo </a:t>
            </a:r>
            <a:r>
              <a:rPr sz="1600" b="1" i="1" spc="-5" dirty="0">
                <a:solidFill>
                  <a:srgbClr val="0099CC"/>
                </a:solidFill>
                <a:latin typeface="Arial"/>
                <a:cs typeface="Arial"/>
              </a:rPr>
              <a:t>se </a:t>
            </a:r>
            <a:r>
              <a:rPr sz="1600" b="1" i="1" spc="-10" dirty="0">
                <a:solidFill>
                  <a:srgbClr val="0099CC"/>
                </a:solidFill>
                <a:latin typeface="Arial"/>
                <a:cs typeface="Arial"/>
              </a:rPr>
              <a:t>alla </a:t>
            </a:r>
            <a:r>
              <a:rPr sz="1600" b="1" i="1" spc="-5" dirty="0">
                <a:solidFill>
                  <a:srgbClr val="0099CC"/>
                </a:solidFill>
                <a:latin typeface="Arial"/>
                <a:cs typeface="Arial"/>
              </a:rPr>
              <a:t>fine dell’algoritmo </a:t>
            </a:r>
            <a:r>
              <a:rPr sz="1600" b="1" i="1" spc="-10" dirty="0">
                <a:solidFill>
                  <a:srgbClr val="0099CC"/>
                </a:solidFill>
                <a:latin typeface="Arial"/>
                <a:cs typeface="Arial"/>
              </a:rPr>
              <a:t>esso non risulta</a:t>
            </a:r>
            <a:r>
              <a:rPr sz="1600" b="1" i="1" spc="300" dirty="0">
                <a:solidFill>
                  <a:srgbClr val="0099CC"/>
                </a:solidFill>
                <a:latin typeface="Arial"/>
                <a:cs typeface="Arial"/>
              </a:rPr>
              <a:t> </a:t>
            </a:r>
            <a:r>
              <a:rPr sz="1600" b="1" i="1" spc="-10" dirty="0">
                <a:solidFill>
                  <a:srgbClr val="0099CC"/>
                </a:solidFill>
                <a:latin typeface="Arial"/>
                <a:cs typeface="Arial"/>
              </a:rPr>
              <a:t>marcato.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9590" y="6342379"/>
            <a:ext cx="66567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20" dirty="0">
                <a:solidFill>
                  <a:srgbClr val="FF0066"/>
                </a:solidFill>
                <a:latin typeface="Arial"/>
                <a:cs typeface="Arial"/>
              </a:rPr>
              <a:t>L’algoritmo </a:t>
            </a:r>
            <a:r>
              <a:rPr sz="1600" b="1" i="1" spc="-5" dirty="0">
                <a:solidFill>
                  <a:srgbClr val="FF0066"/>
                </a:solidFill>
                <a:latin typeface="Arial"/>
                <a:cs typeface="Arial"/>
              </a:rPr>
              <a:t>richiede un numero di operazioni dell’ordine di </a:t>
            </a:r>
            <a:r>
              <a:rPr sz="1600" b="1" i="1" spc="-10" dirty="0">
                <a:solidFill>
                  <a:srgbClr val="FF0066"/>
                </a:solidFill>
                <a:latin typeface="Arial"/>
                <a:cs typeface="Arial"/>
              </a:rPr>
              <a:t>O(m </a:t>
            </a:r>
            <a:r>
              <a:rPr sz="1600" b="1" i="1" spc="-5" dirty="0">
                <a:solidFill>
                  <a:srgbClr val="FF0066"/>
                </a:solidFill>
                <a:latin typeface="Arial"/>
                <a:cs typeface="Arial"/>
              </a:rPr>
              <a:t>x</a:t>
            </a:r>
            <a:r>
              <a:rPr sz="1600" b="1" i="1" spc="330" dirty="0">
                <a:solidFill>
                  <a:srgbClr val="FF0066"/>
                </a:solidFill>
                <a:latin typeface="Arial"/>
                <a:cs typeface="Arial"/>
              </a:rPr>
              <a:t> </a:t>
            </a:r>
            <a:r>
              <a:rPr sz="1600" b="1" i="1" spc="-5" dirty="0">
                <a:solidFill>
                  <a:srgbClr val="FF0066"/>
                </a:solidFill>
                <a:latin typeface="Arial"/>
                <a:cs typeface="Arial"/>
              </a:rPr>
              <a:t>n</a:t>
            </a:r>
            <a:r>
              <a:rPr sz="1575" b="1" i="1" spc="-7" baseline="26455" dirty="0">
                <a:solidFill>
                  <a:srgbClr val="FF0066"/>
                </a:solidFill>
                <a:latin typeface="Arial"/>
                <a:cs typeface="Arial"/>
              </a:rPr>
              <a:t>2</a:t>
            </a:r>
            <a:r>
              <a:rPr sz="1600" b="1" i="1" spc="-5" dirty="0">
                <a:solidFill>
                  <a:srgbClr val="FF0066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479040">
              <a:lnSpc>
                <a:spcPct val="100000"/>
              </a:lnSpc>
              <a:spcBef>
                <a:spcPts val="105"/>
              </a:spcBef>
            </a:pPr>
            <a:r>
              <a:rPr dirty="0"/>
              <a:t>Deadlock </a:t>
            </a:r>
            <a:r>
              <a:rPr spc="-5" dirty="0"/>
              <a:t>Detection:  Rilevamento dello</a:t>
            </a:r>
            <a:r>
              <a:rPr spc="-75" dirty="0"/>
              <a:t> </a:t>
            </a:r>
            <a:r>
              <a:rPr dirty="0"/>
              <a:t>stallo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9791" y="1403021"/>
            <a:ext cx="7468870" cy="140589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600" b="1" spc="-10" dirty="0">
                <a:latin typeface="Arial"/>
                <a:cs typeface="Arial"/>
              </a:rPr>
              <a:t>Individuare </a:t>
            </a:r>
            <a:r>
              <a:rPr sz="1600" b="1" spc="-5" dirty="0">
                <a:latin typeface="Arial"/>
                <a:cs typeface="Arial"/>
              </a:rPr>
              <a:t>lo stallo con più istanze per </a:t>
            </a:r>
            <a:r>
              <a:rPr sz="1600" b="1" spc="-10" dirty="0">
                <a:latin typeface="Arial"/>
                <a:cs typeface="Arial"/>
              </a:rPr>
              <a:t>ogni</a:t>
            </a:r>
            <a:r>
              <a:rPr sz="1600" b="1" spc="2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risorsa</a:t>
            </a:r>
            <a:endParaRPr sz="1600">
              <a:latin typeface="Arial"/>
              <a:cs typeface="Arial"/>
            </a:endParaRPr>
          </a:p>
          <a:p>
            <a:pPr marL="81915">
              <a:lnSpc>
                <a:spcPct val="100000"/>
              </a:lnSpc>
              <a:spcBef>
                <a:spcPts val="575"/>
              </a:spcBef>
            </a:pPr>
            <a:r>
              <a:rPr sz="1400" dirty="0">
                <a:latin typeface="Arial"/>
                <a:cs typeface="Arial"/>
              </a:rPr>
              <a:t>Filosofia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dell’algoritmo:</a:t>
            </a:r>
            <a:endParaRPr sz="1400">
              <a:latin typeface="Arial"/>
              <a:cs typeface="Arial"/>
            </a:endParaRPr>
          </a:p>
          <a:p>
            <a:pPr marL="424815" indent="-342900">
              <a:lnSpc>
                <a:spcPct val="100000"/>
              </a:lnSpc>
              <a:spcBef>
                <a:spcPts val="335"/>
              </a:spcBef>
              <a:buChar char="•"/>
              <a:tabLst>
                <a:tab pos="424815" algn="l"/>
                <a:tab pos="425450" algn="l"/>
              </a:tabLst>
            </a:pPr>
            <a:r>
              <a:rPr sz="1400" spc="-5" dirty="0">
                <a:latin typeface="Arial"/>
                <a:cs typeface="Arial"/>
              </a:rPr>
              <a:t>Trovare </a:t>
            </a:r>
            <a:r>
              <a:rPr sz="1400" dirty="0">
                <a:latin typeface="Arial"/>
                <a:cs typeface="Arial"/>
              </a:rPr>
              <a:t>un processo le cui richieste possono essere </a:t>
            </a:r>
            <a:r>
              <a:rPr sz="1400" spc="-5" dirty="0">
                <a:latin typeface="Arial"/>
                <a:cs typeface="Arial"/>
              </a:rPr>
              <a:t>soddisfatte </a:t>
            </a:r>
            <a:r>
              <a:rPr sz="1400" dirty="0">
                <a:latin typeface="Arial"/>
                <a:cs typeface="Arial"/>
              </a:rPr>
              <a:t>con le disponibilità</a:t>
            </a:r>
            <a:r>
              <a:rPr sz="1400" spc="-229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attuali</a:t>
            </a:r>
            <a:endParaRPr sz="1400">
              <a:latin typeface="Arial"/>
              <a:cs typeface="Arial"/>
            </a:endParaRPr>
          </a:p>
          <a:p>
            <a:pPr marL="424815" indent="-342900">
              <a:lnSpc>
                <a:spcPct val="100000"/>
              </a:lnSpc>
              <a:spcBef>
                <a:spcPts val="335"/>
              </a:spcBef>
              <a:buChar char="•"/>
              <a:tabLst>
                <a:tab pos="424815" algn="l"/>
                <a:tab pos="425450" algn="l"/>
              </a:tabLst>
            </a:pPr>
            <a:r>
              <a:rPr sz="1400" spc="-5" dirty="0">
                <a:latin typeface="Arial"/>
                <a:cs typeface="Arial"/>
              </a:rPr>
              <a:t>Supporre </a:t>
            </a:r>
            <a:r>
              <a:rPr sz="1400" dirty="0">
                <a:latin typeface="Arial"/>
                <a:cs typeface="Arial"/>
              </a:rPr>
              <a:t>che il processo </a:t>
            </a:r>
            <a:r>
              <a:rPr sz="1400" spc="-5" dirty="0">
                <a:latin typeface="Arial"/>
                <a:cs typeface="Arial"/>
              </a:rPr>
              <a:t>vada </a:t>
            </a:r>
            <a:r>
              <a:rPr sz="1400" dirty="0">
                <a:latin typeface="Arial"/>
                <a:cs typeface="Arial"/>
              </a:rPr>
              <a:t>a conclusione e rilasci le</a:t>
            </a:r>
            <a:r>
              <a:rPr sz="1400" spc="-1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risorse</a:t>
            </a:r>
            <a:endParaRPr sz="1400">
              <a:latin typeface="Arial"/>
              <a:cs typeface="Arial"/>
            </a:endParaRPr>
          </a:p>
          <a:p>
            <a:pPr marL="424815" indent="-342900">
              <a:lnSpc>
                <a:spcPct val="100000"/>
              </a:lnSpc>
              <a:spcBef>
                <a:spcPts val="340"/>
              </a:spcBef>
              <a:buChar char="•"/>
              <a:tabLst>
                <a:tab pos="424815" algn="l"/>
                <a:tab pos="425450" algn="l"/>
              </a:tabLst>
            </a:pPr>
            <a:r>
              <a:rPr sz="1400" dirty="0">
                <a:latin typeface="Arial"/>
                <a:cs typeface="Arial"/>
              </a:rPr>
              <a:t>Cercare </a:t>
            </a:r>
            <a:r>
              <a:rPr sz="1400" spc="-5" dirty="0">
                <a:latin typeface="Arial"/>
                <a:cs typeface="Arial"/>
              </a:rPr>
              <a:t>un </a:t>
            </a:r>
            <a:r>
              <a:rPr sz="1400" dirty="0">
                <a:latin typeface="Arial"/>
                <a:cs typeface="Arial"/>
              </a:rPr>
              <a:t>altro processo </a:t>
            </a:r>
            <a:r>
              <a:rPr sz="1400" spc="-5" dirty="0">
                <a:latin typeface="Arial"/>
                <a:cs typeface="Arial"/>
              </a:rPr>
              <a:t>da</a:t>
            </a:r>
            <a:r>
              <a:rPr sz="1400" spc="-1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soddisfare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44575" y="2997200"/>
            <a:ext cx="6480175" cy="19748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50442" y="5034923"/>
            <a:ext cx="7557770" cy="14782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3821429">
              <a:lnSpc>
                <a:spcPts val="1680"/>
              </a:lnSpc>
              <a:spcBef>
                <a:spcPts val="235"/>
              </a:spcBef>
            </a:pPr>
            <a:r>
              <a:rPr sz="1450" i="1" spc="-30" dirty="0">
                <a:latin typeface="Malgun Gothic"/>
                <a:cs typeface="Malgun Gothic"/>
              </a:rPr>
              <a:t>P4 </a:t>
            </a:r>
            <a:r>
              <a:rPr sz="1450" i="1" spc="-25" dirty="0">
                <a:latin typeface="Malgun Gothic"/>
                <a:cs typeface="Malgun Gothic"/>
              </a:rPr>
              <a:t>viene </a:t>
            </a:r>
            <a:r>
              <a:rPr sz="1450" i="1" spc="-35" dirty="0">
                <a:latin typeface="Malgun Gothic"/>
                <a:cs typeface="Malgun Gothic"/>
              </a:rPr>
              <a:t>marcato </a:t>
            </a:r>
            <a:r>
              <a:rPr sz="1450" i="1" spc="-25" dirty="0">
                <a:latin typeface="Malgun Gothic"/>
                <a:cs typeface="Malgun Gothic"/>
              </a:rPr>
              <a:t>(non detiene alcuna risorsa)  </a:t>
            </a:r>
            <a:r>
              <a:rPr sz="1450" i="1" spc="-35" dirty="0">
                <a:latin typeface="Malgun Gothic"/>
                <a:cs typeface="Malgun Gothic"/>
              </a:rPr>
              <a:t>Work=Available= </a:t>
            </a:r>
            <a:r>
              <a:rPr sz="1450" i="1" spc="-20" dirty="0">
                <a:latin typeface="Malgun Gothic"/>
                <a:cs typeface="Malgun Gothic"/>
              </a:rPr>
              <a:t>[0, </a:t>
            </a:r>
            <a:r>
              <a:rPr sz="1450" i="1" spc="-25" dirty="0">
                <a:latin typeface="Malgun Gothic"/>
                <a:cs typeface="Malgun Gothic"/>
              </a:rPr>
              <a:t>0, 0, 0,</a:t>
            </a:r>
            <a:r>
              <a:rPr sz="1450" i="1" spc="-5" dirty="0">
                <a:latin typeface="Malgun Gothic"/>
                <a:cs typeface="Malgun Gothic"/>
              </a:rPr>
              <a:t> </a:t>
            </a:r>
            <a:r>
              <a:rPr sz="1450" i="1" spc="-25" dirty="0">
                <a:latin typeface="Malgun Gothic"/>
                <a:cs typeface="Malgun Gothic"/>
              </a:rPr>
              <a:t>1]</a:t>
            </a:r>
            <a:endParaRPr sz="1450">
              <a:latin typeface="Malgun Gothic"/>
              <a:cs typeface="Malgun Gothic"/>
            </a:endParaRPr>
          </a:p>
          <a:p>
            <a:pPr marL="12700">
              <a:lnSpc>
                <a:spcPts val="1605"/>
              </a:lnSpc>
            </a:pPr>
            <a:r>
              <a:rPr sz="1450" i="1" spc="-30" dirty="0">
                <a:latin typeface="Malgun Gothic"/>
                <a:cs typeface="Malgun Gothic"/>
              </a:rPr>
              <a:t>Request[P3,:] ≤Work, P3 </a:t>
            </a:r>
            <a:r>
              <a:rPr sz="1450" i="1" spc="-25" dirty="0">
                <a:latin typeface="Malgun Gothic"/>
                <a:cs typeface="Malgun Gothic"/>
              </a:rPr>
              <a:t>viene </a:t>
            </a:r>
            <a:r>
              <a:rPr sz="1450" i="1" spc="-35" dirty="0">
                <a:latin typeface="Malgun Gothic"/>
                <a:cs typeface="Malgun Gothic"/>
              </a:rPr>
              <a:t>marcato </a:t>
            </a:r>
            <a:r>
              <a:rPr sz="1450" i="1" spc="-25" dirty="0">
                <a:latin typeface="Malgun Gothic"/>
                <a:cs typeface="Malgun Gothic"/>
              </a:rPr>
              <a:t>e </a:t>
            </a:r>
            <a:r>
              <a:rPr sz="1450" i="1" spc="-30" dirty="0">
                <a:latin typeface="Malgun Gothic"/>
                <a:cs typeface="Malgun Gothic"/>
              </a:rPr>
              <a:t>Work=Work+Allocation[P3,:]=[0, </a:t>
            </a:r>
            <a:r>
              <a:rPr sz="1450" i="1" spc="-25" dirty="0">
                <a:latin typeface="Malgun Gothic"/>
                <a:cs typeface="Malgun Gothic"/>
              </a:rPr>
              <a:t>0, 0, 1,</a:t>
            </a:r>
            <a:r>
              <a:rPr sz="1450" i="1" spc="65" dirty="0">
                <a:latin typeface="Malgun Gothic"/>
                <a:cs typeface="Malgun Gothic"/>
              </a:rPr>
              <a:t> </a:t>
            </a:r>
            <a:r>
              <a:rPr sz="1450" i="1" spc="-25" dirty="0">
                <a:latin typeface="Malgun Gothic"/>
                <a:cs typeface="Malgun Gothic"/>
              </a:rPr>
              <a:t>1]</a:t>
            </a:r>
            <a:endParaRPr sz="1450">
              <a:latin typeface="Malgun Gothic"/>
              <a:cs typeface="Malgun Gothic"/>
            </a:endParaRPr>
          </a:p>
          <a:p>
            <a:pPr marL="927100" marR="121285" indent="-915035">
              <a:lnSpc>
                <a:spcPts val="1680"/>
              </a:lnSpc>
              <a:spcBef>
                <a:spcPts val="75"/>
              </a:spcBef>
            </a:pPr>
            <a:r>
              <a:rPr sz="1450" i="1" spc="-30" dirty="0">
                <a:latin typeface="Malgun Gothic"/>
                <a:cs typeface="Malgun Gothic"/>
              </a:rPr>
              <a:t>Non’è </a:t>
            </a:r>
            <a:r>
              <a:rPr sz="1450" i="1" spc="-25" dirty="0">
                <a:latin typeface="Malgun Gothic"/>
                <a:cs typeface="Malgun Gothic"/>
              </a:rPr>
              <a:t>possibile </a:t>
            </a:r>
            <a:r>
              <a:rPr sz="1450" i="1" spc="-30" dirty="0">
                <a:latin typeface="Malgun Gothic"/>
                <a:cs typeface="Malgun Gothic"/>
              </a:rPr>
              <a:t>determinare </a:t>
            </a:r>
            <a:r>
              <a:rPr sz="1450" i="1" spc="-25" dirty="0">
                <a:latin typeface="Malgun Gothic"/>
                <a:cs typeface="Malgun Gothic"/>
              </a:rPr>
              <a:t>alcun </a:t>
            </a:r>
            <a:r>
              <a:rPr sz="1450" i="1" spc="-30" dirty="0">
                <a:latin typeface="Malgun Gothic"/>
                <a:cs typeface="Malgun Gothic"/>
              </a:rPr>
              <a:t>altro </a:t>
            </a:r>
            <a:r>
              <a:rPr sz="1450" i="1" spc="-25" dirty="0">
                <a:latin typeface="Malgun Gothic"/>
                <a:cs typeface="Malgun Gothic"/>
              </a:rPr>
              <a:t>indice </a:t>
            </a:r>
            <a:r>
              <a:rPr sz="1450" i="1" spc="-30" dirty="0">
                <a:latin typeface="Malgun Gothic"/>
                <a:cs typeface="Malgun Gothic"/>
              </a:rPr>
              <a:t>(processo) </a:t>
            </a:r>
            <a:r>
              <a:rPr sz="1450" i="1" spc="-25" dirty="0">
                <a:latin typeface="Malgun Gothic"/>
                <a:cs typeface="Malgun Gothic"/>
              </a:rPr>
              <a:t>per </a:t>
            </a:r>
            <a:r>
              <a:rPr sz="1450" i="1" spc="-15" dirty="0">
                <a:latin typeface="Malgun Gothic"/>
                <a:cs typeface="Malgun Gothic"/>
              </a:rPr>
              <a:t>il </a:t>
            </a:r>
            <a:r>
              <a:rPr sz="1450" i="1" spc="-25" dirty="0">
                <a:latin typeface="Malgun Gothic"/>
                <a:cs typeface="Malgun Gothic"/>
              </a:rPr>
              <a:t>quale </a:t>
            </a:r>
            <a:r>
              <a:rPr sz="1450" i="1" spc="-30" dirty="0">
                <a:latin typeface="Malgun Gothic"/>
                <a:cs typeface="Malgun Gothic"/>
              </a:rPr>
              <a:t>soddisfare </a:t>
            </a:r>
            <a:r>
              <a:rPr sz="1450" i="1" spc="-25" dirty="0">
                <a:latin typeface="Malgun Gothic"/>
                <a:cs typeface="Malgun Gothic"/>
              </a:rPr>
              <a:t>le richieste  </a:t>
            </a:r>
            <a:r>
              <a:rPr sz="1450" i="1" spc="-45" dirty="0">
                <a:latin typeface="Malgun Gothic"/>
                <a:cs typeface="Malgun Gothic"/>
              </a:rPr>
              <a:t>L’algoritmo</a:t>
            </a:r>
            <a:r>
              <a:rPr sz="1450" i="1" spc="-25" dirty="0">
                <a:latin typeface="Malgun Gothic"/>
                <a:cs typeface="Malgun Gothic"/>
              </a:rPr>
              <a:t> termina.</a:t>
            </a:r>
            <a:endParaRPr sz="1450">
              <a:latin typeface="Malgun Gothic"/>
              <a:cs typeface="Malgun Gothic"/>
            </a:endParaRPr>
          </a:p>
          <a:p>
            <a:pPr marL="927100">
              <a:lnSpc>
                <a:spcPts val="1425"/>
              </a:lnSpc>
            </a:pPr>
            <a:r>
              <a:rPr sz="1450" i="1" spc="-25" dirty="0">
                <a:latin typeface="Malgun Gothic"/>
                <a:cs typeface="Malgun Gothic"/>
              </a:rPr>
              <a:t>P1, </a:t>
            </a:r>
            <a:r>
              <a:rPr sz="1450" i="1" spc="-30" dirty="0">
                <a:latin typeface="Malgun Gothic"/>
                <a:cs typeface="Malgun Gothic"/>
              </a:rPr>
              <a:t>P2 </a:t>
            </a:r>
            <a:r>
              <a:rPr sz="1450" i="1" spc="-35" dirty="0">
                <a:latin typeface="Malgun Gothic"/>
                <a:cs typeface="Malgun Gothic"/>
              </a:rPr>
              <a:t>non </a:t>
            </a:r>
            <a:r>
              <a:rPr sz="1450" i="1" spc="-30" dirty="0">
                <a:latin typeface="Malgun Gothic"/>
                <a:cs typeface="Malgun Gothic"/>
              </a:rPr>
              <a:t>sono marcati: </a:t>
            </a:r>
            <a:r>
              <a:rPr sz="1450" i="1" spc="-25" dirty="0">
                <a:latin typeface="Malgun Gothic"/>
                <a:cs typeface="Malgun Gothic"/>
              </a:rPr>
              <a:t>P1, </a:t>
            </a:r>
            <a:r>
              <a:rPr sz="1450" i="1" spc="-30" dirty="0">
                <a:latin typeface="Malgun Gothic"/>
                <a:cs typeface="Malgun Gothic"/>
              </a:rPr>
              <a:t>P2 sono </a:t>
            </a:r>
            <a:r>
              <a:rPr sz="1450" i="1" spc="-25" dirty="0">
                <a:latin typeface="Malgun Gothic"/>
                <a:cs typeface="Malgun Gothic"/>
              </a:rPr>
              <a:t>in</a:t>
            </a:r>
            <a:r>
              <a:rPr sz="1450" i="1" spc="20" dirty="0">
                <a:latin typeface="Malgun Gothic"/>
                <a:cs typeface="Malgun Gothic"/>
              </a:rPr>
              <a:t> </a:t>
            </a:r>
            <a:r>
              <a:rPr sz="1450" i="1" spc="-25" dirty="0">
                <a:latin typeface="Malgun Gothic"/>
                <a:cs typeface="Malgun Gothic"/>
              </a:rPr>
              <a:t>stallo</a:t>
            </a:r>
            <a:endParaRPr sz="1450">
              <a:latin typeface="Malgun Gothic"/>
              <a:cs typeface="Malgun Gothic"/>
            </a:endParaRPr>
          </a:p>
          <a:p>
            <a:pPr marR="5080" algn="r">
              <a:lnSpc>
                <a:spcPts val="1475"/>
              </a:lnSpc>
            </a:pPr>
            <a:r>
              <a:rPr sz="1400" spc="-5" dirty="0">
                <a:latin typeface="Arial"/>
                <a:cs typeface="Arial"/>
              </a:rPr>
              <a:t>18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479040">
              <a:lnSpc>
                <a:spcPct val="100000"/>
              </a:lnSpc>
              <a:spcBef>
                <a:spcPts val="105"/>
              </a:spcBef>
            </a:pPr>
            <a:r>
              <a:rPr dirty="0"/>
              <a:t>Deadlock </a:t>
            </a:r>
            <a:r>
              <a:rPr spc="-5" dirty="0"/>
              <a:t>Detection:  Rilevamento dello</a:t>
            </a:r>
            <a:r>
              <a:rPr spc="-75" dirty="0"/>
              <a:t> </a:t>
            </a:r>
            <a:r>
              <a:rPr dirty="0"/>
              <a:t>stallo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9791" y="1485137"/>
            <a:ext cx="8348345" cy="5028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Utilizzo dell’algoritmo di rilevamento dello</a:t>
            </a:r>
            <a:r>
              <a:rPr sz="1600" b="1" spc="18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stallo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imes New Roman"/>
              <a:cs typeface="Times New Roman"/>
            </a:endParaRPr>
          </a:p>
          <a:p>
            <a:pPr marL="71374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713740" algn="l"/>
                <a:tab pos="714375" algn="l"/>
              </a:tabLst>
            </a:pPr>
            <a:r>
              <a:rPr sz="1600" spc="-5" dirty="0">
                <a:latin typeface="Arial"/>
                <a:cs typeface="Arial"/>
              </a:rPr>
              <a:t>Quando e quanto spesso invocare l’algoritmo dipende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da:</a:t>
            </a:r>
            <a:endParaRPr sz="1600">
              <a:latin typeface="Arial"/>
              <a:cs typeface="Arial"/>
            </a:endParaRPr>
          </a:p>
          <a:p>
            <a:pPr marL="1115060" lvl="1" indent="-287020">
              <a:lnSpc>
                <a:spcPct val="100000"/>
              </a:lnSpc>
              <a:spcBef>
                <a:spcPts val="380"/>
              </a:spcBef>
              <a:buChar char="–"/>
              <a:tabLst>
                <a:tab pos="1115060" algn="l"/>
                <a:tab pos="1115695" algn="l"/>
              </a:tabLst>
            </a:pPr>
            <a:r>
              <a:rPr sz="1600" spc="-5" dirty="0">
                <a:latin typeface="Arial"/>
                <a:cs typeface="Arial"/>
              </a:rPr>
              <a:t>Frequenza presunta con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quale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verifica lo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stallo</a:t>
            </a:r>
            <a:endParaRPr sz="1600">
              <a:latin typeface="Arial"/>
              <a:cs typeface="Arial"/>
            </a:endParaRPr>
          </a:p>
          <a:p>
            <a:pPr marL="1115060" lvl="1" indent="-287020">
              <a:lnSpc>
                <a:spcPct val="100000"/>
              </a:lnSpc>
              <a:spcBef>
                <a:spcPts val="390"/>
              </a:spcBef>
              <a:buChar char="–"/>
              <a:tabLst>
                <a:tab pos="1115060" algn="l"/>
                <a:tab pos="1115695" algn="l"/>
              </a:tabLst>
            </a:pPr>
            <a:r>
              <a:rPr sz="1600" spc="-5" dirty="0">
                <a:latin typeface="Arial"/>
                <a:cs typeface="Arial"/>
              </a:rPr>
              <a:t>Numero di processi coinvolti nello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stallo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713740" marR="184785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713740" algn="l"/>
                <a:tab pos="714375" algn="l"/>
              </a:tabLst>
            </a:pPr>
            <a:r>
              <a:rPr sz="1600" spc="-5" dirty="0">
                <a:latin typeface="Arial"/>
                <a:cs typeface="Arial"/>
              </a:rPr>
              <a:t>In generale uno stallo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verifica quando un processo avanza una richiesta che non  può essere soddisfatta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immediatamente.</a:t>
            </a:r>
            <a:endParaRPr sz="1600">
              <a:latin typeface="Arial"/>
              <a:cs typeface="Arial"/>
            </a:endParaRPr>
          </a:p>
          <a:p>
            <a:pPr marL="713740" marR="196215">
              <a:lnSpc>
                <a:spcPct val="100000"/>
              </a:lnSpc>
              <a:spcBef>
                <a:spcPts val="385"/>
              </a:spcBef>
            </a:pPr>
            <a:r>
              <a:rPr sz="1600" spc="-10" dirty="0">
                <a:latin typeface="Arial"/>
                <a:cs typeface="Arial"/>
              </a:rPr>
              <a:t>UTILIZZO DELL’ALGORITMO </a:t>
            </a:r>
            <a:r>
              <a:rPr sz="1600" spc="-5" dirty="0">
                <a:latin typeface="Arial"/>
                <a:cs typeface="Arial"/>
              </a:rPr>
              <a:t>AD </a:t>
            </a:r>
            <a:r>
              <a:rPr sz="1600" spc="-10" dirty="0">
                <a:latin typeface="Arial"/>
                <a:cs typeface="Arial"/>
              </a:rPr>
              <a:t>OGNI RICHIESTA. </a:t>
            </a:r>
            <a:r>
              <a:rPr sz="1600" spc="-5" dirty="0">
                <a:latin typeface="Arial"/>
                <a:cs typeface="Arial"/>
              </a:rPr>
              <a:t>Consente la determinazione  dello stallo e del processo la cui richiesta ha cagionato lo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stallo.</a:t>
            </a:r>
            <a:endParaRPr sz="1600">
              <a:latin typeface="Arial"/>
              <a:cs typeface="Arial"/>
            </a:endParaRPr>
          </a:p>
          <a:p>
            <a:pPr marL="713740">
              <a:lnSpc>
                <a:spcPct val="100000"/>
              </a:lnSpc>
              <a:spcBef>
                <a:spcPts val="384"/>
              </a:spcBef>
            </a:pPr>
            <a:r>
              <a:rPr sz="1600" spc="-5" dirty="0">
                <a:latin typeface="Arial"/>
                <a:cs typeface="Arial"/>
              </a:rPr>
              <a:t>Aumento notevole del carico…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(overhead)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/>
              <a:cs typeface="Times New Roman"/>
            </a:endParaRPr>
          </a:p>
          <a:p>
            <a:pPr marL="713740" marR="408940" indent="-342900">
              <a:lnSpc>
                <a:spcPct val="100000"/>
              </a:lnSpc>
              <a:buChar char="•"/>
              <a:tabLst>
                <a:tab pos="713740" algn="l"/>
                <a:tab pos="714375" algn="l"/>
              </a:tabLst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INVOCARE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L’ALGORITMO QUANDO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 PERCENTUALE DI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UTILIZZO DELLE 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RISORSE SCENDE AL DISOTTO DI UNA</a:t>
            </a:r>
            <a:r>
              <a:rPr sz="1600" u="heavy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SOGLIA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300">
              <a:latin typeface="Times New Roman"/>
              <a:cs typeface="Times New Roman"/>
            </a:endParaRPr>
          </a:p>
          <a:p>
            <a:pPr marL="713740" marR="389890" indent="-342900">
              <a:lnSpc>
                <a:spcPct val="100000"/>
              </a:lnSpc>
              <a:buChar char="•"/>
              <a:tabLst>
                <a:tab pos="713740" algn="l"/>
                <a:tab pos="714375" algn="l"/>
              </a:tabLst>
            </a:pPr>
            <a:r>
              <a:rPr sz="1600" spc="-5" dirty="0">
                <a:latin typeface="Arial"/>
                <a:cs typeface="Arial"/>
              </a:rPr>
              <a:t>INVOCARE </a:t>
            </a:r>
            <a:r>
              <a:rPr sz="1600" spc="-10" dirty="0">
                <a:latin typeface="Arial"/>
                <a:cs typeface="Arial"/>
              </a:rPr>
              <a:t>L’ALGORITMO </a:t>
            </a:r>
            <a:r>
              <a:rPr sz="1600" spc="-5" dirty="0">
                <a:latin typeface="Arial"/>
                <a:cs typeface="Arial"/>
              </a:rPr>
              <a:t>AD ISTANTI ARBITRARI: nel grafo di assegnazione  delle risorse potrebbero esistere molti </a:t>
            </a:r>
            <a:r>
              <a:rPr sz="1600" dirty="0">
                <a:latin typeface="Arial"/>
                <a:cs typeface="Arial"/>
              </a:rPr>
              <a:t>cicli </a:t>
            </a:r>
            <a:r>
              <a:rPr sz="1600" spc="-5" dirty="0">
                <a:latin typeface="Arial"/>
                <a:cs typeface="Arial"/>
              </a:rPr>
              <a:t>e diventa difficile determinare quale  processo ha “causato” lo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stallo…</a:t>
            </a:r>
            <a:endParaRPr sz="1600">
              <a:latin typeface="Arial"/>
              <a:cs typeface="Arial"/>
            </a:endParaRPr>
          </a:p>
          <a:p>
            <a:pPr marR="5080" algn="r">
              <a:lnSpc>
                <a:spcPts val="1590"/>
              </a:lnSpc>
            </a:pPr>
            <a:r>
              <a:rPr sz="1400" spc="-5" dirty="0"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297554">
              <a:lnSpc>
                <a:spcPct val="100000"/>
              </a:lnSpc>
              <a:spcBef>
                <a:spcPts val="105"/>
              </a:spcBef>
            </a:pPr>
            <a:r>
              <a:rPr dirty="0"/>
              <a:t>Deadlock</a:t>
            </a:r>
            <a:r>
              <a:rPr spc="-50" dirty="0"/>
              <a:t> </a:t>
            </a:r>
            <a:r>
              <a:rPr spc="-5" dirty="0"/>
              <a:t>Detection:  Ripristino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9590" y="1517673"/>
            <a:ext cx="8272145" cy="515874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spc="-5" dirty="0">
                <a:latin typeface="Arial"/>
                <a:cs typeface="Arial"/>
              </a:rPr>
              <a:t>Terminazione dei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processi: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Abort di tutti i processi coinvolti </a:t>
            </a:r>
            <a:r>
              <a:rPr sz="1600" dirty="0">
                <a:latin typeface="Arial"/>
                <a:cs typeface="Arial"/>
              </a:rPr>
              <a:t>nello stallo. </a:t>
            </a:r>
            <a:r>
              <a:rPr sz="1600" spc="-5" dirty="0">
                <a:latin typeface="Arial"/>
                <a:cs typeface="Arial"/>
              </a:rPr>
              <a:t>Soluzione più comunemente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adottata.</a:t>
            </a:r>
            <a:endParaRPr sz="1600">
              <a:latin typeface="Arial"/>
              <a:cs typeface="Arial"/>
            </a:endParaRPr>
          </a:p>
          <a:p>
            <a:pPr marL="355600" marR="112395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Abort di un processo alla volta fino a </a:t>
            </a:r>
            <a:r>
              <a:rPr sz="1600" spc="-10" dirty="0">
                <a:latin typeface="Arial"/>
                <a:cs typeface="Arial"/>
              </a:rPr>
              <a:t>quando </a:t>
            </a:r>
            <a:r>
              <a:rPr sz="1600" spc="-5" dirty="0">
                <a:latin typeface="Arial"/>
                <a:cs typeface="Arial"/>
              </a:rPr>
              <a:t>il ciclo non’è eliminato. </a:t>
            </a:r>
            <a:r>
              <a:rPr sz="1600" spc="-10" dirty="0">
                <a:latin typeface="Arial"/>
                <a:cs typeface="Arial"/>
              </a:rPr>
              <a:t>Dopo ogni abort </a:t>
            </a:r>
            <a:r>
              <a:rPr sz="1600" spc="-5" dirty="0">
                <a:latin typeface="Arial"/>
                <a:cs typeface="Arial"/>
              </a:rPr>
              <a:t>si  deve rieseguire l’algoritmo di </a:t>
            </a:r>
            <a:r>
              <a:rPr sz="1600" spc="-10" dirty="0">
                <a:latin typeface="Arial"/>
                <a:cs typeface="Arial"/>
              </a:rPr>
              <a:t>determinazione </a:t>
            </a:r>
            <a:r>
              <a:rPr sz="1600" spc="-5" dirty="0">
                <a:latin typeface="Arial"/>
                <a:cs typeface="Arial"/>
              </a:rPr>
              <a:t>dello stallo. Ordine con cui </a:t>
            </a:r>
            <a:r>
              <a:rPr sz="1600" spc="-10" dirty="0">
                <a:latin typeface="Arial"/>
                <a:cs typeface="Arial"/>
              </a:rPr>
              <a:t>abortire </a:t>
            </a:r>
            <a:r>
              <a:rPr sz="1600" spc="-5" dirty="0">
                <a:latin typeface="Arial"/>
                <a:cs typeface="Arial"/>
              </a:rPr>
              <a:t>i  processi dato da funzione di minimo costo basata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su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spc="-5" dirty="0">
                <a:latin typeface="Arial"/>
                <a:cs typeface="Arial"/>
              </a:rPr>
              <a:t>Priorità dei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processi</a:t>
            </a:r>
            <a:endParaRPr sz="1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dirty="0">
                <a:latin typeface="Arial"/>
                <a:cs typeface="Arial"/>
              </a:rPr>
              <a:t>Tempo </a:t>
            </a:r>
            <a:r>
              <a:rPr sz="1200" spc="-5" dirty="0">
                <a:latin typeface="Arial"/>
                <a:cs typeface="Arial"/>
              </a:rPr>
              <a:t>trascorso in esecuzione e necessario al</a:t>
            </a:r>
            <a:r>
              <a:rPr sz="1200" spc="-1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completamento</a:t>
            </a:r>
            <a:endParaRPr sz="1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spc="-5" dirty="0">
                <a:latin typeface="Arial"/>
                <a:cs typeface="Arial"/>
              </a:rPr>
              <a:t>Risorse già utilizzate </a:t>
            </a:r>
            <a:r>
              <a:rPr sz="1200" dirty="0">
                <a:latin typeface="Arial"/>
                <a:cs typeface="Arial"/>
              </a:rPr>
              <a:t>e </a:t>
            </a:r>
            <a:r>
              <a:rPr sz="1200" spc="-5" dirty="0">
                <a:latin typeface="Arial"/>
                <a:cs typeface="Arial"/>
              </a:rPr>
              <a:t>risorse richieste </a:t>
            </a:r>
            <a:r>
              <a:rPr sz="1200" dirty="0">
                <a:latin typeface="Arial"/>
                <a:cs typeface="Arial"/>
              </a:rPr>
              <a:t>(processo </a:t>
            </a:r>
            <a:r>
              <a:rPr sz="1200" spc="-5" dirty="0">
                <a:latin typeface="Arial"/>
                <a:cs typeface="Arial"/>
              </a:rPr>
              <a:t>in </a:t>
            </a:r>
            <a:r>
              <a:rPr sz="1200" dirty="0">
                <a:latin typeface="Arial"/>
                <a:cs typeface="Arial"/>
              </a:rPr>
              <a:t>fase di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stampa…)</a:t>
            </a:r>
            <a:endParaRPr sz="1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85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dirty="0">
                <a:latin typeface="Arial"/>
                <a:cs typeface="Arial"/>
              </a:rPr>
              <a:t>Tipo </a:t>
            </a:r>
            <a:r>
              <a:rPr sz="1200" spc="-5" dirty="0">
                <a:latin typeface="Arial"/>
                <a:cs typeface="Arial"/>
              </a:rPr>
              <a:t>di processo (interattivo,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ecc.)</a:t>
            </a:r>
            <a:endParaRPr sz="1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–"/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Prelazione di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risorse: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Selezionare un processo vittima – minimize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cost.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Rollback del processo a cui è stata sottratta la risorsa – return ad uno stato sicuro</a:t>
            </a:r>
            <a:r>
              <a:rPr sz="1600" spc="2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per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poterlo riavviare in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seguito.</a:t>
            </a:r>
            <a:endParaRPr sz="1600">
              <a:latin typeface="Arial"/>
              <a:cs typeface="Arial"/>
            </a:endParaRPr>
          </a:p>
          <a:p>
            <a:pPr marL="927100" marR="3696970" indent="-572135">
              <a:lnSpc>
                <a:spcPct val="103299"/>
              </a:lnSpc>
              <a:spcBef>
                <a:spcPts val="484"/>
              </a:spcBef>
            </a:pPr>
            <a:r>
              <a:rPr sz="1200" i="1" spc="-5" dirty="0">
                <a:latin typeface="Arial"/>
                <a:cs typeface="Arial"/>
              </a:rPr>
              <a:t>Salvataggio periodico dello </a:t>
            </a:r>
            <a:r>
              <a:rPr sz="1200" i="1" dirty="0">
                <a:latin typeface="Arial"/>
                <a:cs typeface="Arial"/>
              </a:rPr>
              <a:t>stato </a:t>
            </a:r>
            <a:r>
              <a:rPr sz="1200" i="1" spc="-5" dirty="0">
                <a:latin typeface="Arial"/>
                <a:cs typeface="Arial"/>
              </a:rPr>
              <a:t>dei processi. In caso di stallo:  </a:t>
            </a:r>
            <a:r>
              <a:rPr sz="1200" i="1" dirty="0">
                <a:latin typeface="Arial"/>
                <a:cs typeface="Arial"/>
              </a:rPr>
              <a:t>Si </a:t>
            </a:r>
            <a:r>
              <a:rPr sz="1200" i="1" spc="-5" dirty="0">
                <a:latin typeface="Arial"/>
                <a:cs typeface="Arial"/>
              </a:rPr>
              <a:t>ripristina il </a:t>
            </a:r>
            <a:r>
              <a:rPr sz="1200" i="1" dirty="0">
                <a:latin typeface="Arial"/>
                <a:cs typeface="Arial"/>
              </a:rPr>
              <a:t>processo </a:t>
            </a:r>
            <a:r>
              <a:rPr sz="1200" i="1" spc="-10" dirty="0">
                <a:latin typeface="Arial"/>
                <a:cs typeface="Arial"/>
              </a:rPr>
              <a:t>all’ultimo </a:t>
            </a:r>
            <a:r>
              <a:rPr sz="1200" i="1" dirty="0">
                <a:latin typeface="Arial"/>
                <a:cs typeface="Arial"/>
              </a:rPr>
              <a:t>stato</a:t>
            </a:r>
            <a:r>
              <a:rPr sz="1200" i="1" spc="-5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salvato</a:t>
            </a:r>
            <a:endParaRPr sz="1200">
              <a:latin typeface="Arial"/>
              <a:cs typeface="Arial"/>
            </a:endParaRPr>
          </a:p>
          <a:p>
            <a:pPr marL="927100" marR="41275">
              <a:lnSpc>
                <a:spcPct val="100000"/>
              </a:lnSpc>
            </a:pPr>
            <a:r>
              <a:rPr sz="1200" i="1" dirty="0">
                <a:latin typeface="Arial"/>
                <a:cs typeface="Arial"/>
              </a:rPr>
              <a:t>Si fa </a:t>
            </a:r>
            <a:r>
              <a:rPr sz="1200" i="1" spc="-5" dirty="0">
                <a:latin typeface="Arial"/>
                <a:cs typeface="Arial"/>
              </a:rPr>
              <a:t>ripartire il </a:t>
            </a:r>
            <a:r>
              <a:rPr sz="1200" i="1" dirty="0">
                <a:latin typeface="Arial"/>
                <a:cs typeface="Arial"/>
              </a:rPr>
              <a:t>processo…il </a:t>
            </a:r>
            <a:r>
              <a:rPr sz="1200" i="1" spc="-5" dirty="0">
                <a:latin typeface="Arial"/>
                <a:cs typeface="Arial"/>
              </a:rPr>
              <a:t>non-determinismo dei processi concorrenti dovrebbe garantire il </a:t>
            </a:r>
            <a:r>
              <a:rPr sz="1200" i="1" dirty="0">
                <a:latin typeface="Arial"/>
                <a:cs typeface="Arial"/>
              </a:rPr>
              <a:t>non ri-verificarsi  </a:t>
            </a:r>
            <a:r>
              <a:rPr sz="1200" i="1" spc="-5" dirty="0">
                <a:latin typeface="Arial"/>
                <a:cs typeface="Arial"/>
              </a:rPr>
              <a:t>dello</a:t>
            </a:r>
            <a:r>
              <a:rPr sz="1200" i="1" spc="-3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stallo</a:t>
            </a:r>
            <a:endParaRPr sz="1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In generale </a:t>
            </a:r>
            <a:r>
              <a:rPr sz="1600" dirty="0">
                <a:latin typeface="Arial"/>
                <a:cs typeface="Arial"/>
              </a:rPr>
              <a:t>conviene </a:t>
            </a:r>
            <a:r>
              <a:rPr sz="1600" spc="-5" dirty="0">
                <a:latin typeface="Arial"/>
                <a:cs typeface="Arial"/>
              </a:rPr>
              <a:t>uccidere il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processo.</a:t>
            </a:r>
            <a:endParaRPr sz="16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3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Starvation – alcuni processi potrebbero essere selezionati costantemente come vittime,  include number of rollback in cost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factor.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381125"/>
            <a:ext cx="8991600" cy="4641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Strategie a</a:t>
            </a:r>
            <a:r>
              <a:rPr spc="-15" dirty="0"/>
              <a:t> </a:t>
            </a:r>
            <a:r>
              <a:rPr spc="-5" dirty="0"/>
              <a:t>confronto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Gestione della Memoria</a:t>
            </a:r>
            <a:r>
              <a:rPr spc="-40" dirty="0"/>
              <a:t> </a:t>
            </a:r>
            <a:r>
              <a:rPr spc="-5" dirty="0"/>
              <a:t>Centrale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79676" y="1557274"/>
            <a:ext cx="4953000" cy="9906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4065" y="2810382"/>
            <a:ext cx="8185150" cy="3703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36294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Un programma e i suoi dati al fine di essere eseguiti (run) devono essere, almeno  parzialmente, presenti in memoria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centrale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b="1" spc="-5" dirty="0">
                <a:latin typeface="Arial"/>
                <a:cs typeface="Arial"/>
              </a:rPr>
              <a:t>Il gestore della</a:t>
            </a:r>
            <a:r>
              <a:rPr sz="1600" b="1" spc="5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memoria:</a:t>
            </a:r>
            <a:endParaRPr sz="1600">
              <a:latin typeface="Arial"/>
              <a:cs typeface="Arial"/>
            </a:endParaRPr>
          </a:p>
          <a:p>
            <a:pPr marL="554990" indent="-179705">
              <a:lnSpc>
                <a:spcPct val="100000"/>
              </a:lnSpc>
              <a:spcBef>
                <a:spcPts val="960"/>
              </a:spcBef>
              <a:buChar char="•"/>
              <a:tabLst>
                <a:tab pos="555625" algn="l"/>
              </a:tabLst>
            </a:pP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occupa di allocare memoria fisica ai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processi,</a:t>
            </a:r>
            <a:endParaRPr sz="1600">
              <a:latin typeface="Arial"/>
              <a:cs typeface="Arial"/>
            </a:endParaRPr>
          </a:p>
          <a:p>
            <a:pPr marL="554990" marR="8890" indent="-179705">
              <a:lnSpc>
                <a:spcPct val="100000"/>
              </a:lnSpc>
              <a:spcBef>
                <a:spcPts val="960"/>
              </a:spcBef>
              <a:buChar char="•"/>
              <a:tabLst>
                <a:tab pos="555625" algn="l"/>
              </a:tabLst>
            </a:pP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un ambiente multiprogrammato deve garantire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protezione dei dati, impedendo  ai processi attivi di sconfinare nello spazio di indirizzamento di altri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processi,</a:t>
            </a:r>
            <a:endParaRPr sz="1600">
              <a:latin typeface="Arial"/>
              <a:cs typeface="Arial"/>
            </a:endParaRPr>
          </a:p>
          <a:p>
            <a:pPr marL="554990" indent="-179705">
              <a:lnSpc>
                <a:spcPct val="100000"/>
              </a:lnSpc>
              <a:spcBef>
                <a:spcPts val="960"/>
              </a:spcBef>
              <a:buChar char="•"/>
              <a:tabLst>
                <a:tab pos="555625" algn="l"/>
              </a:tabLst>
            </a:pPr>
            <a:r>
              <a:rPr sz="1600" spc="-5" dirty="0">
                <a:latin typeface="Arial"/>
                <a:cs typeface="Arial"/>
              </a:rPr>
              <a:t>In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un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ambiente</a:t>
            </a:r>
            <a:r>
              <a:rPr sz="1600" spc="1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multiprogrammato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deve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permettere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meccanismi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di</a:t>
            </a:r>
            <a:r>
              <a:rPr sz="1600" spc="10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condivisione</a:t>
            </a:r>
            <a:endParaRPr sz="1600">
              <a:latin typeface="Arial"/>
              <a:cs typeface="Arial"/>
            </a:endParaRPr>
          </a:p>
          <a:p>
            <a:pPr marL="55499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affinché i processi cooperanti possano accedere ad aree comuni di</a:t>
            </a:r>
            <a:r>
              <a:rPr sz="1600" spc="10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memoria.</a:t>
            </a:r>
            <a:endParaRPr sz="16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960"/>
              </a:spcBef>
            </a:pPr>
            <a:r>
              <a:rPr sz="1600" spc="-15" dirty="0">
                <a:latin typeface="Arial"/>
                <a:cs typeface="Arial"/>
              </a:rPr>
              <a:t>L’utilizzo </a:t>
            </a:r>
            <a:r>
              <a:rPr sz="1600" spc="-10" dirty="0">
                <a:latin typeface="Arial"/>
                <a:cs typeface="Arial"/>
              </a:rPr>
              <a:t>globale </a:t>
            </a:r>
            <a:r>
              <a:rPr sz="1600" spc="-5" dirty="0">
                <a:latin typeface="Arial"/>
                <a:cs typeface="Arial"/>
              </a:rPr>
              <a:t>delle risorse e </a:t>
            </a:r>
            <a:r>
              <a:rPr sz="1600" spc="-10" dirty="0">
                <a:latin typeface="Arial"/>
                <a:cs typeface="Arial"/>
              </a:rPr>
              <a:t>le </a:t>
            </a:r>
            <a:r>
              <a:rPr sz="1600" spc="-5" dirty="0">
                <a:latin typeface="Arial"/>
                <a:cs typeface="Arial"/>
              </a:rPr>
              <a:t>prestazioni </a:t>
            </a:r>
            <a:r>
              <a:rPr sz="1600" spc="-10" dirty="0">
                <a:latin typeface="Arial"/>
                <a:cs typeface="Arial"/>
              </a:rPr>
              <a:t>di </a:t>
            </a:r>
            <a:r>
              <a:rPr sz="1600" spc="-5" dirty="0">
                <a:latin typeface="Arial"/>
                <a:cs typeface="Arial"/>
              </a:rPr>
              <a:t>un calcolatore vengono influenzate dalle  prestazioni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i="1" spc="-5" dirty="0">
                <a:latin typeface="Arial"/>
                <a:cs typeface="Arial"/>
              </a:rPr>
              <a:t>modulo di gestione della memoria </a:t>
            </a:r>
            <a:r>
              <a:rPr sz="1600" dirty="0">
                <a:latin typeface="Arial"/>
                <a:cs typeface="Arial"/>
              </a:rPr>
              <a:t>sia in </a:t>
            </a:r>
            <a:r>
              <a:rPr sz="1600" spc="-5" dirty="0">
                <a:latin typeface="Arial"/>
                <a:cs typeface="Arial"/>
              </a:rPr>
              <a:t>funzione della sua</a:t>
            </a:r>
            <a:r>
              <a:rPr sz="1600" spc="2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efficienza  nell’allocare </a:t>
            </a:r>
            <a:r>
              <a:rPr sz="1600" spc="-5" dirty="0">
                <a:latin typeface="Arial"/>
                <a:cs typeface="Arial"/>
              </a:rPr>
              <a:t>memoria, </a:t>
            </a:r>
            <a:r>
              <a:rPr sz="1600" dirty="0">
                <a:latin typeface="Arial"/>
                <a:cs typeface="Arial"/>
              </a:rPr>
              <a:t>sia </a:t>
            </a:r>
            <a:r>
              <a:rPr sz="1600" spc="-5" dirty="0">
                <a:latin typeface="Arial"/>
                <a:cs typeface="Arial"/>
              </a:rPr>
              <a:t>per l’influenza che può avere sullo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scheduler.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R="55244" algn="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Introduzione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6639" y="1563750"/>
            <a:ext cx="7505700" cy="3031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La cpu preleva le istruzioni dalla memoria centrale sulla base del contenuto del</a:t>
            </a:r>
            <a:r>
              <a:rPr sz="1600" spc="1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PC.</a:t>
            </a:r>
            <a:endParaRPr sz="1600">
              <a:latin typeface="Arial"/>
              <a:cs typeface="Arial"/>
            </a:endParaRPr>
          </a:p>
          <a:p>
            <a:pPr marL="83820">
              <a:lnSpc>
                <a:spcPts val="1730"/>
              </a:lnSpc>
              <a:spcBef>
                <a:spcPts val="1485"/>
              </a:spcBef>
            </a:pPr>
            <a:r>
              <a:rPr sz="1600" spc="-5" dirty="0">
                <a:latin typeface="Arial"/>
                <a:cs typeface="Arial"/>
              </a:rPr>
              <a:t>Il programma prima di essere eseguito attraversa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diversi</a:t>
            </a:r>
            <a:endParaRPr sz="1600">
              <a:latin typeface="Arial"/>
              <a:cs typeface="Arial"/>
            </a:endParaRPr>
          </a:p>
          <a:p>
            <a:pPr marL="426720">
              <a:lnSpc>
                <a:spcPts val="1730"/>
              </a:lnSpc>
            </a:pPr>
            <a:r>
              <a:rPr sz="1600" spc="-5" dirty="0">
                <a:latin typeface="Arial"/>
                <a:cs typeface="Arial"/>
              </a:rPr>
              <a:t>stadi (alcuni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opzionali):</a:t>
            </a:r>
            <a:endParaRPr sz="1600">
              <a:latin typeface="Arial"/>
              <a:cs typeface="Arial"/>
            </a:endParaRPr>
          </a:p>
          <a:p>
            <a:pPr marL="426720" marR="2336165" indent="-342900">
              <a:lnSpc>
                <a:spcPct val="80000"/>
              </a:lnSpc>
              <a:spcBef>
                <a:spcPts val="385"/>
              </a:spcBef>
              <a:buChar char="•"/>
              <a:tabLst>
                <a:tab pos="426720" algn="l"/>
                <a:tab pos="427355" algn="l"/>
              </a:tabLst>
            </a:pPr>
            <a:r>
              <a:rPr sz="1600" spc="-5" dirty="0">
                <a:latin typeface="Arial"/>
                <a:cs typeface="Arial"/>
              </a:rPr>
              <a:t>programma sorgente con indirizzi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simbolici </a:t>
            </a:r>
            <a:r>
              <a:rPr sz="1600" spc="-5" dirty="0">
                <a:latin typeface="Arial"/>
                <a:cs typeface="Arial"/>
              </a:rPr>
              <a:t>(es.: </a:t>
            </a:r>
            <a:r>
              <a:rPr sz="1600" i="1" spc="-5" dirty="0">
                <a:latin typeface="Arial"/>
                <a:cs typeface="Arial"/>
              </a:rPr>
              <a:t>a, x,  </a:t>
            </a:r>
            <a:r>
              <a:rPr sz="1600" i="1" spc="-10" dirty="0">
                <a:latin typeface="Arial"/>
                <a:cs typeface="Arial"/>
              </a:rPr>
              <a:t>somma,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contatore</a:t>
            </a:r>
            <a:r>
              <a:rPr sz="1600" spc="-5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 marL="426720" indent="-342900">
              <a:lnSpc>
                <a:spcPct val="100000"/>
              </a:lnSpc>
              <a:buChar char="•"/>
              <a:tabLst>
                <a:tab pos="426720" algn="l"/>
                <a:tab pos="427355" algn="l"/>
              </a:tabLst>
            </a:pPr>
            <a:r>
              <a:rPr sz="1600" spc="-5" dirty="0">
                <a:latin typeface="Arial"/>
                <a:cs typeface="Arial"/>
              </a:rPr>
              <a:t>Compilazione: generazione di indirizzi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rilocabili</a:t>
            </a:r>
            <a:r>
              <a:rPr sz="1600" spc="-5" dirty="0">
                <a:latin typeface="Arial"/>
                <a:cs typeface="Arial"/>
              </a:rPr>
              <a:t>,</a:t>
            </a:r>
            <a:endParaRPr sz="1600">
              <a:latin typeface="Arial"/>
              <a:cs typeface="Arial"/>
            </a:endParaRPr>
          </a:p>
          <a:p>
            <a:pPr marL="426720" marR="2348865" indent="-342900">
              <a:lnSpc>
                <a:spcPts val="1540"/>
              </a:lnSpc>
              <a:spcBef>
                <a:spcPts val="370"/>
              </a:spcBef>
              <a:buChar char="•"/>
              <a:tabLst>
                <a:tab pos="426720" algn="l"/>
                <a:tab pos="427355" algn="l"/>
              </a:tabLst>
            </a:pPr>
            <a:r>
              <a:rPr sz="1600" spc="-5" dirty="0">
                <a:latin typeface="Arial"/>
                <a:cs typeface="Arial"/>
              </a:rPr>
              <a:t>Caricatore (loader) fa corrispondere a questi indirizzi  gli indirizzi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assoluti, </a:t>
            </a:r>
            <a:r>
              <a:rPr sz="1600" spc="-10" dirty="0">
                <a:latin typeface="Arial"/>
                <a:cs typeface="Arial"/>
              </a:rPr>
              <a:t>dopo </a:t>
            </a:r>
            <a:r>
              <a:rPr sz="1600" spc="-5" dirty="0">
                <a:latin typeface="Arial"/>
                <a:cs typeface="Arial"/>
              </a:rPr>
              <a:t>l’intervento dell’editor </a:t>
            </a:r>
            <a:r>
              <a:rPr sz="1600" spc="-10" dirty="0">
                <a:latin typeface="Arial"/>
                <a:cs typeface="Arial"/>
              </a:rPr>
              <a:t>dei  </a:t>
            </a:r>
            <a:r>
              <a:rPr sz="1600" spc="-5" dirty="0">
                <a:latin typeface="Arial"/>
                <a:cs typeface="Arial"/>
              </a:rPr>
              <a:t>collegamenti “linkage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editor”</a:t>
            </a:r>
            <a:endParaRPr sz="1600">
              <a:latin typeface="Arial"/>
              <a:cs typeface="Arial"/>
            </a:endParaRPr>
          </a:p>
          <a:p>
            <a:pPr marL="83820">
              <a:lnSpc>
                <a:spcPct val="100000"/>
              </a:lnSpc>
              <a:spcBef>
                <a:spcPts val="969"/>
              </a:spcBef>
            </a:pPr>
            <a:r>
              <a:rPr sz="1200" spc="-5" dirty="0">
                <a:latin typeface="Arial"/>
                <a:cs typeface="Arial"/>
              </a:rPr>
              <a:t>Modulo sorgente </a:t>
            </a:r>
            <a:r>
              <a:rPr sz="1200" dirty="0">
                <a:latin typeface="Arial"/>
                <a:cs typeface="Arial"/>
              </a:rPr>
              <a:t>- </a:t>
            </a:r>
            <a:r>
              <a:rPr sz="1200" spc="-5" dirty="0">
                <a:latin typeface="Arial"/>
                <a:cs typeface="Arial"/>
              </a:rPr>
              <a:t>indirizzi simbolici </a:t>
            </a:r>
            <a:r>
              <a:rPr sz="1200" dirty="0">
                <a:latin typeface="Arial"/>
                <a:cs typeface="Arial"/>
              </a:rPr>
              <a:t>( es. :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x)</a:t>
            </a:r>
            <a:endParaRPr sz="1200">
              <a:latin typeface="Arial"/>
              <a:cs typeface="Arial"/>
            </a:endParaRPr>
          </a:p>
          <a:p>
            <a:pPr marL="426720" marR="2489200" indent="-342900">
              <a:lnSpc>
                <a:spcPts val="1150"/>
              </a:lnSpc>
              <a:spcBef>
                <a:spcPts val="280"/>
              </a:spcBef>
            </a:pPr>
            <a:r>
              <a:rPr sz="1200" spc="-5" dirty="0">
                <a:latin typeface="Arial"/>
                <a:cs typeface="Arial"/>
              </a:rPr>
              <a:t>Modulo compilato </a:t>
            </a:r>
            <a:r>
              <a:rPr sz="1200" dirty="0">
                <a:latin typeface="Arial"/>
                <a:cs typeface="Arial"/>
              </a:rPr>
              <a:t>- </a:t>
            </a:r>
            <a:r>
              <a:rPr sz="1200" spc="-10" dirty="0">
                <a:latin typeface="Arial"/>
                <a:cs typeface="Arial"/>
              </a:rPr>
              <a:t>indirizzo </a:t>
            </a:r>
            <a:r>
              <a:rPr sz="1200" spc="-5" dirty="0">
                <a:latin typeface="Arial"/>
                <a:cs typeface="Arial"/>
              </a:rPr>
              <a:t>rilocabile </a:t>
            </a:r>
            <a:r>
              <a:rPr sz="1200" dirty="0">
                <a:latin typeface="Arial"/>
                <a:cs typeface="Arial"/>
              </a:rPr>
              <a:t>(es.: +14 </a:t>
            </a:r>
            <a:r>
              <a:rPr sz="1200" spc="-5" dirty="0">
                <a:latin typeface="Arial"/>
                <a:cs typeface="Arial"/>
              </a:rPr>
              <a:t>bytes dall’inizio </a:t>
            </a:r>
            <a:r>
              <a:rPr sz="1200" dirty="0">
                <a:latin typeface="Arial"/>
                <a:cs typeface="Arial"/>
              </a:rPr>
              <a:t>di </a:t>
            </a:r>
            <a:r>
              <a:rPr sz="1200" spc="-5" dirty="0">
                <a:latin typeface="Arial"/>
                <a:cs typeface="Arial"/>
              </a:rPr>
              <a:t>questo  modulo)</a:t>
            </a:r>
            <a:endParaRPr sz="1200">
              <a:latin typeface="Arial"/>
              <a:cs typeface="Arial"/>
            </a:endParaRPr>
          </a:p>
          <a:p>
            <a:pPr marL="83820">
              <a:lnSpc>
                <a:spcPct val="100000"/>
              </a:lnSpc>
              <a:spcBef>
                <a:spcPts val="10"/>
              </a:spcBef>
            </a:pPr>
            <a:r>
              <a:rPr sz="1200" spc="-5" dirty="0">
                <a:latin typeface="Arial"/>
                <a:cs typeface="Arial"/>
              </a:rPr>
              <a:t>Modulo Eseguibile- indirizzo </a:t>
            </a:r>
            <a:r>
              <a:rPr sz="1200" dirty="0">
                <a:latin typeface="Arial"/>
                <a:cs typeface="Arial"/>
              </a:rPr>
              <a:t>assoluto ( es.: </a:t>
            </a:r>
            <a:r>
              <a:rPr sz="1200" spc="-5" dirty="0">
                <a:latin typeface="Arial"/>
                <a:cs typeface="Arial"/>
              </a:rPr>
              <a:t>74000+14=</a:t>
            </a:r>
            <a:r>
              <a:rPr sz="1200" spc="-10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74014)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40425" y="1989073"/>
            <a:ext cx="2592324" cy="28479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8739" y="4911597"/>
            <a:ext cx="79559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GENERAZIONE DI INDIRIZZI DI MEMORIA (ASSOLUTI) A TEMPO</a:t>
            </a:r>
            <a:r>
              <a:rPr sz="1600" spc="1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DI: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99CC"/>
                </a:solidFill>
                <a:latin typeface="Arial"/>
                <a:cs typeface="Arial"/>
              </a:rPr>
              <a:t>COMPILAZIONE </a:t>
            </a:r>
            <a:r>
              <a:rPr sz="1600" spc="-5" dirty="0">
                <a:latin typeface="Arial"/>
                <a:cs typeface="Arial"/>
              </a:rPr>
              <a:t>Si genera codice assoluto che deve risiedere in memoria </a:t>
            </a:r>
            <a:r>
              <a:rPr sz="1200" dirty="0">
                <a:latin typeface="Arial"/>
                <a:cs typeface="Arial"/>
              </a:rPr>
              <a:t>(es.</a:t>
            </a:r>
            <a:r>
              <a:rPr sz="1200" spc="1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nell’MS-DOS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34045" y="5205729"/>
            <a:ext cx="7537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file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.COM).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5399328"/>
            <a:ext cx="8830310" cy="1114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730"/>
              </a:lnSpc>
              <a:spcBef>
                <a:spcPts val="95"/>
              </a:spcBef>
            </a:pPr>
            <a:r>
              <a:rPr sz="1600" spc="-5" dirty="0">
                <a:solidFill>
                  <a:srgbClr val="0099CC"/>
                </a:solidFill>
                <a:latin typeface="Arial"/>
                <a:cs typeface="Arial"/>
              </a:rPr>
              <a:t>CARICAMENTO </a:t>
            </a:r>
            <a:r>
              <a:rPr sz="1600" spc="-5" dirty="0">
                <a:latin typeface="Arial"/>
                <a:cs typeface="Arial"/>
              </a:rPr>
              <a:t>Se non si sa dove deve un programma deve risiedere </a:t>
            </a:r>
            <a:r>
              <a:rPr sz="1600" dirty="0">
                <a:latin typeface="Arial"/>
                <a:cs typeface="Arial"/>
              </a:rPr>
              <a:t>viene </a:t>
            </a:r>
            <a:r>
              <a:rPr sz="1600" spc="-5" dirty="0">
                <a:latin typeface="Arial"/>
                <a:cs typeface="Arial"/>
              </a:rPr>
              <a:t>generato codice</a:t>
            </a:r>
            <a:r>
              <a:rPr sz="1600" spc="155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ri-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ts val="1730"/>
              </a:lnSpc>
            </a:pPr>
            <a:r>
              <a:rPr sz="1600" spc="-5" dirty="0">
                <a:latin typeface="Arial"/>
                <a:cs typeface="Arial"/>
              </a:rPr>
              <a:t>locabile, in fase di </a:t>
            </a:r>
            <a:r>
              <a:rPr sz="1600" spc="-10" dirty="0">
                <a:latin typeface="Arial"/>
                <a:cs typeface="Arial"/>
              </a:rPr>
              <a:t>caricamento </a:t>
            </a:r>
            <a:r>
              <a:rPr sz="1600" spc="-5" dirty="0">
                <a:latin typeface="Arial"/>
                <a:cs typeface="Arial"/>
              </a:rPr>
              <a:t>si fa l’associazione agli indirizzi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assoluti.</a:t>
            </a:r>
            <a:endParaRPr sz="1600">
              <a:latin typeface="Arial"/>
              <a:cs typeface="Arial"/>
            </a:endParaRPr>
          </a:p>
          <a:p>
            <a:pPr marL="355600" marR="5080" indent="-342900">
              <a:lnSpc>
                <a:spcPts val="1540"/>
              </a:lnSpc>
              <a:spcBef>
                <a:spcPts val="370"/>
              </a:spcBef>
            </a:pPr>
            <a:r>
              <a:rPr sz="1600" spc="-5" dirty="0">
                <a:solidFill>
                  <a:srgbClr val="0099CC"/>
                </a:solidFill>
                <a:latin typeface="Arial"/>
                <a:cs typeface="Arial"/>
              </a:rPr>
              <a:t>ESECUZIONE </a:t>
            </a:r>
            <a:r>
              <a:rPr sz="1600" spc="-5" dirty="0">
                <a:latin typeface="Arial"/>
                <a:cs typeface="Arial"/>
              </a:rPr>
              <a:t>Se </a:t>
            </a:r>
            <a:r>
              <a:rPr sz="1600" spc="-10" dirty="0">
                <a:latin typeface="Arial"/>
                <a:cs typeface="Arial"/>
              </a:rPr>
              <a:t>durante </a:t>
            </a:r>
            <a:r>
              <a:rPr sz="1600" spc="-5" dirty="0">
                <a:latin typeface="Arial"/>
                <a:cs typeface="Arial"/>
              </a:rPr>
              <a:t>l’esecuzione il processo </a:t>
            </a:r>
            <a:r>
              <a:rPr sz="1600" spc="-10" dirty="0">
                <a:latin typeface="Arial"/>
                <a:cs typeface="Arial"/>
              </a:rPr>
              <a:t>può </a:t>
            </a:r>
            <a:r>
              <a:rPr sz="1600" spc="-5" dirty="0">
                <a:latin typeface="Arial"/>
                <a:cs typeface="Arial"/>
              </a:rPr>
              <a:t>essere spostato da un segmento </a:t>
            </a:r>
            <a:r>
              <a:rPr sz="1600" spc="-10" dirty="0">
                <a:latin typeface="Arial"/>
                <a:cs typeface="Arial"/>
              </a:rPr>
              <a:t>di  </a:t>
            </a:r>
            <a:r>
              <a:rPr sz="1600" spc="-5" dirty="0">
                <a:latin typeface="Arial"/>
                <a:cs typeface="Arial"/>
              </a:rPr>
              <a:t>memoria ad un altro, si deve ritardare l’associazione degli indirizzi fino alla fase di</a:t>
            </a:r>
            <a:r>
              <a:rPr sz="1600" spc="10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esecuzione.</a:t>
            </a:r>
            <a:endParaRPr sz="1600">
              <a:latin typeface="Arial"/>
              <a:cs typeface="Arial"/>
            </a:endParaRPr>
          </a:p>
          <a:p>
            <a:pPr marR="305435" algn="r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065" y="1494789"/>
            <a:ext cx="7269480" cy="12388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2530"/>
              </a:lnSpc>
              <a:spcBef>
                <a:spcPts val="114"/>
              </a:spcBef>
            </a:pPr>
            <a:r>
              <a:rPr sz="2300" spc="10" dirty="0">
                <a:solidFill>
                  <a:srgbClr val="FF0000"/>
                </a:solidFill>
                <a:latin typeface="Wingdings"/>
                <a:cs typeface="Wingdings"/>
              </a:rPr>
              <a:t></a:t>
            </a:r>
            <a:r>
              <a:rPr sz="23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Arial"/>
                <a:cs typeface="Arial"/>
              </a:rPr>
              <a:t>Indirizzo Logico (virtuali): indirizzo generato dalla</a:t>
            </a:r>
            <a:r>
              <a:rPr sz="1600" b="1" spc="204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cpu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2530"/>
              </a:lnSpc>
            </a:pPr>
            <a:r>
              <a:rPr sz="2300" spc="10" dirty="0">
                <a:solidFill>
                  <a:srgbClr val="FF0000"/>
                </a:solidFill>
                <a:latin typeface="Wingdings"/>
                <a:cs typeface="Wingdings"/>
              </a:rPr>
              <a:t></a:t>
            </a:r>
            <a:r>
              <a:rPr sz="23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Arial"/>
                <a:cs typeface="Arial"/>
              </a:rPr>
              <a:t>Indirizzo Fisico: indirizzo reale </a:t>
            </a:r>
            <a:r>
              <a:rPr sz="1600" b="1" spc="-15" dirty="0">
                <a:latin typeface="Arial"/>
                <a:cs typeface="Arial"/>
              </a:rPr>
              <a:t>(MAR) </a:t>
            </a:r>
            <a:r>
              <a:rPr sz="1600" b="1" spc="-10" dirty="0">
                <a:latin typeface="Arial"/>
                <a:cs typeface="Arial"/>
              </a:rPr>
              <a:t>visto </a:t>
            </a:r>
            <a:r>
              <a:rPr sz="1600" b="1" spc="-5" dirty="0">
                <a:latin typeface="Arial"/>
                <a:cs typeface="Arial"/>
              </a:rPr>
              <a:t>dalla</a:t>
            </a:r>
            <a:r>
              <a:rPr sz="1600" b="1" spc="29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MMU ( Memory Management Unit): </a:t>
            </a:r>
            <a:r>
              <a:rPr sz="1600" spc="-5" dirty="0">
                <a:latin typeface="Arial"/>
                <a:cs typeface="Arial"/>
              </a:rPr>
              <a:t>modulo che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occupa della</a:t>
            </a:r>
            <a:r>
              <a:rPr sz="1600" spc="1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traduzione.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5150" y="2997136"/>
            <a:ext cx="5329174" cy="3602101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Introduzione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2275" y="2421001"/>
            <a:ext cx="2133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92275" y="2421001"/>
            <a:ext cx="2133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75"/>
              </a:spcBef>
            </a:pP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CONTIGUA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065" y="1586229"/>
            <a:ext cx="81343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I moduli di gestione della memoria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differenziano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base al tipo di </a:t>
            </a:r>
            <a:r>
              <a:rPr sz="1600" spc="-10" dirty="0">
                <a:latin typeface="Arial"/>
                <a:cs typeface="Arial"/>
              </a:rPr>
              <a:t>allocazione </a:t>
            </a:r>
            <a:r>
              <a:rPr sz="1600" spc="-5" dirty="0">
                <a:latin typeface="Arial"/>
                <a:cs typeface="Arial"/>
              </a:rPr>
              <a:t>della  stessa, che può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essere: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56100" y="2421001"/>
            <a:ext cx="2133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56100" y="2421001"/>
            <a:ext cx="2133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75"/>
              </a:spcBef>
            </a:pPr>
            <a:r>
              <a:rPr sz="1800" b="1" i="1" spc="-5" dirty="0">
                <a:solidFill>
                  <a:srgbClr val="FFFFFF"/>
                </a:solidFill>
                <a:latin typeface="Arial"/>
                <a:cs typeface="Arial"/>
              </a:rPr>
              <a:t>NON</a:t>
            </a:r>
            <a:r>
              <a:rPr sz="1800" b="1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CONTIGUA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Allocazione della</a:t>
            </a:r>
            <a:r>
              <a:rPr spc="-25" dirty="0"/>
              <a:t> </a:t>
            </a:r>
            <a:r>
              <a:rPr spc="-5" dirty="0"/>
              <a:t>Memoria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47217" y="2967608"/>
            <a:ext cx="790829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Allocazione Contigua: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 memoria </a:t>
            </a:r>
            <a:r>
              <a:rPr sz="1600" spc="-5" dirty="0">
                <a:latin typeface="Arial"/>
                <a:cs typeface="Arial"/>
              </a:rPr>
              <a:t>viene </a:t>
            </a:r>
            <a:r>
              <a:rPr sz="1600" spc="-10" dirty="0">
                <a:latin typeface="Arial"/>
                <a:cs typeface="Arial"/>
              </a:rPr>
              <a:t>allocata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modo tale che ciascun oggetto  occupa un insieme di locazioni i cui indirizzi sono </a:t>
            </a:r>
            <a:r>
              <a:rPr sz="1600" dirty="0">
                <a:latin typeface="Arial"/>
                <a:cs typeface="Arial"/>
              </a:rPr>
              <a:t>strettamente consecutivi. </a:t>
            </a:r>
            <a:r>
              <a:rPr sz="1600" spc="-5" dirty="0">
                <a:latin typeface="Arial"/>
                <a:cs typeface="Arial"/>
              </a:rPr>
              <a:t>Esistono  vari tipi di </a:t>
            </a:r>
            <a:r>
              <a:rPr sz="1600" dirty="0">
                <a:latin typeface="Arial"/>
                <a:cs typeface="Arial"/>
              </a:rPr>
              <a:t>allocazione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contigua: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95172" y="4122420"/>
            <a:ext cx="2839212" cy="399288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25067" y="4096511"/>
            <a:ext cx="2478024" cy="5120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2987" y="4149725"/>
            <a:ext cx="2743200" cy="3048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42987" y="4149725"/>
            <a:ext cx="2743200" cy="304800"/>
          </a:xfrm>
          <a:prstGeom prst="rect">
            <a:avLst/>
          </a:prstGeom>
          <a:ln w="9525">
            <a:solidFill>
              <a:srgbClr val="B6DCDF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04"/>
              </a:spcBef>
            </a:pPr>
            <a:r>
              <a:rPr sz="1600" b="1" i="1" spc="-10" dirty="0">
                <a:latin typeface="Arial"/>
                <a:cs typeface="Arial"/>
              </a:rPr>
              <a:t>MONOALLOCAZIONE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95172" y="4625340"/>
            <a:ext cx="3753612" cy="399288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25067" y="4599432"/>
            <a:ext cx="3252215" cy="5120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42987" y="4652898"/>
            <a:ext cx="3657600" cy="304800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42987" y="4652898"/>
            <a:ext cx="3657600" cy="304800"/>
          </a:xfrm>
          <a:prstGeom prst="rect">
            <a:avLst/>
          </a:prstGeom>
          <a:ln w="9525">
            <a:solidFill>
              <a:srgbClr val="B6DCDF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10"/>
              </a:spcBef>
            </a:pPr>
            <a:r>
              <a:rPr sz="1600" b="1" i="1" spc="-20" dirty="0">
                <a:latin typeface="Arial"/>
                <a:cs typeface="Arial"/>
              </a:rPr>
              <a:t>PARTIZIONAMENTO</a:t>
            </a:r>
            <a:r>
              <a:rPr sz="1600" b="1" i="1" spc="30" dirty="0">
                <a:latin typeface="Arial"/>
                <a:cs typeface="Arial"/>
              </a:rPr>
              <a:t> </a:t>
            </a:r>
            <a:r>
              <a:rPr sz="1600" b="1" i="1" spc="-40" dirty="0">
                <a:latin typeface="Arial"/>
                <a:cs typeface="Arial"/>
              </a:rPr>
              <a:t>STATICO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95172" y="5634228"/>
            <a:ext cx="2458212" cy="399288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5067" y="5608320"/>
            <a:ext cx="2136648" cy="512064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42987" y="5661025"/>
            <a:ext cx="2362200" cy="304800"/>
          </a:xfrm>
          <a:prstGeom prst="rect">
            <a:avLst/>
          </a:pr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42987" y="5661025"/>
            <a:ext cx="2362200" cy="304800"/>
          </a:xfrm>
          <a:prstGeom prst="rect">
            <a:avLst/>
          </a:prstGeom>
          <a:ln w="9525">
            <a:solidFill>
              <a:srgbClr val="B6DCDF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10"/>
              </a:spcBef>
            </a:pPr>
            <a:r>
              <a:rPr sz="1600" b="1" i="1" spc="-15" dirty="0">
                <a:latin typeface="Arial"/>
                <a:cs typeface="Arial"/>
              </a:rPr>
              <a:t>SEGMENTAZIONE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95172" y="5129784"/>
            <a:ext cx="3982212" cy="400811"/>
          </a:xfrm>
          <a:prstGeom prst="rect">
            <a:avLst/>
          </a:pr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25067" y="5103876"/>
            <a:ext cx="3416807" cy="512064"/>
          </a:xfrm>
          <a:prstGeom prst="rect">
            <a:avLst/>
          </a:prstGeom>
          <a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42987" y="5157851"/>
            <a:ext cx="3886200" cy="304800"/>
          </a:xfrm>
          <a:prstGeom prst="rect">
            <a:avLst/>
          </a:prstGeom>
          <a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042987" y="5157851"/>
            <a:ext cx="3886200" cy="304800"/>
          </a:xfrm>
          <a:prstGeom prst="rect">
            <a:avLst/>
          </a:prstGeom>
          <a:ln w="9525">
            <a:solidFill>
              <a:srgbClr val="B6DCDF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09"/>
              </a:spcBef>
            </a:pPr>
            <a:r>
              <a:rPr sz="1600" b="1" i="1" spc="-20" dirty="0">
                <a:latin typeface="Arial"/>
                <a:cs typeface="Arial"/>
              </a:rPr>
              <a:t>PARTIZIONAMENTO</a:t>
            </a:r>
            <a:r>
              <a:rPr sz="1600" b="1" i="1" spc="30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DINAMICO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742" y="1534820"/>
            <a:ext cx="8207375" cy="161099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spc="-5" dirty="0">
                <a:latin typeface="Arial"/>
                <a:cs typeface="Arial"/>
              </a:rPr>
              <a:t>La </a:t>
            </a:r>
            <a:r>
              <a:rPr sz="1600" b="1" spc="-5" dirty="0">
                <a:latin typeface="Arial"/>
                <a:cs typeface="Arial"/>
              </a:rPr>
              <a:t>memoria </a:t>
            </a:r>
            <a:r>
              <a:rPr sz="1600" spc="-5" dirty="0">
                <a:latin typeface="Arial"/>
                <a:cs typeface="Arial"/>
              </a:rPr>
              <a:t>viene </a:t>
            </a:r>
            <a:r>
              <a:rPr sz="1600" b="1" spc="-10" dirty="0">
                <a:latin typeface="Arial"/>
                <a:cs typeface="Arial"/>
              </a:rPr>
              <a:t>suddivisa </a:t>
            </a:r>
            <a:r>
              <a:rPr sz="1600" b="1" spc="-5" dirty="0">
                <a:latin typeface="Arial"/>
                <a:cs typeface="Arial"/>
              </a:rPr>
              <a:t>in </a:t>
            </a:r>
            <a:r>
              <a:rPr sz="1600" b="1" spc="-10" dirty="0">
                <a:latin typeface="Arial"/>
                <a:cs typeface="Arial"/>
              </a:rPr>
              <a:t>due </a:t>
            </a:r>
            <a:r>
              <a:rPr sz="1600" b="1" spc="-5" dirty="0">
                <a:latin typeface="Arial"/>
                <a:cs typeface="Arial"/>
              </a:rPr>
              <a:t>aree</a:t>
            </a:r>
            <a:r>
              <a:rPr sz="1600" b="1" spc="15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contigue</a:t>
            </a:r>
            <a:r>
              <a:rPr sz="1600" spc="-5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367665" marR="5080" indent="-177165">
              <a:lnSpc>
                <a:spcPct val="100000"/>
              </a:lnSpc>
              <a:spcBef>
                <a:spcPts val="965"/>
              </a:spcBef>
              <a:buChar char="•"/>
              <a:tabLst>
                <a:tab pos="368300" algn="l"/>
              </a:tabLst>
            </a:pP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prima allocata permanentemente ad una porzione residente </a:t>
            </a:r>
            <a:r>
              <a:rPr sz="160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sistema operativo  (Monitor)</a:t>
            </a:r>
            <a:endParaRPr sz="1600">
              <a:latin typeface="Arial"/>
              <a:cs typeface="Arial"/>
            </a:endParaRPr>
          </a:p>
          <a:p>
            <a:pPr marL="367665" marR="6985" indent="-177165">
              <a:lnSpc>
                <a:spcPct val="100000"/>
              </a:lnSpc>
              <a:spcBef>
                <a:spcPts val="960"/>
              </a:spcBef>
              <a:buChar char="•"/>
              <a:tabLst>
                <a:tab pos="368300" algn="l"/>
              </a:tabLst>
            </a:pP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seconda assegnata ai processi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esecuzione, processi utente o porzioni non  residenti del sistema operativo, per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tempo necessario al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completamento.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25996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Monoallocazione  (Monitor</a:t>
            </a:r>
            <a:r>
              <a:rPr spc="-15" dirty="0"/>
              <a:t> </a:t>
            </a:r>
            <a:r>
              <a:rPr spc="-5" dirty="0"/>
              <a:t>Monoprocesso)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16012" y="3527425"/>
            <a:ext cx="2438400" cy="8382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16012" y="3527425"/>
            <a:ext cx="2438400" cy="838200"/>
          </a:xfrm>
          <a:prstGeom prst="rect">
            <a:avLst/>
          </a:prstGeom>
          <a:ln w="28575">
            <a:solidFill>
              <a:srgbClr val="808080"/>
            </a:solidFill>
          </a:ln>
        </p:spPr>
        <p:txBody>
          <a:bodyPr vert="horz" wrap="square" lIns="0" tIns="172085" rIns="0" bIns="0" rtlCol="0">
            <a:spAutoFit/>
          </a:bodyPr>
          <a:lstStyle/>
          <a:p>
            <a:pPr marL="91440" marR="173355">
              <a:lnSpc>
                <a:spcPct val="100000"/>
              </a:lnSpc>
              <a:spcBef>
                <a:spcPts val="1355"/>
              </a:spcBef>
            </a:pP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Porzione residente </a:t>
            </a:r>
            <a:r>
              <a:rPr sz="1600" b="1" spc="-5" dirty="0">
                <a:solidFill>
                  <a:srgbClr val="FFFFFF"/>
                </a:solidFill>
                <a:latin typeface="Malgun Gothic"/>
                <a:cs typeface="Malgun Gothic"/>
              </a:rPr>
              <a:t>del  </a:t>
            </a: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sistema</a:t>
            </a:r>
            <a:r>
              <a:rPr sz="16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operativo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16012" y="4365625"/>
            <a:ext cx="2438400" cy="1524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16012" y="4365625"/>
            <a:ext cx="2438400" cy="1524000"/>
          </a:xfrm>
          <a:prstGeom prst="rect">
            <a:avLst/>
          </a:prstGeom>
          <a:ln w="285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91440" marR="577850">
              <a:lnSpc>
                <a:spcPct val="100000"/>
              </a:lnSpc>
              <a:spcBef>
                <a:spcPts val="1645"/>
              </a:spcBef>
            </a:pP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Area dedicata </a:t>
            </a:r>
            <a:r>
              <a:rPr sz="1600" b="1" spc="-5" dirty="0">
                <a:solidFill>
                  <a:srgbClr val="FFFFFF"/>
                </a:solidFill>
                <a:latin typeface="Malgun Gothic"/>
                <a:cs typeface="Malgun Gothic"/>
              </a:rPr>
              <a:t>ai  </a:t>
            </a: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processi</a:t>
            </a:r>
            <a:r>
              <a:rPr sz="16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transienti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1019" y="3405885"/>
            <a:ext cx="1289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Malgun Gothic"/>
                <a:cs typeface="Malgun Gothic"/>
              </a:rPr>
              <a:t>0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1517" y="5724245"/>
            <a:ext cx="4318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Malgun Gothic"/>
                <a:cs typeface="Malgun Gothic"/>
              </a:rPr>
              <a:t>max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14750" y="3609213"/>
            <a:ext cx="5352415" cy="1823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Il sistema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operativo:</a:t>
            </a:r>
            <a:endParaRPr sz="1600">
              <a:latin typeface="Arial"/>
              <a:cs typeface="Arial"/>
            </a:endParaRPr>
          </a:p>
          <a:p>
            <a:pPr marL="190500" marR="5080" indent="-177800">
              <a:lnSpc>
                <a:spcPct val="120000"/>
              </a:lnSpc>
              <a:spcBef>
                <a:spcPts val="1105"/>
              </a:spcBef>
              <a:buChar char="•"/>
              <a:tabLst>
                <a:tab pos="191135" algn="l"/>
                <a:tab pos="847725" algn="l"/>
                <a:tab pos="1664335" algn="l"/>
                <a:tab pos="2309495" algn="l"/>
                <a:tab pos="3033395" algn="l"/>
                <a:tab pos="3364229" algn="l"/>
                <a:tab pos="4483100" algn="l"/>
              </a:tabLst>
            </a:pPr>
            <a:r>
              <a:rPr sz="1600" spc="-5" dirty="0">
                <a:latin typeface="Arial"/>
                <a:cs typeface="Arial"/>
              </a:rPr>
              <a:t>tiene	</a:t>
            </a:r>
            <a:r>
              <a:rPr sz="1600" spc="5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rac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5" dirty="0">
                <a:latin typeface="Arial"/>
                <a:cs typeface="Arial"/>
              </a:rPr>
              <a:t>ia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de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la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prima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de</a:t>
            </a:r>
            <a:r>
              <a:rPr sz="1600" spc="-5" dirty="0">
                <a:latin typeface="Arial"/>
                <a:cs typeface="Arial"/>
              </a:rPr>
              <a:t>l</a:t>
            </a:r>
            <a:r>
              <a:rPr sz="1600" spc="-15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’</a:t>
            </a:r>
            <a:r>
              <a:rPr sz="1600" spc="-20" dirty="0">
                <a:latin typeface="Arial"/>
                <a:cs typeface="Arial"/>
              </a:rPr>
              <a:t>u</a:t>
            </a:r>
            <a:r>
              <a:rPr sz="1600" spc="-5" dirty="0">
                <a:latin typeface="Arial"/>
                <a:cs typeface="Arial"/>
              </a:rPr>
              <a:t>lt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ma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l</a:t>
            </a:r>
            <a:r>
              <a:rPr sz="1600" spc="-20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ca</a:t>
            </a:r>
            <a:r>
              <a:rPr sz="1600" spc="-10" dirty="0">
                <a:latin typeface="Arial"/>
                <a:cs typeface="Arial"/>
              </a:rPr>
              <a:t>z</a:t>
            </a:r>
            <a:r>
              <a:rPr sz="1600" spc="-5" dirty="0">
                <a:latin typeface="Arial"/>
                <a:cs typeface="Arial"/>
              </a:rPr>
              <a:t>ione  disponibile per i processi transienti;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1345"/>
              </a:spcBef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viene posto ad uno dei due estremi della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memoria;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1345"/>
              </a:spcBef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ingloba i vettori di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interrupt;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4065" y="6144869"/>
            <a:ext cx="84385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Schema viene generalmente utilizzato da sistemi operativi monoprocesso per</a:t>
            </a:r>
            <a:r>
              <a:rPr sz="1600" spc="170" dirty="0">
                <a:latin typeface="Arial"/>
                <a:cs typeface="Arial"/>
              </a:rPr>
              <a:t> </a:t>
            </a:r>
            <a:r>
              <a:rPr sz="1600" spc="-60" dirty="0">
                <a:latin typeface="Arial"/>
                <a:cs typeface="Arial"/>
              </a:rPr>
              <a:t>microcomp</a:t>
            </a:r>
            <a:r>
              <a:rPr sz="2100" spc="-89" baseline="-31746" dirty="0">
                <a:latin typeface="Arial"/>
                <a:cs typeface="Arial"/>
              </a:rPr>
              <a:t>5</a:t>
            </a:r>
            <a:r>
              <a:rPr sz="1600" spc="-60" dirty="0">
                <a:latin typeface="Arial"/>
                <a:cs typeface="Arial"/>
              </a:rPr>
              <a:t>uter.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36720" y="1536191"/>
            <a:ext cx="1216152" cy="4572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90117" y="1590802"/>
            <a:ext cx="7489190" cy="163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ahoma"/>
                <a:cs typeface="Tahoma"/>
              </a:rPr>
              <a:t>Si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moltiplica</a:t>
            </a:r>
            <a:r>
              <a:rPr sz="1600" spc="-5" dirty="0">
                <a:latin typeface="Tahoma"/>
                <a:cs typeface="Tahoma"/>
              </a:rPr>
              <a:t> ripetutamente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il numero frazionario </a:t>
            </a:r>
            <a:r>
              <a:rPr sz="1600" u="sng" spc="-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decimale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per 2</a:t>
            </a:r>
            <a:r>
              <a:rPr sz="1600" spc="-5" dirty="0">
                <a:latin typeface="Tahoma"/>
                <a:cs typeface="Tahoma"/>
              </a:rPr>
              <a:t>, </a:t>
            </a:r>
            <a:r>
              <a:rPr sz="1600" spc="-10" dirty="0">
                <a:latin typeface="Tahoma"/>
                <a:cs typeface="Tahoma"/>
              </a:rPr>
              <a:t>fino </a:t>
            </a:r>
            <a:r>
              <a:rPr sz="1600" spc="-5" dirty="0">
                <a:latin typeface="Tahoma"/>
                <a:cs typeface="Tahoma"/>
              </a:rPr>
              <a:t>ad </a:t>
            </a:r>
            <a:r>
              <a:rPr sz="1600" spc="-10" dirty="0">
                <a:latin typeface="Tahoma"/>
                <a:cs typeface="Tahoma"/>
              </a:rPr>
              <a:t>ottenere  una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parte decimale nulla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o</a:t>
            </a:r>
            <a:r>
              <a:rPr sz="1600" dirty="0">
                <a:latin typeface="Tahoma"/>
                <a:cs typeface="Tahoma"/>
              </a:rPr>
              <a:t>, </a:t>
            </a:r>
            <a:r>
              <a:rPr sz="1600" spc="-5" dirty="0">
                <a:latin typeface="Tahoma"/>
                <a:cs typeface="Tahoma"/>
              </a:rPr>
              <a:t>dato </a:t>
            </a:r>
            <a:r>
              <a:rPr sz="1600" spc="-10" dirty="0">
                <a:latin typeface="Tahoma"/>
                <a:cs typeface="Tahoma"/>
              </a:rPr>
              <a:t>che </a:t>
            </a:r>
            <a:r>
              <a:rPr sz="1600" spc="-5" dirty="0">
                <a:latin typeface="Tahoma"/>
                <a:cs typeface="Tahoma"/>
              </a:rPr>
              <a:t>la condizione potrebbe non </a:t>
            </a:r>
            <a:r>
              <a:rPr sz="1600" spc="-10" dirty="0">
                <a:latin typeface="Tahoma"/>
                <a:cs typeface="Tahoma"/>
              </a:rPr>
              <a:t>verificarsi </a:t>
            </a:r>
            <a:r>
              <a:rPr sz="1600" spc="-5" dirty="0">
                <a:latin typeface="Tahoma"/>
                <a:cs typeface="Tahoma"/>
              </a:rPr>
              <a:t>mai,  per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un numero prefissato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di volte</a:t>
            </a:r>
            <a:r>
              <a:rPr sz="1600" dirty="0">
                <a:latin typeface="Tahoma"/>
                <a:cs typeface="Tahoma"/>
              </a:rPr>
              <a:t>. </a:t>
            </a:r>
            <a:r>
              <a:rPr sz="1600" spc="-5" dirty="0">
                <a:latin typeface="Tahoma"/>
                <a:cs typeface="Tahoma"/>
              </a:rPr>
              <a:t>Le </a:t>
            </a:r>
            <a:r>
              <a:rPr sz="1600" spc="-10" dirty="0">
                <a:latin typeface="Tahoma"/>
                <a:cs typeface="Tahoma"/>
              </a:rPr>
              <a:t>cifre </a:t>
            </a:r>
            <a:r>
              <a:rPr sz="1600" spc="-5" dirty="0">
                <a:latin typeface="Tahoma"/>
                <a:cs typeface="Tahoma"/>
              </a:rPr>
              <a:t>del numero binario sono le parti </a:t>
            </a:r>
            <a:r>
              <a:rPr sz="1600" spc="-10" dirty="0">
                <a:latin typeface="Tahoma"/>
                <a:cs typeface="Tahoma"/>
              </a:rPr>
              <a:t>intere  </a:t>
            </a:r>
            <a:r>
              <a:rPr sz="1600" spc="-5" dirty="0">
                <a:latin typeface="Tahoma"/>
                <a:cs typeface="Tahoma"/>
              </a:rPr>
              <a:t>dei prodotti successivi; la </a:t>
            </a:r>
            <a:r>
              <a:rPr sz="1600" spc="-10" dirty="0">
                <a:latin typeface="Tahoma"/>
                <a:cs typeface="Tahoma"/>
              </a:rPr>
              <a:t>cifra </a:t>
            </a:r>
            <a:r>
              <a:rPr sz="1600" spc="-5" dirty="0">
                <a:latin typeface="Tahoma"/>
                <a:cs typeface="Tahoma"/>
              </a:rPr>
              <a:t>più </a:t>
            </a:r>
            <a:r>
              <a:rPr sz="1600" spc="-10" dirty="0">
                <a:latin typeface="Tahoma"/>
                <a:cs typeface="Tahoma"/>
              </a:rPr>
              <a:t>significativa </a:t>
            </a:r>
            <a:r>
              <a:rPr sz="1600" spc="-5" dirty="0">
                <a:latin typeface="Tahoma"/>
                <a:cs typeface="Tahoma"/>
              </a:rPr>
              <a:t>è il risultato </a:t>
            </a:r>
            <a:r>
              <a:rPr sz="1600" spc="-10" dirty="0">
                <a:latin typeface="Tahoma"/>
                <a:cs typeface="Tahoma"/>
              </a:rPr>
              <a:t>della prima  moltiplicazione</a:t>
            </a:r>
            <a:endParaRPr sz="1600">
              <a:latin typeface="Tahoma"/>
              <a:cs typeface="Tahoma"/>
            </a:endParaRPr>
          </a:p>
          <a:p>
            <a:pPr marL="236220">
              <a:lnSpc>
                <a:spcPct val="100000"/>
              </a:lnSpc>
              <a:spcBef>
                <a:spcPts val="1055"/>
              </a:spcBef>
            </a:pPr>
            <a:r>
              <a:rPr sz="1650" spc="-80" dirty="0">
                <a:latin typeface="Lucida Sans Unicode"/>
                <a:cs typeface="Lucida Sans Unicode"/>
              </a:rPr>
              <a:t>Esempio: </a:t>
            </a:r>
            <a:r>
              <a:rPr sz="1650" spc="-105" dirty="0">
                <a:latin typeface="Lucida Sans Unicode"/>
                <a:cs typeface="Lucida Sans Unicode"/>
              </a:rPr>
              <a:t>convertire </a:t>
            </a:r>
            <a:r>
              <a:rPr sz="1650" spc="-130" dirty="0">
                <a:latin typeface="Lucida Sans Unicode"/>
                <a:cs typeface="Lucida Sans Unicode"/>
              </a:rPr>
              <a:t>in </a:t>
            </a:r>
            <a:r>
              <a:rPr sz="1650" spc="-125" dirty="0">
                <a:latin typeface="Lucida Sans Unicode"/>
                <a:cs typeface="Lucida Sans Unicode"/>
              </a:rPr>
              <a:t>binario </a:t>
            </a:r>
            <a:r>
              <a:rPr sz="1650" spc="-95" dirty="0">
                <a:latin typeface="Lucida Sans Unicode"/>
                <a:cs typeface="Lucida Sans Unicode"/>
              </a:rPr>
              <a:t>(0.25)</a:t>
            </a:r>
            <a:r>
              <a:rPr sz="1650" spc="-142" baseline="-20202" dirty="0">
                <a:latin typeface="Lucida Sans Unicode"/>
                <a:cs typeface="Lucida Sans Unicode"/>
              </a:rPr>
              <a:t>10 </a:t>
            </a:r>
            <a:r>
              <a:rPr sz="1650" spc="-80" dirty="0">
                <a:latin typeface="Lucida Sans Unicode"/>
                <a:cs typeface="Lucida Sans Unicode"/>
              </a:rPr>
              <a:t>, </a:t>
            </a:r>
            <a:r>
              <a:rPr sz="1650" spc="-114" dirty="0">
                <a:latin typeface="Lucida Sans Unicode"/>
                <a:cs typeface="Lucida Sans Unicode"/>
              </a:rPr>
              <a:t>(0.21875)</a:t>
            </a:r>
            <a:r>
              <a:rPr sz="1650" spc="-172" baseline="-20202" dirty="0">
                <a:latin typeface="Lucida Sans Unicode"/>
                <a:cs typeface="Lucida Sans Unicode"/>
              </a:rPr>
              <a:t>10 </a:t>
            </a:r>
            <a:r>
              <a:rPr sz="1650" spc="-35" dirty="0">
                <a:latin typeface="Lucida Sans Unicode"/>
                <a:cs typeface="Lucida Sans Unicode"/>
              </a:rPr>
              <a:t>e</a:t>
            </a:r>
            <a:r>
              <a:rPr sz="1650" spc="5" dirty="0">
                <a:latin typeface="Lucida Sans Unicode"/>
                <a:cs typeface="Lucida Sans Unicode"/>
              </a:rPr>
              <a:t> </a:t>
            </a:r>
            <a:r>
              <a:rPr sz="1650" spc="-100" dirty="0">
                <a:latin typeface="Lucida Sans Unicode"/>
                <a:cs typeface="Lucida Sans Unicode"/>
              </a:rPr>
              <a:t>(0.45)</a:t>
            </a:r>
            <a:r>
              <a:rPr sz="1650" spc="-150" baseline="-20202" dirty="0">
                <a:latin typeface="Lucida Sans Unicode"/>
                <a:cs typeface="Lucida Sans Unicode"/>
              </a:rPr>
              <a:t>10</a:t>
            </a:r>
            <a:endParaRPr sz="1650" baseline="-20202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63333" y="3513997"/>
            <a:ext cx="1536065" cy="198945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650" spc="-130" dirty="0">
                <a:latin typeface="Lucida Sans Unicode"/>
                <a:cs typeface="Lucida Sans Unicode"/>
              </a:rPr>
              <a:t>.45 </a:t>
            </a:r>
            <a:r>
              <a:rPr sz="1650" i="1" spc="-30" dirty="0">
                <a:latin typeface="Symbol"/>
                <a:cs typeface="Symbol"/>
              </a:rPr>
              <a:t>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spc="-160" dirty="0">
                <a:latin typeface="Lucida Sans Unicode"/>
                <a:cs typeface="Lucida Sans Unicode"/>
              </a:rPr>
              <a:t>2 </a:t>
            </a:r>
            <a:r>
              <a:rPr sz="1650" spc="-380" dirty="0">
                <a:latin typeface="Lucida Sans Unicode"/>
                <a:cs typeface="Lucida Sans Unicode"/>
              </a:rPr>
              <a:t>=  </a:t>
            </a:r>
            <a:r>
              <a:rPr sz="1650" spc="-250" dirty="0">
                <a:latin typeface="Lucida Sans Unicode"/>
                <a:cs typeface="Lucida Sans Unicode"/>
              </a:rPr>
              <a:t> </a:t>
            </a:r>
            <a:r>
              <a:rPr sz="1650" spc="-130" dirty="0">
                <a:latin typeface="Lucida Sans Unicode"/>
                <a:cs typeface="Lucida Sans Unicode"/>
              </a:rPr>
              <a:t>0.9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650" spc="-130" dirty="0">
                <a:latin typeface="Lucida Sans Unicode"/>
                <a:cs typeface="Lucida Sans Unicode"/>
              </a:rPr>
              <a:t>.90 </a:t>
            </a:r>
            <a:r>
              <a:rPr sz="1650" i="1" spc="-30" dirty="0">
                <a:latin typeface="Symbol"/>
                <a:cs typeface="Symbol"/>
              </a:rPr>
              <a:t>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spc="-155" dirty="0">
                <a:latin typeface="Lucida Sans Unicode"/>
                <a:cs typeface="Lucida Sans Unicode"/>
              </a:rPr>
              <a:t>2 </a:t>
            </a:r>
            <a:r>
              <a:rPr sz="1650" spc="-380" dirty="0">
                <a:latin typeface="Lucida Sans Unicode"/>
                <a:cs typeface="Lucida Sans Unicode"/>
              </a:rPr>
              <a:t>=  </a:t>
            </a:r>
            <a:r>
              <a:rPr sz="1650" spc="-250" dirty="0">
                <a:latin typeface="Lucida Sans Unicode"/>
                <a:cs typeface="Lucida Sans Unicode"/>
              </a:rPr>
              <a:t> </a:t>
            </a:r>
            <a:r>
              <a:rPr sz="1650" spc="-135" dirty="0">
                <a:latin typeface="Lucida Sans Unicode"/>
                <a:cs typeface="Lucida Sans Unicode"/>
              </a:rPr>
              <a:t>1.8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650" spc="-130" dirty="0">
                <a:latin typeface="Lucida Sans Unicode"/>
                <a:cs typeface="Lucida Sans Unicode"/>
              </a:rPr>
              <a:t>.80 </a:t>
            </a:r>
            <a:r>
              <a:rPr sz="1650" i="1" spc="-30" dirty="0">
                <a:latin typeface="Symbol"/>
                <a:cs typeface="Symbol"/>
              </a:rPr>
              <a:t>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spc="-160" dirty="0">
                <a:latin typeface="Lucida Sans Unicode"/>
                <a:cs typeface="Lucida Sans Unicode"/>
              </a:rPr>
              <a:t>2 </a:t>
            </a:r>
            <a:r>
              <a:rPr sz="1650" spc="-380" dirty="0">
                <a:latin typeface="Lucida Sans Unicode"/>
                <a:cs typeface="Lucida Sans Unicode"/>
              </a:rPr>
              <a:t>=  </a:t>
            </a:r>
            <a:r>
              <a:rPr sz="1650" spc="-250" dirty="0">
                <a:latin typeface="Lucida Sans Unicode"/>
                <a:cs typeface="Lucida Sans Unicode"/>
              </a:rPr>
              <a:t> </a:t>
            </a:r>
            <a:r>
              <a:rPr sz="1650" spc="-130" dirty="0">
                <a:latin typeface="Lucida Sans Unicode"/>
                <a:cs typeface="Lucida Sans Unicode"/>
              </a:rPr>
              <a:t>1.6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650" spc="-130" dirty="0">
                <a:latin typeface="Lucida Sans Unicode"/>
                <a:cs typeface="Lucida Sans Unicode"/>
              </a:rPr>
              <a:t>.60 </a:t>
            </a:r>
            <a:r>
              <a:rPr sz="1650" i="1" spc="-30" dirty="0">
                <a:latin typeface="Symbol"/>
                <a:cs typeface="Symbol"/>
              </a:rPr>
              <a:t>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spc="-160" dirty="0">
                <a:latin typeface="Lucida Sans Unicode"/>
                <a:cs typeface="Lucida Sans Unicode"/>
              </a:rPr>
              <a:t>2 </a:t>
            </a:r>
            <a:r>
              <a:rPr sz="1650" spc="-380" dirty="0">
                <a:latin typeface="Lucida Sans Unicode"/>
                <a:cs typeface="Lucida Sans Unicode"/>
              </a:rPr>
              <a:t>=  </a:t>
            </a:r>
            <a:r>
              <a:rPr sz="1650" spc="-250" dirty="0">
                <a:latin typeface="Lucida Sans Unicode"/>
                <a:cs typeface="Lucida Sans Unicode"/>
              </a:rPr>
              <a:t> </a:t>
            </a:r>
            <a:r>
              <a:rPr sz="1650" spc="-130" dirty="0">
                <a:latin typeface="Lucida Sans Unicode"/>
                <a:cs typeface="Lucida Sans Unicode"/>
              </a:rPr>
              <a:t>1.2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650" spc="-130" dirty="0">
                <a:latin typeface="Lucida Sans Unicode"/>
                <a:cs typeface="Lucida Sans Unicode"/>
              </a:rPr>
              <a:t>.20 </a:t>
            </a:r>
            <a:r>
              <a:rPr sz="1650" i="1" spc="-30" dirty="0">
                <a:latin typeface="Symbol"/>
                <a:cs typeface="Symbol"/>
              </a:rPr>
              <a:t>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spc="-160" dirty="0">
                <a:latin typeface="Lucida Sans Unicode"/>
                <a:cs typeface="Lucida Sans Unicode"/>
              </a:rPr>
              <a:t>2 </a:t>
            </a:r>
            <a:r>
              <a:rPr sz="1650" spc="-380" dirty="0">
                <a:latin typeface="Lucida Sans Unicode"/>
                <a:cs typeface="Lucida Sans Unicode"/>
              </a:rPr>
              <a:t>=  </a:t>
            </a:r>
            <a:r>
              <a:rPr sz="1650" spc="-250" dirty="0">
                <a:latin typeface="Lucida Sans Unicode"/>
                <a:cs typeface="Lucida Sans Unicode"/>
              </a:rPr>
              <a:t> </a:t>
            </a:r>
            <a:r>
              <a:rPr sz="1650" spc="-130" dirty="0">
                <a:latin typeface="Lucida Sans Unicode"/>
                <a:cs typeface="Lucida Sans Unicode"/>
              </a:rPr>
              <a:t>0.4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650" spc="-130" dirty="0">
                <a:latin typeface="Lucida Sans Unicode"/>
                <a:cs typeface="Lucida Sans Unicode"/>
              </a:rPr>
              <a:t>.40 </a:t>
            </a:r>
            <a:r>
              <a:rPr sz="1650" spc="-215" dirty="0">
                <a:latin typeface="Lucida Sans Unicode"/>
                <a:cs typeface="Lucida Sans Unicode"/>
              </a:rPr>
              <a:t>x  </a:t>
            </a:r>
            <a:r>
              <a:rPr sz="1650" spc="-160" dirty="0">
                <a:latin typeface="Lucida Sans Unicode"/>
                <a:cs typeface="Lucida Sans Unicode"/>
              </a:rPr>
              <a:t>2 </a:t>
            </a:r>
            <a:r>
              <a:rPr sz="1650" spc="-380" dirty="0">
                <a:latin typeface="Lucida Sans Unicode"/>
                <a:cs typeface="Lucida Sans Unicode"/>
              </a:rPr>
              <a:t>= </a:t>
            </a:r>
            <a:r>
              <a:rPr sz="1650" spc="-335" dirty="0">
                <a:latin typeface="Lucida Sans Unicode"/>
                <a:cs typeface="Lucida Sans Unicode"/>
              </a:rPr>
              <a:t> </a:t>
            </a:r>
            <a:r>
              <a:rPr sz="1650" spc="-130" dirty="0">
                <a:latin typeface="Lucida Sans Unicode"/>
                <a:cs typeface="Lucida Sans Unicode"/>
              </a:rPr>
              <a:t>0.8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650" spc="-130" dirty="0">
                <a:latin typeface="Lucida Sans Unicode"/>
                <a:cs typeface="Lucida Sans Unicode"/>
              </a:rPr>
              <a:t>.80 </a:t>
            </a:r>
            <a:r>
              <a:rPr sz="1650" spc="-215" dirty="0">
                <a:latin typeface="Lucida Sans Unicode"/>
                <a:cs typeface="Lucida Sans Unicode"/>
              </a:rPr>
              <a:t>x </a:t>
            </a:r>
            <a:r>
              <a:rPr sz="1650" spc="-160" dirty="0">
                <a:latin typeface="Lucida Sans Unicode"/>
                <a:cs typeface="Lucida Sans Unicode"/>
              </a:rPr>
              <a:t>2 </a:t>
            </a:r>
            <a:r>
              <a:rPr sz="1650" spc="-380" dirty="0">
                <a:latin typeface="Lucida Sans Unicode"/>
                <a:cs typeface="Lucida Sans Unicode"/>
              </a:rPr>
              <a:t>= </a:t>
            </a:r>
            <a:r>
              <a:rPr sz="1650" spc="-130" dirty="0">
                <a:latin typeface="Lucida Sans Unicode"/>
                <a:cs typeface="Lucida Sans Unicode"/>
              </a:rPr>
              <a:t>1.6</a:t>
            </a:r>
            <a:r>
              <a:rPr sz="1650" spc="-145" dirty="0">
                <a:latin typeface="Lucida Sans Unicode"/>
                <a:cs typeface="Lucida Sans Unicode"/>
              </a:rPr>
              <a:t> </a:t>
            </a:r>
            <a:r>
              <a:rPr sz="1650" spc="-90" dirty="0">
                <a:latin typeface="Lucida Sans Unicode"/>
                <a:cs typeface="Lucida Sans Unicode"/>
              </a:rPr>
              <a:t>etc.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16751" y="6042025"/>
            <a:ext cx="2384425" cy="339725"/>
          </a:xfrm>
          <a:prstGeom prst="rect">
            <a:avLst/>
          </a:prstGeom>
          <a:solidFill>
            <a:srgbClr val="FFFFFF"/>
          </a:solidFill>
          <a:ln w="25400">
            <a:solidFill>
              <a:srgbClr val="333399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4"/>
              </a:spcBef>
            </a:pPr>
            <a:r>
              <a:rPr sz="1650" spc="-100" dirty="0">
                <a:latin typeface="Lucida Sans Unicode"/>
                <a:cs typeface="Lucida Sans Unicode"/>
              </a:rPr>
              <a:t>(0.45)</a:t>
            </a:r>
            <a:r>
              <a:rPr sz="1650" spc="-150" baseline="-20202" dirty="0">
                <a:latin typeface="Lucida Sans Unicode"/>
                <a:cs typeface="Lucida Sans Unicode"/>
              </a:rPr>
              <a:t>10 </a:t>
            </a:r>
            <a:r>
              <a:rPr sz="1650" i="1" spc="-30" dirty="0">
                <a:latin typeface="Symbol"/>
                <a:cs typeface="Symbol"/>
              </a:rPr>
              <a:t></a:t>
            </a:r>
            <a:r>
              <a:rPr sz="1650" i="1" spc="-5" dirty="0">
                <a:latin typeface="Times New Roman"/>
                <a:cs typeface="Times New Roman"/>
              </a:rPr>
              <a:t> </a:t>
            </a:r>
            <a:r>
              <a:rPr sz="1650" spc="-125" dirty="0">
                <a:latin typeface="Lucida Sans Unicode"/>
                <a:cs typeface="Lucida Sans Unicode"/>
              </a:rPr>
              <a:t>(0.0111001)</a:t>
            </a:r>
            <a:r>
              <a:rPr sz="1650" spc="-187" baseline="-20202" dirty="0">
                <a:latin typeface="Lucida Sans Unicode"/>
                <a:cs typeface="Lucida Sans Unicode"/>
              </a:rPr>
              <a:t>2</a:t>
            </a:r>
            <a:endParaRPr sz="1650" baseline="-20202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67625" y="5661025"/>
            <a:ext cx="209550" cy="344805"/>
          </a:xfrm>
          <a:custGeom>
            <a:avLst/>
            <a:gdLst/>
            <a:ahLst/>
            <a:cxnLst/>
            <a:rect l="l" t="t" r="r" b="b"/>
            <a:pathLst>
              <a:path w="209550" h="344804">
                <a:moveTo>
                  <a:pt x="209550" y="258368"/>
                </a:moveTo>
                <a:lnTo>
                  <a:pt x="0" y="258368"/>
                </a:lnTo>
                <a:lnTo>
                  <a:pt x="104775" y="344487"/>
                </a:lnTo>
                <a:lnTo>
                  <a:pt x="209550" y="258368"/>
                </a:lnTo>
                <a:close/>
              </a:path>
              <a:path w="209550" h="344804">
                <a:moveTo>
                  <a:pt x="157225" y="0"/>
                </a:moveTo>
                <a:lnTo>
                  <a:pt x="52450" y="0"/>
                </a:lnTo>
                <a:lnTo>
                  <a:pt x="52450" y="258368"/>
                </a:lnTo>
                <a:lnTo>
                  <a:pt x="157225" y="258368"/>
                </a:lnTo>
                <a:lnTo>
                  <a:pt x="157225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67625" y="5661025"/>
            <a:ext cx="209550" cy="344805"/>
          </a:xfrm>
          <a:custGeom>
            <a:avLst/>
            <a:gdLst/>
            <a:ahLst/>
            <a:cxnLst/>
            <a:rect l="l" t="t" r="r" b="b"/>
            <a:pathLst>
              <a:path w="209550" h="344804">
                <a:moveTo>
                  <a:pt x="0" y="258368"/>
                </a:moveTo>
                <a:lnTo>
                  <a:pt x="52450" y="258368"/>
                </a:lnTo>
                <a:lnTo>
                  <a:pt x="52450" y="0"/>
                </a:lnTo>
                <a:lnTo>
                  <a:pt x="157225" y="0"/>
                </a:lnTo>
                <a:lnTo>
                  <a:pt x="157225" y="258368"/>
                </a:lnTo>
                <a:lnTo>
                  <a:pt x="209550" y="258368"/>
                </a:lnTo>
                <a:lnTo>
                  <a:pt x="104775" y="344487"/>
                </a:lnTo>
                <a:lnTo>
                  <a:pt x="0" y="258368"/>
                </a:lnTo>
                <a:close/>
              </a:path>
            </a:pathLst>
          </a:custGeom>
          <a:ln w="19050">
            <a:solidFill>
              <a:srgbClr val="3B8B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75126" y="3528245"/>
            <a:ext cx="1837055" cy="86741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650" spc="-145" dirty="0">
                <a:latin typeface="Lucida Sans Unicode"/>
                <a:cs typeface="Lucida Sans Unicode"/>
              </a:rPr>
              <a:t>.21875 </a:t>
            </a:r>
            <a:r>
              <a:rPr sz="1650" i="1" spc="-30" dirty="0">
                <a:latin typeface="Symbol"/>
                <a:cs typeface="Symbol"/>
              </a:rPr>
              <a:t>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spc="-160" dirty="0">
                <a:latin typeface="Lucida Sans Unicode"/>
                <a:cs typeface="Lucida Sans Unicode"/>
              </a:rPr>
              <a:t>2 </a:t>
            </a:r>
            <a:r>
              <a:rPr sz="1650" spc="-380" dirty="0">
                <a:latin typeface="Lucida Sans Unicode"/>
                <a:cs typeface="Lucida Sans Unicode"/>
              </a:rPr>
              <a:t>=</a:t>
            </a:r>
            <a:r>
              <a:rPr sz="1650" spc="-350" dirty="0">
                <a:latin typeface="Lucida Sans Unicode"/>
                <a:cs typeface="Lucida Sans Unicode"/>
              </a:rPr>
              <a:t> </a:t>
            </a:r>
            <a:r>
              <a:rPr sz="1650" spc="-145" dirty="0">
                <a:latin typeface="Lucida Sans Unicode"/>
                <a:cs typeface="Lucida Sans Unicode"/>
              </a:rPr>
              <a:t>0.4375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  <a:tabLst>
                <a:tab pos="692150" algn="l"/>
              </a:tabLst>
            </a:pPr>
            <a:r>
              <a:rPr sz="1650" spc="-145" dirty="0">
                <a:latin typeface="Lucida Sans Unicode"/>
                <a:cs typeface="Lucida Sans Unicode"/>
              </a:rPr>
              <a:t>.4375	</a:t>
            </a:r>
            <a:r>
              <a:rPr sz="1650" i="1" spc="-30" dirty="0">
                <a:latin typeface="Symbol"/>
                <a:cs typeface="Symbol"/>
              </a:rPr>
              <a:t>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spc="-160" dirty="0">
                <a:latin typeface="Lucida Sans Unicode"/>
                <a:cs typeface="Lucida Sans Unicode"/>
              </a:rPr>
              <a:t>2</a:t>
            </a:r>
            <a:r>
              <a:rPr sz="1650" spc="-40" dirty="0">
                <a:latin typeface="Lucida Sans Unicode"/>
                <a:cs typeface="Lucida Sans Unicode"/>
              </a:rPr>
              <a:t> </a:t>
            </a:r>
            <a:r>
              <a:rPr sz="1650" spc="-380" dirty="0">
                <a:latin typeface="Lucida Sans Unicode"/>
                <a:cs typeface="Lucida Sans Unicode"/>
              </a:rPr>
              <a:t>= </a:t>
            </a:r>
            <a:r>
              <a:rPr sz="1650" spc="-145" dirty="0">
                <a:latin typeface="Lucida Sans Unicode"/>
                <a:cs typeface="Lucida Sans Unicode"/>
              </a:rPr>
              <a:t>0.875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  <a:tabLst>
                <a:tab pos="693420" algn="l"/>
              </a:tabLst>
            </a:pPr>
            <a:r>
              <a:rPr sz="1650" spc="-140" dirty="0">
                <a:latin typeface="Lucida Sans Unicode"/>
                <a:cs typeface="Lucida Sans Unicode"/>
              </a:rPr>
              <a:t>.875	</a:t>
            </a:r>
            <a:r>
              <a:rPr sz="1650" i="1" spc="-30" dirty="0">
                <a:latin typeface="Symbol"/>
                <a:cs typeface="Symbol"/>
              </a:rPr>
              <a:t>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spc="-160" dirty="0">
                <a:latin typeface="Lucida Sans Unicode"/>
                <a:cs typeface="Lucida Sans Unicode"/>
              </a:rPr>
              <a:t>2</a:t>
            </a:r>
            <a:r>
              <a:rPr sz="1650" spc="-30" dirty="0">
                <a:latin typeface="Lucida Sans Unicode"/>
                <a:cs typeface="Lucida Sans Unicode"/>
              </a:rPr>
              <a:t> </a:t>
            </a:r>
            <a:r>
              <a:rPr sz="1650" spc="-380" dirty="0">
                <a:latin typeface="Lucida Sans Unicode"/>
                <a:cs typeface="Lucida Sans Unicode"/>
              </a:rPr>
              <a:t>= </a:t>
            </a:r>
            <a:r>
              <a:rPr sz="1650" spc="-140" dirty="0">
                <a:latin typeface="Lucida Sans Unicode"/>
                <a:cs typeface="Lucida Sans Unicode"/>
              </a:rPr>
              <a:t>1.75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75126" y="4369747"/>
            <a:ext cx="1504950" cy="58674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695325" algn="l"/>
              </a:tabLst>
            </a:pPr>
            <a:r>
              <a:rPr sz="1650" spc="-130" dirty="0">
                <a:latin typeface="Lucida Sans Unicode"/>
                <a:cs typeface="Lucida Sans Unicode"/>
              </a:rPr>
              <a:t>.75	</a:t>
            </a:r>
            <a:r>
              <a:rPr sz="1650" i="1" spc="-30" dirty="0">
                <a:latin typeface="Symbol"/>
                <a:cs typeface="Symbol"/>
              </a:rPr>
              <a:t>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spc="-160" dirty="0">
                <a:latin typeface="Lucida Sans Unicode"/>
                <a:cs typeface="Lucida Sans Unicode"/>
              </a:rPr>
              <a:t>2 </a:t>
            </a:r>
            <a:r>
              <a:rPr sz="1650" spc="-380" dirty="0">
                <a:latin typeface="Lucida Sans Unicode"/>
                <a:cs typeface="Lucida Sans Unicode"/>
              </a:rPr>
              <a:t>=  </a:t>
            </a:r>
            <a:r>
              <a:rPr sz="1650" spc="-310" dirty="0">
                <a:latin typeface="Lucida Sans Unicode"/>
                <a:cs typeface="Lucida Sans Unicode"/>
              </a:rPr>
              <a:t> </a:t>
            </a:r>
            <a:r>
              <a:rPr sz="1650" spc="-130" dirty="0">
                <a:latin typeface="Lucida Sans Unicode"/>
                <a:cs typeface="Lucida Sans Unicode"/>
              </a:rPr>
              <a:t>1.5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  <a:tabLst>
                <a:tab pos="696595" algn="l"/>
              </a:tabLst>
            </a:pPr>
            <a:r>
              <a:rPr sz="1650" spc="-120" dirty="0">
                <a:latin typeface="Lucida Sans Unicode"/>
                <a:cs typeface="Lucida Sans Unicode"/>
              </a:rPr>
              <a:t>.5	</a:t>
            </a:r>
            <a:r>
              <a:rPr sz="1650" i="1" spc="-30" dirty="0">
                <a:latin typeface="Symbol"/>
                <a:cs typeface="Symbol"/>
              </a:rPr>
              <a:t>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spc="-160" dirty="0">
                <a:latin typeface="Lucida Sans Unicode"/>
                <a:cs typeface="Lucida Sans Unicode"/>
              </a:rPr>
              <a:t>2 </a:t>
            </a:r>
            <a:r>
              <a:rPr sz="1650" spc="-380" dirty="0">
                <a:latin typeface="Lucida Sans Unicode"/>
                <a:cs typeface="Lucida Sans Unicode"/>
              </a:rPr>
              <a:t>=  </a:t>
            </a:r>
            <a:r>
              <a:rPr sz="1650" spc="-310" dirty="0">
                <a:latin typeface="Lucida Sans Unicode"/>
                <a:cs typeface="Lucida Sans Unicode"/>
              </a:rPr>
              <a:t> </a:t>
            </a:r>
            <a:r>
              <a:rPr sz="1650" spc="-130" dirty="0">
                <a:latin typeface="Lucida Sans Unicode"/>
                <a:cs typeface="Lucida Sans Unicode"/>
              </a:rPr>
              <a:t>1.0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67275" y="5156200"/>
            <a:ext cx="209550" cy="344805"/>
          </a:xfrm>
          <a:custGeom>
            <a:avLst/>
            <a:gdLst/>
            <a:ahLst/>
            <a:cxnLst/>
            <a:rect l="l" t="t" r="r" b="b"/>
            <a:pathLst>
              <a:path w="209550" h="344804">
                <a:moveTo>
                  <a:pt x="209550" y="258318"/>
                </a:moveTo>
                <a:lnTo>
                  <a:pt x="0" y="258318"/>
                </a:lnTo>
                <a:lnTo>
                  <a:pt x="104775" y="344550"/>
                </a:lnTo>
                <a:lnTo>
                  <a:pt x="209550" y="258318"/>
                </a:lnTo>
                <a:close/>
              </a:path>
              <a:path w="209550" h="344804">
                <a:moveTo>
                  <a:pt x="157225" y="0"/>
                </a:moveTo>
                <a:lnTo>
                  <a:pt x="52450" y="0"/>
                </a:lnTo>
                <a:lnTo>
                  <a:pt x="52450" y="258318"/>
                </a:lnTo>
                <a:lnTo>
                  <a:pt x="157225" y="258318"/>
                </a:lnTo>
                <a:lnTo>
                  <a:pt x="157225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67275" y="5156200"/>
            <a:ext cx="209550" cy="344805"/>
          </a:xfrm>
          <a:custGeom>
            <a:avLst/>
            <a:gdLst/>
            <a:ahLst/>
            <a:cxnLst/>
            <a:rect l="l" t="t" r="r" b="b"/>
            <a:pathLst>
              <a:path w="209550" h="344804">
                <a:moveTo>
                  <a:pt x="0" y="258318"/>
                </a:moveTo>
                <a:lnTo>
                  <a:pt x="52450" y="258318"/>
                </a:lnTo>
                <a:lnTo>
                  <a:pt x="52450" y="0"/>
                </a:lnTo>
                <a:lnTo>
                  <a:pt x="157225" y="0"/>
                </a:lnTo>
                <a:lnTo>
                  <a:pt x="157225" y="258318"/>
                </a:lnTo>
                <a:lnTo>
                  <a:pt x="209550" y="258318"/>
                </a:lnTo>
                <a:lnTo>
                  <a:pt x="104775" y="344550"/>
                </a:lnTo>
                <a:lnTo>
                  <a:pt x="0" y="258318"/>
                </a:lnTo>
                <a:close/>
              </a:path>
            </a:pathLst>
          </a:custGeom>
          <a:ln w="19050">
            <a:solidFill>
              <a:srgbClr val="3B8B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778122" y="5500533"/>
            <a:ext cx="222186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-114" dirty="0">
                <a:latin typeface="Lucida Sans Unicode"/>
                <a:cs typeface="Lucida Sans Unicode"/>
              </a:rPr>
              <a:t>(0.21875)</a:t>
            </a:r>
            <a:r>
              <a:rPr sz="1650" spc="-172" baseline="-20202" dirty="0">
                <a:latin typeface="Lucida Sans Unicode"/>
                <a:cs typeface="Lucida Sans Unicode"/>
              </a:rPr>
              <a:t>10 </a:t>
            </a:r>
            <a:r>
              <a:rPr sz="1650" spc="-380" dirty="0">
                <a:latin typeface="Lucida Sans Unicode"/>
                <a:cs typeface="Lucida Sans Unicode"/>
              </a:rPr>
              <a:t>=</a:t>
            </a:r>
            <a:r>
              <a:rPr sz="1650" spc="-265" dirty="0">
                <a:latin typeface="Lucida Sans Unicode"/>
                <a:cs typeface="Lucida Sans Unicode"/>
              </a:rPr>
              <a:t> </a:t>
            </a:r>
            <a:r>
              <a:rPr sz="1650" spc="-114" dirty="0">
                <a:latin typeface="Lucida Sans Unicode"/>
                <a:cs typeface="Lucida Sans Unicode"/>
              </a:rPr>
              <a:t>(0.00111)</a:t>
            </a:r>
            <a:r>
              <a:rPr sz="1650" spc="-172" baseline="-20202" dirty="0">
                <a:latin typeface="Lucida Sans Unicode"/>
                <a:cs typeface="Lucida Sans Unicode"/>
              </a:rPr>
              <a:t>2</a:t>
            </a:r>
            <a:endParaRPr sz="1650" baseline="-20202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67625" y="3536886"/>
            <a:ext cx="212725" cy="2052955"/>
          </a:xfrm>
          <a:custGeom>
            <a:avLst/>
            <a:gdLst/>
            <a:ahLst/>
            <a:cxnLst/>
            <a:rect l="l" t="t" r="r" b="b"/>
            <a:pathLst>
              <a:path w="212725" h="2052954">
                <a:moveTo>
                  <a:pt x="0" y="2052701"/>
                </a:moveTo>
                <a:lnTo>
                  <a:pt x="212725" y="2052701"/>
                </a:lnTo>
                <a:lnTo>
                  <a:pt x="212725" y="0"/>
                </a:lnTo>
                <a:lnTo>
                  <a:pt x="0" y="0"/>
                </a:lnTo>
                <a:lnTo>
                  <a:pt x="0" y="2052701"/>
                </a:lnTo>
                <a:close/>
              </a:path>
            </a:pathLst>
          </a:custGeom>
          <a:ln w="19050">
            <a:solidFill>
              <a:srgbClr val="3B8B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70450" y="3536822"/>
            <a:ext cx="195580" cy="1589405"/>
          </a:xfrm>
          <a:custGeom>
            <a:avLst/>
            <a:gdLst/>
            <a:ahLst/>
            <a:cxnLst/>
            <a:rect l="l" t="t" r="r" b="b"/>
            <a:pathLst>
              <a:path w="195579" h="1589404">
                <a:moveTo>
                  <a:pt x="0" y="1589151"/>
                </a:moveTo>
                <a:lnTo>
                  <a:pt x="195262" y="1589151"/>
                </a:lnTo>
                <a:lnTo>
                  <a:pt x="195262" y="0"/>
                </a:lnTo>
                <a:lnTo>
                  <a:pt x="0" y="0"/>
                </a:lnTo>
                <a:lnTo>
                  <a:pt x="0" y="1589151"/>
                </a:lnTo>
                <a:close/>
              </a:path>
            </a:pathLst>
          </a:custGeom>
          <a:ln w="19050">
            <a:solidFill>
              <a:srgbClr val="3B8B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2791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Conversioni di </a:t>
            </a:r>
            <a:r>
              <a:rPr dirty="0"/>
              <a:t>base:  </a:t>
            </a:r>
            <a:r>
              <a:rPr spc="-5" dirty="0"/>
              <a:t>dec2bin</a:t>
            </a:r>
          </a:p>
        </p:txBody>
      </p:sp>
      <p:sp>
        <p:nvSpPr>
          <p:cNvPr id="17" name="object 1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55293" y="3513997"/>
            <a:ext cx="1273175" cy="58674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650" spc="-130" dirty="0">
                <a:latin typeface="Lucida Sans Unicode"/>
                <a:cs typeface="Lucida Sans Unicode"/>
              </a:rPr>
              <a:t>.25 </a:t>
            </a:r>
            <a:r>
              <a:rPr sz="1650" i="1" spc="-30" dirty="0">
                <a:latin typeface="Symbol"/>
                <a:cs typeface="Symbol"/>
              </a:rPr>
              <a:t>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spc="-160" dirty="0">
                <a:latin typeface="Lucida Sans Unicode"/>
                <a:cs typeface="Lucida Sans Unicode"/>
              </a:rPr>
              <a:t>2 </a:t>
            </a:r>
            <a:r>
              <a:rPr sz="1650" spc="-380" dirty="0">
                <a:latin typeface="Lucida Sans Unicode"/>
                <a:cs typeface="Lucida Sans Unicode"/>
              </a:rPr>
              <a:t>=</a:t>
            </a:r>
            <a:r>
              <a:rPr sz="1650" spc="-375" dirty="0">
                <a:latin typeface="Lucida Sans Unicode"/>
                <a:cs typeface="Lucida Sans Unicode"/>
              </a:rPr>
              <a:t> </a:t>
            </a:r>
            <a:r>
              <a:rPr sz="1650" spc="-140" dirty="0">
                <a:latin typeface="Lucida Sans Unicode"/>
                <a:cs typeface="Lucida Sans Unicode"/>
              </a:rPr>
              <a:t>0.50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  <a:tabLst>
                <a:tab pos="353695" algn="l"/>
              </a:tabLst>
            </a:pPr>
            <a:r>
              <a:rPr sz="1650" spc="-120" dirty="0">
                <a:latin typeface="Lucida Sans Unicode"/>
                <a:cs typeface="Lucida Sans Unicode"/>
              </a:rPr>
              <a:t>.5	</a:t>
            </a:r>
            <a:r>
              <a:rPr sz="1650" i="1" spc="-30" dirty="0">
                <a:latin typeface="Symbol"/>
                <a:cs typeface="Symbol"/>
              </a:rPr>
              <a:t>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spc="-155" dirty="0">
                <a:latin typeface="Lucida Sans Unicode"/>
                <a:cs typeface="Lucida Sans Unicode"/>
              </a:rPr>
              <a:t>2 </a:t>
            </a:r>
            <a:r>
              <a:rPr sz="1650" spc="-380" dirty="0">
                <a:latin typeface="Lucida Sans Unicode"/>
                <a:cs typeface="Lucida Sans Unicode"/>
              </a:rPr>
              <a:t>=</a:t>
            </a:r>
            <a:r>
              <a:rPr sz="1650" spc="-275" dirty="0">
                <a:latin typeface="Lucida Sans Unicode"/>
                <a:cs typeface="Lucida Sans Unicode"/>
              </a:rPr>
              <a:t> </a:t>
            </a:r>
            <a:r>
              <a:rPr sz="1650" spc="-135" dirty="0">
                <a:latin typeface="Lucida Sans Unicode"/>
                <a:cs typeface="Lucida Sans Unicode"/>
              </a:rPr>
              <a:t>1.0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79676" y="4314825"/>
            <a:ext cx="209550" cy="344805"/>
          </a:xfrm>
          <a:custGeom>
            <a:avLst/>
            <a:gdLst/>
            <a:ahLst/>
            <a:cxnLst/>
            <a:rect l="l" t="t" r="r" b="b"/>
            <a:pathLst>
              <a:path w="209550" h="344804">
                <a:moveTo>
                  <a:pt x="209550" y="258318"/>
                </a:moveTo>
                <a:lnTo>
                  <a:pt x="0" y="258318"/>
                </a:lnTo>
                <a:lnTo>
                  <a:pt x="104775" y="344424"/>
                </a:lnTo>
                <a:lnTo>
                  <a:pt x="209550" y="258318"/>
                </a:lnTo>
                <a:close/>
              </a:path>
              <a:path w="209550" h="344804">
                <a:moveTo>
                  <a:pt x="157099" y="0"/>
                </a:moveTo>
                <a:lnTo>
                  <a:pt x="52324" y="0"/>
                </a:lnTo>
                <a:lnTo>
                  <a:pt x="52324" y="258318"/>
                </a:lnTo>
                <a:lnTo>
                  <a:pt x="157099" y="258318"/>
                </a:lnTo>
                <a:lnTo>
                  <a:pt x="157099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79676" y="4314825"/>
            <a:ext cx="209550" cy="344805"/>
          </a:xfrm>
          <a:custGeom>
            <a:avLst/>
            <a:gdLst/>
            <a:ahLst/>
            <a:cxnLst/>
            <a:rect l="l" t="t" r="r" b="b"/>
            <a:pathLst>
              <a:path w="209550" h="344804">
                <a:moveTo>
                  <a:pt x="0" y="258318"/>
                </a:moveTo>
                <a:lnTo>
                  <a:pt x="52324" y="258318"/>
                </a:lnTo>
                <a:lnTo>
                  <a:pt x="52324" y="0"/>
                </a:lnTo>
                <a:lnTo>
                  <a:pt x="157099" y="0"/>
                </a:lnTo>
                <a:lnTo>
                  <a:pt x="157099" y="258318"/>
                </a:lnTo>
                <a:lnTo>
                  <a:pt x="209550" y="258318"/>
                </a:lnTo>
                <a:lnTo>
                  <a:pt x="104775" y="344424"/>
                </a:lnTo>
                <a:lnTo>
                  <a:pt x="0" y="258318"/>
                </a:lnTo>
                <a:close/>
              </a:path>
            </a:pathLst>
          </a:custGeom>
          <a:ln w="19050">
            <a:solidFill>
              <a:srgbClr val="3B8B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94917" y="4762332"/>
            <a:ext cx="154495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-100" dirty="0">
                <a:latin typeface="Lucida Sans Unicode"/>
                <a:cs typeface="Lucida Sans Unicode"/>
              </a:rPr>
              <a:t>(0.25)</a:t>
            </a:r>
            <a:r>
              <a:rPr sz="1650" spc="-150" baseline="-20202" dirty="0">
                <a:latin typeface="Lucida Sans Unicode"/>
                <a:cs typeface="Lucida Sans Unicode"/>
              </a:rPr>
              <a:t>10 </a:t>
            </a:r>
            <a:r>
              <a:rPr sz="1650" spc="-380" dirty="0">
                <a:latin typeface="Lucida Sans Unicode"/>
                <a:cs typeface="Lucida Sans Unicode"/>
              </a:rPr>
              <a:t>=</a:t>
            </a:r>
            <a:r>
              <a:rPr sz="1650" spc="-305" dirty="0">
                <a:latin typeface="Lucida Sans Unicode"/>
                <a:cs typeface="Lucida Sans Unicode"/>
              </a:rPr>
              <a:t> </a:t>
            </a:r>
            <a:r>
              <a:rPr sz="1650" spc="-95" dirty="0">
                <a:latin typeface="Lucida Sans Unicode"/>
                <a:cs typeface="Lucida Sans Unicode"/>
              </a:rPr>
              <a:t>(0.01)</a:t>
            </a:r>
            <a:r>
              <a:rPr sz="1650" spc="-142" baseline="-20202" dirty="0">
                <a:latin typeface="Lucida Sans Unicode"/>
                <a:cs typeface="Lucida Sans Unicode"/>
              </a:rPr>
              <a:t>2</a:t>
            </a:r>
            <a:endParaRPr sz="1650" baseline="-20202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979676" y="3522662"/>
            <a:ext cx="215900" cy="719455"/>
          </a:xfrm>
          <a:custGeom>
            <a:avLst/>
            <a:gdLst/>
            <a:ahLst/>
            <a:cxnLst/>
            <a:rect l="l" t="t" r="r" b="b"/>
            <a:pathLst>
              <a:path w="215900" h="719454">
                <a:moveTo>
                  <a:pt x="0" y="719137"/>
                </a:moveTo>
                <a:lnTo>
                  <a:pt x="215900" y="719137"/>
                </a:lnTo>
                <a:lnTo>
                  <a:pt x="215900" y="0"/>
                </a:lnTo>
                <a:lnTo>
                  <a:pt x="0" y="0"/>
                </a:lnTo>
                <a:lnTo>
                  <a:pt x="0" y="719137"/>
                </a:lnTo>
                <a:close/>
              </a:path>
            </a:pathLst>
          </a:custGeom>
          <a:ln w="19050">
            <a:solidFill>
              <a:srgbClr val="3B8B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25996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Monoallocazione  (Monitor</a:t>
            </a:r>
            <a:r>
              <a:rPr spc="-15" dirty="0"/>
              <a:t> </a:t>
            </a:r>
            <a:r>
              <a:rPr spc="-5" dirty="0"/>
              <a:t>Monoprocesso)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9752" y="5655119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9752" y="6020879"/>
            <a:ext cx="140208" cy="141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7217" y="1586229"/>
            <a:ext cx="7985759" cy="4629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Alla richiesta di esecuzione di un programma,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sistema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operativo:</a:t>
            </a:r>
            <a:endParaRPr sz="1600">
              <a:latin typeface="Arial"/>
              <a:cs typeface="Arial"/>
            </a:endParaRPr>
          </a:p>
          <a:p>
            <a:pPr marL="190500" marR="6350" indent="-177800">
              <a:lnSpc>
                <a:spcPct val="100000"/>
              </a:lnSpc>
              <a:spcBef>
                <a:spcPts val="1320"/>
              </a:spcBef>
              <a:buChar char="•"/>
              <a:tabLst>
                <a:tab pos="191135" algn="l"/>
                <a:tab pos="484505" algn="l"/>
                <a:tab pos="1385570" algn="l"/>
                <a:tab pos="1859914" algn="l"/>
                <a:tab pos="2164715" algn="l"/>
                <a:tab pos="3279140" algn="l"/>
                <a:tab pos="3696335" algn="l"/>
                <a:tab pos="4667250" algn="l"/>
                <a:tab pos="5299710" algn="l"/>
                <a:tab pos="6403340" algn="l"/>
                <a:tab pos="6877050" algn="l"/>
                <a:tab pos="7182484" algn="l"/>
              </a:tabLst>
            </a:pPr>
            <a:r>
              <a:rPr sz="1600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as</a:t>
            </a:r>
            <a:r>
              <a:rPr sz="1600" spc="-15" dirty="0">
                <a:latin typeface="Arial"/>
                <a:cs typeface="Arial"/>
              </a:rPr>
              <a:t>si</a:t>
            </a:r>
            <a:r>
              <a:rPr sz="1600" spc="-5" dirty="0">
                <a:latin typeface="Arial"/>
                <a:cs typeface="Arial"/>
              </a:rPr>
              <a:t>cura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che</a:t>
            </a:r>
            <a:r>
              <a:rPr sz="1600" dirty="0">
                <a:latin typeface="Arial"/>
                <a:cs typeface="Arial"/>
              </a:rPr>
              <a:t>	l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dimensio</a:t>
            </a:r>
            <a:r>
              <a:rPr sz="1600" spc="-15" dirty="0">
                <a:latin typeface="Arial"/>
                <a:cs typeface="Arial"/>
              </a:rPr>
              <a:t>n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del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proce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so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siano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compat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20" dirty="0">
                <a:latin typeface="Arial"/>
                <a:cs typeface="Arial"/>
              </a:rPr>
              <a:t>b</a:t>
            </a:r>
            <a:r>
              <a:rPr sz="1600" spc="-15" dirty="0">
                <a:latin typeface="Arial"/>
                <a:cs typeface="Arial"/>
              </a:rPr>
              <a:t>il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con</a:t>
            </a:r>
            <a:r>
              <a:rPr sz="1600" dirty="0">
                <a:latin typeface="Arial"/>
                <a:cs typeface="Arial"/>
              </a:rPr>
              <a:t>	l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memoria  disponibile;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965"/>
              </a:spcBef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conferisce</a:t>
            </a:r>
            <a:r>
              <a:rPr sz="1600" spc="28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il</a:t>
            </a:r>
            <a:r>
              <a:rPr sz="1600" spc="2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controllo</a:t>
            </a:r>
            <a:r>
              <a:rPr sz="1600" spc="2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</a:t>
            </a:r>
            <a:r>
              <a:rPr sz="1600" spc="2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</a:t>
            </a:r>
            <a:r>
              <a:rPr sz="1600" spc="2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utente</a:t>
            </a:r>
            <a:r>
              <a:rPr sz="1600" spc="2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fino</a:t>
            </a:r>
            <a:r>
              <a:rPr sz="1600" spc="2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</a:t>
            </a:r>
            <a:r>
              <a:rPr sz="1600" spc="2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suo</a:t>
            </a:r>
            <a:r>
              <a:rPr sz="1600" spc="2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completamento</a:t>
            </a:r>
            <a:r>
              <a:rPr sz="1600" spc="2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spc="2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ad</a:t>
            </a:r>
            <a:r>
              <a:rPr sz="1600" spc="2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eventuali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condizioni di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errore;</a:t>
            </a:r>
            <a:endParaRPr sz="1600">
              <a:latin typeface="Arial"/>
              <a:cs typeface="Arial"/>
            </a:endParaRPr>
          </a:p>
          <a:p>
            <a:pPr marL="190500" marR="8255" indent="-177800">
              <a:lnSpc>
                <a:spcPct val="100000"/>
              </a:lnSpc>
              <a:spcBef>
                <a:spcPts val="960"/>
              </a:spcBef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al termine del processo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memoria viene liberata e può essere assegnata ad un altro  processo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attesa</a:t>
            </a:r>
            <a:endParaRPr sz="16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480"/>
              </a:spcBef>
            </a:pPr>
            <a:r>
              <a:rPr sz="1600" spc="-5" dirty="0">
                <a:latin typeface="Arial"/>
                <a:cs typeface="Arial"/>
              </a:rPr>
              <a:t>Raramente un monitor monoprocesso supporta meccanismi di protezione tra processi  utente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10" dirty="0">
                <a:latin typeface="Arial"/>
                <a:cs typeface="Arial"/>
              </a:rPr>
              <a:t>quanto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ogni istante vi può essere al </a:t>
            </a:r>
            <a:r>
              <a:rPr sz="1600" dirty="0">
                <a:latin typeface="Arial"/>
                <a:cs typeface="Arial"/>
              </a:rPr>
              <a:t>massimo </a:t>
            </a:r>
            <a:r>
              <a:rPr sz="1600" spc="-5" dirty="0">
                <a:latin typeface="Arial"/>
                <a:cs typeface="Arial"/>
              </a:rPr>
              <a:t>un solo processo residente </a:t>
            </a:r>
            <a:r>
              <a:rPr sz="1600" dirty="0">
                <a:latin typeface="Arial"/>
                <a:cs typeface="Arial"/>
              </a:rPr>
              <a:t>in  </a:t>
            </a:r>
            <a:r>
              <a:rPr sz="1600" spc="-5" dirty="0">
                <a:latin typeface="Arial"/>
                <a:cs typeface="Arial"/>
              </a:rPr>
              <a:t>memoria. Gli eventuali </a:t>
            </a:r>
            <a:r>
              <a:rPr sz="1600" spc="-10" dirty="0">
                <a:latin typeface="Arial"/>
                <a:cs typeface="Arial"/>
              </a:rPr>
              <a:t>meccanismi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riferiscono alla protezione del codice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sistema  operativo da eventuali sconfinamenti del processo transiente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esecuzione.</a:t>
            </a:r>
            <a:endParaRPr sz="1600">
              <a:latin typeface="Arial"/>
              <a:cs typeface="Arial"/>
            </a:endParaRPr>
          </a:p>
          <a:p>
            <a:pPr marL="12700" marR="85090">
              <a:lnSpc>
                <a:spcPct val="100000"/>
              </a:lnSpc>
              <a:spcBef>
                <a:spcPts val="810"/>
              </a:spcBef>
            </a:pPr>
            <a:r>
              <a:rPr sz="1600" spc="-5" dirty="0">
                <a:latin typeface="Arial"/>
                <a:cs typeface="Arial"/>
              </a:rPr>
              <a:t>La protezione del sistema operativo dai processi utente è spesso effettuata mediante  supporti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hardware:</a:t>
            </a:r>
            <a:endParaRPr sz="1600">
              <a:latin typeface="Arial"/>
              <a:cs typeface="Arial"/>
            </a:endParaRPr>
          </a:p>
          <a:p>
            <a:pPr marL="210820">
              <a:lnSpc>
                <a:spcPct val="100000"/>
              </a:lnSpc>
              <a:spcBef>
                <a:spcPts val="960"/>
              </a:spcBef>
            </a:pPr>
            <a:r>
              <a:rPr sz="1600" b="1" i="1" spc="-5" dirty="0">
                <a:latin typeface="Arial"/>
                <a:cs typeface="Arial"/>
              </a:rPr>
              <a:t>Registri</a:t>
            </a:r>
            <a:r>
              <a:rPr sz="1600" b="1" i="1" spc="30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Barriera</a:t>
            </a:r>
            <a:r>
              <a:rPr sz="1600" b="1" spc="-5" dirty="0">
                <a:latin typeface="Arial"/>
                <a:cs typeface="Arial"/>
              </a:rPr>
              <a:t>;</a:t>
            </a:r>
            <a:endParaRPr sz="1600">
              <a:latin typeface="Arial"/>
              <a:cs typeface="Arial"/>
            </a:endParaRPr>
          </a:p>
          <a:p>
            <a:pPr marL="210820">
              <a:lnSpc>
                <a:spcPct val="100000"/>
              </a:lnSpc>
              <a:spcBef>
                <a:spcPts val="965"/>
              </a:spcBef>
            </a:pPr>
            <a:r>
              <a:rPr sz="1600" b="1" i="1" spc="-5" dirty="0">
                <a:latin typeface="Arial"/>
                <a:cs typeface="Arial"/>
              </a:rPr>
              <a:t>Diritti di accesso mediante bit di</a:t>
            </a:r>
            <a:r>
              <a:rPr sz="1600" b="1" i="1" spc="150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protezione</a:t>
            </a:r>
            <a:r>
              <a:rPr sz="1600" b="1" spc="-5" dirty="0">
                <a:latin typeface="Arial"/>
                <a:cs typeface="Arial"/>
              </a:rPr>
              <a:t>;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9752" y="6386639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5337" y="6313119"/>
            <a:ext cx="4287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5" dirty="0">
                <a:latin typeface="Arial"/>
                <a:cs typeface="Arial"/>
              </a:rPr>
              <a:t>Sistema operativo in memoria a sola</a:t>
            </a:r>
            <a:r>
              <a:rPr sz="1600" b="1" i="1" spc="120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lettura</a:t>
            </a:r>
            <a:r>
              <a:rPr sz="1600" b="1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13868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Monoallocazione  Meccanismi di</a:t>
            </a:r>
            <a:r>
              <a:rPr spc="-50" dirty="0"/>
              <a:t> </a:t>
            </a:r>
            <a:r>
              <a:rPr dirty="0"/>
              <a:t>protezione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2742" y="1657604"/>
            <a:ext cx="8413115" cy="4855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7665" marR="5080" indent="-355600" algn="just">
              <a:lnSpc>
                <a:spcPct val="100000"/>
              </a:lnSpc>
              <a:spcBef>
                <a:spcPts val="95"/>
              </a:spcBef>
            </a:pPr>
            <a:r>
              <a:rPr sz="1600" b="1" i="1" spc="-5" dirty="0">
                <a:latin typeface="Arial"/>
                <a:cs typeface="Arial"/>
              </a:rPr>
              <a:t>Registri </a:t>
            </a:r>
            <a:r>
              <a:rPr sz="1600" b="1" i="1" dirty="0">
                <a:latin typeface="Arial"/>
                <a:cs typeface="Arial"/>
              </a:rPr>
              <a:t>barriera: </a:t>
            </a:r>
            <a:r>
              <a:rPr sz="1600" spc="-5" dirty="0">
                <a:latin typeface="Arial"/>
                <a:cs typeface="Arial"/>
              </a:rPr>
              <a:t>usati per tracciare un confine </a:t>
            </a:r>
            <a:r>
              <a:rPr sz="1600" dirty="0">
                <a:latin typeface="Arial"/>
                <a:cs typeface="Arial"/>
              </a:rPr>
              <a:t>tra le </a:t>
            </a:r>
            <a:r>
              <a:rPr sz="1600" spc="-5" dirty="0">
                <a:latin typeface="Arial"/>
                <a:cs typeface="Arial"/>
              </a:rPr>
              <a:t>aree dei processi </a:t>
            </a:r>
            <a:r>
              <a:rPr sz="1600" spc="-10" dirty="0">
                <a:latin typeface="Arial"/>
                <a:cs typeface="Arial"/>
              </a:rPr>
              <a:t>di sistema </a:t>
            </a:r>
            <a:r>
              <a:rPr sz="1600" spc="-5" dirty="0">
                <a:latin typeface="Arial"/>
                <a:cs typeface="Arial"/>
              </a:rPr>
              <a:t>e dei  processi transienti. </a:t>
            </a:r>
            <a:r>
              <a:rPr sz="1600" spc="-10" dirty="0">
                <a:latin typeface="Arial"/>
                <a:cs typeface="Arial"/>
              </a:rPr>
              <a:t>Nel </a:t>
            </a:r>
            <a:r>
              <a:rPr sz="1600" spc="-5" dirty="0">
                <a:latin typeface="Arial"/>
                <a:cs typeface="Arial"/>
              </a:rPr>
              <a:t>registro viene memorizzata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prima locazione </a:t>
            </a:r>
            <a:r>
              <a:rPr sz="1600" spc="-10" dirty="0">
                <a:latin typeface="Arial"/>
                <a:cs typeface="Arial"/>
              </a:rPr>
              <a:t>disponibile </a:t>
            </a:r>
            <a:r>
              <a:rPr sz="1600" spc="-5" dirty="0">
                <a:latin typeface="Arial"/>
                <a:cs typeface="Arial"/>
              </a:rPr>
              <a:t>al  processo 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sistema operativo effettua i controlli di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sconfinamento.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Times New Roman"/>
              <a:cs typeface="Times New Roman"/>
            </a:endParaRPr>
          </a:p>
          <a:p>
            <a:pPr marL="367665" marR="77470" indent="-355600" algn="just">
              <a:lnSpc>
                <a:spcPct val="100000"/>
              </a:lnSpc>
            </a:pPr>
            <a:r>
              <a:rPr sz="1600" b="1" i="1" spc="-5" dirty="0">
                <a:latin typeface="Arial"/>
                <a:cs typeface="Arial"/>
              </a:rPr>
              <a:t>Diritti </a:t>
            </a:r>
            <a:r>
              <a:rPr sz="1600" b="1" i="1" dirty="0">
                <a:latin typeface="Arial"/>
                <a:cs typeface="Arial"/>
              </a:rPr>
              <a:t>di </a:t>
            </a:r>
            <a:r>
              <a:rPr sz="1600" b="1" i="1" spc="-5" dirty="0">
                <a:latin typeface="Arial"/>
                <a:cs typeface="Arial"/>
              </a:rPr>
              <a:t>accesso mediante </a:t>
            </a:r>
            <a:r>
              <a:rPr sz="1600" b="1" i="1" dirty="0">
                <a:latin typeface="Arial"/>
                <a:cs typeface="Arial"/>
              </a:rPr>
              <a:t>bit </a:t>
            </a:r>
            <a:r>
              <a:rPr sz="1600" b="1" i="1" spc="-5" dirty="0">
                <a:latin typeface="Arial"/>
                <a:cs typeface="Arial"/>
              </a:rPr>
              <a:t>di protezione: </a:t>
            </a:r>
            <a:r>
              <a:rPr sz="1600" spc="-5" dirty="0">
                <a:latin typeface="Arial"/>
                <a:cs typeface="Arial"/>
              </a:rPr>
              <a:t>Ad ogni parola di memoria viene associato  un bit di protezione (1 </a:t>
            </a:r>
            <a:r>
              <a:rPr sz="1600" dirty="0">
                <a:latin typeface="Arial"/>
                <a:cs typeface="Arial"/>
              </a:rPr>
              <a:t>nelle </a:t>
            </a:r>
            <a:r>
              <a:rPr sz="1600" spc="-5" dirty="0">
                <a:latin typeface="Arial"/>
                <a:cs typeface="Arial"/>
              </a:rPr>
              <a:t>zone che contengono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sistema operativo, 0 </a:t>
            </a:r>
            <a:r>
              <a:rPr sz="1600" dirty="0">
                <a:latin typeface="Arial"/>
                <a:cs typeface="Arial"/>
              </a:rPr>
              <a:t>nelle </a:t>
            </a:r>
            <a:r>
              <a:rPr sz="1600" spc="-5" dirty="0">
                <a:latin typeface="Arial"/>
                <a:cs typeface="Arial"/>
              </a:rPr>
              <a:t>restanti). I  processi utente accedono </a:t>
            </a:r>
            <a:r>
              <a:rPr sz="1600" spc="-10" dirty="0">
                <a:latin typeface="Arial"/>
                <a:cs typeface="Arial"/>
              </a:rPr>
              <a:t>solo </a:t>
            </a:r>
            <a:r>
              <a:rPr sz="1600" spc="-5" dirty="0">
                <a:latin typeface="Arial"/>
                <a:cs typeface="Arial"/>
              </a:rPr>
              <a:t>a parole con bit 0, </a:t>
            </a:r>
            <a:r>
              <a:rPr sz="1600" dirty="0">
                <a:latin typeface="Arial"/>
                <a:cs typeface="Arial"/>
              </a:rPr>
              <a:t>mentre il </a:t>
            </a:r>
            <a:r>
              <a:rPr sz="1600" spc="-5" dirty="0">
                <a:latin typeface="Arial"/>
                <a:cs typeface="Arial"/>
              </a:rPr>
              <a:t>sistema operativo ha  accesso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illimitato.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imes New Roman"/>
              <a:cs typeface="Times New Roman"/>
            </a:endParaRPr>
          </a:p>
          <a:p>
            <a:pPr marL="367665" marR="77470" indent="-355600" algn="just">
              <a:lnSpc>
                <a:spcPct val="100000"/>
              </a:lnSpc>
            </a:pPr>
            <a:r>
              <a:rPr sz="1600" b="1" i="1" spc="-5" dirty="0">
                <a:latin typeface="Arial"/>
                <a:cs typeface="Arial"/>
              </a:rPr>
              <a:t>Sistema operativo in memoria a sola </a:t>
            </a:r>
            <a:r>
              <a:rPr sz="1600" b="1" i="1" dirty="0">
                <a:latin typeface="Arial"/>
                <a:cs typeface="Arial"/>
              </a:rPr>
              <a:t>lettura</a:t>
            </a:r>
            <a:r>
              <a:rPr sz="1600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non è solitamente utilizzato per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sua  scarsa </a:t>
            </a:r>
            <a:r>
              <a:rPr sz="1600" spc="-10" dirty="0">
                <a:latin typeface="Arial"/>
                <a:cs typeface="Arial"/>
              </a:rPr>
              <a:t>flessibilità </a:t>
            </a:r>
            <a:r>
              <a:rPr sz="1600" spc="-5" dirty="0">
                <a:latin typeface="Arial"/>
                <a:cs typeface="Arial"/>
              </a:rPr>
              <a:t>e impossibilità di correggere o aggiornare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codice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sistema  operativo.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83820" marR="5080" algn="just">
              <a:lnSpc>
                <a:spcPct val="100000"/>
              </a:lnSpc>
              <a:spcBef>
                <a:spcPts val="1575"/>
              </a:spcBef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</a:t>
            </a:r>
            <a:r>
              <a:rPr sz="1600" b="1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ondivisione </a:t>
            </a:r>
            <a:r>
              <a:rPr sz="1600" b="1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del </a:t>
            </a:r>
            <a:r>
              <a:rPr sz="1600" b="1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codice e dei dati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non ha molto senso negli ambienti monoprocesso e  raramente viene supportata. </a:t>
            </a:r>
            <a:r>
              <a:rPr sz="1600" spc="-10" dirty="0">
                <a:latin typeface="Arial"/>
                <a:cs typeface="Arial"/>
              </a:rPr>
              <a:t>Tuttavia </a:t>
            </a:r>
            <a:r>
              <a:rPr sz="1600" spc="-5" dirty="0">
                <a:latin typeface="Arial"/>
                <a:cs typeface="Arial"/>
              </a:rPr>
              <a:t>programmi utente possono condividere dati mediante  accordi interni, ponendoli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10" dirty="0">
                <a:latin typeface="Arial"/>
                <a:cs typeface="Arial"/>
              </a:rPr>
              <a:t>locazioni di </a:t>
            </a:r>
            <a:r>
              <a:rPr sz="1600" spc="-5" dirty="0">
                <a:latin typeface="Arial"/>
                <a:cs typeface="Arial"/>
              </a:rPr>
              <a:t>memoria che non vengono sovrascritte durante  l’esecuzione di processi partecipanti, o mediante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file.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Times New Roman"/>
              <a:cs typeface="Times New Roman"/>
            </a:endParaRPr>
          </a:p>
          <a:p>
            <a:pPr marR="212090" algn="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951604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Monoallocazione  Prestazioni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6516" y="1463699"/>
            <a:ext cx="8181975" cy="504952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060"/>
              </a:spcBef>
            </a:pPr>
            <a:r>
              <a:rPr sz="1600" b="1" spc="-5" dirty="0">
                <a:latin typeface="Arial"/>
                <a:cs typeface="Arial"/>
              </a:rPr>
              <a:t>Difetti:</a:t>
            </a:r>
            <a:endParaRPr sz="1600">
              <a:latin typeface="Arial"/>
              <a:cs typeface="Arial"/>
            </a:endParaRPr>
          </a:p>
          <a:p>
            <a:pPr marL="382905" marR="226060" indent="-178435">
              <a:lnSpc>
                <a:spcPct val="100000"/>
              </a:lnSpc>
              <a:spcBef>
                <a:spcPts val="960"/>
              </a:spcBef>
              <a:buChar char="•"/>
              <a:tabLst>
                <a:tab pos="383540" algn="l"/>
              </a:tabLst>
            </a:pPr>
            <a:r>
              <a:rPr sz="1600" spc="-5" dirty="0">
                <a:latin typeface="Arial"/>
                <a:cs typeface="Arial"/>
              </a:rPr>
              <a:t>Assenza di multi-programmazione: abbassamento </a:t>
            </a:r>
            <a:r>
              <a:rPr sz="1600" spc="-10" dirty="0">
                <a:latin typeface="Arial"/>
                <a:cs typeface="Arial"/>
              </a:rPr>
              <a:t>dell’efficienza </a:t>
            </a:r>
            <a:r>
              <a:rPr sz="1600" spc="-5" dirty="0">
                <a:latin typeface="Arial"/>
                <a:cs typeface="Arial"/>
              </a:rPr>
              <a:t>della memoria e  della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CPU;</a:t>
            </a:r>
            <a:endParaRPr sz="1600">
              <a:latin typeface="Arial"/>
              <a:cs typeface="Arial"/>
            </a:endParaRPr>
          </a:p>
          <a:p>
            <a:pPr marL="382905" indent="-178435">
              <a:lnSpc>
                <a:spcPct val="100000"/>
              </a:lnSpc>
              <a:spcBef>
                <a:spcPts val="960"/>
              </a:spcBef>
              <a:buChar char="•"/>
              <a:tabLst>
                <a:tab pos="383540" algn="l"/>
              </a:tabLst>
            </a:pPr>
            <a:r>
              <a:rPr sz="1600" spc="-5" dirty="0">
                <a:latin typeface="Arial"/>
                <a:cs typeface="Arial"/>
              </a:rPr>
              <a:t>La memoria può risultare sovradimensionata per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maggioranza dei</a:t>
            </a:r>
            <a:r>
              <a:rPr sz="1600" spc="1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processi;</a:t>
            </a:r>
            <a:endParaRPr sz="1600">
              <a:latin typeface="Arial"/>
              <a:cs typeface="Arial"/>
            </a:endParaRPr>
          </a:p>
          <a:p>
            <a:pPr marL="382905" marR="224790" indent="-178435">
              <a:lnSpc>
                <a:spcPct val="100000"/>
              </a:lnSpc>
              <a:spcBef>
                <a:spcPts val="960"/>
              </a:spcBef>
              <a:buChar char="•"/>
              <a:tabLst>
                <a:tab pos="383540" algn="l"/>
              </a:tabLst>
            </a:pPr>
            <a:r>
              <a:rPr sz="1600" spc="-5" dirty="0">
                <a:latin typeface="Arial"/>
                <a:cs typeface="Arial"/>
              </a:rPr>
              <a:t>Processi di dimensione più grande della memoria non possono essere eseguiti,  oppure richiedono particolari suddivisioni del codice (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overlay</a:t>
            </a:r>
            <a:r>
              <a:rPr sz="1600" spc="-5" dirty="0">
                <a:latin typeface="Arial"/>
                <a:cs typeface="Arial"/>
              </a:rPr>
              <a:t>);</a:t>
            </a:r>
            <a:endParaRPr sz="1600">
              <a:latin typeface="Arial"/>
              <a:cs typeface="Arial"/>
            </a:endParaRPr>
          </a:p>
          <a:p>
            <a:pPr marL="382905" indent="-178435">
              <a:lnSpc>
                <a:spcPct val="100000"/>
              </a:lnSpc>
              <a:spcBef>
                <a:spcPts val="960"/>
              </a:spcBef>
              <a:buChar char="•"/>
              <a:tabLst>
                <a:tab pos="383540" algn="l"/>
              </a:tabLst>
            </a:pP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1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programmi</a:t>
            </a:r>
            <a:r>
              <a:rPr sz="1600" spc="1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tendono</a:t>
            </a:r>
            <a:r>
              <a:rPr sz="1600" spc="1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ad</a:t>
            </a:r>
            <a:r>
              <a:rPr sz="1600" spc="1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essere</a:t>
            </a:r>
            <a:r>
              <a:rPr sz="1600" spc="1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ottimizzati</a:t>
            </a:r>
            <a:r>
              <a:rPr sz="1600" spc="1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rispetto</a:t>
            </a:r>
            <a:r>
              <a:rPr sz="1600" spc="1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alla</a:t>
            </a:r>
            <a:r>
              <a:rPr sz="1600" spc="1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dimensione</a:t>
            </a:r>
            <a:r>
              <a:rPr sz="1600" spc="1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della</a:t>
            </a:r>
            <a:r>
              <a:rPr sz="1600" spc="1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memoria,</a:t>
            </a:r>
            <a:endParaRPr sz="1600">
              <a:latin typeface="Arial"/>
              <a:cs typeface="Arial"/>
            </a:endParaRPr>
          </a:p>
          <a:p>
            <a:pPr marL="38290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comportando spesso sacrifici di </a:t>
            </a:r>
            <a:r>
              <a:rPr sz="1600" dirty="0">
                <a:latin typeface="Arial"/>
                <a:cs typeface="Arial"/>
              </a:rPr>
              <a:t>funzionalità 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velocità.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>
              <a:latin typeface="Times New Roman"/>
              <a:cs typeface="Times New Roman"/>
            </a:endParaRPr>
          </a:p>
          <a:p>
            <a:pPr marL="20447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Pregi:</a:t>
            </a:r>
            <a:endParaRPr sz="1600">
              <a:latin typeface="Arial"/>
              <a:cs typeface="Arial"/>
            </a:endParaRPr>
          </a:p>
          <a:p>
            <a:pPr marL="382905" indent="-178435">
              <a:lnSpc>
                <a:spcPct val="100000"/>
              </a:lnSpc>
              <a:spcBef>
                <a:spcPts val="960"/>
              </a:spcBef>
              <a:buChar char="•"/>
              <a:tabLst>
                <a:tab pos="383540" algn="l"/>
              </a:tabLst>
            </a:pPr>
            <a:r>
              <a:rPr sz="1600" spc="-5" dirty="0">
                <a:latin typeface="Arial"/>
                <a:cs typeface="Arial"/>
              </a:rPr>
              <a:t>Basso costo di progettazione del modulo di gestione della</a:t>
            </a:r>
            <a:r>
              <a:rPr sz="1600" spc="1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memoria;</a:t>
            </a:r>
            <a:endParaRPr sz="1600">
              <a:latin typeface="Arial"/>
              <a:cs typeface="Arial"/>
            </a:endParaRPr>
          </a:p>
          <a:p>
            <a:pPr marL="382905" indent="-178435">
              <a:lnSpc>
                <a:spcPct val="100000"/>
              </a:lnSpc>
              <a:spcBef>
                <a:spcPts val="960"/>
              </a:spcBef>
              <a:buChar char="•"/>
              <a:tabLst>
                <a:tab pos="383540" algn="l"/>
              </a:tabLst>
            </a:pPr>
            <a:r>
              <a:rPr sz="1600" spc="-10" dirty="0">
                <a:latin typeface="Arial"/>
                <a:cs typeface="Arial"/>
              </a:rPr>
              <a:t>Contenuti </a:t>
            </a:r>
            <a:r>
              <a:rPr sz="1600" spc="-5" dirty="0">
                <a:latin typeface="Arial"/>
                <a:cs typeface="Arial"/>
              </a:rPr>
              <a:t>supporti hardware specifici per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gestione della</a:t>
            </a:r>
            <a:r>
              <a:rPr sz="1600" spc="1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memoria;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1600" spc="-5" dirty="0">
                <a:latin typeface="Arial"/>
                <a:cs typeface="Arial"/>
              </a:rPr>
              <a:t>Utilizzato per micro-computer dedicati permanentemente a specifiche</a:t>
            </a:r>
            <a:r>
              <a:rPr sz="1600" spc="11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applicazioni.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</a:t>
            </a:r>
            <a:r>
              <a:rPr spc="15" dirty="0"/>
              <a:t> </a:t>
            </a:r>
            <a:r>
              <a:rPr dirty="0"/>
              <a:t>Statico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4065" y="1463699"/>
            <a:ext cx="8211184" cy="504952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Supportare </a:t>
            </a:r>
            <a:r>
              <a:rPr sz="1600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</a:t>
            </a:r>
            <a:r>
              <a:rPr sz="1600" i="1" u="heavy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multiprogrammazione</a:t>
            </a:r>
            <a:r>
              <a:rPr sz="1600" spc="-5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927100" marR="635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"/>
                <a:cs typeface="Arial"/>
              </a:rPr>
              <a:t>dividere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memoria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diverse partizioni, ciascuna delle quali può essere allocata  a un processo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diverso.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Partizionamento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statico:</a:t>
            </a:r>
            <a:endParaRPr sz="1600">
              <a:latin typeface="Arial"/>
              <a:cs typeface="Arial"/>
            </a:endParaRPr>
          </a:p>
          <a:p>
            <a:pPr marL="637540" marR="2834005">
              <a:lnSpc>
                <a:spcPts val="2880"/>
              </a:lnSpc>
              <a:spcBef>
                <a:spcPts val="254"/>
              </a:spcBef>
            </a:pP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suddivisione della memoria viene fatta “fuori linea” 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le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partizioni hanno dimensioni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fisse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260"/>
              </a:spcBef>
            </a:pPr>
            <a:r>
              <a:rPr sz="1600" spc="-5" dirty="0">
                <a:latin typeface="Arial"/>
                <a:cs typeface="Arial"/>
              </a:rPr>
              <a:t>Il numero 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dimensione di ciascuna partizione viene determinato durante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generazione  del sistema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considerando: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960"/>
              </a:spcBef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capacità della memoria fisica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disponibile;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965"/>
              </a:spcBef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grado desiderato di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multiprogrammazione;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960"/>
              </a:spcBef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dimensioni dei processi più frequentemente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eseguiti.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50">
              <a:latin typeface="Times New Roman"/>
              <a:cs typeface="Times New Roman"/>
            </a:endParaRPr>
          </a:p>
          <a:p>
            <a:pPr marR="81915" algn="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3927475"/>
            <a:ext cx="2286000" cy="4572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38200" y="3927475"/>
            <a:ext cx="2286000" cy="4572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805"/>
              </a:spcBef>
            </a:pPr>
            <a:r>
              <a:rPr sz="1600" b="1" i="1" spc="-15" dirty="0">
                <a:solidFill>
                  <a:srgbClr val="FFFFFF"/>
                </a:solidFill>
                <a:latin typeface="Arial"/>
                <a:cs typeface="Arial"/>
              </a:rPr>
              <a:t>OS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200" y="5032375"/>
            <a:ext cx="2286000" cy="7921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8200" y="5032375"/>
            <a:ext cx="2286000" cy="792480"/>
          </a:xfrm>
          <a:custGeom>
            <a:avLst/>
            <a:gdLst/>
            <a:ahLst/>
            <a:cxnLst/>
            <a:rect l="l" t="t" r="r" b="b"/>
            <a:pathLst>
              <a:path w="2286000" h="792479">
                <a:moveTo>
                  <a:pt x="0" y="792162"/>
                </a:moveTo>
                <a:lnTo>
                  <a:pt x="2286000" y="792162"/>
                </a:lnTo>
                <a:lnTo>
                  <a:pt x="2286000" y="0"/>
                </a:lnTo>
                <a:lnTo>
                  <a:pt x="0" y="0"/>
                </a:lnTo>
                <a:lnTo>
                  <a:pt x="0" y="792162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8200" y="5824537"/>
            <a:ext cx="2286000" cy="6604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8200" y="5824537"/>
            <a:ext cx="2286000" cy="660400"/>
          </a:xfrm>
          <a:custGeom>
            <a:avLst/>
            <a:gdLst/>
            <a:ahLst/>
            <a:cxnLst/>
            <a:rect l="l" t="t" r="r" b="b"/>
            <a:pathLst>
              <a:path w="2286000" h="660400">
                <a:moveTo>
                  <a:pt x="0" y="660400"/>
                </a:moveTo>
                <a:lnTo>
                  <a:pt x="2286000" y="660400"/>
                </a:lnTo>
                <a:lnTo>
                  <a:pt x="2286000" y="0"/>
                </a:lnTo>
                <a:lnTo>
                  <a:pt x="0" y="0"/>
                </a:lnTo>
                <a:lnTo>
                  <a:pt x="0" y="6604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7217" y="1657604"/>
            <a:ext cx="8136255" cy="2343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4139" algn="just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Il sistema operativo deve tener traccia delle partizioni definite. Lo stato corrente delle  partizioni ed i loro attributi vengono raccolti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una </a:t>
            </a:r>
            <a:r>
              <a:rPr sz="1600" dirty="0">
                <a:latin typeface="Arial"/>
                <a:cs typeface="Arial"/>
              </a:rPr>
              <a:t>struttura dati </a:t>
            </a:r>
            <a:r>
              <a:rPr sz="1600" spc="-5" dirty="0">
                <a:latin typeface="Arial"/>
                <a:cs typeface="Arial"/>
              </a:rPr>
              <a:t>chiamata </a:t>
            </a:r>
            <a:r>
              <a:rPr sz="1600" b="1" i="1" spc="-5" dirty="0">
                <a:latin typeface="Arial"/>
                <a:cs typeface="Arial"/>
              </a:rPr>
              <a:t>tabella </a:t>
            </a:r>
            <a:r>
              <a:rPr sz="1600" b="1" i="1" dirty="0">
                <a:latin typeface="Arial"/>
                <a:cs typeface="Arial"/>
              </a:rPr>
              <a:t>di  </a:t>
            </a:r>
            <a:r>
              <a:rPr sz="1600" b="1" i="1" spc="-5" dirty="0">
                <a:latin typeface="Arial"/>
                <a:cs typeface="Arial"/>
              </a:rPr>
              <a:t>descrizione delle partizioni</a:t>
            </a:r>
            <a:r>
              <a:rPr sz="1600" b="1" i="1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(TDP).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Times New Roman"/>
              <a:cs typeface="Times New Roman"/>
            </a:endParaRPr>
          </a:p>
          <a:p>
            <a:pPr marL="83820" marR="5080" algn="just">
              <a:lnSpc>
                <a:spcPct val="100000"/>
              </a:lnSpc>
            </a:pPr>
            <a:r>
              <a:rPr sz="1600" spc="-20" dirty="0">
                <a:latin typeface="Arial"/>
                <a:cs typeface="Arial"/>
              </a:rPr>
              <a:t>L’unico </a:t>
            </a:r>
            <a:r>
              <a:rPr sz="1600" spc="-5" dirty="0">
                <a:latin typeface="Arial"/>
                <a:cs typeface="Arial"/>
              </a:rPr>
              <a:t>campo variabile nella </a:t>
            </a:r>
            <a:r>
              <a:rPr sz="1600" spc="-10" dirty="0">
                <a:latin typeface="Arial"/>
                <a:cs typeface="Arial"/>
              </a:rPr>
              <a:t>TDP </a:t>
            </a:r>
            <a:r>
              <a:rPr sz="1600" spc="-5" dirty="0">
                <a:latin typeface="Arial"/>
                <a:cs typeface="Arial"/>
              </a:rPr>
              <a:t>è </a:t>
            </a:r>
            <a:r>
              <a:rPr sz="1600" dirty="0">
                <a:latin typeface="Arial"/>
                <a:cs typeface="Arial"/>
              </a:rPr>
              <a:t>lo </a:t>
            </a:r>
            <a:r>
              <a:rPr sz="1600" spc="-5" dirty="0">
                <a:latin typeface="Arial"/>
                <a:cs typeface="Arial"/>
              </a:rPr>
              <a:t>stato della partizione che indica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ogni istante </a:t>
            </a:r>
            <a:r>
              <a:rPr sz="1600" dirty="0">
                <a:latin typeface="Arial"/>
                <a:cs typeface="Arial"/>
              </a:rPr>
              <a:t>se  la </a:t>
            </a:r>
            <a:r>
              <a:rPr sz="1600" spc="-5" dirty="0">
                <a:latin typeface="Arial"/>
                <a:cs typeface="Arial"/>
              </a:rPr>
              <a:t>partizione è allocata o no. Gli altri campi contengono valori definiti al momento </a:t>
            </a:r>
            <a:r>
              <a:rPr sz="1600" spc="-10" dirty="0">
                <a:latin typeface="Arial"/>
                <a:cs typeface="Arial"/>
              </a:rPr>
              <a:t>del  </a:t>
            </a:r>
            <a:r>
              <a:rPr sz="1600" spc="-5" dirty="0">
                <a:latin typeface="Arial"/>
                <a:cs typeface="Arial"/>
              </a:rPr>
              <a:t>partizionamento.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marL="121920" algn="just">
              <a:lnSpc>
                <a:spcPct val="100000"/>
              </a:lnSpc>
            </a:pPr>
            <a:r>
              <a:rPr sz="1400" b="1" dirty="0">
                <a:latin typeface="Malgun Gothic"/>
                <a:cs typeface="Malgun Gothic"/>
              </a:rPr>
              <a:t>0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5414" y="4255389"/>
            <a:ext cx="3365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Malgun Gothic"/>
                <a:cs typeface="Malgun Gothic"/>
              </a:rPr>
              <a:t>200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9590" y="5641644"/>
            <a:ext cx="779145" cy="644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Malgun Gothic"/>
                <a:cs typeface="Malgun Gothic"/>
              </a:rPr>
              <a:t>1200</a:t>
            </a:r>
            <a:endParaRPr sz="1400">
              <a:latin typeface="Malgun Gothic"/>
              <a:cs typeface="Malgun Gothic"/>
            </a:endParaRPr>
          </a:p>
          <a:p>
            <a:pPr marR="5080" algn="r">
              <a:lnSpc>
                <a:spcPct val="100000"/>
              </a:lnSpc>
              <a:spcBef>
                <a:spcPts val="1270"/>
              </a:spcBef>
            </a:pPr>
            <a:r>
              <a:rPr sz="1600" b="1" i="1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575" b="1" i="1" spc="7" baseline="-21164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4467" y="6345123"/>
            <a:ext cx="4400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Malgun Gothic"/>
                <a:cs typeface="Malgun Gothic"/>
              </a:rPr>
              <a:t>1700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8200" y="4384675"/>
            <a:ext cx="2286000" cy="6477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8200" y="4384675"/>
            <a:ext cx="2286000" cy="647700"/>
          </a:xfrm>
          <a:custGeom>
            <a:avLst/>
            <a:gdLst/>
            <a:ahLst/>
            <a:cxnLst/>
            <a:rect l="l" t="t" r="r" b="b"/>
            <a:pathLst>
              <a:path w="2286000" h="647700">
                <a:moveTo>
                  <a:pt x="0" y="647700"/>
                </a:moveTo>
                <a:lnTo>
                  <a:pt x="2286000" y="647700"/>
                </a:lnTo>
                <a:lnTo>
                  <a:pt x="2286000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43890" y="4466976"/>
            <a:ext cx="664845" cy="67754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440055">
              <a:lnSpc>
                <a:spcPct val="100000"/>
              </a:lnSpc>
              <a:spcBef>
                <a:spcPts val="910"/>
              </a:spcBef>
            </a:pPr>
            <a:r>
              <a:rPr sz="1600" b="1" i="1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575" b="1" i="1" spc="7" baseline="-21164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575" baseline="-21164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400" b="1" dirty="0">
                <a:latin typeface="Malgun Gothic"/>
                <a:cs typeface="Malgun Gothic"/>
              </a:rPr>
              <a:t>600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</a:t>
            </a:r>
            <a:r>
              <a:rPr spc="15" dirty="0"/>
              <a:t> </a:t>
            </a:r>
            <a:r>
              <a:rPr dirty="0"/>
              <a:t>Statico</a:t>
            </a:r>
          </a:p>
        </p:txBody>
      </p:sp>
      <p:sp>
        <p:nvSpPr>
          <p:cNvPr id="17" name="object 1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3694112" y="3722687"/>
          <a:ext cx="4548505" cy="2774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6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9275">
                <a:tc>
                  <a:txBody>
                    <a:bodyPr/>
                    <a:lstStyle/>
                    <a:p>
                      <a:pPr marL="142875" marR="135255" indent="8382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Numero 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artizi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875" marR="134620" indent="2070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Base 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artizi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875" marR="50165" indent="-8382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Dime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si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 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partizione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875" marR="134620" indent="19812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Stato 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artizi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kB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200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kB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Allocata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200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kB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400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kB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Allocata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600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kB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600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kB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Libera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1200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kB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500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kB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Allocata</a:t>
                      </a: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5180203" y="6565809"/>
            <a:ext cx="148717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5" dirty="0">
                <a:latin typeface="Malgun Gothic"/>
                <a:cs typeface="Malgun Gothic"/>
              </a:rPr>
              <a:t>Esempio </a:t>
            </a:r>
            <a:r>
              <a:rPr sz="1650" i="1" spc="-30" dirty="0">
                <a:latin typeface="Malgun Gothic"/>
                <a:cs typeface="Malgun Gothic"/>
              </a:rPr>
              <a:t>di</a:t>
            </a:r>
            <a:r>
              <a:rPr sz="1650" i="1" spc="-35" dirty="0">
                <a:latin typeface="Malgun Gothic"/>
                <a:cs typeface="Malgun Gothic"/>
              </a:rPr>
              <a:t> TDP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</a:t>
            </a:r>
            <a:r>
              <a:rPr spc="15" dirty="0"/>
              <a:t> </a:t>
            </a:r>
            <a:r>
              <a:rPr dirty="0"/>
              <a:t>Statico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1552" y="2881248"/>
            <a:ext cx="114300" cy="124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1552" y="3307969"/>
            <a:ext cx="114300" cy="124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1552" y="3949572"/>
            <a:ext cx="114300" cy="124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265" y="5505259"/>
            <a:ext cx="140207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265" y="5992939"/>
            <a:ext cx="140207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29590" y="1441830"/>
            <a:ext cx="8414385" cy="4746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845">
              <a:lnSpc>
                <a:spcPct val="100000"/>
              </a:lnSpc>
              <a:spcBef>
                <a:spcPts val="95"/>
              </a:spcBef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Caricamento di un</a:t>
            </a:r>
            <a:r>
              <a:rPr sz="1600" b="1" u="heavy" spc="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processo:</a:t>
            </a:r>
            <a:endParaRPr sz="1600">
              <a:latin typeface="Arial"/>
              <a:cs typeface="Arial"/>
            </a:endParaRPr>
          </a:p>
          <a:p>
            <a:pPr marL="511809" marR="5080" algn="just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SO consulta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5" dirty="0">
                <a:latin typeface="Arial"/>
                <a:cs typeface="Arial"/>
              </a:rPr>
              <a:t>TDP. </a:t>
            </a:r>
            <a:r>
              <a:rPr sz="1600" spc="-5" dirty="0">
                <a:latin typeface="Arial"/>
                <a:cs typeface="Arial"/>
              </a:rPr>
              <a:t>Se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test è positivo, </a:t>
            </a:r>
            <a:r>
              <a:rPr sz="1600" spc="-1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campo </a:t>
            </a:r>
            <a:r>
              <a:rPr sz="1600" dirty="0">
                <a:latin typeface="Arial"/>
                <a:cs typeface="Arial"/>
              </a:rPr>
              <a:t>“stato </a:t>
            </a:r>
            <a:r>
              <a:rPr sz="1600" spc="-5" dirty="0">
                <a:latin typeface="Arial"/>
                <a:cs typeface="Arial"/>
              </a:rPr>
              <a:t>della partizione” viene  impostato ad “Allocata” e l’immagine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processo viene caricata </a:t>
            </a:r>
            <a:r>
              <a:rPr sz="1600" spc="-10" dirty="0">
                <a:latin typeface="Arial"/>
                <a:cs typeface="Arial"/>
              </a:rPr>
              <a:t>nella </a:t>
            </a:r>
            <a:r>
              <a:rPr sz="1600" spc="-5" dirty="0">
                <a:latin typeface="Arial"/>
                <a:cs typeface="Arial"/>
              </a:rPr>
              <a:t>corrispondente  partizione. </a:t>
            </a:r>
            <a:r>
              <a:rPr sz="1600" spc="-10" dirty="0">
                <a:latin typeface="Arial"/>
                <a:cs typeface="Arial"/>
              </a:rPr>
              <a:t>Viene </a:t>
            </a:r>
            <a:r>
              <a:rPr sz="1600" spc="-5" dirty="0">
                <a:latin typeface="Arial"/>
                <a:cs typeface="Arial"/>
              </a:rPr>
              <a:t>aggiornato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campo nel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PCB.</a:t>
            </a:r>
            <a:endParaRPr sz="1600">
              <a:latin typeface="Arial"/>
              <a:cs typeface="Arial"/>
            </a:endParaRPr>
          </a:p>
          <a:p>
            <a:pPr marL="661670">
              <a:lnSpc>
                <a:spcPct val="100000"/>
              </a:lnSpc>
              <a:spcBef>
                <a:spcPts val="260"/>
              </a:spcBef>
            </a:pPr>
            <a:r>
              <a:rPr sz="1600" spc="-5" dirty="0">
                <a:latin typeface="Arial"/>
                <a:cs typeface="Arial"/>
              </a:rPr>
              <a:t>Metodi più comuni per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ricerca di una partizione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libera:</a:t>
            </a:r>
            <a:endParaRPr sz="1600">
              <a:latin typeface="Arial"/>
              <a:cs typeface="Arial"/>
            </a:endParaRPr>
          </a:p>
          <a:p>
            <a:pPr marL="840105" marR="954405" indent="48260">
              <a:lnSpc>
                <a:spcPct val="100000"/>
              </a:lnSpc>
              <a:spcBef>
                <a:spcPts val="955"/>
              </a:spcBef>
            </a:pPr>
            <a:r>
              <a:rPr sz="1400" b="1" i="1" spc="-5" dirty="0">
                <a:latin typeface="Arial"/>
                <a:cs typeface="Arial"/>
              </a:rPr>
              <a:t>First </a:t>
            </a:r>
            <a:r>
              <a:rPr sz="1400" b="1" i="1" dirty="0">
                <a:latin typeface="Arial"/>
                <a:cs typeface="Arial"/>
              </a:rPr>
              <a:t>fit </a:t>
            </a:r>
            <a:r>
              <a:rPr sz="1400" b="1" dirty="0">
                <a:latin typeface="Arial"/>
                <a:cs typeface="Arial"/>
              </a:rPr>
              <a:t>: </a:t>
            </a:r>
            <a:r>
              <a:rPr sz="1400" dirty="0">
                <a:latin typeface="Arial"/>
                <a:cs typeface="Arial"/>
              </a:rPr>
              <a:t>allocare la </a:t>
            </a:r>
            <a:r>
              <a:rPr sz="1400" spc="-5" dirty="0">
                <a:latin typeface="Arial"/>
                <a:cs typeface="Arial"/>
              </a:rPr>
              <a:t>prima </a:t>
            </a:r>
            <a:r>
              <a:rPr sz="1400" dirty="0">
                <a:latin typeface="Arial"/>
                <a:cs typeface="Arial"/>
              </a:rPr>
              <a:t>partizione libera </a:t>
            </a:r>
            <a:r>
              <a:rPr sz="1400" spc="-5" dirty="0">
                <a:latin typeface="Arial"/>
                <a:cs typeface="Arial"/>
              </a:rPr>
              <a:t>sufficientemente </a:t>
            </a:r>
            <a:r>
              <a:rPr sz="1400" dirty="0">
                <a:latin typeface="Arial"/>
                <a:cs typeface="Arial"/>
              </a:rPr>
              <a:t>grande per contenere</a:t>
            </a:r>
            <a:r>
              <a:rPr sz="1400" spc="-2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il  processo; </a:t>
            </a:r>
            <a:r>
              <a:rPr sz="1400" spc="-5" dirty="0">
                <a:latin typeface="Arial"/>
                <a:cs typeface="Arial"/>
              </a:rPr>
              <a:t>molto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veloce.</a:t>
            </a:r>
            <a:endParaRPr sz="1400">
              <a:latin typeface="Arial"/>
              <a:cs typeface="Arial"/>
            </a:endParaRPr>
          </a:p>
          <a:p>
            <a:pPr marL="840105" marR="273685">
              <a:lnSpc>
                <a:spcPct val="100000"/>
              </a:lnSpc>
            </a:pPr>
            <a:r>
              <a:rPr sz="1400" b="1" i="1" spc="-5" dirty="0">
                <a:latin typeface="Arial"/>
                <a:cs typeface="Arial"/>
              </a:rPr>
              <a:t>Best </a:t>
            </a:r>
            <a:r>
              <a:rPr sz="1400" b="1" i="1" dirty="0">
                <a:latin typeface="Arial"/>
                <a:cs typeface="Arial"/>
              </a:rPr>
              <a:t>fit </a:t>
            </a:r>
            <a:r>
              <a:rPr sz="1400" b="1" dirty="0">
                <a:latin typeface="Arial"/>
                <a:cs typeface="Arial"/>
              </a:rPr>
              <a:t>: </a:t>
            </a:r>
            <a:r>
              <a:rPr sz="1400" dirty="0">
                <a:latin typeface="Arial"/>
                <a:cs typeface="Arial"/>
              </a:rPr>
              <a:t>allocare la più piccola delle partizioni libere che contenga il processo; </a:t>
            </a:r>
            <a:r>
              <a:rPr sz="1400" spc="-5" dirty="0">
                <a:latin typeface="Arial"/>
                <a:cs typeface="Arial"/>
              </a:rPr>
              <a:t>prima  dell’allocazione devono </a:t>
            </a:r>
            <a:r>
              <a:rPr sz="1400" dirty="0">
                <a:latin typeface="Arial"/>
                <a:cs typeface="Arial"/>
              </a:rPr>
              <a:t>essere </a:t>
            </a:r>
            <a:r>
              <a:rPr sz="1400" spc="-5" dirty="0">
                <a:latin typeface="Arial"/>
                <a:cs typeface="Arial"/>
              </a:rPr>
              <a:t>controllate </a:t>
            </a:r>
            <a:r>
              <a:rPr sz="1400" dirty="0">
                <a:latin typeface="Arial"/>
                <a:cs typeface="Arial"/>
              </a:rPr>
              <a:t>tutte </a:t>
            </a:r>
            <a:r>
              <a:rPr sz="1400" spc="-5" dirty="0">
                <a:latin typeface="Arial"/>
                <a:cs typeface="Arial"/>
              </a:rPr>
              <a:t>le locazioni libere; ottimizzazione dello spazio  di memoria, l’algoritmo produce la più piccola frammentazione</a:t>
            </a:r>
            <a:r>
              <a:rPr sz="1400" spc="-1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interna.</a:t>
            </a:r>
            <a:endParaRPr sz="1400">
              <a:latin typeface="Arial"/>
              <a:cs typeface="Arial"/>
            </a:endParaRPr>
          </a:p>
          <a:p>
            <a:pPr marL="840105">
              <a:lnSpc>
                <a:spcPct val="100000"/>
              </a:lnSpc>
              <a:spcBef>
                <a:spcPts val="15"/>
              </a:spcBef>
            </a:pPr>
            <a:r>
              <a:rPr sz="1400" b="1" i="1" spc="-10" dirty="0">
                <a:latin typeface="Arial"/>
                <a:cs typeface="Arial"/>
              </a:rPr>
              <a:t>Worst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fit</a:t>
            </a:r>
            <a:endParaRPr sz="1400">
              <a:latin typeface="Arial"/>
              <a:cs typeface="Arial"/>
            </a:endParaRPr>
          </a:p>
          <a:p>
            <a:pPr marL="511809" marR="5142230" indent="-355600">
              <a:lnSpc>
                <a:spcPct val="100000"/>
              </a:lnSpc>
              <a:spcBef>
                <a:spcPts val="894"/>
              </a:spcBef>
            </a:pPr>
            <a:r>
              <a:rPr sz="1600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Terminazione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 un processo: </a:t>
            </a:r>
            <a:r>
              <a:rPr sz="1600" spc="-5" dirty="0">
                <a:latin typeface="Arial"/>
                <a:cs typeface="Arial"/>
              </a:rPr>
              <a:t> Deallocazione </a:t>
            </a:r>
            <a:r>
              <a:rPr sz="1600" dirty="0">
                <a:latin typeface="Arial"/>
                <a:cs typeface="Arial"/>
              </a:rPr>
              <a:t>della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partizione.  Aggiornamento della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5" dirty="0">
                <a:latin typeface="Arial"/>
                <a:cs typeface="Arial"/>
              </a:rPr>
              <a:t>TDP.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Il funzionamento del gestore della memoria e dello scheduler sono strettamente</a:t>
            </a:r>
            <a:r>
              <a:rPr sz="1600" spc="1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correlati:</a:t>
            </a:r>
            <a:endParaRPr sz="1600">
              <a:latin typeface="Arial"/>
              <a:cs typeface="Arial"/>
            </a:endParaRPr>
          </a:p>
          <a:p>
            <a:pPr marL="21082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lo</a:t>
            </a:r>
            <a:r>
              <a:rPr sz="1600" spc="11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scheduler</a:t>
            </a:r>
            <a:r>
              <a:rPr sz="1600" spc="11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determina</a:t>
            </a:r>
            <a:r>
              <a:rPr sz="1600" spc="1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quali</a:t>
            </a:r>
            <a:r>
              <a:rPr sz="1600" spc="1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processi</a:t>
            </a:r>
            <a:r>
              <a:rPr sz="1600" spc="1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sono</a:t>
            </a:r>
            <a:r>
              <a:rPr sz="1600" spc="1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pronti,</a:t>
            </a:r>
            <a:r>
              <a:rPr sz="1600" spc="1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spc="1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quindi</a:t>
            </a:r>
            <a:r>
              <a:rPr sz="1600" spc="1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residenti</a:t>
            </a:r>
            <a:r>
              <a:rPr sz="1600" spc="1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11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memoria,</a:t>
            </a:r>
            <a:r>
              <a:rPr sz="1600" spc="1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11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attesa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Arial"/>
                <a:cs typeface="Arial"/>
              </a:rPr>
              <a:t>della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CPU;</a:t>
            </a:r>
            <a:endParaRPr sz="1600">
              <a:latin typeface="Arial"/>
              <a:cs typeface="Arial"/>
            </a:endParaRPr>
          </a:p>
          <a:p>
            <a:pPr marL="21082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il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gestore</a:t>
            </a:r>
            <a:r>
              <a:rPr sz="1600" spc="2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della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</a:t>
            </a:r>
            <a:r>
              <a:rPr sz="1600" spc="2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può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decidere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“sfrattare”</a:t>
            </a:r>
            <a:r>
              <a:rPr sz="1600" spc="2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un</a:t>
            </a:r>
            <a:r>
              <a:rPr sz="1600" spc="20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</a:t>
            </a:r>
            <a:r>
              <a:rPr sz="1600" spc="2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2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per</a:t>
            </a:r>
            <a:r>
              <a:rPr sz="1600" spc="2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liberare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9590" y="6163157"/>
            <a:ext cx="13582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una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partizione.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98256" y="6273800"/>
            <a:ext cx="1974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10" dirty="0"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4702" y="2797682"/>
            <a:ext cx="114300" cy="124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14702" y="3011042"/>
            <a:ext cx="114300" cy="124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14702" y="4565522"/>
            <a:ext cx="114300" cy="124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14702" y="4778883"/>
            <a:ext cx="114300" cy="124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5967" y="1543304"/>
            <a:ext cx="7547609" cy="34086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Cause di mancata disponibilità di una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partizione: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arenR"/>
              <a:tabLst>
                <a:tab pos="469265" algn="l"/>
                <a:tab pos="470534" algn="l"/>
              </a:tabLst>
            </a:pPr>
            <a:r>
              <a:rPr sz="1600" spc="-5" dirty="0">
                <a:latin typeface="Arial"/>
                <a:cs typeface="Arial"/>
              </a:rPr>
              <a:t>non vi sono partizioni </a:t>
            </a:r>
            <a:r>
              <a:rPr sz="1600" spc="-10" dirty="0">
                <a:latin typeface="Arial"/>
                <a:cs typeface="Arial"/>
              </a:rPr>
              <a:t>di </a:t>
            </a:r>
            <a:r>
              <a:rPr sz="1600" spc="-5" dirty="0">
                <a:latin typeface="Arial"/>
                <a:cs typeface="Arial"/>
              </a:rPr>
              <a:t>memoria sufficientemente grandi per contenere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il</a:t>
            </a:r>
            <a:endParaRPr sz="1600">
              <a:latin typeface="Arial"/>
              <a:cs typeface="Arial"/>
            </a:endParaRPr>
          </a:p>
          <a:p>
            <a:pPr marR="4918710" algn="ctr">
              <a:lnSpc>
                <a:spcPts val="1920"/>
              </a:lnSpc>
            </a:pPr>
            <a:r>
              <a:rPr sz="1600" spc="-5" dirty="0">
                <a:latin typeface="Arial"/>
                <a:cs typeface="Arial"/>
              </a:rPr>
              <a:t>processo entrante;</a:t>
            </a:r>
            <a:endParaRPr sz="1600">
              <a:latin typeface="Arial"/>
              <a:cs typeface="Arial"/>
            </a:endParaRPr>
          </a:p>
          <a:p>
            <a:pPr marL="908685">
              <a:lnSpc>
                <a:spcPts val="1680"/>
              </a:lnSpc>
            </a:pP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Cause:</a:t>
            </a:r>
            <a:endParaRPr sz="1400">
              <a:latin typeface="Arial"/>
              <a:cs typeface="Arial"/>
            </a:endParaRPr>
          </a:p>
          <a:p>
            <a:pPr marL="1082675" marR="2422525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errore </a:t>
            </a:r>
            <a:r>
              <a:rPr sz="1400" spc="-5" dirty="0">
                <a:latin typeface="Arial"/>
                <a:cs typeface="Arial"/>
              </a:rPr>
              <a:t>di </a:t>
            </a:r>
            <a:r>
              <a:rPr sz="1400" dirty="0">
                <a:latin typeface="Arial"/>
                <a:cs typeface="Arial"/>
              </a:rPr>
              <a:t>scelta </a:t>
            </a:r>
            <a:r>
              <a:rPr sz="1400" spc="-5" dirty="0">
                <a:latin typeface="Arial"/>
                <a:cs typeface="Arial"/>
              </a:rPr>
              <a:t>della </a:t>
            </a:r>
            <a:r>
              <a:rPr sz="1400" dirty="0">
                <a:latin typeface="Arial"/>
                <a:cs typeface="Arial"/>
              </a:rPr>
              <a:t>dimensione </a:t>
            </a:r>
            <a:r>
              <a:rPr sz="1400" spc="-5" dirty="0">
                <a:latin typeface="Arial"/>
                <a:cs typeface="Arial"/>
              </a:rPr>
              <a:t>delle </a:t>
            </a:r>
            <a:r>
              <a:rPr sz="1400" dirty="0">
                <a:latin typeface="Arial"/>
                <a:cs typeface="Arial"/>
              </a:rPr>
              <a:t>partizioni;  Processo </a:t>
            </a:r>
            <a:r>
              <a:rPr sz="1400" spc="-5" dirty="0">
                <a:latin typeface="Arial"/>
                <a:cs typeface="Arial"/>
              </a:rPr>
              <a:t>eccezionalmente più </a:t>
            </a:r>
            <a:r>
              <a:rPr sz="1400" dirty="0">
                <a:latin typeface="Arial"/>
                <a:cs typeface="Arial"/>
              </a:rPr>
              <a:t>grande </a:t>
            </a:r>
            <a:r>
              <a:rPr sz="1400" spc="-5" dirty="0">
                <a:latin typeface="Arial"/>
                <a:cs typeface="Arial"/>
              </a:rPr>
              <a:t>della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norma.</a:t>
            </a:r>
            <a:endParaRPr sz="1400">
              <a:latin typeface="Arial"/>
              <a:cs typeface="Arial"/>
            </a:endParaRPr>
          </a:p>
          <a:p>
            <a:pPr marL="908685">
              <a:lnSpc>
                <a:spcPct val="100000"/>
              </a:lnSpc>
            </a:pP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Soluzione:</a:t>
            </a:r>
            <a:endParaRPr sz="1400">
              <a:latin typeface="Arial"/>
              <a:cs typeface="Arial"/>
            </a:endParaRPr>
          </a:p>
          <a:p>
            <a:pPr marL="908685" marR="118745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la dimensione delle partizioni </a:t>
            </a:r>
            <a:r>
              <a:rPr sz="1400" spc="-5" dirty="0">
                <a:latin typeface="Arial"/>
                <a:cs typeface="Arial"/>
              </a:rPr>
              <a:t>deve </a:t>
            </a:r>
            <a:r>
              <a:rPr sz="1400" dirty="0">
                <a:latin typeface="Arial"/>
                <a:cs typeface="Arial"/>
              </a:rPr>
              <a:t>essere ridefinita, oppure il </a:t>
            </a:r>
            <a:r>
              <a:rPr sz="1400" spc="-5" dirty="0">
                <a:latin typeface="Arial"/>
                <a:cs typeface="Arial"/>
              </a:rPr>
              <a:t>programma </a:t>
            </a:r>
            <a:r>
              <a:rPr sz="1400" dirty="0">
                <a:latin typeface="Arial"/>
                <a:cs typeface="Arial"/>
              </a:rPr>
              <a:t>di</a:t>
            </a:r>
            <a:r>
              <a:rPr sz="1400" spc="-2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origine  </a:t>
            </a:r>
            <a:r>
              <a:rPr sz="1400" spc="-5" dirty="0">
                <a:latin typeface="Arial"/>
                <a:cs typeface="Arial"/>
              </a:rPr>
              <a:t>deve </a:t>
            </a:r>
            <a:r>
              <a:rPr sz="1400" dirty="0">
                <a:latin typeface="Arial"/>
                <a:cs typeface="Arial"/>
              </a:rPr>
              <a:t>essere progettato utilizzando uno schema di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overlay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Times New Roman"/>
              <a:cs typeface="Times New Roman"/>
            </a:endParaRPr>
          </a:p>
          <a:p>
            <a:pPr marL="469900" indent="-457200">
              <a:lnSpc>
                <a:spcPts val="1920"/>
              </a:lnSpc>
              <a:buAutoNum type="arabicParenR" startAt="2"/>
              <a:tabLst>
                <a:tab pos="469265" algn="l"/>
                <a:tab pos="470534" algn="l"/>
              </a:tabLst>
            </a:pPr>
            <a:r>
              <a:rPr sz="1600" spc="-5" dirty="0">
                <a:latin typeface="Arial"/>
                <a:cs typeface="Arial"/>
              </a:rPr>
              <a:t>tutte </a:t>
            </a:r>
            <a:r>
              <a:rPr sz="1600" dirty="0">
                <a:latin typeface="Arial"/>
                <a:cs typeface="Arial"/>
              </a:rPr>
              <a:t>le </a:t>
            </a:r>
            <a:r>
              <a:rPr sz="1600" spc="-5" dirty="0">
                <a:latin typeface="Arial"/>
                <a:cs typeface="Arial"/>
              </a:rPr>
              <a:t>partizioni sono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allocate;</a:t>
            </a:r>
            <a:endParaRPr sz="1600">
              <a:latin typeface="Arial"/>
              <a:cs typeface="Arial"/>
            </a:endParaRPr>
          </a:p>
          <a:p>
            <a:pPr marL="908685">
              <a:lnSpc>
                <a:spcPts val="1680"/>
              </a:lnSpc>
            </a:pP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Soluzioni:</a:t>
            </a:r>
            <a:endParaRPr sz="1400">
              <a:latin typeface="Arial"/>
              <a:cs typeface="Arial"/>
            </a:endParaRPr>
          </a:p>
          <a:p>
            <a:pPr marL="1082675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attesa </a:t>
            </a:r>
            <a:r>
              <a:rPr sz="1400" spc="-5" dirty="0">
                <a:latin typeface="Arial"/>
                <a:cs typeface="Arial"/>
              </a:rPr>
              <a:t>di </a:t>
            </a:r>
            <a:r>
              <a:rPr sz="1400" dirty="0">
                <a:latin typeface="Arial"/>
                <a:cs typeface="Arial"/>
              </a:rPr>
              <a:t>una partizione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libera;</a:t>
            </a:r>
            <a:endParaRPr sz="1400">
              <a:latin typeface="Arial"/>
              <a:cs typeface="Arial"/>
            </a:endParaRPr>
          </a:p>
          <a:p>
            <a:pPr marL="1082675">
              <a:lnSpc>
                <a:spcPct val="100000"/>
              </a:lnSpc>
            </a:pPr>
            <a:r>
              <a:rPr sz="1400" i="1" dirty="0">
                <a:latin typeface="Arial"/>
                <a:cs typeface="Arial"/>
              </a:rPr>
              <a:t>swapping </a:t>
            </a:r>
            <a:r>
              <a:rPr sz="1400" spc="-5" dirty="0">
                <a:latin typeface="Arial"/>
                <a:cs typeface="Arial"/>
              </a:rPr>
              <a:t>di un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processo.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</a:t>
            </a:r>
            <a:r>
              <a:rPr spc="15" dirty="0"/>
              <a:t> </a:t>
            </a:r>
            <a:r>
              <a:rPr dirty="0"/>
              <a:t>Statico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</a:t>
            </a:r>
            <a:r>
              <a:rPr spc="15" dirty="0"/>
              <a:t> </a:t>
            </a:r>
            <a:r>
              <a:rPr dirty="0"/>
              <a:t>Statico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8267" y="1586229"/>
            <a:ext cx="8557895" cy="2846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79830" marR="5080" indent="-1167765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Swapping: </a:t>
            </a:r>
            <a:r>
              <a:rPr sz="1600" spc="-5" dirty="0">
                <a:latin typeface="Arial"/>
                <a:cs typeface="Arial"/>
              </a:rPr>
              <a:t>rimozione </a:t>
            </a:r>
            <a:r>
              <a:rPr sz="1600" spc="-10" dirty="0">
                <a:latin typeface="Arial"/>
                <a:cs typeface="Arial"/>
              </a:rPr>
              <a:t>dalla </a:t>
            </a:r>
            <a:r>
              <a:rPr sz="1600" spc="-5" dirty="0">
                <a:latin typeface="Arial"/>
                <a:cs typeface="Arial"/>
              </a:rPr>
              <a:t>memoria di un processo sospeso e caricamento </a:t>
            </a:r>
            <a:r>
              <a:rPr sz="1600" dirty="0">
                <a:latin typeface="Arial"/>
                <a:cs typeface="Arial"/>
              </a:rPr>
              <a:t>di </a:t>
            </a:r>
            <a:r>
              <a:rPr sz="1600" spc="-5" dirty="0">
                <a:latin typeface="Arial"/>
                <a:cs typeface="Arial"/>
              </a:rPr>
              <a:t>un nuovo  processo.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/>
              <a:cs typeface="Times New Roman"/>
            </a:endParaRPr>
          </a:p>
          <a:p>
            <a:pPr marL="426720" indent="-342900">
              <a:lnSpc>
                <a:spcPct val="100000"/>
              </a:lnSpc>
              <a:buAutoNum type="arabicPeriod"/>
              <a:tabLst>
                <a:tab pos="426720" algn="l"/>
                <a:tab pos="427355" algn="l"/>
              </a:tabLst>
            </a:pPr>
            <a:r>
              <a:rPr sz="1600" spc="-5" dirty="0">
                <a:latin typeface="Arial"/>
                <a:cs typeface="Arial"/>
              </a:rPr>
              <a:t>Lo scheduler decide l’introduzione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memoria di un nuovo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</a:t>
            </a:r>
            <a:endParaRPr sz="1600">
              <a:latin typeface="Arial"/>
              <a:cs typeface="Arial"/>
            </a:endParaRPr>
          </a:p>
          <a:p>
            <a:pPr marL="426720" indent="-342900">
              <a:lnSpc>
                <a:spcPct val="100000"/>
              </a:lnSpc>
              <a:buAutoNum type="arabicPeriod"/>
              <a:tabLst>
                <a:tab pos="426720" algn="l"/>
                <a:tab pos="427355" algn="l"/>
              </a:tabLst>
            </a:pPr>
            <a:r>
              <a:rPr sz="1600" spc="-5" dirty="0">
                <a:latin typeface="Arial"/>
                <a:cs typeface="Arial"/>
              </a:rPr>
              <a:t>Il gestore dello swapping ne sceglie uno da rimuovere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base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a:</a:t>
            </a:r>
            <a:endParaRPr sz="1600">
              <a:latin typeface="Arial"/>
              <a:cs typeface="Arial"/>
            </a:endParaRPr>
          </a:p>
          <a:p>
            <a:pPr marL="883919" lvl="1" indent="-342900">
              <a:lnSpc>
                <a:spcPct val="100000"/>
              </a:lnSpc>
              <a:buChar char="•"/>
              <a:tabLst>
                <a:tab pos="883919" algn="l"/>
                <a:tab pos="884555" algn="l"/>
              </a:tabLst>
            </a:pPr>
            <a:r>
              <a:rPr sz="1600" spc="-5" dirty="0">
                <a:latin typeface="Arial"/>
                <a:cs typeface="Arial"/>
              </a:rPr>
              <a:t>dimensione della partizione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richiesta;</a:t>
            </a:r>
            <a:endParaRPr sz="1600">
              <a:latin typeface="Arial"/>
              <a:cs typeface="Arial"/>
            </a:endParaRPr>
          </a:p>
          <a:p>
            <a:pPr marL="883919" lvl="1" indent="-342900">
              <a:lnSpc>
                <a:spcPct val="100000"/>
              </a:lnSpc>
              <a:buChar char="•"/>
              <a:tabLst>
                <a:tab pos="883919" algn="l"/>
                <a:tab pos="884555" algn="l"/>
              </a:tabLst>
            </a:pPr>
            <a:r>
              <a:rPr sz="1600" spc="-5" dirty="0">
                <a:latin typeface="Arial"/>
                <a:cs typeface="Arial"/>
              </a:rPr>
              <a:t>priorità del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processo;</a:t>
            </a:r>
            <a:endParaRPr sz="1600">
              <a:latin typeface="Arial"/>
              <a:cs typeface="Arial"/>
            </a:endParaRPr>
          </a:p>
          <a:p>
            <a:pPr marL="883919" lvl="1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883919" algn="l"/>
                <a:tab pos="884555" algn="l"/>
              </a:tabLst>
            </a:pPr>
            <a:r>
              <a:rPr sz="1600" spc="-5" dirty="0">
                <a:latin typeface="Arial"/>
                <a:cs typeface="Arial"/>
              </a:rPr>
              <a:t>tipo di evento atteso dal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processo;</a:t>
            </a:r>
            <a:endParaRPr sz="1600">
              <a:latin typeface="Arial"/>
              <a:cs typeface="Arial"/>
            </a:endParaRPr>
          </a:p>
          <a:p>
            <a:pPr marL="883919" lvl="1" indent="-342900">
              <a:lnSpc>
                <a:spcPct val="100000"/>
              </a:lnSpc>
              <a:buChar char="•"/>
              <a:tabLst>
                <a:tab pos="883919" algn="l"/>
                <a:tab pos="884555" algn="l"/>
              </a:tabLst>
            </a:pPr>
            <a:r>
              <a:rPr sz="1600" spc="-5" dirty="0">
                <a:latin typeface="Arial"/>
                <a:cs typeface="Arial"/>
              </a:rPr>
              <a:t>tempo già trascorso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516890">
              <a:lnSpc>
                <a:spcPct val="100000"/>
              </a:lnSpc>
              <a:spcBef>
                <a:spcPts val="1035"/>
              </a:spcBef>
            </a:pP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5" dirty="0">
                <a:latin typeface="Arial"/>
                <a:cs typeface="Arial"/>
              </a:rPr>
              <a:t>processo residente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memoria, già parzialmente eseguito,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comprende: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5652" y="4481321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5652" y="4725161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5652" y="4969002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61136" y="4407153"/>
            <a:ext cx="164147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codice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eseguibile;  dati già elaborati;  </a:t>
            </a:r>
            <a:r>
              <a:rPr sz="1600" dirty="0">
                <a:latin typeface="Arial"/>
                <a:cs typeface="Arial"/>
              </a:rPr>
              <a:t>stack;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62275" y="4469510"/>
            <a:ext cx="140207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62275" y="4713351"/>
            <a:ext cx="140207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62275" y="4957190"/>
            <a:ext cx="140207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148076" y="4395597"/>
            <a:ext cx="224091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4010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registri di stato;  file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aperti;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descrittore del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3016" y="5382869"/>
            <a:ext cx="7845425" cy="1130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8862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Al momento dello swapping questi oggetti vengono registrati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un file </a:t>
            </a:r>
            <a:r>
              <a:rPr sz="1600" dirty="0">
                <a:latin typeface="Arial"/>
                <a:cs typeface="Arial"/>
              </a:rPr>
              <a:t>su </a:t>
            </a:r>
            <a:r>
              <a:rPr sz="1600" spc="-5" dirty="0">
                <a:latin typeface="Arial"/>
                <a:cs typeface="Arial"/>
              </a:rPr>
              <a:t>hard disk  detto 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file di</a:t>
            </a:r>
            <a:r>
              <a:rPr sz="1600" i="1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swapping</a:t>
            </a:r>
            <a:r>
              <a:rPr sz="1600" i="1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115"/>
              </a:spcBef>
            </a:pPr>
            <a:r>
              <a:rPr sz="1400" spc="-5" dirty="0"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267" y="1657604"/>
            <a:ext cx="67354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Arial"/>
                <a:cs typeface="Arial"/>
              </a:rPr>
              <a:t>Tutti </a:t>
            </a:r>
            <a:r>
              <a:rPr sz="1600" spc="-5" dirty="0">
                <a:latin typeface="Arial"/>
                <a:cs typeface="Arial"/>
              </a:rPr>
              <a:t>i processi che hanno subito uno swapping possono essere</a:t>
            </a:r>
            <a:r>
              <a:rPr sz="1600" spc="1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mantenuti: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0827" y="2220086"/>
            <a:ext cx="140207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38543" y="2816097"/>
            <a:ext cx="15182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di un</a:t>
            </a:r>
            <a:r>
              <a:rPr sz="1200" spc="114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indirizzamento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6387" y="2145537"/>
            <a:ext cx="6594475" cy="1610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un file unico per tutto </a:t>
            </a:r>
            <a:r>
              <a:rPr sz="1600" dirty="0">
                <a:latin typeface="Arial"/>
                <a:cs typeface="Arial"/>
              </a:rPr>
              <a:t>il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sistema</a:t>
            </a:r>
            <a:endParaRPr sz="1600">
              <a:latin typeface="Arial"/>
              <a:cs typeface="Arial"/>
            </a:endParaRPr>
          </a:p>
          <a:p>
            <a:pPr marL="728980">
              <a:lnSpc>
                <a:spcPct val="100000"/>
              </a:lnSpc>
              <a:buSzPct val="133333"/>
              <a:buChar char="-"/>
              <a:tabLst>
                <a:tab pos="854075" algn="l"/>
              </a:tabLst>
            </a:pPr>
            <a:r>
              <a:rPr sz="1200" spc="-5" dirty="0">
                <a:latin typeface="Arial"/>
                <a:cs typeface="Arial"/>
              </a:rPr>
              <a:t>creato al momento </a:t>
            </a:r>
            <a:r>
              <a:rPr sz="1200" spc="-10" dirty="0">
                <a:latin typeface="Arial"/>
                <a:cs typeface="Arial"/>
              </a:rPr>
              <a:t>dell’inizializzazione </a:t>
            </a:r>
            <a:r>
              <a:rPr sz="1200" spc="-5" dirty="0">
                <a:latin typeface="Arial"/>
                <a:cs typeface="Arial"/>
              </a:rPr>
              <a:t>del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sistema</a:t>
            </a:r>
            <a:endParaRPr sz="1200">
              <a:latin typeface="Arial"/>
              <a:cs typeface="Arial"/>
            </a:endParaRPr>
          </a:p>
          <a:p>
            <a:pPr marL="821690" indent="-92710">
              <a:lnSpc>
                <a:spcPct val="100000"/>
              </a:lnSpc>
              <a:spcBef>
                <a:spcPts val="5"/>
              </a:spcBef>
              <a:buChar char="-"/>
              <a:tabLst>
                <a:tab pos="822325" algn="l"/>
              </a:tabLst>
            </a:pPr>
            <a:r>
              <a:rPr sz="1200" spc="-5" dirty="0">
                <a:latin typeface="Arial"/>
                <a:cs typeface="Arial"/>
              </a:rPr>
              <a:t>collocato su una periferica veloce di memorizzazione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secondaria</a:t>
            </a:r>
            <a:endParaRPr sz="1200">
              <a:latin typeface="Arial"/>
              <a:cs typeface="Arial"/>
            </a:endParaRPr>
          </a:p>
          <a:p>
            <a:pPr marL="728980" marR="5080">
              <a:lnSpc>
                <a:spcPct val="100000"/>
              </a:lnSpc>
              <a:buChar char="-"/>
              <a:tabLst>
                <a:tab pos="894080" algn="l"/>
              </a:tabLst>
            </a:pPr>
            <a:r>
              <a:rPr sz="1200" spc="-15" dirty="0">
                <a:latin typeface="Arial"/>
                <a:cs typeface="Arial"/>
              </a:rPr>
              <a:t>L’indirizzo </a:t>
            </a:r>
            <a:r>
              <a:rPr sz="1200" spc="-5" dirty="0">
                <a:latin typeface="Arial"/>
                <a:cs typeface="Arial"/>
              </a:rPr>
              <a:t>e la </a:t>
            </a:r>
            <a:r>
              <a:rPr sz="1200" spc="-10" dirty="0">
                <a:latin typeface="Arial"/>
                <a:cs typeface="Arial"/>
              </a:rPr>
              <a:t>dimensione sono solitamente </a:t>
            </a:r>
            <a:r>
              <a:rPr sz="1200" dirty="0">
                <a:latin typeface="Arial"/>
                <a:cs typeface="Arial"/>
              </a:rPr>
              <a:t>statici </a:t>
            </a:r>
            <a:r>
              <a:rPr sz="1200" spc="-10" dirty="0">
                <a:latin typeface="Arial"/>
                <a:cs typeface="Arial"/>
              </a:rPr>
              <a:t>in </a:t>
            </a:r>
            <a:r>
              <a:rPr sz="1200" spc="-5" dirty="0">
                <a:latin typeface="Arial"/>
                <a:cs typeface="Arial"/>
              </a:rPr>
              <a:t>modo </a:t>
            </a:r>
            <a:r>
              <a:rPr sz="1200" spc="-10" dirty="0">
                <a:latin typeface="Arial"/>
                <a:cs typeface="Arial"/>
              </a:rPr>
              <a:t>da </a:t>
            </a:r>
            <a:r>
              <a:rPr sz="1200" spc="-5" dirty="0">
                <a:latin typeface="Arial"/>
                <a:cs typeface="Arial"/>
              </a:rPr>
              <a:t>beneficiare  diretto su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disco</a:t>
            </a:r>
            <a:endParaRPr sz="1200">
              <a:latin typeface="Arial"/>
              <a:cs typeface="Arial"/>
            </a:endParaRPr>
          </a:p>
          <a:p>
            <a:pPr marL="821690" indent="-92710">
              <a:lnSpc>
                <a:spcPct val="100000"/>
              </a:lnSpc>
              <a:buChar char="-"/>
              <a:tabLst>
                <a:tab pos="822325" algn="l"/>
              </a:tabLst>
            </a:pPr>
            <a:r>
              <a:rPr sz="1200" dirty="0">
                <a:latin typeface="Arial"/>
                <a:cs typeface="Arial"/>
              </a:rPr>
              <a:t>Parametro </a:t>
            </a:r>
            <a:r>
              <a:rPr sz="1200" spc="-5" dirty="0">
                <a:latin typeface="Arial"/>
                <a:cs typeface="Arial"/>
              </a:rPr>
              <a:t>critico: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dimensione:</a:t>
            </a:r>
            <a:endParaRPr sz="1200">
              <a:latin typeface="Arial"/>
              <a:cs typeface="Arial"/>
            </a:endParaRPr>
          </a:p>
          <a:p>
            <a:pPr marL="164338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troppo </a:t>
            </a:r>
            <a:r>
              <a:rPr sz="1200" spc="-5" dirty="0">
                <a:latin typeface="Arial"/>
                <a:cs typeface="Arial"/>
              </a:rPr>
              <a:t>grande spreca spazio su dischi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veloci</a:t>
            </a:r>
            <a:endParaRPr sz="1200">
              <a:latin typeface="Arial"/>
              <a:cs typeface="Arial"/>
            </a:endParaRPr>
          </a:p>
          <a:p>
            <a:pPr marL="164338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troppo </a:t>
            </a:r>
            <a:r>
              <a:rPr sz="1200" spc="-5" dirty="0">
                <a:latin typeface="Arial"/>
                <a:cs typeface="Arial"/>
              </a:rPr>
              <a:t>piccolo può rendere indisponibile l’operazione di</a:t>
            </a:r>
            <a:r>
              <a:rPr sz="1200" spc="-1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swapping.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0827" y="4231766"/>
            <a:ext cx="140207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6271" y="5176646"/>
            <a:ext cx="102108" cy="10667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6271" y="5396103"/>
            <a:ext cx="102108" cy="10668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6387" y="4157598"/>
            <a:ext cx="7397750" cy="1390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file separati, ciascuno associato ad un singolo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processo.</a:t>
            </a:r>
            <a:endParaRPr sz="1600">
              <a:latin typeface="Arial"/>
              <a:cs typeface="Arial"/>
            </a:endParaRPr>
          </a:p>
          <a:p>
            <a:pPr marL="728980" marR="508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- </a:t>
            </a:r>
            <a:r>
              <a:rPr sz="1200" spc="-5" dirty="0">
                <a:latin typeface="Arial"/>
                <a:cs typeface="Arial"/>
              </a:rPr>
              <a:t>creato dinamicamente al momento della creazione del processo o </a:t>
            </a:r>
            <a:r>
              <a:rPr sz="1200" dirty="0">
                <a:latin typeface="Arial"/>
                <a:cs typeface="Arial"/>
              </a:rPr>
              <a:t>staticamente </a:t>
            </a:r>
            <a:r>
              <a:rPr sz="1200" spc="-5" dirty="0">
                <a:latin typeface="Arial"/>
                <a:cs typeface="Arial"/>
              </a:rPr>
              <a:t>al </a:t>
            </a:r>
            <a:r>
              <a:rPr sz="1200" dirty="0">
                <a:latin typeface="Arial"/>
                <a:cs typeface="Arial"/>
              </a:rPr>
              <a:t>momento </a:t>
            </a:r>
            <a:r>
              <a:rPr sz="1200" spc="-5" dirty="0">
                <a:latin typeface="Arial"/>
                <a:cs typeface="Arial"/>
              </a:rPr>
              <a:t>della  preparazione del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programma.</a:t>
            </a:r>
            <a:endParaRPr sz="1200">
              <a:latin typeface="Arial"/>
              <a:cs typeface="Arial"/>
            </a:endParaRPr>
          </a:p>
          <a:p>
            <a:pPr marL="699770">
              <a:lnSpc>
                <a:spcPct val="100000"/>
              </a:lnSpc>
              <a:spcBef>
                <a:spcPts val="459"/>
              </a:spcBef>
            </a:pPr>
            <a:r>
              <a:rPr sz="1200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Vantaggi:</a:t>
            </a:r>
            <a:endParaRPr sz="1200">
              <a:latin typeface="Arial"/>
              <a:cs typeface="Arial"/>
            </a:endParaRPr>
          </a:p>
          <a:p>
            <a:pPr marL="848994" marR="2344420">
              <a:lnSpc>
                <a:spcPct val="120000"/>
              </a:lnSpc>
              <a:spcBef>
                <a:spcPts val="110"/>
              </a:spcBef>
            </a:pPr>
            <a:r>
              <a:rPr sz="1200" spc="-5" dirty="0">
                <a:latin typeface="Arial"/>
                <a:cs typeface="Arial"/>
              </a:rPr>
              <a:t>Eliminazione del </a:t>
            </a:r>
            <a:r>
              <a:rPr sz="1200" dirty="0">
                <a:latin typeface="Arial"/>
                <a:cs typeface="Arial"/>
              </a:rPr>
              <a:t>problema </a:t>
            </a:r>
            <a:r>
              <a:rPr sz="1200" spc="-5" dirty="0">
                <a:latin typeface="Arial"/>
                <a:cs typeface="Arial"/>
              </a:rPr>
              <a:t>del dimensionamento del </a:t>
            </a:r>
            <a:r>
              <a:rPr sz="1200" dirty="0">
                <a:latin typeface="Arial"/>
                <a:cs typeface="Arial"/>
              </a:rPr>
              <a:t>file </a:t>
            </a:r>
            <a:r>
              <a:rPr sz="1200" spc="-5" dirty="0">
                <a:latin typeface="Arial"/>
                <a:cs typeface="Arial"/>
              </a:rPr>
              <a:t>unico;  </a:t>
            </a:r>
            <a:r>
              <a:rPr sz="1200" dirty="0">
                <a:latin typeface="Arial"/>
                <a:cs typeface="Arial"/>
              </a:rPr>
              <a:t>Nessuna </a:t>
            </a:r>
            <a:r>
              <a:rPr sz="1200" spc="-5" dirty="0">
                <a:latin typeface="Arial"/>
                <a:cs typeface="Arial"/>
              </a:rPr>
              <a:t>restrizione sul </a:t>
            </a:r>
            <a:r>
              <a:rPr sz="1200" dirty="0">
                <a:latin typeface="Arial"/>
                <a:cs typeface="Arial"/>
              </a:rPr>
              <a:t>numero </a:t>
            </a:r>
            <a:r>
              <a:rPr sz="1200" spc="-5" dirty="0">
                <a:latin typeface="Arial"/>
                <a:cs typeface="Arial"/>
              </a:rPr>
              <a:t>di processi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attivi.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56271" y="6017895"/>
            <a:ext cx="102108" cy="10668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271" y="6237351"/>
            <a:ext cx="102108" cy="10667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43711" y="5705043"/>
            <a:ext cx="3639185" cy="68389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Svantaggi:</a:t>
            </a:r>
            <a:endParaRPr sz="1200">
              <a:latin typeface="Arial"/>
              <a:cs typeface="Arial"/>
            </a:endParaRPr>
          </a:p>
          <a:p>
            <a:pPr marL="161925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Arial"/>
                <a:cs typeface="Arial"/>
              </a:rPr>
              <a:t>Maggior spreco di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spazio;</a:t>
            </a:r>
            <a:endParaRPr sz="1200">
              <a:latin typeface="Arial"/>
              <a:cs typeface="Arial"/>
            </a:endParaRPr>
          </a:p>
          <a:p>
            <a:pPr marL="161925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Arial"/>
                <a:cs typeface="Arial"/>
              </a:rPr>
              <a:t>Maggiori </a:t>
            </a:r>
            <a:r>
              <a:rPr sz="1200" dirty="0">
                <a:latin typeface="Arial"/>
                <a:cs typeface="Arial"/>
              </a:rPr>
              <a:t>tempi </a:t>
            </a:r>
            <a:r>
              <a:rPr sz="1200" spc="-5" dirty="0">
                <a:latin typeface="Arial"/>
                <a:cs typeface="Arial"/>
              </a:rPr>
              <a:t>di accesso ai </a:t>
            </a:r>
            <a:r>
              <a:rPr sz="1200" dirty="0">
                <a:latin typeface="Arial"/>
                <a:cs typeface="Arial"/>
              </a:rPr>
              <a:t>file </a:t>
            </a:r>
            <a:r>
              <a:rPr sz="1200" spc="-5" dirty="0">
                <a:latin typeface="Arial"/>
                <a:cs typeface="Arial"/>
              </a:rPr>
              <a:t>distribuiti sul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disco</a:t>
            </a:r>
            <a:r>
              <a:rPr sz="1200" spc="-5" dirty="0">
                <a:latin typeface="Malgun Gothic"/>
                <a:cs typeface="Malgun Gothic"/>
              </a:rPr>
              <a:t>.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</a:t>
            </a:r>
            <a:r>
              <a:rPr spc="15" dirty="0"/>
              <a:t> </a:t>
            </a:r>
            <a:r>
              <a:rPr dirty="0"/>
              <a:t>Statico</a:t>
            </a:r>
          </a:p>
        </p:txBody>
      </p:sp>
      <p:sp>
        <p:nvSpPr>
          <p:cNvPr id="15" name="object 1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1552" y="2148713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1552" y="2392552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1552" y="2636266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79119" y="1586229"/>
            <a:ext cx="7463155" cy="3683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Uno </a:t>
            </a:r>
            <a:r>
              <a:rPr sz="1600" spc="-5" dirty="0">
                <a:latin typeface="Arial"/>
                <a:cs typeface="Arial"/>
              </a:rPr>
              <a:t>swapping efficiente richiede che i processi siano </a:t>
            </a:r>
            <a:r>
              <a:rPr sz="1600" i="1" spc="-5" dirty="0">
                <a:latin typeface="Arial"/>
                <a:cs typeface="Arial"/>
              </a:rPr>
              <a:t>rilocabili</a:t>
            </a:r>
            <a:r>
              <a:rPr sz="1600" i="1" spc="7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dinamicamente</a:t>
            </a:r>
            <a:r>
              <a:rPr sz="1600" spc="-5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247015" marR="1171575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processo può iniziare l’esecuzione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qualunque area di memoria;  può essere spostato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un’altra area di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memoria;</a:t>
            </a:r>
            <a:endParaRPr sz="1600">
              <a:latin typeface="Arial"/>
              <a:cs typeface="Arial"/>
            </a:endParaRPr>
          </a:p>
          <a:p>
            <a:pPr marL="24701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Arial"/>
                <a:cs typeface="Arial"/>
              </a:rPr>
              <a:t>il</a:t>
            </a:r>
            <a:r>
              <a:rPr sz="1600" spc="114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calcolo</a:t>
            </a:r>
            <a:r>
              <a:rPr sz="1600" spc="11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degli</a:t>
            </a:r>
            <a:r>
              <a:rPr sz="1600" spc="1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indirizzi</a:t>
            </a:r>
            <a:r>
              <a:rPr sz="1600" spc="11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viene</a:t>
            </a:r>
            <a:r>
              <a:rPr sz="1600" spc="11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effettuato</a:t>
            </a:r>
            <a:r>
              <a:rPr sz="1600" spc="1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dinamicamente</a:t>
            </a:r>
            <a:r>
              <a:rPr sz="1600" spc="11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ad</a:t>
            </a:r>
            <a:r>
              <a:rPr sz="1600" spc="1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esempio</a:t>
            </a:r>
            <a:r>
              <a:rPr sz="1600" spc="1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</a:t>
            </a:r>
            <a:r>
              <a:rPr sz="1600" spc="11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l’uso</a:t>
            </a:r>
            <a:r>
              <a:rPr sz="1600" spc="114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di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un </a:t>
            </a:r>
            <a:r>
              <a:rPr sz="1600" i="1" spc="-5" dirty="0">
                <a:latin typeface="Arial"/>
                <a:cs typeface="Arial"/>
              </a:rPr>
              <a:t>registro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base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Processi non rilocabili dinamicamente sono legati alle partizioni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cui iniziano  l’esecuzioni e rendono inefficiente </a:t>
            </a:r>
            <a:r>
              <a:rPr sz="1600" dirty="0">
                <a:latin typeface="Arial"/>
                <a:cs typeface="Arial"/>
              </a:rPr>
              <a:t>lo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swapping.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600" spc="-15" dirty="0">
                <a:latin typeface="Arial"/>
                <a:cs typeface="Arial"/>
              </a:rPr>
              <a:t>L’integrità </a:t>
            </a:r>
            <a:r>
              <a:rPr sz="1600" spc="-5" dirty="0">
                <a:latin typeface="Arial"/>
                <a:cs typeface="Arial"/>
              </a:rPr>
              <a:t>di un sistema multiprogrammato dipende anche dalla sua capacità di  garantire </a:t>
            </a:r>
            <a:r>
              <a:rPr sz="1600" spc="-10" dirty="0">
                <a:latin typeface="Arial"/>
                <a:cs typeface="Arial"/>
              </a:rPr>
              <a:t>l’isolamento </a:t>
            </a:r>
            <a:r>
              <a:rPr sz="1600" spc="-5" dirty="0">
                <a:latin typeface="Arial"/>
                <a:cs typeface="Arial"/>
              </a:rPr>
              <a:t>tra spazi di indirizzi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separati.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-Registro base (per </a:t>
            </a:r>
            <a:r>
              <a:rPr sz="1600" dirty="0">
                <a:latin typeface="Arial"/>
                <a:cs typeface="Arial"/>
              </a:rPr>
              <a:t>la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rilocazione)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-Registro limite (per </a:t>
            </a:r>
            <a:r>
              <a:rPr sz="1600" dirty="0">
                <a:latin typeface="Arial"/>
                <a:cs typeface="Arial"/>
              </a:rPr>
              <a:t>la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protezione)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</a:t>
            </a:r>
            <a:r>
              <a:rPr spc="15" dirty="0"/>
              <a:t> </a:t>
            </a:r>
            <a:r>
              <a:rPr dirty="0"/>
              <a:t>Statico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80659" y="1511808"/>
            <a:ext cx="792479" cy="4572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98820" y="1511808"/>
            <a:ext cx="333755" cy="4572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8255" y="1511808"/>
            <a:ext cx="1144524" cy="4572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6368" y="1446365"/>
            <a:ext cx="7012940" cy="265811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80"/>
              </a:spcBef>
              <a:buClr>
                <a:srgbClr val="333399"/>
              </a:buClr>
              <a:buChar char="•"/>
              <a:tabLst>
                <a:tab pos="354965" algn="l"/>
                <a:tab pos="355600" algn="l"/>
              </a:tabLst>
            </a:pPr>
            <a:r>
              <a:rPr sz="1600" spc="-85" dirty="0">
                <a:latin typeface="Lucida Sans Unicode"/>
                <a:cs typeface="Lucida Sans Unicode"/>
              </a:rPr>
              <a:t>Oltre </a:t>
            </a:r>
            <a:r>
              <a:rPr sz="1600" spc="-70" dirty="0">
                <a:latin typeface="Lucida Sans Unicode"/>
                <a:cs typeface="Lucida Sans Unicode"/>
              </a:rPr>
              <a:t>all’espansione </a:t>
            </a:r>
            <a:r>
              <a:rPr sz="1600" spc="-75" dirty="0">
                <a:latin typeface="Lucida Sans Unicode"/>
                <a:cs typeface="Lucida Sans Unicode"/>
              </a:rPr>
              <a:t>esplicita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90" dirty="0">
                <a:latin typeface="Lucida Sans Unicode"/>
                <a:cs typeface="Lucida Sans Unicode"/>
              </a:rPr>
              <a:t>potenze </a:t>
            </a:r>
            <a:r>
              <a:rPr sz="1600" spc="-80" dirty="0">
                <a:latin typeface="Lucida Sans Unicode"/>
                <a:cs typeface="Lucida Sans Unicode"/>
              </a:rPr>
              <a:t>del </a:t>
            </a:r>
            <a:r>
              <a:rPr sz="1600" spc="-125" dirty="0">
                <a:latin typeface="Lucida Sans Unicode"/>
                <a:cs typeface="Lucida Sans Unicode"/>
              </a:rPr>
              <a:t>2 </a:t>
            </a:r>
            <a:r>
              <a:rPr sz="1600" spc="-5" dirty="0">
                <a:latin typeface="Symbol"/>
                <a:cs typeface="Symbol"/>
              </a:rPr>
              <a:t>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5" dirty="0">
                <a:latin typeface="Lucida Sans Unicode"/>
                <a:cs typeface="Lucida Sans Unicode"/>
              </a:rPr>
              <a:t>forma</a:t>
            </a:r>
            <a:r>
              <a:rPr sz="1600" spc="190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polinomia…</a:t>
            </a:r>
            <a:endParaRPr sz="1600">
              <a:latin typeface="Lucida Sans Unicode"/>
              <a:cs typeface="Lucida Sans Unicode"/>
            </a:endParaRPr>
          </a:p>
          <a:p>
            <a:pPr marL="848994">
              <a:lnSpc>
                <a:spcPct val="100000"/>
              </a:lnSpc>
              <a:spcBef>
                <a:spcPts val="1050"/>
              </a:spcBef>
            </a:pPr>
            <a:r>
              <a:rPr sz="1900" i="1" spc="-50" dirty="0">
                <a:latin typeface="Tahoma"/>
                <a:cs typeface="Tahoma"/>
              </a:rPr>
              <a:t>(101011)</a:t>
            </a:r>
            <a:r>
              <a:rPr sz="1875" i="1" spc="-75" baseline="-20000" dirty="0">
                <a:latin typeface="Tahoma"/>
                <a:cs typeface="Tahoma"/>
              </a:rPr>
              <a:t>2 </a:t>
            </a:r>
            <a:r>
              <a:rPr sz="1900" i="1" spc="-75" dirty="0">
                <a:latin typeface="Tahoma"/>
                <a:cs typeface="Tahoma"/>
              </a:rPr>
              <a:t>= </a:t>
            </a:r>
            <a:r>
              <a:rPr sz="1900" i="1" spc="-55" dirty="0">
                <a:latin typeface="Tahoma"/>
                <a:cs typeface="Tahoma"/>
              </a:rPr>
              <a:t>1 </a:t>
            </a:r>
            <a:r>
              <a:rPr sz="1900" i="1" spc="-45" dirty="0">
                <a:latin typeface="Tahoma"/>
                <a:cs typeface="Tahoma"/>
              </a:rPr>
              <a:t>2</a:t>
            </a:r>
            <a:r>
              <a:rPr sz="1875" i="1" spc="-67" baseline="24444" dirty="0">
                <a:latin typeface="Tahoma"/>
                <a:cs typeface="Tahoma"/>
              </a:rPr>
              <a:t>5 </a:t>
            </a:r>
            <a:r>
              <a:rPr sz="1900" i="1" spc="-75" dirty="0">
                <a:latin typeface="Tahoma"/>
                <a:cs typeface="Tahoma"/>
              </a:rPr>
              <a:t>+ </a:t>
            </a:r>
            <a:r>
              <a:rPr sz="1900" i="1" spc="-55" dirty="0">
                <a:latin typeface="Tahoma"/>
                <a:cs typeface="Tahoma"/>
              </a:rPr>
              <a:t>0 </a:t>
            </a:r>
            <a:r>
              <a:rPr sz="1900" i="1" spc="-45" dirty="0">
                <a:latin typeface="Tahoma"/>
                <a:cs typeface="Tahoma"/>
              </a:rPr>
              <a:t>2</a:t>
            </a:r>
            <a:r>
              <a:rPr sz="1875" i="1" spc="-67" baseline="24444" dirty="0">
                <a:latin typeface="Tahoma"/>
                <a:cs typeface="Tahoma"/>
              </a:rPr>
              <a:t>4 </a:t>
            </a:r>
            <a:r>
              <a:rPr sz="1900" i="1" spc="-75" dirty="0">
                <a:latin typeface="Tahoma"/>
                <a:cs typeface="Tahoma"/>
              </a:rPr>
              <a:t>+ </a:t>
            </a:r>
            <a:r>
              <a:rPr sz="1900" i="1" spc="-55" dirty="0">
                <a:latin typeface="Tahoma"/>
                <a:cs typeface="Tahoma"/>
              </a:rPr>
              <a:t>1 </a:t>
            </a:r>
            <a:r>
              <a:rPr sz="1900" i="1" spc="-40" dirty="0">
                <a:latin typeface="Tahoma"/>
                <a:cs typeface="Tahoma"/>
              </a:rPr>
              <a:t>2</a:t>
            </a:r>
            <a:r>
              <a:rPr sz="1875" i="1" spc="-60" baseline="24444" dirty="0">
                <a:latin typeface="Tahoma"/>
                <a:cs typeface="Tahoma"/>
              </a:rPr>
              <a:t>3 </a:t>
            </a:r>
            <a:r>
              <a:rPr sz="1900" i="1" spc="-75" dirty="0">
                <a:latin typeface="Tahoma"/>
                <a:cs typeface="Tahoma"/>
              </a:rPr>
              <a:t>+ </a:t>
            </a:r>
            <a:r>
              <a:rPr sz="1900" i="1" spc="-55" dirty="0">
                <a:latin typeface="Tahoma"/>
                <a:cs typeface="Tahoma"/>
              </a:rPr>
              <a:t>0 </a:t>
            </a:r>
            <a:r>
              <a:rPr sz="1900" i="1" spc="-45" dirty="0">
                <a:latin typeface="Tahoma"/>
                <a:cs typeface="Tahoma"/>
              </a:rPr>
              <a:t>2</a:t>
            </a:r>
            <a:r>
              <a:rPr sz="1875" i="1" spc="-67" baseline="24444" dirty="0">
                <a:latin typeface="Tahoma"/>
                <a:cs typeface="Tahoma"/>
              </a:rPr>
              <a:t>2 </a:t>
            </a:r>
            <a:r>
              <a:rPr sz="1900" i="1" spc="-75" dirty="0">
                <a:latin typeface="Tahoma"/>
                <a:cs typeface="Tahoma"/>
              </a:rPr>
              <a:t>+ </a:t>
            </a:r>
            <a:r>
              <a:rPr sz="1900" i="1" spc="-55" dirty="0">
                <a:latin typeface="Tahoma"/>
                <a:cs typeface="Tahoma"/>
              </a:rPr>
              <a:t>1 </a:t>
            </a:r>
            <a:r>
              <a:rPr sz="1900" i="1" spc="-45" dirty="0">
                <a:latin typeface="Tahoma"/>
                <a:cs typeface="Tahoma"/>
              </a:rPr>
              <a:t>2</a:t>
            </a:r>
            <a:r>
              <a:rPr sz="1875" i="1" spc="-67" baseline="24444" dirty="0">
                <a:latin typeface="Tahoma"/>
                <a:cs typeface="Tahoma"/>
              </a:rPr>
              <a:t>1 </a:t>
            </a:r>
            <a:r>
              <a:rPr sz="1900" i="1" spc="-75" dirty="0">
                <a:latin typeface="Tahoma"/>
                <a:cs typeface="Tahoma"/>
              </a:rPr>
              <a:t>+ </a:t>
            </a:r>
            <a:r>
              <a:rPr sz="1900" i="1" spc="-55" dirty="0">
                <a:latin typeface="Tahoma"/>
                <a:cs typeface="Tahoma"/>
              </a:rPr>
              <a:t>1 </a:t>
            </a:r>
            <a:r>
              <a:rPr sz="1900" i="1" spc="-45" dirty="0">
                <a:latin typeface="Tahoma"/>
                <a:cs typeface="Tahoma"/>
              </a:rPr>
              <a:t>2</a:t>
            </a:r>
            <a:r>
              <a:rPr sz="1875" i="1" spc="-67" baseline="24444" dirty="0">
                <a:latin typeface="Tahoma"/>
                <a:cs typeface="Tahoma"/>
              </a:rPr>
              <a:t>0 </a:t>
            </a:r>
            <a:r>
              <a:rPr sz="1900" i="1" spc="-75" dirty="0">
                <a:latin typeface="Tahoma"/>
                <a:cs typeface="Tahoma"/>
              </a:rPr>
              <a:t>=</a:t>
            </a:r>
            <a:r>
              <a:rPr sz="1900" i="1" spc="-180" dirty="0">
                <a:latin typeface="Tahoma"/>
                <a:cs typeface="Tahoma"/>
              </a:rPr>
              <a:t> </a:t>
            </a:r>
            <a:r>
              <a:rPr sz="1900" i="1" spc="-45" dirty="0">
                <a:latin typeface="Tahoma"/>
                <a:cs typeface="Tahoma"/>
              </a:rPr>
              <a:t>(43)</a:t>
            </a:r>
            <a:r>
              <a:rPr sz="1875" i="1" spc="-67" baseline="-20000" dirty="0">
                <a:latin typeface="Tahoma"/>
                <a:cs typeface="Tahoma"/>
              </a:rPr>
              <a:t>10</a:t>
            </a:r>
            <a:endParaRPr sz="1875" baseline="-20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085"/>
              </a:spcBef>
              <a:buClr>
                <a:srgbClr val="333399"/>
              </a:buClr>
              <a:buChar char="•"/>
              <a:tabLst>
                <a:tab pos="354965" algn="l"/>
                <a:tab pos="355600" algn="l"/>
              </a:tabLst>
            </a:pPr>
            <a:r>
              <a:rPr sz="1600" spc="-65" dirty="0">
                <a:latin typeface="Lucida Sans Unicode"/>
                <a:cs typeface="Lucida Sans Unicode"/>
              </a:rPr>
              <a:t>si </a:t>
            </a:r>
            <a:r>
              <a:rPr sz="1600" spc="-110" dirty="0">
                <a:latin typeface="Lucida Sans Unicode"/>
                <a:cs typeface="Lucida Sans Unicode"/>
              </a:rPr>
              <a:t>può </a:t>
            </a:r>
            <a:r>
              <a:rPr sz="1600" spc="-75" dirty="0">
                <a:latin typeface="Lucida Sans Unicode"/>
                <a:cs typeface="Lucida Sans Unicode"/>
              </a:rPr>
              <a:t>operare nel </a:t>
            </a:r>
            <a:r>
              <a:rPr sz="1600" spc="-120" dirty="0">
                <a:latin typeface="Lucida Sans Unicode"/>
                <a:cs typeface="Lucida Sans Unicode"/>
              </a:rPr>
              <a:t>modo</a:t>
            </a:r>
            <a:r>
              <a:rPr sz="1600" spc="45" dirty="0">
                <a:latin typeface="Lucida Sans Unicode"/>
                <a:cs typeface="Lucida Sans Unicode"/>
              </a:rPr>
              <a:t> </a:t>
            </a:r>
            <a:r>
              <a:rPr sz="1600" spc="-70" dirty="0">
                <a:latin typeface="Lucida Sans Unicode"/>
                <a:cs typeface="Lucida Sans Unicode"/>
              </a:rPr>
              <a:t>seguente:</a:t>
            </a:r>
            <a:endParaRPr sz="16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lr>
                <a:srgbClr val="333399"/>
              </a:buClr>
              <a:buChar char="–"/>
              <a:tabLst>
                <a:tab pos="756285" algn="l"/>
                <a:tab pos="756920" algn="l"/>
              </a:tabLst>
            </a:pPr>
            <a:r>
              <a:rPr sz="1600" spc="-65" dirty="0">
                <a:latin typeface="Lucida Sans Unicode"/>
                <a:cs typeface="Lucida Sans Unicode"/>
              </a:rPr>
              <a:t>si </a:t>
            </a:r>
            <a:r>
              <a:rPr sz="1600" spc="-90" dirty="0">
                <a:latin typeface="Lucida Sans Unicode"/>
                <a:cs typeface="Lucida Sans Unicode"/>
              </a:rPr>
              <a:t>raddoppia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130" dirty="0">
                <a:latin typeface="Lucida Sans Unicode"/>
                <a:cs typeface="Lucida Sans Unicode"/>
              </a:rPr>
              <a:t>bit </a:t>
            </a:r>
            <a:r>
              <a:rPr sz="1600" spc="-114" dirty="0">
                <a:latin typeface="Lucida Sans Unicode"/>
                <a:cs typeface="Lucida Sans Unicode"/>
              </a:rPr>
              <a:t>più </a:t>
            </a:r>
            <a:r>
              <a:rPr sz="1600" spc="-90" dirty="0">
                <a:latin typeface="Lucida Sans Unicode"/>
                <a:cs typeface="Lucida Sans Unicode"/>
              </a:rPr>
              <a:t>significativo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65" dirty="0">
                <a:latin typeface="Lucida Sans Unicode"/>
                <a:cs typeface="Lucida Sans Unicode"/>
              </a:rPr>
              <a:t>si </a:t>
            </a:r>
            <a:r>
              <a:rPr sz="1600" spc="-85" dirty="0">
                <a:latin typeface="Lucida Sans Unicode"/>
                <a:cs typeface="Lucida Sans Unicode"/>
              </a:rPr>
              <a:t>aggiunge </a:t>
            </a:r>
            <a:r>
              <a:rPr sz="1600" spc="-55" dirty="0">
                <a:latin typeface="Lucida Sans Unicode"/>
                <a:cs typeface="Lucida Sans Unicode"/>
              </a:rPr>
              <a:t>al </a:t>
            </a:r>
            <a:r>
              <a:rPr sz="1600" spc="-70" dirty="0">
                <a:latin typeface="Lucida Sans Unicode"/>
                <a:cs typeface="Lucida Sans Unicode"/>
              </a:rPr>
              <a:t>secondo</a:t>
            </a:r>
            <a:r>
              <a:rPr sz="1600" spc="80" dirty="0">
                <a:latin typeface="Lucida Sans Unicode"/>
                <a:cs typeface="Lucida Sans Unicode"/>
              </a:rPr>
              <a:t> </a:t>
            </a:r>
            <a:r>
              <a:rPr sz="1600" spc="-114" dirty="0">
                <a:latin typeface="Lucida Sans Unicode"/>
                <a:cs typeface="Lucida Sans Unicode"/>
              </a:rPr>
              <a:t>bit;</a:t>
            </a:r>
            <a:endParaRPr sz="16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lr>
                <a:srgbClr val="333399"/>
              </a:buClr>
              <a:buChar char="–"/>
              <a:tabLst>
                <a:tab pos="756285" algn="l"/>
                <a:tab pos="756920" algn="l"/>
              </a:tabLst>
            </a:pPr>
            <a:r>
              <a:rPr sz="1600" spc="-65" dirty="0">
                <a:latin typeface="Lucida Sans Unicode"/>
                <a:cs typeface="Lucida Sans Unicode"/>
              </a:rPr>
              <a:t>si </a:t>
            </a:r>
            <a:r>
              <a:rPr sz="1600" spc="-90" dirty="0">
                <a:latin typeface="Lucida Sans Unicode"/>
                <a:cs typeface="Lucida Sans Unicode"/>
              </a:rPr>
              <a:t>raddoppia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90" dirty="0">
                <a:latin typeface="Lucida Sans Unicode"/>
                <a:cs typeface="Lucida Sans Unicode"/>
              </a:rPr>
              <a:t>somma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65" dirty="0">
                <a:latin typeface="Lucida Sans Unicode"/>
                <a:cs typeface="Lucida Sans Unicode"/>
              </a:rPr>
              <a:t>si </a:t>
            </a:r>
            <a:r>
              <a:rPr sz="1600" spc="-85" dirty="0">
                <a:latin typeface="Lucida Sans Unicode"/>
                <a:cs typeface="Lucida Sans Unicode"/>
              </a:rPr>
              <a:t>aggiunge </a:t>
            </a:r>
            <a:r>
              <a:rPr sz="1600" spc="-55" dirty="0">
                <a:latin typeface="Lucida Sans Unicode"/>
                <a:cs typeface="Lucida Sans Unicode"/>
              </a:rPr>
              <a:t>al </a:t>
            </a:r>
            <a:r>
              <a:rPr sz="1600" spc="-100" dirty="0">
                <a:latin typeface="Lucida Sans Unicode"/>
                <a:cs typeface="Lucida Sans Unicode"/>
              </a:rPr>
              <a:t>terzo</a:t>
            </a:r>
            <a:r>
              <a:rPr sz="1600" spc="-50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bit…</a:t>
            </a:r>
            <a:endParaRPr sz="1600">
              <a:latin typeface="Lucida Sans Unicode"/>
              <a:cs typeface="Lucida Sans Unicode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lr>
                <a:srgbClr val="333399"/>
              </a:buClr>
              <a:buChar char="–"/>
              <a:tabLst>
                <a:tab pos="756285" algn="l"/>
                <a:tab pos="756920" algn="l"/>
              </a:tabLst>
            </a:pPr>
            <a:r>
              <a:rPr sz="1600" spc="-65" dirty="0">
                <a:latin typeface="Lucida Sans Unicode"/>
                <a:cs typeface="Lucida Sans Unicode"/>
              </a:rPr>
              <a:t>.si </a:t>
            </a:r>
            <a:r>
              <a:rPr sz="1600" spc="-90" dirty="0">
                <a:latin typeface="Lucida Sans Unicode"/>
                <a:cs typeface="Lucida Sans Unicode"/>
              </a:rPr>
              <a:t>continua </a:t>
            </a:r>
            <a:r>
              <a:rPr sz="1600" spc="-114" dirty="0">
                <a:latin typeface="Lucida Sans Unicode"/>
                <a:cs typeface="Lucida Sans Unicode"/>
              </a:rPr>
              <a:t>fino </a:t>
            </a:r>
            <a:r>
              <a:rPr sz="1600" spc="-55" dirty="0">
                <a:latin typeface="Lucida Sans Unicode"/>
                <a:cs typeface="Lucida Sans Unicode"/>
              </a:rPr>
              <a:t>al </a:t>
            </a:r>
            <a:r>
              <a:rPr sz="1600" spc="-130" dirty="0">
                <a:latin typeface="Lucida Sans Unicode"/>
                <a:cs typeface="Lucida Sans Unicode"/>
              </a:rPr>
              <a:t>bit </a:t>
            </a:r>
            <a:r>
              <a:rPr sz="1600" spc="-95" dirty="0">
                <a:latin typeface="Lucida Sans Unicode"/>
                <a:cs typeface="Lucida Sans Unicode"/>
              </a:rPr>
              <a:t>meno</a:t>
            </a:r>
            <a:r>
              <a:rPr sz="1600" spc="8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significativo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3050">
              <a:latin typeface="Times New Roman"/>
              <a:cs typeface="Times New Roman"/>
            </a:endParaRPr>
          </a:p>
          <a:p>
            <a:pPr marL="209550">
              <a:lnSpc>
                <a:spcPct val="100000"/>
              </a:lnSpc>
            </a:pPr>
            <a:r>
              <a:rPr sz="1450" i="1" spc="-30" dirty="0">
                <a:latin typeface="Tahoma"/>
                <a:cs typeface="Tahoma"/>
              </a:rPr>
              <a:t>Esempio: convertire </a:t>
            </a:r>
            <a:r>
              <a:rPr sz="1450" i="1" spc="-20" dirty="0">
                <a:latin typeface="Tahoma"/>
                <a:cs typeface="Tahoma"/>
              </a:rPr>
              <a:t>in </a:t>
            </a:r>
            <a:r>
              <a:rPr sz="1450" i="1" spc="-25" dirty="0">
                <a:latin typeface="Tahoma"/>
                <a:cs typeface="Tahoma"/>
              </a:rPr>
              <a:t>decimale</a:t>
            </a:r>
            <a:r>
              <a:rPr sz="1450" i="1" spc="-30" dirty="0">
                <a:latin typeface="Tahoma"/>
                <a:cs typeface="Tahoma"/>
              </a:rPr>
              <a:t> </a:t>
            </a:r>
            <a:r>
              <a:rPr sz="1450" i="1" spc="-25" dirty="0">
                <a:latin typeface="Tahoma"/>
                <a:cs typeface="Tahoma"/>
              </a:rPr>
              <a:t>(101011)</a:t>
            </a:r>
            <a:r>
              <a:rPr sz="1425" i="1" spc="-37" baseline="-20467" dirty="0">
                <a:latin typeface="Tahoma"/>
                <a:cs typeface="Tahoma"/>
              </a:rPr>
              <a:t>2</a:t>
            </a:r>
            <a:endParaRPr sz="1425" baseline="-20467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47622" y="4527124"/>
            <a:ext cx="3453129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18360" algn="l"/>
                <a:tab pos="3273425" algn="l"/>
              </a:tabLst>
            </a:pPr>
            <a:r>
              <a:rPr sz="2850" i="1" spc="-60" baseline="2923" dirty="0">
                <a:latin typeface="Tahoma"/>
                <a:cs typeface="Tahoma"/>
              </a:rPr>
              <a:t>bit</a:t>
            </a:r>
            <a:r>
              <a:rPr sz="2850" i="1" spc="-37" baseline="2923" dirty="0">
                <a:latin typeface="Tahoma"/>
                <a:cs typeface="Tahoma"/>
              </a:rPr>
              <a:t> </a:t>
            </a:r>
            <a:r>
              <a:rPr sz="2850" i="1" spc="-67" baseline="2923" dirty="0">
                <a:latin typeface="Tahoma"/>
                <a:cs typeface="Tahoma"/>
              </a:rPr>
              <a:t>più</a:t>
            </a:r>
            <a:r>
              <a:rPr sz="2850" i="1" spc="-44" baseline="2923" dirty="0">
                <a:latin typeface="Tahoma"/>
                <a:cs typeface="Tahoma"/>
              </a:rPr>
              <a:t> </a:t>
            </a:r>
            <a:r>
              <a:rPr sz="2850" i="1" spc="-67" baseline="2923" dirty="0">
                <a:latin typeface="Tahoma"/>
                <a:cs typeface="Tahoma"/>
              </a:rPr>
              <a:t>significat</a:t>
            </a:r>
            <a:r>
              <a:rPr sz="2850" i="1" spc="-75" baseline="2923" dirty="0">
                <a:latin typeface="Tahoma"/>
                <a:cs typeface="Tahoma"/>
              </a:rPr>
              <a:t>iv</a:t>
            </a:r>
            <a:r>
              <a:rPr sz="2850" i="1" spc="-82" baseline="2923" dirty="0">
                <a:latin typeface="Tahoma"/>
                <a:cs typeface="Tahoma"/>
              </a:rPr>
              <a:t>o</a:t>
            </a:r>
            <a:r>
              <a:rPr sz="2850" i="1" baseline="2923" dirty="0">
                <a:latin typeface="Tahoma"/>
                <a:cs typeface="Tahoma"/>
              </a:rPr>
              <a:t>	</a:t>
            </a:r>
            <a:r>
              <a:rPr sz="1900" i="1" spc="-55" dirty="0">
                <a:latin typeface="Tahoma"/>
                <a:cs typeface="Tahoma"/>
              </a:rPr>
              <a:t>1</a:t>
            </a:r>
            <a:r>
              <a:rPr sz="1900" i="1" spc="-30" dirty="0">
                <a:latin typeface="Tahoma"/>
                <a:cs typeface="Tahoma"/>
              </a:rPr>
              <a:t> </a:t>
            </a:r>
            <a:r>
              <a:rPr sz="1900" i="1" spc="-50" dirty="0">
                <a:latin typeface="Tahoma"/>
                <a:cs typeface="Tahoma"/>
              </a:rPr>
              <a:t>x</a:t>
            </a:r>
            <a:r>
              <a:rPr sz="1900" i="1" spc="-35" dirty="0">
                <a:latin typeface="Tahoma"/>
                <a:cs typeface="Tahoma"/>
              </a:rPr>
              <a:t> </a:t>
            </a:r>
            <a:r>
              <a:rPr sz="1900" i="1" spc="-55" dirty="0">
                <a:latin typeface="Tahoma"/>
                <a:cs typeface="Tahoma"/>
              </a:rPr>
              <a:t>2</a:t>
            </a:r>
            <a:r>
              <a:rPr sz="1900" i="1" spc="-30" dirty="0">
                <a:latin typeface="Tahoma"/>
                <a:cs typeface="Tahoma"/>
              </a:rPr>
              <a:t> </a:t>
            </a:r>
            <a:r>
              <a:rPr sz="1900" i="1" spc="-75" dirty="0">
                <a:latin typeface="Tahoma"/>
                <a:cs typeface="Tahoma"/>
              </a:rPr>
              <a:t>=</a:t>
            </a:r>
            <a:r>
              <a:rPr sz="1900" i="1" spc="-30" dirty="0">
                <a:latin typeface="Tahoma"/>
                <a:cs typeface="Tahoma"/>
              </a:rPr>
              <a:t> </a:t>
            </a:r>
            <a:r>
              <a:rPr sz="1900" i="1" spc="-55" dirty="0">
                <a:latin typeface="Tahoma"/>
                <a:cs typeface="Tahoma"/>
              </a:rPr>
              <a:t>2</a:t>
            </a:r>
            <a:r>
              <a:rPr sz="1900" i="1" dirty="0">
                <a:latin typeface="Tahoma"/>
                <a:cs typeface="Tahoma"/>
              </a:rPr>
              <a:t>	</a:t>
            </a:r>
            <a:r>
              <a:rPr sz="1900" i="1" spc="-75" dirty="0">
                <a:latin typeface="Tahoma"/>
                <a:cs typeface="Tahoma"/>
              </a:rPr>
              <a:t>+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53409" y="4801377"/>
            <a:ext cx="134747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7765" algn="l"/>
              </a:tabLst>
            </a:pPr>
            <a:r>
              <a:rPr sz="1900" i="1" spc="-55" dirty="0">
                <a:latin typeface="Tahoma"/>
                <a:cs typeface="Tahoma"/>
              </a:rPr>
              <a:t>2</a:t>
            </a:r>
            <a:r>
              <a:rPr sz="1900" i="1" spc="-30" dirty="0">
                <a:latin typeface="Tahoma"/>
                <a:cs typeface="Tahoma"/>
              </a:rPr>
              <a:t> </a:t>
            </a:r>
            <a:r>
              <a:rPr sz="1900" i="1" spc="-50" dirty="0">
                <a:latin typeface="Tahoma"/>
                <a:cs typeface="Tahoma"/>
              </a:rPr>
              <a:t>x</a:t>
            </a:r>
            <a:r>
              <a:rPr sz="1900" i="1" spc="-30" dirty="0">
                <a:latin typeface="Tahoma"/>
                <a:cs typeface="Tahoma"/>
              </a:rPr>
              <a:t> </a:t>
            </a:r>
            <a:r>
              <a:rPr sz="1900" i="1" spc="-55" dirty="0">
                <a:latin typeface="Tahoma"/>
                <a:cs typeface="Tahoma"/>
              </a:rPr>
              <a:t>2</a:t>
            </a:r>
            <a:r>
              <a:rPr sz="1900" i="1" spc="-30" dirty="0">
                <a:latin typeface="Tahoma"/>
                <a:cs typeface="Tahoma"/>
              </a:rPr>
              <a:t> </a:t>
            </a:r>
            <a:r>
              <a:rPr sz="1900" i="1" spc="-75" dirty="0">
                <a:latin typeface="Tahoma"/>
                <a:cs typeface="Tahoma"/>
              </a:rPr>
              <a:t>=</a:t>
            </a:r>
            <a:r>
              <a:rPr sz="1900" i="1" spc="-40" dirty="0">
                <a:latin typeface="Tahoma"/>
                <a:cs typeface="Tahoma"/>
              </a:rPr>
              <a:t> </a:t>
            </a:r>
            <a:r>
              <a:rPr sz="1900" i="1" spc="-55" dirty="0">
                <a:latin typeface="Tahoma"/>
                <a:cs typeface="Tahoma"/>
              </a:rPr>
              <a:t>4</a:t>
            </a:r>
            <a:r>
              <a:rPr sz="1900" i="1" dirty="0">
                <a:latin typeface="Tahoma"/>
                <a:cs typeface="Tahoma"/>
              </a:rPr>
              <a:t>	</a:t>
            </a:r>
            <a:r>
              <a:rPr sz="1900" i="1" spc="-75" dirty="0">
                <a:latin typeface="Tahoma"/>
                <a:cs typeface="Tahoma"/>
              </a:rPr>
              <a:t>+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53409" y="5076018"/>
            <a:ext cx="13290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55" dirty="0">
                <a:latin typeface="Tahoma"/>
                <a:cs typeface="Tahoma"/>
              </a:rPr>
              <a:t>5 </a:t>
            </a:r>
            <a:r>
              <a:rPr sz="1900" i="1" spc="-50" dirty="0">
                <a:latin typeface="Tahoma"/>
                <a:cs typeface="Tahoma"/>
              </a:rPr>
              <a:t>x </a:t>
            </a:r>
            <a:r>
              <a:rPr sz="1900" i="1" spc="-55" dirty="0">
                <a:latin typeface="Tahoma"/>
                <a:cs typeface="Tahoma"/>
              </a:rPr>
              <a:t>2 </a:t>
            </a:r>
            <a:r>
              <a:rPr sz="1900" i="1" spc="-75" dirty="0">
                <a:latin typeface="Tahoma"/>
                <a:cs typeface="Tahoma"/>
              </a:rPr>
              <a:t>= </a:t>
            </a:r>
            <a:r>
              <a:rPr sz="1900" i="1" spc="-55" dirty="0">
                <a:latin typeface="Tahoma"/>
                <a:cs typeface="Tahoma"/>
              </a:rPr>
              <a:t>10</a:t>
            </a:r>
            <a:r>
              <a:rPr sz="1900" i="1" spc="-10" dirty="0">
                <a:latin typeface="Tahoma"/>
                <a:cs typeface="Tahoma"/>
              </a:rPr>
              <a:t> </a:t>
            </a:r>
            <a:r>
              <a:rPr sz="1900" i="1" spc="-75" dirty="0">
                <a:latin typeface="Tahoma"/>
                <a:cs typeface="Tahoma"/>
              </a:rPr>
              <a:t>+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10153" y="5350389"/>
            <a:ext cx="15265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220"/>
              </a:lnSpc>
              <a:spcBef>
                <a:spcPts val="95"/>
              </a:spcBef>
              <a:tabLst>
                <a:tab pos="1024255" algn="l"/>
              </a:tabLst>
            </a:pPr>
            <a:r>
              <a:rPr sz="1900" i="1" spc="-55" dirty="0">
                <a:latin typeface="Tahoma"/>
                <a:cs typeface="Tahoma"/>
              </a:rPr>
              <a:t>10 </a:t>
            </a:r>
            <a:r>
              <a:rPr sz="1900" i="1" spc="-50" dirty="0">
                <a:latin typeface="Tahoma"/>
                <a:cs typeface="Tahoma"/>
              </a:rPr>
              <a:t>x</a:t>
            </a:r>
            <a:r>
              <a:rPr sz="1900" i="1" spc="-10" dirty="0">
                <a:latin typeface="Tahoma"/>
                <a:cs typeface="Tahoma"/>
              </a:rPr>
              <a:t> </a:t>
            </a:r>
            <a:r>
              <a:rPr sz="1900" i="1" spc="-55" dirty="0">
                <a:latin typeface="Tahoma"/>
                <a:cs typeface="Tahoma"/>
              </a:rPr>
              <a:t>2</a:t>
            </a:r>
            <a:r>
              <a:rPr sz="1900" i="1" spc="-30" dirty="0">
                <a:latin typeface="Tahoma"/>
                <a:cs typeface="Tahoma"/>
              </a:rPr>
              <a:t> </a:t>
            </a:r>
            <a:r>
              <a:rPr sz="1900" i="1" spc="-75" dirty="0">
                <a:latin typeface="Tahoma"/>
                <a:cs typeface="Tahoma"/>
              </a:rPr>
              <a:t>=	</a:t>
            </a:r>
            <a:r>
              <a:rPr sz="1900" i="1" spc="-55" dirty="0">
                <a:latin typeface="Tahoma"/>
                <a:cs typeface="Tahoma"/>
              </a:rPr>
              <a:t>20</a:t>
            </a:r>
            <a:r>
              <a:rPr sz="1900" i="1" spc="-114" dirty="0">
                <a:latin typeface="Tahoma"/>
                <a:cs typeface="Tahoma"/>
              </a:rPr>
              <a:t> </a:t>
            </a:r>
            <a:r>
              <a:rPr sz="1900" i="1" spc="-75" dirty="0">
                <a:latin typeface="Tahoma"/>
                <a:cs typeface="Tahoma"/>
              </a:rPr>
              <a:t>+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220"/>
              </a:lnSpc>
              <a:tabLst>
                <a:tab pos="1024255" algn="l"/>
              </a:tabLst>
            </a:pPr>
            <a:r>
              <a:rPr sz="1900" i="1" spc="-55" dirty="0">
                <a:latin typeface="Tahoma"/>
                <a:cs typeface="Tahoma"/>
              </a:rPr>
              <a:t>21 </a:t>
            </a:r>
            <a:r>
              <a:rPr sz="1900" i="1" spc="-50" dirty="0">
                <a:latin typeface="Tahoma"/>
                <a:cs typeface="Tahoma"/>
              </a:rPr>
              <a:t>x</a:t>
            </a:r>
            <a:r>
              <a:rPr sz="1900" i="1" spc="-10" dirty="0">
                <a:latin typeface="Tahoma"/>
                <a:cs typeface="Tahoma"/>
              </a:rPr>
              <a:t> </a:t>
            </a:r>
            <a:r>
              <a:rPr sz="1900" i="1" spc="-55" dirty="0">
                <a:latin typeface="Tahoma"/>
                <a:cs typeface="Tahoma"/>
              </a:rPr>
              <a:t>2</a:t>
            </a:r>
            <a:r>
              <a:rPr sz="1900" i="1" spc="-30" dirty="0">
                <a:latin typeface="Tahoma"/>
                <a:cs typeface="Tahoma"/>
              </a:rPr>
              <a:t> </a:t>
            </a:r>
            <a:r>
              <a:rPr sz="1900" i="1" spc="-75" dirty="0">
                <a:latin typeface="Tahoma"/>
                <a:cs typeface="Tahoma"/>
              </a:rPr>
              <a:t>=	</a:t>
            </a:r>
            <a:r>
              <a:rPr sz="1900" i="1" spc="-55" dirty="0">
                <a:latin typeface="Tahoma"/>
                <a:cs typeface="Tahoma"/>
              </a:rPr>
              <a:t>42</a:t>
            </a:r>
            <a:r>
              <a:rPr sz="1900" i="1" spc="-114" dirty="0">
                <a:latin typeface="Tahoma"/>
                <a:cs typeface="Tahoma"/>
              </a:rPr>
              <a:t> </a:t>
            </a:r>
            <a:r>
              <a:rPr sz="1900" i="1" spc="-75" dirty="0">
                <a:latin typeface="Tahoma"/>
                <a:cs typeface="Tahoma"/>
              </a:rPr>
              <a:t>+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14976" y="4568825"/>
            <a:ext cx="212725" cy="1362075"/>
          </a:xfrm>
          <a:prstGeom prst="rect">
            <a:avLst/>
          </a:prstGeom>
          <a:solidFill>
            <a:srgbClr val="EBEBEB"/>
          </a:solidFill>
          <a:ln w="19050">
            <a:solidFill>
              <a:srgbClr val="800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ts val="1989"/>
              </a:lnSpc>
            </a:pPr>
            <a:r>
              <a:rPr sz="1900" i="1" spc="-55" dirty="0">
                <a:latin typeface="Tahoma"/>
                <a:cs typeface="Tahoma"/>
              </a:rPr>
              <a:t>0</a:t>
            </a:r>
            <a:endParaRPr sz="1900">
              <a:latin typeface="Tahoma"/>
              <a:cs typeface="Tahoma"/>
            </a:endParaRPr>
          </a:p>
          <a:p>
            <a:pPr marL="44450">
              <a:lnSpc>
                <a:spcPts val="2160"/>
              </a:lnSpc>
            </a:pPr>
            <a:r>
              <a:rPr sz="1900" i="1" spc="-55" dirty="0">
                <a:latin typeface="Tahoma"/>
                <a:cs typeface="Tahoma"/>
              </a:rPr>
              <a:t>1</a:t>
            </a:r>
            <a:endParaRPr sz="1900">
              <a:latin typeface="Tahoma"/>
              <a:cs typeface="Tahoma"/>
            </a:endParaRPr>
          </a:p>
          <a:p>
            <a:pPr marL="27305">
              <a:lnSpc>
                <a:spcPts val="2160"/>
              </a:lnSpc>
            </a:pPr>
            <a:r>
              <a:rPr sz="1900" i="1" spc="-55" dirty="0">
                <a:latin typeface="Tahoma"/>
                <a:cs typeface="Tahoma"/>
              </a:rPr>
              <a:t>0</a:t>
            </a:r>
            <a:endParaRPr sz="1900">
              <a:latin typeface="Tahoma"/>
              <a:cs typeface="Tahoma"/>
            </a:endParaRPr>
          </a:p>
          <a:p>
            <a:pPr marL="80645">
              <a:lnSpc>
                <a:spcPts val="2160"/>
              </a:lnSpc>
            </a:pPr>
            <a:r>
              <a:rPr sz="1900" i="1" spc="-55" dirty="0">
                <a:latin typeface="Tahoma"/>
                <a:cs typeface="Tahoma"/>
              </a:rPr>
              <a:t>1</a:t>
            </a:r>
            <a:endParaRPr sz="1900">
              <a:latin typeface="Tahoma"/>
              <a:cs typeface="Tahoma"/>
            </a:endParaRPr>
          </a:p>
          <a:p>
            <a:pPr marL="80645">
              <a:lnSpc>
                <a:spcPts val="2220"/>
              </a:lnSpc>
            </a:pPr>
            <a:r>
              <a:rPr sz="1900" i="1" spc="-55" dirty="0">
                <a:latin typeface="Tahoma"/>
                <a:cs typeface="Tahoma"/>
              </a:rPr>
              <a:t>1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79383" y="5624709"/>
            <a:ext cx="51435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75" dirty="0">
                <a:latin typeface="Tahoma"/>
                <a:cs typeface="Tahoma"/>
              </a:rPr>
              <a:t>=</a:t>
            </a:r>
            <a:r>
              <a:rPr sz="1900" i="1" spc="-105" dirty="0">
                <a:latin typeface="Tahoma"/>
                <a:cs typeface="Tahoma"/>
              </a:rPr>
              <a:t> </a:t>
            </a:r>
            <a:r>
              <a:rPr sz="1900" i="1" spc="-55" dirty="0">
                <a:latin typeface="Tahoma"/>
                <a:cs typeface="Tahoma"/>
              </a:rPr>
              <a:t>43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56000" y="4556061"/>
            <a:ext cx="269875" cy="259079"/>
          </a:xfrm>
          <a:custGeom>
            <a:avLst/>
            <a:gdLst/>
            <a:ahLst/>
            <a:cxnLst/>
            <a:rect l="l" t="t" r="r" b="b"/>
            <a:pathLst>
              <a:path w="269875" h="259079">
                <a:moveTo>
                  <a:pt x="0" y="258762"/>
                </a:moveTo>
                <a:lnTo>
                  <a:pt x="269875" y="258762"/>
                </a:lnTo>
                <a:lnTo>
                  <a:pt x="269875" y="0"/>
                </a:lnTo>
                <a:lnTo>
                  <a:pt x="0" y="0"/>
                </a:lnTo>
                <a:lnTo>
                  <a:pt x="0" y="258762"/>
                </a:lnTo>
                <a:close/>
              </a:path>
            </a:pathLst>
          </a:custGeom>
          <a:ln w="19050">
            <a:solidFill>
              <a:srgbClr val="8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82238" y="4425188"/>
            <a:ext cx="1478280" cy="133350"/>
          </a:xfrm>
          <a:custGeom>
            <a:avLst/>
            <a:gdLst/>
            <a:ahLst/>
            <a:cxnLst/>
            <a:rect l="l" t="t" r="r" b="b"/>
            <a:pathLst>
              <a:path w="1478279" h="133350">
                <a:moveTo>
                  <a:pt x="1430274" y="57150"/>
                </a:moveTo>
                <a:lnTo>
                  <a:pt x="1401699" y="57150"/>
                </a:lnTo>
                <a:lnTo>
                  <a:pt x="1439799" y="133350"/>
                </a:lnTo>
                <a:lnTo>
                  <a:pt x="1471549" y="69850"/>
                </a:lnTo>
                <a:lnTo>
                  <a:pt x="1430274" y="69850"/>
                </a:lnTo>
                <a:lnTo>
                  <a:pt x="1430274" y="57150"/>
                </a:lnTo>
                <a:close/>
              </a:path>
              <a:path w="1478279" h="133350">
                <a:moveTo>
                  <a:pt x="1449324" y="0"/>
                </a:moveTo>
                <a:lnTo>
                  <a:pt x="0" y="0"/>
                </a:lnTo>
                <a:lnTo>
                  <a:pt x="0" y="120650"/>
                </a:lnTo>
                <a:lnTo>
                  <a:pt x="19050" y="120650"/>
                </a:lnTo>
                <a:lnTo>
                  <a:pt x="19050" y="19050"/>
                </a:lnTo>
                <a:lnTo>
                  <a:pt x="9525" y="19050"/>
                </a:lnTo>
                <a:lnTo>
                  <a:pt x="19050" y="9525"/>
                </a:lnTo>
                <a:lnTo>
                  <a:pt x="1449324" y="9525"/>
                </a:lnTo>
                <a:lnTo>
                  <a:pt x="1449324" y="0"/>
                </a:lnTo>
                <a:close/>
              </a:path>
              <a:path w="1478279" h="133350">
                <a:moveTo>
                  <a:pt x="1430274" y="9525"/>
                </a:moveTo>
                <a:lnTo>
                  <a:pt x="1430274" y="69850"/>
                </a:lnTo>
                <a:lnTo>
                  <a:pt x="1449324" y="69850"/>
                </a:lnTo>
                <a:lnTo>
                  <a:pt x="1449324" y="19050"/>
                </a:lnTo>
                <a:lnTo>
                  <a:pt x="1439799" y="19050"/>
                </a:lnTo>
                <a:lnTo>
                  <a:pt x="1430274" y="9525"/>
                </a:lnTo>
                <a:close/>
              </a:path>
              <a:path w="1478279" h="133350">
                <a:moveTo>
                  <a:pt x="1477899" y="57150"/>
                </a:moveTo>
                <a:lnTo>
                  <a:pt x="1449324" y="57150"/>
                </a:lnTo>
                <a:lnTo>
                  <a:pt x="1449324" y="69850"/>
                </a:lnTo>
                <a:lnTo>
                  <a:pt x="1471549" y="69850"/>
                </a:lnTo>
                <a:lnTo>
                  <a:pt x="1477899" y="57150"/>
                </a:lnTo>
                <a:close/>
              </a:path>
              <a:path w="1478279" h="133350">
                <a:moveTo>
                  <a:pt x="19050" y="9525"/>
                </a:moveTo>
                <a:lnTo>
                  <a:pt x="9525" y="19050"/>
                </a:lnTo>
                <a:lnTo>
                  <a:pt x="19050" y="19050"/>
                </a:lnTo>
                <a:lnTo>
                  <a:pt x="19050" y="9525"/>
                </a:lnTo>
                <a:close/>
              </a:path>
              <a:path w="1478279" h="133350">
                <a:moveTo>
                  <a:pt x="1430274" y="9525"/>
                </a:moveTo>
                <a:lnTo>
                  <a:pt x="19050" y="9525"/>
                </a:lnTo>
                <a:lnTo>
                  <a:pt x="19050" y="19050"/>
                </a:lnTo>
                <a:lnTo>
                  <a:pt x="1430274" y="19050"/>
                </a:lnTo>
                <a:lnTo>
                  <a:pt x="1430274" y="9525"/>
                </a:lnTo>
                <a:close/>
              </a:path>
              <a:path w="1478279" h="133350">
                <a:moveTo>
                  <a:pt x="1449324" y="9525"/>
                </a:moveTo>
                <a:lnTo>
                  <a:pt x="1430274" y="9525"/>
                </a:lnTo>
                <a:lnTo>
                  <a:pt x="1439799" y="19050"/>
                </a:lnTo>
                <a:lnTo>
                  <a:pt x="1449324" y="19050"/>
                </a:lnTo>
                <a:lnTo>
                  <a:pt x="1449324" y="9525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741801" y="6073680"/>
            <a:ext cx="191262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50" dirty="0">
                <a:latin typeface="Tahoma"/>
                <a:cs typeface="Tahoma"/>
              </a:rPr>
              <a:t>(101011)</a:t>
            </a:r>
            <a:r>
              <a:rPr sz="1875" i="1" spc="-75" baseline="-20000" dirty="0">
                <a:latin typeface="Tahoma"/>
                <a:cs typeface="Tahoma"/>
              </a:rPr>
              <a:t>2 </a:t>
            </a:r>
            <a:r>
              <a:rPr sz="1900" i="1" spc="-75" dirty="0">
                <a:latin typeface="Tahoma"/>
                <a:cs typeface="Tahoma"/>
              </a:rPr>
              <a:t>=</a:t>
            </a:r>
            <a:r>
              <a:rPr sz="1900" i="1" spc="-35" dirty="0">
                <a:latin typeface="Tahoma"/>
                <a:cs typeface="Tahoma"/>
              </a:rPr>
              <a:t> </a:t>
            </a:r>
            <a:r>
              <a:rPr sz="1900" i="1" spc="-45" dirty="0">
                <a:latin typeface="Tahoma"/>
                <a:cs typeface="Tahoma"/>
              </a:rPr>
              <a:t>(43)</a:t>
            </a:r>
            <a:r>
              <a:rPr sz="1875" i="1" spc="-67" baseline="-20000" dirty="0">
                <a:latin typeface="Tahoma"/>
                <a:cs typeface="Tahoma"/>
              </a:rPr>
              <a:t>10</a:t>
            </a:r>
            <a:endParaRPr sz="1875" baseline="-200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2791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Conversioni di </a:t>
            </a:r>
            <a:r>
              <a:rPr dirty="0"/>
              <a:t>base:  bin2dec</a:t>
            </a:r>
          </a:p>
        </p:txBody>
      </p:sp>
      <p:sp>
        <p:nvSpPr>
          <p:cNvPr id="18" name="object 1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299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 Statico:  </a:t>
            </a:r>
            <a:r>
              <a:rPr dirty="0"/>
              <a:t>protezione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3016" y="1657604"/>
            <a:ext cx="79749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Il registro base contiene l’indirizzo più basso </a:t>
            </a:r>
            <a:r>
              <a:rPr sz="1600" spc="-10" dirty="0">
                <a:latin typeface="Arial"/>
                <a:cs typeface="Arial"/>
              </a:rPr>
              <a:t>del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processo.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Il registro limite contiene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valore dell’indirizzo virtuale più alto </a:t>
            </a:r>
            <a:r>
              <a:rPr sz="1600" spc="-10" dirty="0">
                <a:latin typeface="Arial"/>
                <a:cs typeface="Arial"/>
              </a:rPr>
              <a:t>contenuto dal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programma.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38400" y="3159125"/>
            <a:ext cx="1371600" cy="9906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38400" y="3159125"/>
            <a:ext cx="1371600" cy="990600"/>
          </a:xfrm>
          <a:custGeom>
            <a:avLst/>
            <a:gdLst/>
            <a:ahLst/>
            <a:cxnLst/>
            <a:rect l="l" t="t" r="r" b="b"/>
            <a:pathLst>
              <a:path w="1371600" h="990600">
                <a:moveTo>
                  <a:pt x="0" y="495300"/>
                </a:moveTo>
                <a:lnTo>
                  <a:pt x="685800" y="0"/>
                </a:lnTo>
                <a:lnTo>
                  <a:pt x="1371600" y="495300"/>
                </a:lnTo>
                <a:lnTo>
                  <a:pt x="685800" y="990600"/>
                </a:lnTo>
                <a:lnTo>
                  <a:pt x="0" y="4953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8200" y="2974975"/>
            <a:ext cx="762000" cy="13716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38200" y="2974975"/>
            <a:ext cx="762000" cy="13716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Times New Roman"/>
              <a:cs typeface="Times New Roman"/>
            </a:endParaRPr>
          </a:p>
          <a:p>
            <a:pPr marL="4572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CPU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32300" y="2606675"/>
            <a:ext cx="1295400" cy="3810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32300" y="2606675"/>
            <a:ext cx="1295400" cy="3810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62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Registro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96100" y="2301875"/>
            <a:ext cx="1600200" cy="26670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896100" y="2301875"/>
            <a:ext cx="1600200" cy="26670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46990">
              <a:lnSpc>
                <a:spcPct val="100000"/>
              </a:lnSpc>
              <a:spcBef>
                <a:spcPts val="122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89500" y="3470275"/>
            <a:ext cx="381000" cy="304800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89500" y="3470275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0" y="152400"/>
                </a:moveTo>
                <a:lnTo>
                  <a:pt x="6808" y="111874"/>
                </a:lnTo>
                <a:lnTo>
                  <a:pt x="26020" y="75466"/>
                </a:lnTo>
                <a:lnTo>
                  <a:pt x="55816" y="44624"/>
                </a:lnTo>
                <a:lnTo>
                  <a:pt x="94375" y="20799"/>
                </a:lnTo>
                <a:lnTo>
                  <a:pt x="139876" y="5441"/>
                </a:lnTo>
                <a:lnTo>
                  <a:pt x="190500" y="0"/>
                </a:lnTo>
                <a:lnTo>
                  <a:pt x="241123" y="5441"/>
                </a:lnTo>
                <a:lnTo>
                  <a:pt x="286624" y="20799"/>
                </a:lnTo>
                <a:lnTo>
                  <a:pt x="325183" y="44624"/>
                </a:lnTo>
                <a:lnTo>
                  <a:pt x="354979" y="75466"/>
                </a:lnTo>
                <a:lnTo>
                  <a:pt x="374191" y="111874"/>
                </a:lnTo>
                <a:lnTo>
                  <a:pt x="381000" y="152400"/>
                </a:lnTo>
                <a:lnTo>
                  <a:pt x="374191" y="192925"/>
                </a:lnTo>
                <a:lnTo>
                  <a:pt x="354979" y="229333"/>
                </a:lnTo>
                <a:lnTo>
                  <a:pt x="325183" y="260175"/>
                </a:lnTo>
                <a:lnTo>
                  <a:pt x="286624" y="284000"/>
                </a:lnTo>
                <a:lnTo>
                  <a:pt x="241123" y="299358"/>
                </a:lnTo>
                <a:lnTo>
                  <a:pt x="190500" y="304800"/>
                </a:lnTo>
                <a:lnTo>
                  <a:pt x="139876" y="299358"/>
                </a:lnTo>
                <a:lnTo>
                  <a:pt x="94375" y="284000"/>
                </a:lnTo>
                <a:lnTo>
                  <a:pt x="55816" y="260175"/>
                </a:lnTo>
                <a:lnTo>
                  <a:pt x="26020" y="229333"/>
                </a:lnTo>
                <a:lnTo>
                  <a:pt x="6808" y="192925"/>
                </a:lnTo>
                <a:lnTo>
                  <a:pt x="0" y="1524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979289" y="3484245"/>
            <a:ext cx="1441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00200" y="3597275"/>
            <a:ext cx="838200" cy="76200"/>
          </a:xfrm>
          <a:custGeom>
            <a:avLst/>
            <a:gdLst/>
            <a:ahLst/>
            <a:cxnLst/>
            <a:rect l="l" t="t" r="r" b="b"/>
            <a:pathLst>
              <a:path w="838200" h="76200">
                <a:moveTo>
                  <a:pt x="762000" y="0"/>
                </a:moveTo>
                <a:lnTo>
                  <a:pt x="762000" y="76200"/>
                </a:lnTo>
                <a:lnTo>
                  <a:pt x="822451" y="45974"/>
                </a:lnTo>
                <a:lnTo>
                  <a:pt x="774700" y="45974"/>
                </a:lnTo>
                <a:lnTo>
                  <a:pt x="774700" y="30099"/>
                </a:lnTo>
                <a:lnTo>
                  <a:pt x="822198" y="30099"/>
                </a:lnTo>
                <a:lnTo>
                  <a:pt x="762000" y="0"/>
                </a:lnTo>
                <a:close/>
              </a:path>
              <a:path w="838200" h="76200">
                <a:moveTo>
                  <a:pt x="762000" y="30099"/>
                </a:moveTo>
                <a:lnTo>
                  <a:pt x="0" y="30099"/>
                </a:lnTo>
                <a:lnTo>
                  <a:pt x="0" y="45974"/>
                </a:lnTo>
                <a:lnTo>
                  <a:pt x="762000" y="45974"/>
                </a:lnTo>
                <a:lnTo>
                  <a:pt x="762000" y="30099"/>
                </a:lnTo>
                <a:close/>
              </a:path>
              <a:path w="838200" h="76200">
                <a:moveTo>
                  <a:pt x="822198" y="30099"/>
                </a:moveTo>
                <a:lnTo>
                  <a:pt x="774700" y="30099"/>
                </a:lnTo>
                <a:lnTo>
                  <a:pt x="774700" y="45974"/>
                </a:lnTo>
                <a:lnTo>
                  <a:pt x="822451" y="45974"/>
                </a:lnTo>
                <a:lnTo>
                  <a:pt x="838200" y="38100"/>
                </a:lnTo>
                <a:lnTo>
                  <a:pt x="822198" y="3009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10000" y="3584575"/>
            <a:ext cx="1066800" cy="76200"/>
          </a:xfrm>
          <a:custGeom>
            <a:avLst/>
            <a:gdLst/>
            <a:ahLst/>
            <a:cxnLst/>
            <a:rect l="l" t="t" r="r" b="b"/>
            <a:pathLst>
              <a:path w="1066800" h="76200">
                <a:moveTo>
                  <a:pt x="990600" y="0"/>
                </a:moveTo>
                <a:lnTo>
                  <a:pt x="990600" y="76200"/>
                </a:lnTo>
                <a:lnTo>
                  <a:pt x="1051052" y="45974"/>
                </a:lnTo>
                <a:lnTo>
                  <a:pt x="1003300" y="45974"/>
                </a:lnTo>
                <a:lnTo>
                  <a:pt x="1003300" y="30099"/>
                </a:lnTo>
                <a:lnTo>
                  <a:pt x="1050798" y="30099"/>
                </a:lnTo>
                <a:lnTo>
                  <a:pt x="990600" y="0"/>
                </a:lnTo>
                <a:close/>
              </a:path>
              <a:path w="1066800" h="76200">
                <a:moveTo>
                  <a:pt x="990600" y="30099"/>
                </a:moveTo>
                <a:lnTo>
                  <a:pt x="0" y="30099"/>
                </a:lnTo>
                <a:lnTo>
                  <a:pt x="0" y="45974"/>
                </a:lnTo>
                <a:lnTo>
                  <a:pt x="990600" y="45974"/>
                </a:lnTo>
                <a:lnTo>
                  <a:pt x="990600" y="30099"/>
                </a:lnTo>
                <a:close/>
              </a:path>
              <a:path w="1066800" h="76200">
                <a:moveTo>
                  <a:pt x="1050798" y="30099"/>
                </a:moveTo>
                <a:lnTo>
                  <a:pt x="1003300" y="30099"/>
                </a:lnTo>
                <a:lnTo>
                  <a:pt x="1003300" y="45974"/>
                </a:lnTo>
                <a:lnTo>
                  <a:pt x="1051052" y="45974"/>
                </a:lnTo>
                <a:lnTo>
                  <a:pt x="1066800" y="38100"/>
                </a:lnTo>
                <a:lnTo>
                  <a:pt x="1050798" y="3009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200" y="3000375"/>
            <a:ext cx="76200" cy="457200"/>
          </a:xfrm>
          <a:custGeom>
            <a:avLst/>
            <a:gdLst/>
            <a:ahLst/>
            <a:cxnLst/>
            <a:rect l="l" t="t" r="r" b="b"/>
            <a:pathLst>
              <a:path w="76200" h="457200">
                <a:moveTo>
                  <a:pt x="30099" y="381000"/>
                </a:moveTo>
                <a:lnTo>
                  <a:pt x="0" y="381000"/>
                </a:lnTo>
                <a:lnTo>
                  <a:pt x="38100" y="457200"/>
                </a:lnTo>
                <a:lnTo>
                  <a:pt x="69850" y="393700"/>
                </a:lnTo>
                <a:lnTo>
                  <a:pt x="30099" y="393700"/>
                </a:lnTo>
                <a:lnTo>
                  <a:pt x="30099" y="381000"/>
                </a:lnTo>
                <a:close/>
              </a:path>
              <a:path w="76200" h="457200">
                <a:moveTo>
                  <a:pt x="45974" y="0"/>
                </a:moveTo>
                <a:lnTo>
                  <a:pt x="30099" y="0"/>
                </a:lnTo>
                <a:lnTo>
                  <a:pt x="30099" y="393700"/>
                </a:lnTo>
                <a:lnTo>
                  <a:pt x="45974" y="393700"/>
                </a:lnTo>
                <a:lnTo>
                  <a:pt x="45974" y="0"/>
                </a:lnTo>
                <a:close/>
              </a:path>
              <a:path w="76200" h="457200">
                <a:moveTo>
                  <a:pt x="76200" y="381000"/>
                </a:moveTo>
                <a:lnTo>
                  <a:pt x="45974" y="381000"/>
                </a:lnTo>
                <a:lnTo>
                  <a:pt x="45974" y="393700"/>
                </a:lnTo>
                <a:lnTo>
                  <a:pt x="69850" y="393700"/>
                </a:lnTo>
                <a:lnTo>
                  <a:pt x="76200" y="3810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86100" y="4130675"/>
            <a:ext cx="76200" cy="685800"/>
          </a:xfrm>
          <a:custGeom>
            <a:avLst/>
            <a:gdLst/>
            <a:ahLst/>
            <a:cxnLst/>
            <a:rect l="l" t="t" r="r" b="b"/>
            <a:pathLst>
              <a:path w="76200" h="685800">
                <a:moveTo>
                  <a:pt x="30223" y="609600"/>
                </a:moveTo>
                <a:lnTo>
                  <a:pt x="0" y="609600"/>
                </a:lnTo>
                <a:lnTo>
                  <a:pt x="38100" y="685800"/>
                </a:lnTo>
                <a:lnTo>
                  <a:pt x="69850" y="622300"/>
                </a:lnTo>
                <a:lnTo>
                  <a:pt x="30225" y="622300"/>
                </a:lnTo>
                <a:lnTo>
                  <a:pt x="30223" y="609600"/>
                </a:lnTo>
                <a:close/>
              </a:path>
              <a:path w="76200" h="685800">
                <a:moveTo>
                  <a:pt x="45974" y="0"/>
                </a:moveTo>
                <a:lnTo>
                  <a:pt x="30099" y="0"/>
                </a:lnTo>
                <a:lnTo>
                  <a:pt x="30225" y="622300"/>
                </a:lnTo>
                <a:lnTo>
                  <a:pt x="46100" y="622300"/>
                </a:lnTo>
                <a:lnTo>
                  <a:pt x="45974" y="0"/>
                </a:lnTo>
                <a:close/>
              </a:path>
              <a:path w="76200" h="685800">
                <a:moveTo>
                  <a:pt x="76200" y="609600"/>
                </a:moveTo>
                <a:lnTo>
                  <a:pt x="46098" y="609600"/>
                </a:lnTo>
                <a:lnTo>
                  <a:pt x="46100" y="622300"/>
                </a:lnTo>
                <a:lnTo>
                  <a:pt x="69850" y="622300"/>
                </a:lnTo>
                <a:lnTo>
                  <a:pt x="76200" y="6096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83200" y="3584575"/>
            <a:ext cx="1600200" cy="76200"/>
          </a:xfrm>
          <a:custGeom>
            <a:avLst/>
            <a:gdLst/>
            <a:ahLst/>
            <a:cxnLst/>
            <a:rect l="l" t="t" r="r" b="b"/>
            <a:pathLst>
              <a:path w="1600200" h="76200">
                <a:moveTo>
                  <a:pt x="1524000" y="0"/>
                </a:moveTo>
                <a:lnTo>
                  <a:pt x="1524000" y="76200"/>
                </a:lnTo>
                <a:lnTo>
                  <a:pt x="1584452" y="45974"/>
                </a:lnTo>
                <a:lnTo>
                  <a:pt x="1536700" y="45974"/>
                </a:lnTo>
                <a:lnTo>
                  <a:pt x="1536700" y="30099"/>
                </a:lnTo>
                <a:lnTo>
                  <a:pt x="1584198" y="30099"/>
                </a:lnTo>
                <a:lnTo>
                  <a:pt x="1524000" y="0"/>
                </a:lnTo>
                <a:close/>
              </a:path>
              <a:path w="1600200" h="76200">
                <a:moveTo>
                  <a:pt x="1524000" y="30099"/>
                </a:moveTo>
                <a:lnTo>
                  <a:pt x="0" y="30099"/>
                </a:lnTo>
                <a:lnTo>
                  <a:pt x="0" y="45974"/>
                </a:lnTo>
                <a:lnTo>
                  <a:pt x="1524000" y="45974"/>
                </a:lnTo>
                <a:lnTo>
                  <a:pt x="1524000" y="30099"/>
                </a:lnTo>
                <a:close/>
              </a:path>
              <a:path w="1600200" h="76200">
                <a:moveTo>
                  <a:pt x="1584198" y="30099"/>
                </a:moveTo>
                <a:lnTo>
                  <a:pt x="1536700" y="30099"/>
                </a:lnTo>
                <a:lnTo>
                  <a:pt x="1536700" y="45974"/>
                </a:lnTo>
                <a:lnTo>
                  <a:pt x="1584452" y="45974"/>
                </a:lnTo>
                <a:lnTo>
                  <a:pt x="1600200" y="38100"/>
                </a:lnTo>
                <a:lnTo>
                  <a:pt x="1584198" y="3009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196208" y="4220667"/>
            <a:ext cx="3295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NO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20109" y="3322066"/>
            <a:ext cx="2184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SI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32023" y="3171190"/>
            <a:ext cx="724535" cy="708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85"/>
              </a:lnSpc>
              <a:spcBef>
                <a:spcPts val="100"/>
              </a:spcBef>
            </a:pPr>
            <a:r>
              <a:rPr sz="1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algun Gothic"/>
                <a:cs typeface="Malgun Gothic"/>
              </a:rPr>
              <a:t>&lt;</a:t>
            </a:r>
            <a:endParaRPr sz="1800">
              <a:latin typeface="Malgun Gothic"/>
              <a:cs typeface="Malgun Gothic"/>
            </a:endParaRPr>
          </a:p>
          <a:p>
            <a:pPr algn="ctr">
              <a:lnSpc>
                <a:spcPts val="1605"/>
              </a:lnSpc>
            </a:pPr>
            <a:r>
              <a:rPr sz="1400" b="1" spc="-45" dirty="0">
                <a:solidFill>
                  <a:srgbClr val="FFFFFF"/>
                </a:solidFill>
                <a:latin typeface="Malgun Gothic"/>
                <a:cs typeface="Malgun Gothic"/>
              </a:rPr>
              <a:t>R</a:t>
            </a:r>
            <a:r>
              <a:rPr sz="1400" b="1" spc="-10" dirty="0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sz="1400" b="1" spc="-5" dirty="0">
                <a:solidFill>
                  <a:srgbClr val="FFFFFF"/>
                </a:solidFill>
                <a:latin typeface="Malgun Gothic"/>
                <a:cs typeface="Malgun Gothic"/>
              </a:rPr>
              <a:t>gist</a:t>
            </a:r>
            <a:r>
              <a:rPr sz="1400" b="1" spc="-20" dirty="0">
                <a:solidFill>
                  <a:srgbClr val="FFFFFF"/>
                </a:solidFill>
                <a:latin typeface="Malgun Gothic"/>
                <a:cs typeface="Malgun Gothic"/>
              </a:rPr>
              <a:t>r</a:t>
            </a:r>
            <a:r>
              <a:rPr sz="1400" b="1" dirty="0">
                <a:solidFill>
                  <a:srgbClr val="FFFFFF"/>
                </a:solidFill>
                <a:latin typeface="Malgun Gothic"/>
                <a:cs typeface="Malgun Gothic"/>
              </a:rPr>
              <a:t>o</a:t>
            </a:r>
            <a:endParaRPr sz="1400">
              <a:latin typeface="Malgun Gothic"/>
              <a:cs typeface="Malgun Gothic"/>
            </a:endParaRPr>
          </a:p>
          <a:p>
            <a:pPr marL="62230" algn="ctr">
              <a:lnSpc>
                <a:spcPct val="100000"/>
              </a:lnSpc>
            </a:pPr>
            <a:r>
              <a:rPr sz="1400" b="1" spc="-5" dirty="0">
                <a:solidFill>
                  <a:srgbClr val="FFFFFF"/>
                </a:solidFill>
                <a:latin typeface="Malgun Gothic"/>
                <a:cs typeface="Malgun Gothic"/>
              </a:rPr>
              <a:t>limite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33954" y="4783073"/>
            <a:ext cx="12636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Violazione</a:t>
            </a:r>
            <a:r>
              <a:rPr sz="1600" b="1" spc="-8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di  protezione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3209" y="2180082"/>
            <a:ext cx="1289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Malgun Gothic"/>
                <a:cs typeface="Malgun Gothic"/>
              </a:rPr>
              <a:t>0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353683" y="4815966"/>
            <a:ext cx="4318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Malgun Gothic"/>
                <a:cs typeface="Malgun Gothic"/>
              </a:rPr>
              <a:t>max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16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299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 Statico:  Condivisione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9827" y="3267836"/>
            <a:ext cx="102108" cy="10667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9827" y="3450716"/>
            <a:ext cx="102108" cy="10667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9827" y="4363973"/>
            <a:ext cx="102108" cy="10668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2742" y="1657604"/>
            <a:ext cx="8205470" cy="4855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Condivisione controllata di dati e codice tra processi</a:t>
            </a:r>
            <a:r>
              <a:rPr sz="1600" i="1" spc="4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cooperanti.</a:t>
            </a:r>
            <a:endParaRPr sz="1600">
              <a:latin typeface="Arial"/>
              <a:cs typeface="Arial"/>
            </a:endParaRPr>
          </a:p>
          <a:p>
            <a:pPr marL="12700" marR="10096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I sistemi a partizioni fisse basano i propri meccanismi </a:t>
            </a:r>
            <a:r>
              <a:rPr sz="1600" spc="-10" dirty="0">
                <a:latin typeface="Arial"/>
                <a:cs typeface="Arial"/>
              </a:rPr>
              <a:t>sull’isolamento </a:t>
            </a:r>
            <a:r>
              <a:rPr sz="1600" spc="-5" dirty="0">
                <a:latin typeface="Arial"/>
                <a:cs typeface="Arial"/>
              </a:rPr>
              <a:t>degli spazi </a:t>
            </a:r>
            <a:r>
              <a:rPr sz="1600" spc="-20" dirty="0">
                <a:latin typeface="Arial"/>
                <a:cs typeface="Arial"/>
              </a:rPr>
              <a:t>di  </a:t>
            </a:r>
            <a:r>
              <a:rPr sz="1600" spc="-5" dirty="0">
                <a:latin typeface="Arial"/>
                <a:cs typeface="Arial"/>
              </a:rPr>
              <a:t>indirizzamento =&gt; difficoltà di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condivisione</a:t>
            </a:r>
            <a:endParaRPr sz="1600">
              <a:latin typeface="Arial"/>
              <a:cs typeface="Arial"/>
            </a:endParaRPr>
          </a:p>
          <a:p>
            <a:pPr marL="299720">
              <a:lnSpc>
                <a:spcPct val="100000"/>
              </a:lnSpc>
              <a:spcBef>
                <a:spcPts val="705"/>
              </a:spcBef>
            </a:pPr>
            <a:r>
              <a:rPr sz="1600" spc="-5" dirty="0">
                <a:latin typeface="Arial"/>
                <a:cs typeface="Arial"/>
              </a:rPr>
              <a:t>Metodi di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condivisione:</a:t>
            </a:r>
            <a:endParaRPr sz="1600">
              <a:latin typeface="Arial"/>
              <a:cs typeface="Arial"/>
            </a:endParaRPr>
          </a:p>
          <a:p>
            <a:pPr marL="756920" marR="2454275" indent="-457200">
              <a:lnSpc>
                <a:spcPct val="100000"/>
              </a:lnSpc>
              <a:buAutoNum type="arabicPeriod"/>
              <a:tabLst>
                <a:tab pos="756920" algn="l"/>
                <a:tab pos="757555" algn="l"/>
              </a:tabLst>
            </a:pPr>
            <a:r>
              <a:rPr sz="1600" spc="-5" dirty="0">
                <a:latin typeface="Arial"/>
                <a:cs typeface="Arial"/>
              </a:rPr>
              <a:t>Affidamento degli oggetti condivisi al sistema operativo.  Svantaggi:</a:t>
            </a:r>
            <a:endParaRPr sz="1600">
              <a:latin typeface="Arial"/>
              <a:cs typeface="Arial"/>
            </a:endParaRPr>
          </a:p>
          <a:p>
            <a:pPr marL="121412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Arial"/>
                <a:cs typeface="Arial"/>
              </a:rPr>
              <a:t>l’area del </a:t>
            </a:r>
            <a:r>
              <a:rPr sz="1200" dirty="0">
                <a:latin typeface="Arial"/>
                <a:cs typeface="Arial"/>
              </a:rPr>
              <a:t>sistema </a:t>
            </a:r>
            <a:r>
              <a:rPr sz="1200" spc="-5" dirty="0">
                <a:latin typeface="Arial"/>
                <a:cs typeface="Arial"/>
              </a:rPr>
              <a:t>operativo dovrebbe </a:t>
            </a:r>
            <a:r>
              <a:rPr sz="1200" dirty="0">
                <a:latin typeface="Arial"/>
                <a:cs typeface="Arial"/>
              </a:rPr>
              <a:t>poter </a:t>
            </a:r>
            <a:r>
              <a:rPr sz="1200" spc="-5" dirty="0">
                <a:latin typeface="Arial"/>
                <a:cs typeface="Arial"/>
              </a:rPr>
              <a:t>variare</a:t>
            </a:r>
            <a:r>
              <a:rPr sz="1200" spc="-10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dinamicamente;</a:t>
            </a:r>
            <a:endParaRPr sz="1200">
              <a:latin typeface="Arial"/>
              <a:cs typeface="Arial"/>
            </a:endParaRPr>
          </a:p>
          <a:p>
            <a:pPr marL="121412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le routine dei processi </a:t>
            </a:r>
            <a:r>
              <a:rPr sz="1200" dirty="0">
                <a:latin typeface="Arial"/>
                <a:cs typeface="Arial"/>
              </a:rPr>
              <a:t>utente </a:t>
            </a:r>
            <a:r>
              <a:rPr sz="1200" spc="-5" dirty="0">
                <a:latin typeface="Arial"/>
                <a:cs typeface="Arial"/>
              </a:rPr>
              <a:t>devono </a:t>
            </a:r>
            <a:r>
              <a:rPr sz="1200" dirty="0">
                <a:latin typeface="Arial"/>
                <a:cs typeface="Arial"/>
              </a:rPr>
              <a:t>poter </a:t>
            </a:r>
            <a:r>
              <a:rPr sz="1200" spc="-5" dirty="0">
                <a:latin typeface="Arial"/>
                <a:cs typeface="Arial"/>
              </a:rPr>
              <a:t>essere “linkate” al </a:t>
            </a:r>
            <a:r>
              <a:rPr sz="1200" dirty="0">
                <a:latin typeface="Arial"/>
                <a:cs typeface="Arial"/>
              </a:rPr>
              <a:t>sistema </a:t>
            </a:r>
            <a:r>
              <a:rPr sz="1200" spc="-5" dirty="0">
                <a:latin typeface="Arial"/>
                <a:cs typeface="Arial"/>
              </a:rPr>
              <a:t>operativo</a:t>
            </a:r>
            <a:r>
              <a:rPr sz="1200" spc="-1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dinamicamente.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Times New Roman"/>
              <a:cs typeface="Times New Roman"/>
            </a:endParaRPr>
          </a:p>
          <a:p>
            <a:pPr marL="756920" indent="-457200">
              <a:lnSpc>
                <a:spcPct val="100000"/>
              </a:lnSpc>
              <a:buAutoNum type="arabicPeriod" startAt="2"/>
              <a:tabLst>
                <a:tab pos="756920" algn="l"/>
                <a:tab pos="757555" algn="l"/>
                <a:tab pos="1365250" algn="l"/>
              </a:tabLst>
            </a:pPr>
            <a:r>
              <a:rPr sz="1600" spc="-5" dirty="0">
                <a:latin typeface="Arial"/>
                <a:cs typeface="Arial"/>
              </a:rPr>
              <a:t>Ogni	processo</a:t>
            </a:r>
            <a:r>
              <a:rPr sz="1600" spc="2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possiede</a:t>
            </a:r>
            <a:r>
              <a:rPr sz="1600" spc="2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una</a:t>
            </a:r>
            <a:r>
              <a:rPr sz="1600" spc="2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copia</a:t>
            </a:r>
            <a:r>
              <a:rPr sz="1600" spc="2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identica</a:t>
            </a:r>
            <a:r>
              <a:rPr sz="1600" spc="27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dell’oggetto</a:t>
            </a:r>
            <a:r>
              <a:rPr sz="1600" spc="2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condiviso,</a:t>
            </a:r>
            <a:r>
              <a:rPr sz="1600" spc="2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che</a:t>
            </a:r>
            <a:r>
              <a:rPr sz="1600" spc="2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usa</a:t>
            </a:r>
            <a:r>
              <a:rPr sz="1600" spc="2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 marL="75692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diffonde gli aggiornamenti.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Svantaggi:</a:t>
            </a:r>
            <a:endParaRPr sz="1600">
              <a:latin typeface="Arial"/>
              <a:cs typeface="Arial"/>
            </a:endParaRPr>
          </a:p>
          <a:p>
            <a:pPr marL="1214120" marR="15557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Arial"/>
                <a:cs typeface="Arial"/>
              </a:rPr>
              <a:t>Se il sistema supporta lo swapping, </a:t>
            </a:r>
            <a:r>
              <a:rPr sz="1200" spc="-10" dirty="0">
                <a:latin typeface="Arial"/>
                <a:cs typeface="Arial"/>
              </a:rPr>
              <a:t>uno </a:t>
            </a:r>
            <a:r>
              <a:rPr sz="1200" spc="-5" dirty="0">
                <a:latin typeface="Arial"/>
                <a:cs typeface="Arial"/>
              </a:rPr>
              <a:t>o </a:t>
            </a:r>
            <a:r>
              <a:rPr sz="1200" spc="-10" dirty="0">
                <a:latin typeface="Arial"/>
                <a:cs typeface="Arial"/>
              </a:rPr>
              <a:t>più </a:t>
            </a:r>
            <a:r>
              <a:rPr sz="1200" spc="-5" dirty="0">
                <a:latin typeface="Arial"/>
                <a:cs typeface="Arial"/>
              </a:rPr>
              <a:t>processi potrebbero non essere </a:t>
            </a:r>
            <a:r>
              <a:rPr sz="1200" spc="-10" dirty="0">
                <a:latin typeface="Arial"/>
                <a:cs typeface="Arial"/>
              </a:rPr>
              <a:t>in </a:t>
            </a:r>
            <a:r>
              <a:rPr sz="1200" spc="-5" dirty="0">
                <a:latin typeface="Arial"/>
                <a:cs typeface="Arial"/>
              </a:rPr>
              <a:t>memoria e </a:t>
            </a:r>
            <a:r>
              <a:rPr sz="1200" spc="-10" dirty="0">
                <a:latin typeface="Arial"/>
                <a:cs typeface="Arial"/>
              </a:rPr>
              <a:t>quindi  </a:t>
            </a:r>
            <a:r>
              <a:rPr sz="1200" spc="-5" dirty="0">
                <a:latin typeface="Arial"/>
                <a:cs typeface="Arial"/>
              </a:rPr>
              <a:t>non ricevere gli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aggiornamenti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Times New Roman"/>
              <a:cs typeface="Times New Roman"/>
            </a:endParaRPr>
          </a:p>
          <a:p>
            <a:pPr marL="756920" marR="156210" indent="-457200" algn="just">
              <a:lnSpc>
                <a:spcPct val="100000"/>
              </a:lnSpc>
              <a:buAutoNum type="arabicPeriod" startAt="3"/>
              <a:tabLst>
                <a:tab pos="757555" algn="l"/>
              </a:tabLst>
            </a:pPr>
            <a:r>
              <a:rPr sz="1600" spc="-5" dirty="0">
                <a:latin typeface="Arial"/>
                <a:cs typeface="Arial"/>
              </a:rPr>
              <a:t>Collocare i dati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una partizione comune dedicata. Il sistema operativo  considera come violazione i tentativi dei processi partecipanti alla condivisione </a:t>
            </a:r>
            <a:r>
              <a:rPr sz="1600" spc="-20" dirty="0">
                <a:latin typeface="Arial"/>
                <a:cs typeface="Arial"/>
              </a:rPr>
              <a:t>di  </a:t>
            </a:r>
            <a:r>
              <a:rPr sz="1600" spc="-5" dirty="0">
                <a:latin typeface="Arial"/>
                <a:cs typeface="Arial"/>
              </a:rPr>
              <a:t>accedere a zone di memoria esterne alle rispettive partizioni. Se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sistema usa  registri base e limite sono necessari accorgimenti per indirizzare partizioni che  potrebbero non essere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contigue.</a:t>
            </a:r>
            <a:endParaRPr sz="16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240"/>
              </a:spcBef>
            </a:pPr>
            <a:r>
              <a:rPr sz="1400" spc="-5" dirty="0">
                <a:latin typeface="Arial"/>
                <a:cs typeface="Arial"/>
              </a:rPr>
              <a:t>17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9752" y="2220086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9752" y="2463926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9752" y="2707767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9752" y="2951607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299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 Statico:  Conclusioni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1190" y="4208271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1190" y="4452111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1190" y="4695952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1190" y="4939791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47217" y="1657604"/>
            <a:ext cx="7984490" cy="3477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Partizionamento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statico: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469265" marR="360172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Metodo semplice di gestione della memoria  Supporta </a:t>
            </a:r>
            <a:r>
              <a:rPr sz="1600" dirty="0">
                <a:latin typeface="Arial"/>
                <a:cs typeface="Arial"/>
              </a:rPr>
              <a:t>la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multiprorammazione;</a:t>
            </a:r>
            <a:endParaRPr sz="16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Supporto hardware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modesto;</a:t>
            </a:r>
            <a:endParaRPr sz="1600">
              <a:latin typeface="Arial"/>
              <a:cs typeface="Arial"/>
            </a:endParaRPr>
          </a:p>
          <a:p>
            <a:pPr marL="469265" marR="508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Si adegua ad ambienti statici con carico predicibile di lavoro come ambienti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cui  vengono eseguiti solo applicativi, controllo di processi e sistemi di tipo</a:t>
            </a:r>
            <a:r>
              <a:rPr sz="1600" spc="1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bancario.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>
              <a:latin typeface="Times New Roman"/>
              <a:cs typeface="Times New Roman"/>
            </a:endParaRPr>
          </a:p>
          <a:p>
            <a:pPr marL="8382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Svantaggi:</a:t>
            </a:r>
            <a:endParaRPr sz="1600">
              <a:latin typeface="Arial"/>
              <a:cs typeface="Arial"/>
            </a:endParaRPr>
          </a:p>
          <a:p>
            <a:pPr marL="54102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frammentazione</a:t>
            </a:r>
            <a:r>
              <a:rPr sz="1600" i="1" spc="6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interna</a:t>
            </a:r>
            <a:r>
              <a:rPr sz="1600" spc="-5" dirty="0">
                <a:latin typeface="Arial"/>
                <a:cs typeface="Arial"/>
              </a:rPr>
              <a:t>;</a:t>
            </a:r>
            <a:endParaRPr sz="1600">
              <a:latin typeface="Arial"/>
              <a:cs typeface="Arial"/>
            </a:endParaRPr>
          </a:p>
          <a:p>
            <a:pPr marL="541020" marR="128714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può richiedere progettazione dei programmi con schemi ad overlay;  non si adatta a contenere </a:t>
            </a:r>
            <a:r>
              <a:rPr sz="1600" spc="-10" dirty="0">
                <a:latin typeface="Arial"/>
                <a:cs typeface="Arial"/>
              </a:rPr>
              <a:t>oggetti </a:t>
            </a:r>
            <a:r>
              <a:rPr sz="1600" spc="-5" dirty="0">
                <a:latin typeface="Arial"/>
                <a:cs typeface="Arial"/>
              </a:rPr>
              <a:t>come </a:t>
            </a:r>
            <a:r>
              <a:rPr sz="1600" i="1" spc="-5" dirty="0">
                <a:latin typeface="Arial"/>
                <a:cs typeface="Arial"/>
              </a:rPr>
              <a:t>stack </a:t>
            </a:r>
            <a:r>
              <a:rPr sz="1600" spc="-5" dirty="0">
                <a:latin typeface="Arial"/>
                <a:cs typeface="Arial"/>
              </a:rPr>
              <a:t>che possono crescere; 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numero di partizioni fissato limita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grato di</a:t>
            </a:r>
            <a:r>
              <a:rPr sz="1600" spc="1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multiprogrammazione.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18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87742" y="1901443"/>
            <a:ext cx="781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variabile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065" y="1657604"/>
            <a:ext cx="698500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0" indent="-177800">
              <a:lnSpc>
                <a:spcPct val="100000"/>
              </a:lnSpc>
              <a:spcBef>
                <a:spcPts val="95"/>
              </a:spcBef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Sistema delle partizioni analogo a quello del partizionamento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statico.</a:t>
            </a:r>
            <a:endParaRPr sz="1600">
              <a:latin typeface="Arial"/>
              <a:cs typeface="Arial"/>
            </a:endParaRPr>
          </a:p>
          <a:p>
            <a:pPr marL="190500" marR="5080" indent="-177800">
              <a:lnSpc>
                <a:spcPct val="100000"/>
              </a:lnSpc>
              <a:buChar char="•"/>
              <a:tabLst>
                <a:tab pos="191135" algn="l"/>
                <a:tab pos="446405" algn="l"/>
                <a:tab pos="1277620" algn="l"/>
                <a:tab pos="1861185" algn="l"/>
                <a:tab pos="2806700" algn="l"/>
                <a:tab pos="3356610" algn="l"/>
                <a:tab pos="3736340" algn="l"/>
                <a:tab pos="4658360" algn="l"/>
                <a:tab pos="5624830" algn="l"/>
                <a:tab pos="5937250" algn="l"/>
              </a:tabLst>
            </a:pPr>
            <a:r>
              <a:rPr sz="1600" spc="-5" dirty="0">
                <a:latin typeface="Arial"/>
                <a:cs typeface="Arial"/>
              </a:rPr>
              <a:t>Il	ge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tore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della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mem</a:t>
            </a:r>
            <a:r>
              <a:rPr sz="1600" spc="5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ria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crea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ed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assegna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parti</a:t>
            </a:r>
            <a:r>
              <a:rPr sz="1600" dirty="0">
                <a:latin typeface="Arial"/>
                <a:cs typeface="Arial"/>
              </a:rPr>
              <a:t>z</a:t>
            </a:r>
            <a:r>
              <a:rPr sz="1600" spc="-5" dirty="0">
                <a:latin typeface="Arial"/>
                <a:cs typeface="Arial"/>
              </a:rPr>
              <a:t>io</a:t>
            </a:r>
            <a:r>
              <a:rPr sz="1600" spc="-20" dirty="0">
                <a:latin typeface="Arial"/>
                <a:cs typeface="Arial"/>
              </a:rPr>
              <a:t>n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i="1" spc="-20" dirty="0">
                <a:latin typeface="Arial"/>
                <a:cs typeface="Arial"/>
              </a:rPr>
              <a:t>d</a:t>
            </a:r>
            <a:r>
              <a:rPr sz="1600" i="1" spc="-15" dirty="0">
                <a:latin typeface="Arial"/>
                <a:cs typeface="Arial"/>
              </a:rPr>
              <a:t>im</a:t>
            </a:r>
            <a:r>
              <a:rPr sz="1600" i="1" spc="-5" dirty="0">
                <a:latin typeface="Arial"/>
                <a:cs typeface="Arial"/>
              </a:rPr>
              <a:t>en</a:t>
            </a:r>
            <a:r>
              <a:rPr sz="1600" i="1" dirty="0">
                <a:latin typeface="Arial"/>
                <a:cs typeface="Arial"/>
              </a:rPr>
              <a:t>s</a:t>
            </a:r>
            <a:r>
              <a:rPr sz="1600" i="1" spc="-5" dirty="0">
                <a:latin typeface="Arial"/>
                <a:cs typeface="Arial"/>
              </a:rPr>
              <a:t>ione  dinamicamente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base alle richieste dei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processi.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</a:t>
            </a:r>
            <a:r>
              <a:rPr spc="15" dirty="0"/>
              <a:t> </a:t>
            </a:r>
            <a:r>
              <a:rPr spc="-5" dirty="0"/>
              <a:t>Dinamico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4065" y="2633217"/>
            <a:ext cx="8134350" cy="3880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Richiesta di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partizione</a:t>
            </a:r>
            <a:r>
              <a:rPr sz="1600" spc="-5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190500" marR="243840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Il gestore della memoria ricerca una zona di memoria libera contigua </a:t>
            </a:r>
            <a:r>
              <a:rPr sz="1600" spc="-10" dirty="0">
                <a:latin typeface="Arial"/>
                <a:cs typeface="Arial"/>
              </a:rPr>
              <a:t>di </a:t>
            </a:r>
            <a:r>
              <a:rPr sz="1600" spc="-5" dirty="0">
                <a:latin typeface="Arial"/>
                <a:cs typeface="Arial"/>
              </a:rPr>
              <a:t>dimensione  sufficiente.</a:t>
            </a:r>
            <a:endParaRPr sz="1600">
              <a:latin typeface="Arial"/>
              <a:cs typeface="Arial"/>
            </a:endParaRPr>
          </a:p>
          <a:p>
            <a:pPr marL="190500" marR="244475" indent="-177800">
              <a:lnSpc>
                <a:spcPct val="100000"/>
              </a:lnSpc>
              <a:spcBef>
                <a:spcPts val="5"/>
              </a:spcBef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La partizione </a:t>
            </a:r>
            <a:r>
              <a:rPr sz="1600" spc="-10" dirty="0">
                <a:latin typeface="Arial"/>
                <a:cs typeface="Arial"/>
              </a:rPr>
              <a:t>viene </a:t>
            </a:r>
            <a:r>
              <a:rPr sz="1600" spc="-5" dirty="0">
                <a:latin typeface="Arial"/>
                <a:cs typeface="Arial"/>
              </a:rPr>
              <a:t>creata registrando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sua </a:t>
            </a:r>
            <a:r>
              <a:rPr sz="1600" spc="-10" dirty="0">
                <a:latin typeface="Arial"/>
                <a:cs typeface="Arial"/>
              </a:rPr>
              <a:t>base,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sua dimensione 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suo stato  (Allocata) nella TDP 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una tabella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equivalente.</a:t>
            </a:r>
            <a:endParaRPr sz="1600">
              <a:latin typeface="Arial"/>
              <a:cs typeface="Arial"/>
            </a:endParaRPr>
          </a:p>
          <a:p>
            <a:pPr marL="190500" marR="245110" indent="-177800">
              <a:lnSpc>
                <a:spcPct val="100000"/>
              </a:lnSpc>
              <a:buChar char="•"/>
              <a:tabLst>
                <a:tab pos="191135" algn="l"/>
                <a:tab pos="1353820" algn="l"/>
                <a:tab pos="1952625" algn="l"/>
                <a:tab pos="2992120" algn="l"/>
                <a:tab pos="3286760" algn="l"/>
                <a:tab pos="4213225" algn="l"/>
                <a:tab pos="4845685" algn="l"/>
                <a:tab pos="5467350" algn="l"/>
                <a:tab pos="6371590" algn="l"/>
                <a:tab pos="7453630" algn="l"/>
              </a:tabLst>
            </a:pPr>
            <a:r>
              <a:rPr sz="1600" spc="-9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’</a:t>
            </a:r>
            <a:r>
              <a:rPr sz="1600" spc="-20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v</a:t>
            </a:r>
            <a:r>
              <a:rPr sz="1600" spc="-10" dirty="0">
                <a:latin typeface="Arial"/>
                <a:cs typeface="Arial"/>
              </a:rPr>
              <a:t>entua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par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rimanente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m</a:t>
            </a:r>
            <a:r>
              <a:rPr sz="1600" spc="5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moria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libera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viene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rest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tuita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l</a:t>
            </a:r>
            <a:r>
              <a:rPr sz="1600" spc="-15" dirty="0">
                <a:latin typeface="Arial"/>
                <a:cs typeface="Arial"/>
              </a:rPr>
              <a:t>l’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ns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em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de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15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a  memoria libera e posta a disposizione del modulo di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allocazione.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Terminazione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 un processo o</a:t>
            </a:r>
            <a:r>
              <a:rPr sz="1600" u="heavy" spc="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swapping</a:t>
            </a:r>
            <a:r>
              <a:rPr sz="1600" spc="-5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190500" marR="244475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600" spc="-1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gestore della memoria restituisce </a:t>
            </a:r>
            <a:r>
              <a:rPr sz="1600" dirty="0">
                <a:latin typeface="Arial"/>
                <a:cs typeface="Arial"/>
              </a:rPr>
              <a:t>lo </a:t>
            </a:r>
            <a:r>
              <a:rPr sz="1600" spc="-5" dirty="0">
                <a:latin typeface="Arial"/>
                <a:cs typeface="Arial"/>
              </a:rPr>
              <a:t>spazio liberato </a:t>
            </a:r>
            <a:r>
              <a:rPr sz="1600" spc="-10" dirty="0">
                <a:latin typeface="Arial"/>
                <a:cs typeface="Arial"/>
              </a:rPr>
              <a:t>all’insieme </a:t>
            </a:r>
            <a:r>
              <a:rPr sz="1600" spc="-5" dirty="0">
                <a:latin typeface="Arial"/>
                <a:cs typeface="Arial"/>
              </a:rPr>
              <a:t>di aree di </a:t>
            </a:r>
            <a:r>
              <a:rPr sz="1600" dirty="0">
                <a:latin typeface="Arial"/>
                <a:cs typeface="Arial"/>
              </a:rPr>
              <a:t>memoria  </a:t>
            </a:r>
            <a:r>
              <a:rPr sz="1600" spc="-5" dirty="0">
                <a:latin typeface="Arial"/>
                <a:cs typeface="Arial"/>
              </a:rPr>
              <a:t>libere e cancella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riga corrispondente nella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5" dirty="0">
                <a:latin typeface="Arial"/>
                <a:cs typeface="Arial"/>
              </a:rPr>
              <a:t>TDP.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Il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gestore</a:t>
            </a:r>
            <a:r>
              <a:rPr sz="1600" spc="20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della</a:t>
            </a:r>
            <a:r>
              <a:rPr sz="1600" spc="2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può</a:t>
            </a:r>
            <a:r>
              <a:rPr sz="1600" spc="2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creare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spc="2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allocare</a:t>
            </a:r>
            <a:r>
              <a:rPr sz="1600" spc="2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partizioni</a:t>
            </a:r>
            <a:r>
              <a:rPr sz="1600" spc="2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finché</a:t>
            </a:r>
            <a:r>
              <a:rPr sz="1600" spc="20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non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viene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esaurita</a:t>
            </a:r>
            <a:r>
              <a:rPr sz="1600" spc="2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memoria fisica o finché non viene raggiunto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massimo grado di</a:t>
            </a:r>
            <a:r>
              <a:rPr sz="1600" spc="1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multiprogrammazione.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00075" y="2581275"/>
          <a:ext cx="2314575" cy="3067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100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600" spc="-5" dirty="0">
                          <a:latin typeface="Malgun Gothic"/>
                          <a:cs typeface="Malgun Gothic"/>
                        </a:rPr>
                        <a:t>Allocata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400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100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5" dirty="0">
                          <a:latin typeface="Malgun Gothic"/>
                          <a:cs typeface="Malgun Gothic"/>
                        </a:rPr>
                        <a:t>Allocata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500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250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5" dirty="0">
                          <a:latin typeface="Malgun Gothic"/>
                          <a:cs typeface="Malgun Gothic"/>
                        </a:rPr>
                        <a:t>Allocata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750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150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5" dirty="0">
                          <a:latin typeface="Malgun Gothic"/>
                          <a:cs typeface="Malgun Gothic"/>
                        </a:rPr>
                        <a:t>Allocata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8708" y="2506755"/>
            <a:ext cx="137795" cy="307403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600" spc="-5" dirty="0">
                <a:latin typeface="Malgun Gothic"/>
                <a:cs typeface="Malgun Gothic"/>
              </a:rPr>
              <a:t>0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600" spc="-5" dirty="0">
                <a:latin typeface="Malgun Gothic"/>
                <a:cs typeface="Malgun Gothic"/>
              </a:rPr>
              <a:t>1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2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3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4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5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6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7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1455" y="5691632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TDP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73500" y="5295900"/>
            <a:ext cx="1600200" cy="762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73500" y="5295900"/>
            <a:ext cx="1600200" cy="762000"/>
          </a:xfrm>
          <a:custGeom>
            <a:avLst/>
            <a:gdLst/>
            <a:ahLst/>
            <a:cxnLst/>
            <a:rect l="l" t="t" r="r" b="b"/>
            <a:pathLst>
              <a:path w="1600200" h="762000">
                <a:moveTo>
                  <a:pt x="0" y="762000"/>
                </a:moveTo>
                <a:lnTo>
                  <a:pt x="1600200" y="762000"/>
                </a:lnTo>
                <a:lnTo>
                  <a:pt x="16002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07663" y="5417007"/>
            <a:ext cx="2368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575" b="1" spc="7" baseline="-21164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73500" y="2286000"/>
            <a:ext cx="1600200" cy="16002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73500" y="2286000"/>
            <a:ext cx="1600200" cy="1600200"/>
          </a:xfrm>
          <a:custGeom>
            <a:avLst/>
            <a:gdLst/>
            <a:ahLst/>
            <a:cxnLst/>
            <a:rect l="l" t="t" r="r" b="b"/>
            <a:pathLst>
              <a:path w="1600200" h="1600200">
                <a:moveTo>
                  <a:pt x="0" y="1600200"/>
                </a:moveTo>
                <a:lnTo>
                  <a:pt x="1600200" y="1600200"/>
                </a:lnTo>
                <a:lnTo>
                  <a:pt x="1600200" y="0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73500" y="4229100"/>
            <a:ext cx="1600200" cy="1066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73500" y="4229100"/>
            <a:ext cx="1600200" cy="1066800"/>
          </a:xfrm>
          <a:custGeom>
            <a:avLst/>
            <a:gdLst/>
            <a:ahLst/>
            <a:cxnLst/>
            <a:rect l="l" t="t" r="r" b="b"/>
            <a:pathLst>
              <a:path w="1600200" h="1066800">
                <a:moveTo>
                  <a:pt x="0" y="1066800"/>
                </a:moveTo>
                <a:lnTo>
                  <a:pt x="1600200" y="1066800"/>
                </a:lnTo>
                <a:lnTo>
                  <a:pt x="16002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907663" y="4502658"/>
            <a:ext cx="2368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575" b="1" spc="7" baseline="-21164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73500" y="1981200"/>
            <a:ext cx="1600200" cy="3048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873500" y="1981200"/>
            <a:ext cx="1600200" cy="304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04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s.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73500" y="6057900"/>
            <a:ext cx="1600200" cy="3048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73500" y="6057900"/>
            <a:ext cx="1600200" cy="304800"/>
          </a:xfrm>
          <a:custGeom>
            <a:avLst/>
            <a:gdLst/>
            <a:ahLst/>
            <a:cxnLst/>
            <a:rect l="l" t="t" r="r" b="b"/>
            <a:pathLst>
              <a:path w="1600200" h="304800">
                <a:moveTo>
                  <a:pt x="0" y="304800"/>
                </a:moveTo>
                <a:lnTo>
                  <a:pt x="1600200" y="304800"/>
                </a:lnTo>
                <a:lnTo>
                  <a:pt x="16002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73500" y="3886200"/>
            <a:ext cx="1600200" cy="381000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73500" y="3886200"/>
            <a:ext cx="1600200" cy="381000"/>
          </a:xfrm>
          <a:custGeom>
            <a:avLst/>
            <a:gdLst/>
            <a:ahLst/>
            <a:cxnLst/>
            <a:rect l="l" t="t" r="r" b="b"/>
            <a:pathLst>
              <a:path w="1600200" h="381000">
                <a:moveTo>
                  <a:pt x="0" y="381000"/>
                </a:moveTo>
                <a:lnTo>
                  <a:pt x="1600200" y="381000"/>
                </a:lnTo>
                <a:lnTo>
                  <a:pt x="16002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883025" y="3938397"/>
            <a:ext cx="1581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575" b="1" baseline="-21164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93389" y="3749421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400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06215" y="1807489"/>
            <a:ext cx="359410" cy="6102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480"/>
              </a:spcBef>
            </a:pPr>
            <a:r>
              <a:rPr sz="1600" spc="-5" dirty="0">
                <a:latin typeface="Malgun Gothic"/>
                <a:cs typeface="Malgun Gothic"/>
              </a:rPr>
              <a:t>0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spc="-10" dirty="0">
                <a:latin typeface="Malgun Gothic"/>
                <a:cs typeface="Malgun Gothic"/>
              </a:rPr>
              <a:t>100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18661" y="4117975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500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31489" y="5908954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900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07409" y="6251854"/>
            <a:ext cx="47053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1000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31489" y="5172202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750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60063" y="6377432"/>
            <a:ext cx="8591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010400" y="2819400"/>
            <a:ext cx="1600200" cy="228600"/>
          </a:xfrm>
          <a:custGeom>
            <a:avLst/>
            <a:gdLst/>
            <a:ahLst/>
            <a:cxnLst/>
            <a:rect l="l" t="t" r="r" b="b"/>
            <a:pathLst>
              <a:path w="1600200" h="228600">
                <a:moveTo>
                  <a:pt x="0" y="228600"/>
                </a:moveTo>
                <a:lnTo>
                  <a:pt x="1600200" y="228600"/>
                </a:lnTo>
                <a:lnTo>
                  <a:pt x="16002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10400" y="2806700"/>
            <a:ext cx="1600200" cy="241300"/>
          </a:xfrm>
          <a:custGeom>
            <a:avLst/>
            <a:gdLst/>
            <a:ahLst/>
            <a:cxnLst/>
            <a:rect l="l" t="t" r="r" b="b"/>
            <a:pathLst>
              <a:path w="1600200" h="241300">
                <a:moveTo>
                  <a:pt x="0" y="241300"/>
                </a:moveTo>
                <a:lnTo>
                  <a:pt x="1600200" y="241300"/>
                </a:lnTo>
                <a:lnTo>
                  <a:pt x="1600200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10400" y="2578100"/>
            <a:ext cx="1600200" cy="241300"/>
          </a:xfrm>
          <a:custGeom>
            <a:avLst/>
            <a:gdLst/>
            <a:ahLst/>
            <a:cxnLst/>
            <a:rect l="l" t="t" r="r" b="b"/>
            <a:pathLst>
              <a:path w="1600200" h="241300">
                <a:moveTo>
                  <a:pt x="0" y="241300"/>
                </a:moveTo>
                <a:lnTo>
                  <a:pt x="1600200" y="241300"/>
                </a:lnTo>
                <a:lnTo>
                  <a:pt x="1600200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10400" y="2578100"/>
            <a:ext cx="1600200" cy="241300"/>
          </a:xfrm>
          <a:custGeom>
            <a:avLst/>
            <a:gdLst/>
            <a:ahLst/>
            <a:cxnLst/>
            <a:rect l="l" t="t" r="r" b="b"/>
            <a:pathLst>
              <a:path w="1600200" h="241300">
                <a:moveTo>
                  <a:pt x="0" y="241300"/>
                </a:moveTo>
                <a:lnTo>
                  <a:pt x="1600200" y="241300"/>
                </a:lnTo>
                <a:lnTo>
                  <a:pt x="1600200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044943" y="2544826"/>
            <a:ext cx="40513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8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100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ts val="1980"/>
              </a:lnSpc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300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010400" y="3035300"/>
            <a:ext cx="1600200" cy="376555"/>
          </a:xfrm>
          <a:custGeom>
            <a:avLst/>
            <a:gdLst/>
            <a:ahLst/>
            <a:cxnLst/>
            <a:rect l="l" t="t" r="r" b="b"/>
            <a:pathLst>
              <a:path w="1600200" h="376554">
                <a:moveTo>
                  <a:pt x="1600200" y="0"/>
                </a:moveTo>
                <a:lnTo>
                  <a:pt x="0" y="0"/>
                </a:lnTo>
                <a:lnTo>
                  <a:pt x="0" y="355853"/>
                </a:lnTo>
                <a:lnTo>
                  <a:pt x="68561" y="361215"/>
                </a:lnTo>
                <a:lnTo>
                  <a:pt x="194202" y="369280"/>
                </a:lnTo>
                <a:lnTo>
                  <a:pt x="251771" y="372076"/>
                </a:lnTo>
                <a:lnTo>
                  <a:pt x="306164" y="374107"/>
                </a:lnTo>
                <a:lnTo>
                  <a:pt x="357626" y="375419"/>
                </a:lnTo>
                <a:lnTo>
                  <a:pt x="406401" y="376059"/>
                </a:lnTo>
                <a:lnTo>
                  <a:pt x="452733" y="376071"/>
                </a:lnTo>
                <a:lnTo>
                  <a:pt x="496866" y="375501"/>
                </a:lnTo>
                <a:lnTo>
                  <a:pt x="539045" y="374396"/>
                </a:lnTo>
                <a:lnTo>
                  <a:pt x="579514" y="372799"/>
                </a:lnTo>
                <a:lnTo>
                  <a:pt x="618518" y="370758"/>
                </a:lnTo>
                <a:lnTo>
                  <a:pt x="693105" y="365523"/>
                </a:lnTo>
                <a:lnTo>
                  <a:pt x="764760" y="359055"/>
                </a:lnTo>
                <a:lnTo>
                  <a:pt x="1020685" y="331976"/>
                </a:lnTo>
                <a:lnTo>
                  <a:pt x="1103333" y="324475"/>
                </a:lnTo>
                <a:lnTo>
                  <a:pt x="1193798" y="317748"/>
                </a:lnTo>
                <a:lnTo>
                  <a:pt x="1294035" y="312159"/>
                </a:lnTo>
                <a:lnTo>
                  <a:pt x="1405997" y="308073"/>
                </a:lnTo>
                <a:lnTo>
                  <a:pt x="1531638" y="305856"/>
                </a:lnTo>
                <a:lnTo>
                  <a:pt x="1600200" y="305562"/>
                </a:lnTo>
                <a:lnTo>
                  <a:pt x="1600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10400" y="3035300"/>
            <a:ext cx="1600200" cy="376555"/>
          </a:xfrm>
          <a:custGeom>
            <a:avLst/>
            <a:gdLst/>
            <a:ahLst/>
            <a:cxnLst/>
            <a:rect l="l" t="t" r="r" b="b"/>
            <a:pathLst>
              <a:path w="1600200" h="376554">
                <a:moveTo>
                  <a:pt x="0" y="0"/>
                </a:moveTo>
                <a:lnTo>
                  <a:pt x="1600200" y="0"/>
                </a:lnTo>
                <a:lnTo>
                  <a:pt x="1600200" y="305562"/>
                </a:lnTo>
                <a:lnTo>
                  <a:pt x="1531638" y="305856"/>
                </a:lnTo>
                <a:lnTo>
                  <a:pt x="1466985" y="306708"/>
                </a:lnTo>
                <a:lnTo>
                  <a:pt x="1405997" y="308073"/>
                </a:lnTo>
                <a:lnTo>
                  <a:pt x="1348428" y="309906"/>
                </a:lnTo>
                <a:lnTo>
                  <a:pt x="1294035" y="312159"/>
                </a:lnTo>
                <a:lnTo>
                  <a:pt x="1242573" y="314788"/>
                </a:lnTo>
                <a:lnTo>
                  <a:pt x="1193798" y="317748"/>
                </a:lnTo>
                <a:lnTo>
                  <a:pt x="1147466" y="320992"/>
                </a:lnTo>
                <a:lnTo>
                  <a:pt x="1103333" y="324475"/>
                </a:lnTo>
                <a:lnTo>
                  <a:pt x="1061154" y="328152"/>
                </a:lnTo>
                <a:lnTo>
                  <a:pt x="1020685" y="331976"/>
                </a:lnTo>
                <a:lnTo>
                  <a:pt x="981681" y="335903"/>
                </a:lnTo>
                <a:lnTo>
                  <a:pt x="907094" y="343880"/>
                </a:lnTo>
                <a:lnTo>
                  <a:pt x="871022" y="347839"/>
                </a:lnTo>
                <a:lnTo>
                  <a:pt x="835439" y="351719"/>
                </a:lnTo>
                <a:lnTo>
                  <a:pt x="764760" y="359055"/>
                </a:lnTo>
                <a:lnTo>
                  <a:pt x="693105" y="365523"/>
                </a:lnTo>
                <a:lnTo>
                  <a:pt x="618518" y="370758"/>
                </a:lnTo>
                <a:lnTo>
                  <a:pt x="579514" y="372799"/>
                </a:lnTo>
                <a:lnTo>
                  <a:pt x="539045" y="374396"/>
                </a:lnTo>
                <a:lnTo>
                  <a:pt x="496866" y="375501"/>
                </a:lnTo>
                <a:lnTo>
                  <a:pt x="452733" y="376071"/>
                </a:lnTo>
                <a:lnTo>
                  <a:pt x="406401" y="376059"/>
                </a:lnTo>
                <a:lnTo>
                  <a:pt x="357626" y="375419"/>
                </a:lnTo>
                <a:lnTo>
                  <a:pt x="306164" y="374107"/>
                </a:lnTo>
                <a:lnTo>
                  <a:pt x="251771" y="372076"/>
                </a:lnTo>
                <a:lnTo>
                  <a:pt x="194202" y="369280"/>
                </a:lnTo>
                <a:lnTo>
                  <a:pt x="133214" y="365675"/>
                </a:lnTo>
                <a:lnTo>
                  <a:pt x="68561" y="361215"/>
                </a:lnTo>
                <a:lnTo>
                  <a:pt x="0" y="355853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10400" y="5181600"/>
            <a:ext cx="1600200" cy="241300"/>
          </a:xfrm>
          <a:custGeom>
            <a:avLst/>
            <a:gdLst/>
            <a:ahLst/>
            <a:cxnLst/>
            <a:rect l="l" t="t" r="r" b="b"/>
            <a:pathLst>
              <a:path w="1600200" h="241300">
                <a:moveTo>
                  <a:pt x="0" y="241300"/>
                </a:moveTo>
                <a:lnTo>
                  <a:pt x="1600200" y="241300"/>
                </a:lnTo>
                <a:lnTo>
                  <a:pt x="1600200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019925" y="5203825"/>
            <a:ext cx="1581150" cy="19875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565"/>
              </a:lnSpc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100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010400" y="4953000"/>
            <a:ext cx="1600200" cy="241300"/>
          </a:xfrm>
          <a:custGeom>
            <a:avLst/>
            <a:gdLst/>
            <a:ahLst/>
            <a:cxnLst/>
            <a:rect l="l" t="t" r="r" b="b"/>
            <a:pathLst>
              <a:path w="1600200" h="241300">
                <a:moveTo>
                  <a:pt x="0" y="241300"/>
                </a:moveTo>
                <a:lnTo>
                  <a:pt x="1600200" y="241300"/>
                </a:lnTo>
                <a:lnTo>
                  <a:pt x="1600200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10400" y="4953000"/>
            <a:ext cx="1600200" cy="241300"/>
          </a:xfrm>
          <a:custGeom>
            <a:avLst/>
            <a:gdLst/>
            <a:ahLst/>
            <a:cxnLst/>
            <a:rect l="l" t="t" r="r" b="b"/>
            <a:pathLst>
              <a:path w="1600200" h="241300">
                <a:moveTo>
                  <a:pt x="0" y="241300"/>
                </a:moveTo>
                <a:lnTo>
                  <a:pt x="1600200" y="241300"/>
                </a:lnTo>
                <a:lnTo>
                  <a:pt x="1600200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019925" y="4920488"/>
            <a:ext cx="1581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900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010400" y="5410200"/>
            <a:ext cx="1600200" cy="376555"/>
          </a:xfrm>
          <a:custGeom>
            <a:avLst/>
            <a:gdLst/>
            <a:ahLst/>
            <a:cxnLst/>
            <a:rect l="l" t="t" r="r" b="b"/>
            <a:pathLst>
              <a:path w="1600200" h="376554">
                <a:moveTo>
                  <a:pt x="1600200" y="0"/>
                </a:moveTo>
                <a:lnTo>
                  <a:pt x="0" y="0"/>
                </a:lnTo>
                <a:lnTo>
                  <a:pt x="0" y="355815"/>
                </a:lnTo>
                <a:lnTo>
                  <a:pt x="68561" y="361185"/>
                </a:lnTo>
                <a:lnTo>
                  <a:pt x="194202" y="369265"/>
                </a:lnTo>
                <a:lnTo>
                  <a:pt x="251771" y="372066"/>
                </a:lnTo>
                <a:lnTo>
                  <a:pt x="306164" y="374102"/>
                </a:lnTo>
                <a:lnTo>
                  <a:pt x="357626" y="375419"/>
                </a:lnTo>
                <a:lnTo>
                  <a:pt x="406401" y="376062"/>
                </a:lnTo>
                <a:lnTo>
                  <a:pt x="452733" y="376077"/>
                </a:lnTo>
                <a:lnTo>
                  <a:pt x="496866" y="375509"/>
                </a:lnTo>
                <a:lnTo>
                  <a:pt x="539045" y="374405"/>
                </a:lnTo>
                <a:lnTo>
                  <a:pt x="579514" y="372809"/>
                </a:lnTo>
                <a:lnTo>
                  <a:pt x="618518" y="370768"/>
                </a:lnTo>
                <a:lnTo>
                  <a:pt x="693105" y="365533"/>
                </a:lnTo>
                <a:lnTo>
                  <a:pt x="764760" y="359063"/>
                </a:lnTo>
                <a:lnTo>
                  <a:pt x="1020685" y="331969"/>
                </a:lnTo>
                <a:lnTo>
                  <a:pt x="1103333" y="324463"/>
                </a:lnTo>
                <a:lnTo>
                  <a:pt x="1193798" y="317731"/>
                </a:lnTo>
                <a:lnTo>
                  <a:pt x="1294035" y="312138"/>
                </a:lnTo>
                <a:lnTo>
                  <a:pt x="1405997" y="308050"/>
                </a:lnTo>
                <a:lnTo>
                  <a:pt x="1531638" y="305831"/>
                </a:lnTo>
                <a:lnTo>
                  <a:pt x="1600200" y="305536"/>
                </a:lnTo>
                <a:lnTo>
                  <a:pt x="1600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10400" y="5410200"/>
            <a:ext cx="1600200" cy="376555"/>
          </a:xfrm>
          <a:custGeom>
            <a:avLst/>
            <a:gdLst/>
            <a:ahLst/>
            <a:cxnLst/>
            <a:rect l="l" t="t" r="r" b="b"/>
            <a:pathLst>
              <a:path w="1600200" h="376554">
                <a:moveTo>
                  <a:pt x="0" y="0"/>
                </a:moveTo>
                <a:lnTo>
                  <a:pt x="1600200" y="0"/>
                </a:lnTo>
                <a:lnTo>
                  <a:pt x="1600200" y="305536"/>
                </a:lnTo>
                <a:lnTo>
                  <a:pt x="1531638" y="305831"/>
                </a:lnTo>
                <a:lnTo>
                  <a:pt x="1466985" y="306684"/>
                </a:lnTo>
                <a:lnTo>
                  <a:pt x="1405997" y="308050"/>
                </a:lnTo>
                <a:lnTo>
                  <a:pt x="1348428" y="309883"/>
                </a:lnTo>
                <a:lnTo>
                  <a:pt x="1294035" y="312138"/>
                </a:lnTo>
                <a:lnTo>
                  <a:pt x="1242573" y="314770"/>
                </a:lnTo>
                <a:lnTo>
                  <a:pt x="1193798" y="317731"/>
                </a:lnTo>
                <a:lnTo>
                  <a:pt x="1147466" y="320978"/>
                </a:lnTo>
                <a:lnTo>
                  <a:pt x="1103333" y="324463"/>
                </a:lnTo>
                <a:lnTo>
                  <a:pt x="1061154" y="328142"/>
                </a:lnTo>
                <a:lnTo>
                  <a:pt x="1020685" y="331969"/>
                </a:lnTo>
                <a:lnTo>
                  <a:pt x="981681" y="335898"/>
                </a:lnTo>
                <a:lnTo>
                  <a:pt x="907094" y="343880"/>
                </a:lnTo>
                <a:lnTo>
                  <a:pt x="871022" y="347842"/>
                </a:lnTo>
                <a:lnTo>
                  <a:pt x="835439" y="351723"/>
                </a:lnTo>
                <a:lnTo>
                  <a:pt x="764760" y="359063"/>
                </a:lnTo>
                <a:lnTo>
                  <a:pt x="693105" y="365533"/>
                </a:lnTo>
                <a:lnTo>
                  <a:pt x="618518" y="370768"/>
                </a:lnTo>
                <a:lnTo>
                  <a:pt x="579514" y="372809"/>
                </a:lnTo>
                <a:lnTo>
                  <a:pt x="539045" y="374405"/>
                </a:lnTo>
                <a:lnTo>
                  <a:pt x="496866" y="375509"/>
                </a:lnTo>
                <a:lnTo>
                  <a:pt x="452733" y="376077"/>
                </a:lnTo>
                <a:lnTo>
                  <a:pt x="406401" y="376062"/>
                </a:lnTo>
                <a:lnTo>
                  <a:pt x="357626" y="375419"/>
                </a:lnTo>
                <a:lnTo>
                  <a:pt x="306164" y="374102"/>
                </a:lnTo>
                <a:lnTo>
                  <a:pt x="251771" y="372066"/>
                </a:lnTo>
                <a:lnTo>
                  <a:pt x="194202" y="369265"/>
                </a:lnTo>
                <a:lnTo>
                  <a:pt x="133214" y="365653"/>
                </a:lnTo>
                <a:lnTo>
                  <a:pt x="68561" y="361185"/>
                </a:lnTo>
                <a:lnTo>
                  <a:pt x="0" y="355815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542151" y="2209800"/>
            <a:ext cx="459105" cy="527050"/>
          </a:xfrm>
          <a:custGeom>
            <a:avLst/>
            <a:gdLst/>
            <a:ahLst/>
            <a:cxnLst/>
            <a:rect l="l" t="t" r="r" b="b"/>
            <a:pathLst>
              <a:path w="459104" h="527050">
                <a:moveTo>
                  <a:pt x="382524" y="450850"/>
                </a:moveTo>
                <a:lnTo>
                  <a:pt x="382524" y="527050"/>
                </a:lnTo>
                <a:lnTo>
                  <a:pt x="433324" y="501650"/>
                </a:lnTo>
                <a:lnTo>
                  <a:pt x="395224" y="501650"/>
                </a:lnTo>
                <a:lnTo>
                  <a:pt x="395224" y="476250"/>
                </a:lnTo>
                <a:lnTo>
                  <a:pt x="433324" y="476250"/>
                </a:lnTo>
                <a:lnTo>
                  <a:pt x="382524" y="450850"/>
                </a:lnTo>
                <a:close/>
              </a:path>
              <a:path w="459104" h="527050">
                <a:moveTo>
                  <a:pt x="25273" y="0"/>
                </a:moveTo>
                <a:lnTo>
                  <a:pt x="0" y="0"/>
                </a:lnTo>
                <a:lnTo>
                  <a:pt x="0" y="501650"/>
                </a:lnTo>
                <a:lnTo>
                  <a:pt x="382524" y="501650"/>
                </a:lnTo>
                <a:lnTo>
                  <a:pt x="382524" y="488950"/>
                </a:lnTo>
                <a:lnTo>
                  <a:pt x="25273" y="488950"/>
                </a:lnTo>
                <a:lnTo>
                  <a:pt x="12573" y="476250"/>
                </a:lnTo>
                <a:lnTo>
                  <a:pt x="25273" y="476250"/>
                </a:lnTo>
                <a:lnTo>
                  <a:pt x="25273" y="0"/>
                </a:lnTo>
                <a:close/>
              </a:path>
              <a:path w="459104" h="527050">
                <a:moveTo>
                  <a:pt x="433324" y="476250"/>
                </a:moveTo>
                <a:lnTo>
                  <a:pt x="395224" y="476250"/>
                </a:lnTo>
                <a:lnTo>
                  <a:pt x="395224" y="501650"/>
                </a:lnTo>
                <a:lnTo>
                  <a:pt x="433324" y="501650"/>
                </a:lnTo>
                <a:lnTo>
                  <a:pt x="458724" y="488950"/>
                </a:lnTo>
                <a:lnTo>
                  <a:pt x="433324" y="476250"/>
                </a:lnTo>
                <a:close/>
              </a:path>
              <a:path w="459104" h="527050">
                <a:moveTo>
                  <a:pt x="25273" y="476250"/>
                </a:moveTo>
                <a:lnTo>
                  <a:pt x="12573" y="476250"/>
                </a:lnTo>
                <a:lnTo>
                  <a:pt x="25273" y="488950"/>
                </a:lnTo>
                <a:lnTo>
                  <a:pt x="25273" y="476250"/>
                </a:lnTo>
                <a:close/>
              </a:path>
              <a:path w="459104" h="527050">
                <a:moveTo>
                  <a:pt x="382524" y="476250"/>
                </a:moveTo>
                <a:lnTo>
                  <a:pt x="25273" y="476250"/>
                </a:lnTo>
                <a:lnTo>
                  <a:pt x="25273" y="488950"/>
                </a:lnTo>
                <a:lnTo>
                  <a:pt x="382524" y="488950"/>
                </a:lnTo>
                <a:lnTo>
                  <a:pt x="382524" y="476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769100" y="2660650"/>
            <a:ext cx="2082800" cy="2451100"/>
          </a:xfrm>
          <a:custGeom>
            <a:avLst/>
            <a:gdLst/>
            <a:ahLst/>
            <a:cxnLst/>
            <a:rect l="l" t="t" r="r" b="b"/>
            <a:pathLst>
              <a:path w="2082800" h="2451100">
                <a:moveTo>
                  <a:pt x="155575" y="2374900"/>
                </a:moveTo>
                <a:lnTo>
                  <a:pt x="155575" y="2451100"/>
                </a:lnTo>
                <a:lnTo>
                  <a:pt x="206375" y="2425700"/>
                </a:lnTo>
                <a:lnTo>
                  <a:pt x="168275" y="2425700"/>
                </a:lnTo>
                <a:lnTo>
                  <a:pt x="168275" y="2400300"/>
                </a:lnTo>
                <a:lnTo>
                  <a:pt x="206375" y="2400300"/>
                </a:lnTo>
                <a:lnTo>
                  <a:pt x="155575" y="2374900"/>
                </a:lnTo>
                <a:close/>
              </a:path>
              <a:path w="2082800" h="2451100">
                <a:moveTo>
                  <a:pt x="2057400" y="1212850"/>
                </a:moveTo>
                <a:lnTo>
                  <a:pt x="0" y="1212850"/>
                </a:lnTo>
                <a:lnTo>
                  <a:pt x="0" y="2425700"/>
                </a:lnTo>
                <a:lnTo>
                  <a:pt x="155575" y="2425700"/>
                </a:lnTo>
                <a:lnTo>
                  <a:pt x="155575" y="2413000"/>
                </a:lnTo>
                <a:lnTo>
                  <a:pt x="25400" y="2413000"/>
                </a:lnTo>
                <a:lnTo>
                  <a:pt x="12700" y="2400300"/>
                </a:lnTo>
                <a:lnTo>
                  <a:pt x="25400" y="2400300"/>
                </a:lnTo>
                <a:lnTo>
                  <a:pt x="25400" y="1238250"/>
                </a:lnTo>
                <a:lnTo>
                  <a:pt x="12700" y="1238250"/>
                </a:lnTo>
                <a:lnTo>
                  <a:pt x="25400" y="1225550"/>
                </a:lnTo>
                <a:lnTo>
                  <a:pt x="2057400" y="1225550"/>
                </a:lnTo>
                <a:lnTo>
                  <a:pt x="2057400" y="1212850"/>
                </a:lnTo>
                <a:close/>
              </a:path>
              <a:path w="2082800" h="2451100">
                <a:moveTo>
                  <a:pt x="206375" y="2400300"/>
                </a:moveTo>
                <a:lnTo>
                  <a:pt x="168275" y="2400300"/>
                </a:lnTo>
                <a:lnTo>
                  <a:pt x="168275" y="2425700"/>
                </a:lnTo>
                <a:lnTo>
                  <a:pt x="206375" y="2425700"/>
                </a:lnTo>
                <a:lnTo>
                  <a:pt x="231775" y="2413000"/>
                </a:lnTo>
                <a:lnTo>
                  <a:pt x="206375" y="2400300"/>
                </a:lnTo>
                <a:close/>
              </a:path>
              <a:path w="2082800" h="2451100">
                <a:moveTo>
                  <a:pt x="25400" y="2400300"/>
                </a:moveTo>
                <a:lnTo>
                  <a:pt x="12700" y="2400300"/>
                </a:lnTo>
                <a:lnTo>
                  <a:pt x="25400" y="2413000"/>
                </a:lnTo>
                <a:lnTo>
                  <a:pt x="25400" y="2400300"/>
                </a:lnTo>
                <a:close/>
              </a:path>
              <a:path w="2082800" h="2451100">
                <a:moveTo>
                  <a:pt x="155575" y="2400300"/>
                </a:moveTo>
                <a:lnTo>
                  <a:pt x="25400" y="2400300"/>
                </a:lnTo>
                <a:lnTo>
                  <a:pt x="25400" y="2413000"/>
                </a:lnTo>
                <a:lnTo>
                  <a:pt x="155575" y="2413000"/>
                </a:lnTo>
                <a:lnTo>
                  <a:pt x="155575" y="2400300"/>
                </a:lnTo>
                <a:close/>
              </a:path>
              <a:path w="2082800" h="2451100">
                <a:moveTo>
                  <a:pt x="25400" y="1225550"/>
                </a:moveTo>
                <a:lnTo>
                  <a:pt x="12700" y="1238250"/>
                </a:lnTo>
                <a:lnTo>
                  <a:pt x="25400" y="1238250"/>
                </a:lnTo>
                <a:lnTo>
                  <a:pt x="25400" y="1225550"/>
                </a:lnTo>
                <a:close/>
              </a:path>
              <a:path w="2082800" h="2451100">
                <a:moveTo>
                  <a:pt x="2082800" y="1212850"/>
                </a:moveTo>
                <a:lnTo>
                  <a:pt x="2070100" y="1212850"/>
                </a:lnTo>
                <a:lnTo>
                  <a:pt x="2057400" y="1225550"/>
                </a:lnTo>
                <a:lnTo>
                  <a:pt x="25400" y="1225550"/>
                </a:lnTo>
                <a:lnTo>
                  <a:pt x="25400" y="1238250"/>
                </a:lnTo>
                <a:lnTo>
                  <a:pt x="2082800" y="1238250"/>
                </a:lnTo>
                <a:lnTo>
                  <a:pt x="2082800" y="1212850"/>
                </a:lnTo>
                <a:close/>
              </a:path>
              <a:path w="2082800" h="2451100">
                <a:moveTo>
                  <a:pt x="2057400" y="38100"/>
                </a:moveTo>
                <a:lnTo>
                  <a:pt x="2057400" y="1225550"/>
                </a:lnTo>
                <a:lnTo>
                  <a:pt x="2070100" y="1212850"/>
                </a:lnTo>
                <a:lnTo>
                  <a:pt x="2082800" y="1212850"/>
                </a:lnTo>
                <a:lnTo>
                  <a:pt x="2082800" y="50800"/>
                </a:lnTo>
                <a:lnTo>
                  <a:pt x="2070100" y="50800"/>
                </a:lnTo>
                <a:lnTo>
                  <a:pt x="2057400" y="38100"/>
                </a:lnTo>
                <a:close/>
              </a:path>
              <a:path w="2082800" h="2451100">
                <a:moveTo>
                  <a:pt x="1851025" y="0"/>
                </a:moveTo>
                <a:lnTo>
                  <a:pt x="1836177" y="2988"/>
                </a:lnTo>
                <a:lnTo>
                  <a:pt x="1824069" y="11144"/>
                </a:lnTo>
                <a:lnTo>
                  <a:pt x="1815913" y="23252"/>
                </a:lnTo>
                <a:lnTo>
                  <a:pt x="1812925" y="38100"/>
                </a:lnTo>
                <a:lnTo>
                  <a:pt x="1815913" y="52947"/>
                </a:lnTo>
                <a:lnTo>
                  <a:pt x="1824069" y="65055"/>
                </a:lnTo>
                <a:lnTo>
                  <a:pt x="1836177" y="73211"/>
                </a:lnTo>
                <a:lnTo>
                  <a:pt x="1851025" y="76200"/>
                </a:lnTo>
                <a:lnTo>
                  <a:pt x="1865872" y="73211"/>
                </a:lnTo>
                <a:lnTo>
                  <a:pt x="1877980" y="65055"/>
                </a:lnTo>
                <a:lnTo>
                  <a:pt x="1886136" y="52947"/>
                </a:lnTo>
                <a:lnTo>
                  <a:pt x="1886568" y="50800"/>
                </a:lnTo>
                <a:lnTo>
                  <a:pt x="1851025" y="50800"/>
                </a:lnTo>
                <a:lnTo>
                  <a:pt x="1851025" y="25400"/>
                </a:lnTo>
                <a:lnTo>
                  <a:pt x="1886568" y="25400"/>
                </a:lnTo>
                <a:lnTo>
                  <a:pt x="1886136" y="23252"/>
                </a:lnTo>
                <a:lnTo>
                  <a:pt x="1877980" y="11144"/>
                </a:lnTo>
                <a:lnTo>
                  <a:pt x="1865872" y="2988"/>
                </a:lnTo>
                <a:lnTo>
                  <a:pt x="1851025" y="0"/>
                </a:lnTo>
                <a:close/>
              </a:path>
              <a:path w="2082800" h="2451100">
                <a:moveTo>
                  <a:pt x="1886568" y="25400"/>
                </a:moveTo>
                <a:lnTo>
                  <a:pt x="1851025" y="25400"/>
                </a:lnTo>
                <a:lnTo>
                  <a:pt x="1851025" y="50800"/>
                </a:lnTo>
                <a:lnTo>
                  <a:pt x="1886568" y="50800"/>
                </a:lnTo>
                <a:lnTo>
                  <a:pt x="1889125" y="38100"/>
                </a:lnTo>
                <a:lnTo>
                  <a:pt x="1886568" y="25400"/>
                </a:lnTo>
                <a:close/>
              </a:path>
              <a:path w="2082800" h="2451100">
                <a:moveTo>
                  <a:pt x="2082800" y="25400"/>
                </a:moveTo>
                <a:lnTo>
                  <a:pt x="1886568" y="25400"/>
                </a:lnTo>
                <a:lnTo>
                  <a:pt x="1889125" y="38100"/>
                </a:lnTo>
                <a:lnTo>
                  <a:pt x="1886568" y="50800"/>
                </a:lnTo>
                <a:lnTo>
                  <a:pt x="2057400" y="50800"/>
                </a:lnTo>
                <a:lnTo>
                  <a:pt x="2057400" y="38100"/>
                </a:lnTo>
                <a:lnTo>
                  <a:pt x="2082800" y="38100"/>
                </a:lnTo>
                <a:lnTo>
                  <a:pt x="2082800" y="25400"/>
                </a:lnTo>
                <a:close/>
              </a:path>
              <a:path w="2082800" h="2451100">
                <a:moveTo>
                  <a:pt x="2082800" y="38100"/>
                </a:moveTo>
                <a:lnTo>
                  <a:pt x="2057400" y="38100"/>
                </a:lnTo>
                <a:lnTo>
                  <a:pt x="2070100" y="50800"/>
                </a:lnTo>
                <a:lnTo>
                  <a:pt x="2082800" y="50800"/>
                </a:lnTo>
                <a:lnTo>
                  <a:pt x="20828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20125" y="5060950"/>
            <a:ext cx="282575" cy="349250"/>
          </a:xfrm>
          <a:custGeom>
            <a:avLst/>
            <a:gdLst/>
            <a:ahLst/>
            <a:cxnLst/>
            <a:rect l="l" t="t" r="r" b="b"/>
            <a:pathLst>
              <a:path w="282575" h="349250">
                <a:moveTo>
                  <a:pt x="155575" y="222250"/>
                </a:moveTo>
                <a:lnTo>
                  <a:pt x="219075" y="349250"/>
                </a:lnTo>
                <a:lnTo>
                  <a:pt x="257175" y="273050"/>
                </a:lnTo>
                <a:lnTo>
                  <a:pt x="206375" y="273050"/>
                </a:lnTo>
                <a:lnTo>
                  <a:pt x="206375" y="262890"/>
                </a:lnTo>
                <a:lnTo>
                  <a:pt x="155575" y="222250"/>
                </a:lnTo>
                <a:close/>
              </a:path>
              <a:path w="282575" h="349250">
                <a:moveTo>
                  <a:pt x="206375" y="262890"/>
                </a:moveTo>
                <a:lnTo>
                  <a:pt x="206375" y="273050"/>
                </a:lnTo>
                <a:lnTo>
                  <a:pt x="219075" y="273050"/>
                </a:lnTo>
                <a:lnTo>
                  <a:pt x="206375" y="262890"/>
                </a:lnTo>
                <a:close/>
              </a:path>
              <a:path w="282575" h="349250">
                <a:moveTo>
                  <a:pt x="206375" y="12700"/>
                </a:moveTo>
                <a:lnTo>
                  <a:pt x="206375" y="262890"/>
                </a:lnTo>
                <a:lnTo>
                  <a:pt x="219075" y="273050"/>
                </a:lnTo>
                <a:lnTo>
                  <a:pt x="231775" y="262890"/>
                </a:lnTo>
                <a:lnTo>
                  <a:pt x="231775" y="25400"/>
                </a:lnTo>
                <a:lnTo>
                  <a:pt x="219075" y="25400"/>
                </a:lnTo>
                <a:lnTo>
                  <a:pt x="206375" y="12700"/>
                </a:lnTo>
                <a:close/>
              </a:path>
              <a:path w="282575" h="349250">
                <a:moveTo>
                  <a:pt x="231775" y="262890"/>
                </a:moveTo>
                <a:lnTo>
                  <a:pt x="219075" y="273050"/>
                </a:lnTo>
                <a:lnTo>
                  <a:pt x="231775" y="273050"/>
                </a:lnTo>
                <a:lnTo>
                  <a:pt x="231775" y="262890"/>
                </a:lnTo>
                <a:close/>
              </a:path>
              <a:path w="282575" h="349250">
                <a:moveTo>
                  <a:pt x="282575" y="222250"/>
                </a:moveTo>
                <a:lnTo>
                  <a:pt x="231775" y="262890"/>
                </a:lnTo>
                <a:lnTo>
                  <a:pt x="231775" y="273050"/>
                </a:lnTo>
                <a:lnTo>
                  <a:pt x="257175" y="273050"/>
                </a:lnTo>
                <a:lnTo>
                  <a:pt x="282575" y="222250"/>
                </a:lnTo>
                <a:close/>
              </a:path>
              <a:path w="282575" h="349250">
                <a:moveTo>
                  <a:pt x="231775" y="0"/>
                </a:moveTo>
                <a:lnTo>
                  <a:pt x="0" y="0"/>
                </a:lnTo>
                <a:lnTo>
                  <a:pt x="0" y="25400"/>
                </a:lnTo>
                <a:lnTo>
                  <a:pt x="206375" y="25400"/>
                </a:lnTo>
                <a:lnTo>
                  <a:pt x="206375" y="12700"/>
                </a:lnTo>
                <a:lnTo>
                  <a:pt x="231775" y="12700"/>
                </a:lnTo>
                <a:lnTo>
                  <a:pt x="231775" y="0"/>
                </a:lnTo>
                <a:close/>
              </a:path>
              <a:path w="282575" h="349250">
                <a:moveTo>
                  <a:pt x="231775" y="12700"/>
                </a:moveTo>
                <a:lnTo>
                  <a:pt x="206375" y="12700"/>
                </a:lnTo>
                <a:lnTo>
                  <a:pt x="219075" y="25400"/>
                </a:lnTo>
                <a:lnTo>
                  <a:pt x="231775" y="25400"/>
                </a:lnTo>
                <a:lnTo>
                  <a:pt x="231775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825490" y="1682318"/>
            <a:ext cx="18415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Puntatore </a:t>
            </a:r>
            <a:r>
              <a:rPr sz="1600" dirty="0">
                <a:latin typeface="Arial"/>
                <a:cs typeface="Arial"/>
              </a:rPr>
              <a:t>alla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prima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area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libera</a:t>
            </a:r>
            <a:endParaRPr sz="16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89217" y="5996432"/>
            <a:ext cx="15716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Lista aree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libere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0942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 </a:t>
            </a:r>
            <a:r>
              <a:rPr dirty="0"/>
              <a:t>Dinamico:  Esempi </a:t>
            </a:r>
            <a:r>
              <a:rPr spc="-5" dirty="0"/>
              <a:t>di</a:t>
            </a:r>
            <a:r>
              <a:rPr spc="-40" dirty="0"/>
              <a:t> </a:t>
            </a:r>
            <a:r>
              <a:rPr dirty="0"/>
              <a:t>partizioni</a:t>
            </a:r>
          </a:p>
        </p:txBody>
      </p:sp>
      <p:sp>
        <p:nvSpPr>
          <p:cNvPr id="48" name="object 4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20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00075" y="2581275"/>
          <a:ext cx="2314575" cy="3067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100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600" spc="-5" dirty="0">
                          <a:latin typeface="Malgun Gothic"/>
                          <a:cs typeface="Malgun Gothic"/>
                        </a:rPr>
                        <a:t>Allocata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100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120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5" dirty="0">
                          <a:latin typeface="Malgun Gothic"/>
                          <a:cs typeface="Malgun Gothic"/>
                        </a:rPr>
                        <a:t>Allocata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400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100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5" dirty="0">
                          <a:latin typeface="Malgun Gothic"/>
                          <a:cs typeface="Malgun Gothic"/>
                        </a:rPr>
                        <a:t>Allocata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500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250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5" dirty="0">
                          <a:latin typeface="Malgun Gothic"/>
                          <a:cs typeface="Malgun Gothic"/>
                        </a:rPr>
                        <a:t>Allocata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750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150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5" dirty="0">
                          <a:latin typeface="Malgun Gothic"/>
                          <a:cs typeface="Malgun Gothic"/>
                        </a:rPr>
                        <a:t>Allocata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8708" y="2506755"/>
            <a:ext cx="137795" cy="307403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600" spc="-5" dirty="0">
                <a:latin typeface="Malgun Gothic"/>
                <a:cs typeface="Malgun Gothic"/>
              </a:rPr>
              <a:t>0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600" spc="-5" dirty="0">
                <a:latin typeface="Malgun Gothic"/>
                <a:cs typeface="Malgun Gothic"/>
              </a:rPr>
              <a:t>1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2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3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4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5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6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7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1455" y="5691632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TDP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91000" y="5295900"/>
            <a:ext cx="1600200" cy="762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91000" y="5295900"/>
            <a:ext cx="1600200" cy="762000"/>
          </a:xfrm>
          <a:custGeom>
            <a:avLst/>
            <a:gdLst/>
            <a:ahLst/>
            <a:cxnLst/>
            <a:rect l="l" t="t" r="r" b="b"/>
            <a:pathLst>
              <a:path w="1600200" h="762000">
                <a:moveTo>
                  <a:pt x="0" y="762000"/>
                </a:moveTo>
                <a:lnTo>
                  <a:pt x="1600200" y="762000"/>
                </a:lnTo>
                <a:lnTo>
                  <a:pt x="16002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24909" y="5417007"/>
            <a:ext cx="2368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575" b="1" spc="7" baseline="-21164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91000" y="2819400"/>
            <a:ext cx="1600200" cy="10668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1000" y="2819400"/>
            <a:ext cx="1600200" cy="1066800"/>
          </a:xfrm>
          <a:custGeom>
            <a:avLst/>
            <a:gdLst/>
            <a:ahLst/>
            <a:cxnLst/>
            <a:rect l="l" t="t" r="r" b="b"/>
            <a:pathLst>
              <a:path w="1600200" h="1066800">
                <a:moveTo>
                  <a:pt x="0" y="1066800"/>
                </a:moveTo>
                <a:lnTo>
                  <a:pt x="1600200" y="1066800"/>
                </a:lnTo>
                <a:lnTo>
                  <a:pt x="16002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1000" y="4229100"/>
            <a:ext cx="1600200" cy="10668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91000" y="4229100"/>
            <a:ext cx="1600200" cy="1066800"/>
          </a:xfrm>
          <a:custGeom>
            <a:avLst/>
            <a:gdLst/>
            <a:ahLst/>
            <a:cxnLst/>
            <a:rect l="l" t="t" r="r" b="b"/>
            <a:pathLst>
              <a:path w="1600200" h="1066800">
                <a:moveTo>
                  <a:pt x="0" y="1066800"/>
                </a:moveTo>
                <a:lnTo>
                  <a:pt x="1600200" y="1066800"/>
                </a:lnTo>
                <a:lnTo>
                  <a:pt x="16002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24909" y="4502658"/>
            <a:ext cx="2368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575" b="1" spc="7" baseline="-21164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91000" y="1981200"/>
            <a:ext cx="16002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191000" y="1981200"/>
            <a:ext cx="1600200" cy="304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04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s.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91000" y="6057900"/>
            <a:ext cx="16002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91000" y="6057900"/>
            <a:ext cx="1600200" cy="304800"/>
          </a:xfrm>
          <a:custGeom>
            <a:avLst/>
            <a:gdLst/>
            <a:ahLst/>
            <a:cxnLst/>
            <a:rect l="l" t="t" r="r" b="b"/>
            <a:pathLst>
              <a:path w="1600200" h="304800">
                <a:moveTo>
                  <a:pt x="0" y="304800"/>
                </a:moveTo>
                <a:lnTo>
                  <a:pt x="1600200" y="304800"/>
                </a:lnTo>
                <a:lnTo>
                  <a:pt x="16002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91000" y="3886200"/>
            <a:ext cx="1600200" cy="3810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91000" y="3886200"/>
            <a:ext cx="1600200" cy="381000"/>
          </a:xfrm>
          <a:custGeom>
            <a:avLst/>
            <a:gdLst/>
            <a:ahLst/>
            <a:cxnLst/>
            <a:rect l="l" t="t" r="r" b="b"/>
            <a:pathLst>
              <a:path w="1600200" h="381000">
                <a:moveTo>
                  <a:pt x="0" y="381000"/>
                </a:moveTo>
                <a:lnTo>
                  <a:pt x="1600200" y="381000"/>
                </a:lnTo>
                <a:lnTo>
                  <a:pt x="16002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200525" y="3938397"/>
            <a:ext cx="1581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575" b="1" baseline="-21164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11015" y="3749421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400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23461" y="1807489"/>
            <a:ext cx="359410" cy="6102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480"/>
              </a:spcBef>
            </a:pPr>
            <a:r>
              <a:rPr sz="1600" spc="-5" dirty="0">
                <a:latin typeface="Malgun Gothic"/>
                <a:cs typeface="Malgun Gothic"/>
              </a:rPr>
              <a:t>0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spc="-10" dirty="0">
                <a:latin typeface="Malgun Gothic"/>
                <a:cs typeface="Malgun Gothic"/>
              </a:rPr>
              <a:t>100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36289" y="4117975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500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49115" y="5908954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900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25036" y="6251854"/>
            <a:ext cx="47053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1000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49115" y="5172202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750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77309" y="6377432"/>
            <a:ext cx="8597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010400" y="2819400"/>
            <a:ext cx="1600200" cy="228600"/>
          </a:xfrm>
          <a:custGeom>
            <a:avLst/>
            <a:gdLst/>
            <a:ahLst/>
            <a:cxnLst/>
            <a:rect l="l" t="t" r="r" b="b"/>
            <a:pathLst>
              <a:path w="1600200" h="228600">
                <a:moveTo>
                  <a:pt x="0" y="228600"/>
                </a:moveTo>
                <a:lnTo>
                  <a:pt x="1600200" y="228600"/>
                </a:lnTo>
                <a:lnTo>
                  <a:pt x="16002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10400" y="2806700"/>
            <a:ext cx="1600200" cy="241300"/>
          </a:xfrm>
          <a:custGeom>
            <a:avLst/>
            <a:gdLst/>
            <a:ahLst/>
            <a:cxnLst/>
            <a:rect l="l" t="t" r="r" b="b"/>
            <a:pathLst>
              <a:path w="1600200" h="241300">
                <a:moveTo>
                  <a:pt x="0" y="241300"/>
                </a:moveTo>
                <a:lnTo>
                  <a:pt x="1600200" y="241300"/>
                </a:lnTo>
                <a:lnTo>
                  <a:pt x="1600200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10400" y="2578100"/>
            <a:ext cx="1600200" cy="241300"/>
          </a:xfrm>
          <a:custGeom>
            <a:avLst/>
            <a:gdLst/>
            <a:ahLst/>
            <a:cxnLst/>
            <a:rect l="l" t="t" r="r" b="b"/>
            <a:pathLst>
              <a:path w="1600200" h="241300">
                <a:moveTo>
                  <a:pt x="0" y="241300"/>
                </a:moveTo>
                <a:lnTo>
                  <a:pt x="1600200" y="241300"/>
                </a:lnTo>
                <a:lnTo>
                  <a:pt x="1600200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10400" y="2578100"/>
            <a:ext cx="1600200" cy="241300"/>
          </a:xfrm>
          <a:custGeom>
            <a:avLst/>
            <a:gdLst/>
            <a:ahLst/>
            <a:cxnLst/>
            <a:rect l="l" t="t" r="r" b="b"/>
            <a:pathLst>
              <a:path w="1600200" h="241300">
                <a:moveTo>
                  <a:pt x="0" y="241300"/>
                </a:moveTo>
                <a:lnTo>
                  <a:pt x="1600200" y="241300"/>
                </a:lnTo>
                <a:lnTo>
                  <a:pt x="1600200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044943" y="2544826"/>
            <a:ext cx="40513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8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220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ts val="1980"/>
              </a:lnSpc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180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010400" y="3035300"/>
            <a:ext cx="1600200" cy="376555"/>
          </a:xfrm>
          <a:custGeom>
            <a:avLst/>
            <a:gdLst/>
            <a:ahLst/>
            <a:cxnLst/>
            <a:rect l="l" t="t" r="r" b="b"/>
            <a:pathLst>
              <a:path w="1600200" h="376554">
                <a:moveTo>
                  <a:pt x="1600200" y="0"/>
                </a:moveTo>
                <a:lnTo>
                  <a:pt x="0" y="0"/>
                </a:lnTo>
                <a:lnTo>
                  <a:pt x="0" y="355853"/>
                </a:lnTo>
                <a:lnTo>
                  <a:pt x="68561" y="361215"/>
                </a:lnTo>
                <a:lnTo>
                  <a:pt x="194202" y="369280"/>
                </a:lnTo>
                <a:lnTo>
                  <a:pt x="251771" y="372076"/>
                </a:lnTo>
                <a:lnTo>
                  <a:pt x="306164" y="374107"/>
                </a:lnTo>
                <a:lnTo>
                  <a:pt x="357626" y="375419"/>
                </a:lnTo>
                <a:lnTo>
                  <a:pt x="406401" y="376059"/>
                </a:lnTo>
                <a:lnTo>
                  <a:pt x="452733" y="376071"/>
                </a:lnTo>
                <a:lnTo>
                  <a:pt x="496866" y="375501"/>
                </a:lnTo>
                <a:lnTo>
                  <a:pt x="539045" y="374396"/>
                </a:lnTo>
                <a:lnTo>
                  <a:pt x="579514" y="372799"/>
                </a:lnTo>
                <a:lnTo>
                  <a:pt x="618518" y="370758"/>
                </a:lnTo>
                <a:lnTo>
                  <a:pt x="693105" y="365523"/>
                </a:lnTo>
                <a:lnTo>
                  <a:pt x="764760" y="359055"/>
                </a:lnTo>
                <a:lnTo>
                  <a:pt x="1020685" y="331976"/>
                </a:lnTo>
                <a:lnTo>
                  <a:pt x="1103333" y="324475"/>
                </a:lnTo>
                <a:lnTo>
                  <a:pt x="1193798" y="317748"/>
                </a:lnTo>
                <a:lnTo>
                  <a:pt x="1294035" y="312159"/>
                </a:lnTo>
                <a:lnTo>
                  <a:pt x="1405997" y="308073"/>
                </a:lnTo>
                <a:lnTo>
                  <a:pt x="1531638" y="305856"/>
                </a:lnTo>
                <a:lnTo>
                  <a:pt x="1600200" y="305562"/>
                </a:lnTo>
                <a:lnTo>
                  <a:pt x="1600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10400" y="3035300"/>
            <a:ext cx="1600200" cy="376555"/>
          </a:xfrm>
          <a:custGeom>
            <a:avLst/>
            <a:gdLst/>
            <a:ahLst/>
            <a:cxnLst/>
            <a:rect l="l" t="t" r="r" b="b"/>
            <a:pathLst>
              <a:path w="1600200" h="376554">
                <a:moveTo>
                  <a:pt x="0" y="0"/>
                </a:moveTo>
                <a:lnTo>
                  <a:pt x="1600200" y="0"/>
                </a:lnTo>
                <a:lnTo>
                  <a:pt x="1600200" y="305562"/>
                </a:lnTo>
                <a:lnTo>
                  <a:pt x="1531638" y="305856"/>
                </a:lnTo>
                <a:lnTo>
                  <a:pt x="1466985" y="306708"/>
                </a:lnTo>
                <a:lnTo>
                  <a:pt x="1405997" y="308073"/>
                </a:lnTo>
                <a:lnTo>
                  <a:pt x="1348428" y="309906"/>
                </a:lnTo>
                <a:lnTo>
                  <a:pt x="1294035" y="312159"/>
                </a:lnTo>
                <a:lnTo>
                  <a:pt x="1242573" y="314788"/>
                </a:lnTo>
                <a:lnTo>
                  <a:pt x="1193798" y="317748"/>
                </a:lnTo>
                <a:lnTo>
                  <a:pt x="1147466" y="320992"/>
                </a:lnTo>
                <a:lnTo>
                  <a:pt x="1103333" y="324475"/>
                </a:lnTo>
                <a:lnTo>
                  <a:pt x="1061154" y="328152"/>
                </a:lnTo>
                <a:lnTo>
                  <a:pt x="1020685" y="331976"/>
                </a:lnTo>
                <a:lnTo>
                  <a:pt x="981681" y="335903"/>
                </a:lnTo>
                <a:lnTo>
                  <a:pt x="907094" y="343880"/>
                </a:lnTo>
                <a:lnTo>
                  <a:pt x="871022" y="347839"/>
                </a:lnTo>
                <a:lnTo>
                  <a:pt x="835439" y="351719"/>
                </a:lnTo>
                <a:lnTo>
                  <a:pt x="764760" y="359055"/>
                </a:lnTo>
                <a:lnTo>
                  <a:pt x="693105" y="365523"/>
                </a:lnTo>
                <a:lnTo>
                  <a:pt x="618518" y="370758"/>
                </a:lnTo>
                <a:lnTo>
                  <a:pt x="579514" y="372799"/>
                </a:lnTo>
                <a:lnTo>
                  <a:pt x="539045" y="374396"/>
                </a:lnTo>
                <a:lnTo>
                  <a:pt x="496866" y="375501"/>
                </a:lnTo>
                <a:lnTo>
                  <a:pt x="452733" y="376071"/>
                </a:lnTo>
                <a:lnTo>
                  <a:pt x="406401" y="376059"/>
                </a:lnTo>
                <a:lnTo>
                  <a:pt x="357626" y="375419"/>
                </a:lnTo>
                <a:lnTo>
                  <a:pt x="306164" y="374107"/>
                </a:lnTo>
                <a:lnTo>
                  <a:pt x="251771" y="372076"/>
                </a:lnTo>
                <a:lnTo>
                  <a:pt x="194202" y="369280"/>
                </a:lnTo>
                <a:lnTo>
                  <a:pt x="133214" y="365675"/>
                </a:lnTo>
                <a:lnTo>
                  <a:pt x="68561" y="361215"/>
                </a:lnTo>
                <a:lnTo>
                  <a:pt x="0" y="355853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10400" y="5181600"/>
            <a:ext cx="1600200" cy="241300"/>
          </a:xfrm>
          <a:custGeom>
            <a:avLst/>
            <a:gdLst/>
            <a:ahLst/>
            <a:cxnLst/>
            <a:rect l="l" t="t" r="r" b="b"/>
            <a:pathLst>
              <a:path w="1600200" h="241300">
                <a:moveTo>
                  <a:pt x="0" y="241300"/>
                </a:moveTo>
                <a:lnTo>
                  <a:pt x="1600200" y="241300"/>
                </a:lnTo>
                <a:lnTo>
                  <a:pt x="1600200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019925" y="5203825"/>
            <a:ext cx="1581150" cy="19875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565"/>
              </a:lnSpc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100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010400" y="4953000"/>
            <a:ext cx="1600200" cy="241300"/>
          </a:xfrm>
          <a:custGeom>
            <a:avLst/>
            <a:gdLst/>
            <a:ahLst/>
            <a:cxnLst/>
            <a:rect l="l" t="t" r="r" b="b"/>
            <a:pathLst>
              <a:path w="1600200" h="241300">
                <a:moveTo>
                  <a:pt x="0" y="241300"/>
                </a:moveTo>
                <a:lnTo>
                  <a:pt x="1600200" y="241300"/>
                </a:lnTo>
                <a:lnTo>
                  <a:pt x="1600200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10400" y="4953000"/>
            <a:ext cx="1600200" cy="241300"/>
          </a:xfrm>
          <a:custGeom>
            <a:avLst/>
            <a:gdLst/>
            <a:ahLst/>
            <a:cxnLst/>
            <a:rect l="l" t="t" r="r" b="b"/>
            <a:pathLst>
              <a:path w="1600200" h="241300">
                <a:moveTo>
                  <a:pt x="0" y="241300"/>
                </a:moveTo>
                <a:lnTo>
                  <a:pt x="1600200" y="241300"/>
                </a:lnTo>
                <a:lnTo>
                  <a:pt x="1600200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019925" y="4920488"/>
            <a:ext cx="1581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900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010400" y="5410200"/>
            <a:ext cx="1600200" cy="376555"/>
          </a:xfrm>
          <a:custGeom>
            <a:avLst/>
            <a:gdLst/>
            <a:ahLst/>
            <a:cxnLst/>
            <a:rect l="l" t="t" r="r" b="b"/>
            <a:pathLst>
              <a:path w="1600200" h="376554">
                <a:moveTo>
                  <a:pt x="1600200" y="0"/>
                </a:moveTo>
                <a:lnTo>
                  <a:pt x="0" y="0"/>
                </a:lnTo>
                <a:lnTo>
                  <a:pt x="0" y="355815"/>
                </a:lnTo>
                <a:lnTo>
                  <a:pt x="68561" y="361185"/>
                </a:lnTo>
                <a:lnTo>
                  <a:pt x="194202" y="369265"/>
                </a:lnTo>
                <a:lnTo>
                  <a:pt x="251771" y="372066"/>
                </a:lnTo>
                <a:lnTo>
                  <a:pt x="306164" y="374102"/>
                </a:lnTo>
                <a:lnTo>
                  <a:pt x="357626" y="375419"/>
                </a:lnTo>
                <a:lnTo>
                  <a:pt x="406401" y="376062"/>
                </a:lnTo>
                <a:lnTo>
                  <a:pt x="452733" y="376077"/>
                </a:lnTo>
                <a:lnTo>
                  <a:pt x="496866" y="375509"/>
                </a:lnTo>
                <a:lnTo>
                  <a:pt x="539045" y="374405"/>
                </a:lnTo>
                <a:lnTo>
                  <a:pt x="579514" y="372809"/>
                </a:lnTo>
                <a:lnTo>
                  <a:pt x="618518" y="370768"/>
                </a:lnTo>
                <a:lnTo>
                  <a:pt x="693105" y="365533"/>
                </a:lnTo>
                <a:lnTo>
                  <a:pt x="764760" y="359063"/>
                </a:lnTo>
                <a:lnTo>
                  <a:pt x="1020685" y="331969"/>
                </a:lnTo>
                <a:lnTo>
                  <a:pt x="1103333" y="324463"/>
                </a:lnTo>
                <a:lnTo>
                  <a:pt x="1193798" y="317731"/>
                </a:lnTo>
                <a:lnTo>
                  <a:pt x="1294035" y="312138"/>
                </a:lnTo>
                <a:lnTo>
                  <a:pt x="1405997" y="308050"/>
                </a:lnTo>
                <a:lnTo>
                  <a:pt x="1531638" y="305831"/>
                </a:lnTo>
                <a:lnTo>
                  <a:pt x="1600200" y="305536"/>
                </a:lnTo>
                <a:lnTo>
                  <a:pt x="1600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10400" y="5410200"/>
            <a:ext cx="1600200" cy="376555"/>
          </a:xfrm>
          <a:custGeom>
            <a:avLst/>
            <a:gdLst/>
            <a:ahLst/>
            <a:cxnLst/>
            <a:rect l="l" t="t" r="r" b="b"/>
            <a:pathLst>
              <a:path w="1600200" h="376554">
                <a:moveTo>
                  <a:pt x="0" y="0"/>
                </a:moveTo>
                <a:lnTo>
                  <a:pt x="1600200" y="0"/>
                </a:lnTo>
                <a:lnTo>
                  <a:pt x="1600200" y="305536"/>
                </a:lnTo>
                <a:lnTo>
                  <a:pt x="1531638" y="305831"/>
                </a:lnTo>
                <a:lnTo>
                  <a:pt x="1466985" y="306684"/>
                </a:lnTo>
                <a:lnTo>
                  <a:pt x="1405997" y="308050"/>
                </a:lnTo>
                <a:lnTo>
                  <a:pt x="1348428" y="309883"/>
                </a:lnTo>
                <a:lnTo>
                  <a:pt x="1294035" y="312138"/>
                </a:lnTo>
                <a:lnTo>
                  <a:pt x="1242573" y="314770"/>
                </a:lnTo>
                <a:lnTo>
                  <a:pt x="1193798" y="317731"/>
                </a:lnTo>
                <a:lnTo>
                  <a:pt x="1147466" y="320978"/>
                </a:lnTo>
                <a:lnTo>
                  <a:pt x="1103333" y="324463"/>
                </a:lnTo>
                <a:lnTo>
                  <a:pt x="1061154" y="328142"/>
                </a:lnTo>
                <a:lnTo>
                  <a:pt x="1020685" y="331969"/>
                </a:lnTo>
                <a:lnTo>
                  <a:pt x="981681" y="335898"/>
                </a:lnTo>
                <a:lnTo>
                  <a:pt x="907094" y="343880"/>
                </a:lnTo>
                <a:lnTo>
                  <a:pt x="871022" y="347842"/>
                </a:lnTo>
                <a:lnTo>
                  <a:pt x="835439" y="351723"/>
                </a:lnTo>
                <a:lnTo>
                  <a:pt x="764760" y="359063"/>
                </a:lnTo>
                <a:lnTo>
                  <a:pt x="693105" y="365533"/>
                </a:lnTo>
                <a:lnTo>
                  <a:pt x="618518" y="370768"/>
                </a:lnTo>
                <a:lnTo>
                  <a:pt x="579514" y="372809"/>
                </a:lnTo>
                <a:lnTo>
                  <a:pt x="539045" y="374405"/>
                </a:lnTo>
                <a:lnTo>
                  <a:pt x="496866" y="375509"/>
                </a:lnTo>
                <a:lnTo>
                  <a:pt x="452733" y="376077"/>
                </a:lnTo>
                <a:lnTo>
                  <a:pt x="406401" y="376062"/>
                </a:lnTo>
                <a:lnTo>
                  <a:pt x="357626" y="375419"/>
                </a:lnTo>
                <a:lnTo>
                  <a:pt x="306164" y="374102"/>
                </a:lnTo>
                <a:lnTo>
                  <a:pt x="251771" y="372066"/>
                </a:lnTo>
                <a:lnTo>
                  <a:pt x="194202" y="369265"/>
                </a:lnTo>
                <a:lnTo>
                  <a:pt x="133214" y="365653"/>
                </a:lnTo>
                <a:lnTo>
                  <a:pt x="68561" y="361185"/>
                </a:lnTo>
                <a:lnTo>
                  <a:pt x="0" y="355815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542151" y="2209800"/>
            <a:ext cx="459105" cy="527050"/>
          </a:xfrm>
          <a:custGeom>
            <a:avLst/>
            <a:gdLst/>
            <a:ahLst/>
            <a:cxnLst/>
            <a:rect l="l" t="t" r="r" b="b"/>
            <a:pathLst>
              <a:path w="459104" h="527050">
                <a:moveTo>
                  <a:pt x="382524" y="450850"/>
                </a:moveTo>
                <a:lnTo>
                  <a:pt x="382524" y="527050"/>
                </a:lnTo>
                <a:lnTo>
                  <a:pt x="433324" y="501650"/>
                </a:lnTo>
                <a:lnTo>
                  <a:pt x="395224" y="501650"/>
                </a:lnTo>
                <a:lnTo>
                  <a:pt x="395224" y="476250"/>
                </a:lnTo>
                <a:lnTo>
                  <a:pt x="433324" y="476250"/>
                </a:lnTo>
                <a:lnTo>
                  <a:pt x="382524" y="450850"/>
                </a:lnTo>
                <a:close/>
              </a:path>
              <a:path w="459104" h="527050">
                <a:moveTo>
                  <a:pt x="25273" y="0"/>
                </a:moveTo>
                <a:lnTo>
                  <a:pt x="0" y="0"/>
                </a:lnTo>
                <a:lnTo>
                  <a:pt x="0" y="501650"/>
                </a:lnTo>
                <a:lnTo>
                  <a:pt x="382524" y="501650"/>
                </a:lnTo>
                <a:lnTo>
                  <a:pt x="382524" y="488950"/>
                </a:lnTo>
                <a:lnTo>
                  <a:pt x="25273" y="488950"/>
                </a:lnTo>
                <a:lnTo>
                  <a:pt x="12573" y="476250"/>
                </a:lnTo>
                <a:lnTo>
                  <a:pt x="25273" y="476250"/>
                </a:lnTo>
                <a:lnTo>
                  <a:pt x="25273" y="0"/>
                </a:lnTo>
                <a:close/>
              </a:path>
              <a:path w="459104" h="527050">
                <a:moveTo>
                  <a:pt x="433324" y="476250"/>
                </a:moveTo>
                <a:lnTo>
                  <a:pt x="395224" y="476250"/>
                </a:lnTo>
                <a:lnTo>
                  <a:pt x="395224" y="501650"/>
                </a:lnTo>
                <a:lnTo>
                  <a:pt x="433324" y="501650"/>
                </a:lnTo>
                <a:lnTo>
                  <a:pt x="458724" y="488950"/>
                </a:lnTo>
                <a:lnTo>
                  <a:pt x="433324" y="476250"/>
                </a:lnTo>
                <a:close/>
              </a:path>
              <a:path w="459104" h="527050">
                <a:moveTo>
                  <a:pt x="25273" y="476250"/>
                </a:moveTo>
                <a:lnTo>
                  <a:pt x="12573" y="476250"/>
                </a:lnTo>
                <a:lnTo>
                  <a:pt x="25273" y="488950"/>
                </a:lnTo>
                <a:lnTo>
                  <a:pt x="25273" y="476250"/>
                </a:lnTo>
                <a:close/>
              </a:path>
              <a:path w="459104" h="527050">
                <a:moveTo>
                  <a:pt x="382524" y="476250"/>
                </a:moveTo>
                <a:lnTo>
                  <a:pt x="25273" y="476250"/>
                </a:lnTo>
                <a:lnTo>
                  <a:pt x="25273" y="488950"/>
                </a:lnTo>
                <a:lnTo>
                  <a:pt x="382524" y="488950"/>
                </a:lnTo>
                <a:lnTo>
                  <a:pt x="382524" y="476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769100" y="2660650"/>
            <a:ext cx="2082800" cy="2451100"/>
          </a:xfrm>
          <a:custGeom>
            <a:avLst/>
            <a:gdLst/>
            <a:ahLst/>
            <a:cxnLst/>
            <a:rect l="l" t="t" r="r" b="b"/>
            <a:pathLst>
              <a:path w="2082800" h="2451100">
                <a:moveTo>
                  <a:pt x="155575" y="2374900"/>
                </a:moveTo>
                <a:lnTo>
                  <a:pt x="155575" y="2451100"/>
                </a:lnTo>
                <a:lnTo>
                  <a:pt x="206375" y="2425700"/>
                </a:lnTo>
                <a:lnTo>
                  <a:pt x="168275" y="2425700"/>
                </a:lnTo>
                <a:lnTo>
                  <a:pt x="168275" y="2400300"/>
                </a:lnTo>
                <a:lnTo>
                  <a:pt x="206375" y="2400300"/>
                </a:lnTo>
                <a:lnTo>
                  <a:pt x="155575" y="2374900"/>
                </a:lnTo>
                <a:close/>
              </a:path>
              <a:path w="2082800" h="2451100">
                <a:moveTo>
                  <a:pt x="2057400" y="1212850"/>
                </a:moveTo>
                <a:lnTo>
                  <a:pt x="0" y="1212850"/>
                </a:lnTo>
                <a:lnTo>
                  <a:pt x="0" y="2425700"/>
                </a:lnTo>
                <a:lnTo>
                  <a:pt x="155575" y="2425700"/>
                </a:lnTo>
                <a:lnTo>
                  <a:pt x="155575" y="2413000"/>
                </a:lnTo>
                <a:lnTo>
                  <a:pt x="25400" y="2413000"/>
                </a:lnTo>
                <a:lnTo>
                  <a:pt x="12700" y="2400300"/>
                </a:lnTo>
                <a:lnTo>
                  <a:pt x="25400" y="2400300"/>
                </a:lnTo>
                <a:lnTo>
                  <a:pt x="25400" y="1238250"/>
                </a:lnTo>
                <a:lnTo>
                  <a:pt x="12700" y="1238250"/>
                </a:lnTo>
                <a:lnTo>
                  <a:pt x="25400" y="1225550"/>
                </a:lnTo>
                <a:lnTo>
                  <a:pt x="2057400" y="1225550"/>
                </a:lnTo>
                <a:lnTo>
                  <a:pt x="2057400" y="1212850"/>
                </a:lnTo>
                <a:close/>
              </a:path>
              <a:path w="2082800" h="2451100">
                <a:moveTo>
                  <a:pt x="206375" y="2400300"/>
                </a:moveTo>
                <a:lnTo>
                  <a:pt x="168275" y="2400300"/>
                </a:lnTo>
                <a:lnTo>
                  <a:pt x="168275" y="2425700"/>
                </a:lnTo>
                <a:lnTo>
                  <a:pt x="206375" y="2425700"/>
                </a:lnTo>
                <a:lnTo>
                  <a:pt x="231775" y="2413000"/>
                </a:lnTo>
                <a:lnTo>
                  <a:pt x="206375" y="2400300"/>
                </a:lnTo>
                <a:close/>
              </a:path>
              <a:path w="2082800" h="2451100">
                <a:moveTo>
                  <a:pt x="25400" y="2400300"/>
                </a:moveTo>
                <a:lnTo>
                  <a:pt x="12700" y="2400300"/>
                </a:lnTo>
                <a:lnTo>
                  <a:pt x="25400" y="2413000"/>
                </a:lnTo>
                <a:lnTo>
                  <a:pt x="25400" y="2400300"/>
                </a:lnTo>
                <a:close/>
              </a:path>
              <a:path w="2082800" h="2451100">
                <a:moveTo>
                  <a:pt x="155575" y="2400300"/>
                </a:moveTo>
                <a:lnTo>
                  <a:pt x="25400" y="2400300"/>
                </a:lnTo>
                <a:lnTo>
                  <a:pt x="25400" y="2413000"/>
                </a:lnTo>
                <a:lnTo>
                  <a:pt x="155575" y="2413000"/>
                </a:lnTo>
                <a:lnTo>
                  <a:pt x="155575" y="2400300"/>
                </a:lnTo>
                <a:close/>
              </a:path>
              <a:path w="2082800" h="2451100">
                <a:moveTo>
                  <a:pt x="25400" y="1225550"/>
                </a:moveTo>
                <a:lnTo>
                  <a:pt x="12700" y="1238250"/>
                </a:lnTo>
                <a:lnTo>
                  <a:pt x="25400" y="1238250"/>
                </a:lnTo>
                <a:lnTo>
                  <a:pt x="25400" y="1225550"/>
                </a:lnTo>
                <a:close/>
              </a:path>
              <a:path w="2082800" h="2451100">
                <a:moveTo>
                  <a:pt x="2082800" y="1212850"/>
                </a:moveTo>
                <a:lnTo>
                  <a:pt x="2070100" y="1212850"/>
                </a:lnTo>
                <a:lnTo>
                  <a:pt x="2057400" y="1225550"/>
                </a:lnTo>
                <a:lnTo>
                  <a:pt x="25400" y="1225550"/>
                </a:lnTo>
                <a:lnTo>
                  <a:pt x="25400" y="1238250"/>
                </a:lnTo>
                <a:lnTo>
                  <a:pt x="2082800" y="1238250"/>
                </a:lnTo>
                <a:lnTo>
                  <a:pt x="2082800" y="1212850"/>
                </a:lnTo>
                <a:close/>
              </a:path>
              <a:path w="2082800" h="2451100">
                <a:moveTo>
                  <a:pt x="2057400" y="38100"/>
                </a:moveTo>
                <a:lnTo>
                  <a:pt x="2057400" y="1225550"/>
                </a:lnTo>
                <a:lnTo>
                  <a:pt x="2070100" y="1212850"/>
                </a:lnTo>
                <a:lnTo>
                  <a:pt x="2082800" y="1212850"/>
                </a:lnTo>
                <a:lnTo>
                  <a:pt x="2082800" y="50800"/>
                </a:lnTo>
                <a:lnTo>
                  <a:pt x="2070100" y="50800"/>
                </a:lnTo>
                <a:lnTo>
                  <a:pt x="2057400" y="38100"/>
                </a:lnTo>
                <a:close/>
              </a:path>
              <a:path w="2082800" h="2451100">
                <a:moveTo>
                  <a:pt x="1851025" y="0"/>
                </a:moveTo>
                <a:lnTo>
                  <a:pt x="1836177" y="2988"/>
                </a:lnTo>
                <a:lnTo>
                  <a:pt x="1824069" y="11144"/>
                </a:lnTo>
                <a:lnTo>
                  <a:pt x="1815913" y="23252"/>
                </a:lnTo>
                <a:lnTo>
                  <a:pt x="1812925" y="38100"/>
                </a:lnTo>
                <a:lnTo>
                  <a:pt x="1815913" y="52947"/>
                </a:lnTo>
                <a:lnTo>
                  <a:pt x="1824069" y="65055"/>
                </a:lnTo>
                <a:lnTo>
                  <a:pt x="1836177" y="73211"/>
                </a:lnTo>
                <a:lnTo>
                  <a:pt x="1851025" y="76200"/>
                </a:lnTo>
                <a:lnTo>
                  <a:pt x="1865872" y="73211"/>
                </a:lnTo>
                <a:lnTo>
                  <a:pt x="1877980" y="65055"/>
                </a:lnTo>
                <a:lnTo>
                  <a:pt x="1886136" y="52947"/>
                </a:lnTo>
                <a:lnTo>
                  <a:pt x="1886568" y="50800"/>
                </a:lnTo>
                <a:lnTo>
                  <a:pt x="1851025" y="50800"/>
                </a:lnTo>
                <a:lnTo>
                  <a:pt x="1851025" y="25400"/>
                </a:lnTo>
                <a:lnTo>
                  <a:pt x="1886568" y="25400"/>
                </a:lnTo>
                <a:lnTo>
                  <a:pt x="1886136" y="23252"/>
                </a:lnTo>
                <a:lnTo>
                  <a:pt x="1877980" y="11144"/>
                </a:lnTo>
                <a:lnTo>
                  <a:pt x="1865872" y="2988"/>
                </a:lnTo>
                <a:lnTo>
                  <a:pt x="1851025" y="0"/>
                </a:lnTo>
                <a:close/>
              </a:path>
              <a:path w="2082800" h="2451100">
                <a:moveTo>
                  <a:pt x="1886568" y="25400"/>
                </a:moveTo>
                <a:lnTo>
                  <a:pt x="1851025" y="25400"/>
                </a:lnTo>
                <a:lnTo>
                  <a:pt x="1851025" y="50800"/>
                </a:lnTo>
                <a:lnTo>
                  <a:pt x="1886568" y="50800"/>
                </a:lnTo>
                <a:lnTo>
                  <a:pt x="1889125" y="38100"/>
                </a:lnTo>
                <a:lnTo>
                  <a:pt x="1886568" y="25400"/>
                </a:lnTo>
                <a:close/>
              </a:path>
              <a:path w="2082800" h="2451100">
                <a:moveTo>
                  <a:pt x="2082800" y="25400"/>
                </a:moveTo>
                <a:lnTo>
                  <a:pt x="1886568" y="25400"/>
                </a:lnTo>
                <a:lnTo>
                  <a:pt x="1889125" y="38100"/>
                </a:lnTo>
                <a:lnTo>
                  <a:pt x="1886568" y="50800"/>
                </a:lnTo>
                <a:lnTo>
                  <a:pt x="2057400" y="50800"/>
                </a:lnTo>
                <a:lnTo>
                  <a:pt x="2057400" y="38100"/>
                </a:lnTo>
                <a:lnTo>
                  <a:pt x="2082800" y="38100"/>
                </a:lnTo>
                <a:lnTo>
                  <a:pt x="2082800" y="25400"/>
                </a:lnTo>
                <a:close/>
              </a:path>
              <a:path w="2082800" h="2451100">
                <a:moveTo>
                  <a:pt x="2082800" y="38100"/>
                </a:moveTo>
                <a:lnTo>
                  <a:pt x="2057400" y="38100"/>
                </a:lnTo>
                <a:lnTo>
                  <a:pt x="2070100" y="50800"/>
                </a:lnTo>
                <a:lnTo>
                  <a:pt x="2082800" y="50800"/>
                </a:lnTo>
                <a:lnTo>
                  <a:pt x="20828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20125" y="5060950"/>
            <a:ext cx="282575" cy="349250"/>
          </a:xfrm>
          <a:custGeom>
            <a:avLst/>
            <a:gdLst/>
            <a:ahLst/>
            <a:cxnLst/>
            <a:rect l="l" t="t" r="r" b="b"/>
            <a:pathLst>
              <a:path w="282575" h="349250">
                <a:moveTo>
                  <a:pt x="155575" y="222250"/>
                </a:moveTo>
                <a:lnTo>
                  <a:pt x="219075" y="349250"/>
                </a:lnTo>
                <a:lnTo>
                  <a:pt x="257175" y="273050"/>
                </a:lnTo>
                <a:lnTo>
                  <a:pt x="206375" y="273050"/>
                </a:lnTo>
                <a:lnTo>
                  <a:pt x="206375" y="262890"/>
                </a:lnTo>
                <a:lnTo>
                  <a:pt x="155575" y="222250"/>
                </a:lnTo>
                <a:close/>
              </a:path>
              <a:path w="282575" h="349250">
                <a:moveTo>
                  <a:pt x="206375" y="262890"/>
                </a:moveTo>
                <a:lnTo>
                  <a:pt x="206375" y="273050"/>
                </a:lnTo>
                <a:lnTo>
                  <a:pt x="219075" y="273050"/>
                </a:lnTo>
                <a:lnTo>
                  <a:pt x="206375" y="262890"/>
                </a:lnTo>
                <a:close/>
              </a:path>
              <a:path w="282575" h="349250">
                <a:moveTo>
                  <a:pt x="206375" y="12700"/>
                </a:moveTo>
                <a:lnTo>
                  <a:pt x="206375" y="262890"/>
                </a:lnTo>
                <a:lnTo>
                  <a:pt x="219075" y="273050"/>
                </a:lnTo>
                <a:lnTo>
                  <a:pt x="231775" y="262890"/>
                </a:lnTo>
                <a:lnTo>
                  <a:pt x="231775" y="25400"/>
                </a:lnTo>
                <a:lnTo>
                  <a:pt x="219075" y="25400"/>
                </a:lnTo>
                <a:lnTo>
                  <a:pt x="206375" y="12700"/>
                </a:lnTo>
                <a:close/>
              </a:path>
              <a:path w="282575" h="349250">
                <a:moveTo>
                  <a:pt x="231775" y="262890"/>
                </a:moveTo>
                <a:lnTo>
                  <a:pt x="219075" y="273050"/>
                </a:lnTo>
                <a:lnTo>
                  <a:pt x="231775" y="273050"/>
                </a:lnTo>
                <a:lnTo>
                  <a:pt x="231775" y="262890"/>
                </a:lnTo>
                <a:close/>
              </a:path>
              <a:path w="282575" h="349250">
                <a:moveTo>
                  <a:pt x="282575" y="222250"/>
                </a:moveTo>
                <a:lnTo>
                  <a:pt x="231775" y="262890"/>
                </a:lnTo>
                <a:lnTo>
                  <a:pt x="231775" y="273050"/>
                </a:lnTo>
                <a:lnTo>
                  <a:pt x="257175" y="273050"/>
                </a:lnTo>
                <a:lnTo>
                  <a:pt x="282575" y="222250"/>
                </a:lnTo>
                <a:close/>
              </a:path>
              <a:path w="282575" h="349250">
                <a:moveTo>
                  <a:pt x="231775" y="0"/>
                </a:moveTo>
                <a:lnTo>
                  <a:pt x="0" y="0"/>
                </a:lnTo>
                <a:lnTo>
                  <a:pt x="0" y="25400"/>
                </a:lnTo>
                <a:lnTo>
                  <a:pt x="206375" y="25400"/>
                </a:lnTo>
                <a:lnTo>
                  <a:pt x="206375" y="12700"/>
                </a:lnTo>
                <a:lnTo>
                  <a:pt x="231775" y="12700"/>
                </a:lnTo>
                <a:lnTo>
                  <a:pt x="231775" y="0"/>
                </a:lnTo>
                <a:close/>
              </a:path>
              <a:path w="282575" h="349250">
                <a:moveTo>
                  <a:pt x="231775" y="12700"/>
                </a:moveTo>
                <a:lnTo>
                  <a:pt x="206375" y="12700"/>
                </a:lnTo>
                <a:lnTo>
                  <a:pt x="219075" y="25400"/>
                </a:lnTo>
                <a:lnTo>
                  <a:pt x="231775" y="25400"/>
                </a:lnTo>
                <a:lnTo>
                  <a:pt x="231775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014465" y="1682318"/>
            <a:ext cx="18415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Puntatore </a:t>
            </a:r>
            <a:r>
              <a:rPr sz="1600" dirty="0">
                <a:latin typeface="Arial"/>
                <a:cs typeface="Arial"/>
              </a:rPr>
              <a:t>alla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prima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area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libera</a:t>
            </a:r>
            <a:endParaRPr sz="16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89217" y="5996432"/>
            <a:ext cx="15716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Lista aree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libere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191000" y="2286000"/>
            <a:ext cx="1600200" cy="5334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191000" y="2286000"/>
            <a:ext cx="1600200" cy="5334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4033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1105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575" b="1" baseline="-21164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836289" y="2669793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220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0942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 </a:t>
            </a:r>
            <a:r>
              <a:rPr dirty="0"/>
              <a:t>Dinamico:  Esempi </a:t>
            </a:r>
            <a:r>
              <a:rPr spc="-5" dirty="0"/>
              <a:t>di</a:t>
            </a:r>
            <a:r>
              <a:rPr spc="-40" dirty="0"/>
              <a:t> </a:t>
            </a:r>
            <a:r>
              <a:rPr dirty="0"/>
              <a:t>partizioni</a:t>
            </a:r>
          </a:p>
        </p:txBody>
      </p:sp>
      <p:sp>
        <p:nvSpPr>
          <p:cNvPr id="51" name="object 51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74065" y="1513078"/>
            <a:ext cx="383730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Richiesta di un’area </a:t>
            </a:r>
            <a:r>
              <a:rPr sz="1600" spc="-10" dirty="0">
                <a:latin typeface="Arial"/>
                <a:cs typeface="Arial"/>
              </a:rPr>
              <a:t>pari </a:t>
            </a:r>
            <a:r>
              <a:rPr sz="1600" spc="-5" dirty="0">
                <a:latin typeface="Arial"/>
                <a:cs typeface="Arial"/>
              </a:rPr>
              <a:t>a </a:t>
            </a:r>
            <a:r>
              <a:rPr sz="1600" spc="-10" dirty="0">
                <a:latin typeface="Arial"/>
                <a:cs typeface="Arial"/>
              </a:rPr>
              <a:t>120KB </a:t>
            </a:r>
            <a:r>
              <a:rPr sz="1600" spc="-5" dirty="0">
                <a:latin typeface="Arial"/>
                <a:cs typeface="Arial"/>
              </a:rPr>
              <a:t>per il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P4</a:t>
            </a:r>
            <a:endParaRPr sz="16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00075" y="2581275"/>
          <a:ext cx="2314575" cy="3067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100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600" spc="-5" dirty="0">
                          <a:latin typeface="Malgun Gothic"/>
                          <a:cs typeface="Malgun Gothic"/>
                        </a:rPr>
                        <a:t>Allocata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100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120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5" dirty="0">
                          <a:latin typeface="Malgun Gothic"/>
                          <a:cs typeface="Malgun Gothic"/>
                        </a:rPr>
                        <a:t>Allocata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400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100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5" dirty="0">
                          <a:latin typeface="Malgun Gothic"/>
                          <a:cs typeface="Malgun Gothic"/>
                        </a:rPr>
                        <a:t>Allocata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750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150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5" dirty="0">
                          <a:latin typeface="Malgun Gothic"/>
                          <a:cs typeface="Malgun Gothic"/>
                        </a:rPr>
                        <a:t>Allocata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8708" y="2506755"/>
            <a:ext cx="137795" cy="307403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600" spc="-5" dirty="0">
                <a:latin typeface="Malgun Gothic"/>
                <a:cs typeface="Malgun Gothic"/>
              </a:rPr>
              <a:t>0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600" spc="-5" dirty="0">
                <a:latin typeface="Malgun Gothic"/>
                <a:cs typeface="Malgun Gothic"/>
              </a:rPr>
              <a:t>1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2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3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4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5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6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7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1455" y="5691632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TDP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91000" y="5295900"/>
            <a:ext cx="1600200" cy="762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91000" y="5295900"/>
            <a:ext cx="1600200" cy="762000"/>
          </a:xfrm>
          <a:custGeom>
            <a:avLst/>
            <a:gdLst/>
            <a:ahLst/>
            <a:cxnLst/>
            <a:rect l="l" t="t" r="r" b="b"/>
            <a:pathLst>
              <a:path w="1600200" h="762000">
                <a:moveTo>
                  <a:pt x="0" y="762000"/>
                </a:moveTo>
                <a:lnTo>
                  <a:pt x="1600200" y="762000"/>
                </a:lnTo>
                <a:lnTo>
                  <a:pt x="16002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24909" y="5417007"/>
            <a:ext cx="2368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575" b="1" spc="7" baseline="-21164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91000" y="2819400"/>
            <a:ext cx="1600200" cy="10668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1000" y="2819400"/>
            <a:ext cx="1600200" cy="1066800"/>
          </a:xfrm>
          <a:custGeom>
            <a:avLst/>
            <a:gdLst/>
            <a:ahLst/>
            <a:cxnLst/>
            <a:rect l="l" t="t" r="r" b="b"/>
            <a:pathLst>
              <a:path w="1600200" h="1066800">
                <a:moveTo>
                  <a:pt x="0" y="1066800"/>
                </a:moveTo>
                <a:lnTo>
                  <a:pt x="1600200" y="1066800"/>
                </a:lnTo>
                <a:lnTo>
                  <a:pt x="16002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1000" y="4229100"/>
            <a:ext cx="1600200" cy="10668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91000" y="4229100"/>
            <a:ext cx="1600200" cy="1066800"/>
          </a:xfrm>
          <a:custGeom>
            <a:avLst/>
            <a:gdLst/>
            <a:ahLst/>
            <a:cxnLst/>
            <a:rect l="l" t="t" r="r" b="b"/>
            <a:pathLst>
              <a:path w="1600200" h="1066800">
                <a:moveTo>
                  <a:pt x="0" y="1066800"/>
                </a:moveTo>
                <a:lnTo>
                  <a:pt x="1600200" y="1066800"/>
                </a:lnTo>
                <a:lnTo>
                  <a:pt x="16002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91000" y="1981200"/>
            <a:ext cx="16002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191000" y="1981200"/>
            <a:ext cx="1600200" cy="304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04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s.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91000" y="6057900"/>
            <a:ext cx="16002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91000" y="6057900"/>
            <a:ext cx="1600200" cy="304800"/>
          </a:xfrm>
          <a:custGeom>
            <a:avLst/>
            <a:gdLst/>
            <a:ahLst/>
            <a:cxnLst/>
            <a:rect l="l" t="t" r="r" b="b"/>
            <a:pathLst>
              <a:path w="1600200" h="304800">
                <a:moveTo>
                  <a:pt x="0" y="304800"/>
                </a:moveTo>
                <a:lnTo>
                  <a:pt x="1600200" y="304800"/>
                </a:lnTo>
                <a:lnTo>
                  <a:pt x="16002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91000" y="3886200"/>
            <a:ext cx="1600200" cy="3810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91000" y="3886200"/>
            <a:ext cx="1600200" cy="381000"/>
          </a:xfrm>
          <a:custGeom>
            <a:avLst/>
            <a:gdLst/>
            <a:ahLst/>
            <a:cxnLst/>
            <a:rect l="l" t="t" r="r" b="b"/>
            <a:pathLst>
              <a:path w="1600200" h="381000">
                <a:moveTo>
                  <a:pt x="0" y="381000"/>
                </a:moveTo>
                <a:lnTo>
                  <a:pt x="1600200" y="381000"/>
                </a:lnTo>
                <a:lnTo>
                  <a:pt x="16002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200525" y="3938397"/>
            <a:ext cx="1581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575" b="1" baseline="-21164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11015" y="3749421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400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23461" y="1807489"/>
            <a:ext cx="359410" cy="6102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480"/>
              </a:spcBef>
            </a:pPr>
            <a:r>
              <a:rPr sz="1600" spc="-5" dirty="0">
                <a:latin typeface="Malgun Gothic"/>
                <a:cs typeface="Malgun Gothic"/>
              </a:rPr>
              <a:t>0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spc="-10" dirty="0">
                <a:latin typeface="Malgun Gothic"/>
                <a:cs typeface="Malgun Gothic"/>
              </a:rPr>
              <a:t>100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36289" y="4117975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500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49115" y="5908954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900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25036" y="6251854"/>
            <a:ext cx="47053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1000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49115" y="5172202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750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77309" y="6377432"/>
            <a:ext cx="8597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010400" y="2806700"/>
            <a:ext cx="1600200" cy="241300"/>
          </a:xfrm>
          <a:custGeom>
            <a:avLst/>
            <a:gdLst/>
            <a:ahLst/>
            <a:cxnLst/>
            <a:rect l="l" t="t" r="r" b="b"/>
            <a:pathLst>
              <a:path w="1600200" h="241300">
                <a:moveTo>
                  <a:pt x="0" y="241300"/>
                </a:moveTo>
                <a:lnTo>
                  <a:pt x="1600200" y="241300"/>
                </a:lnTo>
                <a:lnTo>
                  <a:pt x="1600200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019925" y="2828925"/>
            <a:ext cx="1590675" cy="19875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565"/>
              </a:lnSpc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180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10400" y="2578100"/>
            <a:ext cx="1600200" cy="241300"/>
          </a:xfrm>
          <a:prstGeom prst="rect">
            <a:avLst/>
          </a:prstGeom>
          <a:solidFill>
            <a:srgbClr val="000000"/>
          </a:solidFill>
          <a:ln w="19050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1900"/>
              </a:lnSpc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220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010400" y="3035300"/>
            <a:ext cx="1600200" cy="376555"/>
          </a:xfrm>
          <a:custGeom>
            <a:avLst/>
            <a:gdLst/>
            <a:ahLst/>
            <a:cxnLst/>
            <a:rect l="l" t="t" r="r" b="b"/>
            <a:pathLst>
              <a:path w="1600200" h="376554">
                <a:moveTo>
                  <a:pt x="1600200" y="0"/>
                </a:moveTo>
                <a:lnTo>
                  <a:pt x="0" y="0"/>
                </a:lnTo>
                <a:lnTo>
                  <a:pt x="0" y="355853"/>
                </a:lnTo>
                <a:lnTo>
                  <a:pt x="68561" y="361215"/>
                </a:lnTo>
                <a:lnTo>
                  <a:pt x="194202" y="369280"/>
                </a:lnTo>
                <a:lnTo>
                  <a:pt x="251771" y="372076"/>
                </a:lnTo>
                <a:lnTo>
                  <a:pt x="306164" y="374107"/>
                </a:lnTo>
                <a:lnTo>
                  <a:pt x="357626" y="375419"/>
                </a:lnTo>
                <a:lnTo>
                  <a:pt x="406401" y="376059"/>
                </a:lnTo>
                <a:lnTo>
                  <a:pt x="452733" y="376071"/>
                </a:lnTo>
                <a:lnTo>
                  <a:pt x="496866" y="375501"/>
                </a:lnTo>
                <a:lnTo>
                  <a:pt x="539045" y="374396"/>
                </a:lnTo>
                <a:lnTo>
                  <a:pt x="579514" y="372799"/>
                </a:lnTo>
                <a:lnTo>
                  <a:pt x="618518" y="370758"/>
                </a:lnTo>
                <a:lnTo>
                  <a:pt x="693105" y="365523"/>
                </a:lnTo>
                <a:lnTo>
                  <a:pt x="764760" y="359055"/>
                </a:lnTo>
                <a:lnTo>
                  <a:pt x="1020685" y="331976"/>
                </a:lnTo>
                <a:lnTo>
                  <a:pt x="1103333" y="324475"/>
                </a:lnTo>
                <a:lnTo>
                  <a:pt x="1193798" y="317748"/>
                </a:lnTo>
                <a:lnTo>
                  <a:pt x="1294035" y="312159"/>
                </a:lnTo>
                <a:lnTo>
                  <a:pt x="1405997" y="308073"/>
                </a:lnTo>
                <a:lnTo>
                  <a:pt x="1531638" y="305856"/>
                </a:lnTo>
                <a:lnTo>
                  <a:pt x="1600200" y="305562"/>
                </a:lnTo>
                <a:lnTo>
                  <a:pt x="1600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10400" y="3035300"/>
            <a:ext cx="1600200" cy="376555"/>
          </a:xfrm>
          <a:custGeom>
            <a:avLst/>
            <a:gdLst/>
            <a:ahLst/>
            <a:cxnLst/>
            <a:rect l="l" t="t" r="r" b="b"/>
            <a:pathLst>
              <a:path w="1600200" h="376554">
                <a:moveTo>
                  <a:pt x="0" y="0"/>
                </a:moveTo>
                <a:lnTo>
                  <a:pt x="1600200" y="0"/>
                </a:lnTo>
                <a:lnTo>
                  <a:pt x="1600200" y="305562"/>
                </a:lnTo>
                <a:lnTo>
                  <a:pt x="1531638" y="305856"/>
                </a:lnTo>
                <a:lnTo>
                  <a:pt x="1466985" y="306708"/>
                </a:lnTo>
                <a:lnTo>
                  <a:pt x="1405997" y="308073"/>
                </a:lnTo>
                <a:lnTo>
                  <a:pt x="1348428" y="309906"/>
                </a:lnTo>
                <a:lnTo>
                  <a:pt x="1294035" y="312159"/>
                </a:lnTo>
                <a:lnTo>
                  <a:pt x="1242573" y="314788"/>
                </a:lnTo>
                <a:lnTo>
                  <a:pt x="1193798" y="317748"/>
                </a:lnTo>
                <a:lnTo>
                  <a:pt x="1147466" y="320992"/>
                </a:lnTo>
                <a:lnTo>
                  <a:pt x="1103333" y="324475"/>
                </a:lnTo>
                <a:lnTo>
                  <a:pt x="1061154" y="328152"/>
                </a:lnTo>
                <a:lnTo>
                  <a:pt x="1020685" y="331976"/>
                </a:lnTo>
                <a:lnTo>
                  <a:pt x="981681" y="335903"/>
                </a:lnTo>
                <a:lnTo>
                  <a:pt x="907094" y="343880"/>
                </a:lnTo>
                <a:lnTo>
                  <a:pt x="871022" y="347839"/>
                </a:lnTo>
                <a:lnTo>
                  <a:pt x="835439" y="351719"/>
                </a:lnTo>
                <a:lnTo>
                  <a:pt x="764760" y="359055"/>
                </a:lnTo>
                <a:lnTo>
                  <a:pt x="693105" y="365523"/>
                </a:lnTo>
                <a:lnTo>
                  <a:pt x="618518" y="370758"/>
                </a:lnTo>
                <a:lnTo>
                  <a:pt x="579514" y="372799"/>
                </a:lnTo>
                <a:lnTo>
                  <a:pt x="539045" y="374396"/>
                </a:lnTo>
                <a:lnTo>
                  <a:pt x="496866" y="375501"/>
                </a:lnTo>
                <a:lnTo>
                  <a:pt x="452733" y="376071"/>
                </a:lnTo>
                <a:lnTo>
                  <a:pt x="406401" y="376059"/>
                </a:lnTo>
                <a:lnTo>
                  <a:pt x="357626" y="375419"/>
                </a:lnTo>
                <a:lnTo>
                  <a:pt x="306164" y="374107"/>
                </a:lnTo>
                <a:lnTo>
                  <a:pt x="251771" y="372076"/>
                </a:lnTo>
                <a:lnTo>
                  <a:pt x="194202" y="369280"/>
                </a:lnTo>
                <a:lnTo>
                  <a:pt x="133214" y="365675"/>
                </a:lnTo>
                <a:lnTo>
                  <a:pt x="68561" y="361215"/>
                </a:lnTo>
                <a:lnTo>
                  <a:pt x="0" y="355853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10400" y="5181600"/>
            <a:ext cx="1600200" cy="241300"/>
          </a:xfrm>
          <a:custGeom>
            <a:avLst/>
            <a:gdLst/>
            <a:ahLst/>
            <a:cxnLst/>
            <a:rect l="l" t="t" r="r" b="b"/>
            <a:pathLst>
              <a:path w="1600200" h="241300">
                <a:moveTo>
                  <a:pt x="0" y="241300"/>
                </a:moveTo>
                <a:lnTo>
                  <a:pt x="1600200" y="241300"/>
                </a:lnTo>
                <a:lnTo>
                  <a:pt x="1600200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019925" y="5203825"/>
            <a:ext cx="1581150" cy="19875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565"/>
              </a:lnSpc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100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10400" y="4953000"/>
            <a:ext cx="1600200" cy="241300"/>
          </a:xfrm>
          <a:prstGeom prst="rect">
            <a:avLst/>
          </a:prstGeom>
          <a:solidFill>
            <a:srgbClr val="000000"/>
          </a:solidFill>
          <a:ln w="19050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1900"/>
              </a:lnSpc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900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010400" y="5410200"/>
            <a:ext cx="1600200" cy="376555"/>
          </a:xfrm>
          <a:custGeom>
            <a:avLst/>
            <a:gdLst/>
            <a:ahLst/>
            <a:cxnLst/>
            <a:rect l="l" t="t" r="r" b="b"/>
            <a:pathLst>
              <a:path w="1600200" h="376554">
                <a:moveTo>
                  <a:pt x="1600200" y="0"/>
                </a:moveTo>
                <a:lnTo>
                  <a:pt x="0" y="0"/>
                </a:lnTo>
                <a:lnTo>
                  <a:pt x="0" y="355815"/>
                </a:lnTo>
                <a:lnTo>
                  <a:pt x="68561" y="361185"/>
                </a:lnTo>
                <a:lnTo>
                  <a:pt x="194202" y="369265"/>
                </a:lnTo>
                <a:lnTo>
                  <a:pt x="251771" y="372066"/>
                </a:lnTo>
                <a:lnTo>
                  <a:pt x="306164" y="374102"/>
                </a:lnTo>
                <a:lnTo>
                  <a:pt x="357626" y="375419"/>
                </a:lnTo>
                <a:lnTo>
                  <a:pt x="406401" y="376062"/>
                </a:lnTo>
                <a:lnTo>
                  <a:pt x="452733" y="376077"/>
                </a:lnTo>
                <a:lnTo>
                  <a:pt x="496866" y="375509"/>
                </a:lnTo>
                <a:lnTo>
                  <a:pt x="539045" y="374405"/>
                </a:lnTo>
                <a:lnTo>
                  <a:pt x="579514" y="372809"/>
                </a:lnTo>
                <a:lnTo>
                  <a:pt x="618518" y="370768"/>
                </a:lnTo>
                <a:lnTo>
                  <a:pt x="693105" y="365533"/>
                </a:lnTo>
                <a:lnTo>
                  <a:pt x="764760" y="359063"/>
                </a:lnTo>
                <a:lnTo>
                  <a:pt x="1020685" y="331969"/>
                </a:lnTo>
                <a:lnTo>
                  <a:pt x="1103333" y="324463"/>
                </a:lnTo>
                <a:lnTo>
                  <a:pt x="1193798" y="317731"/>
                </a:lnTo>
                <a:lnTo>
                  <a:pt x="1294035" y="312138"/>
                </a:lnTo>
                <a:lnTo>
                  <a:pt x="1405997" y="308050"/>
                </a:lnTo>
                <a:lnTo>
                  <a:pt x="1531638" y="305831"/>
                </a:lnTo>
                <a:lnTo>
                  <a:pt x="1600200" y="305536"/>
                </a:lnTo>
                <a:lnTo>
                  <a:pt x="1600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10400" y="5410200"/>
            <a:ext cx="1600200" cy="376555"/>
          </a:xfrm>
          <a:custGeom>
            <a:avLst/>
            <a:gdLst/>
            <a:ahLst/>
            <a:cxnLst/>
            <a:rect l="l" t="t" r="r" b="b"/>
            <a:pathLst>
              <a:path w="1600200" h="376554">
                <a:moveTo>
                  <a:pt x="0" y="0"/>
                </a:moveTo>
                <a:lnTo>
                  <a:pt x="1600200" y="0"/>
                </a:lnTo>
                <a:lnTo>
                  <a:pt x="1600200" y="305536"/>
                </a:lnTo>
                <a:lnTo>
                  <a:pt x="1531638" y="305831"/>
                </a:lnTo>
                <a:lnTo>
                  <a:pt x="1466985" y="306684"/>
                </a:lnTo>
                <a:lnTo>
                  <a:pt x="1405997" y="308050"/>
                </a:lnTo>
                <a:lnTo>
                  <a:pt x="1348428" y="309883"/>
                </a:lnTo>
                <a:lnTo>
                  <a:pt x="1294035" y="312138"/>
                </a:lnTo>
                <a:lnTo>
                  <a:pt x="1242573" y="314770"/>
                </a:lnTo>
                <a:lnTo>
                  <a:pt x="1193798" y="317731"/>
                </a:lnTo>
                <a:lnTo>
                  <a:pt x="1147466" y="320978"/>
                </a:lnTo>
                <a:lnTo>
                  <a:pt x="1103333" y="324463"/>
                </a:lnTo>
                <a:lnTo>
                  <a:pt x="1061154" y="328142"/>
                </a:lnTo>
                <a:lnTo>
                  <a:pt x="1020685" y="331969"/>
                </a:lnTo>
                <a:lnTo>
                  <a:pt x="981681" y="335898"/>
                </a:lnTo>
                <a:lnTo>
                  <a:pt x="907094" y="343880"/>
                </a:lnTo>
                <a:lnTo>
                  <a:pt x="871022" y="347842"/>
                </a:lnTo>
                <a:lnTo>
                  <a:pt x="835439" y="351723"/>
                </a:lnTo>
                <a:lnTo>
                  <a:pt x="764760" y="359063"/>
                </a:lnTo>
                <a:lnTo>
                  <a:pt x="693105" y="365533"/>
                </a:lnTo>
                <a:lnTo>
                  <a:pt x="618518" y="370768"/>
                </a:lnTo>
                <a:lnTo>
                  <a:pt x="579514" y="372809"/>
                </a:lnTo>
                <a:lnTo>
                  <a:pt x="539045" y="374405"/>
                </a:lnTo>
                <a:lnTo>
                  <a:pt x="496866" y="375509"/>
                </a:lnTo>
                <a:lnTo>
                  <a:pt x="452733" y="376077"/>
                </a:lnTo>
                <a:lnTo>
                  <a:pt x="406401" y="376062"/>
                </a:lnTo>
                <a:lnTo>
                  <a:pt x="357626" y="375419"/>
                </a:lnTo>
                <a:lnTo>
                  <a:pt x="306164" y="374102"/>
                </a:lnTo>
                <a:lnTo>
                  <a:pt x="251771" y="372066"/>
                </a:lnTo>
                <a:lnTo>
                  <a:pt x="194202" y="369265"/>
                </a:lnTo>
                <a:lnTo>
                  <a:pt x="133214" y="365653"/>
                </a:lnTo>
                <a:lnTo>
                  <a:pt x="68561" y="361185"/>
                </a:lnTo>
                <a:lnTo>
                  <a:pt x="0" y="355815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542151" y="2209800"/>
            <a:ext cx="459105" cy="527050"/>
          </a:xfrm>
          <a:custGeom>
            <a:avLst/>
            <a:gdLst/>
            <a:ahLst/>
            <a:cxnLst/>
            <a:rect l="l" t="t" r="r" b="b"/>
            <a:pathLst>
              <a:path w="459104" h="527050">
                <a:moveTo>
                  <a:pt x="382524" y="450850"/>
                </a:moveTo>
                <a:lnTo>
                  <a:pt x="382524" y="527050"/>
                </a:lnTo>
                <a:lnTo>
                  <a:pt x="433324" y="501650"/>
                </a:lnTo>
                <a:lnTo>
                  <a:pt x="395224" y="501650"/>
                </a:lnTo>
                <a:lnTo>
                  <a:pt x="395224" y="476250"/>
                </a:lnTo>
                <a:lnTo>
                  <a:pt x="433324" y="476250"/>
                </a:lnTo>
                <a:lnTo>
                  <a:pt x="382524" y="450850"/>
                </a:lnTo>
                <a:close/>
              </a:path>
              <a:path w="459104" h="527050">
                <a:moveTo>
                  <a:pt x="25273" y="0"/>
                </a:moveTo>
                <a:lnTo>
                  <a:pt x="0" y="0"/>
                </a:lnTo>
                <a:lnTo>
                  <a:pt x="0" y="501650"/>
                </a:lnTo>
                <a:lnTo>
                  <a:pt x="382524" y="501650"/>
                </a:lnTo>
                <a:lnTo>
                  <a:pt x="382524" y="488950"/>
                </a:lnTo>
                <a:lnTo>
                  <a:pt x="25273" y="488950"/>
                </a:lnTo>
                <a:lnTo>
                  <a:pt x="12573" y="476250"/>
                </a:lnTo>
                <a:lnTo>
                  <a:pt x="25273" y="476250"/>
                </a:lnTo>
                <a:lnTo>
                  <a:pt x="25273" y="0"/>
                </a:lnTo>
                <a:close/>
              </a:path>
              <a:path w="459104" h="527050">
                <a:moveTo>
                  <a:pt x="433324" y="476250"/>
                </a:moveTo>
                <a:lnTo>
                  <a:pt x="395224" y="476250"/>
                </a:lnTo>
                <a:lnTo>
                  <a:pt x="395224" y="501650"/>
                </a:lnTo>
                <a:lnTo>
                  <a:pt x="433324" y="501650"/>
                </a:lnTo>
                <a:lnTo>
                  <a:pt x="458724" y="488950"/>
                </a:lnTo>
                <a:lnTo>
                  <a:pt x="433324" y="476250"/>
                </a:lnTo>
                <a:close/>
              </a:path>
              <a:path w="459104" h="527050">
                <a:moveTo>
                  <a:pt x="25273" y="476250"/>
                </a:moveTo>
                <a:lnTo>
                  <a:pt x="12573" y="476250"/>
                </a:lnTo>
                <a:lnTo>
                  <a:pt x="25273" y="488950"/>
                </a:lnTo>
                <a:lnTo>
                  <a:pt x="25273" y="476250"/>
                </a:lnTo>
                <a:close/>
              </a:path>
              <a:path w="459104" h="527050">
                <a:moveTo>
                  <a:pt x="382524" y="476250"/>
                </a:moveTo>
                <a:lnTo>
                  <a:pt x="25273" y="476250"/>
                </a:lnTo>
                <a:lnTo>
                  <a:pt x="25273" y="488950"/>
                </a:lnTo>
                <a:lnTo>
                  <a:pt x="382524" y="488950"/>
                </a:lnTo>
                <a:lnTo>
                  <a:pt x="382524" y="476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582025" y="2660650"/>
            <a:ext cx="270510" cy="1155700"/>
          </a:xfrm>
          <a:custGeom>
            <a:avLst/>
            <a:gdLst/>
            <a:ahLst/>
            <a:cxnLst/>
            <a:rect l="l" t="t" r="r" b="b"/>
            <a:pathLst>
              <a:path w="270509" h="1155700">
                <a:moveTo>
                  <a:pt x="115824" y="1079500"/>
                </a:moveTo>
                <a:lnTo>
                  <a:pt x="39624" y="1117600"/>
                </a:lnTo>
                <a:lnTo>
                  <a:pt x="115824" y="1155700"/>
                </a:lnTo>
                <a:lnTo>
                  <a:pt x="115824" y="1130300"/>
                </a:lnTo>
                <a:lnTo>
                  <a:pt x="103124" y="1130300"/>
                </a:lnTo>
                <a:lnTo>
                  <a:pt x="103124" y="1104900"/>
                </a:lnTo>
                <a:lnTo>
                  <a:pt x="115824" y="1104900"/>
                </a:lnTo>
                <a:lnTo>
                  <a:pt x="115824" y="1079500"/>
                </a:lnTo>
                <a:close/>
              </a:path>
              <a:path w="270509" h="1155700">
                <a:moveTo>
                  <a:pt x="115824" y="1104900"/>
                </a:moveTo>
                <a:lnTo>
                  <a:pt x="103124" y="1104900"/>
                </a:lnTo>
                <a:lnTo>
                  <a:pt x="103124" y="1130300"/>
                </a:lnTo>
                <a:lnTo>
                  <a:pt x="115824" y="1130300"/>
                </a:lnTo>
                <a:lnTo>
                  <a:pt x="115824" y="1104900"/>
                </a:lnTo>
                <a:close/>
              </a:path>
              <a:path w="270509" h="1155700">
                <a:moveTo>
                  <a:pt x="244601" y="1104900"/>
                </a:moveTo>
                <a:lnTo>
                  <a:pt x="115824" y="1104900"/>
                </a:lnTo>
                <a:lnTo>
                  <a:pt x="115824" y="1130300"/>
                </a:lnTo>
                <a:lnTo>
                  <a:pt x="270001" y="1130300"/>
                </a:lnTo>
                <a:lnTo>
                  <a:pt x="270001" y="1117600"/>
                </a:lnTo>
                <a:lnTo>
                  <a:pt x="244601" y="1117600"/>
                </a:lnTo>
                <a:lnTo>
                  <a:pt x="244601" y="1104900"/>
                </a:lnTo>
                <a:close/>
              </a:path>
              <a:path w="270509" h="1155700">
                <a:moveTo>
                  <a:pt x="244601" y="38100"/>
                </a:moveTo>
                <a:lnTo>
                  <a:pt x="244601" y="1117600"/>
                </a:lnTo>
                <a:lnTo>
                  <a:pt x="257301" y="1104900"/>
                </a:lnTo>
                <a:lnTo>
                  <a:pt x="270001" y="1104900"/>
                </a:lnTo>
                <a:lnTo>
                  <a:pt x="270001" y="50800"/>
                </a:lnTo>
                <a:lnTo>
                  <a:pt x="257301" y="50800"/>
                </a:lnTo>
                <a:lnTo>
                  <a:pt x="244601" y="38100"/>
                </a:lnTo>
                <a:close/>
              </a:path>
              <a:path w="270509" h="1155700">
                <a:moveTo>
                  <a:pt x="270001" y="1104900"/>
                </a:moveTo>
                <a:lnTo>
                  <a:pt x="257301" y="1104900"/>
                </a:lnTo>
                <a:lnTo>
                  <a:pt x="244601" y="1117600"/>
                </a:lnTo>
                <a:lnTo>
                  <a:pt x="270001" y="1117600"/>
                </a:lnTo>
                <a:lnTo>
                  <a:pt x="270001" y="1104900"/>
                </a:lnTo>
                <a:close/>
              </a:path>
              <a:path w="270509" h="115570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200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3643" y="50800"/>
                </a:lnTo>
                <a:lnTo>
                  <a:pt x="38100" y="50800"/>
                </a:lnTo>
                <a:lnTo>
                  <a:pt x="38100" y="25400"/>
                </a:lnTo>
                <a:lnTo>
                  <a:pt x="73643" y="25400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270509" h="1155700">
                <a:moveTo>
                  <a:pt x="73643" y="25400"/>
                </a:moveTo>
                <a:lnTo>
                  <a:pt x="38100" y="25400"/>
                </a:lnTo>
                <a:lnTo>
                  <a:pt x="38100" y="50800"/>
                </a:lnTo>
                <a:lnTo>
                  <a:pt x="73643" y="50800"/>
                </a:lnTo>
                <a:lnTo>
                  <a:pt x="76200" y="38100"/>
                </a:lnTo>
                <a:lnTo>
                  <a:pt x="73643" y="25400"/>
                </a:lnTo>
                <a:close/>
              </a:path>
              <a:path w="270509" h="1155700">
                <a:moveTo>
                  <a:pt x="270001" y="25400"/>
                </a:moveTo>
                <a:lnTo>
                  <a:pt x="73643" y="25400"/>
                </a:lnTo>
                <a:lnTo>
                  <a:pt x="76200" y="38100"/>
                </a:lnTo>
                <a:lnTo>
                  <a:pt x="73643" y="50800"/>
                </a:lnTo>
                <a:lnTo>
                  <a:pt x="244601" y="50800"/>
                </a:lnTo>
                <a:lnTo>
                  <a:pt x="244601" y="38100"/>
                </a:lnTo>
                <a:lnTo>
                  <a:pt x="270001" y="38100"/>
                </a:lnTo>
                <a:lnTo>
                  <a:pt x="270001" y="25400"/>
                </a:lnTo>
                <a:close/>
              </a:path>
              <a:path w="270509" h="1155700">
                <a:moveTo>
                  <a:pt x="270001" y="38100"/>
                </a:moveTo>
                <a:lnTo>
                  <a:pt x="244601" y="38100"/>
                </a:lnTo>
                <a:lnTo>
                  <a:pt x="257301" y="50800"/>
                </a:lnTo>
                <a:lnTo>
                  <a:pt x="270001" y="50800"/>
                </a:lnTo>
                <a:lnTo>
                  <a:pt x="270001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20125" y="5060950"/>
            <a:ext cx="282575" cy="349250"/>
          </a:xfrm>
          <a:custGeom>
            <a:avLst/>
            <a:gdLst/>
            <a:ahLst/>
            <a:cxnLst/>
            <a:rect l="l" t="t" r="r" b="b"/>
            <a:pathLst>
              <a:path w="282575" h="349250">
                <a:moveTo>
                  <a:pt x="155575" y="222250"/>
                </a:moveTo>
                <a:lnTo>
                  <a:pt x="219075" y="349250"/>
                </a:lnTo>
                <a:lnTo>
                  <a:pt x="257175" y="273050"/>
                </a:lnTo>
                <a:lnTo>
                  <a:pt x="206375" y="273050"/>
                </a:lnTo>
                <a:lnTo>
                  <a:pt x="206375" y="262890"/>
                </a:lnTo>
                <a:lnTo>
                  <a:pt x="155575" y="222250"/>
                </a:lnTo>
                <a:close/>
              </a:path>
              <a:path w="282575" h="349250">
                <a:moveTo>
                  <a:pt x="206375" y="262890"/>
                </a:moveTo>
                <a:lnTo>
                  <a:pt x="206375" y="273050"/>
                </a:lnTo>
                <a:lnTo>
                  <a:pt x="219075" y="273050"/>
                </a:lnTo>
                <a:lnTo>
                  <a:pt x="206375" y="262890"/>
                </a:lnTo>
                <a:close/>
              </a:path>
              <a:path w="282575" h="349250">
                <a:moveTo>
                  <a:pt x="206375" y="12700"/>
                </a:moveTo>
                <a:lnTo>
                  <a:pt x="206375" y="262890"/>
                </a:lnTo>
                <a:lnTo>
                  <a:pt x="219075" y="273050"/>
                </a:lnTo>
                <a:lnTo>
                  <a:pt x="231775" y="262890"/>
                </a:lnTo>
                <a:lnTo>
                  <a:pt x="231775" y="25400"/>
                </a:lnTo>
                <a:lnTo>
                  <a:pt x="219075" y="25400"/>
                </a:lnTo>
                <a:lnTo>
                  <a:pt x="206375" y="12700"/>
                </a:lnTo>
                <a:close/>
              </a:path>
              <a:path w="282575" h="349250">
                <a:moveTo>
                  <a:pt x="231775" y="262890"/>
                </a:moveTo>
                <a:lnTo>
                  <a:pt x="219075" y="273050"/>
                </a:lnTo>
                <a:lnTo>
                  <a:pt x="231775" y="273050"/>
                </a:lnTo>
                <a:lnTo>
                  <a:pt x="231775" y="262890"/>
                </a:lnTo>
                <a:close/>
              </a:path>
              <a:path w="282575" h="349250">
                <a:moveTo>
                  <a:pt x="282575" y="222250"/>
                </a:moveTo>
                <a:lnTo>
                  <a:pt x="231775" y="262890"/>
                </a:lnTo>
                <a:lnTo>
                  <a:pt x="231775" y="273050"/>
                </a:lnTo>
                <a:lnTo>
                  <a:pt x="257175" y="273050"/>
                </a:lnTo>
                <a:lnTo>
                  <a:pt x="282575" y="222250"/>
                </a:lnTo>
                <a:close/>
              </a:path>
              <a:path w="282575" h="349250">
                <a:moveTo>
                  <a:pt x="231775" y="0"/>
                </a:moveTo>
                <a:lnTo>
                  <a:pt x="0" y="0"/>
                </a:lnTo>
                <a:lnTo>
                  <a:pt x="0" y="25400"/>
                </a:lnTo>
                <a:lnTo>
                  <a:pt x="206375" y="25400"/>
                </a:lnTo>
                <a:lnTo>
                  <a:pt x="206375" y="12700"/>
                </a:lnTo>
                <a:lnTo>
                  <a:pt x="231775" y="12700"/>
                </a:lnTo>
                <a:lnTo>
                  <a:pt x="231775" y="0"/>
                </a:lnTo>
                <a:close/>
              </a:path>
              <a:path w="282575" h="349250">
                <a:moveTo>
                  <a:pt x="231775" y="12700"/>
                </a:moveTo>
                <a:lnTo>
                  <a:pt x="206375" y="12700"/>
                </a:lnTo>
                <a:lnTo>
                  <a:pt x="219075" y="25400"/>
                </a:lnTo>
                <a:lnTo>
                  <a:pt x="231775" y="25400"/>
                </a:lnTo>
                <a:lnTo>
                  <a:pt x="231775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91000" y="2286000"/>
            <a:ext cx="1600200" cy="5334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191000" y="2286000"/>
            <a:ext cx="1600200" cy="5334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4033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1105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575" b="1" baseline="-21164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836289" y="2669793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220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010400" y="3886200"/>
            <a:ext cx="1600200" cy="241300"/>
          </a:xfrm>
          <a:custGeom>
            <a:avLst/>
            <a:gdLst/>
            <a:ahLst/>
            <a:cxnLst/>
            <a:rect l="l" t="t" r="r" b="b"/>
            <a:pathLst>
              <a:path w="1600200" h="241300">
                <a:moveTo>
                  <a:pt x="0" y="241300"/>
                </a:moveTo>
                <a:lnTo>
                  <a:pt x="1600200" y="241300"/>
                </a:lnTo>
                <a:lnTo>
                  <a:pt x="1600200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010400" y="3908425"/>
            <a:ext cx="1590675" cy="19875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1565"/>
              </a:lnSpc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250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010400" y="3657600"/>
            <a:ext cx="1600200" cy="241300"/>
          </a:xfrm>
          <a:prstGeom prst="rect">
            <a:avLst/>
          </a:prstGeom>
          <a:solidFill>
            <a:srgbClr val="000000"/>
          </a:solidFill>
          <a:ln w="19050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1900"/>
              </a:lnSpc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500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010400" y="4114800"/>
            <a:ext cx="1600200" cy="376555"/>
          </a:xfrm>
          <a:custGeom>
            <a:avLst/>
            <a:gdLst/>
            <a:ahLst/>
            <a:cxnLst/>
            <a:rect l="l" t="t" r="r" b="b"/>
            <a:pathLst>
              <a:path w="1600200" h="376554">
                <a:moveTo>
                  <a:pt x="1600200" y="0"/>
                </a:moveTo>
                <a:lnTo>
                  <a:pt x="0" y="0"/>
                </a:lnTo>
                <a:lnTo>
                  <a:pt x="0" y="355854"/>
                </a:lnTo>
                <a:lnTo>
                  <a:pt x="68561" y="361215"/>
                </a:lnTo>
                <a:lnTo>
                  <a:pt x="194202" y="369280"/>
                </a:lnTo>
                <a:lnTo>
                  <a:pt x="251771" y="372076"/>
                </a:lnTo>
                <a:lnTo>
                  <a:pt x="306164" y="374107"/>
                </a:lnTo>
                <a:lnTo>
                  <a:pt x="357626" y="375419"/>
                </a:lnTo>
                <a:lnTo>
                  <a:pt x="406401" y="376059"/>
                </a:lnTo>
                <a:lnTo>
                  <a:pt x="452733" y="376071"/>
                </a:lnTo>
                <a:lnTo>
                  <a:pt x="496866" y="375501"/>
                </a:lnTo>
                <a:lnTo>
                  <a:pt x="539045" y="374396"/>
                </a:lnTo>
                <a:lnTo>
                  <a:pt x="579514" y="372799"/>
                </a:lnTo>
                <a:lnTo>
                  <a:pt x="618518" y="370758"/>
                </a:lnTo>
                <a:lnTo>
                  <a:pt x="693105" y="365523"/>
                </a:lnTo>
                <a:lnTo>
                  <a:pt x="764760" y="359055"/>
                </a:lnTo>
                <a:lnTo>
                  <a:pt x="1020685" y="331976"/>
                </a:lnTo>
                <a:lnTo>
                  <a:pt x="1103333" y="324475"/>
                </a:lnTo>
                <a:lnTo>
                  <a:pt x="1193798" y="317748"/>
                </a:lnTo>
                <a:lnTo>
                  <a:pt x="1294035" y="312159"/>
                </a:lnTo>
                <a:lnTo>
                  <a:pt x="1405997" y="308073"/>
                </a:lnTo>
                <a:lnTo>
                  <a:pt x="1531638" y="305856"/>
                </a:lnTo>
                <a:lnTo>
                  <a:pt x="1600200" y="305562"/>
                </a:lnTo>
                <a:lnTo>
                  <a:pt x="1600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010400" y="4114800"/>
            <a:ext cx="1600200" cy="376555"/>
          </a:xfrm>
          <a:custGeom>
            <a:avLst/>
            <a:gdLst/>
            <a:ahLst/>
            <a:cxnLst/>
            <a:rect l="l" t="t" r="r" b="b"/>
            <a:pathLst>
              <a:path w="1600200" h="376554">
                <a:moveTo>
                  <a:pt x="0" y="0"/>
                </a:moveTo>
                <a:lnTo>
                  <a:pt x="1600200" y="0"/>
                </a:lnTo>
                <a:lnTo>
                  <a:pt x="1600200" y="305562"/>
                </a:lnTo>
                <a:lnTo>
                  <a:pt x="1531638" y="305856"/>
                </a:lnTo>
                <a:lnTo>
                  <a:pt x="1466985" y="306708"/>
                </a:lnTo>
                <a:lnTo>
                  <a:pt x="1405997" y="308073"/>
                </a:lnTo>
                <a:lnTo>
                  <a:pt x="1348428" y="309906"/>
                </a:lnTo>
                <a:lnTo>
                  <a:pt x="1294035" y="312159"/>
                </a:lnTo>
                <a:lnTo>
                  <a:pt x="1242573" y="314788"/>
                </a:lnTo>
                <a:lnTo>
                  <a:pt x="1193798" y="317748"/>
                </a:lnTo>
                <a:lnTo>
                  <a:pt x="1147466" y="320992"/>
                </a:lnTo>
                <a:lnTo>
                  <a:pt x="1103333" y="324475"/>
                </a:lnTo>
                <a:lnTo>
                  <a:pt x="1061154" y="328152"/>
                </a:lnTo>
                <a:lnTo>
                  <a:pt x="1020685" y="331976"/>
                </a:lnTo>
                <a:lnTo>
                  <a:pt x="981681" y="335903"/>
                </a:lnTo>
                <a:lnTo>
                  <a:pt x="907094" y="343880"/>
                </a:lnTo>
                <a:lnTo>
                  <a:pt x="871022" y="347839"/>
                </a:lnTo>
                <a:lnTo>
                  <a:pt x="835439" y="351719"/>
                </a:lnTo>
                <a:lnTo>
                  <a:pt x="764760" y="359055"/>
                </a:lnTo>
                <a:lnTo>
                  <a:pt x="693105" y="365523"/>
                </a:lnTo>
                <a:lnTo>
                  <a:pt x="618518" y="370758"/>
                </a:lnTo>
                <a:lnTo>
                  <a:pt x="579514" y="372799"/>
                </a:lnTo>
                <a:lnTo>
                  <a:pt x="539045" y="374396"/>
                </a:lnTo>
                <a:lnTo>
                  <a:pt x="496866" y="375501"/>
                </a:lnTo>
                <a:lnTo>
                  <a:pt x="452733" y="376071"/>
                </a:lnTo>
                <a:lnTo>
                  <a:pt x="406401" y="376059"/>
                </a:lnTo>
                <a:lnTo>
                  <a:pt x="357626" y="375419"/>
                </a:lnTo>
                <a:lnTo>
                  <a:pt x="306164" y="374107"/>
                </a:lnTo>
                <a:lnTo>
                  <a:pt x="251771" y="372076"/>
                </a:lnTo>
                <a:lnTo>
                  <a:pt x="194202" y="369280"/>
                </a:lnTo>
                <a:lnTo>
                  <a:pt x="133214" y="365675"/>
                </a:lnTo>
                <a:lnTo>
                  <a:pt x="68561" y="361215"/>
                </a:lnTo>
                <a:lnTo>
                  <a:pt x="0" y="355854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68972" y="3740150"/>
            <a:ext cx="270510" cy="1371600"/>
          </a:xfrm>
          <a:custGeom>
            <a:avLst/>
            <a:gdLst/>
            <a:ahLst/>
            <a:cxnLst/>
            <a:rect l="l" t="t" r="r" b="b"/>
            <a:pathLst>
              <a:path w="270509" h="1371600">
                <a:moveTo>
                  <a:pt x="157225" y="1295400"/>
                </a:moveTo>
                <a:lnTo>
                  <a:pt x="157225" y="1371600"/>
                </a:lnTo>
                <a:lnTo>
                  <a:pt x="208025" y="1346200"/>
                </a:lnTo>
                <a:lnTo>
                  <a:pt x="169925" y="1346200"/>
                </a:lnTo>
                <a:lnTo>
                  <a:pt x="169925" y="1320800"/>
                </a:lnTo>
                <a:lnTo>
                  <a:pt x="208025" y="1320800"/>
                </a:lnTo>
                <a:lnTo>
                  <a:pt x="157225" y="1295400"/>
                </a:lnTo>
                <a:close/>
              </a:path>
              <a:path w="270509" h="1371600">
                <a:moveTo>
                  <a:pt x="196358" y="25400"/>
                </a:moveTo>
                <a:lnTo>
                  <a:pt x="0" y="25400"/>
                </a:lnTo>
                <a:lnTo>
                  <a:pt x="0" y="1346200"/>
                </a:lnTo>
                <a:lnTo>
                  <a:pt x="157225" y="1346200"/>
                </a:lnTo>
                <a:lnTo>
                  <a:pt x="157225" y="1333500"/>
                </a:lnTo>
                <a:lnTo>
                  <a:pt x="25400" y="1333500"/>
                </a:lnTo>
                <a:lnTo>
                  <a:pt x="12700" y="1320800"/>
                </a:lnTo>
                <a:lnTo>
                  <a:pt x="25400" y="1320800"/>
                </a:lnTo>
                <a:lnTo>
                  <a:pt x="25400" y="50800"/>
                </a:lnTo>
                <a:lnTo>
                  <a:pt x="12700" y="50800"/>
                </a:lnTo>
                <a:lnTo>
                  <a:pt x="25400" y="38100"/>
                </a:lnTo>
                <a:lnTo>
                  <a:pt x="193801" y="38100"/>
                </a:lnTo>
                <a:lnTo>
                  <a:pt x="196358" y="25400"/>
                </a:lnTo>
                <a:close/>
              </a:path>
              <a:path w="270509" h="1371600">
                <a:moveTo>
                  <a:pt x="208025" y="1320800"/>
                </a:moveTo>
                <a:lnTo>
                  <a:pt x="169925" y="1320800"/>
                </a:lnTo>
                <a:lnTo>
                  <a:pt x="169925" y="1346200"/>
                </a:lnTo>
                <a:lnTo>
                  <a:pt x="208025" y="1346200"/>
                </a:lnTo>
                <a:lnTo>
                  <a:pt x="233425" y="1333500"/>
                </a:lnTo>
                <a:lnTo>
                  <a:pt x="208025" y="1320800"/>
                </a:lnTo>
                <a:close/>
              </a:path>
              <a:path w="270509" h="1371600">
                <a:moveTo>
                  <a:pt x="25400" y="1320800"/>
                </a:moveTo>
                <a:lnTo>
                  <a:pt x="12700" y="1320800"/>
                </a:lnTo>
                <a:lnTo>
                  <a:pt x="25400" y="1333500"/>
                </a:lnTo>
                <a:lnTo>
                  <a:pt x="25400" y="1320800"/>
                </a:lnTo>
                <a:close/>
              </a:path>
              <a:path w="270509" h="1371600">
                <a:moveTo>
                  <a:pt x="157225" y="1320800"/>
                </a:moveTo>
                <a:lnTo>
                  <a:pt x="25400" y="1320800"/>
                </a:lnTo>
                <a:lnTo>
                  <a:pt x="25400" y="1333500"/>
                </a:lnTo>
                <a:lnTo>
                  <a:pt x="157225" y="1333500"/>
                </a:lnTo>
                <a:lnTo>
                  <a:pt x="157225" y="1320800"/>
                </a:lnTo>
                <a:close/>
              </a:path>
              <a:path w="270509" h="1371600">
                <a:moveTo>
                  <a:pt x="231901" y="0"/>
                </a:moveTo>
                <a:lnTo>
                  <a:pt x="217054" y="2988"/>
                </a:lnTo>
                <a:lnTo>
                  <a:pt x="204946" y="11144"/>
                </a:lnTo>
                <a:lnTo>
                  <a:pt x="196790" y="23252"/>
                </a:lnTo>
                <a:lnTo>
                  <a:pt x="193801" y="38100"/>
                </a:lnTo>
                <a:lnTo>
                  <a:pt x="196790" y="52947"/>
                </a:lnTo>
                <a:lnTo>
                  <a:pt x="204946" y="65055"/>
                </a:lnTo>
                <a:lnTo>
                  <a:pt x="217054" y="73211"/>
                </a:lnTo>
                <a:lnTo>
                  <a:pt x="231901" y="76200"/>
                </a:lnTo>
                <a:lnTo>
                  <a:pt x="246749" y="73211"/>
                </a:lnTo>
                <a:lnTo>
                  <a:pt x="258857" y="65055"/>
                </a:lnTo>
                <a:lnTo>
                  <a:pt x="267013" y="52947"/>
                </a:lnTo>
                <a:lnTo>
                  <a:pt x="267445" y="50800"/>
                </a:lnTo>
                <a:lnTo>
                  <a:pt x="231901" y="50800"/>
                </a:lnTo>
                <a:lnTo>
                  <a:pt x="231901" y="25400"/>
                </a:lnTo>
                <a:lnTo>
                  <a:pt x="267445" y="25400"/>
                </a:lnTo>
                <a:lnTo>
                  <a:pt x="267013" y="23252"/>
                </a:lnTo>
                <a:lnTo>
                  <a:pt x="258857" y="11144"/>
                </a:lnTo>
                <a:lnTo>
                  <a:pt x="246749" y="2988"/>
                </a:lnTo>
                <a:lnTo>
                  <a:pt x="231901" y="0"/>
                </a:lnTo>
                <a:close/>
              </a:path>
              <a:path w="270509" h="1371600">
                <a:moveTo>
                  <a:pt x="25400" y="38100"/>
                </a:moveTo>
                <a:lnTo>
                  <a:pt x="12700" y="50800"/>
                </a:lnTo>
                <a:lnTo>
                  <a:pt x="25400" y="50800"/>
                </a:lnTo>
                <a:lnTo>
                  <a:pt x="25400" y="38100"/>
                </a:lnTo>
                <a:close/>
              </a:path>
              <a:path w="270509" h="1371600">
                <a:moveTo>
                  <a:pt x="193801" y="38100"/>
                </a:moveTo>
                <a:lnTo>
                  <a:pt x="25400" y="38100"/>
                </a:lnTo>
                <a:lnTo>
                  <a:pt x="25400" y="50800"/>
                </a:lnTo>
                <a:lnTo>
                  <a:pt x="196358" y="50800"/>
                </a:lnTo>
                <a:lnTo>
                  <a:pt x="193801" y="38100"/>
                </a:lnTo>
                <a:close/>
              </a:path>
              <a:path w="270509" h="1371600">
                <a:moveTo>
                  <a:pt x="267445" y="25400"/>
                </a:moveTo>
                <a:lnTo>
                  <a:pt x="231901" y="25400"/>
                </a:lnTo>
                <a:lnTo>
                  <a:pt x="231901" y="50800"/>
                </a:lnTo>
                <a:lnTo>
                  <a:pt x="267445" y="50800"/>
                </a:lnTo>
                <a:lnTo>
                  <a:pt x="270001" y="38100"/>
                </a:lnTo>
                <a:lnTo>
                  <a:pt x="267445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0942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 </a:t>
            </a:r>
            <a:r>
              <a:rPr dirty="0"/>
              <a:t>Dinamico:  Esempi </a:t>
            </a:r>
            <a:r>
              <a:rPr spc="-5" dirty="0"/>
              <a:t>di</a:t>
            </a:r>
            <a:r>
              <a:rPr spc="-40" dirty="0"/>
              <a:t> </a:t>
            </a:r>
            <a:r>
              <a:rPr dirty="0"/>
              <a:t>partizioni</a:t>
            </a:r>
          </a:p>
        </p:txBody>
      </p:sp>
      <p:sp>
        <p:nvSpPr>
          <p:cNvPr id="50" name="object 50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74065" y="1513078"/>
            <a:ext cx="39198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La partizione occupata da P2 viene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liberata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689217" y="5996432"/>
            <a:ext cx="15716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Lista aree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libere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014465" y="1682318"/>
            <a:ext cx="18415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Puntatore </a:t>
            </a:r>
            <a:r>
              <a:rPr sz="1600" dirty="0">
                <a:latin typeface="Arial"/>
                <a:cs typeface="Arial"/>
              </a:rPr>
              <a:t>alla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prima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area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libera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9752" y="2231517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9752" y="3084957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9752" y="4182236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9752" y="4791836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7217" y="1668551"/>
            <a:ext cx="7910830" cy="356171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spc="-5" dirty="0">
                <a:latin typeface="Arial"/>
                <a:cs typeface="Arial"/>
              </a:rPr>
              <a:t>Algoritmi per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selezionare </a:t>
            </a:r>
            <a:r>
              <a:rPr sz="1600" spc="-10" dirty="0">
                <a:latin typeface="Arial"/>
                <a:cs typeface="Arial"/>
              </a:rPr>
              <a:t>un’aria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memoria:</a:t>
            </a:r>
            <a:endParaRPr sz="1600">
              <a:latin typeface="Arial"/>
              <a:cs typeface="Arial"/>
            </a:endParaRPr>
          </a:p>
          <a:p>
            <a:pPr marL="367665" marR="6985">
              <a:lnSpc>
                <a:spcPct val="100000"/>
              </a:lnSpc>
              <a:spcBef>
                <a:spcPts val="960"/>
              </a:spcBef>
            </a:pPr>
            <a:r>
              <a:rPr sz="1600" b="1" i="1" dirty="0">
                <a:latin typeface="Arial"/>
                <a:cs typeface="Arial"/>
              </a:rPr>
              <a:t>First-fit</a:t>
            </a:r>
            <a:r>
              <a:rPr sz="1600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termina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ricerca quando viene </a:t>
            </a:r>
            <a:r>
              <a:rPr sz="1600" spc="-10" dirty="0">
                <a:latin typeface="Arial"/>
                <a:cs typeface="Arial"/>
              </a:rPr>
              <a:t>individuato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primo blocco di memoria  sufficientemente grande da contenere </a:t>
            </a:r>
            <a:r>
              <a:rPr sz="1600" dirty="0">
                <a:latin typeface="Arial"/>
                <a:cs typeface="Arial"/>
              </a:rPr>
              <a:t>il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processo.</a:t>
            </a:r>
            <a:endParaRPr sz="1600">
              <a:latin typeface="Arial"/>
              <a:cs typeface="Arial"/>
            </a:endParaRPr>
          </a:p>
          <a:p>
            <a:pPr marL="492759" indent="-125095">
              <a:lnSpc>
                <a:spcPct val="100000"/>
              </a:lnSpc>
              <a:buChar char="-"/>
              <a:tabLst>
                <a:tab pos="492759" algn="l"/>
              </a:tabLst>
            </a:pPr>
            <a:r>
              <a:rPr sz="1600" spc="-5" dirty="0">
                <a:latin typeface="Arial"/>
                <a:cs typeface="Arial"/>
              </a:rPr>
              <a:t>tempo di ricerca molto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veloce</a:t>
            </a:r>
            <a:endParaRPr sz="1600">
              <a:latin typeface="Arial"/>
              <a:cs typeface="Arial"/>
            </a:endParaRPr>
          </a:p>
          <a:p>
            <a:pPr marL="367665" marR="5080" algn="just">
              <a:lnSpc>
                <a:spcPct val="100000"/>
              </a:lnSpc>
              <a:spcBef>
                <a:spcPts val="960"/>
              </a:spcBef>
            </a:pPr>
            <a:r>
              <a:rPr sz="1600" b="1" i="1" spc="-5" dirty="0">
                <a:latin typeface="Arial"/>
                <a:cs typeface="Arial"/>
              </a:rPr>
              <a:t>Next-fit</a:t>
            </a:r>
            <a:r>
              <a:rPr sz="1600" spc="-5" dirty="0">
                <a:latin typeface="Arial"/>
                <a:cs typeface="Arial"/>
              </a:rPr>
              <a:t>: simile al first fit, ma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puntatore alla lista delle aree libere, dopo avere  effettuato </a:t>
            </a:r>
            <a:r>
              <a:rPr sz="1600" spc="-10" dirty="0">
                <a:latin typeface="Arial"/>
                <a:cs typeface="Arial"/>
              </a:rPr>
              <a:t>un’allocazione, </a:t>
            </a:r>
            <a:r>
              <a:rPr sz="1600" spc="-5" dirty="0">
                <a:latin typeface="Arial"/>
                <a:cs typeface="Arial"/>
              </a:rPr>
              <a:t>viene salvato cosicché </a:t>
            </a:r>
            <a:r>
              <a:rPr sz="1600" spc="-1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ricerca successiva continua da  dove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era fermata </a:t>
            </a:r>
            <a:r>
              <a:rPr sz="1600" dirty="0">
                <a:latin typeface="Arial"/>
                <a:cs typeface="Arial"/>
              </a:rPr>
              <a:t>la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precedente</a:t>
            </a:r>
            <a:endParaRPr sz="1600">
              <a:latin typeface="Arial"/>
              <a:cs typeface="Arial"/>
            </a:endParaRPr>
          </a:p>
          <a:p>
            <a:pPr marL="492759" indent="-125095">
              <a:lnSpc>
                <a:spcPct val="100000"/>
              </a:lnSpc>
              <a:buChar char="-"/>
              <a:tabLst>
                <a:tab pos="492759" algn="l"/>
              </a:tabLst>
            </a:pPr>
            <a:r>
              <a:rPr sz="1600" spc="-5" dirty="0">
                <a:latin typeface="Arial"/>
                <a:cs typeface="Arial"/>
              </a:rPr>
              <a:t>tempo di ricerca molto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veloce</a:t>
            </a:r>
            <a:endParaRPr sz="1600">
              <a:latin typeface="Arial"/>
              <a:cs typeface="Arial"/>
            </a:endParaRPr>
          </a:p>
          <a:p>
            <a:pPr marL="367665" marR="5080">
              <a:lnSpc>
                <a:spcPct val="100000"/>
              </a:lnSpc>
              <a:spcBef>
                <a:spcPts val="965"/>
              </a:spcBef>
            </a:pPr>
            <a:r>
              <a:rPr sz="1600" b="1" i="1" spc="-5" dirty="0">
                <a:latin typeface="Arial"/>
                <a:cs typeface="Arial"/>
              </a:rPr>
              <a:t>Best-fit</a:t>
            </a:r>
            <a:r>
              <a:rPr sz="1600" spc="-5" dirty="0">
                <a:latin typeface="Arial"/>
                <a:cs typeface="Arial"/>
              </a:rPr>
              <a:t>: viene utilizzato </a:t>
            </a:r>
            <a:r>
              <a:rPr sz="1600" spc="-1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blocco di memoria libero più </a:t>
            </a:r>
            <a:r>
              <a:rPr sz="1600" spc="-10" dirty="0">
                <a:latin typeface="Arial"/>
                <a:cs typeface="Arial"/>
              </a:rPr>
              <a:t>piccolo </a:t>
            </a:r>
            <a:r>
              <a:rPr sz="1600" spc="-5" dirty="0">
                <a:latin typeface="Arial"/>
                <a:cs typeface="Arial"/>
              </a:rPr>
              <a:t>che può contenere </a:t>
            </a:r>
            <a:r>
              <a:rPr sz="1600" dirty="0">
                <a:latin typeface="Arial"/>
                <a:cs typeface="Arial"/>
              </a:rPr>
              <a:t>il  </a:t>
            </a:r>
            <a:r>
              <a:rPr sz="1600" spc="-5" dirty="0">
                <a:latin typeface="Arial"/>
                <a:cs typeface="Arial"/>
              </a:rPr>
              <a:t>processo. </a:t>
            </a:r>
            <a:r>
              <a:rPr sz="1600" spc="-15" dirty="0">
                <a:latin typeface="Arial"/>
                <a:cs typeface="Arial"/>
              </a:rPr>
              <a:t>Vengono </a:t>
            </a:r>
            <a:r>
              <a:rPr sz="1600" spc="-5" dirty="0">
                <a:latin typeface="Arial"/>
                <a:cs typeface="Arial"/>
              </a:rPr>
              <a:t>prodotte </a:t>
            </a:r>
            <a:r>
              <a:rPr sz="1600" dirty="0">
                <a:latin typeface="Arial"/>
                <a:cs typeface="Arial"/>
              </a:rPr>
              <a:t>le </a:t>
            </a:r>
            <a:r>
              <a:rPr sz="1600" spc="-5" dirty="0">
                <a:latin typeface="Arial"/>
                <a:cs typeface="Arial"/>
              </a:rPr>
              <a:t>parti di “buco” inutilizzate più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piccole.</a:t>
            </a:r>
            <a:endParaRPr sz="1600">
              <a:latin typeface="Arial"/>
              <a:cs typeface="Arial"/>
            </a:endParaRPr>
          </a:p>
          <a:p>
            <a:pPr marL="367665" marR="5715">
              <a:lnSpc>
                <a:spcPct val="100000"/>
              </a:lnSpc>
              <a:spcBef>
                <a:spcPts val="960"/>
              </a:spcBef>
            </a:pPr>
            <a:r>
              <a:rPr sz="1600" b="1" i="1" spc="-5" dirty="0">
                <a:latin typeface="Arial"/>
                <a:cs typeface="Arial"/>
              </a:rPr>
              <a:t>Worst-fit</a:t>
            </a:r>
            <a:r>
              <a:rPr sz="1600" spc="-5" dirty="0">
                <a:latin typeface="Arial"/>
                <a:cs typeface="Arial"/>
              </a:rPr>
              <a:t>: viene utilizzato </a:t>
            </a:r>
            <a:r>
              <a:rPr sz="1600" spc="-10" dirty="0">
                <a:latin typeface="Arial"/>
                <a:cs typeface="Arial"/>
              </a:rPr>
              <a:t>il blocco </a:t>
            </a:r>
            <a:r>
              <a:rPr sz="1600" spc="-5" dirty="0">
                <a:latin typeface="Arial"/>
                <a:cs typeface="Arial"/>
              </a:rPr>
              <a:t>di memoria libero più grande. </a:t>
            </a:r>
            <a:r>
              <a:rPr sz="1600" spc="-15" dirty="0">
                <a:latin typeface="Arial"/>
                <a:cs typeface="Arial"/>
              </a:rPr>
              <a:t>Vengono </a:t>
            </a:r>
            <a:r>
              <a:rPr sz="1600" spc="-5" dirty="0">
                <a:latin typeface="Arial"/>
                <a:cs typeface="Arial"/>
              </a:rPr>
              <a:t>prodotti  “buchi inutilizzati”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grandi.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</a:t>
            </a:r>
            <a:r>
              <a:rPr spc="15" dirty="0"/>
              <a:t> </a:t>
            </a:r>
            <a:r>
              <a:rPr spc="-5" dirty="0"/>
              <a:t>Dinamico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</a:t>
            </a:r>
            <a:r>
              <a:rPr spc="15" dirty="0"/>
              <a:t> </a:t>
            </a:r>
            <a:r>
              <a:rPr spc="-5" dirty="0"/>
              <a:t>Dinamico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88414" y="4342510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88414" y="4586351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88414" y="4830190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88414" y="5439790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88414" y="5927534"/>
            <a:ext cx="140208" cy="141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74065" y="1657604"/>
            <a:ext cx="8134350" cy="4855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Qualsiasi algoritmo di selezione delle aree crea “buchi” di memoria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inutilizzabile.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14604" algn="just">
              <a:lnSpc>
                <a:spcPct val="100000"/>
              </a:lnSpc>
            </a:pPr>
            <a:r>
              <a:rPr sz="1600" spc="-15" dirty="0">
                <a:latin typeface="Arial"/>
                <a:cs typeface="Arial"/>
              </a:rPr>
              <a:t>FRAMMENTAZIONE </a:t>
            </a:r>
            <a:r>
              <a:rPr sz="1600" spc="-5" dirty="0">
                <a:latin typeface="Arial"/>
                <a:cs typeface="Arial"/>
              </a:rPr>
              <a:t>ESTERNA: creazione </a:t>
            </a:r>
            <a:r>
              <a:rPr sz="1600" dirty="0">
                <a:latin typeface="Arial"/>
                <a:cs typeface="Arial"/>
              </a:rPr>
              <a:t>di </a:t>
            </a:r>
            <a:r>
              <a:rPr sz="1600" spc="-5" dirty="0">
                <a:latin typeface="Arial"/>
                <a:cs typeface="Arial"/>
              </a:rPr>
              <a:t>aree di memoria libere di piccole  dimensioni non contigue e impossibilità di allocazione di memoria richiesta da un  processo, pur contenendo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memoria globalmente </a:t>
            </a:r>
            <a:r>
              <a:rPr sz="1600" spc="-10" dirty="0">
                <a:latin typeface="Arial"/>
                <a:cs typeface="Arial"/>
              </a:rPr>
              <a:t>un’area </a:t>
            </a:r>
            <a:r>
              <a:rPr sz="1600" spc="-5" dirty="0">
                <a:latin typeface="Arial"/>
                <a:cs typeface="Arial"/>
              </a:rPr>
              <a:t>di dimensione</a:t>
            </a:r>
            <a:r>
              <a:rPr sz="1600" spc="1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sufficiente.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 marR="100330" algn="just">
              <a:lnSpc>
                <a:spcPct val="100000"/>
              </a:lnSpc>
              <a:spcBef>
                <a:spcPts val="5"/>
              </a:spcBef>
            </a:pPr>
            <a:r>
              <a:rPr sz="1600" i="1" spc="-35" dirty="0">
                <a:latin typeface="Arial"/>
                <a:cs typeface="Arial"/>
              </a:rPr>
              <a:t>COMPATTAZIONE </a:t>
            </a:r>
            <a:r>
              <a:rPr sz="1600" i="1" spc="-5" dirty="0">
                <a:latin typeface="Arial"/>
                <a:cs typeface="Arial"/>
              </a:rPr>
              <a:t>DELLA MEMORIA: </a:t>
            </a:r>
            <a:r>
              <a:rPr sz="1600" spc="-5" dirty="0">
                <a:latin typeface="Arial"/>
                <a:cs typeface="Arial"/>
              </a:rPr>
              <a:t>spostare i processi residenti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memoria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modo  da creare partizioni libere più grandi. Questa operazione generalmente richiede un  grande costo di CPU. La compattazione può essere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effettuata:</a:t>
            </a:r>
            <a:endParaRPr sz="1600">
              <a:latin typeface="Arial"/>
              <a:cs typeface="Arial"/>
            </a:endParaRPr>
          </a:p>
          <a:p>
            <a:pPr marL="814069" indent="-353695">
              <a:lnSpc>
                <a:spcPct val="100000"/>
              </a:lnSpc>
              <a:spcBef>
                <a:spcPts val="960"/>
              </a:spcBef>
              <a:buAutoNum type="arabicPeriod"/>
              <a:tabLst>
                <a:tab pos="814069" algn="l"/>
                <a:tab pos="814705" algn="l"/>
              </a:tabLst>
            </a:pPr>
            <a:r>
              <a:rPr sz="1600" spc="-5" dirty="0">
                <a:latin typeface="Arial"/>
                <a:cs typeface="Arial"/>
              </a:rPr>
              <a:t>Continuamente:</a:t>
            </a:r>
            <a:endParaRPr sz="1600">
              <a:latin typeface="Arial"/>
              <a:cs typeface="Arial"/>
            </a:endParaRPr>
          </a:p>
          <a:p>
            <a:pPr marL="1002030" marR="697865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memoria viene compattata ogni volta che un processo libera un’area; 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frammentazione è ridotta al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minimo;</a:t>
            </a:r>
            <a:endParaRPr sz="1600">
              <a:latin typeface="Arial"/>
              <a:cs typeface="Arial"/>
            </a:endParaRPr>
          </a:p>
          <a:p>
            <a:pPr marL="100203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grande costo di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CPU.</a:t>
            </a:r>
            <a:endParaRPr sz="1600">
              <a:latin typeface="Arial"/>
              <a:cs typeface="Arial"/>
            </a:endParaRPr>
          </a:p>
          <a:p>
            <a:pPr marL="687705" indent="-227329">
              <a:lnSpc>
                <a:spcPct val="100000"/>
              </a:lnSpc>
              <a:spcBef>
                <a:spcPts val="965"/>
              </a:spcBef>
              <a:buAutoNum type="arabicPeriod" startAt="2"/>
              <a:tabLst>
                <a:tab pos="688340" algn="l"/>
              </a:tabLst>
            </a:pPr>
            <a:r>
              <a:rPr sz="1600" spc="-5" dirty="0">
                <a:latin typeface="Arial"/>
                <a:cs typeface="Arial"/>
              </a:rPr>
              <a:t>Su necessità:</a:t>
            </a:r>
            <a:endParaRPr sz="1600">
              <a:latin typeface="Arial"/>
              <a:cs typeface="Arial"/>
            </a:endParaRPr>
          </a:p>
          <a:p>
            <a:pPr marL="1002030" marR="100965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compattazione viene effettuata quando non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riesce ad allocare </a:t>
            </a:r>
            <a:r>
              <a:rPr sz="1600" dirty="0">
                <a:latin typeface="Arial"/>
                <a:cs typeface="Arial"/>
              </a:rPr>
              <a:t>memoria  </a:t>
            </a:r>
            <a:r>
              <a:rPr sz="1600" spc="-5" dirty="0">
                <a:latin typeface="Arial"/>
                <a:cs typeface="Arial"/>
              </a:rPr>
              <a:t>ad un processo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richiedente;</a:t>
            </a:r>
            <a:endParaRPr sz="1600">
              <a:latin typeface="Arial"/>
              <a:cs typeface="Arial"/>
            </a:endParaRPr>
          </a:p>
          <a:p>
            <a:pPr marL="1002030" marR="10033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un controllo preliminare verifica </a:t>
            </a:r>
            <a:r>
              <a:rPr sz="1600" spc="-10" dirty="0">
                <a:latin typeface="Arial"/>
                <a:cs typeface="Arial"/>
              </a:rPr>
              <a:t>se il </a:t>
            </a:r>
            <a:r>
              <a:rPr sz="1600" spc="-5" dirty="0">
                <a:latin typeface="Arial"/>
                <a:cs typeface="Arial"/>
              </a:rPr>
              <a:t>totale </a:t>
            </a:r>
            <a:r>
              <a:rPr sz="1600" spc="-10" dirty="0">
                <a:latin typeface="Arial"/>
                <a:cs typeface="Arial"/>
              </a:rPr>
              <a:t>dell’area </a:t>
            </a:r>
            <a:r>
              <a:rPr sz="1600" spc="-5" dirty="0">
                <a:latin typeface="Arial"/>
                <a:cs typeface="Arial"/>
              </a:rPr>
              <a:t>liberabile è </a:t>
            </a:r>
            <a:r>
              <a:rPr sz="1600" spc="-10" dirty="0">
                <a:latin typeface="Arial"/>
                <a:cs typeface="Arial"/>
              </a:rPr>
              <a:t>sufficiente </a:t>
            </a:r>
            <a:r>
              <a:rPr sz="1600" spc="-5" dirty="0">
                <a:latin typeface="Arial"/>
                <a:cs typeface="Arial"/>
              </a:rPr>
              <a:t>a  contenere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processo.</a:t>
            </a:r>
            <a:endParaRPr sz="1600">
              <a:latin typeface="Arial"/>
              <a:cs typeface="Arial"/>
            </a:endParaRPr>
          </a:p>
          <a:p>
            <a:pPr marR="5080" algn="r">
              <a:lnSpc>
                <a:spcPts val="1155"/>
              </a:lnSpc>
            </a:pPr>
            <a:r>
              <a:rPr sz="1400" spc="-5" dirty="0">
                <a:latin typeface="Arial"/>
                <a:cs typeface="Arial"/>
              </a:rPr>
              <a:t>24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2852" y="2319527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2852" y="2807207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32852" y="3051048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2852" y="3782440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32852" y="4026408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2852" y="4270121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3016" y="1513078"/>
            <a:ext cx="7676515" cy="2952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La compattazione può essere effettuata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due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modi: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90500" indent="-177800">
              <a:lnSpc>
                <a:spcPct val="100000"/>
              </a:lnSpc>
              <a:buSzPct val="93750"/>
              <a:buAutoNum type="arabicPeriod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Spostamento selettivo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incrementale:</a:t>
            </a:r>
            <a:endParaRPr sz="1600">
              <a:latin typeface="Arial"/>
              <a:cs typeface="Arial"/>
            </a:endParaRPr>
          </a:p>
          <a:p>
            <a:pPr marL="927100" marR="508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ricerca di una strategia ottima di movimento </a:t>
            </a:r>
            <a:r>
              <a:rPr sz="160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compattare al meglio </a:t>
            </a:r>
            <a:r>
              <a:rPr sz="1600" dirty="0">
                <a:latin typeface="Arial"/>
                <a:cs typeface="Arial"/>
              </a:rPr>
              <a:t>la  </a:t>
            </a:r>
            <a:r>
              <a:rPr sz="1600" spc="-5" dirty="0">
                <a:latin typeface="Arial"/>
                <a:cs typeface="Arial"/>
              </a:rPr>
              <a:t>memoria;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consente di risparmiare tempo negli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spostamenti;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Poco utilizzata perché richiede un sovraccarico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notevole.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239395" indent="-226695">
              <a:lnSpc>
                <a:spcPct val="100000"/>
              </a:lnSpc>
              <a:buSzPct val="93750"/>
              <a:buAutoNum type="arabicPeriod" startAt="2"/>
              <a:tabLst>
                <a:tab pos="240029" algn="l"/>
              </a:tabLst>
            </a:pPr>
            <a:r>
              <a:rPr sz="1600" spc="-5" dirty="0">
                <a:latin typeface="Arial"/>
                <a:cs typeface="Arial"/>
              </a:rPr>
              <a:t>Spostamento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globale:</a:t>
            </a:r>
            <a:endParaRPr sz="1600">
              <a:latin typeface="Arial"/>
              <a:cs typeface="Arial"/>
            </a:endParaRPr>
          </a:p>
          <a:p>
            <a:pPr marL="927100" marR="20383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tutte </a:t>
            </a:r>
            <a:r>
              <a:rPr sz="1600" dirty="0">
                <a:latin typeface="Arial"/>
                <a:cs typeface="Arial"/>
              </a:rPr>
              <a:t>le </a:t>
            </a:r>
            <a:r>
              <a:rPr sz="1600" spc="-5" dirty="0">
                <a:latin typeface="Arial"/>
                <a:cs typeface="Arial"/>
              </a:rPr>
              <a:t>partizioni vengono rilocate ad uno dei due estremi della memoria; 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tempo di trasferimento delle partizioni non è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ottimizzabile;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non richiede strategie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particolari.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</a:t>
            </a:r>
            <a:r>
              <a:rPr spc="15" dirty="0"/>
              <a:t> </a:t>
            </a:r>
            <a:r>
              <a:rPr spc="-5" dirty="0"/>
              <a:t>Dinamico</a:t>
            </a:r>
          </a:p>
        </p:txBody>
      </p:sp>
      <p:sp>
        <p:nvSpPr>
          <p:cNvPr id="11" name="object 11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79119" y="5104911"/>
            <a:ext cx="7629525" cy="140843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460375" marR="474980" indent="-448309">
              <a:lnSpc>
                <a:spcPts val="1920"/>
              </a:lnSpc>
              <a:spcBef>
                <a:spcPts val="245"/>
              </a:spcBef>
            </a:pPr>
            <a:r>
              <a:rPr sz="1650" i="1" spc="-30" dirty="0">
                <a:latin typeface="Malgun Gothic"/>
                <a:cs typeface="Malgun Gothic"/>
              </a:rPr>
              <a:t>NB: </a:t>
            </a:r>
            <a:r>
              <a:rPr sz="1650" i="1" spc="-35" dirty="0">
                <a:latin typeface="Malgun Gothic"/>
                <a:cs typeface="Malgun Gothic"/>
              </a:rPr>
              <a:t>compattazione </a:t>
            </a:r>
            <a:r>
              <a:rPr sz="1650" i="1" spc="-25" dirty="0">
                <a:latin typeface="Malgun Gothic"/>
                <a:cs typeface="Malgun Gothic"/>
              </a:rPr>
              <a:t>possibile </a:t>
            </a:r>
            <a:r>
              <a:rPr sz="1650" i="1" spc="-30" dirty="0">
                <a:latin typeface="Malgun Gothic"/>
                <a:cs typeface="Malgun Gothic"/>
              </a:rPr>
              <a:t>solo </a:t>
            </a:r>
            <a:r>
              <a:rPr sz="1650" i="1" spc="-25" dirty="0">
                <a:latin typeface="Malgun Gothic"/>
                <a:cs typeface="Malgun Gothic"/>
              </a:rPr>
              <a:t>se la rilocazione </a:t>
            </a:r>
            <a:r>
              <a:rPr sz="1650" i="1" spc="-30" dirty="0">
                <a:latin typeface="Malgun Gothic"/>
                <a:cs typeface="Malgun Gothic"/>
              </a:rPr>
              <a:t>è </a:t>
            </a:r>
            <a:r>
              <a:rPr sz="1650" i="1" spc="-35" dirty="0">
                <a:latin typeface="Malgun Gothic"/>
                <a:cs typeface="Malgun Gothic"/>
              </a:rPr>
              <a:t>dinamica </a:t>
            </a:r>
            <a:r>
              <a:rPr sz="1650" i="1" spc="-25" dirty="0">
                <a:latin typeface="Malgun Gothic"/>
                <a:cs typeface="Malgun Gothic"/>
              </a:rPr>
              <a:t>(run </a:t>
            </a:r>
            <a:r>
              <a:rPr sz="1650" i="1" spc="-30" dirty="0">
                <a:latin typeface="Malgun Gothic"/>
                <a:cs typeface="Malgun Gothic"/>
              </a:rPr>
              <a:t>time) </a:t>
            </a:r>
            <a:r>
              <a:rPr sz="1650" i="1" spc="-40" dirty="0">
                <a:latin typeface="Malgun Gothic"/>
                <a:cs typeface="Malgun Gothic"/>
              </a:rPr>
              <a:t>non  </a:t>
            </a:r>
            <a:r>
              <a:rPr sz="1650" i="1" spc="-25" dirty="0">
                <a:latin typeface="Malgun Gothic"/>
                <a:cs typeface="Malgun Gothic"/>
              </a:rPr>
              <a:t>possibile </a:t>
            </a:r>
            <a:r>
              <a:rPr sz="1650" i="1" spc="-30" dirty="0">
                <a:latin typeface="Malgun Gothic"/>
                <a:cs typeface="Malgun Gothic"/>
              </a:rPr>
              <a:t>se </a:t>
            </a:r>
            <a:r>
              <a:rPr sz="1650" i="1" spc="-25" dirty="0">
                <a:latin typeface="Malgun Gothic"/>
                <a:cs typeface="Malgun Gothic"/>
              </a:rPr>
              <a:t>la </a:t>
            </a:r>
            <a:r>
              <a:rPr sz="1650" i="1" spc="-30" dirty="0">
                <a:latin typeface="Malgun Gothic"/>
                <a:cs typeface="Malgun Gothic"/>
              </a:rPr>
              <a:t>rilocazione è </a:t>
            </a:r>
            <a:r>
              <a:rPr sz="1650" i="1" spc="-25" dirty="0">
                <a:latin typeface="Malgun Gothic"/>
                <a:cs typeface="Malgun Gothic"/>
              </a:rPr>
              <a:t>statica </a:t>
            </a:r>
            <a:r>
              <a:rPr sz="1650" i="1" spc="-35" dirty="0">
                <a:latin typeface="Malgun Gothic"/>
                <a:cs typeface="Malgun Gothic"/>
              </a:rPr>
              <a:t>o </a:t>
            </a:r>
            <a:r>
              <a:rPr sz="1650" i="1" spc="-30" dirty="0">
                <a:latin typeface="Malgun Gothic"/>
                <a:cs typeface="Malgun Gothic"/>
              </a:rPr>
              <a:t>fatta a </a:t>
            </a:r>
            <a:r>
              <a:rPr sz="1650" i="1" spc="-40" dirty="0">
                <a:latin typeface="Malgun Gothic"/>
                <a:cs typeface="Malgun Gothic"/>
              </a:rPr>
              <a:t>tempo </a:t>
            </a:r>
            <a:r>
              <a:rPr sz="1650" i="1" spc="-30" dirty="0">
                <a:latin typeface="Malgun Gothic"/>
                <a:cs typeface="Malgun Gothic"/>
              </a:rPr>
              <a:t>di compilazione </a:t>
            </a:r>
            <a:r>
              <a:rPr sz="1650" i="1" spc="-35" dirty="0">
                <a:latin typeface="Malgun Gothic"/>
                <a:cs typeface="Malgun Gothic"/>
              </a:rPr>
              <a:t>o  </a:t>
            </a:r>
            <a:r>
              <a:rPr sz="1650" i="1" spc="-30" dirty="0">
                <a:latin typeface="Malgun Gothic"/>
                <a:cs typeface="Malgun Gothic"/>
              </a:rPr>
              <a:t>caricamento</a:t>
            </a:r>
            <a:endParaRPr sz="16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25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0318" y="2874008"/>
            <a:ext cx="4359910" cy="60706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450" spc="-70" dirty="0">
                <a:latin typeface="Lucida Sans Unicode"/>
                <a:cs typeface="Lucida Sans Unicode"/>
              </a:rPr>
              <a:t>Esempio:</a:t>
            </a:r>
            <a:endParaRPr sz="1450">
              <a:latin typeface="Lucida Sans Unicode"/>
              <a:cs typeface="Lucida Sans Unicode"/>
            </a:endParaRPr>
          </a:p>
          <a:p>
            <a:pPr marL="590550">
              <a:lnSpc>
                <a:spcPct val="100000"/>
              </a:lnSpc>
              <a:spcBef>
                <a:spcPts val="550"/>
              </a:spcBef>
              <a:tabLst>
                <a:tab pos="2110105" algn="l"/>
                <a:tab pos="2919095" algn="l"/>
              </a:tabLst>
            </a:pPr>
            <a:r>
              <a:rPr sz="1450" spc="-55" dirty="0">
                <a:latin typeface="Lucida Sans Unicode"/>
                <a:cs typeface="Lucida Sans Unicode"/>
              </a:rPr>
              <a:t>(3A2F)</a:t>
            </a:r>
            <a:r>
              <a:rPr sz="1425" spc="-82" baseline="-20467" dirty="0">
                <a:latin typeface="Lucida Sans Unicode"/>
                <a:cs typeface="Lucida Sans Unicode"/>
              </a:rPr>
              <a:t>16 </a:t>
            </a:r>
            <a:r>
              <a:rPr sz="1450" spc="-335" dirty="0">
                <a:latin typeface="Lucida Sans Unicode"/>
                <a:cs typeface="Lucida Sans Unicode"/>
              </a:rPr>
              <a:t>=  </a:t>
            </a:r>
            <a:r>
              <a:rPr sz="1450" spc="-315" dirty="0">
                <a:latin typeface="Lucida Sans Unicode"/>
                <a:cs typeface="Lucida Sans Unicode"/>
              </a:rPr>
              <a:t> </a:t>
            </a:r>
            <a:r>
              <a:rPr sz="1450" spc="-140" dirty="0">
                <a:latin typeface="Lucida Sans Unicode"/>
                <a:cs typeface="Lucida Sans Unicode"/>
              </a:rPr>
              <a:t>3</a:t>
            </a:r>
            <a:r>
              <a:rPr sz="1450" spc="-85" dirty="0">
                <a:latin typeface="Lucida Sans Unicode"/>
                <a:cs typeface="Lucida Sans Unicode"/>
              </a:rPr>
              <a:t> </a:t>
            </a:r>
            <a:r>
              <a:rPr sz="1450" spc="-125" dirty="0">
                <a:latin typeface="Lucida Sans Unicode"/>
                <a:cs typeface="Lucida Sans Unicode"/>
              </a:rPr>
              <a:t>16</a:t>
            </a:r>
            <a:r>
              <a:rPr sz="1425" spc="-187" baseline="23391" dirty="0">
                <a:latin typeface="Lucida Sans Unicode"/>
                <a:cs typeface="Lucida Sans Unicode"/>
              </a:rPr>
              <a:t>3	</a:t>
            </a:r>
            <a:r>
              <a:rPr sz="1450" spc="-335" dirty="0">
                <a:latin typeface="Lucida Sans Unicode"/>
                <a:cs typeface="Lucida Sans Unicode"/>
              </a:rPr>
              <a:t>+ </a:t>
            </a:r>
            <a:r>
              <a:rPr sz="1450" spc="-215" dirty="0">
                <a:latin typeface="Lucida Sans Unicode"/>
                <a:cs typeface="Lucida Sans Unicode"/>
              </a:rPr>
              <a:t> </a:t>
            </a:r>
            <a:r>
              <a:rPr sz="1450" spc="-140" dirty="0">
                <a:latin typeface="Lucida Sans Unicode"/>
                <a:cs typeface="Lucida Sans Unicode"/>
              </a:rPr>
              <a:t>10</a:t>
            </a:r>
            <a:r>
              <a:rPr sz="1450" spc="-90" dirty="0">
                <a:latin typeface="Lucida Sans Unicode"/>
                <a:cs typeface="Lucida Sans Unicode"/>
              </a:rPr>
              <a:t> </a:t>
            </a:r>
            <a:r>
              <a:rPr sz="1450" spc="-125" dirty="0">
                <a:latin typeface="Lucida Sans Unicode"/>
                <a:cs typeface="Lucida Sans Unicode"/>
              </a:rPr>
              <a:t>16</a:t>
            </a:r>
            <a:r>
              <a:rPr sz="1425" spc="-187" baseline="23391" dirty="0">
                <a:latin typeface="Lucida Sans Unicode"/>
                <a:cs typeface="Lucida Sans Unicode"/>
              </a:rPr>
              <a:t>2	</a:t>
            </a:r>
            <a:r>
              <a:rPr sz="1450" spc="-335" dirty="0">
                <a:latin typeface="Lucida Sans Unicode"/>
                <a:cs typeface="Lucida Sans Unicode"/>
              </a:rPr>
              <a:t>+ </a:t>
            </a:r>
            <a:r>
              <a:rPr sz="1450" spc="-140" dirty="0">
                <a:latin typeface="Lucida Sans Unicode"/>
                <a:cs typeface="Lucida Sans Unicode"/>
              </a:rPr>
              <a:t>2 </a:t>
            </a:r>
            <a:r>
              <a:rPr sz="1450" spc="-125" dirty="0">
                <a:latin typeface="Lucida Sans Unicode"/>
                <a:cs typeface="Lucida Sans Unicode"/>
              </a:rPr>
              <a:t>16</a:t>
            </a:r>
            <a:r>
              <a:rPr sz="1425" spc="-187" baseline="23391" dirty="0">
                <a:latin typeface="Lucida Sans Unicode"/>
                <a:cs typeface="Lucida Sans Unicode"/>
              </a:rPr>
              <a:t>1 </a:t>
            </a:r>
            <a:r>
              <a:rPr sz="1450" spc="-335" dirty="0">
                <a:latin typeface="Lucida Sans Unicode"/>
                <a:cs typeface="Lucida Sans Unicode"/>
              </a:rPr>
              <a:t>+ </a:t>
            </a:r>
            <a:r>
              <a:rPr sz="1450" spc="-140" dirty="0">
                <a:latin typeface="Lucida Sans Unicode"/>
                <a:cs typeface="Lucida Sans Unicode"/>
              </a:rPr>
              <a:t>15 </a:t>
            </a:r>
            <a:r>
              <a:rPr sz="1450" spc="-120" dirty="0">
                <a:latin typeface="Lucida Sans Unicode"/>
                <a:cs typeface="Lucida Sans Unicode"/>
              </a:rPr>
              <a:t>16</a:t>
            </a:r>
            <a:r>
              <a:rPr sz="1425" spc="-179" baseline="23391" dirty="0">
                <a:latin typeface="Lucida Sans Unicode"/>
                <a:cs typeface="Lucida Sans Unicode"/>
              </a:rPr>
              <a:t>0</a:t>
            </a:r>
            <a:r>
              <a:rPr sz="1425" spc="-37" baseline="23391" dirty="0">
                <a:latin typeface="Lucida Sans Unicode"/>
                <a:cs typeface="Lucida Sans Unicode"/>
              </a:rPr>
              <a:t> </a:t>
            </a:r>
            <a:r>
              <a:rPr sz="1450" spc="-335" dirty="0">
                <a:latin typeface="Lucida Sans Unicode"/>
                <a:cs typeface="Lucida Sans Unicode"/>
              </a:rPr>
              <a:t>=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0915" y="1573538"/>
            <a:ext cx="4693285" cy="6102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762125">
              <a:lnSpc>
                <a:spcPct val="100000"/>
              </a:lnSpc>
              <a:spcBef>
                <a:spcPts val="130"/>
              </a:spcBef>
            </a:pPr>
            <a:r>
              <a:rPr sz="1450" spc="-80" dirty="0">
                <a:latin typeface="Lucida Sans Unicode"/>
                <a:cs typeface="Lucida Sans Unicode"/>
              </a:rPr>
              <a:t>Cifre: </a:t>
            </a:r>
            <a:r>
              <a:rPr sz="1450" spc="-140" dirty="0">
                <a:latin typeface="Lucida Sans Unicode"/>
                <a:cs typeface="Lucida Sans Unicode"/>
              </a:rPr>
              <a:t>0 1 2 3 4 5 6 7 8 9 </a:t>
            </a:r>
            <a:r>
              <a:rPr sz="1450" spc="-65" dirty="0">
                <a:latin typeface="Lucida Sans Unicode"/>
                <a:cs typeface="Lucida Sans Unicode"/>
              </a:rPr>
              <a:t>A </a:t>
            </a:r>
            <a:r>
              <a:rPr sz="1450" spc="100" dirty="0">
                <a:latin typeface="Lucida Sans Unicode"/>
                <a:cs typeface="Lucida Sans Unicode"/>
              </a:rPr>
              <a:t>B </a:t>
            </a:r>
            <a:r>
              <a:rPr sz="1450" spc="10" dirty="0">
                <a:latin typeface="Lucida Sans Unicode"/>
                <a:cs typeface="Lucida Sans Unicode"/>
              </a:rPr>
              <a:t>C </a:t>
            </a:r>
            <a:r>
              <a:rPr sz="1450" spc="-75" dirty="0">
                <a:latin typeface="Lucida Sans Unicode"/>
                <a:cs typeface="Lucida Sans Unicode"/>
              </a:rPr>
              <a:t>D </a:t>
            </a:r>
            <a:r>
              <a:rPr sz="1450" spc="150" dirty="0">
                <a:latin typeface="Lucida Sans Unicode"/>
                <a:cs typeface="Lucida Sans Unicode"/>
              </a:rPr>
              <a:t>E</a:t>
            </a:r>
            <a:r>
              <a:rPr sz="1450" spc="185" dirty="0">
                <a:latin typeface="Lucida Sans Unicode"/>
                <a:cs typeface="Lucida Sans Unicode"/>
              </a:rPr>
              <a:t> </a:t>
            </a:r>
            <a:r>
              <a:rPr sz="1450" spc="80" dirty="0">
                <a:latin typeface="Lucida Sans Unicode"/>
                <a:cs typeface="Lucida Sans Unicode"/>
              </a:rPr>
              <a:t>F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450" spc="-10" dirty="0">
                <a:latin typeface="Lucida Sans Unicode"/>
                <a:cs typeface="Lucida Sans Unicode"/>
              </a:rPr>
              <a:t>La </a:t>
            </a:r>
            <a:r>
              <a:rPr sz="1450" spc="-100" dirty="0">
                <a:latin typeface="Lucida Sans Unicode"/>
                <a:cs typeface="Lucida Sans Unicode"/>
              </a:rPr>
              <a:t>corrispondenza </a:t>
            </a:r>
            <a:r>
              <a:rPr sz="1450" spc="-120" dirty="0">
                <a:latin typeface="Lucida Sans Unicode"/>
                <a:cs typeface="Lucida Sans Unicode"/>
              </a:rPr>
              <a:t>in </a:t>
            </a:r>
            <a:r>
              <a:rPr sz="1450" spc="-85" dirty="0">
                <a:latin typeface="Lucida Sans Unicode"/>
                <a:cs typeface="Lucida Sans Unicode"/>
              </a:rPr>
              <a:t>decimale delle </a:t>
            </a:r>
            <a:r>
              <a:rPr sz="1450" spc="-90" dirty="0">
                <a:latin typeface="Lucida Sans Unicode"/>
                <a:cs typeface="Lucida Sans Unicode"/>
              </a:rPr>
              <a:t>cifre </a:t>
            </a:r>
            <a:r>
              <a:rPr sz="1450" spc="-110" dirty="0">
                <a:latin typeface="Lucida Sans Unicode"/>
                <a:cs typeface="Lucida Sans Unicode"/>
              </a:rPr>
              <a:t>oltre il </a:t>
            </a:r>
            <a:r>
              <a:rPr sz="1450" spc="-140" dirty="0">
                <a:latin typeface="Lucida Sans Unicode"/>
                <a:cs typeface="Lucida Sans Unicode"/>
              </a:rPr>
              <a:t>9</a:t>
            </a:r>
            <a:r>
              <a:rPr sz="1450" spc="-145" dirty="0">
                <a:latin typeface="Lucida Sans Unicode"/>
                <a:cs typeface="Lucida Sans Unicode"/>
              </a:rPr>
              <a:t> </a:t>
            </a:r>
            <a:r>
              <a:rPr sz="1450" spc="-30" dirty="0">
                <a:latin typeface="Lucida Sans Unicode"/>
                <a:cs typeface="Lucida Sans Unicode"/>
              </a:rPr>
              <a:t>è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16072" y="2292866"/>
            <a:ext cx="804545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710"/>
              </a:lnSpc>
              <a:spcBef>
                <a:spcPts val="130"/>
              </a:spcBef>
            </a:pPr>
            <a:r>
              <a:rPr sz="1450" spc="-65" dirty="0">
                <a:latin typeface="Lucida Sans Unicode"/>
                <a:cs typeface="Lucida Sans Unicode"/>
              </a:rPr>
              <a:t>A </a:t>
            </a:r>
            <a:r>
              <a:rPr sz="1450" spc="-335" dirty="0">
                <a:latin typeface="Lucida Sans Unicode"/>
                <a:cs typeface="Lucida Sans Unicode"/>
              </a:rPr>
              <a:t>= </a:t>
            </a:r>
            <a:r>
              <a:rPr sz="1450" spc="-290" dirty="0">
                <a:latin typeface="Lucida Sans Unicode"/>
                <a:cs typeface="Lucida Sans Unicode"/>
              </a:rPr>
              <a:t> </a:t>
            </a:r>
            <a:r>
              <a:rPr sz="1450" spc="-80" dirty="0">
                <a:latin typeface="Lucida Sans Unicode"/>
                <a:cs typeface="Lucida Sans Unicode"/>
              </a:rPr>
              <a:t>(10)</a:t>
            </a:r>
            <a:r>
              <a:rPr sz="1425" spc="-120" baseline="-20467" dirty="0">
                <a:latin typeface="Lucida Sans Unicode"/>
                <a:cs typeface="Lucida Sans Unicode"/>
              </a:rPr>
              <a:t>10</a:t>
            </a:r>
            <a:endParaRPr sz="1425" baseline="-20467">
              <a:latin typeface="Lucida Sans Unicode"/>
              <a:cs typeface="Lucida Sans Unicode"/>
            </a:endParaRPr>
          </a:p>
          <a:p>
            <a:pPr marL="12700">
              <a:lnSpc>
                <a:spcPts val="1680"/>
              </a:lnSpc>
            </a:pPr>
            <a:r>
              <a:rPr sz="1450" spc="100" dirty="0">
                <a:latin typeface="Lucida Sans Unicode"/>
                <a:cs typeface="Lucida Sans Unicode"/>
              </a:rPr>
              <a:t>B </a:t>
            </a:r>
            <a:r>
              <a:rPr sz="1450" spc="-335" dirty="0">
                <a:latin typeface="Lucida Sans Unicode"/>
                <a:cs typeface="Lucida Sans Unicode"/>
              </a:rPr>
              <a:t>=</a:t>
            </a:r>
            <a:r>
              <a:rPr sz="1450" spc="-330" dirty="0">
                <a:latin typeface="Lucida Sans Unicode"/>
                <a:cs typeface="Lucida Sans Unicode"/>
              </a:rPr>
              <a:t> </a:t>
            </a:r>
            <a:r>
              <a:rPr sz="1450" spc="-80" dirty="0">
                <a:latin typeface="Lucida Sans Unicode"/>
                <a:cs typeface="Lucida Sans Unicode"/>
              </a:rPr>
              <a:t>(11)</a:t>
            </a:r>
            <a:r>
              <a:rPr sz="1425" spc="-120" baseline="-20467" dirty="0">
                <a:latin typeface="Lucida Sans Unicode"/>
                <a:cs typeface="Lucida Sans Unicode"/>
              </a:rPr>
              <a:t>10</a:t>
            </a:r>
            <a:endParaRPr sz="1425" baseline="-20467">
              <a:latin typeface="Lucida Sans Unicode"/>
              <a:cs typeface="Lucida Sans Unicode"/>
            </a:endParaRPr>
          </a:p>
          <a:p>
            <a:pPr marL="12700">
              <a:lnSpc>
                <a:spcPts val="1710"/>
              </a:lnSpc>
            </a:pPr>
            <a:r>
              <a:rPr sz="1450" spc="10" dirty="0">
                <a:latin typeface="Lucida Sans Unicode"/>
                <a:cs typeface="Lucida Sans Unicode"/>
              </a:rPr>
              <a:t>C </a:t>
            </a:r>
            <a:r>
              <a:rPr sz="1450" spc="-335" dirty="0">
                <a:latin typeface="Lucida Sans Unicode"/>
                <a:cs typeface="Lucida Sans Unicode"/>
              </a:rPr>
              <a:t>=</a:t>
            </a:r>
            <a:r>
              <a:rPr sz="1450" spc="-235" dirty="0">
                <a:latin typeface="Lucida Sans Unicode"/>
                <a:cs typeface="Lucida Sans Unicode"/>
              </a:rPr>
              <a:t> </a:t>
            </a:r>
            <a:r>
              <a:rPr sz="1450" spc="-80" dirty="0">
                <a:latin typeface="Lucida Sans Unicode"/>
                <a:cs typeface="Lucida Sans Unicode"/>
              </a:rPr>
              <a:t>(12)</a:t>
            </a:r>
            <a:r>
              <a:rPr sz="1425" spc="-120" baseline="-20467" dirty="0">
                <a:latin typeface="Lucida Sans Unicode"/>
                <a:cs typeface="Lucida Sans Unicode"/>
              </a:rPr>
              <a:t>10</a:t>
            </a:r>
            <a:endParaRPr sz="1425" baseline="-20467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8846" y="2292866"/>
            <a:ext cx="804545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710"/>
              </a:lnSpc>
              <a:spcBef>
                <a:spcPts val="130"/>
              </a:spcBef>
            </a:pPr>
            <a:r>
              <a:rPr sz="1450" spc="-75" dirty="0">
                <a:latin typeface="Lucida Sans Unicode"/>
                <a:cs typeface="Lucida Sans Unicode"/>
              </a:rPr>
              <a:t>D </a:t>
            </a:r>
            <a:r>
              <a:rPr sz="1450" spc="-335" dirty="0">
                <a:latin typeface="Lucida Sans Unicode"/>
                <a:cs typeface="Lucida Sans Unicode"/>
              </a:rPr>
              <a:t>= </a:t>
            </a:r>
            <a:r>
              <a:rPr sz="1450" spc="-270" dirty="0">
                <a:latin typeface="Lucida Sans Unicode"/>
                <a:cs typeface="Lucida Sans Unicode"/>
              </a:rPr>
              <a:t> </a:t>
            </a:r>
            <a:r>
              <a:rPr sz="1450" spc="-80" dirty="0">
                <a:latin typeface="Lucida Sans Unicode"/>
                <a:cs typeface="Lucida Sans Unicode"/>
              </a:rPr>
              <a:t>(13)</a:t>
            </a:r>
            <a:r>
              <a:rPr sz="1425" spc="-120" baseline="-20467" dirty="0">
                <a:latin typeface="Lucida Sans Unicode"/>
                <a:cs typeface="Lucida Sans Unicode"/>
              </a:rPr>
              <a:t>10</a:t>
            </a:r>
            <a:endParaRPr sz="1425" baseline="-20467">
              <a:latin typeface="Lucida Sans Unicode"/>
              <a:cs typeface="Lucida Sans Unicode"/>
            </a:endParaRPr>
          </a:p>
          <a:p>
            <a:pPr marL="12700">
              <a:lnSpc>
                <a:spcPts val="1680"/>
              </a:lnSpc>
            </a:pPr>
            <a:r>
              <a:rPr sz="1450" spc="150" dirty="0">
                <a:latin typeface="Lucida Sans Unicode"/>
                <a:cs typeface="Lucida Sans Unicode"/>
              </a:rPr>
              <a:t>E</a:t>
            </a:r>
            <a:r>
              <a:rPr sz="1450" spc="-135" dirty="0">
                <a:latin typeface="Lucida Sans Unicode"/>
                <a:cs typeface="Lucida Sans Unicode"/>
              </a:rPr>
              <a:t> </a:t>
            </a:r>
            <a:r>
              <a:rPr sz="1450" spc="-335" dirty="0">
                <a:latin typeface="Lucida Sans Unicode"/>
                <a:cs typeface="Lucida Sans Unicode"/>
              </a:rPr>
              <a:t>=   </a:t>
            </a:r>
            <a:r>
              <a:rPr sz="1450" spc="-80" dirty="0">
                <a:latin typeface="Lucida Sans Unicode"/>
                <a:cs typeface="Lucida Sans Unicode"/>
              </a:rPr>
              <a:t>(14)</a:t>
            </a:r>
            <a:r>
              <a:rPr sz="1425" spc="-120" baseline="-20467" dirty="0">
                <a:latin typeface="Lucida Sans Unicode"/>
                <a:cs typeface="Lucida Sans Unicode"/>
              </a:rPr>
              <a:t>10</a:t>
            </a:r>
            <a:endParaRPr sz="1425" baseline="-20467">
              <a:latin typeface="Lucida Sans Unicode"/>
              <a:cs typeface="Lucida Sans Unicode"/>
            </a:endParaRPr>
          </a:p>
          <a:p>
            <a:pPr marL="21590">
              <a:lnSpc>
                <a:spcPts val="1710"/>
              </a:lnSpc>
            </a:pPr>
            <a:r>
              <a:rPr sz="1450" spc="80" dirty="0">
                <a:latin typeface="Lucida Sans Unicode"/>
                <a:cs typeface="Lucida Sans Unicode"/>
              </a:rPr>
              <a:t>F </a:t>
            </a:r>
            <a:r>
              <a:rPr sz="1450" spc="-335" dirty="0">
                <a:latin typeface="Lucida Sans Unicode"/>
                <a:cs typeface="Lucida Sans Unicode"/>
              </a:rPr>
              <a:t>=</a:t>
            </a:r>
            <a:r>
              <a:rPr sz="1450" spc="-300" dirty="0">
                <a:latin typeface="Lucida Sans Unicode"/>
                <a:cs typeface="Lucida Sans Unicode"/>
              </a:rPr>
              <a:t> </a:t>
            </a:r>
            <a:r>
              <a:rPr sz="1450" spc="-80" dirty="0">
                <a:latin typeface="Lucida Sans Unicode"/>
                <a:cs typeface="Lucida Sans Unicode"/>
              </a:rPr>
              <a:t>(15)</a:t>
            </a:r>
            <a:r>
              <a:rPr sz="1425" spc="-120" baseline="-20467" dirty="0">
                <a:latin typeface="Lucida Sans Unicode"/>
                <a:cs typeface="Lucida Sans Unicode"/>
              </a:rPr>
              <a:t>10</a:t>
            </a:r>
            <a:endParaRPr sz="1425" baseline="-20467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Sistema</a:t>
            </a:r>
            <a:r>
              <a:rPr spc="-25" dirty="0"/>
              <a:t> </a:t>
            </a:r>
            <a:r>
              <a:rPr dirty="0"/>
              <a:t>esadecimale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91718" y="3387461"/>
            <a:ext cx="5189855" cy="57340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556385">
              <a:lnSpc>
                <a:spcPct val="100000"/>
              </a:lnSpc>
              <a:spcBef>
                <a:spcPts val="570"/>
              </a:spcBef>
              <a:tabLst>
                <a:tab pos="3730625" algn="l"/>
                <a:tab pos="4277995" algn="l"/>
              </a:tabLst>
            </a:pPr>
            <a:r>
              <a:rPr sz="1450" spc="-135" dirty="0">
                <a:latin typeface="Lucida Sans Unicode"/>
                <a:cs typeface="Lucida Sans Unicode"/>
              </a:rPr>
              <a:t>3 </a:t>
            </a:r>
            <a:r>
              <a:rPr sz="1450" spc="-140" dirty="0">
                <a:latin typeface="Lucida Sans Unicode"/>
                <a:cs typeface="Lucida Sans Unicode"/>
              </a:rPr>
              <a:t>4096   </a:t>
            </a:r>
            <a:r>
              <a:rPr sz="1450" spc="-335" dirty="0">
                <a:latin typeface="Lucida Sans Unicode"/>
                <a:cs typeface="Lucida Sans Unicode"/>
              </a:rPr>
              <a:t>+    </a:t>
            </a:r>
            <a:r>
              <a:rPr sz="1450" spc="-215" dirty="0">
                <a:latin typeface="Lucida Sans Unicode"/>
                <a:cs typeface="Lucida Sans Unicode"/>
              </a:rPr>
              <a:t> </a:t>
            </a:r>
            <a:r>
              <a:rPr sz="1450" spc="-140" dirty="0">
                <a:latin typeface="Lucida Sans Unicode"/>
                <a:cs typeface="Lucida Sans Unicode"/>
              </a:rPr>
              <a:t>10 256   </a:t>
            </a:r>
            <a:r>
              <a:rPr sz="1450" spc="-335" dirty="0">
                <a:latin typeface="Lucida Sans Unicode"/>
                <a:cs typeface="Lucida Sans Unicode"/>
              </a:rPr>
              <a:t>+   </a:t>
            </a:r>
            <a:r>
              <a:rPr sz="1450" spc="-330" dirty="0">
                <a:latin typeface="Lucida Sans Unicode"/>
                <a:cs typeface="Lucida Sans Unicode"/>
              </a:rPr>
              <a:t> </a:t>
            </a:r>
            <a:r>
              <a:rPr sz="1450" spc="-135" dirty="0">
                <a:latin typeface="Lucida Sans Unicode"/>
                <a:cs typeface="Lucida Sans Unicode"/>
              </a:rPr>
              <a:t>2</a:t>
            </a:r>
            <a:r>
              <a:rPr sz="1450" spc="-90" dirty="0">
                <a:latin typeface="Lucida Sans Unicode"/>
                <a:cs typeface="Lucida Sans Unicode"/>
              </a:rPr>
              <a:t> </a:t>
            </a:r>
            <a:r>
              <a:rPr sz="1450" spc="-140" dirty="0">
                <a:latin typeface="Lucida Sans Unicode"/>
                <a:cs typeface="Lucida Sans Unicode"/>
              </a:rPr>
              <a:t>16	</a:t>
            </a:r>
            <a:r>
              <a:rPr sz="1450" spc="-335" dirty="0">
                <a:latin typeface="Lucida Sans Unicode"/>
                <a:cs typeface="Lucida Sans Unicode"/>
              </a:rPr>
              <a:t>+     </a:t>
            </a:r>
            <a:r>
              <a:rPr sz="1450" spc="-300" dirty="0">
                <a:latin typeface="Lucida Sans Unicode"/>
                <a:cs typeface="Lucida Sans Unicode"/>
              </a:rPr>
              <a:t> </a:t>
            </a:r>
            <a:r>
              <a:rPr sz="1450" spc="-140" dirty="0">
                <a:latin typeface="Lucida Sans Unicode"/>
                <a:cs typeface="Lucida Sans Unicode"/>
              </a:rPr>
              <a:t>15	</a:t>
            </a:r>
            <a:r>
              <a:rPr sz="1450" spc="-335" dirty="0">
                <a:latin typeface="Lucida Sans Unicode"/>
                <a:cs typeface="Lucida Sans Unicode"/>
              </a:rPr>
              <a:t>=</a:t>
            </a:r>
            <a:r>
              <a:rPr sz="1450" spc="-265" dirty="0">
                <a:latin typeface="Lucida Sans Unicode"/>
                <a:cs typeface="Lucida Sans Unicode"/>
              </a:rPr>
              <a:t> </a:t>
            </a:r>
            <a:r>
              <a:rPr sz="1450" spc="-100" dirty="0">
                <a:latin typeface="Lucida Sans Unicode"/>
                <a:cs typeface="Lucida Sans Unicode"/>
              </a:rPr>
              <a:t>(14895)</a:t>
            </a:r>
            <a:r>
              <a:rPr sz="1425" spc="-150" baseline="-20467" dirty="0">
                <a:latin typeface="Lucida Sans Unicode"/>
                <a:cs typeface="Lucida Sans Unicode"/>
              </a:rPr>
              <a:t>10</a:t>
            </a:r>
            <a:endParaRPr sz="1425" baseline="-20467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420"/>
              </a:spcBef>
              <a:buClr>
                <a:srgbClr val="333399"/>
              </a:buClr>
              <a:buChar char="•"/>
              <a:tabLst>
                <a:tab pos="354965" algn="l"/>
                <a:tab pos="355600" algn="l"/>
              </a:tabLst>
            </a:pPr>
            <a:r>
              <a:rPr sz="1400" spc="-20" dirty="0">
                <a:latin typeface="Lucida Sans Unicode"/>
                <a:cs typeface="Lucida Sans Unicode"/>
              </a:rPr>
              <a:t>Una </a:t>
            </a:r>
            <a:r>
              <a:rPr sz="1400" spc="-70" dirty="0">
                <a:latin typeface="Lucida Sans Unicode"/>
                <a:cs typeface="Lucida Sans Unicode"/>
              </a:rPr>
              <a:t>cifra </a:t>
            </a:r>
            <a:r>
              <a:rPr sz="1400" spc="-45" dirty="0">
                <a:latin typeface="Lucida Sans Unicode"/>
                <a:cs typeface="Lucida Sans Unicode"/>
              </a:rPr>
              <a:t>esadecimale </a:t>
            </a:r>
            <a:r>
              <a:rPr sz="1400" spc="-75" dirty="0">
                <a:latin typeface="Lucida Sans Unicode"/>
                <a:cs typeface="Lucida Sans Unicode"/>
              </a:rPr>
              <a:t>corrisponde </a:t>
            </a:r>
            <a:r>
              <a:rPr sz="1400" spc="5" dirty="0">
                <a:latin typeface="Lucida Sans Unicode"/>
                <a:cs typeface="Lucida Sans Unicode"/>
              </a:rPr>
              <a:t>a </a:t>
            </a:r>
            <a:r>
              <a:rPr sz="1400" spc="-105" dirty="0">
                <a:latin typeface="Lucida Sans Unicode"/>
                <a:cs typeface="Lucida Sans Unicode"/>
              </a:rPr>
              <a:t>4</a:t>
            </a:r>
            <a:r>
              <a:rPr sz="1400" spc="-254" dirty="0">
                <a:latin typeface="Lucida Sans Unicode"/>
                <a:cs typeface="Lucida Sans Unicode"/>
              </a:rPr>
              <a:t> </a:t>
            </a:r>
            <a:r>
              <a:rPr sz="1400" spc="-114" dirty="0">
                <a:latin typeface="Lucida Sans Unicode"/>
                <a:cs typeface="Lucida Sans Unicode"/>
              </a:rPr>
              <a:t>bit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1718" y="5813272"/>
            <a:ext cx="7616190" cy="68770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70"/>
              </a:spcBef>
              <a:buClr>
                <a:srgbClr val="333399"/>
              </a:buClr>
              <a:buChar char="•"/>
              <a:tabLst>
                <a:tab pos="354965" algn="l"/>
                <a:tab pos="355600" algn="l"/>
              </a:tabLst>
            </a:pPr>
            <a:r>
              <a:rPr sz="1400" spc="40" dirty="0">
                <a:latin typeface="Lucida Sans Unicode"/>
                <a:cs typeface="Lucida Sans Unicode"/>
              </a:rPr>
              <a:t>Si </a:t>
            </a:r>
            <a:r>
              <a:rPr sz="1400" spc="-70" dirty="0">
                <a:latin typeface="Lucida Sans Unicode"/>
                <a:cs typeface="Lucida Sans Unicode"/>
              </a:rPr>
              <a:t>possono </a:t>
            </a:r>
            <a:r>
              <a:rPr sz="1400" spc="-60" dirty="0">
                <a:latin typeface="Lucida Sans Unicode"/>
                <a:cs typeface="Lucida Sans Unicode"/>
              </a:rPr>
              <a:t>rappresentare </a:t>
            </a:r>
            <a:r>
              <a:rPr sz="1400" spc="-90" dirty="0">
                <a:latin typeface="Lucida Sans Unicode"/>
                <a:cs typeface="Lucida Sans Unicode"/>
              </a:rPr>
              <a:t>numeri </a:t>
            </a:r>
            <a:r>
              <a:rPr sz="1400" spc="-85" dirty="0">
                <a:latin typeface="Lucida Sans Unicode"/>
                <a:cs typeface="Lucida Sans Unicode"/>
              </a:rPr>
              <a:t>binari </a:t>
            </a:r>
            <a:r>
              <a:rPr sz="1400" spc="-95" dirty="0">
                <a:latin typeface="Lucida Sans Unicode"/>
                <a:cs typeface="Lucida Sans Unicode"/>
              </a:rPr>
              <a:t>lunghi </a:t>
            </a:r>
            <a:r>
              <a:rPr sz="1400" spc="-65" dirty="0">
                <a:latin typeface="Lucida Sans Unicode"/>
                <a:cs typeface="Lucida Sans Unicode"/>
              </a:rPr>
              <a:t>con </a:t>
            </a:r>
            <a:r>
              <a:rPr sz="1400" spc="-60" dirty="0">
                <a:latin typeface="Lucida Sans Unicode"/>
                <a:cs typeface="Lucida Sans Unicode"/>
              </a:rPr>
              <a:t>poche </a:t>
            </a:r>
            <a:r>
              <a:rPr sz="1400" spc="-70" dirty="0">
                <a:latin typeface="Lucida Sans Unicode"/>
                <a:cs typeface="Lucida Sans Unicode"/>
              </a:rPr>
              <a:t>cifre</a:t>
            </a:r>
            <a:r>
              <a:rPr sz="1400" spc="-280" dirty="0">
                <a:latin typeface="Lucida Sans Unicode"/>
                <a:cs typeface="Lucida Sans Unicode"/>
              </a:rPr>
              <a:t> </a:t>
            </a:r>
            <a:r>
              <a:rPr sz="1400" spc="-100" dirty="0">
                <a:latin typeface="Lucida Sans Unicode"/>
                <a:cs typeface="Lucida Sans Unicode"/>
              </a:rPr>
              <a:t>(1/4).</a:t>
            </a:r>
            <a:endParaRPr sz="140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ts val="1510"/>
              </a:lnSpc>
              <a:spcBef>
                <a:spcPts val="359"/>
              </a:spcBef>
              <a:buClr>
                <a:srgbClr val="333399"/>
              </a:buClr>
              <a:buChar char="•"/>
              <a:tabLst>
                <a:tab pos="354965" algn="l"/>
                <a:tab pos="355600" algn="l"/>
              </a:tabLst>
            </a:pPr>
            <a:r>
              <a:rPr sz="1400" spc="15" dirty="0">
                <a:latin typeface="Lucida Sans Unicode"/>
                <a:cs typeface="Lucida Sans Unicode"/>
              </a:rPr>
              <a:t>BIN2HEX: </a:t>
            </a:r>
            <a:r>
              <a:rPr sz="1400" spc="-90" dirty="0">
                <a:latin typeface="Lucida Sans Unicode"/>
                <a:cs typeface="Lucida Sans Unicode"/>
              </a:rPr>
              <a:t>raggruppando </a:t>
            </a:r>
            <a:r>
              <a:rPr sz="1400" spc="-55" dirty="0">
                <a:latin typeface="Lucida Sans Unicode"/>
                <a:cs typeface="Lucida Sans Unicode"/>
              </a:rPr>
              <a:t>le </a:t>
            </a:r>
            <a:r>
              <a:rPr sz="1400" spc="-75" dirty="0">
                <a:latin typeface="Lucida Sans Unicode"/>
                <a:cs typeface="Lucida Sans Unicode"/>
              </a:rPr>
              <a:t>cifre binarie </a:t>
            </a:r>
            <a:r>
              <a:rPr sz="1400" spc="-95" dirty="0">
                <a:latin typeface="Lucida Sans Unicode"/>
                <a:cs typeface="Lucida Sans Unicode"/>
              </a:rPr>
              <a:t>in  </a:t>
            </a:r>
            <a:r>
              <a:rPr sz="1400" spc="-105" dirty="0">
                <a:latin typeface="Lucida Sans Unicode"/>
                <a:cs typeface="Lucida Sans Unicode"/>
              </a:rPr>
              <a:t>gruppi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105" dirty="0">
                <a:latin typeface="Lucida Sans Unicode"/>
                <a:cs typeface="Lucida Sans Unicode"/>
              </a:rPr>
              <a:t>4 </a:t>
            </a:r>
            <a:r>
              <a:rPr sz="1400" dirty="0">
                <a:latin typeface="Lucida Sans Unicode"/>
                <a:cs typeface="Lucida Sans Unicode"/>
              </a:rPr>
              <a:t>e </a:t>
            </a:r>
            <a:r>
              <a:rPr sz="1400" spc="-80" dirty="0">
                <a:latin typeface="Lucida Sans Unicode"/>
                <a:cs typeface="Lucida Sans Unicode"/>
              </a:rPr>
              <a:t>sostituendole </a:t>
            </a:r>
            <a:r>
              <a:rPr sz="1400" spc="-70" dirty="0">
                <a:latin typeface="Lucida Sans Unicode"/>
                <a:cs typeface="Lucida Sans Unicode"/>
              </a:rPr>
              <a:t>con </a:t>
            </a:r>
            <a:r>
              <a:rPr sz="1400" spc="-50" dirty="0">
                <a:latin typeface="Lucida Sans Unicode"/>
                <a:cs typeface="Lucida Sans Unicode"/>
              </a:rPr>
              <a:t>le </a:t>
            </a:r>
            <a:r>
              <a:rPr sz="1400" spc="-75" dirty="0">
                <a:latin typeface="Lucida Sans Unicode"/>
                <a:cs typeface="Lucida Sans Unicode"/>
              </a:rPr>
              <a:t>cifre  </a:t>
            </a:r>
            <a:r>
              <a:rPr sz="1400" spc="-55" dirty="0">
                <a:latin typeface="Lucida Sans Unicode"/>
                <a:cs typeface="Lucida Sans Unicode"/>
              </a:rPr>
              <a:t>esadecimali </a:t>
            </a:r>
            <a:r>
              <a:rPr sz="1400" spc="-60" dirty="0">
                <a:latin typeface="Lucida Sans Unicode"/>
                <a:cs typeface="Lucida Sans Unicode"/>
              </a:rPr>
              <a:t>secondo </a:t>
            </a:r>
            <a:r>
              <a:rPr sz="1400" spc="-45" dirty="0">
                <a:latin typeface="Lucida Sans Unicode"/>
                <a:cs typeface="Lucida Sans Unicode"/>
              </a:rPr>
              <a:t>la </a:t>
            </a:r>
            <a:r>
              <a:rPr sz="1400" spc="-65" dirty="0">
                <a:latin typeface="Lucida Sans Unicode"/>
                <a:cs typeface="Lucida Sans Unicode"/>
              </a:rPr>
              <a:t>tabella</a:t>
            </a:r>
            <a:r>
              <a:rPr sz="1400" spc="-160" dirty="0">
                <a:latin typeface="Lucida Sans Unicode"/>
                <a:cs typeface="Lucida Sans Unicode"/>
              </a:rPr>
              <a:t> </a:t>
            </a:r>
            <a:r>
              <a:rPr sz="1400" spc="-60" dirty="0">
                <a:latin typeface="Lucida Sans Unicode"/>
                <a:cs typeface="Lucida Sans Unicode"/>
              </a:rPr>
              <a:t>seguente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21202" y="4022098"/>
            <a:ext cx="618490" cy="1744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710"/>
              </a:lnSpc>
              <a:spcBef>
                <a:spcPts val="130"/>
              </a:spcBef>
            </a:pPr>
            <a:r>
              <a:rPr sz="1450" spc="-140" dirty="0">
                <a:latin typeface="Lucida Sans Unicode"/>
                <a:cs typeface="Lucida Sans Unicode"/>
              </a:rPr>
              <a:t>0000 </a:t>
            </a:r>
            <a:r>
              <a:rPr sz="1450" spc="-114" dirty="0">
                <a:latin typeface="Lucida Sans Unicode"/>
                <a:cs typeface="Lucida Sans Unicode"/>
              </a:rPr>
              <a:t> </a:t>
            </a:r>
            <a:r>
              <a:rPr sz="1450" spc="-140" dirty="0">
                <a:latin typeface="Lucida Sans Unicode"/>
                <a:cs typeface="Lucida Sans Unicode"/>
              </a:rPr>
              <a:t>0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ts val="1680"/>
              </a:lnSpc>
            </a:pPr>
            <a:r>
              <a:rPr sz="1450" spc="-140" dirty="0">
                <a:latin typeface="Lucida Sans Unicode"/>
                <a:cs typeface="Lucida Sans Unicode"/>
              </a:rPr>
              <a:t>0001 </a:t>
            </a:r>
            <a:r>
              <a:rPr sz="1450" spc="-114" dirty="0">
                <a:latin typeface="Lucida Sans Unicode"/>
                <a:cs typeface="Lucida Sans Unicode"/>
              </a:rPr>
              <a:t> </a:t>
            </a:r>
            <a:r>
              <a:rPr sz="1450" spc="-140" dirty="0">
                <a:latin typeface="Lucida Sans Unicode"/>
                <a:cs typeface="Lucida Sans Unicode"/>
              </a:rPr>
              <a:t>1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ts val="1680"/>
              </a:lnSpc>
            </a:pPr>
            <a:r>
              <a:rPr sz="1450" spc="-140" dirty="0">
                <a:latin typeface="Lucida Sans Unicode"/>
                <a:cs typeface="Lucida Sans Unicode"/>
              </a:rPr>
              <a:t>0010 </a:t>
            </a:r>
            <a:r>
              <a:rPr sz="1450" spc="-114" dirty="0">
                <a:latin typeface="Lucida Sans Unicode"/>
                <a:cs typeface="Lucida Sans Unicode"/>
              </a:rPr>
              <a:t> </a:t>
            </a:r>
            <a:r>
              <a:rPr sz="1450" spc="-140" dirty="0">
                <a:latin typeface="Lucida Sans Unicode"/>
                <a:cs typeface="Lucida Sans Unicode"/>
              </a:rPr>
              <a:t>2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ts val="1680"/>
              </a:lnSpc>
            </a:pPr>
            <a:r>
              <a:rPr sz="1450" spc="-140" dirty="0">
                <a:latin typeface="Lucida Sans Unicode"/>
                <a:cs typeface="Lucida Sans Unicode"/>
              </a:rPr>
              <a:t>0011 </a:t>
            </a:r>
            <a:r>
              <a:rPr sz="1450" spc="-114" dirty="0">
                <a:latin typeface="Lucida Sans Unicode"/>
                <a:cs typeface="Lucida Sans Unicode"/>
              </a:rPr>
              <a:t> </a:t>
            </a:r>
            <a:r>
              <a:rPr sz="1450" spc="-135" dirty="0">
                <a:latin typeface="Lucida Sans Unicode"/>
                <a:cs typeface="Lucida Sans Unicode"/>
              </a:rPr>
              <a:t>3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ts val="1680"/>
              </a:lnSpc>
            </a:pPr>
            <a:r>
              <a:rPr sz="1450" spc="-140" dirty="0">
                <a:latin typeface="Lucida Sans Unicode"/>
                <a:cs typeface="Lucida Sans Unicode"/>
              </a:rPr>
              <a:t>0100 </a:t>
            </a:r>
            <a:r>
              <a:rPr sz="1450" spc="-114" dirty="0">
                <a:latin typeface="Lucida Sans Unicode"/>
                <a:cs typeface="Lucida Sans Unicode"/>
              </a:rPr>
              <a:t> </a:t>
            </a:r>
            <a:r>
              <a:rPr sz="1450" spc="-140" dirty="0">
                <a:latin typeface="Lucida Sans Unicode"/>
                <a:cs typeface="Lucida Sans Unicode"/>
              </a:rPr>
              <a:t>4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ts val="1680"/>
              </a:lnSpc>
            </a:pPr>
            <a:r>
              <a:rPr sz="1450" spc="-140" dirty="0">
                <a:latin typeface="Lucida Sans Unicode"/>
                <a:cs typeface="Lucida Sans Unicode"/>
              </a:rPr>
              <a:t>0101 </a:t>
            </a:r>
            <a:r>
              <a:rPr sz="1450" spc="-114" dirty="0">
                <a:latin typeface="Lucida Sans Unicode"/>
                <a:cs typeface="Lucida Sans Unicode"/>
              </a:rPr>
              <a:t> </a:t>
            </a:r>
            <a:r>
              <a:rPr sz="1450" spc="-140" dirty="0">
                <a:latin typeface="Lucida Sans Unicode"/>
                <a:cs typeface="Lucida Sans Unicode"/>
              </a:rPr>
              <a:t>5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ts val="1680"/>
              </a:lnSpc>
            </a:pPr>
            <a:r>
              <a:rPr sz="1450" spc="-140" dirty="0">
                <a:latin typeface="Lucida Sans Unicode"/>
                <a:cs typeface="Lucida Sans Unicode"/>
              </a:rPr>
              <a:t>0110 </a:t>
            </a:r>
            <a:r>
              <a:rPr sz="1450" spc="-114" dirty="0">
                <a:latin typeface="Lucida Sans Unicode"/>
                <a:cs typeface="Lucida Sans Unicode"/>
              </a:rPr>
              <a:t> </a:t>
            </a:r>
            <a:r>
              <a:rPr sz="1450" spc="-140" dirty="0">
                <a:latin typeface="Lucida Sans Unicode"/>
                <a:cs typeface="Lucida Sans Unicode"/>
              </a:rPr>
              <a:t>6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ts val="1710"/>
              </a:lnSpc>
            </a:pPr>
            <a:r>
              <a:rPr sz="1450" spc="-140" dirty="0">
                <a:latin typeface="Lucida Sans Unicode"/>
                <a:cs typeface="Lucida Sans Unicode"/>
              </a:rPr>
              <a:t>0111 </a:t>
            </a:r>
            <a:r>
              <a:rPr sz="1450" spc="-114" dirty="0">
                <a:latin typeface="Lucida Sans Unicode"/>
                <a:cs typeface="Lucida Sans Unicode"/>
              </a:rPr>
              <a:t> </a:t>
            </a:r>
            <a:r>
              <a:rPr sz="1450" spc="-140" dirty="0">
                <a:latin typeface="Lucida Sans Unicode"/>
                <a:cs typeface="Lucida Sans Unicode"/>
              </a:rPr>
              <a:t>7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03752" y="4022098"/>
            <a:ext cx="646430" cy="1744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710"/>
              </a:lnSpc>
              <a:spcBef>
                <a:spcPts val="130"/>
              </a:spcBef>
            </a:pPr>
            <a:r>
              <a:rPr sz="1450" spc="-140" dirty="0">
                <a:latin typeface="Lucida Sans Unicode"/>
                <a:cs typeface="Lucida Sans Unicode"/>
              </a:rPr>
              <a:t>1000 </a:t>
            </a:r>
            <a:r>
              <a:rPr sz="1450" spc="-130" dirty="0">
                <a:latin typeface="Lucida Sans Unicode"/>
                <a:cs typeface="Lucida Sans Unicode"/>
              </a:rPr>
              <a:t> </a:t>
            </a:r>
            <a:r>
              <a:rPr sz="1450" spc="-140" dirty="0">
                <a:latin typeface="Lucida Sans Unicode"/>
                <a:cs typeface="Lucida Sans Unicode"/>
              </a:rPr>
              <a:t>8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ts val="1680"/>
              </a:lnSpc>
            </a:pPr>
            <a:r>
              <a:rPr sz="1450" spc="-140" dirty="0">
                <a:latin typeface="Lucida Sans Unicode"/>
                <a:cs typeface="Lucida Sans Unicode"/>
              </a:rPr>
              <a:t>1001 </a:t>
            </a:r>
            <a:r>
              <a:rPr sz="1450" spc="-130" dirty="0">
                <a:latin typeface="Lucida Sans Unicode"/>
                <a:cs typeface="Lucida Sans Unicode"/>
              </a:rPr>
              <a:t> </a:t>
            </a:r>
            <a:r>
              <a:rPr sz="1450" spc="-140" dirty="0">
                <a:latin typeface="Lucida Sans Unicode"/>
                <a:cs typeface="Lucida Sans Unicode"/>
              </a:rPr>
              <a:t>9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ts val="1680"/>
              </a:lnSpc>
            </a:pPr>
            <a:r>
              <a:rPr sz="1450" spc="-140" dirty="0">
                <a:latin typeface="Lucida Sans Unicode"/>
                <a:cs typeface="Lucida Sans Unicode"/>
              </a:rPr>
              <a:t>1010 </a:t>
            </a:r>
            <a:r>
              <a:rPr sz="1450" spc="-130" dirty="0">
                <a:latin typeface="Lucida Sans Unicode"/>
                <a:cs typeface="Lucida Sans Unicode"/>
              </a:rPr>
              <a:t> </a:t>
            </a:r>
            <a:r>
              <a:rPr sz="1450" spc="-65" dirty="0">
                <a:latin typeface="Lucida Sans Unicode"/>
                <a:cs typeface="Lucida Sans Unicode"/>
              </a:rPr>
              <a:t>A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ts val="1680"/>
              </a:lnSpc>
            </a:pPr>
            <a:r>
              <a:rPr sz="1450" spc="-140" dirty="0">
                <a:latin typeface="Lucida Sans Unicode"/>
                <a:cs typeface="Lucida Sans Unicode"/>
              </a:rPr>
              <a:t>1011 </a:t>
            </a:r>
            <a:r>
              <a:rPr sz="1450" spc="-120" dirty="0">
                <a:latin typeface="Lucida Sans Unicode"/>
                <a:cs typeface="Lucida Sans Unicode"/>
              </a:rPr>
              <a:t> </a:t>
            </a:r>
            <a:r>
              <a:rPr sz="1450" spc="100" dirty="0">
                <a:latin typeface="Lucida Sans Unicode"/>
                <a:cs typeface="Lucida Sans Unicode"/>
              </a:rPr>
              <a:t>B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ts val="1680"/>
              </a:lnSpc>
            </a:pPr>
            <a:r>
              <a:rPr sz="1450" spc="-140" dirty="0">
                <a:latin typeface="Lucida Sans Unicode"/>
                <a:cs typeface="Lucida Sans Unicode"/>
              </a:rPr>
              <a:t>1100 </a:t>
            </a:r>
            <a:r>
              <a:rPr sz="1450" spc="-130" dirty="0">
                <a:latin typeface="Lucida Sans Unicode"/>
                <a:cs typeface="Lucida Sans Unicode"/>
              </a:rPr>
              <a:t> </a:t>
            </a:r>
            <a:r>
              <a:rPr sz="1450" spc="10" dirty="0">
                <a:latin typeface="Lucida Sans Unicode"/>
                <a:cs typeface="Lucida Sans Unicode"/>
              </a:rPr>
              <a:t>C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ts val="1680"/>
              </a:lnSpc>
            </a:pPr>
            <a:r>
              <a:rPr sz="1450" spc="-140" dirty="0">
                <a:latin typeface="Lucida Sans Unicode"/>
                <a:cs typeface="Lucida Sans Unicode"/>
              </a:rPr>
              <a:t>1101 </a:t>
            </a:r>
            <a:r>
              <a:rPr sz="1450" spc="-130" dirty="0">
                <a:latin typeface="Lucida Sans Unicode"/>
                <a:cs typeface="Lucida Sans Unicode"/>
              </a:rPr>
              <a:t> </a:t>
            </a:r>
            <a:r>
              <a:rPr sz="1450" spc="-75" dirty="0">
                <a:latin typeface="Lucida Sans Unicode"/>
                <a:cs typeface="Lucida Sans Unicode"/>
              </a:rPr>
              <a:t>D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ts val="1680"/>
              </a:lnSpc>
            </a:pPr>
            <a:r>
              <a:rPr sz="1450" spc="-140" dirty="0">
                <a:latin typeface="Lucida Sans Unicode"/>
                <a:cs typeface="Lucida Sans Unicode"/>
              </a:rPr>
              <a:t>1110 </a:t>
            </a:r>
            <a:r>
              <a:rPr sz="1450" spc="-130" dirty="0">
                <a:latin typeface="Lucida Sans Unicode"/>
                <a:cs typeface="Lucida Sans Unicode"/>
              </a:rPr>
              <a:t> </a:t>
            </a:r>
            <a:r>
              <a:rPr sz="1450" spc="150" dirty="0">
                <a:latin typeface="Lucida Sans Unicode"/>
                <a:cs typeface="Lucida Sans Unicode"/>
              </a:rPr>
              <a:t>E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ts val="1710"/>
              </a:lnSpc>
            </a:pPr>
            <a:r>
              <a:rPr sz="1450" spc="-140" dirty="0">
                <a:latin typeface="Lucida Sans Unicode"/>
                <a:cs typeface="Lucida Sans Unicode"/>
              </a:rPr>
              <a:t>1111 </a:t>
            </a:r>
            <a:r>
              <a:rPr sz="1450" spc="-130" dirty="0">
                <a:latin typeface="Lucida Sans Unicode"/>
                <a:cs typeface="Lucida Sans Unicode"/>
              </a:rPr>
              <a:t> </a:t>
            </a:r>
            <a:r>
              <a:rPr sz="1450" spc="80" dirty="0">
                <a:latin typeface="Lucida Sans Unicode"/>
                <a:cs typeface="Lucida Sans Unicode"/>
              </a:rPr>
              <a:t>F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72480" y="5514653"/>
            <a:ext cx="193675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80" dirty="0">
                <a:latin typeface="Lucida Sans Unicode"/>
                <a:cs typeface="Lucida Sans Unicode"/>
              </a:rPr>
              <a:t>F </a:t>
            </a:r>
            <a:r>
              <a:rPr sz="1450" spc="-105" dirty="0">
                <a:latin typeface="Lucida Sans Unicode"/>
                <a:cs typeface="Lucida Sans Unicode"/>
              </a:rPr>
              <a:t>corrisponde </a:t>
            </a:r>
            <a:r>
              <a:rPr sz="1450" spc="-20" dirty="0">
                <a:latin typeface="Lucida Sans Unicode"/>
                <a:cs typeface="Lucida Sans Unicode"/>
              </a:rPr>
              <a:t>a </a:t>
            </a:r>
            <a:r>
              <a:rPr sz="1450" spc="-140" dirty="0">
                <a:latin typeface="Lucida Sans Unicode"/>
                <a:cs typeface="Lucida Sans Unicode"/>
              </a:rPr>
              <a:t>4 </a:t>
            </a:r>
            <a:r>
              <a:rPr sz="1450" spc="-135" dirty="0">
                <a:latin typeface="Lucida Sans Unicode"/>
                <a:cs typeface="Lucida Sans Unicode"/>
              </a:rPr>
              <a:t>bit </a:t>
            </a:r>
            <a:r>
              <a:rPr sz="1450" spc="-20" dirty="0">
                <a:latin typeface="Lucida Sans Unicode"/>
                <a:cs typeface="Lucida Sans Unicode"/>
              </a:rPr>
              <a:t>a</a:t>
            </a:r>
            <a:r>
              <a:rPr sz="1450" spc="-245" dirty="0">
                <a:latin typeface="Lucida Sans Unicode"/>
                <a:cs typeface="Lucida Sans Unicode"/>
              </a:rPr>
              <a:t> </a:t>
            </a:r>
            <a:r>
              <a:rPr sz="1450" spc="-140" dirty="0">
                <a:latin typeface="Lucida Sans Unicode"/>
                <a:cs typeface="Lucida Sans Unicode"/>
              </a:rPr>
              <a:t>1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95222" y="4022098"/>
            <a:ext cx="192532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140" dirty="0">
                <a:latin typeface="Lucida Sans Unicode"/>
                <a:cs typeface="Lucida Sans Unicode"/>
              </a:rPr>
              <a:t>0 </a:t>
            </a:r>
            <a:r>
              <a:rPr sz="1450" spc="-105" dirty="0">
                <a:latin typeface="Lucida Sans Unicode"/>
                <a:cs typeface="Lucida Sans Unicode"/>
              </a:rPr>
              <a:t>corrisponde </a:t>
            </a:r>
            <a:r>
              <a:rPr sz="1450" spc="-20" dirty="0">
                <a:latin typeface="Lucida Sans Unicode"/>
                <a:cs typeface="Lucida Sans Unicode"/>
              </a:rPr>
              <a:t>a </a:t>
            </a:r>
            <a:r>
              <a:rPr sz="1450" spc="-140" dirty="0">
                <a:latin typeface="Lucida Sans Unicode"/>
                <a:cs typeface="Lucida Sans Unicode"/>
              </a:rPr>
              <a:t>4 </a:t>
            </a:r>
            <a:r>
              <a:rPr sz="1450" spc="-135" dirty="0">
                <a:latin typeface="Lucida Sans Unicode"/>
                <a:cs typeface="Lucida Sans Unicode"/>
              </a:rPr>
              <a:t>bit </a:t>
            </a:r>
            <a:r>
              <a:rPr sz="1450" spc="-20" dirty="0">
                <a:latin typeface="Lucida Sans Unicode"/>
                <a:cs typeface="Lucida Sans Unicode"/>
              </a:rPr>
              <a:t>a</a:t>
            </a:r>
            <a:r>
              <a:rPr sz="1450" spc="-30" dirty="0">
                <a:latin typeface="Lucida Sans Unicode"/>
                <a:cs typeface="Lucida Sans Unicode"/>
              </a:rPr>
              <a:t> </a:t>
            </a:r>
            <a:r>
              <a:rPr sz="1450" spc="-140" dirty="0">
                <a:latin typeface="Lucida Sans Unicode"/>
                <a:cs typeface="Lucida Sans Unicode"/>
              </a:rPr>
              <a:t>0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8987" y="4995862"/>
            <a:ext cx="1600200" cy="762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88987" y="4995862"/>
            <a:ext cx="1600200" cy="762000"/>
          </a:xfrm>
          <a:custGeom>
            <a:avLst/>
            <a:gdLst/>
            <a:ahLst/>
            <a:cxnLst/>
            <a:rect l="l" t="t" r="r" b="b"/>
            <a:pathLst>
              <a:path w="1600200" h="762000">
                <a:moveTo>
                  <a:pt x="0" y="762000"/>
                </a:moveTo>
                <a:lnTo>
                  <a:pt x="1600200" y="762000"/>
                </a:lnTo>
                <a:lnTo>
                  <a:pt x="16002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5152" y="5117083"/>
            <a:ext cx="1593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8987" y="3166998"/>
            <a:ext cx="1600200" cy="19050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8987" y="3166998"/>
            <a:ext cx="1600200" cy="1905000"/>
          </a:xfrm>
          <a:custGeom>
            <a:avLst/>
            <a:gdLst/>
            <a:ahLst/>
            <a:cxnLst/>
            <a:rect l="l" t="t" r="r" b="b"/>
            <a:pathLst>
              <a:path w="1600200" h="1905000">
                <a:moveTo>
                  <a:pt x="0" y="1905000"/>
                </a:moveTo>
                <a:lnTo>
                  <a:pt x="1600200" y="1905000"/>
                </a:lnTo>
                <a:lnTo>
                  <a:pt x="1600200" y="0"/>
                </a:lnTo>
                <a:lnTo>
                  <a:pt x="0" y="0"/>
                </a:lnTo>
                <a:lnTo>
                  <a:pt x="0" y="1905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8987" y="2024126"/>
            <a:ext cx="16002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88987" y="2024126"/>
            <a:ext cx="1600200" cy="304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200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s.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8228" y="3027044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320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1030" y="1851047"/>
            <a:ext cx="359410" cy="60960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475"/>
              </a:spcBef>
            </a:pPr>
            <a:r>
              <a:rPr sz="1600" spc="-5" dirty="0">
                <a:latin typeface="Malgun Gothic"/>
                <a:cs typeface="Malgun Gothic"/>
              </a:rPr>
              <a:t>0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spc="-10" dirty="0">
                <a:latin typeface="Malgun Gothic"/>
                <a:cs typeface="Malgun Gothic"/>
              </a:rPr>
              <a:t>100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4479" y="5577636"/>
            <a:ext cx="486409" cy="60642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465"/>
              </a:spcBef>
            </a:pPr>
            <a:r>
              <a:rPr sz="1600" spc="-10" dirty="0">
                <a:latin typeface="Malgun Gothic"/>
                <a:cs typeface="Malgun Gothic"/>
              </a:rPr>
              <a:t>1000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600" spc="-10" dirty="0">
                <a:latin typeface="Malgun Gothic"/>
                <a:cs typeface="Malgun Gothic"/>
              </a:rPr>
              <a:t>1100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5731" y="4956175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820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2952" y="6166205"/>
            <a:ext cx="8591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8987" y="2328926"/>
            <a:ext cx="1600200" cy="5334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8987" y="2328926"/>
            <a:ext cx="1600200" cy="533400"/>
          </a:xfrm>
          <a:custGeom>
            <a:avLst/>
            <a:gdLst/>
            <a:ahLst/>
            <a:cxnLst/>
            <a:rect l="l" t="t" r="r" b="b"/>
            <a:pathLst>
              <a:path w="1600200" h="533400">
                <a:moveTo>
                  <a:pt x="0" y="533400"/>
                </a:moveTo>
                <a:lnTo>
                  <a:pt x="1600200" y="533400"/>
                </a:lnTo>
                <a:lnTo>
                  <a:pt x="1600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35152" y="2457068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3831" y="2712466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220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88987" y="5757862"/>
            <a:ext cx="16002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8987" y="5757862"/>
            <a:ext cx="1600200" cy="304800"/>
          </a:xfrm>
          <a:custGeom>
            <a:avLst/>
            <a:gdLst/>
            <a:ahLst/>
            <a:cxnLst/>
            <a:rect l="l" t="t" r="r" b="b"/>
            <a:pathLst>
              <a:path w="1600200" h="304800">
                <a:moveTo>
                  <a:pt x="0" y="304800"/>
                </a:moveTo>
                <a:lnTo>
                  <a:pt x="1600200" y="304800"/>
                </a:lnTo>
                <a:lnTo>
                  <a:pt x="16002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8987" y="2862326"/>
            <a:ext cx="16002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88987" y="2862326"/>
            <a:ext cx="1600200" cy="304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204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3300" y="1655191"/>
            <a:ext cx="18434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Situazione iniziale: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85864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 </a:t>
            </a:r>
            <a:r>
              <a:rPr dirty="0"/>
              <a:t>Dinamico  Esempi </a:t>
            </a:r>
            <a:r>
              <a:rPr spc="-5" dirty="0"/>
              <a:t>di</a:t>
            </a:r>
            <a:r>
              <a:rPr spc="-45" dirty="0"/>
              <a:t> </a:t>
            </a:r>
            <a:r>
              <a:rPr spc="-5" dirty="0"/>
              <a:t>compattazione</a:t>
            </a:r>
          </a:p>
        </p:txBody>
      </p:sp>
      <p:sp>
        <p:nvSpPr>
          <p:cNvPr id="25" name="object 2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26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70351" y="4994275"/>
            <a:ext cx="1600200" cy="762000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70351" y="4994275"/>
            <a:ext cx="1600200" cy="762000"/>
          </a:xfrm>
          <a:custGeom>
            <a:avLst/>
            <a:gdLst/>
            <a:ahLst/>
            <a:cxnLst/>
            <a:rect l="l" t="t" r="r" b="b"/>
            <a:pathLst>
              <a:path w="1600200" h="762000">
                <a:moveTo>
                  <a:pt x="0" y="762000"/>
                </a:moveTo>
                <a:lnTo>
                  <a:pt x="1600200" y="762000"/>
                </a:lnTo>
                <a:lnTo>
                  <a:pt x="16002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617086" y="5115559"/>
            <a:ext cx="1593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70351" y="2860675"/>
            <a:ext cx="1600200" cy="2209800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70351" y="2860675"/>
            <a:ext cx="1600200" cy="2209800"/>
          </a:xfrm>
          <a:custGeom>
            <a:avLst/>
            <a:gdLst/>
            <a:ahLst/>
            <a:cxnLst/>
            <a:rect l="l" t="t" r="r" b="b"/>
            <a:pathLst>
              <a:path w="1600200" h="2209800">
                <a:moveTo>
                  <a:pt x="0" y="2209800"/>
                </a:moveTo>
                <a:lnTo>
                  <a:pt x="1600200" y="2209800"/>
                </a:lnTo>
                <a:lnTo>
                  <a:pt x="1600200" y="0"/>
                </a:lnTo>
                <a:lnTo>
                  <a:pt x="0" y="0"/>
                </a:lnTo>
                <a:lnTo>
                  <a:pt x="0" y="22098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570351" y="2022475"/>
            <a:ext cx="16002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570351" y="2022475"/>
            <a:ext cx="1600200" cy="304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04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s.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202939" y="1849399"/>
            <a:ext cx="359410" cy="60960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480"/>
              </a:spcBef>
            </a:pPr>
            <a:r>
              <a:rPr sz="1600" spc="-5" dirty="0">
                <a:latin typeface="Malgun Gothic"/>
                <a:cs typeface="Malgun Gothic"/>
              </a:rPr>
              <a:t>0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600" spc="-10" dirty="0">
                <a:latin typeface="Malgun Gothic"/>
                <a:cs typeface="Malgun Gothic"/>
              </a:rPr>
              <a:t>100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066033" y="5575798"/>
            <a:ext cx="486409" cy="60706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470"/>
              </a:spcBef>
            </a:pPr>
            <a:r>
              <a:rPr sz="1600" spc="-10" dirty="0">
                <a:latin typeface="Malgun Gothic"/>
                <a:cs typeface="Malgun Gothic"/>
              </a:rPr>
              <a:t>1000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600" spc="-10" dirty="0">
                <a:latin typeface="Malgun Gothic"/>
                <a:cs typeface="Malgun Gothic"/>
              </a:rPr>
              <a:t>1100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77285" y="4954651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820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132582" y="1637487"/>
            <a:ext cx="21888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Spostamento </a:t>
            </a:r>
            <a:r>
              <a:rPr sz="1600" b="1" spc="-10" dirty="0">
                <a:latin typeface="Arial"/>
                <a:cs typeface="Arial"/>
              </a:rPr>
              <a:t>selettivo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70351" y="2327275"/>
            <a:ext cx="1600200" cy="5334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570351" y="2327275"/>
            <a:ext cx="1600200" cy="533400"/>
          </a:xfrm>
          <a:custGeom>
            <a:avLst/>
            <a:gdLst/>
            <a:ahLst/>
            <a:cxnLst/>
            <a:rect l="l" t="t" r="r" b="b"/>
            <a:pathLst>
              <a:path w="1600200" h="533400">
                <a:moveTo>
                  <a:pt x="0" y="533400"/>
                </a:moveTo>
                <a:lnTo>
                  <a:pt x="1600200" y="533400"/>
                </a:lnTo>
                <a:lnTo>
                  <a:pt x="1600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617086" y="2455240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15385" y="2710942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220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70351" y="5756275"/>
            <a:ext cx="16002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570351" y="5756275"/>
            <a:ext cx="1600200" cy="304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10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endParaRPr sz="16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618351" y="3093973"/>
            <a:ext cx="1600200" cy="762000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18351" y="3093973"/>
            <a:ext cx="1600200" cy="762000"/>
          </a:xfrm>
          <a:custGeom>
            <a:avLst/>
            <a:gdLst/>
            <a:ahLst/>
            <a:cxnLst/>
            <a:rect l="l" t="t" r="r" b="b"/>
            <a:pathLst>
              <a:path w="1600200" h="762000">
                <a:moveTo>
                  <a:pt x="0" y="762000"/>
                </a:moveTo>
                <a:lnTo>
                  <a:pt x="1600200" y="762000"/>
                </a:lnTo>
                <a:lnTo>
                  <a:pt x="16002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618351" y="3856037"/>
            <a:ext cx="1600200" cy="2209800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618351" y="3856037"/>
            <a:ext cx="1600200" cy="2209800"/>
          </a:xfrm>
          <a:custGeom>
            <a:avLst/>
            <a:gdLst/>
            <a:ahLst/>
            <a:cxnLst/>
            <a:rect l="l" t="t" r="r" b="b"/>
            <a:pathLst>
              <a:path w="1600200" h="2209800">
                <a:moveTo>
                  <a:pt x="0" y="2209800"/>
                </a:moveTo>
                <a:lnTo>
                  <a:pt x="1600200" y="2209800"/>
                </a:lnTo>
                <a:lnTo>
                  <a:pt x="1600200" y="0"/>
                </a:lnTo>
                <a:lnTo>
                  <a:pt x="0" y="0"/>
                </a:lnTo>
                <a:lnTo>
                  <a:pt x="0" y="22098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618351" y="1951101"/>
            <a:ext cx="1600200" cy="304800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618351" y="1951101"/>
            <a:ext cx="1600200" cy="304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204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s.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238747" y="2953892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320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251194" y="1777517"/>
            <a:ext cx="359410" cy="6102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480"/>
              </a:spcBef>
            </a:pPr>
            <a:r>
              <a:rPr sz="1600" spc="-5" dirty="0">
                <a:latin typeface="Malgun Gothic"/>
                <a:cs typeface="Malgun Gothic"/>
              </a:rPr>
              <a:t>0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spc="-10" dirty="0">
                <a:latin typeface="Malgun Gothic"/>
                <a:cs typeface="Malgun Gothic"/>
              </a:rPr>
              <a:t>100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117716" y="5912307"/>
            <a:ext cx="47053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1100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243320" y="3214877"/>
            <a:ext cx="581660" cy="776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Malgun Gothic"/>
                <a:cs typeface="Malgun Gothic"/>
              </a:rPr>
              <a:t>500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618351" y="2255773"/>
            <a:ext cx="1600200" cy="533400"/>
          </a:xfrm>
          <a:prstGeom prst="rect">
            <a:avLst/>
          </a:pr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618351" y="2255773"/>
            <a:ext cx="1600200" cy="533400"/>
          </a:xfrm>
          <a:custGeom>
            <a:avLst/>
            <a:gdLst/>
            <a:ahLst/>
            <a:cxnLst/>
            <a:rect l="l" t="t" r="r" b="b"/>
            <a:pathLst>
              <a:path w="1600200" h="533400">
                <a:moveTo>
                  <a:pt x="0" y="533400"/>
                </a:moveTo>
                <a:lnTo>
                  <a:pt x="1600200" y="533400"/>
                </a:lnTo>
                <a:lnTo>
                  <a:pt x="1600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665341" y="2383917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264021" y="2639694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220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618351" y="2789173"/>
            <a:ext cx="1600200" cy="304800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618351" y="2789173"/>
            <a:ext cx="1600200" cy="304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204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endParaRPr sz="16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163817" y="1566163"/>
            <a:ext cx="20770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Spostamento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globale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1552" y="2392552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1552" y="2636266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</a:t>
            </a:r>
            <a:r>
              <a:rPr spc="15" dirty="0"/>
              <a:t> </a:t>
            </a:r>
            <a:r>
              <a:rPr spc="-5" dirty="0"/>
              <a:t>Dinamico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8527" y="3983863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8527" y="4276471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8527" y="4569078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8527" y="5154295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05967" y="1586229"/>
            <a:ext cx="7503795" cy="405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95"/>
              </a:spcBef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Protezione e condivisione</a:t>
            </a:r>
            <a:r>
              <a:rPr sz="1600" spc="-5" dirty="0">
                <a:latin typeface="Arial"/>
                <a:cs typeface="Arial"/>
              </a:rPr>
              <a:t> analoghe al partizionamento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statico.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Nel </a:t>
            </a:r>
            <a:r>
              <a:rPr sz="1600" spc="-5" dirty="0">
                <a:latin typeface="Arial"/>
                <a:cs typeface="Arial"/>
              </a:rPr>
              <a:t>partizionamento dinamico è possibile una particolare forma di</a:t>
            </a:r>
            <a:r>
              <a:rPr sz="1600" spc="1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condivisione:</a:t>
            </a:r>
            <a:endParaRPr sz="1600">
              <a:latin typeface="Arial"/>
              <a:cs typeface="Arial"/>
            </a:endParaRPr>
          </a:p>
          <a:p>
            <a:pPr marL="28384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a due partizioni contigue è consentito sovrapporsi, mettendo </a:t>
            </a:r>
            <a:r>
              <a:rPr sz="1600" spc="-10" dirty="0">
                <a:latin typeface="Arial"/>
                <a:cs typeface="Arial"/>
              </a:rPr>
              <a:t>un’area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2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comune;</a:t>
            </a:r>
            <a:endParaRPr sz="1600">
              <a:latin typeface="Arial"/>
              <a:cs typeface="Arial"/>
            </a:endParaRPr>
          </a:p>
          <a:p>
            <a:pPr marL="28384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forma di condivisione molto restrittiva, può avvenire solo tra due</a:t>
            </a:r>
            <a:r>
              <a:rPr sz="1600" spc="1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processi.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1600" b="1" spc="-5" dirty="0">
                <a:latin typeface="Arial"/>
                <a:cs typeface="Arial"/>
              </a:rPr>
              <a:t>CONCLUSIONI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"/>
                <a:cs typeface="Arial"/>
              </a:rPr>
              <a:t>Il partizionamento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dinamico:</a:t>
            </a:r>
            <a:endParaRPr sz="1600">
              <a:latin typeface="Arial"/>
              <a:cs typeface="Arial"/>
            </a:endParaRPr>
          </a:p>
          <a:p>
            <a:pPr marL="210820" marR="449580">
              <a:lnSpc>
                <a:spcPct val="120000"/>
              </a:lnSpc>
              <a:spcBef>
                <a:spcPts val="150"/>
              </a:spcBef>
            </a:pPr>
            <a:r>
              <a:rPr sz="1600" spc="-5" dirty="0">
                <a:latin typeface="Arial"/>
                <a:cs typeface="Arial"/>
              </a:rPr>
              <a:t>richiede un supporto hardware modesto, analogo al partizionamento statico; 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differenza tra i due schemi risiede sostanzialmente nel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software;</a:t>
            </a:r>
            <a:endParaRPr sz="1600">
              <a:latin typeface="Arial"/>
              <a:cs typeface="Arial"/>
            </a:endParaRPr>
          </a:p>
          <a:p>
            <a:pPr marL="190500" marR="33655">
              <a:lnSpc>
                <a:spcPct val="120000"/>
              </a:lnSpc>
            </a:pPr>
            <a:r>
              <a:rPr sz="1600" spc="-5" dirty="0">
                <a:latin typeface="Arial"/>
                <a:cs typeface="Arial"/>
              </a:rPr>
              <a:t>elimina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frammentazione interna ma produce quella esterna che può essere  eliminata con </a:t>
            </a:r>
            <a:r>
              <a:rPr sz="1600" dirty="0">
                <a:latin typeface="Arial"/>
                <a:cs typeface="Arial"/>
              </a:rPr>
              <a:t>la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compattazione;</a:t>
            </a:r>
            <a:endParaRPr sz="1600">
              <a:latin typeface="Arial"/>
              <a:cs typeface="Arial"/>
            </a:endParaRPr>
          </a:p>
          <a:p>
            <a:pPr marL="190500" marR="34290">
              <a:lnSpc>
                <a:spcPct val="120000"/>
              </a:lnSpc>
            </a:pP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adegua ad ambienti con carico non predicibile di lavoro come ad esempio  sviluppo di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software.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Segmentazione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2742" y="1561846"/>
            <a:ext cx="7983220" cy="4366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Schema di gestione della memoria che supporta la visione che l’utente ha della</a:t>
            </a:r>
            <a:r>
              <a:rPr sz="1600" spc="1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 marR="3930650">
              <a:lnSpc>
                <a:spcPts val="1730"/>
              </a:lnSpc>
            </a:pP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programma è una collezione di segmenti. 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segmento è una unità logica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come:</a:t>
            </a:r>
            <a:endParaRPr sz="1600">
              <a:latin typeface="Arial"/>
              <a:cs typeface="Arial"/>
            </a:endParaRPr>
          </a:p>
          <a:p>
            <a:pPr marL="1841500">
              <a:lnSpc>
                <a:spcPts val="1200"/>
              </a:lnSpc>
            </a:pPr>
            <a:r>
              <a:rPr sz="1200" dirty="0">
                <a:latin typeface="Arial"/>
                <a:cs typeface="Arial"/>
              </a:rPr>
              <a:t>main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program,</a:t>
            </a:r>
            <a:endParaRPr sz="1200">
              <a:latin typeface="Arial"/>
              <a:cs typeface="Arial"/>
            </a:endParaRPr>
          </a:p>
          <a:p>
            <a:pPr marL="1841500" marR="5403850">
              <a:lnSpc>
                <a:spcPts val="1300"/>
              </a:lnSpc>
              <a:spcBef>
                <a:spcPts val="90"/>
              </a:spcBef>
            </a:pPr>
            <a:r>
              <a:rPr sz="1200" spc="-5" dirty="0">
                <a:latin typeface="Arial"/>
                <a:cs typeface="Arial"/>
              </a:rPr>
              <a:t>proced</a:t>
            </a:r>
            <a:r>
              <a:rPr sz="1200" spc="-15" dirty="0">
                <a:latin typeface="Arial"/>
                <a:cs typeface="Arial"/>
              </a:rPr>
              <a:t>u</a:t>
            </a:r>
            <a:r>
              <a:rPr sz="1200" dirty="0">
                <a:latin typeface="Arial"/>
                <a:cs typeface="Arial"/>
              </a:rPr>
              <a:t>re,  function,  method,  object,</a:t>
            </a:r>
            <a:endParaRPr sz="1200">
              <a:latin typeface="Arial"/>
              <a:cs typeface="Arial"/>
            </a:endParaRPr>
          </a:p>
          <a:p>
            <a:pPr marL="1841500">
              <a:lnSpc>
                <a:spcPts val="1190"/>
              </a:lnSpc>
            </a:pPr>
            <a:r>
              <a:rPr sz="1200" dirty="0">
                <a:latin typeface="Arial"/>
                <a:cs typeface="Arial"/>
              </a:rPr>
              <a:t>local </a:t>
            </a:r>
            <a:r>
              <a:rPr sz="1200" spc="-5" dirty="0">
                <a:latin typeface="Arial"/>
                <a:cs typeface="Arial"/>
              </a:rPr>
              <a:t>variables, global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variables,</a:t>
            </a:r>
            <a:endParaRPr sz="1200">
              <a:latin typeface="Arial"/>
              <a:cs typeface="Arial"/>
            </a:endParaRPr>
          </a:p>
          <a:p>
            <a:pPr marL="1841500" marR="5110480">
              <a:lnSpc>
                <a:spcPts val="1300"/>
              </a:lnSpc>
              <a:spcBef>
                <a:spcPts val="90"/>
              </a:spcBef>
            </a:pPr>
            <a:r>
              <a:rPr sz="1200" dirty="0">
                <a:latin typeface="Arial"/>
                <a:cs typeface="Arial"/>
              </a:rPr>
              <a:t>common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block,  </a:t>
            </a:r>
            <a:r>
              <a:rPr sz="1200" dirty="0">
                <a:latin typeface="Arial"/>
                <a:cs typeface="Arial"/>
              </a:rPr>
              <a:t>stack,</a:t>
            </a:r>
            <a:endParaRPr sz="1200">
              <a:latin typeface="Arial"/>
              <a:cs typeface="Arial"/>
            </a:endParaRPr>
          </a:p>
          <a:p>
            <a:pPr marL="1841500">
              <a:lnSpc>
                <a:spcPts val="1275"/>
              </a:lnSpc>
            </a:pPr>
            <a:r>
              <a:rPr sz="1200" spc="-5" dirty="0">
                <a:latin typeface="Arial"/>
                <a:cs typeface="Arial"/>
              </a:rPr>
              <a:t>symbol </a:t>
            </a:r>
            <a:r>
              <a:rPr sz="1200" dirty="0">
                <a:latin typeface="Arial"/>
                <a:cs typeface="Arial"/>
              </a:rPr>
              <a:t>table,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arrays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 marR="3526790">
              <a:lnSpc>
                <a:spcPts val="1730"/>
              </a:lnSpc>
            </a:pPr>
            <a:r>
              <a:rPr sz="1600" spc="-5" dirty="0">
                <a:latin typeface="Arial"/>
                <a:cs typeface="Arial"/>
              </a:rPr>
              <a:t>Ciascuno di questi oggetti può essere posto in un  segmento diverso di dimensioni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differenti.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Ogni entità (segmento) è identificata da un</a:t>
            </a:r>
            <a:r>
              <a:rPr sz="1600" u="heavy" spc="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nome.</a:t>
            </a:r>
            <a:endParaRPr sz="1600">
              <a:latin typeface="Arial"/>
              <a:cs typeface="Arial"/>
            </a:endParaRPr>
          </a:p>
          <a:p>
            <a:pPr marL="355600" marR="3242945" indent="-342900">
              <a:lnSpc>
                <a:spcPts val="1540"/>
              </a:lnSpc>
              <a:spcBef>
                <a:spcPts val="1330"/>
              </a:spcBef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Le entità possono essere presenti in memoria anche 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 maniera non</a:t>
            </a:r>
            <a:r>
              <a:rPr sz="1600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contigua.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sz="1600" b="1" spc="-5" dirty="0">
                <a:latin typeface="Arial"/>
                <a:cs typeface="Arial"/>
              </a:rPr>
              <a:t>L’indirizzo logico si </a:t>
            </a:r>
            <a:r>
              <a:rPr sz="1600" b="1" spc="-10" dirty="0">
                <a:latin typeface="Arial"/>
                <a:cs typeface="Arial"/>
              </a:rPr>
              <a:t>compone </a:t>
            </a:r>
            <a:r>
              <a:rPr sz="1600" b="1" spc="-5" dirty="0">
                <a:latin typeface="Arial"/>
                <a:cs typeface="Arial"/>
              </a:rPr>
              <a:t>di </a:t>
            </a:r>
            <a:r>
              <a:rPr sz="1600" b="1" spc="-10" dirty="0">
                <a:latin typeface="Arial"/>
                <a:cs typeface="Arial"/>
              </a:rPr>
              <a:t>due</a:t>
            </a:r>
            <a:r>
              <a:rPr sz="1600" b="1" spc="114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parti: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2742" y="5902858"/>
            <a:ext cx="47999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il </a:t>
            </a:r>
            <a:r>
              <a:rPr sz="1600" b="1" spc="-10" dirty="0">
                <a:latin typeface="Arial"/>
                <a:cs typeface="Arial"/>
              </a:rPr>
              <a:t>nome </a:t>
            </a:r>
            <a:r>
              <a:rPr sz="1600" b="1" spc="-5" dirty="0">
                <a:latin typeface="Arial"/>
                <a:cs typeface="Arial"/>
              </a:rPr>
              <a:t>dell’entità identificato dal </a:t>
            </a:r>
            <a:r>
              <a:rPr sz="1600" b="1" spc="-10" dirty="0">
                <a:latin typeface="Arial"/>
                <a:cs typeface="Arial"/>
              </a:rPr>
              <a:t>suo</a:t>
            </a:r>
            <a:r>
              <a:rPr sz="1600" b="1" spc="17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numero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lo </a:t>
            </a:r>
            <a:r>
              <a:rPr sz="1600" b="1" spc="-10" dirty="0">
                <a:latin typeface="Arial"/>
                <a:cs typeface="Arial"/>
              </a:rPr>
              <a:t>scostamento all’interno </a:t>
            </a:r>
            <a:r>
              <a:rPr sz="1600" b="1" spc="-5" dirty="0">
                <a:latin typeface="Arial"/>
                <a:cs typeface="Arial"/>
              </a:rPr>
              <a:t>del</a:t>
            </a:r>
            <a:r>
              <a:rPr sz="1600" b="1" spc="11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segmento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28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80126" y="2133536"/>
            <a:ext cx="3232150" cy="4230751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41898" y="6395720"/>
            <a:ext cx="3308350" cy="0"/>
          </a:xfrm>
          <a:custGeom>
            <a:avLst/>
            <a:gdLst/>
            <a:ahLst/>
            <a:cxnLst/>
            <a:rect l="l" t="t" r="r" b="b"/>
            <a:pathLst>
              <a:path w="3308350">
                <a:moveTo>
                  <a:pt x="0" y="0"/>
                </a:moveTo>
                <a:lnTo>
                  <a:pt x="3308350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48248" y="2108200"/>
            <a:ext cx="0" cy="4281170"/>
          </a:xfrm>
          <a:custGeom>
            <a:avLst/>
            <a:gdLst/>
            <a:ahLst/>
            <a:cxnLst/>
            <a:rect l="l" t="t" r="r" b="b"/>
            <a:pathLst>
              <a:path h="4281170">
                <a:moveTo>
                  <a:pt x="0" y="0"/>
                </a:moveTo>
                <a:lnTo>
                  <a:pt x="0" y="428117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41898" y="2101850"/>
            <a:ext cx="3308350" cy="0"/>
          </a:xfrm>
          <a:custGeom>
            <a:avLst/>
            <a:gdLst/>
            <a:ahLst/>
            <a:cxnLst/>
            <a:rect l="l" t="t" r="r" b="b"/>
            <a:pathLst>
              <a:path w="3308350">
                <a:moveTo>
                  <a:pt x="0" y="0"/>
                </a:moveTo>
                <a:lnTo>
                  <a:pt x="3308350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43898" y="2108200"/>
            <a:ext cx="0" cy="4281805"/>
          </a:xfrm>
          <a:custGeom>
            <a:avLst/>
            <a:gdLst/>
            <a:ahLst/>
            <a:cxnLst/>
            <a:rect l="l" t="t" r="r" b="b"/>
            <a:pathLst>
              <a:path h="4281805">
                <a:moveTo>
                  <a:pt x="0" y="0"/>
                </a:moveTo>
                <a:lnTo>
                  <a:pt x="0" y="4281487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67298" y="6370320"/>
            <a:ext cx="3257550" cy="0"/>
          </a:xfrm>
          <a:custGeom>
            <a:avLst/>
            <a:gdLst/>
            <a:ahLst/>
            <a:cxnLst/>
            <a:rect l="l" t="t" r="r" b="b"/>
            <a:pathLst>
              <a:path w="3257550">
                <a:moveTo>
                  <a:pt x="0" y="0"/>
                </a:moveTo>
                <a:lnTo>
                  <a:pt x="3257550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73648" y="2133600"/>
            <a:ext cx="0" cy="4230370"/>
          </a:xfrm>
          <a:custGeom>
            <a:avLst/>
            <a:gdLst/>
            <a:ahLst/>
            <a:cxnLst/>
            <a:rect l="l" t="t" r="r" b="b"/>
            <a:pathLst>
              <a:path h="4230370">
                <a:moveTo>
                  <a:pt x="0" y="0"/>
                </a:moveTo>
                <a:lnTo>
                  <a:pt x="0" y="423037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67298" y="2127250"/>
            <a:ext cx="3257550" cy="0"/>
          </a:xfrm>
          <a:custGeom>
            <a:avLst/>
            <a:gdLst/>
            <a:ahLst/>
            <a:cxnLst/>
            <a:rect l="l" t="t" r="r" b="b"/>
            <a:pathLst>
              <a:path w="3257550">
                <a:moveTo>
                  <a:pt x="0" y="0"/>
                </a:moveTo>
                <a:lnTo>
                  <a:pt x="3257550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18498" y="2133600"/>
            <a:ext cx="0" cy="4231005"/>
          </a:xfrm>
          <a:custGeom>
            <a:avLst/>
            <a:gdLst/>
            <a:ahLst/>
            <a:cxnLst/>
            <a:rect l="l" t="t" r="r" b="b"/>
            <a:pathLst>
              <a:path h="4231005">
                <a:moveTo>
                  <a:pt x="0" y="0"/>
                </a:moveTo>
                <a:lnTo>
                  <a:pt x="0" y="4230687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2627" y="1831848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2627" y="2319527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Segmentazione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2627" y="3316732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2627" y="3560571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2627" y="3804411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2627" y="4292091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90168" y="1513078"/>
            <a:ext cx="8053070" cy="3217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La segmentazione condivide alcune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proprietà:</a:t>
            </a:r>
            <a:endParaRPr sz="1600">
              <a:latin typeface="Arial"/>
              <a:cs typeface="Arial"/>
            </a:endParaRPr>
          </a:p>
          <a:p>
            <a:pPr marL="367665" marR="5080">
              <a:lnSpc>
                <a:spcPct val="100000"/>
              </a:lnSpc>
              <a:tabLst>
                <a:tab pos="982980" algn="l"/>
                <a:tab pos="1827530" algn="l"/>
                <a:tab pos="2149475" algn="l"/>
                <a:tab pos="3388360" algn="l"/>
                <a:tab pos="3902075" algn="l"/>
                <a:tab pos="4892675" algn="l"/>
                <a:tab pos="6254115" algn="l"/>
                <a:tab pos="7150100" algn="l"/>
                <a:tab pos="7879080" algn="l"/>
              </a:tabLst>
            </a:pPr>
            <a:r>
              <a:rPr sz="1600" b="1" spc="-5" dirty="0">
                <a:latin typeface="Arial"/>
                <a:cs typeface="Arial"/>
              </a:rPr>
              <a:t>degli schemi </a:t>
            </a:r>
            <a:r>
              <a:rPr sz="1600" b="1" dirty="0">
                <a:latin typeface="Arial"/>
                <a:cs typeface="Arial"/>
              </a:rPr>
              <a:t>di </a:t>
            </a:r>
            <a:r>
              <a:rPr sz="1600" b="1" spc="-5" dirty="0">
                <a:latin typeface="Arial"/>
                <a:cs typeface="Arial"/>
              </a:rPr>
              <a:t>allocazione contigua </a:t>
            </a:r>
            <a:r>
              <a:rPr sz="1600" spc="-5" dirty="0">
                <a:latin typeface="Arial"/>
                <a:cs typeface="Arial"/>
              </a:rPr>
              <a:t>relativamente ad un singolo segmento: i </a:t>
            </a:r>
            <a:r>
              <a:rPr sz="1600" dirty="0">
                <a:latin typeface="Arial"/>
                <a:cs typeface="Arial"/>
              </a:rPr>
              <a:t>dati  </a:t>
            </a:r>
            <a:r>
              <a:rPr sz="1600" spc="-5" dirty="0">
                <a:latin typeface="Arial"/>
                <a:cs typeface="Arial"/>
              </a:rPr>
              <a:t>di ogni singola entità logica devono essere posti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un’area contigua di memoria;  </a:t>
            </a:r>
            <a:r>
              <a:rPr sz="1600" b="1" spc="-5" dirty="0">
                <a:latin typeface="Arial"/>
                <a:cs typeface="Arial"/>
              </a:rPr>
              <a:t>de</a:t>
            </a:r>
            <a:r>
              <a:rPr sz="1600" b="1" spc="-15" dirty="0">
                <a:latin typeface="Arial"/>
                <a:cs typeface="Arial"/>
              </a:rPr>
              <a:t>g</a:t>
            </a:r>
            <a:r>
              <a:rPr sz="1600" b="1" spc="-5" dirty="0">
                <a:latin typeface="Arial"/>
                <a:cs typeface="Arial"/>
              </a:rPr>
              <a:t>li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b="1" spc="-5" dirty="0">
                <a:latin typeface="Arial"/>
                <a:cs typeface="Arial"/>
              </a:rPr>
              <a:t>sch</a:t>
            </a:r>
            <a:r>
              <a:rPr sz="1600" b="1" dirty="0">
                <a:latin typeface="Arial"/>
                <a:cs typeface="Arial"/>
              </a:rPr>
              <a:t>em</a:t>
            </a:r>
            <a:r>
              <a:rPr sz="1600" b="1" spc="-5" dirty="0">
                <a:latin typeface="Arial"/>
                <a:cs typeface="Arial"/>
              </a:rPr>
              <a:t>i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b="1" spc="-10" dirty="0">
                <a:latin typeface="Arial"/>
                <a:cs typeface="Arial"/>
              </a:rPr>
              <a:t>d</a:t>
            </a:r>
            <a:r>
              <a:rPr sz="1600" b="1" spc="-5" dirty="0">
                <a:latin typeface="Arial"/>
                <a:cs typeface="Arial"/>
              </a:rPr>
              <a:t>i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b="1" spc="5" dirty="0">
                <a:latin typeface="Arial"/>
                <a:cs typeface="Arial"/>
              </a:rPr>
              <a:t>a</a:t>
            </a:r>
            <a:r>
              <a:rPr sz="1600" b="1" spc="-5" dirty="0">
                <a:latin typeface="Arial"/>
                <a:cs typeface="Arial"/>
              </a:rPr>
              <a:t>l</a:t>
            </a:r>
            <a:r>
              <a:rPr sz="1600" b="1" spc="5" dirty="0">
                <a:latin typeface="Arial"/>
                <a:cs typeface="Arial"/>
              </a:rPr>
              <a:t>l</a:t>
            </a:r>
            <a:r>
              <a:rPr sz="1600" b="1" spc="-5" dirty="0">
                <a:latin typeface="Arial"/>
                <a:cs typeface="Arial"/>
              </a:rPr>
              <a:t>ocazione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b="1" spc="-10" dirty="0">
                <a:latin typeface="Arial"/>
                <a:cs typeface="Arial"/>
              </a:rPr>
              <a:t>no</a:t>
            </a:r>
            <a:r>
              <a:rPr sz="1600" b="1" spc="-5" dirty="0">
                <a:latin typeface="Arial"/>
                <a:cs typeface="Arial"/>
              </a:rPr>
              <a:t>n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b="1" spc="-5" dirty="0">
                <a:latin typeface="Arial"/>
                <a:cs typeface="Arial"/>
              </a:rPr>
              <a:t>c</a:t>
            </a:r>
            <a:r>
              <a:rPr sz="1600" b="1" dirty="0">
                <a:latin typeface="Arial"/>
                <a:cs typeface="Arial"/>
              </a:rPr>
              <a:t>o</a:t>
            </a:r>
            <a:r>
              <a:rPr sz="1600" b="1" spc="-5" dirty="0">
                <a:latin typeface="Arial"/>
                <a:cs typeface="Arial"/>
              </a:rPr>
              <a:t>ntig</a:t>
            </a:r>
            <a:r>
              <a:rPr sz="1600" b="1" spc="-15" dirty="0">
                <a:latin typeface="Arial"/>
                <a:cs typeface="Arial"/>
              </a:rPr>
              <a:t>u</a:t>
            </a:r>
            <a:r>
              <a:rPr sz="1600" b="1" spc="-5" dirty="0">
                <a:latin typeface="Arial"/>
                <a:cs typeface="Arial"/>
              </a:rPr>
              <a:t>a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relat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vamente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a</a:t>
            </a:r>
            <a:r>
              <a:rPr sz="1600" spc="-15" dirty="0">
                <a:latin typeface="Arial"/>
                <a:cs typeface="Arial"/>
              </a:rPr>
              <a:t>ll</a:t>
            </a:r>
            <a:r>
              <a:rPr sz="1600" spc="-5" dirty="0">
                <a:latin typeface="Arial"/>
                <a:cs typeface="Arial"/>
              </a:rPr>
              <a:t>’i</a:t>
            </a:r>
            <a:r>
              <a:rPr sz="1600" spc="-10" dirty="0">
                <a:latin typeface="Arial"/>
                <a:cs typeface="Arial"/>
              </a:rPr>
              <a:t>nter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spa</a:t>
            </a:r>
            <a:r>
              <a:rPr sz="1600" dirty="0">
                <a:latin typeface="Arial"/>
                <a:cs typeface="Arial"/>
              </a:rPr>
              <a:t>z</a:t>
            </a:r>
            <a:r>
              <a:rPr sz="1600" spc="-5" dirty="0">
                <a:latin typeface="Arial"/>
                <a:cs typeface="Arial"/>
              </a:rPr>
              <a:t>io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di  indirizzamento </a:t>
            </a:r>
            <a:r>
              <a:rPr sz="160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processo: blocchi logici diversi possono essere messi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segmenti  non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contigui.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281940" marR="104838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La raccolta degli oggetti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segmenti viene predisposta dal programmatore;  Ciascun segmento inizia all’indirizzo virtuale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zero;</a:t>
            </a:r>
            <a:endParaRPr sz="1600">
              <a:latin typeface="Arial"/>
              <a:cs typeface="Arial"/>
            </a:endParaRPr>
          </a:p>
          <a:p>
            <a:pPr marL="281940" marR="5080">
              <a:lnSpc>
                <a:spcPct val="100000"/>
              </a:lnSpc>
              <a:spcBef>
                <a:spcPts val="5"/>
              </a:spcBef>
              <a:tabLst>
                <a:tab pos="844550" algn="l"/>
                <a:tab pos="1871980" algn="l"/>
                <a:tab pos="2231390" algn="l"/>
                <a:tab pos="2591435" algn="l"/>
                <a:tab pos="3234690" algn="l"/>
                <a:tab pos="3696335" algn="l"/>
                <a:tab pos="4315460" algn="l"/>
                <a:tab pos="4720590" algn="l"/>
                <a:tab pos="5542280" algn="l"/>
                <a:tab pos="5835015" algn="l"/>
                <a:tab pos="6194425" algn="l"/>
                <a:tab pos="7072630" algn="l"/>
                <a:tab pos="7365365" algn="l"/>
                <a:tab pos="7882255" algn="l"/>
              </a:tabLst>
            </a:pPr>
            <a:r>
              <a:rPr sz="1600" spc="-15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gni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segmento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ha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un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nome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che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v</a:t>
            </a:r>
            <a:r>
              <a:rPr sz="1600" spc="-15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ene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poi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2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rado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to</a:t>
            </a:r>
            <a:r>
              <a:rPr sz="1600" dirty="0">
                <a:latin typeface="Arial"/>
                <a:cs typeface="Arial"/>
              </a:rPr>
              <a:t>	i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un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5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ndirizzo</a:t>
            </a:r>
            <a:r>
              <a:rPr sz="1600" dirty="0">
                <a:latin typeface="Arial"/>
                <a:cs typeface="Arial"/>
              </a:rPr>
              <a:t>	i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fase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di  caricamento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memoria;</a:t>
            </a:r>
            <a:endParaRPr sz="1600">
              <a:latin typeface="Arial"/>
              <a:cs typeface="Arial"/>
            </a:endParaRPr>
          </a:p>
          <a:p>
            <a:pPr marL="281940" marR="7620">
              <a:lnSpc>
                <a:spcPct val="100000"/>
              </a:lnSpc>
              <a:tabLst>
                <a:tab pos="669290" algn="l"/>
                <a:tab pos="1440180" algn="l"/>
                <a:tab pos="1963420" algn="l"/>
                <a:tab pos="2958465" algn="l"/>
                <a:tab pos="3359150" algn="l"/>
                <a:tab pos="4378960" algn="l"/>
                <a:tab pos="4993640" algn="l"/>
                <a:tab pos="6094095" algn="l"/>
                <a:tab pos="6649084" algn="l"/>
              </a:tabLst>
            </a:pPr>
            <a:r>
              <a:rPr sz="1600" spc="-10" dirty="0">
                <a:latin typeface="Arial"/>
                <a:cs typeface="Arial"/>
              </a:rPr>
              <a:t>U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sing</a:t>
            </a:r>
            <a:r>
              <a:rPr sz="1600" spc="-15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lo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dato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l</a:t>
            </a:r>
            <a:r>
              <a:rPr sz="1600" spc="-15" dirty="0">
                <a:latin typeface="Arial"/>
                <a:cs typeface="Arial"/>
              </a:rPr>
              <a:t>l’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ntern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del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segmento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viene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ident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ficato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da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15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“sp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zz</a:t>
            </a:r>
            <a:r>
              <a:rPr sz="1600" spc="-10" dirty="0">
                <a:latin typeface="Arial"/>
                <a:cs typeface="Arial"/>
              </a:rPr>
              <a:t>ament</a:t>
            </a:r>
            <a:r>
              <a:rPr sz="1600" spc="-5" dirty="0">
                <a:latin typeface="Arial"/>
                <a:cs typeface="Arial"/>
              </a:rPr>
              <a:t>o”  relativo </a:t>
            </a:r>
            <a:r>
              <a:rPr sz="1600" spc="-10" dirty="0">
                <a:latin typeface="Arial"/>
                <a:cs typeface="Arial"/>
              </a:rPr>
              <a:t>all’inizio </a:t>
            </a:r>
            <a:r>
              <a:rPr sz="1600" spc="-5" dirty="0">
                <a:latin typeface="Arial"/>
                <a:cs typeface="Arial"/>
              </a:rPr>
              <a:t>del segmento cui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appartiene.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8312" y="5013261"/>
            <a:ext cx="8352155" cy="1570355"/>
          </a:xfrm>
          <a:prstGeom prst="rect">
            <a:avLst/>
          </a:prstGeom>
          <a:solidFill>
            <a:srgbClr val="FFFFFF"/>
          </a:solidFill>
          <a:ln w="25400">
            <a:solidFill>
              <a:srgbClr val="DAECEE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1440" marR="83185" algn="just">
              <a:lnSpc>
                <a:spcPct val="100000"/>
              </a:lnSpc>
              <a:spcBef>
                <a:spcPts val="330"/>
              </a:spcBef>
            </a:pPr>
            <a:r>
              <a:rPr sz="1600" spc="-10" dirty="0">
                <a:latin typeface="Arial"/>
                <a:cs typeface="Arial"/>
              </a:rPr>
              <a:t>L’</a:t>
            </a:r>
            <a:r>
              <a:rPr sz="1600" b="1" spc="-10" dirty="0">
                <a:latin typeface="Arial"/>
                <a:cs typeface="Arial"/>
              </a:rPr>
              <a:t>indirizzamento </a:t>
            </a:r>
            <a:r>
              <a:rPr sz="1600" spc="-5" dirty="0">
                <a:latin typeface="Arial"/>
                <a:cs typeface="Arial"/>
              </a:rPr>
              <a:t>nella segmentazione è di tipo </a:t>
            </a:r>
            <a:r>
              <a:rPr sz="1600" b="1" spc="-5" dirty="0">
                <a:latin typeface="Arial"/>
                <a:cs typeface="Arial"/>
              </a:rPr>
              <a:t>bidimensionale</a:t>
            </a:r>
            <a:r>
              <a:rPr sz="1600" spc="-5" dirty="0">
                <a:latin typeface="Arial"/>
                <a:cs typeface="Arial"/>
              </a:rPr>
              <a:t>,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designazione univoca  di un dato o di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istruzione richiede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nome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segmento e </a:t>
            </a:r>
            <a:r>
              <a:rPr sz="1600" dirty="0">
                <a:latin typeface="Arial"/>
                <a:cs typeface="Arial"/>
              </a:rPr>
              <a:t>lo </a:t>
            </a:r>
            <a:r>
              <a:rPr sz="1600" spc="-5" dirty="0">
                <a:latin typeface="Arial"/>
                <a:cs typeface="Arial"/>
              </a:rPr>
              <a:t>spiazzamento </a:t>
            </a:r>
            <a:r>
              <a:rPr sz="1600" spc="-10" dirty="0">
                <a:latin typeface="Arial"/>
                <a:cs typeface="Arial"/>
              </a:rPr>
              <a:t>all’interno  </a:t>
            </a:r>
            <a:r>
              <a:rPr sz="1600" spc="-5" dirty="0">
                <a:latin typeface="Arial"/>
                <a:cs typeface="Arial"/>
              </a:rPr>
              <a:t>del segmento.</a:t>
            </a:r>
            <a:endParaRPr sz="1600">
              <a:latin typeface="Arial"/>
              <a:cs typeface="Arial"/>
            </a:endParaRPr>
          </a:p>
          <a:p>
            <a:pPr marL="91440" marR="85090" algn="just">
              <a:lnSpc>
                <a:spcPct val="100000"/>
              </a:lnSpc>
              <a:tabLst>
                <a:tab pos="7928609" algn="l"/>
              </a:tabLst>
            </a:pPr>
            <a:r>
              <a:rPr sz="1600" b="1" spc="-5" dirty="0">
                <a:latin typeface="Arial"/>
                <a:cs typeface="Arial"/>
              </a:rPr>
              <a:t>La memoria fisica mantiene invece l’indirizzamento lineare: è necessario </a:t>
            </a:r>
            <a:r>
              <a:rPr sz="1600" b="1" spc="-10" dirty="0">
                <a:latin typeface="Arial"/>
                <a:cs typeface="Arial"/>
              </a:rPr>
              <a:t>un  </a:t>
            </a:r>
            <a:r>
              <a:rPr sz="1600" b="1" spc="-5" dirty="0">
                <a:latin typeface="Arial"/>
                <a:cs typeface="Arial"/>
              </a:rPr>
              <a:t>meccanismo per la traduzione degli indirizzi bidimensionali </a:t>
            </a:r>
            <a:r>
              <a:rPr sz="1600" b="1" dirty="0">
                <a:latin typeface="Arial"/>
                <a:cs typeface="Arial"/>
              </a:rPr>
              <a:t>di </a:t>
            </a:r>
            <a:r>
              <a:rPr sz="1600" b="1" spc="-5" dirty="0">
                <a:latin typeface="Arial"/>
                <a:cs typeface="Arial"/>
              </a:rPr>
              <a:t>segmenti virtuali in  indirizzi</a:t>
            </a:r>
            <a:r>
              <a:rPr sz="1600" b="1" spc="3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fisici.	</a:t>
            </a:r>
            <a:r>
              <a:rPr sz="2100" spc="-7" baseline="3968" dirty="0">
                <a:latin typeface="Arial"/>
                <a:cs typeface="Arial"/>
              </a:rPr>
              <a:t>29</a:t>
            </a:r>
            <a:endParaRPr sz="2100" baseline="3968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265" y="1831848"/>
            <a:ext cx="140207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2265" y="2075688"/>
            <a:ext cx="140207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2265" y="2563241"/>
            <a:ext cx="140207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9590" y="1513078"/>
            <a:ext cx="848677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Caricamento di un processo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segmentato:</a:t>
            </a:r>
            <a:endParaRPr sz="1600">
              <a:latin typeface="Arial"/>
              <a:cs typeface="Arial"/>
            </a:endParaRPr>
          </a:p>
          <a:p>
            <a:pPr marL="190500" marR="508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S.O. cerca di allocare N partizioni adatte per gli N segmenti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cui è suddiviso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processo;  </a:t>
            </a:r>
            <a:r>
              <a:rPr sz="1600" spc="-1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S.O. crea un 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descrittore di segmento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registrandovi l’indirizzo fisico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10" dirty="0">
                <a:latin typeface="Arial"/>
                <a:cs typeface="Arial"/>
              </a:rPr>
              <a:t>cui </a:t>
            </a:r>
            <a:r>
              <a:rPr sz="1600" spc="-5" dirty="0">
                <a:latin typeface="Arial"/>
                <a:cs typeface="Arial"/>
              </a:rPr>
              <a:t>è stato posto </a:t>
            </a:r>
            <a:r>
              <a:rPr sz="1600" dirty="0">
                <a:latin typeface="Arial"/>
                <a:cs typeface="Arial"/>
              </a:rPr>
              <a:t>il  </a:t>
            </a:r>
            <a:r>
              <a:rPr sz="1600" spc="-5" dirty="0">
                <a:latin typeface="Arial"/>
                <a:cs typeface="Arial"/>
              </a:rPr>
              <a:t>segmento 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sua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dimensione;</a:t>
            </a:r>
            <a:endParaRPr sz="1600">
              <a:latin typeface="Arial"/>
              <a:cs typeface="Arial"/>
            </a:endParaRPr>
          </a:p>
          <a:p>
            <a:pPr marL="190500" marR="5715">
              <a:lnSpc>
                <a:spcPct val="100000"/>
              </a:lnSpc>
              <a:tabLst>
                <a:tab pos="1111250" algn="l"/>
                <a:tab pos="1515110" algn="l"/>
                <a:tab pos="2527300" algn="l"/>
                <a:tab pos="2818765" algn="l"/>
                <a:tab pos="3843020" algn="l"/>
                <a:tab pos="4133850" algn="l"/>
                <a:tab pos="4491990" algn="l"/>
                <a:tab pos="5452110" algn="l"/>
                <a:tab pos="6069330" algn="l"/>
                <a:tab pos="6912609" algn="l"/>
                <a:tab pos="7473315" algn="l"/>
                <a:tab pos="8203565" algn="l"/>
              </a:tabLst>
            </a:pPr>
            <a:r>
              <a:rPr sz="1600" spc="-15" dirty="0">
                <a:latin typeface="Arial"/>
                <a:cs typeface="Arial"/>
              </a:rPr>
              <a:t>l’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ns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em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dei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spc="-20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scrittori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segmento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un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5" dirty="0">
                <a:latin typeface="Arial"/>
                <a:cs typeface="Arial"/>
              </a:rPr>
              <a:t>p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ocesso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5" dirty="0">
                <a:latin typeface="Arial"/>
                <a:cs typeface="Arial"/>
              </a:rPr>
              <a:t>v</a:t>
            </a:r>
            <a:r>
              <a:rPr sz="1600" spc="-5" dirty="0">
                <a:latin typeface="Arial"/>
                <a:cs typeface="Arial"/>
              </a:rPr>
              <a:t>iene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rac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20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lto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ne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la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tabella</a:t>
            </a:r>
            <a:r>
              <a:rPr sz="1600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1600" i="1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 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descrittori di segmento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(segment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table).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Segmentazione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8312" y="3213100"/>
            <a:ext cx="4967224" cy="34829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0212" y="6727825"/>
            <a:ext cx="5043805" cy="0"/>
          </a:xfrm>
          <a:custGeom>
            <a:avLst/>
            <a:gdLst/>
            <a:ahLst/>
            <a:cxnLst/>
            <a:rect l="l" t="t" r="r" b="b"/>
            <a:pathLst>
              <a:path w="5043805">
                <a:moveTo>
                  <a:pt x="0" y="0"/>
                </a:moveTo>
                <a:lnTo>
                  <a:pt x="5043487" y="0"/>
                </a:lnTo>
              </a:path>
            </a:pathLst>
          </a:custGeom>
          <a:ln w="1143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6562" y="3187700"/>
            <a:ext cx="0" cy="3534410"/>
          </a:xfrm>
          <a:custGeom>
            <a:avLst/>
            <a:gdLst/>
            <a:ahLst/>
            <a:cxnLst/>
            <a:rect l="l" t="t" r="r" b="b"/>
            <a:pathLst>
              <a:path h="3534409">
                <a:moveTo>
                  <a:pt x="0" y="0"/>
                </a:moveTo>
                <a:lnTo>
                  <a:pt x="0" y="353441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0212" y="3181350"/>
            <a:ext cx="5043805" cy="0"/>
          </a:xfrm>
          <a:custGeom>
            <a:avLst/>
            <a:gdLst/>
            <a:ahLst/>
            <a:cxnLst/>
            <a:rect l="l" t="t" r="r" b="b"/>
            <a:pathLst>
              <a:path w="5043805">
                <a:moveTo>
                  <a:pt x="0" y="0"/>
                </a:moveTo>
                <a:lnTo>
                  <a:pt x="5043487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67350" y="3187700"/>
            <a:ext cx="0" cy="3533775"/>
          </a:xfrm>
          <a:custGeom>
            <a:avLst/>
            <a:gdLst/>
            <a:ahLst/>
            <a:cxnLst/>
            <a:rect l="l" t="t" r="r" b="b"/>
            <a:pathLst>
              <a:path h="3533775">
                <a:moveTo>
                  <a:pt x="0" y="0"/>
                </a:moveTo>
                <a:lnTo>
                  <a:pt x="0" y="3533775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5612" y="6703059"/>
            <a:ext cx="4993005" cy="0"/>
          </a:xfrm>
          <a:custGeom>
            <a:avLst/>
            <a:gdLst/>
            <a:ahLst/>
            <a:cxnLst/>
            <a:rect l="l" t="t" r="r" b="b"/>
            <a:pathLst>
              <a:path w="4993005">
                <a:moveTo>
                  <a:pt x="0" y="0"/>
                </a:moveTo>
                <a:lnTo>
                  <a:pt x="4992687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1962" y="3213100"/>
            <a:ext cx="0" cy="3483610"/>
          </a:xfrm>
          <a:custGeom>
            <a:avLst/>
            <a:gdLst/>
            <a:ahLst/>
            <a:cxnLst/>
            <a:rect l="l" t="t" r="r" b="b"/>
            <a:pathLst>
              <a:path h="3483609">
                <a:moveTo>
                  <a:pt x="0" y="0"/>
                </a:moveTo>
                <a:lnTo>
                  <a:pt x="0" y="348361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5612" y="3206750"/>
            <a:ext cx="4993005" cy="0"/>
          </a:xfrm>
          <a:custGeom>
            <a:avLst/>
            <a:gdLst/>
            <a:ahLst/>
            <a:cxnLst/>
            <a:rect l="l" t="t" r="r" b="b"/>
            <a:pathLst>
              <a:path w="4993005">
                <a:moveTo>
                  <a:pt x="0" y="0"/>
                </a:moveTo>
                <a:lnTo>
                  <a:pt x="4992687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41950" y="3213100"/>
            <a:ext cx="0" cy="3482975"/>
          </a:xfrm>
          <a:custGeom>
            <a:avLst/>
            <a:gdLst/>
            <a:ahLst/>
            <a:cxnLst/>
            <a:rect l="l" t="t" r="r" b="b"/>
            <a:pathLst>
              <a:path h="3482975">
                <a:moveTo>
                  <a:pt x="0" y="0"/>
                </a:moveTo>
                <a:lnTo>
                  <a:pt x="0" y="3482975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756528" y="3828415"/>
            <a:ext cx="2946400" cy="922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Font typeface="Arial"/>
              <a:buChar char="–"/>
              <a:tabLst>
                <a:tab pos="299085" algn="l"/>
                <a:tab pos="299720" algn="l"/>
              </a:tabLst>
            </a:pPr>
            <a:r>
              <a:rPr sz="1400" b="1" i="1" spc="-5" dirty="0">
                <a:latin typeface="Arial"/>
                <a:cs typeface="Arial"/>
              </a:rPr>
              <a:t>base </a:t>
            </a:r>
            <a:r>
              <a:rPr sz="1400" i="1" dirty="0">
                <a:latin typeface="Arial"/>
                <a:cs typeface="Arial"/>
              </a:rPr>
              <a:t>– </a:t>
            </a:r>
            <a:r>
              <a:rPr sz="1400" i="1" spc="-10" dirty="0">
                <a:latin typeface="Arial"/>
                <a:cs typeface="Arial"/>
              </a:rPr>
              <a:t>indirizzo </a:t>
            </a:r>
            <a:r>
              <a:rPr sz="1400" i="1" dirty="0">
                <a:latin typeface="Arial"/>
                <a:cs typeface="Arial"/>
              </a:rPr>
              <a:t>fisico </a:t>
            </a:r>
            <a:r>
              <a:rPr sz="1400" i="1" spc="-5" dirty="0">
                <a:latin typeface="Arial"/>
                <a:cs typeface="Arial"/>
              </a:rPr>
              <a:t>di </a:t>
            </a:r>
            <a:r>
              <a:rPr sz="1400" i="1" spc="-10" dirty="0">
                <a:latin typeface="Arial"/>
                <a:cs typeface="Arial"/>
              </a:rPr>
              <a:t>inizio </a:t>
            </a:r>
            <a:r>
              <a:rPr sz="1400" i="1" spc="-5" dirty="0">
                <a:latin typeface="Arial"/>
                <a:cs typeface="Arial"/>
              </a:rPr>
              <a:t>del  </a:t>
            </a:r>
            <a:r>
              <a:rPr sz="1400" i="1" dirty="0">
                <a:latin typeface="Arial"/>
                <a:cs typeface="Arial"/>
              </a:rPr>
              <a:t>segmento in</a:t>
            </a:r>
            <a:r>
              <a:rPr sz="1400" i="1" spc="-5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memoria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340"/>
              </a:spcBef>
              <a:buFont typeface="Arial"/>
              <a:buChar char="–"/>
              <a:tabLst>
                <a:tab pos="299085" algn="l"/>
                <a:tab pos="299720" algn="l"/>
              </a:tabLst>
            </a:pPr>
            <a:r>
              <a:rPr sz="1400" b="1" i="1" dirty="0">
                <a:latin typeface="Arial"/>
                <a:cs typeface="Arial"/>
              </a:rPr>
              <a:t>limit </a:t>
            </a:r>
            <a:r>
              <a:rPr sz="1400" i="1" dirty="0">
                <a:latin typeface="Arial"/>
                <a:cs typeface="Arial"/>
              </a:rPr>
              <a:t>– specifica la </a:t>
            </a:r>
            <a:r>
              <a:rPr sz="1400" i="1" spc="-10" dirty="0">
                <a:latin typeface="Arial"/>
                <a:cs typeface="Arial"/>
              </a:rPr>
              <a:t>lunghezza</a:t>
            </a:r>
            <a:r>
              <a:rPr sz="1400" i="1" spc="-7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del</a:t>
            </a:r>
            <a:endParaRPr sz="14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sz="1400" i="1" dirty="0">
                <a:latin typeface="Arial"/>
                <a:cs typeface="Arial"/>
              </a:rPr>
              <a:t>segmento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30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Segmentazione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8267" y="1513078"/>
            <a:ext cx="29997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Arial"/>
                <a:cs typeface="Arial"/>
              </a:rPr>
              <a:t>TRADUZIONE </a:t>
            </a:r>
            <a:r>
              <a:rPr sz="1600" b="1" spc="-5" dirty="0">
                <a:latin typeface="Arial"/>
                <a:cs typeface="Arial"/>
              </a:rPr>
              <a:t>DEGLI</a:t>
            </a:r>
            <a:r>
              <a:rPr sz="1600" b="1" spc="2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INDIRIZZI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8267" y="4685314"/>
            <a:ext cx="8208009" cy="160147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600" spc="-10" dirty="0">
                <a:latin typeface="Arial"/>
                <a:cs typeface="Arial"/>
              </a:rPr>
              <a:t>Due </a:t>
            </a:r>
            <a:r>
              <a:rPr sz="1600" spc="-5" dirty="0">
                <a:latin typeface="Arial"/>
                <a:cs typeface="Arial"/>
              </a:rPr>
              <a:t>ulteriori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registri: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400" b="1" spc="-5" dirty="0">
                <a:latin typeface="Arial"/>
                <a:cs typeface="Arial"/>
              </a:rPr>
              <a:t>Segment-table base </a:t>
            </a:r>
            <a:r>
              <a:rPr sz="1400" b="1" dirty="0">
                <a:latin typeface="Arial"/>
                <a:cs typeface="Arial"/>
              </a:rPr>
              <a:t>register </a:t>
            </a:r>
            <a:r>
              <a:rPr sz="1400" b="1" spc="-5" dirty="0">
                <a:latin typeface="Arial"/>
                <a:cs typeface="Arial"/>
              </a:rPr>
              <a:t>(STBR) </a:t>
            </a:r>
            <a:r>
              <a:rPr sz="1400" dirty="0">
                <a:latin typeface="Arial"/>
                <a:cs typeface="Arial"/>
              </a:rPr>
              <a:t>punta </a:t>
            </a:r>
            <a:r>
              <a:rPr sz="1400" spc="-5" dirty="0">
                <a:latin typeface="Arial"/>
                <a:cs typeface="Arial"/>
              </a:rPr>
              <a:t>alla </a:t>
            </a:r>
            <a:r>
              <a:rPr sz="1400" dirty="0">
                <a:latin typeface="Arial"/>
                <a:cs typeface="Arial"/>
              </a:rPr>
              <a:t>segment table in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memoria</a:t>
            </a:r>
            <a:endParaRPr sz="1400">
              <a:latin typeface="Arial"/>
              <a:cs typeface="Arial"/>
            </a:endParaRPr>
          </a:p>
          <a:p>
            <a:pPr marL="12700" marR="284480">
              <a:lnSpc>
                <a:spcPct val="12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400" b="1" spc="-5" dirty="0">
                <a:latin typeface="Arial"/>
                <a:cs typeface="Arial"/>
              </a:rPr>
              <a:t>Segment-table length </a:t>
            </a:r>
            <a:r>
              <a:rPr sz="1400" b="1" dirty="0">
                <a:latin typeface="Arial"/>
                <a:cs typeface="Arial"/>
              </a:rPr>
              <a:t>register </a:t>
            </a:r>
            <a:r>
              <a:rPr sz="1400" b="1" spc="-5" dirty="0">
                <a:latin typeface="Arial"/>
                <a:cs typeface="Arial"/>
              </a:rPr>
              <a:t>(STLR) </a:t>
            </a:r>
            <a:r>
              <a:rPr sz="1400" dirty="0">
                <a:latin typeface="Arial"/>
                <a:cs typeface="Arial"/>
              </a:rPr>
              <a:t>indica il numero </a:t>
            </a:r>
            <a:r>
              <a:rPr sz="1400" spc="-5" dirty="0">
                <a:latin typeface="Arial"/>
                <a:cs typeface="Arial"/>
              </a:rPr>
              <a:t>di </a:t>
            </a:r>
            <a:r>
              <a:rPr sz="1400" dirty="0">
                <a:latin typeface="Arial"/>
                <a:cs typeface="Arial"/>
              </a:rPr>
              <a:t>segmenti utilizzati </a:t>
            </a:r>
            <a:r>
              <a:rPr sz="1400" spc="-5" dirty="0">
                <a:latin typeface="Arial"/>
                <a:cs typeface="Arial"/>
              </a:rPr>
              <a:t>da un</a:t>
            </a:r>
            <a:r>
              <a:rPr sz="1400" spc="-2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programma;  Possibilità </a:t>
            </a:r>
            <a:r>
              <a:rPr sz="1400" spc="-5" dirty="0">
                <a:latin typeface="Arial"/>
                <a:cs typeface="Arial"/>
              </a:rPr>
              <a:t>di </a:t>
            </a:r>
            <a:r>
              <a:rPr sz="1400" dirty="0">
                <a:latin typeface="Arial"/>
                <a:cs typeface="Arial"/>
              </a:rPr>
              <a:t>controllo </a:t>
            </a:r>
            <a:r>
              <a:rPr sz="1400" spc="-5" dirty="0">
                <a:latin typeface="Arial"/>
                <a:cs typeface="Arial"/>
              </a:rPr>
              <a:t>di </a:t>
            </a:r>
            <a:r>
              <a:rPr sz="1400" dirty="0">
                <a:latin typeface="Arial"/>
                <a:cs typeface="Arial"/>
              </a:rPr>
              <a:t>accesso a segmenti </a:t>
            </a:r>
            <a:r>
              <a:rPr sz="1400" spc="-5" dirty="0">
                <a:latin typeface="Arial"/>
                <a:cs typeface="Arial"/>
              </a:rPr>
              <a:t>non </a:t>
            </a:r>
            <a:r>
              <a:rPr sz="1400" dirty="0">
                <a:latin typeface="Arial"/>
                <a:cs typeface="Arial"/>
              </a:rPr>
              <a:t>assegnati ad un</a:t>
            </a:r>
            <a:r>
              <a:rPr sz="1400" spc="-25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processo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50" i="1" spc="-30" dirty="0">
                <a:latin typeface="Malgun Gothic"/>
                <a:cs typeface="Malgun Gothic"/>
              </a:rPr>
              <a:t>NB: </a:t>
            </a:r>
            <a:r>
              <a:rPr sz="1450" i="1" spc="-35" dirty="0">
                <a:latin typeface="Malgun Gothic"/>
                <a:cs typeface="Malgun Gothic"/>
              </a:rPr>
              <a:t>Quando </a:t>
            </a:r>
            <a:r>
              <a:rPr sz="1450" i="1" spc="-30" dirty="0">
                <a:latin typeface="Malgun Gothic"/>
                <a:cs typeface="Malgun Gothic"/>
              </a:rPr>
              <a:t>un processo </a:t>
            </a:r>
            <a:r>
              <a:rPr sz="1450" i="1" spc="-25" dirty="0">
                <a:latin typeface="Malgun Gothic"/>
                <a:cs typeface="Malgun Gothic"/>
              </a:rPr>
              <a:t>subisce </a:t>
            </a:r>
            <a:r>
              <a:rPr sz="1450" i="1" spc="-30" dirty="0">
                <a:latin typeface="Malgun Gothic"/>
                <a:cs typeface="Malgun Gothic"/>
              </a:rPr>
              <a:t>uno swapping, </a:t>
            </a:r>
            <a:r>
              <a:rPr sz="1450" i="1" spc="-20" dirty="0">
                <a:latin typeface="Malgun Gothic"/>
                <a:cs typeface="Malgun Gothic"/>
              </a:rPr>
              <a:t>al </a:t>
            </a:r>
            <a:r>
              <a:rPr sz="1450" i="1" spc="-30" dirty="0">
                <a:latin typeface="Malgun Gothic"/>
                <a:cs typeface="Malgun Gothic"/>
              </a:rPr>
              <a:t>ritorno </a:t>
            </a:r>
            <a:r>
              <a:rPr sz="1450" i="1" spc="-25" dirty="0">
                <a:latin typeface="Malgun Gothic"/>
                <a:cs typeface="Malgun Gothic"/>
              </a:rPr>
              <a:t>in </a:t>
            </a:r>
            <a:r>
              <a:rPr sz="1450" i="1" spc="-30" dirty="0">
                <a:latin typeface="Malgun Gothic"/>
                <a:cs typeface="Malgun Gothic"/>
              </a:rPr>
              <a:t>memoria </a:t>
            </a:r>
            <a:r>
              <a:rPr sz="1450" i="1" spc="-40" dirty="0">
                <a:latin typeface="Malgun Gothic"/>
                <a:cs typeface="Malgun Gothic"/>
              </a:rPr>
              <a:t>va </a:t>
            </a:r>
            <a:r>
              <a:rPr sz="1450" i="1" spc="-30" dirty="0">
                <a:latin typeface="Malgun Gothic"/>
                <a:cs typeface="Malgun Gothic"/>
              </a:rPr>
              <a:t>aggiornata </a:t>
            </a:r>
            <a:r>
              <a:rPr sz="1450" i="1" spc="-25" dirty="0">
                <a:latin typeface="Malgun Gothic"/>
                <a:cs typeface="Malgun Gothic"/>
              </a:rPr>
              <a:t>la sua</a:t>
            </a:r>
            <a:r>
              <a:rPr sz="1450" i="1" spc="125" dirty="0">
                <a:latin typeface="Malgun Gothic"/>
                <a:cs typeface="Malgun Gothic"/>
              </a:rPr>
              <a:t> </a:t>
            </a:r>
            <a:r>
              <a:rPr sz="1450" i="1" spc="-30" dirty="0">
                <a:latin typeface="Malgun Gothic"/>
                <a:cs typeface="Malgun Gothic"/>
              </a:rPr>
              <a:t>segment</a:t>
            </a:r>
            <a:endParaRPr sz="145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1167" y="6248916"/>
            <a:ext cx="46545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i="1" spc="-25" dirty="0">
                <a:latin typeface="Malgun Gothic"/>
                <a:cs typeface="Malgun Gothic"/>
              </a:rPr>
              <a:t>t</a:t>
            </a:r>
            <a:r>
              <a:rPr sz="1450" i="1" spc="-20" dirty="0">
                <a:latin typeface="Malgun Gothic"/>
                <a:cs typeface="Malgun Gothic"/>
              </a:rPr>
              <a:t>able.</a:t>
            </a:r>
            <a:endParaRPr sz="145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55650" y="1844548"/>
            <a:ext cx="3887724" cy="2719451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7550" y="4596129"/>
            <a:ext cx="3964304" cy="0"/>
          </a:xfrm>
          <a:custGeom>
            <a:avLst/>
            <a:gdLst/>
            <a:ahLst/>
            <a:cxnLst/>
            <a:rect l="l" t="t" r="r" b="b"/>
            <a:pathLst>
              <a:path w="3964304">
                <a:moveTo>
                  <a:pt x="0" y="0"/>
                </a:moveTo>
                <a:lnTo>
                  <a:pt x="396392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3900" y="1819910"/>
            <a:ext cx="0" cy="2769870"/>
          </a:xfrm>
          <a:custGeom>
            <a:avLst/>
            <a:gdLst/>
            <a:ahLst/>
            <a:cxnLst/>
            <a:rect l="l" t="t" r="r" b="b"/>
            <a:pathLst>
              <a:path h="2769870">
                <a:moveTo>
                  <a:pt x="0" y="0"/>
                </a:moveTo>
                <a:lnTo>
                  <a:pt x="0" y="276987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7550" y="1813560"/>
            <a:ext cx="3964304" cy="0"/>
          </a:xfrm>
          <a:custGeom>
            <a:avLst/>
            <a:gdLst/>
            <a:ahLst/>
            <a:cxnLst/>
            <a:rect l="l" t="t" r="r" b="b"/>
            <a:pathLst>
              <a:path w="3964304">
                <a:moveTo>
                  <a:pt x="0" y="0"/>
                </a:moveTo>
                <a:lnTo>
                  <a:pt x="396392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75123" y="1819275"/>
            <a:ext cx="0" cy="2770505"/>
          </a:xfrm>
          <a:custGeom>
            <a:avLst/>
            <a:gdLst/>
            <a:ahLst/>
            <a:cxnLst/>
            <a:rect l="l" t="t" r="r" b="b"/>
            <a:pathLst>
              <a:path h="2770504">
                <a:moveTo>
                  <a:pt x="0" y="0"/>
                </a:moveTo>
                <a:lnTo>
                  <a:pt x="0" y="2770124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2950" y="4570729"/>
            <a:ext cx="3913504" cy="0"/>
          </a:xfrm>
          <a:custGeom>
            <a:avLst/>
            <a:gdLst/>
            <a:ahLst/>
            <a:cxnLst/>
            <a:rect l="l" t="t" r="r" b="b"/>
            <a:pathLst>
              <a:path w="3913504">
                <a:moveTo>
                  <a:pt x="0" y="0"/>
                </a:moveTo>
                <a:lnTo>
                  <a:pt x="391312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9300" y="1845310"/>
            <a:ext cx="0" cy="2719070"/>
          </a:xfrm>
          <a:custGeom>
            <a:avLst/>
            <a:gdLst/>
            <a:ahLst/>
            <a:cxnLst/>
            <a:rect l="l" t="t" r="r" b="b"/>
            <a:pathLst>
              <a:path h="2719070">
                <a:moveTo>
                  <a:pt x="0" y="0"/>
                </a:moveTo>
                <a:lnTo>
                  <a:pt x="0" y="271907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2950" y="1838960"/>
            <a:ext cx="3913504" cy="0"/>
          </a:xfrm>
          <a:custGeom>
            <a:avLst/>
            <a:gdLst/>
            <a:ahLst/>
            <a:cxnLst/>
            <a:rect l="l" t="t" r="r" b="b"/>
            <a:pathLst>
              <a:path w="3913504">
                <a:moveTo>
                  <a:pt x="0" y="0"/>
                </a:moveTo>
                <a:lnTo>
                  <a:pt x="391312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49723" y="1844675"/>
            <a:ext cx="0" cy="2719705"/>
          </a:xfrm>
          <a:custGeom>
            <a:avLst/>
            <a:gdLst/>
            <a:ahLst/>
            <a:cxnLst/>
            <a:rect l="l" t="t" r="r" b="b"/>
            <a:pathLst>
              <a:path h="2719704">
                <a:moveTo>
                  <a:pt x="0" y="0"/>
                </a:moveTo>
                <a:lnTo>
                  <a:pt x="0" y="2719324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796154" y="1943481"/>
            <a:ext cx="4088765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00" marR="5080" indent="-177800">
              <a:lnSpc>
                <a:spcPct val="100000"/>
              </a:lnSpc>
              <a:spcBef>
                <a:spcPts val="105"/>
              </a:spcBef>
              <a:buChar char="•"/>
              <a:tabLst>
                <a:tab pos="191135" algn="l"/>
              </a:tabLst>
            </a:pPr>
            <a:r>
              <a:rPr sz="1400" dirty="0">
                <a:latin typeface="Arial"/>
                <a:cs typeface="Arial"/>
              </a:rPr>
              <a:t>il </a:t>
            </a:r>
            <a:r>
              <a:rPr sz="1400" i="1" dirty="0">
                <a:latin typeface="Arial"/>
                <a:cs typeface="Arial"/>
              </a:rPr>
              <a:t>segment </a:t>
            </a:r>
            <a:r>
              <a:rPr sz="1400" dirty="0">
                <a:latin typeface="Arial"/>
                <a:cs typeface="Arial"/>
              </a:rPr>
              <a:t>(s) </a:t>
            </a:r>
            <a:r>
              <a:rPr sz="1400" spc="-5" dirty="0">
                <a:latin typeface="Arial"/>
                <a:cs typeface="Arial"/>
              </a:rPr>
              <a:t>viene </a:t>
            </a:r>
            <a:r>
              <a:rPr sz="1400" dirty="0">
                <a:latin typeface="Arial"/>
                <a:cs typeface="Arial"/>
              </a:rPr>
              <a:t>utilizzato per </a:t>
            </a:r>
            <a:r>
              <a:rPr sz="1400" spc="-5" dirty="0">
                <a:latin typeface="Arial"/>
                <a:cs typeface="Arial"/>
              </a:rPr>
              <a:t>ritrovare  </a:t>
            </a:r>
            <a:r>
              <a:rPr sz="1400" dirty="0">
                <a:latin typeface="Arial"/>
                <a:cs typeface="Arial"/>
              </a:rPr>
              <a:t>l’indirizzo fisico </a:t>
            </a:r>
            <a:r>
              <a:rPr sz="1400" spc="-5" dirty="0">
                <a:latin typeface="Arial"/>
                <a:cs typeface="Arial"/>
              </a:rPr>
              <a:t>del </a:t>
            </a:r>
            <a:r>
              <a:rPr sz="1400" dirty="0">
                <a:latin typeface="Arial"/>
                <a:cs typeface="Arial"/>
              </a:rPr>
              <a:t>segmento </a:t>
            </a:r>
            <a:r>
              <a:rPr sz="1400" spc="-5" dirty="0">
                <a:latin typeface="Arial"/>
                <a:cs typeface="Arial"/>
              </a:rPr>
              <a:t>nella segment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  </a:t>
            </a:r>
            <a:r>
              <a:rPr sz="1400" dirty="0">
                <a:latin typeface="Arial"/>
                <a:cs typeface="Arial"/>
              </a:rPr>
              <a:t>(base)</a:t>
            </a:r>
            <a:endParaRPr sz="1400">
              <a:latin typeface="Arial"/>
              <a:cs typeface="Arial"/>
            </a:endParaRPr>
          </a:p>
          <a:p>
            <a:pPr marL="190500" marR="134620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400" dirty="0">
                <a:latin typeface="Arial"/>
                <a:cs typeface="Arial"/>
              </a:rPr>
              <a:t>Il </a:t>
            </a:r>
            <a:r>
              <a:rPr sz="1400" i="1" spc="-5" dirty="0">
                <a:latin typeface="Arial"/>
                <a:cs typeface="Arial"/>
              </a:rPr>
              <a:t>displacement </a:t>
            </a:r>
            <a:r>
              <a:rPr sz="1400" dirty="0">
                <a:latin typeface="Arial"/>
                <a:cs typeface="Arial"/>
              </a:rPr>
              <a:t>(d) </a:t>
            </a:r>
            <a:r>
              <a:rPr sz="1400" spc="-10" dirty="0">
                <a:latin typeface="Arial"/>
                <a:cs typeface="Arial"/>
              </a:rPr>
              <a:t>viene </a:t>
            </a:r>
            <a:r>
              <a:rPr sz="1400" spc="-5" dirty="0">
                <a:latin typeface="Arial"/>
                <a:cs typeface="Arial"/>
              </a:rPr>
              <a:t>sommato all’indirizzo  fisico del segmento per ottenere l’indirizzo fisico  </a:t>
            </a:r>
            <a:r>
              <a:rPr sz="1400" dirty="0">
                <a:latin typeface="Arial"/>
                <a:cs typeface="Arial"/>
              </a:rPr>
              <a:t>richiesto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Segmentazione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6727" y="4943221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6727" y="5187060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6727" y="5430901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2742" y="1586229"/>
            <a:ext cx="8409940" cy="4926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Considerazioni: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La </a:t>
            </a:r>
            <a:r>
              <a:rPr sz="1600" b="1" spc="-5" dirty="0">
                <a:latin typeface="Arial"/>
                <a:cs typeface="Arial"/>
              </a:rPr>
              <a:t>traduzione </a:t>
            </a:r>
            <a:r>
              <a:rPr sz="1600" spc="-5" dirty="0">
                <a:latin typeface="Arial"/>
                <a:cs typeface="Arial"/>
              </a:rPr>
              <a:t>di ciascun indirizzo bidimensionale virtuale richiede </a:t>
            </a:r>
            <a:r>
              <a:rPr sz="1600" b="1" spc="-10" dirty="0">
                <a:latin typeface="Arial"/>
                <a:cs typeface="Arial"/>
              </a:rPr>
              <a:t>due </a:t>
            </a:r>
            <a:r>
              <a:rPr sz="1600" b="1" spc="-5" dirty="0">
                <a:latin typeface="Arial"/>
                <a:cs typeface="Arial"/>
              </a:rPr>
              <a:t>accessi in</a:t>
            </a:r>
            <a:r>
              <a:rPr sz="1600" b="1" spc="17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memoria</a:t>
            </a:r>
            <a:r>
              <a:rPr sz="1600" spc="-5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alla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segment table</a:t>
            </a:r>
            <a:r>
              <a:rPr sz="1600" spc="-5" dirty="0">
                <a:latin typeface="Arial"/>
                <a:cs typeface="Arial"/>
              </a:rPr>
              <a:t> per tradurre l’indirizzo del segmento da virtuale a</a:t>
            </a:r>
            <a:r>
              <a:rPr sz="1600" spc="1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fisico;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per accedere fisicamente </a:t>
            </a:r>
            <a:r>
              <a:rPr sz="1600" dirty="0">
                <a:latin typeface="Arial"/>
                <a:cs typeface="Arial"/>
              </a:rPr>
              <a:t>alla </a:t>
            </a:r>
            <a:r>
              <a:rPr sz="1600" spc="-5" dirty="0">
                <a:latin typeface="Arial"/>
                <a:cs typeface="Arial"/>
              </a:rPr>
              <a:t>locazione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richiesta.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Symbol"/>
                <a:cs typeface="Symbol"/>
              </a:rPr>
              <a:t>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raddoppia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il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tempo per l’accesso ad una locazione di</a:t>
            </a:r>
            <a:r>
              <a:rPr sz="1600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memoria.</a:t>
            </a:r>
            <a:endParaRPr sz="1600">
              <a:latin typeface="Arial"/>
              <a:cs typeface="Arial"/>
            </a:endParaRPr>
          </a:p>
          <a:p>
            <a:pPr marL="926465">
              <a:lnSpc>
                <a:spcPts val="1900"/>
              </a:lnSpc>
            </a:pPr>
            <a:r>
              <a:rPr sz="1600" i="1" spc="-10" dirty="0">
                <a:latin typeface="Arial"/>
                <a:cs typeface="Arial"/>
              </a:rPr>
              <a:t>Soluzione:</a:t>
            </a:r>
            <a:endParaRPr sz="1600">
              <a:latin typeface="Arial"/>
              <a:cs typeface="Arial"/>
            </a:endParaRPr>
          </a:p>
          <a:p>
            <a:pPr marL="1271270" marR="5080" algn="just">
              <a:lnSpc>
                <a:spcPct val="97000"/>
              </a:lnSpc>
              <a:spcBef>
                <a:spcPts val="40"/>
              </a:spcBef>
            </a:pPr>
            <a:r>
              <a:rPr sz="1650" i="1" spc="-30" dirty="0">
                <a:latin typeface="Malgun Gothic"/>
                <a:cs typeface="Malgun Gothic"/>
              </a:rPr>
              <a:t>Se </a:t>
            </a:r>
            <a:r>
              <a:rPr sz="1650" i="1" spc="-15" dirty="0">
                <a:latin typeface="Malgun Gothic"/>
                <a:cs typeface="Malgun Gothic"/>
              </a:rPr>
              <a:t>i </a:t>
            </a:r>
            <a:r>
              <a:rPr sz="1650" i="1" spc="-30" dirty="0">
                <a:latin typeface="Malgun Gothic"/>
                <a:cs typeface="Malgun Gothic"/>
              </a:rPr>
              <a:t>descrittori di </a:t>
            </a:r>
            <a:r>
              <a:rPr sz="1650" i="1" spc="-35" dirty="0">
                <a:latin typeface="Malgun Gothic"/>
                <a:cs typeface="Malgun Gothic"/>
              </a:rPr>
              <a:t>segmento sono </a:t>
            </a:r>
            <a:r>
              <a:rPr sz="1650" i="1" spc="-25" dirty="0">
                <a:latin typeface="Malgun Gothic"/>
                <a:cs typeface="Malgun Gothic"/>
              </a:rPr>
              <a:t>pochi, </a:t>
            </a:r>
            <a:r>
              <a:rPr sz="1650" i="1" spc="-35" dirty="0">
                <a:latin typeface="Malgun Gothic"/>
                <a:cs typeface="Malgun Gothic"/>
              </a:rPr>
              <a:t>o </a:t>
            </a:r>
            <a:r>
              <a:rPr sz="1650" i="1" spc="-25" dirty="0">
                <a:latin typeface="Malgun Gothic"/>
                <a:cs typeface="Malgun Gothic"/>
              </a:rPr>
              <a:t>alcuni </a:t>
            </a:r>
            <a:r>
              <a:rPr sz="1650" i="1" spc="-35" dirty="0">
                <a:latin typeface="Malgun Gothic"/>
                <a:cs typeface="Malgun Gothic"/>
              </a:rPr>
              <a:t>sono </a:t>
            </a:r>
            <a:r>
              <a:rPr sz="1650" i="1" spc="-25" dirty="0">
                <a:latin typeface="Malgun Gothic"/>
                <a:cs typeface="Malgun Gothic"/>
              </a:rPr>
              <a:t>utilizzati </a:t>
            </a:r>
            <a:r>
              <a:rPr sz="1650" i="1" spc="-30" dirty="0">
                <a:latin typeface="Malgun Gothic"/>
                <a:cs typeface="Malgun Gothic"/>
              </a:rPr>
              <a:t>più  </a:t>
            </a:r>
            <a:r>
              <a:rPr sz="1650" i="1" spc="-35" dirty="0">
                <a:latin typeface="Malgun Gothic"/>
                <a:cs typeface="Malgun Gothic"/>
              </a:rPr>
              <a:t>frequentemente, </a:t>
            </a:r>
            <a:r>
              <a:rPr sz="1650" i="1" spc="-30" dirty="0">
                <a:latin typeface="Malgun Gothic"/>
                <a:cs typeface="Malgun Gothic"/>
              </a:rPr>
              <a:t>conviene </a:t>
            </a:r>
            <a:r>
              <a:rPr sz="1650" i="1" spc="-25" dirty="0">
                <a:latin typeface="Malgun Gothic"/>
                <a:cs typeface="Malgun Gothic"/>
              </a:rPr>
              <a:t>specificare </a:t>
            </a:r>
            <a:r>
              <a:rPr sz="1650" i="1" spc="-15" dirty="0">
                <a:latin typeface="Malgun Gothic"/>
                <a:cs typeface="Malgun Gothic"/>
              </a:rPr>
              <a:t>il </a:t>
            </a:r>
            <a:r>
              <a:rPr sz="1650" i="1" spc="-30" dirty="0">
                <a:latin typeface="Malgun Gothic"/>
                <a:cs typeface="Malgun Gothic"/>
              </a:rPr>
              <a:t>loro caricamento </a:t>
            </a:r>
            <a:r>
              <a:rPr sz="1650" i="1" spc="-15" dirty="0">
                <a:latin typeface="Malgun Gothic"/>
                <a:cs typeface="Malgun Gothic"/>
              </a:rPr>
              <a:t>in </a:t>
            </a:r>
            <a:r>
              <a:rPr sz="1650" i="1" spc="-25" dirty="0">
                <a:latin typeface="Malgun Gothic"/>
                <a:cs typeface="Malgun Gothic"/>
              </a:rPr>
              <a:t>opportuni  </a:t>
            </a:r>
            <a:r>
              <a:rPr sz="1650" i="1" spc="-30" dirty="0">
                <a:latin typeface="Malgun Gothic"/>
                <a:cs typeface="Malgun Gothic"/>
              </a:rPr>
              <a:t>registri</a:t>
            </a:r>
            <a:r>
              <a:rPr sz="1650" i="1" spc="-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hardware.</a:t>
            </a:r>
            <a:endParaRPr sz="1650">
              <a:latin typeface="Malgun Gothic"/>
              <a:cs typeface="Malgun Gothic"/>
            </a:endParaRPr>
          </a:p>
          <a:p>
            <a:pPr marL="1271270">
              <a:lnSpc>
                <a:spcPct val="100000"/>
              </a:lnSpc>
              <a:spcBef>
                <a:spcPts val="114"/>
              </a:spcBef>
            </a:pPr>
            <a:r>
              <a:rPr sz="2400" i="1" spc="-7" baseline="5208" dirty="0">
                <a:latin typeface="Arial"/>
                <a:cs typeface="Arial"/>
              </a:rPr>
              <a:t>Famiglia INTEL : </a:t>
            </a:r>
            <a:r>
              <a:rPr sz="1200" i="1" spc="-5" dirty="0">
                <a:latin typeface="Arial"/>
                <a:cs typeface="Arial"/>
              </a:rPr>
              <a:t>CS: </a:t>
            </a:r>
            <a:r>
              <a:rPr sz="1200" i="1" dirty="0">
                <a:latin typeface="Arial"/>
                <a:cs typeface="Arial"/>
              </a:rPr>
              <a:t>Code </a:t>
            </a:r>
            <a:r>
              <a:rPr sz="1200" i="1" spc="-5" dirty="0">
                <a:latin typeface="Arial"/>
                <a:cs typeface="Arial"/>
              </a:rPr>
              <a:t>Segment; DS: Data Segment; </a:t>
            </a:r>
            <a:r>
              <a:rPr sz="1200" i="1" dirty="0">
                <a:latin typeface="Arial"/>
                <a:cs typeface="Arial"/>
              </a:rPr>
              <a:t>SS: Stack </a:t>
            </a:r>
            <a:r>
              <a:rPr sz="1200" i="1" spc="-5" dirty="0">
                <a:latin typeface="Arial"/>
                <a:cs typeface="Arial"/>
              </a:rPr>
              <a:t>Segment; </a:t>
            </a:r>
            <a:r>
              <a:rPr sz="1200" i="1" dirty="0">
                <a:latin typeface="Arial"/>
                <a:cs typeface="Arial"/>
              </a:rPr>
              <a:t>ES: Extra</a:t>
            </a:r>
            <a:r>
              <a:rPr sz="1200" i="1" spc="11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Segment.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Times New Roman"/>
              <a:cs typeface="Times New Roman"/>
            </a:endParaRPr>
          </a:p>
          <a:p>
            <a:pPr marL="281940" marR="141605" indent="-19812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E’ possibile definire </a:t>
            </a:r>
            <a:r>
              <a:rPr sz="1600" b="1" spc="-5" dirty="0">
                <a:latin typeface="Arial"/>
                <a:cs typeface="Arial"/>
              </a:rPr>
              <a:t>diritti e modalità di accesso per </a:t>
            </a:r>
            <a:r>
              <a:rPr sz="1600" b="1" spc="-10" dirty="0">
                <a:latin typeface="Arial"/>
                <a:cs typeface="Arial"/>
              </a:rPr>
              <a:t>ogni </a:t>
            </a:r>
            <a:r>
              <a:rPr sz="1600" b="1" spc="-5" dirty="0">
                <a:latin typeface="Arial"/>
                <a:cs typeface="Arial"/>
              </a:rPr>
              <a:t>“tipo” di segmento</a:t>
            </a:r>
            <a:r>
              <a:rPr sz="1600" spc="-5" dirty="0">
                <a:latin typeface="Arial"/>
                <a:cs typeface="Arial"/>
              </a:rPr>
              <a:t>. Esempio:  accesso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modalità </a:t>
            </a:r>
            <a:r>
              <a:rPr sz="1600" spc="-10" dirty="0">
                <a:latin typeface="Arial"/>
                <a:cs typeface="Arial"/>
              </a:rPr>
              <a:t>“execute” </a:t>
            </a:r>
            <a:r>
              <a:rPr sz="1600" spc="-5" dirty="0">
                <a:latin typeface="Arial"/>
                <a:cs typeface="Arial"/>
              </a:rPr>
              <a:t>(o anche </a:t>
            </a:r>
            <a:r>
              <a:rPr sz="1600" spc="-10" dirty="0">
                <a:latin typeface="Arial"/>
                <a:cs typeface="Arial"/>
              </a:rPr>
              <a:t>“read-only”) </a:t>
            </a:r>
            <a:r>
              <a:rPr sz="1600" spc="-5" dirty="0">
                <a:latin typeface="Arial"/>
                <a:cs typeface="Arial"/>
              </a:rPr>
              <a:t>al segmento</a:t>
            </a:r>
            <a:r>
              <a:rPr sz="1600" spc="1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codice;</a:t>
            </a:r>
            <a:endParaRPr sz="1600">
              <a:latin typeface="Arial"/>
              <a:cs typeface="Arial"/>
            </a:endParaRPr>
          </a:p>
          <a:p>
            <a:pPr marL="28194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accesso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modalità “read/write” al segmento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stack;</a:t>
            </a:r>
            <a:endParaRPr sz="1600">
              <a:latin typeface="Arial"/>
              <a:cs typeface="Arial"/>
            </a:endParaRPr>
          </a:p>
          <a:p>
            <a:pPr marL="28194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accesso </a:t>
            </a:r>
            <a:r>
              <a:rPr sz="1600" spc="-10" dirty="0">
                <a:latin typeface="Arial"/>
                <a:cs typeface="Arial"/>
              </a:rPr>
              <a:t>“read-only” </a:t>
            </a:r>
            <a:r>
              <a:rPr sz="1600" spc="-5" dirty="0">
                <a:latin typeface="Arial"/>
                <a:cs typeface="Arial"/>
              </a:rPr>
              <a:t>o “read/write” al segmento</a:t>
            </a:r>
            <a:r>
              <a:rPr sz="1600" spc="10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dati.</a:t>
            </a:r>
            <a:endParaRPr sz="1600">
              <a:latin typeface="Arial"/>
              <a:cs typeface="Arial"/>
            </a:endParaRPr>
          </a:p>
          <a:p>
            <a:pPr marL="83820">
              <a:lnSpc>
                <a:spcPct val="100000"/>
              </a:lnSpc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 diritti di accesso possono essere registrati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 campo della</a:t>
            </a:r>
            <a:r>
              <a:rPr sz="1600" u="heavy" spc="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TDS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R="208915" algn="r">
              <a:lnSpc>
                <a:spcPct val="100000"/>
              </a:lnSpc>
              <a:spcBef>
                <a:spcPts val="1315"/>
              </a:spcBef>
            </a:pPr>
            <a:r>
              <a:rPr sz="1400" spc="-5" dirty="0">
                <a:latin typeface="Arial"/>
                <a:cs typeface="Arial"/>
              </a:rPr>
              <a:t>32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Segmentazione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4065" y="1586229"/>
            <a:ext cx="8342630" cy="3581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CONDIVISIONE</a:t>
            </a:r>
            <a:r>
              <a:rPr sz="1600" spc="-5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Gli oggetti condivisi sono collocati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segmenti dedicati 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separati.</a:t>
            </a:r>
            <a:endParaRPr sz="1600">
              <a:latin typeface="Arial"/>
              <a:cs typeface="Arial"/>
            </a:endParaRPr>
          </a:p>
          <a:p>
            <a:pPr marL="190500" marR="6985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Il segmento condiviso può essere mappato,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attraverso la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segment table, nello spazio </a:t>
            </a:r>
            <a:r>
              <a:rPr sz="1600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 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indirizzamento virtuale di tutti i processi autorizzati ad</a:t>
            </a:r>
            <a:r>
              <a:rPr sz="1600" u="heavy" spc="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accedervi.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5"/>
              </a:spcBef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Lo spiazzamento interno di un dato risulta identico per tutti i processi che </a:t>
            </a:r>
            <a:r>
              <a:rPr sz="1600" dirty="0">
                <a:latin typeface="Arial"/>
                <a:cs typeface="Arial"/>
              </a:rPr>
              <a:t>lo</a:t>
            </a:r>
            <a:r>
              <a:rPr sz="1600" spc="1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condividono.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3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COLLEGAMENTO</a:t>
            </a:r>
            <a:r>
              <a:rPr sz="1600" b="1" spc="5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DINAMICO:</a:t>
            </a:r>
            <a:endParaRPr sz="1600">
              <a:latin typeface="Arial"/>
              <a:cs typeface="Arial"/>
            </a:endParaRPr>
          </a:p>
          <a:p>
            <a:pPr marL="203200" marR="5080" indent="-177800">
              <a:lnSpc>
                <a:spcPct val="100000"/>
              </a:lnSpc>
              <a:buChar char="•"/>
              <a:tabLst>
                <a:tab pos="203835" algn="l"/>
              </a:tabLst>
            </a:pPr>
            <a:r>
              <a:rPr sz="1600" spc="-5" dirty="0">
                <a:latin typeface="Arial"/>
                <a:cs typeface="Arial"/>
              </a:rPr>
              <a:t>Caricamento di una procedura, ad esempio una libreria,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fase di esecuzione di un  processo e solo </a:t>
            </a:r>
            <a:r>
              <a:rPr sz="1600" dirty="0">
                <a:latin typeface="Arial"/>
                <a:cs typeface="Arial"/>
              </a:rPr>
              <a:t>su </a:t>
            </a:r>
            <a:r>
              <a:rPr sz="1600" spc="-5" dirty="0">
                <a:latin typeface="Arial"/>
                <a:cs typeface="Arial"/>
              </a:rPr>
              <a:t>sua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richiesta.</a:t>
            </a:r>
            <a:endParaRPr sz="1600">
              <a:latin typeface="Arial"/>
              <a:cs typeface="Arial"/>
            </a:endParaRPr>
          </a:p>
          <a:p>
            <a:pPr marL="203200" marR="8255" indent="-177800">
              <a:lnSpc>
                <a:spcPct val="100000"/>
              </a:lnSpc>
              <a:spcBef>
                <a:spcPts val="5"/>
              </a:spcBef>
              <a:buChar char="•"/>
              <a:tabLst>
                <a:tab pos="203835" algn="l"/>
              </a:tabLst>
            </a:pPr>
            <a:r>
              <a:rPr sz="1600" spc="-5" dirty="0">
                <a:latin typeface="Arial"/>
                <a:cs typeface="Arial"/>
              </a:rPr>
              <a:t>Lo spazio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memoria </a:t>
            </a:r>
            <a:r>
              <a:rPr sz="160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una procedura viene occupato solo </a:t>
            </a:r>
            <a:r>
              <a:rPr sz="1600" dirty="0">
                <a:latin typeface="Arial"/>
                <a:cs typeface="Arial"/>
              </a:rPr>
              <a:t>se </a:t>
            </a:r>
            <a:r>
              <a:rPr sz="1600" spc="-5" dirty="0">
                <a:latin typeface="Arial"/>
                <a:cs typeface="Arial"/>
              </a:rPr>
              <a:t>e quando tale procedura  viene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richiesta.</a:t>
            </a:r>
            <a:endParaRPr sz="1600">
              <a:latin typeface="Arial"/>
              <a:cs typeface="Arial"/>
            </a:endParaRPr>
          </a:p>
          <a:p>
            <a:pPr marL="203200" marR="236220" indent="-177800">
              <a:lnSpc>
                <a:spcPct val="100000"/>
              </a:lnSpc>
              <a:spcBef>
                <a:spcPts val="385"/>
              </a:spcBef>
              <a:buChar char="•"/>
              <a:tabLst>
                <a:tab pos="203835" algn="l"/>
              </a:tabLst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 segmentazione consente di aggiungere nuovi segmenti al processo richiedente,  aggiornando la segment table e i registri Segment-table base register (STBR) Segment-  table length register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(STLR)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6727" y="1737232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24120" y="1662429"/>
            <a:ext cx="37915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0355" algn="l"/>
              </a:tabLst>
            </a:pPr>
            <a:r>
              <a:rPr sz="1600" spc="-10" dirty="0">
                <a:latin typeface="Arial"/>
                <a:cs typeface="Arial"/>
              </a:rPr>
              <a:t>in	</a:t>
            </a:r>
            <a:r>
              <a:rPr sz="1600" dirty="0">
                <a:latin typeface="Arial"/>
                <a:cs typeface="Arial"/>
              </a:rPr>
              <a:t>aree </a:t>
            </a:r>
            <a:r>
              <a:rPr sz="1600" spc="-5" dirty="0">
                <a:latin typeface="Arial"/>
                <a:cs typeface="Arial"/>
              </a:rPr>
              <a:t>contigue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rende più </a:t>
            </a:r>
            <a:r>
              <a:rPr sz="1600" spc="-10" dirty="0">
                <a:latin typeface="Arial"/>
                <a:cs typeface="Arial"/>
              </a:rPr>
              <a:t>efficiente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6727" y="2468752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6727" y="2834513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6727" y="3200273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5797" y="1539899"/>
            <a:ext cx="433768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 marR="41275">
              <a:lnSpc>
                <a:spcPct val="150000"/>
              </a:lnSpc>
              <a:spcBef>
                <a:spcPts val="100"/>
              </a:spcBef>
              <a:tabLst>
                <a:tab pos="1407160" algn="l"/>
                <a:tab pos="2395855" algn="l"/>
                <a:tab pos="2686050" algn="l"/>
                <a:tab pos="3530600" algn="l"/>
              </a:tabLst>
            </a:pPr>
            <a:r>
              <a:rPr sz="1600" spc="-5" dirty="0">
                <a:latin typeface="Arial"/>
                <a:cs typeface="Arial"/>
              </a:rPr>
              <a:t>Eli</a:t>
            </a:r>
            <a:r>
              <a:rPr sz="1600" spc="-15" dirty="0">
                <a:latin typeface="Arial"/>
                <a:cs typeface="Arial"/>
              </a:rPr>
              <a:t>m</a:t>
            </a:r>
            <a:r>
              <a:rPr sz="1600" spc="-5" dirty="0">
                <a:latin typeface="Arial"/>
                <a:cs typeface="Arial"/>
              </a:rPr>
              <a:t>inando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ne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5" dirty="0">
                <a:latin typeface="Arial"/>
                <a:cs typeface="Arial"/>
              </a:rPr>
              <a:t>es</a:t>
            </a:r>
            <a:r>
              <a:rPr sz="1600" spc="-15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ità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allocare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5" dirty="0">
                <a:latin typeface="Arial"/>
                <a:cs typeface="Arial"/>
              </a:rPr>
              <a:t>p</a:t>
            </a:r>
            <a:r>
              <a:rPr sz="1600" spc="-5" dirty="0">
                <a:latin typeface="Arial"/>
                <a:cs typeface="Arial"/>
              </a:rPr>
              <a:t>roce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si  gestione della memoria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fisica;</a:t>
            </a:r>
            <a:endParaRPr sz="1600">
              <a:latin typeface="Arial"/>
              <a:cs typeface="Arial"/>
            </a:endParaRPr>
          </a:p>
          <a:p>
            <a:pPr marL="6858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"/>
                <a:cs typeface="Arial"/>
              </a:rPr>
              <a:t>no frammentazione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interna;</a:t>
            </a:r>
            <a:endParaRPr sz="1600">
              <a:latin typeface="Arial"/>
              <a:cs typeface="Arial"/>
            </a:endParaRPr>
          </a:p>
          <a:p>
            <a:pPr marL="68580" marR="5080" indent="-56515">
              <a:lnSpc>
                <a:spcPct val="150000"/>
              </a:lnSpc>
            </a:pPr>
            <a:r>
              <a:rPr sz="1600" spc="-5" dirty="0">
                <a:latin typeface="Arial"/>
                <a:cs typeface="Arial"/>
              </a:rPr>
              <a:t>Supporto efficiente di protezione e condivisione;  Supporto del collegamento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dinamico.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6727" y="4096258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6727" y="4681473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6727" y="4974209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6727" y="5559361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4192904">
              <a:lnSpc>
                <a:spcPct val="100000"/>
              </a:lnSpc>
              <a:spcBef>
                <a:spcPts val="105"/>
              </a:spcBef>
            </a:pPr>
            <a:r>
              <a:rPr dirty="0"/>
              <a:t>Segmentaz</a:t>
            </a:r>
            <a:r>
              <a:rPr spc="-15" dirty="0"/>
              <a:t>i</a:t>
            </a:r>
            <a:r>
              <a:rPr dirty="0"/>
              <a:t>one:  </a:t>
            </a:r>
            <a:r>
              <a:rPr spc="-5" dirty="0"/>
              <a:t>Conclusioni</a:t>
            </a:r>
          </a:p>
        </p:txBody>
      </p:sp>
      <p:sp>
        <p:nvSpPr>
          <p:cNvPr id="14" name="object 1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74065" y="3679913"/>
            <a:ext cx="8341359" cy="28333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spc="-30" dirty="0">
                <a:latin typeface="Arial"/>
                <a:cs typeface="Arial"/>
              </a:rPr>
              <a:t>SVANTAGGI:</a:t>
            </a:r>
            <a:endParaRPr sz="1600">
              <a:latin typeface="Arial"/>
              <a:cs typeface="Arial"/>
            </a:endParaRPr>
          </a:p>
          <a:p>
            <a:pPr marL="190500" marR="5080">
              <a:lnSpc>
                <a:spcPct val="120000"/>
              </a:lnSpc>
            </a:pPr>
            <a:r>
              <a:rPr sz="1600" spc="-5" dirty="0">
                <a:latin typeface="Arial"/>
                <a:cs typeface="Arial"/>
              </a:rPr>
              <a:t>Frammentazione esterna (buchi troppo </a:t>
            </a:r>
            <a:r>
              <a:rPr sz="1600" spc="-10" dirty="0">
                <a:latin typeface="Arial"/>
                <a:cs typeface="Arial"/>
              </a:rPr>
              <a:t>piccoli </a:t>
            </a:r>
            <a:r>
              <a:rPr sz="1600" spc="-5" dirty="0">
                <a:latin typeface="Arial"/>
                <a:cs typeface="Arial"/>
              </a:rPr>
              <a:t>per ospitare un </a:t>
            </a:r>
            <a:r>
              <a:rPr sz="1600" dirty="0">
                <a:latin typeface="Arial"/>
                <a:cs typeface="Arial"/>
              </a:rPr>
              <a:t>intero </a:t>
            </a:r>
            <a:r>
              <a:rPr sz="1600" spc="-5" dirty="0">
                <a:latin typeface="Arial"/>
                <a:cs typeface="Arial"/>
              </a:rPr>
              <a:t>segmento), necessità  di effettuare comunque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compattazione (resa anche più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complessa);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  <a:spcBef>
                <a:spcPts val="385"/>
              </a:spcBef>
            </a:pP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duplice accesso alla memoria deve essere supportato da hardware</a:t>
            </a:r>
            <a:r>
              <a:rPr sz="1600" spc="1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apposito;</a:t>
            </a:r>
            <a:endParaRPr sz="1600">
              <a:latin typeface="Arial"/>
              <a:cs typeface="Arial"/>
            </a:endParaRPr>
          </a:p>
          <a:p>
            <a:pPr marL="190500" marR="5715">
              <a:lnSpc>
                <a:spcPts val="2310"/>
              </a:lnSpc>
              <a:spcBef>
                <a:spcPts val="135"/>
              </a:spcBef>
            </a:pP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gestione della memoria da parte del sistema operativo è più complessa rispetto a  quella per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partizionamento statico 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dinamico;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  <a:spcBef>
                <a:spcPts val="240"/>
              </a:spcBef>
            </a:pPr>
            <a:r>
              <a:rPr sz="1600" spc="-5" dirty="0">
                <a:latin typeface="Arial"/>
                <a:cs typeface="Arial"/>
              </a:rPr>
              <a:t>non</a:t>
            </a:r>
            <a:r>
              <a:rPr sz="1600" spc="30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rende</a:t>
            </a:r>
            <a:r>
              <a:rPr sz="1600" spc="30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ancora</a:t>
            </a:r>
            <a:r>
              <a:rPr sz="1600" spc="30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possibile</a:t>
            </a:r>
            <a:r>
              <a:rPr sz="1600" spc="30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l’esecuzione</a:t>
            </a:r>
            <a:r>
              <a:rPr sz="1600" spc="3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di</a:t>
            </a:r>
            <a:r>
              <a:rPr sz="1600" spc="3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processi</a:t>
            </a:r>
            <a:r>
              <a:rPr sz="1600" spc="3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più</a:t>
            </a:r>
            <a:r>
              <a:rPr sz="1600" spc="3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grandi</a:t>
            </a:r>
            <a:r>
              <a:rPr sz="1600" spc="3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delle</a:t>
            </a:r>
            <a:r>
              <a:rPr sz="1600" spc="30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dimensioni</a:t>
            </a:r>
            <a:r>
              <a:rPr sz="1600" spc="3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fisiche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  <a:spcBef>
                <a:spcPts val="384"/>
              </a:spcBef>
            </a:pPr>
            <a:r>
              <a:rPr sz="1600" spc="-5" dirty="0">
                <a:latin typeface="Arial"/>
                <a:cs typeface="Arial"/>
              </a:rPr>
              <a:t>della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/>
              <a:cs typeface="Times New Roman"/>
            </a:endParaRPr>
          </a:p>
          <a:p>
            <a:pPr marR="212090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34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742" y="1805431"/>
            <a:ext cx="834009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La memoria </a:t>
            </a:r>
            <a:r>
              <a:rPr sz="1600" spc="-10" dirty="0">
                <a:latin typeface="Arial"/>
                <a:cs typeface="Arial"/>
              </a:rPr>
              <a:t>viene </a:t>
            </a:r>
            <a:r>
              <a:rPr sz="1600" spc="-5" dirty="0">
                <a:latin typeface="Arial"/>
                <a:cs typeface="Arial"/>
              </a:rPr>
              <a:t>allocata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modo tale che un unico oggetto logico viene posto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aree  separate e non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adiacenti.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"/>
                <a:cs typeface="Arial"/>
              </a:rPr>
              <a:t>Lo spazio degli indirizzi fisici non’è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contiguo.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"/>
                <a:cs typeface="Arial"/>
              </a:rPr>
              <a:t>Durante </a:t>
            </a:r>
            <a:r>
              <a:rPr sz="1600" spc="-10" dirty="0">
                <a:latin typeface="Arial"/>
                <a:cs typeface="Arial"/>
              </a:rPr>
              <a:t>l’esecuzione </a:t>
            </a:r>
            <a:r>
              <a:rPr sz="1600" spc="-5" dirty="0">
                <a:latin typeface="Arial"/>
                <a:cs typeface="Arial"/>
              </a:rPr>
              <a:t>di un processo viene eseguita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traduzione degli indirizzi per ristabilire 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corrispondenza tra </a:t>
            </a:r>
            <a:r>
              <a:rPr sz="1600" dirty="0">
                <a:latin typeface="Arial"/>
                <a:cs typeface="Arial"/>
              </a:rPr>
              <a:t>lo </a:t>
            </a:r>
            <a:r>
              <a:rPr sz="1600" spc="-5" dirty="0">
                <a:latin typeface="Arial"/>
                <a:cs typeface="Arial"/>
              </a:rPr>
              <a:t>spazio virtuale di indirizzamento (contiguo) e gli indirizzi</a:t>
            </a:r>
            <a:r>
              <a:rPr sz="1600" spc="1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fisici.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44875" y="4292600"/>
            <a:ext cx="2133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44875" y="4292600"/>
            <a:ext cx="2133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204"/>
              </a:spcBef>
            </a:pPr>
            <a:r>
              <a:rPr sz="1600" b="1" i="1" spc="-20" dirty="0">
                <a:solidFill>
                  <a:srgbClr val="FFFFFF"/>
                </a:solidFill>
                <a:latin typeface="Arial"/>
                <a:cs typeface="Arial"/>
              </a:rPr>
              <a:t>PAGINAZIONE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79750" y="4851400"/>
            <a:ext cx="2860675" cy="3048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79750" y="4851400"/>
            <a:ext cx="2860675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409575">
              <a:lnSpc>
                <a:spcPct val="100000"/>
              </a:lnSpc>
              <a:spcBef>
                <a:spcPts val="210"/>
              </a:spcBef>
            </a:pPr>
            <a:r>
              <a:rPr sz="1600" b="1" i="1" spc="-10" dirty="0">
                <a:solidFill>
                  <a:srgbClr val="FFFFFF"/>
                </a:solidFill>
                <a:latin typeface="Arial"/>
                <a:cs typeface="Arial"/>
              </a:rPr>
              <a:t>MEMORIA</a:t>
            </a:r>
            <a:r>
              <a:rPr sz="1600" b="1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i="1" spc="-10" dirty="0">
                <a:solidFill>
                  <a:srgbClr val="FFFFFF"/>
                </a:solidFill>
                <a:latin typeface="Arial"/>
                <a:cs typeface="Arial"/>
              </a:rPr>
              <a:t>VIRTUALE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Allocazione </a:t>
            </a:r>
            <a:r>
              <a:rPr dirty="0"/>
              <a:t>non </a:t>
            </a:r>
            <a:r>
              <a:rPr spc="-5" dirty="0"/>
              <a:t>contigua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90576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Codifica </a:t>
            </a:r>
            <a:r>
              <a:rPr dirty="0"/>
              <a:t>dei </a:t>
            </a:r>
            <a:r>
              <a:rPr spc="-5" dirty="0"/>
              <a:t>dati:  </a:t>
            </a:r>
            <a:r>
              <a:rPr dirty="0"/>
              <a:t>SISTEMA</a:t>
            </a:r>
            <a:r>
              <a:rPr spc="-70" dirty="0"/>
              <a:t> </a:t>
            </a:r>
            <a:r>
              <a:rPr spc="-5" dirty="0"/>
              <a:t>NUMERICO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0112" y="1557337"/>
            <a:ext cx="7416800" cy="48450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4390" y="1670430"/>
            <a:ext cx="7964805" cy="2464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La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memoria</a:t>
            </a:r>
            <a:r>
              <a:rPr sz="1600" u="heavy" spc="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fisica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viene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suddivisa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pagine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dimensione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fissa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chiamate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pagine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fisiche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o </a:t>
            </a:r>
            <a:r>
              <a:rPr sz="1600" i="1" spc="-5" dirty="0">
                <a:latin typeface="Arial"/>
                <a:cs typeface="Arial"/>
              </a:rPr>
              <a:t>frame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La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memoria logica</a:t>
            </a:r>
            <a:r>
              <a:rPr sz="1600" spc="-5" dirty="0">
                <a:latin typeface="Arial"/>
                <a:cs typeface="Arial"/>
              </a:rPr>
              <a:t> viene </a:t>
            </a:r>
            <a:r>
              <a:rPr sz="1600" spc="-10" dirty="0">
                <a:latin typeface="Arial"/>
                <a:cs typeface="Arial"/>
              </a:rPr>
              <a:t>suddivisa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i="1" spc="-5" dirty="0">
                <a:latin typeface="Arial"/>
                <a:cs typeface="Arial"/>
              </a:rPr>
              <a:t>pagine </a:t>
            </a:r>
            <a:r>
              <a:rPr sz="1600" i="1" spc="-10" dirty="0">
                <a:latin typeface="Arial"/>
                <a:cs typeface="Arial"/>
              </a:rPr>
              <a:t>logiche </a:t>
            </a:r>
            <a:r>
              <a:rPr sz="1600" spc="-5" dirty="0">
                <a:latin typeface="Arial"/>
                <a:cs typeface="Arial"/>
              </a:rPr>
              <a:t>o </a:t>
            </a:r>
            <a:r>
              <a:rPr sz="1600" i="1" spc="-5" dirty="0">
                <a:latin typeface="Arial"/>
                <a:cs typeface="Arial"/>
              </a:rPr>
              <a:t>virtuali </a:t>
            </a:r>
            <a:r>
              <a:rPr sz="1600" spc="-5" dirty="0">
                <a:latin typeface="Arial"/>
                <a:cs typeface="Arial"/>
              </a:rPr>
              <a:t>della stassa</a:t>
            </a:r>
            <a:r>
              <a:rPr sz="1600" spc="1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dimensione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delle </a:t>
            </a:r>
            <a:r>
              <a:rPr sz="1600" spc="-5" dirty="0">
                <a:latin typeface="Arial"/>
                <a:cs typeface="Arial"/>
              </a:rPr>
              <a:t>pagine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fisiche.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Caricamento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memoria di un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processo: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prelevano </a:t>
            </a:r>
            <a:r>
              <a:rPr sz="1600" dirty="0">
                <a:latin typeface="Arial"/>
                <a:cs typeface="Arial"/>
              </a:rPr>
              <a:t>le </a:t>
            </a:r>
            <a:r>
              <a:rPr sz="1600" spc="-5" dirty="0">
                <a:latin typeface="Arial"/>
                <a:cs typeface="Arial"/>
              </a:rPr>
              <a:t>pagine logiche dalla memoria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ausiliaria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caricano </a:t>
            </a:r>
            <a:r>
              <a:rPr sz="1600" dirty="0">
                <a:latin typeface="Arial"/>
                <a:cs typeface="Arial"/>
              </a:rPr>
              <a:t>le </a:t>
            </a:r>
            <a:r>
              <a:rPr sz="1600" spc="-5" dirty="0">
                <a:latin typeface="Arial"/>
                <a:cs typeface="Arial"/>
              </a:rPr>
              <a:t>pagine logiche nelle pagine fisiche (blocchi) della memoria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centrale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15" dirty="0">
                <a:latin typeface="Arial"/>
                <a:cs typeface="Arial"/>
              </a:rPr>
              <a:t>Traduzione </a:t>
            </a:r>
            <a:r>
              <a:rPr sz="1600" b="1" spc="-5" dirty="0">
                <a:latin typeface="Arial"/>
                <a:cs typeface="Arial"/>
              </a:rPr>
              <a:t>degli indirizzi</a:t>
            </a:r>
            <a:r>
              <a:rPr sz="1600" spc="-5" dirty="0">
                <a:latin typeface="Arial"/>
                <a:cs typeface="Arial"/>
              </a:rPr>
              <a:t>: ogni indirizzo generato dalla CPU è diviso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due</a:t>
            </a:r>
            <a:r>
              <a:rPr sz="1600" spc="1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parti: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7065" y="4183507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7065" y="4427346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32510" y="4109465"/>
            <a:ext cx="18465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bit più significativi  bit meno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significativi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48533" y="4109465"/>
            <a:ext cx="31242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Wingdings"/>
                <a:cs typeface="Wingdings"/>
              </a:rPr>
              <a:t>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 - numero di pagina</a:t>
            </a:r>
            <a:r>
              <a:rPr sz="1600" spc="1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(virtuale);</a:t>
            </a:r>
            <a:endParaRPr sz="16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</a:pPr>
            <a:r>
              <a:rPr sz="1600" spc="-5" dirty="0">
                <a:latin typeface="Wingdings"/>
                <a:cs typeface="Wingdings"/>
              </a:rPr>
              <a:t>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 - spiazzamento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(reale);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7065" y="5402707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7065" y="5646546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7065" y="6134227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Paginazione</a:t>
            </a:r>
          </a:p>
        </p:txBody>
      </p:sp>
      <p:sp>
        <p:nvSpPr>
          <p:cNvPr id="12" name="object 12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34390" y="4840985"/>
            <a:ext cx="7973695" cy="16725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524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Il sistema operativo tiene traccia della corrispondenza tra pagine virtuali e pagine fisiche  mediante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i="1" spc="-5" dirty="0">
                <a:latin typeface="Arial"/>
                <a:cs typeface="Arial"/>
              </a:rPr>
              <a:t>tabella delle pagine </a:t>
            </a:r>
            <a:r>
              <a:rPr sz="1600" spc="-5" dirty="0">
                <a:latin typeface="Arial"/>
                <a:cs typeface="Arial"/>
              </a:rPr>
              <a:t>(TDP) o </a:t>
            </a:r>
            <a:r>
              <a:rPr sz="1600" i="1" spc="-5" dirty="0">
                <a:latin typeface="Arial"/>
                <a:cs typeface="Arial"/>
              </a:rPr>
              <a:t>page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table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TDP viene costruita al momento del caricamento del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processo;</a:t>
            </a:r>
            <a:endParaRPr sz="1600">
              <a:latin typeface="Arial"/>
              <a:cs typeface="Arial"/>
            </a:endParaRPr>
          </a:p>
          <a:p>
            <a:pPr marL="190500" marR="1651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ogni riga della TDP contiene </a:t>
            </a:r>
            <a:r>
              <a:rPr sz="1600" spc="-10" dirty="0">
                <a:latin typeface="Arial"/>
                <a:cs typeface="Arial"/>
              </a:rPr>
              <a:t>l’indirizzo </a:t>
            </a:r>
            <a:r>
              <a:rPr sz="1600" spc="-5" dirty="0">
                <a:latin typeface="Arial"/>
                <a:cs typeface="Arial"/>
              </a:rPr>
              <a:t>di partenza della pagina fisica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cui è </a:t>
            </a:r>
            <a:r>
              <a:rPr sz="1600" spc="-10" dirty="0">
                <a:latin typeface="Arial"/>
                <a:cs typeface="Arial"/>
              </a:rPr>
              <a:t>allocata 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corrispondente pagina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virtuale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ts val="1805"/>
              </a:lnSpc>
            </a:pP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tabella è costituita da un numero di righe pari al numero di pagine</a:t>
            </a:r>
            <a:r>
              <a:rPr sz="1600" spc="1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occupate.</a:t>
            </a:r>
            <a:endParaRPr sz="1600">
              <a:latin typeface="Arial"/>
              <a:cs typeface="Arial"/>
            </a:endParaRPr>
          </a:p>
          <a:p>
            <a:pPr marR="5080" algn="r">
              <a:lnSpc>
                <a:spcPts val="1565"/>
              </a:lnSpc>
            </a:pPr>
            <a:r>
              <a:rPr sz="1400" spc="-5" dirty="0">
                <a:latin typeface="Arial"/>
                <a:cs typeface="Arial"/>
              </a:rPr>
              <a:t>36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3016" y="1811553"/>
            <a:ext cx="1842770" cy="112268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spc="-5" dirty="0">
                <a:latin typeface="Arial"/>
                <a:cs typeface="Arial"/>
              </a:rPr>
              <a:t>ES: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50000"/>
              </a:lnSpc>
            </a:pPr>
            <a:r>
              <a:rPr sz="1600" spc="-5" dirty="0">
                <a:latin typeface="Arial"/>
                <a:cs typeface="Arial"/>
              </a:rPr>
              <a:t>Memoria:  Dimensione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Pagina: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3016" y="3274847"/>
            <a:ext cx="22371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Numero di pagine:  Lunghezza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dell’indirizzo: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06851" y="2177313"/>
            <a:ext cx="4144010" cy="185483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spc="-5" dirty="0">
                <a:latin typeface="Arial"/>
                <a:cs typeface="Arial"/>
              </a:rPr>
              <a:t>1 Mb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"/>
                <a:cs typeface="Arial"/>
              </a:rPr>
              <a:t>256 </a:t>
            </a:r>
            <a:r>
              <a:rPr sz="1600" spc="-10" dirty="0">
                <a:latin typeface="Arial"/>
                <a:cs typeface="Arial"/>
              </a:rPr>
              <a:t>byte </a:t>
            </a:r>
            <a:r>
              <a:rPr sz="1600" spc="-5" dirty="0">
                <a:latin typeface="Arial"/>
                <a:cs typeface="Arial"/>
              </a:rPr>
              <a:t>(se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memoria è indirizzabile al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byte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"/>
                <a:cs typeface="Arial"/>
              </a:rPr>
              <a:t>occorrono 8bit per </a:t>
            </a:r>
            <a:r>
              <a:rPr sz="1600" dirty="0">
                <a:latin typeface="Arial"/>
                <a:cs typeface="Arial"/>
              </a:rPr>
              <a:t>il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displacement)</a:t>
            </a:r>
            <a:endParaRPr sz="1600">
              <a:latin typeface="Arial"/>
              <a:cs typeface="Arial"/>
            </a:endParaRPr>
          </a:p>
          <a:p>
            <a:pPr marL="12700" marR="769620">
              <a:lnSpc>
                <a:spcPct val="150000"/>
              </a:lnSpc>
            </a:pPr>
            <a:r>
              <a:rPr sz="1600" spc="-5" dirty="0">
                <a:latin typeface="Arial"/>
                <a:cs typeface="Arial"/>
              </a:rPr>
              <a:t>4096 (12 bit per indirizzare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pagina)  20 bit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(12+8)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016" y="4005986"/>
            <a:ext cx="767397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2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Lo spazio di indirizzamento di un ipotetico processo utente che occupi 1008 byte  viene diviso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quattro pagine virtuali numerate da 0 a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3.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497649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Pag</a:t>
            </a:r>
            <a:r>
              <a:rPr spc="-15" dirty="0"/>
              <a:t>i</a:t>
            </a:r>
            <a:r>
              <a:rPr dirty="0"/>
              <a:t>naz</a:t>
            </a:r>
            <a:r>
              <a:rPr spc="-15" dirty="0"/>
              <a:t>i</a:t>
            </a:r>
            <a:r>
              <a:rPr dirty="0"/>
              <a:t>one  esempio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Paginazione</a:t>
            </a:r>
          </a:p>
          <a:p>
            <a:pPr marL="91440">
              <a:lnSpc>
                <a:spcPct val="100000"/>
              </a:lnSpc>
            </a:pPr>
            <a:r>
              <a:rPr spc="-5" dirty="0"/>
              <a:t>Meccanismo di</a:t>
            </a:r>
            <a:r>
              <a:rPr spc="-15" dirty="0"/>
              <a:t> </a:t>
            </a:r>
            <a:r>
              <a:rPr spc="-5" dirty="0"/>
              <a:t>traduzione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3850" y="1557400"/>
            <a:ext cx="4954524" cy="237642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750" y="3966209"/>
            <a:ext cx="5031105" cy="0"/>
          </a:xfrm>
          <a:custGeom>
            <a:avLst/>
            <a:gdLst/>
            <a:ahLst/>
            <a:cxnLst/>
            <a:rect l="l" t="t" r="r" b="b"/>
            <a:pathLst>
              <a:path w="5031105">
                <a:moveTo>
                  <a:pt x="0" y="0"/>
                </a:moveTo>
                <a:lnTo>
                  <a:pt x="503072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2100" y="1531619"/>
            <a:ext cx="0" cy="2428240"/>
          </a:xfrm>
          <a:custGeom>
            <a:avLst/>
            <a:gdLst/>
            <a:ahLst/>
            <a:cxnLst/>
            <a:rect l="l" t="t" r="r" b="b"/>
            <a:pathLst>
              <a:path h="2428240">
                <a:moveTo>
                  <a:pt x="0" y="0"/>
                </a:moveTo>
                <a:lnTo>
                  <a:pt x="0" y="242824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5750" y="1525269"/>
            <a:ext cx="5031105" cy="0"/>
          </a:xfrm>
          <a:custGeom>
            <a:avLst/>
            <a:gdLst/>
            <a:ahLst/>
            <a:cxnLst/>
            <a:rect l="l" t="t" r="r" b="b"/>
            <a:pathLst>
              <a:path w="5031105">
                <a:moveTo>
                  <a:pt x="0" y="0"/>
                </a:moveTo>
                <a:lnTo>
                  <a:pt x="503072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10123" y="1531874"/>
            <a:ext cx="0" cy="2427605"/>
          </a:xfrm>
          <a:custGeom>
            <a:avLst/>
            <a:gdLst/>
            <a:ahLst/>
            <a:cxnLst/>
            <a:rect l="l" t="t" r="r" b="b"/>
            <a:pathLst>
              <a:path h="2427604">
                <a:moveTo>
                  <a:pt x="0" y="0"/>
                </a:moveTo>
                <a:lnTo>
                  <a:pt x="0" y="2427351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1150" y="3940809"/>
            <a:ext cx="4980305" cy="0"/>
          </a:xfrm>
          <a:custGeom>
            <a:avLst/>
            <a:gdLst/>
            <a:ahLst/>
            <a:cxnLst/>
            <a:rect l="l" t="t" r="r" b="b"/>
            <a:pathLst>
              <a:path w="4980305">
                <a:moveTo>
                  <a:pt x="0" y="0"/>
                </a:moveTo>
                <a:lnTo>
                  <a:pt x="497992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7500" y="1557019"/>
            <a:ext cx="0" cy="2377440"/>
          </a:xfrm>
          <a:custGeom>
            <a:avLst/>
            <a:gdLst/>
            <a:ahLst/>
            <a:cxnLst/>
            <a:rect l="l" t="t" r="r" b="b"/>
            <a:pathLst>
              <a:path h="2377440">
                <a:moveTo>
                  <a:pt x="0" y="0"/>
                </a:moveTo>
                <a:lnTo>
                  <a:pt x="0" y="237744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1150" y="1550669"/>
            <a:ext cx="4980305" cy="0"/>
          </a:xfrm>
          <a:custGeom>
            <a:avLst/>
            <a:gdLst/>
            <a:ahLst/>
            <a:cxnLst/>
            <a:rect l="l" t="t" r="r" b="b"/>
            <a:pathLst>
              <a:path w="4980305">
                <a:moveTo>
                  <a:pt x="0" y="0"/>
                </a:moveTo>
                <a:lnTo>
                  <a:pt x="497992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84723" y="1557274"/>
            <a:ext cx="0" cy="2376805"/>
          </a:xfrm>
          <a:custGeom>
            <a:avLst/>
            <a:gdLst/>
            <a:ahLst/>
            <a:cxnLst/>
            <a:rect l="l" t="t" r="r" b="b"/>
            <a:pathLst>
              <a:path h="2376804">
                <a:moveTo>
                  <a:pt x="0" y="0"/>
                </a:moveTo>
                <a:lnTo>
                  <a:pt x="0" y="2376551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11701" y="4051407"/>
            <a:ext cx="4449726" cy="2762116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79798" y="4149725"/>
            <a:ext cx="1168400" cy="1597025"/>
          </a:xfrm>
          <a:custGeom>
            <a:avLst/>
            <a:gdLst/>
            <a:ahLst/>
            <a:cxnLst/>
            <a:rect l="l" t="t" r="r" b="b"/>
            <a:pathLst>
              <a:path w="1168400" h="1597025">
                <a:moveTo>
                  <a:pt x="584200" y="1597025"/>
                </a:moveTo>
                <a:lnTo>
                  <a:pt x="544209" y="1595182"/>
                </a:lnTo>
                <a:lnTo>
                  <a:pt x="504941" y="1589735"/>
                </a:lnTo>
                <a:lnTo>
                  <a:pt x="466481" y="1580801"/>
                </a:lnTo>
                <a:lnTo>
                  <a:pt x="428918" y="1568501"/>
                </a:lnTo>
                <a:lnTo>
                  <a:pt x="392339" y="1552951"/>
                </a:lnTo>
                <a:lnTo>
                  <a:pt x="356830" y="1534273"/>
                </a:lnTo>
                <a:lnTo>
                  <a:pt x="322478" y="1512583"/>
                </a:lnTo>
                <a:lnTo>
                  <a:pt x="289371" y="1488002"/>
                </a:lnTo>
                <a:lnTo>
                  <a:pt x="257596" y="1460648"/>
                </a:lnTo>
                <a:lnTo>
                  <a:pt x="227240" y="1430640"/>
                </a:lnTo>
                <a:lnTo>
                  <a:pt x="198389" y="1398097"/>
                </a:lnTo>
                <a:lnTo>
                  <a:pt x="171132" y="1363138"/>
                </a:lnTo>
                <a:lnTo>
                  <a:pt x="145555" y="1325882"/>
                </a:lnTo>
                <a:lnTo>
                  <a:pt x="121745" y="1286447"/>
                </a:lnTo>
                <a:lnTo>
                  <a:pt x="99789" y="1244953"/>
                </a:lnTo>
                <a:lnTo>
                  <a:pt x="79774" y="1201518"/>
                </a:lnTo>
                <a:lnTo>
                  <a:pt x="61788" y="1156262"/>
                </a:lnTo>
                <a:lnTo>
                  <a:pt x="45918" y="1109303"/>
                </a:lnTo>
                <a:lnTo>
                  <a:pt x="32250" y="1060760"/>
                </a:lnTo>
                <a:lnTo>
                  <a:pt x="20872" y="1010752"/>
                </a:lnTo>
                <a:lnTo>
                  <a:pt x="11871" y="959398"/>
                </a:lnTo>
                <a:lnTo>
                  <a:pt x="5334" y="906817"/>
                </a:lnTo>
                <a:lnTo>
                  <a:pt x="1348" y="853127"/>
                </a:lnTo>
                <a:lnTo>
                  <a:pt x="0" y="798449"/>
                </a:lnTo>
                <a:lnTo>
                  <a:pt x="1348" y="743785"/>
                </a:lnTo>
                <a:lnTo>
                  <a:pt x="5334" y="690109"/>
                </a:lnTo>
                <a:lnTo>
                  <a:pt x="11871" y="637541"/>
                </a:lnTo>
                <a:lnTo>
                  <a:pt x="20872" y="586199"/>
                </a:lnTo>
                <a:lnTo>
                  <a:pt x="32250" y="536201"/>
                </a:lnTo>
                <a:lnTo>
                  <a:pt x="45918" y="487668"/>
                </a:lnTo>
                <a:lnTo>
                  <a:pt x="61788" y="440717"/>
                </a:lnTo>
                <a:lnTo>
                  <a:pt x="79774" y="395468"/>
                </a:lnTo>
                <a:lnTo>
                  <a:pt x="99789" y="352040"/>
                </a:lnTo>
                <a:lnTo>
                  <a:pt x="121745" y="310552"/>
                </a:lnTo>
                <a:lnTo>
                  <a:pt x="145555" y="271122"/>
                </a:lnTo>
                <a:lnTo>
                  <a:pt x="171132" y="233870"/>
                </a:lnTo>
                <a:lnTo>
                  <a:pt x="198389" y="198915"/>
                </a:lnTo>
                <a:lnTo>
                  <a:pt x="227240" y="166375"/>
                </a:lnTo>
                <a:lnTo>
                  <a:pt x="257596" y="136369"/>
                </a:lnTo>
                <a:lnTo>
                  <a:pt x="289371" y="109017"/>
                </a:lnTo>
                <a:lnTo>
                  <a:pt x="322478" y="84438"/>
                </a:lnTo>
                <a:lnTo>
                  <a:pt x="356830" y="62749"/>
                </a:lnTo>
                <a:lnTo>
                  <a:pt x="392339" y="44071"/>
                </a:lnTo>
                <a:lnTo>
                  <a:pt x="428918" y="28523"/>
                </a:lnTo>
                <a:lnTo>
                  <a:pt x="466481" y="16222"/>
                </a:lnTo>
                <a:lnTo>
                  <a:pt x="504941" y="7289"/>
                </a:lnTo>
                <a:lnTo>
                  <a:pt x="544209" y="1842"/>
                </a:lnTo>
                <a:lnTo>
                  <a:pt x="584200" y="0"/>
                </a:lnTo>
                <a:lnTo>
                  <a:pt x="624205" y="1842"/>
                </a:lnTo>
                <a:lnTo>
                  <a:pt x="663485" y="7289"/>
                </a:lnTo>
                <a:lnTo>
                  <a:pt x="701954" y="16222"/>
                </a:lnTo>
                <a:lnTo>
                  <a:pt x="739525" y="28523"/>
                </a:lnTo>
                <a:lnTo>
                  <a:pt x="776110" y="44071"/>
                </a:lnTo>
                <a:lnTo>
                  <a:pt x="811623" y="62749"/>
                </a:lnTo>
                <a:lnTo>
                  <a:pt x="845976" y="84438"/>
                </a:lnTo>
                <a:lnTo>
                  <a:pt x="879084" y="109017"/>
                </a:lnTo>
                <a:lnTo>
                  <a:pt x="910859" y="136369"/>
                </a:lnTo>
                <a:lnTo>
                  <a:pt x="941213" y="166375"/>
                </a:lnTo>
                <a:lnTo>
                  <a:pt x="970061" y="198915"/>
                </a:lnTo>
                <a:lnTo>
                  <a:pt x="997315" y="233870"/>
                </a:lnTo>
                <a:lnTo>
                  <a:pt x="1022888" y="271122"/>
                </a:lnTo>
                <a:lnTo>
                  <a:pt x="1046693" y="310552"/>
                </a:lnTo>
                <a:lnTo>
                  <a:pt x="1068644" y="352040"/>
                </a:lnTo>
                <a:lnTo>
                  <a:pt x="1088653" y="395468"/>
                </a:lnTo>
                <a:lnTo>
                  <a:pt x="1106634" y="440717"/>
                </a:lnTo>
                <a:lnTo>
                  <a:pt x="1122499" y="487668"/>
                </a:lnTo>
                <a:lnTo>
                  <a:pt x="1136162" y="536201"/>
                </a:lnTo>
                <a:lnTo>
                  <a:pt x="1147536" y="586199"/>
                </a:lnTo>
                <a:lnTo>
                  <a:pt x="1156533" y="637541"/>
                </a:lnTo>
                <a:lnTo>
                  <a:pt x="1163068" y="690109"/>
                </a:lnTo>
                <a:lnTo>
                  <a:pt x="1167052" y="743785"/>
                </a:lnTo>
                <a:lnTo>
                  <a:pt x="1168400" y="798449"/>
                </a:lnTo>
                <a:lnTo>
                  <a:pt x="1167052" y="853127"/>
                </a:lnTo>
                <a:lnTo>
                  <a:pt x="1163068" y="906817"/>
                </a:lnTo>
                <a:lnTo>
                  <a:pt x="1156533" y="959398"/>
                </a:lnTo>
                <a:lnTo>
                  <a:pt x="1147536" y="1010752"/>
                </a:lnTo>
                <a:lnTo>
                  <a:pt x="1136162" y="1060760"/>
                </a:lnTo>
                <a:lnTo>
                  <a:pt x="1122499" y="1109303"/>
                </a:lnTo>
                <a:lnTo>
                  <a:pt x="1106634" y="1156262"/>
                </a:lnTo>
                <a:lnTo>
                  <a:pt x="1088653" y="1201518"/>
                </a:lnTo>
                <a:lnTo>
                  <a:pt x="1068644" y="1244953"/>
                </a:lnTo>
                <a:lnTo>
                  <a:pt x="1046693" y="1286447"/>
                </a:lnTo>
                <a:lnTo>
                  <a:pt x="1022888" y="1325882"/>
                </a:lnTo>
                <a:lnTo>
                  <a:pt x="997315" y="1363138"/>
                </a:lnTo>
                <a:lnTo>
                  <a:pt x="970061" y="1398097"/>
                </a:lnTo>
                <a:lnTo>
                  <a:pt x="941213" y="1430640"/>
                </a:lnTo>
                <a:lnTo>
                  <a:pt x="910859" y="1460648"/>
                </a:lnTo>
                <a:lnTo>
                  <a:pt x="879084" y="1488002"/>
                </a:lnTo>
                <a:lnTo>
                  <a:pt x="845976" y="1512583"/>
                </a:lnTo>
                <a:lnTo>
                  <a:pt x="811623" y="1534273"/>
                </a:lnTo>
                <a:lnTo>
                  <a:pt x="776110" y="1552951"/>
                </a:lnTo>
                <a:lnTo>
                  <a:pt x="739525" y="1568501"/>
                </a:lnTo>
                <a:lnTo>
                  <a:pt x="701954" y="1580801"/>
                </a:lnTo>
                <a:lnTo>
                  <a:pt x="663485" y="1589735"/>
                </a:lnTo>
                <a:lnTo>
                  <a:pt x="624205" y="1595182"/>
                </a:lnTo>
                <a:lnTo>
                  <a:pt x="584200" y="1597025"/>
                </a:lnTo>
                <a:close/>
              </a:path>
            </a:pathLst>
          </a:custGeom>
          <a:ln w="25400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84373" y="4503928"/>
            <a:ext cx="1512570" cy="393700"/>
          </a:xfrm>
          <a:custGeom>
            <a:avLst/>
            <a:gdLst/>
            <a:ahLst/>
            <a:cxnLst/>
            <a:rect l="l" t="t" r="r" b="b"/>
            <a:pathLst>
              <a:path w="1512570" h="393700">
                <a:moveTo>
                  <a:pt x="71627" y="296545"/>
                </a:moveTo>
                <a:lnTo>
                  <a:pt x="69723" y="298450"/>
                </a:lnTo>
                <a:lnTo>
                  <a:pt x="0" y="364998"/>
                </a:lnTo>
                <a:lnTo>
                  <a:pt x="92328" y="392811"/>
                </a:lnTo>
                <a:lnTo>
                  <a:pt x="94742" y="393573"/>
                </a:lnTo>
                <a:lnTo>
                  <a:pt x="97408" y="392176"/>
                </a:lnTo>
                <a:lnTo>
                  <a:pt x="98170" y="389636"/>
                </a:lnTo>
                <a:lnTo>
                  <a:pt x="98932" y="387223"/>
                </a:lnTo>
                <a:lnTo>
                  <a:pt x="97536" y="384556"/>
                </a:lnTo>
                <a:lnTo>
                  <a:pt x="41155" y="367411"/>
                </a:lnTo>
                <a:lnTo>
                  <a:pt x="10287" y="367411"/>
                </a:lnTo>
                <a:lnTo>
                  <a:pt x="8127" y="358140"/>
                </a:lnTo>
                <a:lnTo>
                  <a:pt x="25231" y="354062"/>
                </a:lnTo>
                <a:lnTo>
                  <a:pt x="76326" y="305308"/>
                </a:lnTo>
                <a:lnTo>
                  <a:pt x="78231" y="303403"/>
                </a:lnTo>
                <a:lnTo>
                  <a:pt x="78358" y="300482"/>
                </a:lnTo>
                <a:lnTo>
                  <a:pt x="76335" y="298450"/>
                </a:lnTo>
                <a:lnTo>
                  <a:pt x="74675" y="296672"/>
                </a:lnTo>
                <a:lnTo>
                  <a:pt x="71627" y="296545"/>
                </a:lnTo>
                <a:close/>
              </a:path>
              <a:path w="1512570" h="393700">
                <a:moveTo>
                  <a:pt x="25231" y="354062"/>
                </a:moveTo>
                <a:lnTo>
                  <a:pt x="8127" y="358140"/>
                </a:lnTo>
                <a:lnTo>
                  <a:pt x="10287" y="367411"/>
                </a:lnTo>
                <a:lnTo>
                  <a:pt x="15611" y="366141"/>
                </a:lnTo>
                <a:lnTo>
                  <a:pt x="12573" y="366141"/>
                </a:lnTo>
                <a:lnTo>
                  <a:pt x="10668" y="358140"/>
                </a:lnTo>
                <a:lnTo>
                  <a:pt x="20958" y="358140"/>
                </a:lnTo>
                <a:lnTo>
                  <a:pt x="25231" y="354062"/>
                </a:lnTo>
                <a:close/>
              </a:path>
              <a:path w="1512570" h="393700">
                <a:moveTo>
                  <a:pt x="27586" y="363284"/>
                </a:moveTo>
                <a:lnTo>
                  <a:pt x="10287" y="367411"/>
                </a:lnTo>
                <a:lnTo>
                  <a:pt x="41155" y="367411"/>
                </a:lnTo>
                <a:lnTo>
                  <a:pt x="27586" y="363284"/>
                </a:lnTo>
                <a:close/>
              </a:path>
              <a:path w="1512570" h="393700">
                <a:moveTo>
                  <a:pt x="10668" y="358140"/>
                </a:moveTo>
                <a:lnTo>
                  <a:pt x="12573" y="366141"/>
                </a:lnTo>
                <a:lnTo>
                  <a:pt x="18471" y="360512"/>
                </a:lnTo>
                <a:lnTo>
                  <a:pt x="10668" y="358140"/>
                </a:lnTo>
                <a:close/>
              </a:path>
              <a:path w="1512570" h="393700">
                <a:moveTo>
                  <a:pt x="18471" y="360512"/>
                </a:moveTo>
                <a:lnTo>
                  <a:pt x="12573" y="366141"/>
                </a:lnTo>
                <a:lnTo>
                  <a:pt x="15611" y="366141"/>
                </a:lnTo>
                <a:lnTo>
                  <a:pt x="27586" y="363284"/>
                </a:lnTo>
                <a:lnTo>
                  <a:pt x="18471" y="360512"/>
                </a:lnTo>
                <a:close/>
              </a:path>
              <a:path w="1512570" h="393700">
                <a:moveTo>
                  <a:pt x="1510284" y="0"/>
                </a:moveTo>
                <a:lnTo>
                  <a:pt x="25231" y="354062"/>
                </a:lnTo>
                <a:lnTo>
                  <a:pt x="18471" y="360512"/>
                </a:lnTo>
                <a:lnTo>
                  <a:pt x="27586" y="363284"/>
                </a:lnTo>
                <a:lnTo>
                  <a:pt x="1512442" y="9144"/>
                </a:lnTo>
                <a:lnTo>
                  <a:pt x="1510284" y="0"/>
                </a:lnTo>
                <a:close/>
              </a:path>
              <a:path w="1512570" h="393700">
                <a:moveTo>
                  <a:pt x="20958" y="358140"/>
                </a:moveTo>
                <a:lnTo>
                  <a:pt x="10668" y="358140"/>
                </a:lnTo>
                <a:lnTo>
                  <a:pt x="18471" y="360512"/>
                </a:lnTo>
                <a:lnTo>
                  <a:pt x="20958" y="3581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66571" y="5033605"/>
            <a:ext cx="236918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5" dirty="0">
                <a:latin typeface="Malgun Gothic"/>
                <a:cs typeface="Malgun Gothic"/>
              </a:rPr>
              <a:t>Memoria </a:t>
            </a:r>
            <a:r>
              <a:rPr sz="1650" i="1" spc="-25" dirty="0">
                <a:latin typeface="Malgun Gothic"/>
                <a:cs typeface="Malgun Gothic"/>
              </a:rPr>
              <a:t>vista</a:t>
            </a:r>
            <a:r>
              <a:rPr sz="1650" i="1" spc="-1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dall’utente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38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287" y="3068701"/>
            <a:ext cx="4895850" cy="322732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7187" y="6328409"/>
            <a:ext cx="4972050" cy="0"/>
          </a:xfrm>
          <a:custGeom>
            <a:avLst/>
            <a:gdLst/>
            <a:ahLst/>
            <a:cxnLst/>
            <a:rect l="l" t="t" r="r" b="b"/>
            <a:pathLst>
              <a:path w="4972050">
                <a:moveTo>
                  <a:pt x="0" y="0"/>
                </a:moveTo>
                <a:lnTo>
                  <a:pt x="497198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3537" y="3042920"/>
            <a:ext cx="0" cy="3279140"/>
          </a:xfrm>
          <a:custGeom>
            <a:avLst/>
            <a:gdLst/>
            <a:ahLst/>
            <a:cxnLst/>
            <a:rect l="l" t="t" r="r" b="b"/>
            <a:pathLst>
              <a:path h="3279140">
                <a:moveTo>
                  <a:pt x="0" y="0"/>
                </a:moveTo>
                <a:lnTo>
                  <a:pt x="0" y="327914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7187" y="3036570"/>
            <a:ext cx="4972050" cy="0"/>
          </a:xfrm>
          <a:custGeom>
            <a:avLst/>
            <a:gdLst/>
            <a:ahLst/>
            <a:cxnLst/>
            <a:rect l="l" t="t" r="r" b="b"/>
            <a:pathLst>
              <a:path w="4972050">
                <a:moveTo>
                  <a:pt x="0" y="0"/>
                </a:moveTo>
                <a:lnTo>
                  <a:pt x="497198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22823" y="3043173"/>
            <a:ext cx="0" cy="3278504"/>
          </a:xfrm>
          <a:custGeom>
            <a:avLst/>
            <a:gdLst/>
            <a:ahLst/>
            <a:cxnLst/>
            <a:rect l="l" t="t" r="r" b="b"/>
            <a:pathLst>
              <a:path h="3278504">
                <a:moveTo>
                  <a:pt x="0" y="0"/>
                </a:moveTo>
                <a:lnTo>
                  <a:pt x="0" y="3278251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2587" y="6303009"/>
            <a:ext cx="4921250" cy="0"/>
          </a:xfrm>
          <a:custGeom>
            <a:avLst/>
            <a:gdLst/>
            <a:ahLst/>
            <a:cxnLst/>
            <a:rect l="l" t="t" r="r" b="b"/>
            <a:pathLst>
              <a:path w="4921250">
                <a:moveTo>
                  <a:pt x="0" y="0"/>
                </a:moveTo>
                <a:lnTo>
                  <a:pt x="492118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8937" y="3068320"/>
            <a:ext cx="0" cy="3228340"/>
          </a:xfrm>
          <a:custGeom>
            <a:avLst/>
            <a:gdLst/>
            <a:ahLst/>
            <a:cxnLst/>
            <a:rect l="l" t="t" r="r" b="b"/>
            <a:pathLst>
              <a:path h="3228340">
                <a:moveTo>
                  <a:pt x="0" y="0"/>
                </a:moveTo>
                <a:lnTo>
                  <a:pt x="0" y="322834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2587" y="3061970"/>
            <a:ext cx="4921250" cy="0"/>
          </a:xfrm>
          <a:custGeom>
            <a:avLst/>
            <a:gdLst/>
            <a:ahLst/>
            <a:cxnLst/>
            <a:rect l="l" t="t" r="r" b="b"/>
            <a:pathLst>
              <a:path w="4921250">
                <a:moveTo>
                  <a:pt x="0" y="0"/>
                </a:moveTo>
                <a:lnTo>
                  <a:pt x="492118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97423" y="3068573"/>
            <a:ext cx="0" cy="3227705"/>
          </a:xfrm>
          <a:custGeom>
            <a:avLst/>
            <a:gdLst/>
            <a:ahLst/>
            <a:cxnLst/>
            <a:rect l="l" t="t" r="r" b="b"/>
            <a:pathLst>
              <a:path h="3227704">
                <a:moveTo>
                  <a:pt x="0" y="0"/>
                </a:moveTo>
                <a:lnTo>
                  <a:pt x="0" y="3227451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Paginazione</a:t>
            </a:r>
          </a:p>
        </p:txBody>
      </p:sp>
      <p:sp>
        <p:nvSpPr>
          <p:cNvPr id="13" name="object 1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5290" y="2075688"/>
            <a:ext cx="140208" cy="1417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5290" y="2319527"/>
            <a:ext cx="140208" cy="1417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5290" y="2563241"/>
            <a:ext cx="140208" cy="1417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2742" y="1513078"/>
            <a:ext cx="8482965" cy="5000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Il sistema operativo tiene traccia dello stato di </a:t>
            </a:r>
            <a:r>
              <a:rPr sz="1600" dirty="0">
                <a:latin typeface="Arial"/>
                <a:cs typeface="Arial"/>
              </a:rPr>
              <a:t>tutte le </a:t>
            </a:r>
            <a:r>
              <a:rPr sz="1600" spc="-5" dirty="0">
                <a:latin typeface="Arial"/>
                <a:cs typeface="Arial"/>
              </a:rPr>
              <a:t>pagine fisiche mediante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i="1" spc="-5" dirty="0">
                <a:latin typeface="Arial"/>
                <a:cs typeface="Arial"/>
              </a:rPr>
              <a:t>tabella </a:t>
            </a:r>
            <a:r>
              <a:rPr sz="1600" i="1" spc="-20" dirty="0">
                <a:latin typeface="Arial"/>
                <a:cs typeface="Arial"/>
              </a:rPr>
              <a:t>di  </a:t>
            </a:r>
            <a:r>
              <a:rPr sz="1600" i="1" spc="-10" dirty="0">
                <a:latin typeface="Arial"/>
                <a:cs typeface="Arial"/>
              </a:rPr>
              <a:t>memoria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(TDM):</a:t>
            </a:r>
            <a:endParaRPr sz="1600">
              <a:latin typeface="Arial"/>
              <a:cs typeface="Arial"/>
            </a:endParaRPr>
          </a:p>
          <a:p>
            <a:pPr marL="210185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ogni riga </a:t>
            </a:r>
            <a:r>
              <a:rPr sz="1600" dirty="0">
                <a:latin typeface="Arial"/>
                <a:cs typeface="Arial"/>
              </a:rPr>
              <a:t>della </a:t>
            </a:r>
            <a:r>
              <a:rPr sz="1600" spc="-5" dirty="0">
                <a:latin typeface="Arial"/>
                <a:cs typeface="Arial"/>
              </a:rPr>
              <a:t>TDM è indicato </a:t>
            </a:r>
            <a:r>
              <a:rPr sz="1600" dirty="0">
                <a:latin typeface="Arial"/>
                <a:cs typeface="Arial"/>
              </a:rPr>
              <a:t>lo </a:t>
            </a:r>
            <a:r>
              <a:rPr sz="1600" spc="-5" dirty="0">
                <a:latin typeface="Arial"/>
                <a:cs typeface="Arial"/>
              </a:rPr>
              <a:t>stato </a:t>
            </a:r>
            <a:r>
              <a:rPr sz="1600" dirty="0">
                <a:latin typeface="Arial"/>
                <a:cs typeface="Arial"/>
              </a:rPr>
              <a:t>della </a:t>
            </a:r>
            <a:r>
              <a:rPr sz="1600" spc="-5" dirty="0">
                <a:latin typeface="Arial"/>
                <a:cs typeface="Arial"/>
              </a:rPr>
              <a:t>relativa pagina: “Libera” o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“Allocata”;</a:t>
            </a:r>
            <a:endParaRPr sz="1600">
              <a:latin typeface="Arial"/>
              <a:cs typeface="Arial"/>
            </a:endParaRPr>
          </a:p>
          <a:p>
            <a:pPr marL="210185" marR="214439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numero di righe della tabella è uguale al numero di pagine fisiche.  esiste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tabella delle pagine (frame)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libere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>
              <a:latin typeface="Times New Roman"/>
              <a:cs typeface="Times New Roman"/>
            </a:endParaRPr>
          </a:p>
          <a:p>
            <a:pPr marL="5198110" marR="53975" indent="12065">
              <a:lnSpc>
                <a:spcPct val="80000"/>
              </a:lnSpc>
            </a:pPr>
            <a:r>
              <a:rPr sz="1400" dirty="0">
                <a:latin typeface="Arial"/>
                <a:cs typeface="Arial"/>
              </a:rPr>
              <a:t>Quando si </a:t>
            </a:r>
            <a:r>
              <a:rPr sz="1400" spc="-5" dirty="0">
                <a:latin typeface="Arial"/>
                <a:cs typeface="Arial"/>
              </a:rPr>
              <a:t>deve </a:t>
            </a:r>
            <a:r>
              <a:rPr sz="1400" dirty="0">
                <a:latin typeface="Arial"/>
                <a:cs typeface="Arial"/>
              </a:rPr>
              <a:t>eseguire un processo si  esamina la sua grandezza in pagine e</a:t>
            </a:r>
            <a:r>
              <a:rPr sz="1400" spc="-2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  ci sono </a:t>
            </a:r>
            <a:r>
              <a:rPr sz="1400" spc="-5" dirty="0">
                <a:latin typeface="Arial"/>
                <a:cs typeface="Arial"/>
              </a:rPr>
              <a:t>sufficienti </a:t>
            </a:r>
            <a:r>
              <a:rPr sz="1400" dirty="0">
                <a:latin typeface="Arial"/>
                <a:cs typeface="Arial"/>
              </a:rPr>
              <a:t>frame disponibili, ad  ogni pagina si assegna un frame. Si  carica la </a:t>
            </a:r>
            <a:r>
              <a:rPr sz="1400" spc="-5" dirty="0">
                <a:latin typeface="Arial"/>
                <a:cs typeface="Arial"/>
              </a:rPr>
              <a:t>prima </a:t>
            </a:r>
            <a:r>
              <a:rPr sz="1400" dirty="0">
                <a:latin typeface="Arial"/>
                <a:cs typeface="Arial"/>
              </a:rPr>
              <a:t>pagina in un frame e si  inserisce il numero del frame ad essa  assegnato nella tabella delle pagine, la  </a:t>
            </a:r>
            <a:r>
              <a:rPr sz="1400" spc="-5" dirty="0">
                <a:latin typeface="Arial"/>
                <a:cs typeface="Arial"/>
              </a:rPr>
              <a:t>successiva </a:t>
            </a:r>
            <a:r>
              <a:rPr sz="1400" dirty="0">
                <a:latin typeface="Arial"/>
                <a:cs typeface="Arial"/>
              </a:rPr>
              <a:t>in un altro frame e così</a:t>
            </a:r>
            <a:r>
              <a:rPr sz="1400" spc="-1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via.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5210175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OSSERVAZIONI:</a:t>
            </a:r>
            <a:endParaRPr sz="1400">
              <a:latin typeface="Arial"/>
              <a:cs typeface="Arial"/>
            </a:endParaRPr>
          </a:p>
          <a:p>
            <a:pPr marL="5375910" marR="200660" indent="-167640">
              <a:lnSpc>
                <a:spcPct val="80000"/>
              </a:lnSpc>
              <a:spcBef>
                <a:spcPts val="340"/>
              </a:spcBef>
              <a:buAutoNum type="arabicPeriod"/>
              <a:tabLst>
                <a:tab pos="5376545" algn="l"/>
              </a:tabLst>
            </a:pPr>
            <a:r>
              <a:rPr sz="1400" spc="-5" dirty="0">
                <a:latin typeface="Arial"/>
                <a:cs typeface="Arial"/>
              </a:rPr>
              <a:t>Un </a:t>
            </a:r>
            <a:r>
              <a:rPr sz="1400" dirty="0">
                <a:latin typeface="Arial"/>
                <a:cs typeface="Arial"/>
              </a:rPr>
              <a:t>processo non può accedere alle  pagine di un altro processo poiché  queste non sono contenute nella</a:t>
            </a:r>
            <a:r>
              <a:rPr sz="1400" spc="-20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sua  tabella delle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pagine</a:t>
            </a:r>
            <a:endParaRPr sz="1400">
              <a:latin typeface="Arial"/>
              <a:cs typeface="Arial"/>
            </a:endParaRPr>
          </a:p>
          <a:p>
            <a:pPr marL="5375910" marR="103505" indent="-167640">
              <a:lnSpc>
                <a:spcPct val="80100"/>
              </a:lnSpc>
              <a:spcBef>
                <a:spcPts val="330"/>
              </a:spcBef>
              <a:buAutoNum type="arabicPeriod"/>
              <a:tabLst>
                <a:tab pos="5376545" algn="l"/>
              </a:tabLst>
            </a:pPr>
            <a:r>
              <a:rPr sz="1400" dirty="0">
                <a:latin typeface="Arial"/>
                <a:cs typeface="Arial"/>
              </a:rPr>
              <a:t>Ad ogni processo è associata una  tabella delle pagine </a:t>
            </a:r>
            <a:r>
              <a:rPr sz="1400" spc="-5" dirty="0">
                <a:latin typeface="Arial"/>
                <a:cs typeface="Arial"/>
              </a:rPr>
              <a:t>=&gt; </a:t>
            </a:r>
            <a:r>
              <a:rPr sz="1400" dirty="0">
                <a:latin typeface="Arial"/>
                <a:cs typeface="Arial"/>
              </a:rPr>
              <a:t>ulteriori dati</a:t>
            </a:r>
            <a:r>
              <a:rPr sz="1400" spc="-2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  gestire nel </a:t>
            </a:r>
            <a:r>
              <a:rPr sz="1400" spc="-5" dirty="0">
                <a:latin typeface="Arial"/>
                <a:cs typeface="Arial"/>
              </a:rPr>
              <a:t>context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switching</a:t>
            </a:r>
            <a:endParaRPr sz="1400">
              <a:latin typeface="Arial"/>
              <a:cs typeface="Arial"/>
            </a:endParaRPr>
          </a:p>
          <a:p>
            <a:pPr marR="281940" algn="r">
              <a:lnSpc>
                <a:spcPct val="100000"/>
              </a:lnSpc>
              <a:spcBef>
                <a:spcPts val="825"/>
              </a:spcBef>
            </a:pPr>
            <a:r>
              <a:rPr sz="1400" spc="-5" dirty="0">
                <a:latin typeface="Arial"/>
                <a:cs typeface="Arial"/>
              </a:rPr>
              <a:t>39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Paginazione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79119" y="1513078"/>
            <a:ext cx="7313295" cy="2122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3020">
              <a:lnSpc>
                <a:spcPct val="100000"/>
              </a:lnSpc>
              <a:spcBef>
                <a:spcPts val="95"/>
              </a:spcBef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Frammentazione interna</a:t>
            </a:r>
            <a:r>
              <a:rPr sz="1600" spc="-5" dirty="0">
                <a:latin typeface="Arial"/>
                <a:cs typeface="Arial"/>
              </a:rPr>
              <a:t>: l’ultima pagina </a:t>
            </a:r>
            <a:r>
              <a:rPr sz="1600" spc="-10" dirty="0">
                <a:latin typeface="Arial"/>
                <a:cs typeface="Arial"/>
              </a:rPr>
              <a:t>assegnata </a:t>
            </a:r>
            <a:r>
              <a:rPr sz="1600" spc="-5" dirty="0">
                <a:latin typeface="Arial"/>
                <a:cs typeface="Arial"/>
              </a:rPr>
              <a:t>ad un </a:t>
            </a:r>
            <a:r>
              <a:rPr sz="1600" spc="-10" dirty="0">
                <a:latin typeface="Arial"/>
                <a:cs typeface="Arial"/>
              </a:rPr>
              <a:t>programma non </a:t>
            </a:r>
            <a:r>
              <a:rPr sz="1600" spc="-5" dirty="0">
                <a:latin typeface="Arial"/>
                <a:cs typeface="Arial"/>
              </a:rPr>
              <a:t>sarà  completamente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piena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730"/>
              </a:lnSpc>
              <a:spcBef>
                <a:spcPts val="1540"/>
              </a:spcBef>
            </a:pPr>
            <a:r>
              <a:rPr sz="1600" spc="-5" dirty="0">
                <a:latin typeface="Arial"/>
                <a:cs typeface="Arial"/>
              </a:rPr>
              <a:t>Pagine molto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piccole:</a:t>
            </a:r>
            <a:endParaRPr sz="1600">
              <a:latin typeface="Arial"/>
              <a:cs typeface="Arial"/>
            </a:endParaRPr>
          </a:p>
          <a:p>
            <a:pPr marL="140335" indent="-127635">
              <a:lnSpc>
                <a:spcPts val="1535"/>
              </a:lnSpc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minore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frammentazione</a:t>
            </a:r>
            <a:endParaRPr sz="1600">
              <a:latin typeface="Arial"/>
              <a:cs typeface="Arial"/>
            </a:endParaRPr>
          </a:p>
          <a:p>
            <a:pPr marL="140335" indent="-127635">
              <a:lnSpc>
                <a:spcPts val="1535"/>
              </a:lnSpc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Carico eccessivo nell’accesso al meccanismo di traduzione degli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indirizzi</a:t>
            </a:r>
            <a:endParaRPr sz="1600">
              <a:latin typeface="Arial"/>
              <a:cs typeface="Arial"/>
            </a:endParaRPr>
          </a:p>
          <a:p>
            <a:pPr marL="140335" indent="-127635">
              <a:lnSpc>
                <a:spcPts val="1730"/>
              </a:lnSpc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Numerosi accessi alla memoria di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massa,</a:t>
            </a:r>
            <a:endParaRPr sz="1600">
              <a:latin typeface="Arial"/>
              <a:cs typeface="Arial"/>
            </a:endParaRPr>
          </a:p>
          <a:p>
            <a:pPr marL="57785">
              <a:lnSpc>
                <a:spcPts val="1730"/>
              </a:lnSpc>
              <a:spcBef>
                <a:spcPts val="1150"/>
              </a:spcBef>
            </a:pPr>
            <a:r>
              <a:rPr sz="1600" spc="-20" dirty="0">
                <a:latin typeface="Arial"/>
                <a:cs typeface="Arial"/>
              </a:rPr>
              <a:t>ATTUALMENTE </a:t>
            </a:r>
            <a:r>
              <a:rPr sz="1600" spc="-5" dirty="0">
                <a:latin typeface="Arial"/>
                <a:cs typeface="Arial"/>
              </a:rPr>
              <a:t>LA </a:t>
            </a:r>
            <a:r>
              <a:rPr sz="1600" spc="-10" dirty="0">
                <a:latin typeface="Arial"/>
                <a:cs typeface="Arial"/>
              </a:rPr>
              <a:t>DIMENSIONE </a:t>
            </a:r>
            <a:r>
              <a:rPr sz="1600" spc="-5" dirty="0">
                <a:latin typeface="Arial"/>
                <a:cs typeface="Arial"/>
              </a:rPr>
              <a:t>DELLE </a:t>
            </a:r>
            <a:r>
              <a:rPr sz="1600" spc="-25" dirty="0">
                <a:latin typeface="Arial"/>
                <a:cs typeface="Arial"/>
              </a:rPr>
              <a:t>PAGINE </a:t>
            </a:r>
            <a:r>
              <a:rPr sz="1600" spc="-5" dirty="0">
                <a:latin typeface="Arial"/>
                <a:cs typeface="Arial"/>
              </a:rPr>
              <a:t>E’ COMPRESA TRA I 4KB</a:t>
            </a:r>
            <a:r>
              <a:rPr sz="1600" spc="-25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730"/>
              </a:lnSpc>
            </a:pPr>
            <a:r>
              <a:rPr sz="1600" spc="-5" dirty="0">
                <a:latin typeface="Arial"/>
                <a:cs typeface="Arial"/>
              </a:rPr>
              <a:t>8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KB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40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850" y="1700276"/>
            <a:ext cx="8569325" cy="1657350"/>
          </a:xfrm>
          <a:prstGeom prst="rect">
            <a:avLst/>
          </a:prstGeom>
          <a:solidFill>
            <a:srgbClr val="FFFFFF"/>
          </a:solidFill>
          <a:ln w="25400">
            <a:solidFill>
              <a:srgbClr val="BADFE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2560">
              <a:lnSpc>
                <a:spcPts val="1680"/>
              </a:lnSpc>
            </a:pPr>
            <a:r>
              <a:rPr sz="1600" spc="-5" dirty="0">
                <a:latin typeface="Arial"/>
                <a:cs typeface="Arial"/>
              </a:rPr>
              <a:t>La consultazione della </a:t>
            </a:r>
            <a:r>
              <a:rPr sz="1600" i="1" spc="-25" dirty="0">
                <a:latin typeface="Arial"/>
                <a:cs typeface="Arial"/>
              </a:rPr>
              <a:t>Tabella </a:t>
            </a:r>
            <a:r>
              <a:rPr sz="1600" i="1" spc="-5" dirty="0">
                <a:latin typeface="Arial"/>
                <a:cs typeface="Arial"/>
              </a:rPr>
              <a:t>di Memoria </a:t>
            </a:r>
            <a:r>
              <a:rPr sz="1600" spc="-5" dirty="0">
                <a:latin typeface="Arial"/>
                <a:cs typeface="Arial"/>
              </a:rPr>
              <a:t>statica per trovare </a:t>
            </a:r>
            <a:r>
              <a:rPr sz="1600" i="1" spc="-5" dirty="0">
                <a:latin typeface="Arial"/>
                <a:cs typeface="Arial"/>
              </a:rPr>
              <a:t>n </a:t>
            </a:r>
            <a:r>
              <a:rPr sz="1600" spc="-5" dirty="0">
                <a:latin typeface="Arial"/>
                <a:cs typeface="Arial"/>
              </a:rPr>
              <a:t>pagine fisiche</a:t>
            </a:r>
            <a:r>
              <a:rPr sz="1600" spc="3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libere</a:t>
            </a:r>
            <a:endParaRPr sz="1600">
              <a:latin typeface="Arial"/>
              <a:cs typeface="Arial"/>
            </a:endParaRPr>
          </a:p>
          <a:p>
            <a:pPr marL="16256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richiede una ricerca </a:t>
            </a:r>
            <a:r>
              <a:rPr sz="1600" dirty="0">
                <a:latin typeface="Arial"/>
                <a:cs typeface="Arial"/>
              </a:rPr>
              <a:t>su </a:t>
            </a:r>
            <a:r>
              <a:rPr sz="1600" spc="-5" dirty="0">
                <a:latin typeface="Arial"/>
                <a:cs typeface="Arial"/>
              </a:rPr>
              <a:t>un numero di righe che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media è </a:t>
            </a:r>
            <a:r>
              <a:rPr sz="1600" b="1" i="1" spc="-5" dirty="0">
                <a:latin typeface="Arial"/>
                <a:cs typeface="Arial"/>
              </a:rPr>
              <a:t>x = n / q</a:t>
            </a:r>
            <a:r>
              <a:rPr sz="1600" b="1" i="1" spc="15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62560" marR="288290">
              <a:lnSpc>
                <a:spcPct val="100000"/>
              </a:lnSpc>
              <a:spcBef>
                <a:spcPts val="5"/>
              </a:spcBef>
              <a:tabLst>
                <a:tab pos="1701800" algn="l"/>
              </a:tabLst>
            </a:pPr>
            <a:r>
              <a:rPr sz="1600" i="1" spc="-5" dirty="0">
                <a:latin typeface="Arial"/>
                <a:cs typeface="Arial"/>
              </a:rPr>
              <a:t>q </a:t>
            </a:r>
            <a:r>
              <a:rPr sz="1600" spc="-5" dirty="0">
                <a:latin typeface="Arial"/>
                <a:cs typeface="Arial"/>
              </a:rPr>
              <a:t>è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probabilità che una pagina </a:t>
            </a:r>
            <a:r>
              <a:rPr sz="1600" dirty="0">
                <a:latin typeface="Arial"/>
                <a:cs typeface="Arial"/>
              </a:rPr>
              <a:t>sia </a:t>
            </a:r>
            <a:r>
              <a:rPr sz="1600" spc="-5" dirty="0">
                <a:latin typeface="Arial"/>
                <a:cs typeface="Arial"/>
              </a:rPr>
              <a:t>libera e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lega alla percentuale di memoria libera </a:t>
            </a:r>
            <a:r>
              <a:rPr sz="1600" i="1" spc="-5" dirty="0">
                <a:latin typeface="Arial"/>
                <a:cs typeface="Arial"/>
              </a:rPr>
              <a:t>u:  q = u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/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100	0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&lt;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q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&lt;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62560">
              <a:lnSpc>
                <a:spcPts val="1770"/>
              </a:lnSpc>
            </a:pPr>
            <a:r>
              <a:rPr sz="1600" b="1" spc="-5" dirty="0">
                <a:latin typeface="Arial"/>
                <a:cs typeface="Arial"/>
              </a:rPr>
              <a:t>x aumenta </a:t>
            </a:r>
            <a:r>
              <a:rPr sz="1600" b="1" spc="-10" dirty="0">
                <a:latin typeface="Arial"/>
                <a:cs typeface="Arial"/>
              </a:rPr>
              <a:t>all’aumentare </a:t>
            </a:r>
            <a:r>
              <a:rPr sz="1600" b="1" spc="-5" dirty="0">
                <a:latin typeface="Arial"/>
                <a:cs typeface="Arial"/>
              </a:rPr>
              <a:t>dell’occupazione di</a:t>
            </a:r>
            <a:r>
              <a:rPr sz="1600" b="1" spc="16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6727" y="4170807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6727" y="4414646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6727" y="5390007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6727" y="6121527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4065" y="3608959"/>
            <a:ext cx="8137525" cy="2707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98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Per questo motivo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preferisce sostituire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10" dirty="0">
                <a:latin typeface="Arial"/>
                <a:cs typeface="Arial"/>
              </a:rPr>
              <a:t>TDM </a:t>
            </a:r>
            <a:r>
              <a:rPr sz="1600" spc="-5" dirty="0">
                <a:latin typeface="Arial"/>
                <a:cs typeface="Arial"/>
              </a:rPr>
              <a:t>con una lista a puntatori contenente i  numeri delle pagine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fisiche: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n </a:t>
            </a:r>
            <a:r>
              <a:rPr sz="1600" spc="-5" dirty="0">
                <a:latin typeface="Arial"/>
                <a:cs typeface="Arial"/>
              </a:rPr>
              <a:t>pagine da allocare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individuano nei primi </a:t>
            </a:r>
            <a:r>
              <a:rPr sz="1600" i="1" spc="-5" dirty="0">
                <a:latin typeface="Arial"/>
                <a:cs typeface="Arial"/>
              </a:rPr>
              <a:t>n </a:t>
            </a:r>
            <a:r>
              <a:rPr sz="1600" spc="-5" dirty="0">
                <a:latin typeface="Arial"/>
                <a:cs typeface="Arial"/>
              </a:rPr>
              <a:t>nodi della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lista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in</a:t>
            </a:r>
            <a:r>
              <a:rPr sz="1600" spc="1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fase</a:t>
            </a:r>
            <a:r>
              <a:rPr sz="1600" spc="1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1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disallocazione</a:t>
            </a:r>
            <a:r>
              <a:rPr sz="1600" spc="1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vengono</a:t>
            </a:r>
            <a:r>
              <a:rPr sz="1600" spc="1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inseriti</a:t>
            </a:r>
            <a:r>
              <a:rPr sz="1600" spc="1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1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testa</a:t>
            </a:r>
            <a:r>
              <a:rPr sz="1600" spc="1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alla</a:t>
            </a:r>
            <a:r>
              <a:rPr sz="1600" spc="1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lista</a:t>
            </a:r>
            <a:r>
              <a:rPr sz="1600" spc="1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gli</a:t>
            </a:r>
            <a:r>
              <a:rPr sz="1600" spc="1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n</a:t>
            </a:r>
            <a:r>
              <a:rPr sz="1600" i="1" spc="1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nodi</a:t>
            </a:r>
            <a:r>
              <a:rPr sz="1600" spc="1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relativi</a:t>
            </a:r>
            <a:r>
              <a:rPr sz="1600" spc="1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alle</a:t>
            </a:r>
            <a:r>
              <a:rPr sz="1600" spc="1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pagine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liberate.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Vantaggi:</a:t>
            </a:r>
            <a:endParaRPr sz="1600">
              <a:latin typeface="Arial"/>
              <a:cs typeface="Arial"/>
            </a:endParaRPr>
          </a:p>
          <a:p>
            <a:pPr marL="190500" marR="508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tempo di allocazione e </a:t>
            </a:r>
            <a:r>
              <a:rPr sz="1600" spc="-10" dirty="0">
                <a:latin typeface="Arial"/>
                <a:cs typeface="Arial"/>
              </a:rPr>
              <a:t>disallocazione </a:t>
            </a:r>
            <a:r>
              <a:rPr sz="1600" spc="-5" dirty="0">
                <a:latin typeface="Arial"/>
                <a:cs typeface="Arial"/>
              </a:rPr>
              <a:t>non dipende dalla percentuale di occupazione  della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Svantaggi: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per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il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singolo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elemento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vi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è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un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lieve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spreco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tempo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rispetto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alla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gestione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2373" y="6291783"/>
            <a:ext cx="19342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di una tabella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statica.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Paginazione:</a:t>
            </a:r>
          </a:p>
          <a:p>
            <a:pPr marL="91440">
              <a:lnSpc>
                <a:spcPct val="100000"/>
              </a:lnSpc>
            </a:pPr>
            <a:r>
              <a:rPr spc="-5" dirty="0"/>
              <a:t>Memorizzazione di </a:t>
            </a:r>
            <a:r>
              <a:rPr dirty="0"/>
              <a:t>aree</a:t>
            </a:r>
            <a:r>
              <a:rPr spc="-15" dirty="0"/>
              <a:t> </a:t>
            </a:r>
            <a:r>
              <a:rPr spc="-5" dirty="0"/>
              <a:t>libere</a:t>
            </a:r>
          </a:p>
        </p:txBody>
      </p:sp>
      <p:sp>
        <p:nvSpPr>
          <p:cNvPr id="11" name="object 11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Architettura di</a:t>
            </a:r>
            <a:r>
              <a:rPr spc="-25" dirty="0"/>
              <a:t> </a:t>
            </a:r>
            <a:r>
              <a:rPr dirty="0"/>
              <a:t>paginazione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4065" y="1657604"/>
            <a:ext cx="8207375" cy="4855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714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Se per ogni processo </a:t>
            </a:r>
            <a:r>
              <a:rPr sz="1600" dirty="0">
                <a:latin typeface="Arial"/>
                <a:cs typeface="Arial"/>
              </a:rPr>
              <a:t>c’è </a:t>
            </a:r>
            <a:r>
              <a:rPr sz="1600" spc="-5" dirty="0">
                <a:latin typeface="Arial"/>
                <a:cs typeface="Arial"/>
              </a:rPr>
              <a:t>una Page </a:t>
            </a:r>
            <a:r>
              <a:rPr sz="1600" spc="-35" dirty="0">
                <a:latin typeface="Arial"/>
                <a:cs typeface="Arial"/>
              </a:rPr>
              <a:t>Table,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10" dirty="0">
                <a:latin typeface="Arial"/>
                <a:cs typeface="Arial"/>
              </a:rPr>
              <a:t>PCB </a:t>
            </a:r>
            <a:r>
              <a:rPr sz="1600" spc="-5" dirty="0">
                <a:latin typeface="Arial"/>
                <a:cs typeface="Arial"/>
              </a:rPr>
              <a:t>deve contenere un puntatore a tale  tabella.</a:t>
            </a:r>
            <a:endParaRPr sz="1600">
              <a:latin typeface="Arial"/>
              <a:cs typeface="Arial"/>
            </a:endParaRPr>
          </a:p>
          <a:p>
            <a:pPr marL="190500" marR="15875" indent="-178435">
              <a:lnSpc>
                <a:spcPct val="100000"/>
              </a:lnSpc>
            </a:pPr>
            <a:r>
              <a:rPr sz="1600" spc="-5" dirty="0">
                <a:latin typeface="Symbol"/>
                <a:cs typeface="Symbol"/>
              </a:rPr>
              <a:t></a:t>
            </a:r>
            <a:r>
              <a:rPr sz="1600" spc="-5" dirty="0">
                <a:latin typeface="Arial"/>
                <a:cs typeface="Arial"/>
              </a:rPr>
              <a:t>Per un meccanismo veloce di traduzione </a:t>
            </a:r>
            <a:r>
              <a:rPr sz="1600" spc="-10" dirty="0">
                <a:latin typeface="Arial"/>
                <a:cs typeface="Arial"/>
              </a:rPr>
              <a:t>l’intera </a:t>
            </a:r>
            <a:r>
              <a:rPr sz="1600" spc="-5" dirty="0">
                <a:latin typeface="Arial"/>
                <a:cs typeface="Arial"/>
              </a:rPr>
              <a:t>tabella deve essere posizionata </a:t>
            </a:r>
            <a:r>
              <a:rPr sz="1600" dirty="0">
                <a:latin typeface="Arial"/>
                <a:cs typeface="Arial"/>
              </a:rPr>
              <a:t>in  </a:t>
            </a:r>
            <a:r>
              <a:rPr sz="1600" spc="-5" dirty="0">
                <a:latin typeface="Arial"/>
                <a:cs typeface="Arial"/>
              </a:rPr>
              <a:t>opportuni registri del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processore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Symbol"/>
                <a:cs typeface="Symbol"/>
              </a:rPr>
              <a:t></a:t>
            </a:r>
            <a:r>
              <a:rPr sz="1600" spc="-5" dirty="0">
                <a:latin typeface="Arial"/>
                <a:cs typeface="Arial"/>
              </a:rPr>
              <a:t>Limitazione alla dimensione di tale tabella… meccanismo non idoneo per i moderni</a:t>
            </a:r>
            <a:r>
              <a:rPr sz="1600" spc="1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1600" spc="-5" dirty="0">
                <a:latin typeface="Arial"/>
                <a:cs typeface="Arial"/>
              </a:rPr>
              <a:t>I meccanismi hardware per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paginazione vengono utilizzati per due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scopi:</a:t>
            </a:r>
            <a:endParaRPr sz="1600">
              <a:latin typeface="Arial"/>
              <a:cs typeface="Arial"/>
            </a:endParaRPr>
          </a:p>
          <a:p>
            <a:pPr marL="239395" indent="-226695">
              <a:lnSpc>
                <a:spcPct val="100000"/>
              </a:lnSpc>
              <a:buFont typeface="Arial"/>
              <a:buAutoNum type="arabicPeriod"/>
              <a:tabLst>
                <a:tab pos="240029" algn="l"/>
              </a:tabLst>
            </a:pPr>
            <a:r>
              <a:rPr sz="1600" b="1" i="1" spc="-5" dirty="0">
                <a:latin typeface="Arial"/>
                <a:cs typeface="Arial"/>
              </a:rPr>
              <a:t>Risparmiare la memoria necessaria per le</a:t>
            </a:r>
            <a:r>
              <a:rPr sz="1600" b="1" i="1" spc="125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TDP</a:t>
            </a:r>
            <a:endParaRPr sz="1600">
              <a:latin typeface="Arial"/>
              <a:cs typeface="Arial"/>
            </a:endParaRPr>
          </a:p>
          <a:p>
            <a:pPr marL="239395" indent="-226695">
              <a:lnSpc>
                <a:spcPct val="100000"/>
              </a:lnSpc>
              <a:buFont typeface="Arial"/>
              <a:buAutoNum type="arabicPeriod"/>
              <a:tabLst>
                <a:tab pos="240029" algn="l"/>
              </a:tabLst>
            </a:pPr>
            <a:r>
              <a:rPr sz="1600" b="1" i="1" spc="-10" dirty="0">
                <a:latin typeface="Arial"/>
                <a:cs typeface="Arial"/>
              </a:rPr>
              <a:t>Velocizzare </a:t>
            </a:r>
            <a:r>
              <a:rPr sz="1600" b="1" i="1" spc="-5" dirty="0">
                <a:latin typeface="Arial"/>
                <a:cs typeface="Arial"/>
              </a:rPr>
              <a:t>la traduzione da indirizzi virtuali a</a:t>
            </a:r>
            <a:r>
              <a:rPr sz="1600" b="1" i="1" spc="170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fisici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571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E’ ragionevole costruire tabelle con un numero di righe uguale alle pagine effettivamente  utilizzate.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AutoNum type="alphaLcParenR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La tabella delle pagine viene mantenuta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  <a:p>
            <a:pPr marL="355600" marR="5080" indent="-342900" algn="just">
              <a:lnSpc>
                <a:spcPct val="100000"/>
              </a:lnSpc>
              <a:buAutoNum type="alphaLcParenR"/>
              <a:tabLst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registro </a:t>
            </a:r>
            <a:r>
              <a:rPr sz="1600" b="1" spc="-5" dirty="0">
                <a:latin typeface="Arial"/>
                <a:cs typeface="Arial"/>
              </a:rPr>
              <a:t>base </a:t>
            </a:r>
            <a:r>
              <a:rPr sz="1600" spc="-5" dirty="0">
                <a:latin typeface="Arial"/>
                <a:cs typeface="Arial"/>
              </a:rPr>
              <a:t>della tabella </a:t>
            </a:r>
            <a:r>
              <a:rPr sz="1600" spc="-10" dirty="0">
                <a:latin typeface="Arial"/>
                <a:cs typeface="Arial"/>
              </a:rPr>
              <a:t>delle </a:t>
            </a:r>
            <a:r>
              <a:rPr sz="1600" spc="-5" dirty="0">
                <a:latin typeface="Arial"/>
                <a:cs typeface="Arial"/>
              </a:rPr>
              <a:t>pagine (PTBR): contiene </a:t>
            </a:r>
            <a:r>
              <a:rPr sz="1600" spc="-10" dirty="0">
                <a:latin typeface="Arial"/>
                <a:cs typeface="Arial"/>
              </a:rPr>
              <a:t>l’indirizzo </a:t>
            </a:r>
            <a:r>
              <a:rPr sz="1600" spc="-5" dirty="0">
                <a:latin typeface="Arial"/>
                <a:cs typeface="Arial"/>
              </a:rPr>
              <a:t>di partenza della  tabella. Il cambio di tabelle implica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cambio </a:t>
            </a:r>
            <a:r>
              <a:rPr sz="1600" spc="-10" dirty="0">
                <a:latin typeface="Arial"/>
                <a:cs typeface="Arial"/>
              </a:rPr>
              <a:t>di </a:t>
            </a:r>
            <a:r>
              <a:rPr sz="1600" spc="-5" dirty="0">
                <a:latin typeface="Arial"/>
                <a:cs typeface="Arial"/>
              </a:rPr>
              <a:t>questo </a:t>
            </a:r>
            <a:r>
              <a:rPr sz="1600" dirty="0">
                <a:latin typeface="Arial"/>
                <a:cs typeface="Arial"/>
              </a:rPr>
              <a:t>registro. </a:t>
            </a:r>
            <a:r>
              <a:rPr sz="1600" spc="-5" dirty="0">
                <a:latin typeface="Arial"/>
                <a:cs typeface="Arial"/>
              </a:rPr>
              <a:t>L</a:t>
            </a:r>
            <a:r>
              <a:rPr sz="1600" i="1" spc="-5" dirty="0">
                <a:latin typeface="Arial"/>
                <a:cs typeface="Arial"/>
              </a:rPr>
              <a:t>a velocità </a:t>
            </a:r>
            <a:r>
              <a:rPr sz="1600" i="1" spc="-10" dirty="0">
                <a:latin typeface="Arial"/>
                <a:cs typeface="Arial"/>
              </a:rPr>
              <a:t>si dimezza,  </a:t>
            </a:r>
            <a:r>
              <a:rPr sz="1600" i="1" spc="-5" dirty="0">
                <a:latin typeface="Arial"/>
                <a:cs typeface="Arial"/>
              </a:rPr>
              <a:t>doppio accesso alla </a:t>
            </a:r>
            <a:r>
              <a:rPr sz="1600" i="1" spc="-10" dirty="0">
                <a:latin typeface="Arial"/>
                <a:cs typeface="Arial"/>
              </a:rPr>
              <a:t>memoria </a:t>
            </a:r>
            <a:r>
              <a:rPr sz="1600" i="1" spc="-5" dirty="0">
                <a:latin typeface="Arial"/>
                <a:cs typeface="Arial"/>
              </a:rPr>
              <a:t>(TDP e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pagina)…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Times New Roman"/>
              <a:cs typeface="Times New Roman"/>
            </a:endParaRPr>
          </a:p>
          <a:p>
            <a:pPr marR="78105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42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9752" y="2148713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9752" y="2392552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Architettura di</a:t>
            </a:r>
            <a:r>
              <a:rPr spc="-25" dirty="0"/>
              <a:t> </a:t>
            </a:r>
            <a:r>
              <a:rPr dirty="0"/>
              <a:t>paginazione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7217" y="1586229"/>
            <a:ext cx="8195945" cy="4926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Arial"/>
                <a:cs typeface="Arial"/>
              </a:rPr>
              <a:t>Velocizzazione </a:t>
            </a:r>
            <a:r>
              <a:rPr sz="1600" b="1" spc="-5" dirty="0">
                <a:latin typeface="Arial"/>
                <a:cs typeface="Arial"/>
              </a:rPr>
              <a:t>del tempo di</a:t>
            </a:r>
            <a:r>
              <a:rPr sz="1600" b="1" spc="7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traduzione</a:t>
            </a:r>
            <a:endParaRPr sz="1600">
              <a:latin typeface="Arial"/>
              <a:cs typeface="Arial"/>
            </a:endParaRPr>
          </a:p>
          <a:p>
            <a:pPr marL="469265" marR="1402715" indent="-4572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La traduzione di ciascun indirizzo virtuale richiede due accessi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memoria:  uno alla TDP per prelevare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numero di pagina fisica;</a:t>
            </a:r>
            <a:endParaRPr sz="16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l’altro per accedere fisicamente alla locazione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richiesta.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SOLUZIONE:</a:t>
            </a:r>
            <a:endParaRPr sz="16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Utilizzo di una cache di traduzione (eventualmente di tipo associativo) </a:t>
            </a:r>
            <a:r>
              <a:rPr sz="1600" spc="-10" dirty="0">
                <a:latin typeface="Arial"/>
                <a:cs typeface="Arial"/>
              </a:rPr>
              <a:t>“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Translation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Look- 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aside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buffer</a:t>
            </a:r>
            <a:r>
              <a:rPr sz="1600" spc="-10" dirty="0">
                <a:latin typeface="Arial"/>
                <a:cs typeface="Arial"/>
              </a:rPr>
              <a:t>” </a:t>
            </a:r>
            <a:r>
              <a:rPr sz="1600" spc="-5" dirty="0">
                <a:latin typeface="Arial"/>
                <a:cs typeface="Arial"/>
              </a:rPr>
              <a:t>(</a:t>
            </a:r>
            <a:r>
              <a:rPr sz="1600" b="1" spc="-5" dirty="0">
                <a:latin typeface="Arial"/>
                <a:cs typeface="Arial"/>
              </a:rPr>
              <a:t>TLB</a:t>
            </a:r>
            <a:r>
              <a:rPr sz="1600" spc="-5" dirty="0">
                <a:latin typeface="Arial"/>
                <a:cs typeface="Arial"/>
              </a:rPr>
              <a:t>)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cui vengono mantenuti gli indirizzi delle pagine usate più  frequentemente (porzione della tabella delle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pagine).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1600" spc="-5" dirty="0">
                <a:latin typeface="Arial"/>
                <a:cs typeface="Arial"/>
              </a:rPr>
              <a:t>Ogni elemento della $ è costituito da due parti: una chiave ed un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valore.</a:t>
            </a:r>
            <a:endParaRPr sz="1600">
              <a:latin typeface="Arial"/>
              <a:cs typeface="Arial"/>
            </a:endParaRPr>
          </a:p>
          <a:p>
            <a:pPr marL="190500" marR="111125" indent="-177800">
              <a:lnSpc>
                <a:spcPts val="1540"/>
              </a:lnSpc>
              <a:spcBef>
                <a:spcPts val="1520"/>
              </a:spcBef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Si </a:t>
            </a:r>
            <a:r>
              <a:rPr sz="1600" spc="-10" dirty="0">
                <a:latin typeface="Arial"/>
                <a:cs typeface="Arial"/>
              </a:rPr>
              <a:t>confronta </a:t>
            </a:r>
            <a:r>
              <a:rPr sz="1600" spc="-5" dirty="0">
                <a:latin typeface="Arial"/>
                <a:cs typeface="Arial"/>
              </a:rPr>
              <a:t>la chiave </a:t>
            </a:r>
            <a:r>
              <a:rPr sz="1600" spc="-10" dirty="0">
                <a:latin typeface="Arial"/>
                <a:cs typeface="Arial"/>
              </a:rPr>
              <a:t>generata </a:t>
            </a:r>
            <a:r>
              <a:rPr sz="1600" spc="-5" dirty="0">
                <a:latin typeface="Arial"/>
                <a:cs typeface="Arial"/>
              </a:rPr>
              <a:t>(ad esempio tramite l’operazione mod se la $ è </a:t>
            </a:r>
            <a:r>
              <a:rPr sz="1600" spc="-10" dirty="0">
                <a:latin typeface="Arial"/>
                <a:cs typeface="Arial"/>
              </a:rPr>
              <a:t>set  </a:t>
            </a:r>
            <a:r>
              <a:rPr sz="1600" spc="-5" dirty="0">
                <a:latin typeface="Arial"/>
                <a:cs typeface="Arial"/>
              </a:rPr>
              <a:t>associativa…) a </a:t>
            </a:r>
            <a:r>
              <a:rPr sz="1600" spc="-10" dirty="0">
                <a:latin typeface="Arial"/>
                <a:cs typeface="Arial"/>
              </a:rPr>
              <a:t>partire </a:t>
            </a:r>
            <a:r>
              <a:rPr sz="1600" spc="-5" dirty="0">
                <a:latin typeface="Arial"/>
                <a:cs typeface="Arial"/>
              </a:rPr>
              <a:t>dall’indirizzo logico della pagina con </a:t>
            </a:r>
            <a:r>
              <a:rPr sz="1600" dirty="0">
                <a:latin typeface="Arial"/>
                <a:cs typeface="Arial"/>
              </a:rPr>
              <a:t>le </a:t>
            </a:r>
            <a:r>
              <a:rPr sz="1600" spc="-5" dirty="0">
                <a:latin typeface="Arial"/>
                <a:cs typeface="Arial"/>
              </a:rPr>
              <a:t>chiavi presenti nella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TLB:</a:t>
            </a:r>
            <a:endParaRPr sz="1600">
              <a:latin typeface="Arial"/>
              <a:cs typeface="Arial"/>
            </a:endParaRPr>
          </a:p>
          <a:p>
            <a:pPr marL="1085215">
              <a:lnSpc>
                <a:spcPts val="1355"/>
              </a:lnSpc>
            </a:pPr>
            <a:r>
              <a:rPr sz="1600" spc="-5" dirty="0">
                <a:latin typeface="Arial"/>
                <a:cs typeface="Arial"/>
              </a:rPr>
              <a:t>-se presente il corrispondente valore (indirizzo della pagina fisica) è usato</a:t>
            </a:r>
            <a:r>
              <a:rPr sz="1600" spc="11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per</a:t>
            </a:r>
            <a:endParaRPr sz="1600">
              <a:latin typeface="Arial"/>
              <a:cs typeface="Arial"/>
            </a:endParaRPr>
          </a:p>
          <a:p>
            <a:pPr marL="1841500">
              <a:lnSpc>
                <a:spcPts val="1540"/>
              </a:lnSpc>
            </a:pPr>
            <a:r>
              <a:rPr sz="1600" spc="-5" dirty="0">
                <a:latin typeface="Arial"/>
                <a:cs typeface="Arial"/>
              </a:rPr>
              <a:t>accedere </a:t>
            </a:r>
            <a:r>
              <a:rPr sz="1600" dirty="0">
                <a:latin typeface="Arial"/>
                <a:cs typeface="Arial"/>
              </a:rPr>
              <a:t>alla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  <a:p>
            <a:pPr marL="1841500" marR="700405" indent="-756285">
              <a:lnSpc>
                <a:spcPts val="1540"/>
              </a:lnSpc>
              <a:spcBef>
                <a:spcPts val="175"/>
              </a:spcBef>
            </a:pPr>
            <a:r>
              <a:rPr sz="1600" spc="-5" dirty="0">
                <a:latin typeface="Arial"/>
                <a:cs typeface="Arial"/>
              </a:rPr>
              <a:t>-se assente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è verificato un miss e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deve accedere alla page table in  memoria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1600" spc="-5" dirty="0">
                <a:latin typeface="Arial"/>
                <a:cs typeface="Arial"/>
              </a:rPr>
              <a:t>Aggiornando la $ otterremo un più rapido accesso al referenziamento</a:t>
            </a:r>
            <a:r>
              <a:rPr sz="1600" spc="1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successivo.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Times New Roman"/>
              <a:cs typeface="Times New Roman"/>
            </a:endParaRPr>
          </a:p>
          <a:p>
            <a:pPr marR="139700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43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Architettura di</a:t>
            </a:r>
            <a:r>
              <a:rPr spc="-25" dirty="0"/>
              <a:t> </a:t>
            </a:r>
            <a:r>
              <a:rPr dirty="0"/>
              <a:t>paginazione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6350" y="1484375"/>
            <a:ext cx="6824599" cy="367182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8250" y="5187950"/>
            <a:ext cx="6901180" cy="0"/>
          </a:xfrm>
          <a:custGeom>
            <a:avLst/>
            <a:gdLst/>
            <a:ahLst/>
            <a:cxnLst/>
            <a:rect l="l" t="t" r="r" b="b"/>
            <a:pathLst>
              <a:path w="6901180">
                <a:moveTo>
                  <a:pt x="0" y="0"/>
                </a:moveTo>
                <a:lnTo>
                  <a:pt x="6900799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44600" y="1459230"/>
            <a:ext cx="0" cy="3722370"/>
          </a:xfrm>
          <a:custGeom>
            <a:avLst/>
            <a:gdLst/>
            <a:ahLst/>
            <a:cxnLst/>
            <a:rect l="l" t="t" r="r" b="b"/>
            <a:pathLst>
              <a:path h="3722370">
                <a:moveTo>
                  <a:pt x="0" y="0"/>
                </a:moveTo>
                <a:lnTo>
                  <a:pt x="0" y="372237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38250" y="1452880"/>
            <a:ext cx="6901180" cy="0"/>
          </a:xfrm>
          <a:custGeom>
            <a:avLst/>
            <a:gdLst/>
            <a:ahLst/>
            <a:cxnLst/>
            <a:rect l="l" t="t" r="r" b="b"/>
            <a:pathLst>
              <a:path w="6901180">
                <a:moveTo>
                  <a:pt x="0" y="0"/>
                </a:moveTo>
                <a:lnTo>
                  <a:pt x="6900799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32698" y="1458849"/>
            <a:ext cx="0" cy="3723004"/>
          </a:xfrm>
          <a:custGeom>
            <a:avLst/>
            <a:gdLst/>
            <a:ahLst/>
            <a:cxnLst/>
            <a:rect l="l" t="t" r="r" b="b"/>
            <a:pathLst>
              <a:path h="3723004">
                <a:moveTo>
                  <a:pt x="0" y="0"/>
                </a:moveTo>
                <a:lnTo>
                  <a:pt x="0" y="3722751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3650" y="5162550"/>
            <a:ext cx="6850380" cy="0"/>
          </a:xfrm>
          <a:custGeom>
            <a:avLst/>
            <a:gdLst/>
            <a:ahLst/>
            <a:cxnLst/>
            <a:rect l="l" t="t" r="r" b="b"/>
            <a:pathLst>
              <a:path w="6850380">
                <a:moveTo>
                  <a:pt x="0" y="0"/>
                </a:moveTo>
                <a:lnTo>
                  <a:pt x="6849999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0000" y="1484630"/>
            <a:ext cx="0" cy="3671570"/>
          </a:xfrm>
          <a:custGeom>
            <a:avLst/>
            <a:gdLst/>
            <a:ahLst/>
            <a:cxnLst/>
            <a:rect l="l" t="t" r="r" b="b"/>
            <a:pathLst>
              <a:path h="3671570">
                <a:moveTo>
                  <a:pt x="0" y="0"/>
                </a:moveTo>
                <a:lnTo>
                  <a:pt x="0" y="367157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3650" y="1478280"/>
            <a:ext cx="6850380" cy="0"/>
          </a:xfrm>
          <a:custGeom>
            <a:avLst/>
            <a:gdLst/>
            <a:ahLst/>
            <a:cxnLst/>
            <a:rect l="l" t="t" r="r" b="b"/>
            <a:pathLst>
              <a:path w="6850380">
                <a:moveTo>
                  <a:pt x="0" y="0"/>
                </a:moveTo>
                <a:lnTo>
                  <a:pt x="6849999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07298" y="1484249"/>
            <a:ext cx="0" cy="3672204"/>
          </a:xfrm>
          <a:custGeom>
            <a:avLst/>
            <a:gdLst/>
            <a:ahLst/>
            <a:cxnLst/>
            <a:rect l="l" t="t" r="r" b="b"/>
            <a:pathLst>
              <a:path h="3672204">
                <a:moveTo>
                  <a:pt x="0" y="0"/>
                </a:moveTo>
                <a:lnTo>
                  <a:pt x="0" y="3671951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58267" y="5395976"/>
            <a:ext cx="8530590" cy="1244600"/>
          </a:xfrm>
          <a:prstGeom prst="rect">
            <a:avLst/>
          </a:prstGeom>
        </p:spPr>
        <p:txBody>
          <a:bodyPr vert="horz" wrap="square" lIns="0" tIns="59054" rIns="0" bIns="0" rtlCol="0">
            <a:spAutoFit/>
          </a:bodyPr>
          <a:lstStyle/>
          <a:p>
            <a:pPr marL="190500" marR="5080" indent="-177800">
              <a:lnSpc>
                <a:spcPts val="1540"/>
              </a:lnSpc>
              <a:spcBef>
                <a:spcPts val="464"/>
              </a:spcBef>
              <a:buFont typeface="Arial"/>
              <a:buChar char="•"/>
              <a:tabLst>
                <a:tab pos="191135" algn="l"/>
              </a:tabLst>
            </a:pPr>
            <a:r>
              <a:rPr sz="1600" i="1" spc="-5" dirty="0">
                <a:latin typeface="Arial"/>
                <a:cs typeface="Arial"/>
              </a:rPr>
              <a:t>Se a seguito di un miss si deve inserire nella TLB il nuovo riferimento e </a:t>
            </a:r>
            <a:r>
              <a:rPr sz="1600" i="1" spc="-10" dirty="0">
                <a:latin typeface="Arial"/>
                <a:cs typeface="Arial"/>
              </a:rPr>
              <a:t>non </a:t>
            </a:r>
            <a:r>
              <a:rPr sz="1600" i="1" spc="-15" dirty="0">
                <a:latin typeface="Arial"/>
                <a:cs typeface="Arial"/>
              </a:rPr>
              <a:t>c’è spazio </a:t>
            </a:r>
            <a:r>
              <a:rPr sz="1600" i="1" spc="-5" dirty="0">
                <a:latin typeface="Arial"/>
                <a:cs typeface="Arial"/>
              </a:rPr>
              <a:t>si </a:t>
            </a:r>
            <a:r>
              <a:rPr sz="1600" i="1" spc="-10" dirty="0">
                <a:latin typeface="Arial"/>
                <a:cs typeface="Arial"/>
              </a:rPr>
              <a:t>può  </a:t>
            </a:r>
            <a:r>
              <a:rPr sz="1600" i="1" spc="-5" dirty="0">
                <a:latin typeface="Arial"/>
                <a:cs typeface="Arial"/>
              </a:rPr>
              <a:t>usare un </a:t>
            </a:r>
            <a:r>
              <a:rPr sz="1600" i="1" spc="-10" dirty="0">
                <a:latin typeface="Arial"/>
                <a:cs typeface="Arial"/>
              </a:rPr>
              <a:t>algoritmo </a:t>
            </a:r>
            <a:r>
              <a:rPr sz="1600" i="1" spc="-5" dirty="0">
                <a:latin typeface="Arial"/>
                <a:cs typeface="Arial"/>
              </a:rPr>
              <a:t>di </a:t>
            </a:r>
            <a:r>
              <a:rPr sz="1600" i="1" spc="-10" dirty="0">
                <a:latin typeface="Arial"/>
                <a:cs typeface="Arial"/>
              </a:rPr>
              <a:t>sostituzione </a:t>
            </a:r>
            <a:r>
              <a:rPr sz="1600" i="1" spc="-5" dirty="0">
                <a:latin typeface="Arial"/>
                <a:cs typeface="Arial"/>
              </a:rPr>
              <a:t>ad es.</a:t>
            </a:r>
            <a:r>
              <a:rPr sz="1600" i="1" spc="9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LRU…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ts val="1355"/>
              </a:lnSpc>
              <a:buFont typeface="Arial"/>
              <a:buChar char="•"/>
              <a:tabLst>
                <a:tab pos="191135" algn="l"/>
              </a:tabLst>
            </a:pPr>
            <a:r>
              <a:rPr sz="1600" i="1" spc="-5" dirty="0">
                <a:latin typeface="Arial"/>
                <a:cs typeface="Arial"/>
              </a:rPr>
              <a:t>Alcune pagine si possono vincolare (wired-down) nella TLB per esempio quelle del</a:t>
            </a:r>
            <a:r>
              <a:rPr sz="1600" i="1" spc="8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Kernel.</a:t>
            </a:r>
            <a:endParaRPr sz="1600">
              <a:latin typeface="Arial"/>
              <a:cs typeface="Arial"/>
            </a:endParaRPr>
          </a:p>
          <a:p>
            <a:pPr marL="190500" marR="337820" indent="-177800">
              <a:lnSpc>
                <a:spcPct val="80000"/>
              </a:lnSpc>
              <a:spcBef>
                <a:spcPts val="190"/>
              </a:spcBef>
              <a:buFont typeface="Arial"/>
              <a:buChar char="•"/>
              <a:tabLst>
                <a:tab pos="191135" algn="l"/>
              </a:tabLst>
            </a:pPr>
            <a:r>
              <a:rPr sz="1600" i="1" spc="-5" dirty="0">
                <a:latin typeface="Arial"/>
                <a:cs typeface="Arial"/>
              </a:rPr>
              <a:t>Una TLB può anche contenere un ASID (Address Space Identifier): viene usato per  controllare se il processo che tenta di accedere è </a:t>
            </a:r>
            <a:r>
              <a:rPr sz="1600" i="1" spc="-10" dirty="0">
                <a:latin typeface="Arial"/>
                <a:cs typeface="Arial"/>
              </a:rPr>
              <a:t>autorizzato </a:t>
            </a:r>
            <a:r>
              <a:rPr sz="1600" i="1" spc="-5" dirty="0">
                <a:latin typeface="Arial"/>
                <a:cs typeface="Arial"/>
              </a:rPr>
              <a:t>altrimenti si genera un miss  TLB. ASID associato ai</a:t>
            </a:r>
            <a:r>
              <a:rPr sz="1600" i="1" spc="-7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processi…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5766" y="1802129"/>
            <a:ext cx="7462520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7665" algn="l"/>
              </a:tabLst>
            </a:pPr>
            <a:r>
              <a:rPr sz="1600" spc="-5" dirty="0">
                <a:solidFill>
                  <a:srgbClr val="0099CC"/>
                </a:solidFill>
                <a:latin typeface="Arial"/>
                <a:cs typeface="Arial"/>
              </a:rPr>
              <a:t>►	</a:t>
            </a:r>
            <a:r>
              <a:rPr sz="1600" spc="-5" dirty="0">
                <a:latin typeface="Arial"/>
                <a:cs typeface="Arial"/>
              </a:rPr>
              <a:t>i valori dei registri sono modificati esclusivamente da istruzioni privilegiate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del</a:t>
            </a:r>
            <a:endParaRPr sz="1600">
              <a:latin typeface="Arial"/>
              <a:cs typeface="Arial"/>
            </a:endParaRPr>
          </a:p>
          <a:p>
            <a:pPr marL="36766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sistema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operativo;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367665" marR="6350" indent="-355600">
              <a:lnSpc>
                <a:spcPct val="100000"/>
              </a:lnSpc>
              <a:tabLst>
                <a:tab pos="367665" algn="l"/>
                <a:tab pos="1461770" algn="l"/>
                <a:tab pos="1777364" algn="l"/>
                <a:tab pos="2499995" algn="l"/>
                <a:tab pos="2884170" algn="l"/>
                <a:tab pos="3357879" algn="l"/>
                <a:tab pos="3990340" algn="l"/>
                <a:tab pos="4588510" algn="l"/>
                <a:tab pos="5124450" algn="l"/>
                <a:tab pos="6150610" algn="l"/>
                <a:tab pos="6466205" algn="l"/>
                <a:tab pos="7334884" algn="l"/>
              </a:tabLst>
            </a:pPr>
            <a:r>
              <a:rPr sz="1600" spc="-5" dirty="0">
                <a:solidFill>
                  <a:srgbClr val="0099CC"/>
                </a:solidFill>
                <a:latin typeface="Arial"/>
                <a:cs typeface="Arial"/>
              </a:rPr>
              <a:t>►	</a:t>
            </a:r>
            <a:r>
              <a:rPr sz="1600" b="1" spc="-5" dirty="0">
                <a:latin typeface="Arial"/>
                <a:cs typeface="Arial"/>
              </a:rPr>
              <a:t>l’ag</a:t>
            </a:r>
            <a:r>
              <a:rPr sz="1600" b="1" dirty="0">
                <a:latin typeface="Arial"/>
                <a:cs typeface="Arial"/>
              </a:rPr>
              <a:t>g</a:t>
            </a:r>
            <a:r>
              <a:rPr sz="1600" b="1" spc="-5" dirty="0">
                <a:latin typeface="Arial"/>
                <a:cs typeface="Arial"/>
              </a:rPr>
              <a:t>iu</a:t>
            </a:r>
            <a:r>
              <a:rPr sz="1600" b="1" dirty="0">
                <a:latin typeface="Arial"/>
                <a:cs typeface="Arial"/>
              </a:rPr>
              <a:t>n</a:t>
            </a:r>
            <a:r>
              <a:rPr sz="1600" b="1" spc="-5" dirty="0">
                <a:latin typeface="Arial"/>
                <a:cs typeface="Arial"/>
              </a:rPr>
              <a:t>ta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b="1" spc="-10" dirty="0">
                <a:latin typeface="Arial"/>
                <a:cs typeface="Arial"/>
              </a:rPr>
              <a:t>d</a:t>
            </a:r>
            <a:r>
              <a:rPr sz="1600" b="1" spc="-5" dirty="0">
                <a:latin typeface="Arial"/>
                <a:cs typeface="Arial"/>
              </a:rPr>
              <a:t>i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b="1" spc="5" dirty="0">
                <a:latin typeface="Arial"/>
                <a:cs typeface="Arial"/>
              </a:rPr>
              <a:t>a</a:t>
            </a:r>
            <a:r>
              <a:rPr sz="1600" b="1" spc="-5" dirty="0">
                <a:latin typeface="Arial"/>
                <a:cs typeface="Arial"/>
              </a:rPr>
              <a:t>lcu</a:t>
            </a:r>
            <a:r>
              <a:rPr sz="1600" b="1" spc="-10" dirty="0">
                <a:latin typeface="Arial"/>
                <a:cs typeface="Arial"/>
              </a:rPr>
              <a:t>n</a:t>
            </a:r>
            <a:r>
              <a:rPr sz="1600" b="1" spc="-5" dirty="0">
                <a:latin typeface="Arial"/>
                <a:cs typeface="Arial"/>
              </a:rPr>
              <a:t>i</a:t>
            </a:r>
            <a:r>
              <a:rPr sz="1600" b="1" dirty="0">
                <a:latin typeface="Arial"/>
                <a:cs typeface="Arial"/>
              </a:rPr>
              <a:t>	b</a:t>
            </a:r>
            <a:r>
              <a:rPr sz="1600" b="1" spc="-5" dirty="0">
                <a:latin typeface="Arial"/>
                <a:cs typeface="Arial"/>
              </a:rPr>
              <a:t>it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b="1" spc="-5" dirty="0">
                <a:latin typeface="Arial"/>
                <a:cs typeface="Arial"/>
              </a:rPr>
              <a:t>a</a:t>
            </a:r>
            <a:r>
              <a:rPr sz="1600" b="1" spc="5" dirty="0">
                <a:latin typeface="Arial"/>
                <a:cs typeface="Arial"/>
              </a:rPr>
              <a:t>l</a:t>
            </a:r>
            <a:r>
              <a:rPr sz="1600" b="1" spc="-5" dirty="0">
                <a:latin typeface="Arial"/>
                <a:cs typeface="Arial"/>
              </a:rPr>
              <a:t>le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b="1" spc="5" dirty="0">
                <a:latin typeface="Arial"/>
                <a:cs typeface="Arial"/>
              </a:rPr>
              <a:t>r</a:t>
            </a:r>
            <a:r>
              <a:rPr sz="1600" b="1" spc="-5" dirty="0">
                <a:latin typeface="Arial"/>
                <a:cs typeface="Arial"/>
              </a:rPr>
              <a:t>ig</a:t>
            </a:r>
            <a:r>
              <a:rPr sz="1600" b="1" spc="-15" dirty="0">
                <a:latin typeface="Arial"/>
                <a:cs typeface="Arial"/>
              </a:rPr>
              <a:t>h</a:t>
            </a:r>
            <a:r>
              <a:rPr sz="1600" b="1" spc="-5" dirty="0">
                <a:latin typeface="Arial"/>
                <a:cs typeface="Arial"/>
              </a:rPr>
              <a:t>e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b="1" spc="-5" dirty="0">
                <a:latin typeface="Arial"/>
                <a:cs typeface="Arial"/>
              </a:rPr>
              <a:t>de</a:t>
            </a:r>
            <a:r>
              <a:rPr sz="1600" b="1" dirty="0">
                <a:latin typeface="Arial"/>
                <a:cs typeface="Arial"/>
              </a:rPr>
              <a:t>l</a:t>
            </a:r>
            <a:r>
              <a:rPr sz="1600" b="1" spc="-5" dirty="0">
                <a:latin typeface="Arial"/>
                <a:cs typeface="Arial"/>
              </a:rPr>
              <a:t>le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b="1" spc="-5" dirty="0">
                <a:latin typeface="Arial"/>
                <a:cs typeface="Arial"/>
              </a:rPr>
              <a:t>TDP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b="1" spc="-5" dirty="0">
                <a:latin typeface="Arial"/>
                <a:cs typeface="Arial"/>
              </a:rPr>
              <a:t>co</a:t>
            </a:r>
            <a:r>
              <a:rPr sz="1600" b="1" spc="-15" dirty="0">
                <a:latin typeface="Arial"/>
                <a:cs typeface="Arial"/>
              </a:rPr>
              <a:t>n</a:t>
            </a:r>
            <a:r>
              <a:rPr sz="1600" b="1" spc="-5" dirty="0">
                <a:latin typeface="Arial"/>
                <a:cs typeface="Arial"/>
              </a:rPr>
              <a:t>se</a:t>
            </a:r>
            <a:r>
              <a:rPr sz="1600" b="1" dirty="0">
                <a:latin typeface="Arial"/>
                <a:cs typeface="Arial"/>
              </a:rPr>
              <a:t>n</a:t>
            </a:r>
            <a:r>
              <a:rPr sz="1600" b="1" spc="-5" dirty="0">
                <a:latin typeface="Arial"/>
                <a:cs typeface="Arial"/>
              </a:rPr>
              <a:t>te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b="1" spc="-10" dirty="0">
                <a:latin typeface="Arial"/>
                <a:cs typeface="Arial"/>
              </a:rPr>
              <a:t>d</a:t>
            </a:r>
            <a:r>
              <a:rPr sz="1600" b="1" spc="-5" dirty="0">
                <a:latin typeface="Arial"/>
                <a:cs typeface="Arial"/>
              </a:rPr>
              <a:t>i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b="1" spc="-5" dirty="0">
                <a:latin typeface="Arial"/>
                <a:cs typeface="Arial"/>
              </a:rPr>
              <a:t>de</a:t>
            </a:r>
            <a:r>
              <a:rPr sz="1600" b="1" spc="-15" dirty="0">
                <a:latin typeface="Arial"/>
                <a:cs typeface="Arial"/>
              </a:rPr>
              <a:t>f</a:t>
            </a:r>
            <a:r>
              <a:rPr sz="1600" b="1" spc="5" dirty="0">
                <a:latin typeface="Arial"/>
                <a:cs typeface="Arial"/>
              </a:rPr>
              <a:t>i</a:t>
            </a:r>
            <a:r>
              <a:rPr sz="1600" b="1" spc="-5" dirty="0">
                <a:latin typeface="Arial"/>
                <a:cs typeface="Arial"/>
              </a:rPr>
              <a:t>nire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b="1" spc="-5" dirty="0">
                <a:latin typeface="Arial"/>
                <a:cs typeface="Arial"/>
              </a:rPr>
              <a:t>e  controllare il tipo di accesso alla pagina</a:t>
            </a:r>
            <a:r>
              <a:rPr sz="1600" b="1" spc="160" dirty="0">
                <a:latin typeface="Arial"/>
                <a:cs typeface="Arial"/>
              </a:rPr>
              <a:t> </a:t>
            </a:r>
            <a:r>
              <a:rPr sz="1600" b="1" spc="-15" dirty="0">
                <a:latin typeface="Arial"/>
                <a:cs typeface="Arial"/>
              </a:rPr>
              <a:t>(r,rw,exe);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</a:tabLst>
            </a:pPr>
            <a:r>
              <a:rPr sz="1600" spc="-5" dirty="0">
                <a:solidFill>
                  <a:srgbClr val="0099CC"/>
                </a:solidFill>
                <a:latin typeface="Arial"/>
                <a:cs typeface="Arial"/>
              </a:rPr>
              <a:t>►	</a:t>
            </a:r>
            <a:r>
              <a:rPr sz="1600" spc="-5" dirty="0">
                <a:latin typeface="Arial"/>
                <a:cs typeface="Arial"/>
              </a:rPr>
              <a:t>non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ha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senso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protezione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interna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allo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spazio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indirizzamento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del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processo,</a:t>
            </a:r>
            <a:endParaRPr sz="1600">
              <a:latin typeface="Arial"/>
              <a:cs typeface="Arial"/>
            </a:endParaRPr>
          </a:p>
          <a:p>
            <a:pPr marL="36766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poiché non prevede tipizzazione di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dati.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5766" y="3997197"/>
            <a:ext cx="9213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7665" algn="l"/>
                <a:tab pos="750570" algn="l"/>
              </a:tabLst>
            </a:pPr>
            <a:r>
              <a:rPr sz="1600" spc="-5" dirty="0">
                <a:solidFill>
                  <a:srgbClr val="0099CC"/>
                </a:solidFill>
                <a:latin typeface="Arial"/>
                <a:cs typeface="Arial"/>
              </a:rPr>
              <a:t>►	</a:t>
            </a:r>
            <a:r>
              <a:rPr sz="1600" spc="-5" dirty="0">
                <a:latin typeface="Arial"/>
                <a:cs typeface="Arial"/>
              </a:rPr>
              <a:t>bit	di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39873" y="3997197"/>
            <a:ext cx="63988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67410" algn="l"/>
                <a:tab pos="2292350" algn="l"/>
                <a:tab pos="3804285" algn="l"/>
                <a:tab pos="4086225" algn="l"/>
                <a:tab pos="5160010" algn="l"/>
                <a:tab pos="6116955" algn="l"/>
              </a:tabLst>
            </a:pPr>
            <a:r>
              <a:rPr sz="1600" spc="-5" dirty="0">
                <a:latin typeface="Arial"/>
                <a:cs typeface="Arial"/>
              </a:rPr>
              <a:t>va</a:t>
            </a:r>
            <a:r>
              <a:rPr sz="1600" spc="-15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20" dirty="0">
                <a:latin typeface="Arial"/>
                <a:cs typeface="Arial"/>
              </a:rPr>
              <a:t>d</a:t>
            </a:r>
            <a:r>
              <a:rPr sz="1600" spc="-5" dirty="0">
                <a:latin typeface="Arial"/>
                <a:cs typeface="Arial"/>
              </a:rPr>
              <a:t>ità: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valido=pa</a:t>
            </a:r>
            <a:r>
              <a:rPr sz="1600" spc="-15" dirty="0">
                <a:latin typeface="Arial"/>
                <a:cs typeface="Arial"/>
              </a:rPr>
              <a:t>g</a:t>
            </a:r>
            <a:r>
              <a:rPr sz="1600" spc="-5" dirty="0">
                <a:latin typeface="Arial"/>
                <a:cs typeface="Arial"/>
              </a:rPr>
              <a:t>ina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co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ri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pondente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è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realmente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uti</a:t>
            </a:r>
            <a:r>
              <a:rPr sz="1600" spc="-15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15" dirty="0">
                <a:latin typeface="Arial"/>
                <a:cs typeface="Arial"/>
              </a:rPr>
              <a:t>z</a:t>
            </a:r>
            <a:r>
              <a:rPr sz="1600" spc="-5" dirty="0">
                <a:latin typeface="Arial"/>
                <a:cs typeface="Arial"/>
              </a:rPr>
              <a:t>zata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spc="-2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l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0833" y="4241038"/>
            <a:ext cx="71069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processo. </a:t>
            </a: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5" dirty="0">
                <a:latin typeface="Arial"/>
                <a:cs typeface="Arial"/>
              </a:rPr>
              <a:t>processo può utilizzare solo un sottoinsieme delle pagine a sua  disposizione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5766" y="4972939"/>
            <a:ext cx="17373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7665" algn="l"/>
                <a:tab pos="1091565" algn="l"/>
              </a:tabLst>
            </a:pPr>
            <a:r>
              <a:rPr sz="1600" spc="-5" dirty="0">
                <a:solidFill>
                  <a:srgbClr val="0099CC"/>
                </a:solidFill>
                <a:latin typeface="Arial"/>
                <a:cs typeface="Arial"/>
              </a:rPr>
              <a:t>►	</a:t>
            </a:r>
            <a:r>
              <a:rPr sz="1600" spc="-5" dirty="0">
                <a:latin typeface="Arial"/>
                <a:cs typeface="Arial"/>
              </a:rPr>
              <a:t>Alcuni	sistemi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59785" y="4972939"/>
            <a:ext cx="55765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43635" algn="l"/>
                <a:tab pos="1405255" algn="l"/>
                <a:tab pos="2050414" algn="l"/>
                <a:tab pos="2663190" algn="l"/>
                <a:tab pos="3390265" algn="l"/>
                <a:tab pos="4240530" algn="l"/>
                <a:tab pos="5066665" algn="l"/>
              </a:tabLst>
            </a:pPr>
            <a:r>
              <a:rPr sz="1600" spc="-5" dirty="0">
                <a:latin typeface="Arial"/>
                <a:cs typeface="Arial"/>
              </a:rPr>
              <a:t>uti</a:t>
            </a:r>
            <a:r>
              <a:rPr sz="1600" spc="-15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15" dirty="0">
                <a:latin typeface="Arial"/>
                <a:cs typeface="Arial"/>
              </a:rPr>
              <a:t>z</a:t>
            </a:r>
            <a:r>
              <a:rPr sz="1600" spc="-5" dirty="0">
                <a:latin typeface="Arial"/>
                <a:cs typeface="Arial"/>
              </a:rPr>
              <a:t>zando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5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l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5" dirty="0">
                <a:latin typeface="Arial"/>
                <a:cs typeface="Arial"/>
              </a:rPr>
              <a:t>P</a:t>
            </a:r>
            <a:r>
              <a:rPr sz="1600" spc="-5" dirty="0">
                <a:latin typeface="Arial"/>
                <a:cs typeface="Arial"/>
              </a:rPr>
              <a:t>age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tab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length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regi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ter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(P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LR)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come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0833" y="5216778"/>
            <a:ext cx="56699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indicazione sul numero di pagine appartenenti ad un</a:t>
            </a:r>
            <a:r>
              <a:rPr sz="1600" spc="1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48272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Pag</a:t>
            </a:r>
            <a:r>
              <a:rPr spc="-15" dirty="0"/>
              <a:t>i</a:t>
            </a:r>
            <a:r>
              <a:rPr dirty="0"/>
              <a:t>naz</a:t>
            </a:r>
            <a:r>
              <a:rPr spc="-15" dirty="0"/>
              <a:t>i</a:t>
            </a:r>
            <a:r>
              <a:rPr dirty="0"/>
              <a:t>one:  protezione</a:t>
            </a:r>
          </a:p>
        </p:txBody>
      </p:sp>
      <p:sp>
        <p:nvSpPr>
          <p:cNvPr id="11" name="object 11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617" y="1605534"/>
            <a:ext cx="8289925" cy="490791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800" spc="-5" dirty="0">
                <a:latin typeface="Tahoma"/>
                <a:cs typeface="Tahoma"/>
              </a:rPr>
              <a:t>HEX2BIN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lr>
                <a:srgbClr val="333399"/>
              </a:buClr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Tahoma"/>
                <a:cs typeface="Tahoma"/>
              </a:rPr>
              <a:t>Un numero binario di 4n bit </a:t>
            </a:r>
            <a:r>
              <a:rPr sz="1800" spc="-5" dirty="0">
                <a:latin typeface="Tahoma"/>
                <a:cs typeface="Tahoma"/>
              </a:rPr>
              <a:t>corrisponde </a:t>
            </a:r>
            <a:r>
              <a:rPr sz="1800" dirty="0">
                <a:latin typeface="Tahoma"/>
                <a:cs typeface="Tahoma"/>
              </a:rPr>
              <a:t>a un numero </a:t>
            </a:r>
            <a:r>
              <a:rPr sz="1800" spc="-5" dirty="0">
                <a:latin typeface="Tahoma"/>
                <a:cs typeface="Tahoma"/>
              </a:rPr>
              <a:t>esadecimale </a:t>
            </a:r>
            <a:r>
              <a:rPr sz="1800" dirty="0">
                <a:latin typeface="Tahoma"/>
                <a:cs typeface="Tahoma"/>
              </a:rPr>
              <a:t>di n</a:t>
            </a:r>
            <a:r>
              <a:rPr sz="1800" spc="-4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cifre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Times New Roman"/>
              <a:cs typeface="Times New Roman"/>
            </a:endParaRPr>
          </a:p>
          <a:p>
            <a:pPr marL="377825">
              <a:lnSpc>
                <a:spcPct val="100000"/>
              </a:lnSpc>
            </a:pPr>
            <a:r>
              <a:rPr sz="1900" i="1" spc="-60" dirty="0">
                <a:latin typeface="Tahoma"/>
                <a:cs typeface="Tahoma"/>
              </a:rPr>
              <a:t>Esempio: </a:t>
            </a:r>
            <a:r>
              <a:rPr sz="1900" i="1" spc="-55" dirty="0">
                <a:latin typeface="Tahoma"/>
                <a:cs typeface="Tahoma"/>
              </a:rPr>
              <a:t>32 </a:t>
            </a:r>
            <a:r>
              <a:rPr sz="1900" i="1" spc="-40" dirty="0">
                <a:latin typeface="Tahoma"/>
                <a:cs typeface="Tahoma"/>
              </a:rPr>
              <a:t>bit </a:t>
            </a:r>
            <a:r>
              <a:rPr sz="1900" i="1" spc="-55" dirty="0">
                <a:latin typeface="Tahoma"/>
                <a:cs typeface="Tahoma"/>
              </a:rPr>
              <a:t>corrispondono a 8 </a:t>
            </a:r>
            <a:r>
              <a:rPr sz="1900" i="1" spc="-50" dirty="0">
                <a:latin typeface="Tahoma"/>
                <a:cs typeface="Tahoma"/>
              </a:rPr>
              <a:t>cifre</a:t>
            </a:r>
            <a:r>
              <a:rPr sz="1900" i="1" spc="150" dirty="0">
                <a:latin typeface="Tahoma"/>
                <a:cs typeface="Tahoma"/>
              </a:rPr>
              <a:t> </a:t>
            </a:r>
            <a:r>
              <a:rPr sz="1900" i="1" spc="-50" dirty="0">
                <a:latin typeface="Tahoma"/>
                <a:cs typeface="Tahoma"/>
              </a:rPr>
              <a:t>esadecimali</a:t>
            </a:r>
            <a:endParaRPr sz="1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Times New Roman"/>
              <a:cs typeface="Times New Roman"/>
            </a:endParaRPr>
          </a:p>
          <a:p>
            <a:pPr marL="502920" algn="ctr">
              <a:lnSpc>
                <a:spcPts val="2220"/>
              </a:lnSpc>
              <a:spcBef>
                <a:spcPts val="5"/>
              </a:spcBef>
              <a:tabLst>
                <a:tab pos="1147445" algn="l"/>
                <a:tab pos="1791335" algn="l"/>
                <a:tab pos="2435860" algn="l"/>
                <a:tab pos="3079750" algn="l"/>
                <a:tab pos="3724275" algn="l"/>
                <a:tab pos="4368165" algn="l"/>
                <a:tab pos="5010785" algn="l"/>
              </a:tabLst>
            </a:pPr>
            <a:r>
              <a:rPr sz="1900" i="1" spc="-55" dirty="0">
                <a:latin typeface="Tahoma"/>
                <a:cs typeface="Tahoma"/>
              </a:rPr>
              <a:t>1101	1001	0001	1011	0100	0011	0111	1111</a:t>
            </a:r>
            <a:endParaRPr sz="1900">
              <a:latin typeface="Tahoma"/>
              <a:cs typeface="Tahoma"/>
            </a:endParaRPr>
          </a:p>
          <a:p>
            <a:pPr marL="531495" algn="ctr">
              <a:lnSpc>
                <a:spcPts val="2220"/>
              </a:lnSpc>
              <a:tabLst>
                <a:tab pos="1186180" algn="l"/>
                <a:tab pos="1811020" algn="l"/>
                <a:tab pos="2437130" algn="l"/>
                <a:tab pos="3142615" algn="l"/>
                <a:tab pos="3697604" algn="l"/>
                <a:tab pos="4393565" algn="l"/>
                <a:tab pos="5018405" algn="l"/>
              </a:tabLst>
            </a:pPr>
            <a:r>
              <a:rPr sz="1900" i="1" spc="-70" dirty="0">
                <a:latin typeface="Tahoma"/>
                <a:cs typeface="Tahoma"/>
              </a:rPr>
              <a:t>D	</a:t>
            </a:r>
            <a:r>
              <a:rPr sz="1900" i="1" spc="-55" dirty="0">
                <a:latin typeface="Tahoma"/>
                <a:cs typeface="Tahoma"/>
              </a:rPr>
              <a:t>9	1	</a:t>
            </a:r>
            <a:r>
              <a:rPr sz="1900" i="1" spc="-60" dirty="0">
                <a:latin typeface="Tahoma"/>
                <a:cs typeface="Tahoma"/>
              </a:rPr>
              <a:t>B	</a:t>
            </a:r>
            <a:r>
              <a:rPr sz="1900" i="1" spc="-55" dirty="0">
                <a:latin typeface="Tahoma"/>
                <a:cs typeface="Tahoma"/>
              </a:rPr>
              <a:t>4	3	7	F</a:t>
            </a:r>
            <a:endParaRPr sz="1900">
              <a:latin typeface="Tahoma"/>
              <a:cs typeface="Tahoma"/>
            </a:endParaRPr>
          </a:p>
          <a:p>
            <a:pPr marL="255270" algn="ctr">
              <a:lnSpc>
                <a:spcPct val="100000"/>
              </a:lnSpc>
              <a:spcBef>
                <a:spcPts val="1675"/>
              </a:spcBef>
            </a:pPr>
            <a:r>
              <a:rPr sz="1900" i="1" spc="-50" dirty="0">
                <a:latin typeface="Tahoma"/>
                <a:cs typeface="Tahoma"/>
              </a:rPr>
              <a:t>(D91B437F)</a:t>
            </a:r>
            <a:r>
              <a:rPr sz="1875" i="1" spc="-75" baseline="-20000" dirty="0">
                <a:latin typeface="Tahoma"/>
                <a:cs typeface="Tahoma"/>
              </a:rPr>
              <a:t>16</a:t>
            </a:r>
            <a:endParaRPr sz="1875" baseline="-20000">
              <a:latin typeface="Tahoma"/>
              <a:cs typeface="Tahoma"/>
            </a:endParaRPr>
          </a:p>
          <a:p>
            <a:pPr marL="358140">
              <a:lnSpc>
                <a:spcPct val="100000"/>
              </a:lnSpc>
              <a:spcBef>
                <a:spcPts val="1630"/>
              </a:spcBef>
            </a:pPr>
            <a:r>
              <a:rPr sz="1900" i="1" spc="-60" dirty="0">
                <a:latin typeface="Tahoma"/>
                <a:cs typeface="Tahoma"/>
              </a:rPr>
              <a:t>Esempio: </a:t>
            </a:r>
            <a:r>
              <a:rPr sz="1900" i="1" spc="-55" dirty="0">
                <a:latin typeface="Tahoma"/>
                <a:cs typeface="Tahoma"/>
              </a:rPr>
              <a:t>16 </a:t>
            </a:r>
            <a:r>
              <a:rPr sz="1900" i="1" spc="-40" dirty="0">
                <a:latin typeface="Tahoma"/>
                <a:cs typeface="Tahoma"/>
              </a:rPr>
              <a:t>bit </a:t>
            </a:r>
            <a:r>
              <a:rPr sz="1900" i="1" spc="-55" dirty="0">
                <a:latin typeface="Tahoma"/>
                <a:cs typeface="Tahoma"/>
              </a:rPr>
              <a:t>corrispondono a 4 </a:t>
            </a:r>
            <a:r>
              <a:rPr sz="1900" i="1" spc="-50" dirty="0">
                <a:latin typeface="Tahoma"/>
                <a:cs typeface="Tahoma"/>
              </a:rPr>
              <a:t>cifre</a:t>
            </a:r>
            <a:r>
              <a:rPr sz="1900" i="1" spc="150" dirty="0">
                <a:latin typeface="Tahoma"/>
                <a:cs typeface="Tahoma"/>
              </a:rPr>
              <a:t> </a:t>
            </a:r>
            <a:r>
              <a:rPr sz="1900" i="1" spc="-50" dirty="0">
                <a:latin typeface="Tahoma"/>
                <a:cs typeface="Tahoma"/>
              </a:rPr>
              <a:t>esadecimali</a:t>
            </a:r>
            <a:endParaRPr sz="1900">
              <a:latin typeface="Tahoma"/>
              <a:cs typeface="Tahoma"/>
            </a:endParaRPr>
          </a:p>
          <a:p>
            <a:pPr marL="210820" algn="ctr">
              <a:lnSpc>
                <a:spcPts val="2220"/>
              </a:lnSpc>
              <a:spcBef>
                <a:spcPts val="1485"/>
              </a:spcBef>
              <a:tabLst>
                <a:tab pos="855344" algn="l"/>
                <a:tab pos="1499235" algn="l"/>
                <a:tab pos="2143760" algn="l"/>
              </a:tabLst>
            </a:pPr>
            <a:r>
              <a:rPr sz="1900" i="1" spc="-55" dirty="0">
                <a:latin typeface="Tahoma"/>
                <a:cs typeface="Tahoma"/>
              </a:rPr>
              <a:t>0000	0000	1111	1111</a:t>
            </a:r>
            <a:endParaRPr sz="1900">
              <a:latin typeface="Tahoma"/>
              <a:cs typeface="Tahoma"/>
            </a:endParaRPr>
          </a:p>
          <a:p>
            <a:pPr marL="3248660">
              <a:lnSpc>
                <a:spcPts val="2220"/>
              </a:lnSpc>
              <a:tabLst>
                <a:tab pos="3873500" algn="l"/>
                <a:tab pos="4498340" algn="l"/>
                <a:tab pos="5118100" algn="l"/>
              </a:tabLst>
            </a:pPr>
            <a:r>
              <a:rPr sz="1900" i="1" spc="-55" dirty="0">
                <a:latin typeface="Tahoma"/>
                <a:cs typeface="Tahoma"/>
              </a:rPr>
              <a:t>0	0	F	F</a:t>
            </a:r>
            <a:endParaRPr sz="1900">
              <a:latin typeface="Tahoma"/>
              <a:cs typeface="Tahoma"/>
            </a:endParaRPr>
          </a:p>
          <a:p>
            <a:pPr marL="205104" algn="ctr">
              <a:lnSpc>
                <a:spcPct val="100000"/>
              </a:lnSpc>
              <a:spcBef>
                <a:spcPts val="1580"/>
              </a:spcBef>
            </a:pPr>
            <a:r>
              <a:rPr sz="1900" i="1" spc="-50" dirty="0">
                <a:latin typeface="Tahoma"/>
                <a:cs typeface="Tahoma"/>
              </a:rPr>
              <a:t>(00FF)</a:t>
            </a:r>
            <a:r>
              <a:rPr sz="1875" i="1" spc="-75" baseline="-20000" dirty="0">
                <a:latin typeface="Tahoma"/>
                <a:cs typeface="Tahoma"/>
              </a:rPr>
              <a:t>16</a:t>
            </a:r>
            <a:endParaRPr sz="1875" baseline="-200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2105"/>
              </a:spcBef>
            </a:pPr>
            <a:r>
              <a:rPr sz="1400" spc="-5" dirty="0">
                <a:latin typeface="Arial"/>
                <a:cs typeface="Arial"/>
              </a:rPr>
              <a:t>28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Sistema</a:t>
            </a:r>
            <a:r>
              <a:rPr spc="-25" dirty="0"/>
              <a:t> </a:t>
            </a:r>
            <a:r>
              <a:rPr dirty="0"/>
              <a:t>esadecimale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8540" y="1586229"/>
            <a:ext cx="7822565" cy="2219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0" marR="5715" indent="-1778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91135" algn="l"/>
              </a:tabLst>
            </a:pPr>
            <a:r>
              <a:rPr sz="1600" b="1" spc="-10" dirty="0">
                <a:latin typeface="Arial"/>
                <a:cs typeface="Arial"/>
              </a:rPr>
              <a:t>una </a:t>
            </a:r>
            <a:r>
              <a:rPr sz="1600" b="1" spc="-5" dirty="0">
                <a:latin typeface="Arial"/>
                <a:cs typeface="Arial"/>
              </a:rPr>
              <a:t>copia unica di una pagina fisica può essere mappata </a:t>
            </a:r>
            <a:r>
              <a:rPr sz="1600" b="1" dirty="0">
                <a:latin typeface="Arial"/>
                <a:cs typeface="Arial"/>
              </a:rPr>
              <a:t>in molti </a:t>
            </a:r>
            <a:r>
              <a:rPr sz="1600" b="1" spc="-5" dirty="0">
                <a:latin typeface="Arial"/>
                <a:cs typeface="Arial"/>
              </a:rPr>
              <a:t>spazi </a:t>
            </a:r>
            <a:r>
              <a:rPr sz="1600" b="1" dirty="0">
                <a:latin typeface="Arial"/>
                <a:cs typeface="Arial"/>
              </a:rPr>
              <a:t>di  </a:t>
            </a:r>
            <a:r>
              <a:rPr sz="1600" b="1" spc="-5" dirty="0">
                <a:latin typeface="Arial"/>
                <a:cs typeface="Arial"/>
              </a:rPr>
              <a:t>indirizzamento;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buFont typeface="Arial"/>
              <a:buChar char="•"/>
              <a:tabLst>
                <a:tab pos="191135" algn="l"/>
              </a:tabLst>
            </a:pPr>
            <a:r>
              <a:rPr sz="1600" b="1" spc="-5" dirty="0">
                <a:latin typeface="Arial"/>
                <a:cs typeface="Arial"/>
              </a:rPr>
              <a:t>i </a:t>
            </a:r>
            <a:r>
              <a:rPr sz="1600" b="1" spc="-10" dirty="0">
                <a:latin typeface="Arial"/>
                <a:cs typeface="Arial"/>
              </a:rPr>
              <a:t>diversi </a:t>
            </a:r>
            <a:r>
              <a:rPr sz="1600" b="1" spc="-5" dirty="0">
                <a:latin typeface="Arial"/>
                <a:cs typeface="Arial"/>
              </a:rPr>
              <a:t>processi possono </a:t>
            </a:r>
            <a:r>
              <a:rPr sz="1600" b="1" spc="-15" dirty="0">
                <a:latin typeface="Arial"/>
                <a:cs typeface="Arial"/>
              </a:rPr>
              <a:t>avere </a:t>
            </a:r>
            <a:r>
              <a:rPr sz="1600" b="1" spc="-5" dirty="0">
                <a:latin typeface="Arial"/>
                <a:cs typeface="Arial"/>
              </a:rPr>
              <a:t>un tipo di accesso </a:t>
            </a:r>
            <a:r>
              <a:rPr sz="1600" b="1" spc="-10" dirty="0">
                <a:latin typeface="Arial"/>
                <a:cs typeface="Arial"/>
              </a:rPr>
              <a:t>diverso </a:t>
            </a:r>
            <a:r>
              <a:rPr sz="1600" b="1" spc="-5" dirty="0">
                <a:latin typeface="Arial"/>
                <a:cs typeface="Arial"/>
              </a:rPr>
              <a:t>alla</a:t>
            </a:r>
            <a:r>
              <a:rPr sz="1600" b="1" spc="34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pagina;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600" dirty="0">
                <a:latin typeface="Arial"/>
                <a:cs typeface="Arial"/>
              </a:rPr>
              <a:t>la</a:t>
            </a:r>
            <a:r>
              <a:rPr sz="1600" spc="16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condivisione</a:t>
            </a:r>
            <a:r>
              <a:rPr sz="1600" spc="1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viene</a:t>
            </a:r>
            <a:r>
              <a:rPr sz="1600" spc="1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riconosciuta</a:t>
            </a:r>
            <a:r>
              <a:rPr sz="1600" spc="1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ed</a:t>
            </a:r>
            <a:r>
              <a:rPr sz="1600" spc="1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effettuata</a:t>
            </a:r>
            <a:r>
              <a:rPr sz="1600" spc="1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</a:t>
            </a:r>
            <a:r>
              <a:rPr sz="1600" spc="1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programmi</a:t>
            </a:r>
            <a:r>
              <a:rPr sz="1600" spc="1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1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sistema,</a:t>
            </a:r>
            <a:r>
              <a:rPr sz="1600" spc="1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poiché</a:t>
            </a:r>
            <a:r>
              <a:rPr sz="1600" spc="1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paginazione è trasparente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all’utente;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codice condiviso deve essere eseguito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mutua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esclusione.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90500" marR="7620" indent="-177800">
              <a:lnSpc>
                <a:spcPct val="100000"/>
              </a:lnSpc>
              <a:buFont typeface="Arial"/>
              <a:buChar char="•"/>
              <a:tabLst>
                <a:tab pos="191135" algn="l"/>
              </a:tabLst>
            </a:pP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Le pagine condivise vengono utilizzate da alcuni sistemi </a:t>
            </a:r>
            <a:r>
              <a:rPr sz="1600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per 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inviare messaggi </a:t>
            </a:r>
            <a:r>
              <a:rPr sz="1600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tra  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processi</a:t>
            </a:r>
            <a:r>
              <a:rPr sz="1600" i="1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48272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Pag</a:t>
            </a:r>
            <a:r>
              <a:rPr spc="-15" dirty="0"/>
              <a:t>i</a:t>
            </a:r>
            <a:r>
              <a:rPr dirty="0"/>
              <a:t>naz</a:t>
            </a:r>
            <a:r>
              <a:rPr spc="-15" dirty="0"/>
              <a:t>i</a:t>
            </a:r>
            <a:r>
              <a:rPr dirty="0"/>
              <a:t>one:  </a:t>
            </a:r>
            <a:r>
              <a:rPr spc="-5" dirty="0"/>
              <a:t>condivisione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508436"/>
            <a:ext cx="4646549" cy="234956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011928" y="4744680"/>
            <a:ext cx="3608704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25" dirty="0">
                <a:latin typeface="Malgun Gothic"/>
                <a:cs typeface="Malgun Gothic"/>
              </a:rPr>
              <a:t>ES.: </a:t>
            </a:r>
            <a:r>
              <a:rPr sz="1650" i="1" spc="-40" dirty="0">
                <a:latin typeface="Malgun Gothic"/>
                <a:cs typeface="Malgun Gothic"/>
              </a:rPr>
              <a:t>pagine </a:t>
            </a:r>
            <a:r>
              <a:rPr sz="1650" i="1" spc="-30" dirty="0">
                <a:latin typeface="Malgun Gothic"/>
                <a:cs typeface="Malgun Gothic"/>
              </a:rPr>
              <a:t>et1,et2, et3 editor di</a:t>
            </a:r>
            <a:r>
              <a:rPr sz="1650" i="1" spc="13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testo..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46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8540" y="1464310"/>
            <a:ext cx="7870190" cy="13182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480"/>
              </a:spcBef>
            </a:pPr>
            <a:r>
              <a:rPr sz="1600" b="1" spc="-10" dirty="0">
                <a:latin typeface="Arial"/>
                <a:cs typeface="Arial"/>
              </a:rPr>
              <a:t>PROBLEMA: </a:t>
            </a:r>
            <a:r>
              <a:rPr sz="1600" spc="-5" dirty="0">
                <a:latin typeface="Arial"/>
                <a:cs typeface="Arial"/>
              </a:rPr>
              <a:t>Nelle moderne architetture a 32 e 64 bit, la dimensione della tabella delle  pagine può arrivare ad occupare alcuni MB per ogni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SOLUZIONE</a:t>
            </a:r>
            <a:r>
              <a:rPr sz="1600" spc="-5" dirty="0">
                <a:latin typeface="Arial"/>
                <a:cs typeface="Arial"/>
              </a:rPr>
              <a:t>: paginazione a due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livelli:</a:t>
            </a:r>
            <a:endParaRPr sz="16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5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dirty="0">
                <a:latin typeface="Arial"/>
                <a:cs typeface="Arial"/>
              </a:rPr>
              <a:t>Viene </a:t>
            </a:r>
            <a:r>
              <a:rPr sz="1200" spc="-5" dirty="0">
                <a:latin typeface="Arial"/>
                <a:cs typeface="Arial"/>
              </a:rPr>
              <a:t>paginata anche la tabella delle</a:t>
            </a:r>
            <a:r>
              <a:rPr sz="1200" spc="-1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pagine</a:t>
            </a:r>
            <a:endParaRPr sz="12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200" spc="-5" dirty="0">
                <a:latin typeface="Arial"/>
                <a:cs typeface="Arial"/>
              </a:rPr>
              <a:t>Viene generato </a:t>
            </a:r>
            <a:r>
              <a:rPr sz="1200" spc="-10" dirty="0">
                <a:latin typeface="Arial"/>
                <a:cs typeface="Arial"/>
              </a:rPr>
              <a:t>l’indirizzo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logico: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5740" y="3671696"/>
            <a:ext cx="39389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har char="–"/>
              <a:tabLst>
                <a:tab pos="299085" algn="l"/>
                <a:tab pos="299720" algn="l"/>
              </a:tabLst>
            </a:pPr>
            <a:r>
              <a:rPr sz="1200" spc="-5" dirty="0">
                <a:latin typeface="Arial"/>
                <a:cs typeface="Arial"/>
              </a:rPr>
              <a:t>P1:indirizzo logico della tabella </a:t>
            </a:r>
            <a:r>
              <a:rPr sz="1200" dirty="0">
                <a:latin typeface="Arial"/>
                <a:cs typeface="Arial"/>
              </a:rPr>
              <a:t>di </a:t>
            </a:r>
            <a:r>
              <a:rPr sz="1200" spc="-5" dirty="0">
                <a:latin typeface="Arial"/>
                <a:cs typeface="Arial"/>
              </a:rPr>
              <a:t>primo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livello</a:t>
            </a:r>
            <a:endParaRPr sz="12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–"/>
              <a:tabLst>
                <a:tab pos="299085" algn="l"/>
                <a:tab pos="299720" algn="l"/>
              </a:tabLst>
            </a:pPr>
            <a:r>
              <a:rPr sz="1200" spc="-5" dirty="0">
                <a:latin typeface="Arial"/>
                <a:cs typeface="Arial"/>
              </a:rPr>
              <a:t>P2:scostamento all’interno della pagina </a:t>
            </a:r>
            <a:r>
              <a:rPr sz="1200" dirty="0">
                <a:latin typeface="Arial"/>
                <a:cs typeface="Arial"/>
              </a:rPr>
              <a:t>puntata da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P1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Paginazione</a:t>
            </a:r>
            <a:r>
              <a:rPr spc="30" dirty="0"/>
              <a:t> </a:t>
            </a:r>
            <a:r>
              <a:rPr spc="-5" dirty="0"/>
              <a:t>Gerarchica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55875" y="4221162"/>
            <a:ext cx="3960749" cy="23907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7775" y="6643369"/>
            <a:ext cx="4037329" cy="0"/>
          </a:xfrm>
          <a:custGeom>
            <a:avLst/>
            <a:gdLst/>
            <a:ahLst/>
            <a:cxnLst/>
            <a:rect l="l" t="t" r="r" b="b"/>
            <a:pathLst>
              <a:path w="4037329">
                <a:moveTo>
                  <a:pt x="0" y="0"/>
                </a:moveTo>
                <a:lnTo>
                  <a:pt x="4036949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24125" y="4196079"/>
            <a:ext cx="0" cy="2440940"/>
          </a:xfrm>
          <a:custGeom>
            <a:avLst/>
            <a:gdLst/>
            <a:ahLst/>
            <a:cxnLst/>
            <a:rect l="l" t="t" r="r" b="b"/>
            <a:pathLst>
              <a:path h="2440940">
                <a:moveTo>
                  <a:pt x="0" y="0"/>
                </a:moveTo>
                <a:lnTo>
                  <a:pt x="0" y="244094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17775" y="4189729"/>
            <a:ext cx="4037329" cy="0"/>
          </a:xfrm>
          <a:custGeom>
            <a:avLst/>
            <a:gdLst/>
            <a:ahLst/>
            <a:cxnLst/>
            <a:rect l="l" t="t" r="r" b="b"/>
            <a:pathLst>
              <a:path w="4037329">
                <a:moveTo>
                  <a:pt x="0" y="0"/>
                </a:moveTo>
                <a:lnTo>
                  <a:pt x="4036949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48373" y="4195698"/>
            <a:ext cx="0" cy="2442210"/>
          </a:xfrm>
          <a:custGeom>
            <a:avLst/>
            <a:gdLst/>
            <a:ahLst/>
            <a:cxnLst/>
            <a:rect l="l" t="t" r="r" b="b"/>
            <a:pathLst>
              <a:path h="2442209">
                <a:moveTo>
                  <a:pt x="0" y="0"/>
                </a:moveTo>
                <a:lnTo>
                  <a:pt x="0" y="2441638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43175" y="6617969"/>
            <a:ext cx="3986529" cy="0"/>
          </a:xfrm>
          <a:custGeom>
            <a:avLst/>
            <a:gdLst/>
            <a:ahLst/>
            <a:cxnLst/>
            <a:rect l="l" t="t" r="r" b="b"/>
            <a:pathLst>
              <a:path w="3986529">
                <a:moveTo>
                  <a:pt x="0" y="0"/>
                </a:moveTo>
                <a:lnTo>
                  <a:pt x="3986149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49525" y="4221479"/>
            <a:ext cx="0" cy="2390140"/>
          </a:xfrm>
          <a:custGeom>
            <a:avLst/>
            <a:gdLst/>
            <a:ahLst/>
            <a:cxnLst/>
            <a:rect l="l" t="t" r="r" b="b"/>
            <a:pathLst>
              <a:path h="2390140">
                <a:moveTo>
                  <a:pt x="0" y="0"/>
                </a:moveTo>
                <a:lnTo>
                  <a:pt x="0" y="239014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43175" y="4215129"/>
            <a:ext cx="3986529" cy="0"/>
          </a:xfrm>
          <a:custGeom>
            <a:avLst/>
            <a:gdLst/>
            <a:ahLst/>
            <a:cxnLst/>
            <a:rect l="l" t="t" r="r" b="b"/>
            <a:pathLst>
              <a:path w="3986529">
                <a:moveTo>
                  <a:pt x="0" y="0"/>
                </a:moveTo>
                <a:lnTo>
                  <a:pt x="3986149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22973" y="4221098"/>
            <a:ext cx="0" cy="2391410"/>
          </a:xfrm>
          <a:custGeom>
            <a:avLst/>
            <a:gdLst/>
            <a:ahLst/>
            <a:cxnLst/>
            <a:rect l="l" t="t" r="r" b="b"/>
            <a:pathLst>
              <a:path h="2391409">
                <a:moveTo>
                  <a:pt x="0" y="0"/>
                </a:moveTo>
                <a:lnTo>
                  <a:pt x="0" y="2390838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3062287" y="2797175"/>
          <a:ext cx="3119755" cy="786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1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 gridSpan="2">
                  <a:txBody>
                    <a:bodyPr/>
                    <a:lstStyle/>
                    <a:p>
                      <a:pPr>
                        <a:lnSpc>
                          <a:spcPts val="1689"/>
                        </a:lnSpc>
                      </a:pPr>
                      <a:r>
                        <a:rPr sz="1650" i="1" spc="-40" dirty="0">
                          <a:latin typeface="Malgun Gothic"/>
                          <a:cs typeface="Malgun Gothic"/>
                        </a:rPr>
                        <a:t>page</a:t>
                      </a:r>
                      <a:r>
                        <a:rPr sz="1650" i="1" spc="-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i="1" spc="-40" dirty="0">
                          <a:latin typeface="Malgun Gothic"/>
                          <a:cs typeface="Malgun Gothic"/>
                        </a:rPr>
                        <a:t>number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8279">
                        <a:lnSpc>
                          <a:spcPts val="1789"/>
                        </a:lnSpc>
                      </a:pPr>
                      <a:r>
                        <a:rPr sz="1650" i="1" spc="-40" dirty="0">
                          <a:latin typeface="Malgun Gothic"/>
                          <a:cs typeface="Malgun Gothic"/>
                        </a:rPr>
                        <a:t>page</a:t>
                      </a:r>
                      <a:r>
                        <a:rPr sz="1650" i="1" spc="-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i="1" spc="-35" dirty="0">
                          <a:latin typeface="Malgun Gothic"/>
                          <a:cs typeface="Malgun Gothic"/>
                        </a:rPr>
                        <a:t>offset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650" i="1" spc="-25" dirty="0">
                          <a:latin typeface="Malgun Gothic"/>
                          <a:cs typeface="Malgun Gothic"/>
                        </a:rPr>
                        <a:t>p</a:t>
                      </a:r>
                      <a:r>
                        <a:rPr sz="1650" i="1" spc="-37" baseline="-20202" dirty="0">
                          <a:latin typeface="Malgun Gothic"/>
                          <a:cs typeface="Malgun Gothic"/>
                        </a:rPr>
                        <a:t>1</a:t>
                      </a:r>
                      <a:endParaRPr sz="1650" baseline="-20202">
                        <a:latin typeface="Malgun Gothic"/>
                        <a:cs typeface="Malgun Gothic"/>
                      </a:endParaRPr>
                    </a:p>
                  </a:txBody>
                  <a:tcPr marL="0" marR="0" marT="793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032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650" i="1" spc="-25" dirty="0">
                          <a:latin typeface="Malgun Gothic"/>
                          <a:cs typeface="Malgun Gothic"/>
                        </a:rPr>
                        <a:t>p</a:t>
                      </a:r>
                      <a:r>
                        <a:rPr sz="1650" i="1" spc="-37" baseline="-20202" dirty="0">
                          <a:latin typeface="Malgun Gothic"/>
                          <a:cs typeface="Malgun Gothic"/>
                        </a:rPr>
                        <a:t>2</a:t>
                      </a:r>
                      <a:endParaRPr sz="1650" baseline="-20202">
                        <a:latin typeface="Malgun Gothic"/>
                        <a:cs typeface="Malgun Gothic"/>
                      </a:endParaRPr>
                    </a:p>
                  </a:txBody>
                  <a:tcPr marL="0" marR="0" marT="711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d</a:t>
                      </a:r>
                      <a:endParaRPr sz="1650" dirty="0">
                        <a:latin typeface="Malgun Gothic"/>
                        <a:cs typeface="Malgun Gothic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Cpu - $ - RAM</a:t>
            </a:r>
            <a:r>
              <a:rPr spc="-60" dirty="0"/>
              <a:t> </a:t>
            </a:r>
            <a:r>
              <a:rPr dirty="0"/>
              <a:t>…..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9119" y="1653032"/>
            <a:ext cx="775779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Lucida Sans Unicode"/>
                <a:cs typeface="Lucida Sans Unicode"/>
              </a:rPr>
              <a:t>Cosa </a:t>
            </a:r>
            <a:r>
              <a:rPr sz="1800" spc="-35" dirty="0">
                <a:latin typeface="Lucida Sans Unicode"/>
                <a:cs typeface="Lucida Sans Unicode"/>
              </a:rPr>
              <a:t>accade </a:t>
            </a:r>
            <a:r>
              <a:rPr sz="1800" spc="-10" dirty="0">
                <a:latin typeface="Lucida Sans Unicode"/>
                <a:cs typeface="Lucida Sans Unicode"/>
              </a:rPr>
              <a:t>se </a:t>
            </a:r>
            <a:r>
              <a:rPr sz="1800" spc="-105" dirty="0">
                <a:latin typeface="Lucida Sans Unicode"/>
                <a:cs typeface="Lucida Sans Unicode"/>
              </a:rPr>
              <a:t>tra </a:t>
            </a:r>
            <a:r>
              <a:rPr sz="1800" spc="100" dirty="0">
                <a:latin typeface="Lucida Sans Unicode"/>
                <a:cs typeface="Lucida Sans Unicode"/>
              </a:rPr>
              <a:t>CPU </a:t>
            </a:r>
            <a:r>
              <a:rPr sz="1800" spc="-5" dirty="0">
                <a:latin typeface="Lucida Sans Unicode"/>
                <a:cs typeface="Lucida Sans Unicode"/>
              </a:rPr>
              <a:t>e </a:t>
            </a:r>
            <a:r>
              <a:rPr sz="1800" spc="15" dirty="0">
                <a:latin typeface="Lucida Sans Unicode"/>
                <a:cs typeface="Lucida Sans Unicode"/>
              </a:rPr>
              <a:t>RAM </a:t>
            </a:r>
            <a:r>
              <a:rPr sz="1800" spc="-135" dirty="0">
                <a:latin typeface="Lucida Sans Unicode"/>
                <a:cs typeface="Lucida Sans Unicode"/>
              </a:rPr>
              <a:t>re-introduciamo </a:t>
            </a:r>
            <a:r>
              <a:rPr sz="1800" spc="-125" dirty="0">
                <a:latin typeface="Lucida Sans Unicode"/>
                <a:cs typeface="Lucida Sans Unicode"/>
              </a:rPr>
              <a:t>il </a:t>
            </a:r>
            <a:r>
              <a:rPr sz="1800" spc="-95" dirty="0">
                <a:latin typeface="Lucida Sans Unicode"/>
                <a:cs typeface="Lucida Sans Unicode"/>
              </a:rPr>
              <a:t>concetto </a:t>
            </a:r>
            <a:r>
              <a:rPr sz="1800" spc="-130" dirty="0">
                <a:latin typeface="Lucida Sans Unicode"/>
                <a:cs typeface="Lucida Sans Unicode"/>
              </a:rPr>
              <a:t>di</a:t>
            </a:r>
            <a:r>
              <a:rPr sz="1800" spc="-250" dirty="0">
                <a:latin typeface="Lucida Sans Unicode"/>
                <a:cs typeface="Lucida Sans Unicode"/>
              </a:rPr>
              <a:t> </a:t>
            </a:r>
            <a:r>
              <a:rPr sz="1800" spc="60" dirty="0">
                <a:latin typeface="Lucida Sans Unicode"/>
                <a:cs typeface="Lucida Sans Unicode"/>
              </a:rPr>
              <a:t>cache….????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4965" algn="l"/>
                <a:tab pos="356235" algn="l"/>
              </a:tabLst>
            </a:pPr>
            <a:r>
              <a:rPr sz="1800" spc="-60" dirty="0">
                <a:latin typeface="Lucida Sans Unicode"/>
                <a:cs typeface="Lucida Sans Unicode"/>
              </a:rPr>
              <a:t>l’accesso </a:t>
            </a:r>
            <a:r>
              <a:rPr sz="1800" spc="-65" dirty="0">
                <a:latin typeface="Lucida Sans Unicode"/>
                <a:cs typeface="Lucida Sans Unicode"/>
              </a:rPr>
              <a:t>alla </a:t>
            </a:r>
            <a:r>
              <a:rPr sz="1800" spc="-35" dirty="0">
                <a:latin typeface="Lucida Sans Unicode"/>
                <a:cs typeface="Lucida Sans Unicode"/>
              </a:rPr>
              <a:t>cache </a:t>
            </a:r>
            <a:r>
              <a:rPr sz="1800" spc="-125" dirty="0">
                <a:latin typeface="Lucida Sans Unicode"/>
                <a:cs typeface="Lucida Sans Unicode"/>
              </a:rPr>
              <a:t>può </a:t>
            </a:r>
            <a:r>
              <a:rPr sz="1800" spc="-60" dirty="0">
                <a:latin typeface="Lucida Sans Unicode"/>
                <a:cs typeface="Lucida Sans Unicode"/>
              </a:rPr>
              <a:t>avvenire </a:t>
            </a:r>
            <a:r>
              <a:rPr sz="1800" spc="-90" dirty="0">
                <a:latin typeface="Lucida Sans Unicode"/>
                <a:cs typeface="Lucida Sans Unicode"/>
              </a:rPr>
              <a:t>usando </a:t>
            </a:r>
            <a:r>
              <a:rPr sz="1800" spc="-135" dirty="0">
                <a:latin typeface="Lucida Sans Unicode"/>
                <a:cs typeface="Lucida Sans Unicode"/>
              </a:rPr>
              <a:t>l’indirizzo </a:t>
            </a:r>
            <a:r>
              <a:rPr sz="1800" spc="-95" dirty="0">
                <a:latin typeface="Lucida Sans Unicode"/>
                <a:cs typeface="Lucida Sans Unicode"/>
              </a:rPr>
              <a:t>fisico </a:t>
            </a:r>
            <a:r>
              <a:rPr sz="1800" spc="-130" dirty="0">
                <a:latin typeface="Lucida Sans Unicode"/>
                <a:cs typeface="Lucida Sans Unicode"/>
              </a:rPr>
              <a:t>di</a:t>
            </a:r>
            <a:r>
              <a:rPr sz="1800" spc="160" dirty="0">
                <a:latin typeface="Lucida Sans Unicode"/>
                <a:cs typeface="Lucida Sans Unicode"/>
              </a:rPr>
              <a:t> </a:t>
            </a:r>
            <a:r>
              <a:rPr sz="1800" spc="-105" dirty="0">
                <a:latin typeface="Lucida Sans Unicode"/>
                <a:cs typeface="Lucida Sans Unicode"/>
              </a:rPr>
              <a:t>memoria:</a:t>
            </a:r>
            <a:endParaRPr sz="1800">
              <a:latin typeface="Lucida Sans Unicode"/>
              <a:cs typeface="Lucida Sans Unicode"/>
            </a:endParaRPr>
          </a:p>
          <a:p>
            <a:pPr marL="812800" lvl="1" indent="-342900">
              <a:lnSpc>
                <a:spcPct val="100000"/>
              </a:lnSpc>
              <a:buFont typeface="Arial"/>
              <a:buChar char="•"/>
              <a:tabLst>
                <a:tab pos="812165" algn="l"/>
                <a:tab pos="813435" algn="l"/>
              </a:tabLst>
            </a:pPr>
            <a:r>
              <a:rPr sz="1800" spc="-50" dirty="0">
                <a:latin typeface="Lucida Sans Unicode"/>
                <a:cs typeface="Lucida Sans Unicode"/>
              </a:rPr>
              <a:t>Prima </a:t>
            </a:r>
            <a:r>
              <a:rPr sz="1800" spc="-65" dirty="0">
                <a:latin typeface="Lucida Sans Unicode"/>
                <a:cs typeface="Lucida Sans Unicode"/>
              </a:rPr>
              <a:t>dell’accesso </a:t>
            </a:r>
            <a:r>
              <a:rPr sz="1800" spc="-125" dirty="0">
                <a:latin typeface="Lucida Sans Unicode"/>
                <a:cs typeface="Lucida Sans Unicode"/>
              </a:rPr>
              <a:t>in </a:t>
            </a:r>
            <a:r>
              <a:rPr sz="1800" spc="-140" dirty="0">
                <a:latin typeface="Lucida Sans Unicode"/>
                <a:cs typeface="Lucida Sans Unicode"/>
              </a:rPr>
              <a:t>$ </a:t>
            </a:r>
            <a:r>
              <a:rPr sz="1800" spc="-70" dirty="0">
                <a:latin typeface="Lucida Sans Unicode"/>
                <a:cs typeface="Lucida Sans Unicode"/>
              </a:rPr>
              <a:t>si </a:t>
            </a:r>
            <a:r>
              <a:rPr sz="1800" spc="-85" dirty="0">
                <a:latin typeface="Lucida Sans Unicode"/>
                <a:cs typeface="Lucida Sans Unicode"/>
              </a:rPr>
              <a:t>traduce </a:t>
            </a:r>
            <a:r>
              <a:rPr sz="1800" spc="-135" dirty="0">
                <a:latin typeface="Lucida Sans Unicode"/>
                <a:cs typeface="Lucida Sans Unicode"/>
              </a:rPr>
              <a:t>l’indirizzo </a:t>
            </a:r>
            <a:r>
              <a:rPr sz="1800" spc="-90" dirty="0">
                <a:latin typeface="Lucida Sans Unicode"/>
                <a:cs typeface="Lucida Sans Unicode"/>
              </a:rPr>
              <a:t>virtuale </a:t>
            </a:r>
            <a:r>
              <a:rPr sz="1800" spc="-125" dirty="0">
                <a:latin typeface="Lucida Sans Unicode"/>
                <a:cs typeface="Lucida Sans Unicode"/>
              </a:rPr>
              <a:t>in </a:t>
            </a:r>
            <a:r>
              <a:rPr sz="1800" spc="-130" dirty="0">
                <a:latin typeface="Lucida Sans Unicode"/>
                <a:cs typeface="Lucida Sans Unicode"/>
              </a:rPr>
              <a:t>indirizzo</a:t>
            </a:r>
            <a:r>
              <a:rPr sz="1800" spc="265" dirty="0">
                <a:latin typeface="Lucida Sans Unicode"/>
                <a:cs typeface="Lucida Sans Unicode"/>
              </a:rPr>
              <a:t> </a:t>
            </a:r>
            <a:r>
              <a:rPr sz="1800" spc="-95" dirty="0">
                <a:latin typeface="Lucida Sans Unicode"/>
                <a:cs typeface="Lucida Sans Unicode"/>
              </a:rPr>
              <a:t>fisico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9119" y="4396867"/>
            <a:ext cx="7733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110" dirty="0">
                <a:latin typeface="Lucida Sans Unicode"/>
                <a:cs typeface="Lucida Sans Unicode"/>
              </a:rPr>
              <a:t>2.	</a:t>
            </a:r>
            <a:r>
              <a:rPr sz="1800" spc="-75" dirty="0">
                <a:latin typeface="Lucida Sans Unicode"/>
                <a:cs typeface="Lucida Sans Unicode"/>
              </a:rPr>
              <a:t>Alcune </a:t>
            </a:r>
            <a:r>
              <a:rPr sz="1800" spc="-105" dirty="0">
                <a:latin typeface="Lucida Sans Unicode"/>
                <a:cs typeface="Lucida Sans Unicode"/>
              </a:rPr>
              <a:t>architetture </a:t>
            </a:r>
            <a:r>
              <a:rPr sz="1800" spc="-95" dirty="0">
                <a:latin typeface="Lucida Sans Unicode"/>
                <a:cs typeface="Lucida Sans Unicode"/>
              </a:rPr>
              <a:t>consentono </a:t>
            </a:r>
            <a:r>
              <a:rPr sz="1800" spc="-60" dirty="0">
                <a:latin typeface="Lucida Sans Unicode"/>
                <a:cs typeface="Lucida Sans Unicode"/>
              </a:rPr>
              <a:t>l’accesso </a:t>
            </a:r>
            <a:r>
              <a:rPr sz="1800" spc="-65" dirty="0">
                <a:latin typeface="Lucida Sans Unicode"/>
                <a:cs typeface="Lucida Sans Unicode"/>
              </a:rPr>
              <a:t>alla </a:t>
            </a:r>
            <a:r>
              <a:rPr sz="1800" spc="-140" dirty="0">
                <a:latin typeface="Lucida Sans Unicode"/>
                <a:cs typeface="Lucida Sans Unicode"/>
              </a:rPr>
              <a:t>$ </a:t>
            </a:r>
            <a:r>
              <a:rPr sz="1800" spc="-85" dirty="0">
                <a:latin typeface="Lucida Sans Unicode"/>
                <a:cs typeface="Lucida Sans Unicode"/>
              </a:rPr>
              <a:t>con </a:t>
            </a:r>
            <a:r>
              <a:rPr sz="1800" spc="-130" dirty="0">
                <a:latin typeface="Lucida Sans Unicode"/>
                <a:cs typeface="Lucida Sans Unicode"/>
              </a:rPr>
              <a:t>indirizzi </a:t>
            </a:r>
            <a:r>
              <a:rPr sz="1800" spc="-105" dirty="0">
                <a:latin typeface="Lucida Sans Unicode"/>
                <a:cs typeface="Lucida Sans Unicode"/>
              </a:rPr>
              <a:t>virtuali</a:t>
            </a:r>
            <a:r>
              <a:rPr sz="1800" spc="254" dirty="0">
                <a:latin typeface="Lucida Sans Unicode"/>
                <a:cs typeface="Lucida Sans Unicode"/>
              </a:rPr>
              <a:t> </a:t>
            </a:r>
            <a:r>
              <a:rPr sz="1800" spc="-60" dirty="0">
                <a:latin typeface="Lucida Sans Unicode"/>
                <a:cs typeface="Lucida Sans Unicode"/>
              </a:rPr>
              <a:t>(raro)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11476" y="3013075"/>
            <a:ext cx="5146675" cy="1063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5967" y="1662326"/>
            <a:ext cx="7152640" cy="178181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Supporta sia la segmentazione che la </a:t>
            </a:r>
            <a:r>
              <a:rPr sz="1600" b="1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segmentazione con</a:t>
            </a:r>
            <a:r>
              <a:rPr sz="1600" b="1" i="1" u="heavy" spc="1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b="1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paginazione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9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La CPU genera indirizzi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logici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0" dirty="0">
                <a:latin typeface="Arial"/>
                <a:cs typeface="Arial"/>
              </a:rPr>
              <a:t>Dati </a:t>
            </a:r>
            <a:r>
              <a:rPr sz="1600" spc="-5" dirty="0">
                <a:latin typeface="Arial"/>
                <a:cs typeface="Arial"/>
              </a:rPr>
              <a:t>all’unità di segmentazione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38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5" dirty="0">
                <a:latin typeface="Arial"/>
                <a:cs typeface="Arial"/>
              </a:rPr>
              <a:t>Produce indirizzi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lineari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Gli indirizzi lineari vengono dati all’unità di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paginazione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38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5" dirty="0">
                <a:latin typeface="Arial"/>
                <a:cs typeface="Arial"/>
              </a:rPr>
              <a:t>Genera indirizzi fisici per la memoria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centrale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20672" y="5516371"/>
            <a:ext cx="43541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In sostanza I segmenti sono costituiti da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pagine.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INTEL</a:t>
            </a:r>
            <a:r>
              <a:rPr spc="-15" dirty="0"/>
              <a:t> </a:t>
            </a:r>
            <a:r>
              <a:rPr spc="-5" dirty="0"/>
              <a:t>PENTIUM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1187" y="4402137"/>
            <a:ext cx="7894574" cy="827087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3087" y="5261609"/>
            <a:ext cx="7971155" cy="0"/>
          </a:xfrm>
          <a:custGeom>
            <a:avLst/>
            <a:gdLst/>
            <a:ahLst/>
            <a:cxnLst/>
            <a:rect l="l" t="t" r="r" b="b"/>
            <a:pathLst>
              <a:path w="7971155">
                <a:moveTo>
                  <a:pt x="0" y="0"/>
                </a:moveTo>
                <a:lnTo>
                  <a:pt x="7970837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9437" y="4376420"/>
            <a:ext cx="0" cy="878840"/>
          </a:xfrm>
          <a:custGeom>
            <a:avLst/>
            <a:gdLst/>
            <a:ahLst/>
            <a:cxnLst/>
            <a:rect l="l" t="t" r="r" b="b"/>
            <a:pathLst>
              <a:path h="878839">
                <a:moveTo>
                  <a:pt x="0" y="0"/>
                </a:moveTo>
                <a:lnTo>
                  <a:pt x="0" y="878839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3087" y="4370070"/>
            <a:ext cx="7971155" cy="0"/>
          </a:xfrm>
          <a:custGeom>
            <a:avLst/>
            <a:gdLst/>
            <a:ahLst/>
            <a:cxnLst/>
            <a:rect l="l" t="t" r="r" b="b"/>
            <a:pathLst>
              <a:path w="7971155">
                <a:moveTo>
                  <a:pt x="0" y="0"/>
                </a:moveTo>
                <a:lnTo>
                  <a:pt x="7970837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37575" y="4376673"/>
            <a:ext cx="0" cy="878205"/>
          </a:xfrm>
          <a:custGeom>
            <a:avLst/>
            <a:gdLst/>
            <a:ahLst/>
            <a:cxnLst/>
            <a:rect l="l" t="t" r="r" b="b"/>
            <a:pathLst>
              <a:path h="878204">
                <a:moveTo>
                  <a:pt x="0" y="0"/>
                </a:moveTo>
                <a:lnTo>
                  <a:pt x="0" y="877951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8487" y="5236209"/>
            <a:ext cx="7920355" cy="0"/>
          </a:xfrm>
          <a:custGeom>
            <a:avLst/>
            <a:gdLst/>
            <a:ahLst/>
            <a:cxnLst/>
            <a:rect l="l" t="t" r="r" b="b"/>
            <a:pathLst>
              <a:path w="7920355">
                <a:moveTo>
                  <a:pt x="0" y="0"/>
                </a:moveTo>
                <a:lnTo>
                  <a:pt x="7920037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4837" y="4401820"/>
            <a:ext cx="0" cy="828040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8039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8487" y="4395470"/>
            <a:ext cx="7920355" cy="0"/>
          </a:xfrm>
          <a:custGeom>
            <a:avLst/>
            <a:gdLst/>
            <a:ahLst/>
            <a:cxnLst/>
            <a:rect l="l" t="t" r="r" b="b"/>
            <a:pathLst>
              <a:path w="7920355">
                <a:moveTo>
                  <a:pt x="0" y="0"/>
                </a:moveTo>
                <a:lnTo>
                  <a:pt x="7920037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12175" y="4402073"/>
            <a:ext cx="0" cy="827405"/>
          </a:xfrm>
          <a:custGeom>
            <a:avLst/>
            <a:gdLst/>
            <a:ahLst/>
            <a:cxnLst/>
            <a:rect l="l" t="t" r="r" b="b"/>
            <a:pathLst>
              <a:path h="827404">
                <a:moveTo>
                  <a:pt x="0" y="0"/>
                </a:moveTo>
                <a:lnTo>
                  <a:pt x="0" y="827151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Memoria</a:t>
            </a:r>
            <a:r>
              <a:rPr spc="-15" dirty="0"/>
              <a:t> </a:t>
            </a:r>
            <a:r>
              <a:rPr spc="-5" dirty="0"/>
              <a:t>Virtuale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2977769"/>
            <a:ext cx="140208" cy="141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39" y="3562858"/>
            <a:ext cx="140208" cy="141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7217" y="1527429"/>
            <a:ext cx="8192770" cy="4319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Schema di gestione della memoria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10" dirty="0">
                <a:latin typeface="Arial"/>
                <a:cs typeface="Arial"/>
              </a:rPr>
              <a:t>cui </a:t>
            </a:r>
            <a:r>
              <a:rPr sz="1600" spc="-5" dirty="0">
                <a:latin typeface="Arial"/>
                <a:cs typeface="Arial"/>
              </a:rPr>
              <a:t>soltanto una parte dello spazio </a:t>
            </a:r>
            <a:r>
              <a:rPr sz="1600" spc="-10" dirty="0">
                <a:latin typeface="Arial"/>
                <a:cs typeface="Arial"/>
              </a:rPr>
              <a:t>di </a:t>
            </a:r>
            <a:r>
              <a:rPr sz="1600" spc="-5" dirty="0">
                <a:latin typeface="Arial"/>
                <a:cs typeface="Arial"/>
              </a:rPr>
              <a:t>indirizzamento  virtuale di un processo </a:t>
            </a:r>
            <a:r>
              <a:rPr sz="1600" spc="-10" dirty="0">
                <a:latin typeface="Arial"/>
                <a:cs typeface="Arial"/>
              </a:rPr>
              <a:t>“residente” </a:t>
            </a:r>
            <a:r>
              <a:rPr sz="1600" spc="-5" dirty="0">
                <a:latin typeface="Arial"/>
                <a:cs typeface="Arial"/>
              </a:rPr>
              <a:t>viene effettivamete caricata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1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600" b="1" spc="-25" dirty="0">
                <a:latin typeface="Arial"/>
                <a:cs typeface="Arial"/>
              </a:rPr>
              <a:t>Tecnica </a:t>
            </a:r>
            <a:r>
              <a:rPr sz="1600" b="1" spc="-5" dirty="0">
                <a:latin typeface="Arial"/>
                <a:cs typeface="Arial"/>
              </a:rPr>
              <a:t>che consente di eseguire processi senza che essi siano completamente  </a:t>
            </a:r>
            <a:r>
              <a:rPr sz="1600" b="1" spc="-10" dirty="0">
                <a:latin typeface="Arial"/>
                <a:cs typeface="Arial"/>
              </a:rPr>
              <a:t>contenuti </a:t>
            </a:r>
            <a:r>
              <a:rPr sz="1600" b="1" spc="-5" dirty="0">
                <a:latin typeface="Arial"/>
                <a:cs typeface="Arial"/>
              </a:rPr>
              <a:t>in</a:t>
            </a:r>
            <a:r>
              <a:rPr sz="1600" b="1" spc="6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  <a:p>
            <a:pPr marL="636905" marR="146050">
              <a:lnSpc>
                <a:spcPct val="120000"/>
              </a:lnSpc>
              <a:spcBef>
                <a:spcPts val="844"/>
              </a:spcBef>
              <a:tabLst>
                <a:tab pos="926465" algn="l"/>
                <a:tab pos="1723389" algn="l"/>
                <a:tab pos="2012950" algn="l"/>
                <a:tab pos="2473325" algn="l"/>
                <a:tab pos="2808605" algn="l"/>
                <a:tab pos="3413760" algn="l"/>
                <a:tab pos="3702050" algn="l"/>
                <a:tab pos="5140960" algn="l"/>
                <a:tab pos="5861685" algn="l"/>
                <a:tab pos="6263005" algn="l"/>
                <a:tab pos="7150100" algn="l"/>
                <a:tab pos="7700009" algn="l"/>
              </a:tabLst>
            </a:pPr>
            <a:r>
              <a:rPr sz="160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somma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t</a:t>
            </a:r>
            <a:r>
              <a:rPr sz="1600" spc="5" dirty="0">
                <a:latin typeface="Arial"/>
                <a:cs typeface="Arial"/>
              </a:rPr>
              <a:t>u</a:t>
            </a:r>
            <a:r>
              <a:rPr sz="1600" spc="-5" dirty="0">
                <a:latin typeface="Arial"/>
                <a:cs typeface="Arial"/>
              </a:rPr>
              <a:t>tti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gli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spazi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in</a:t>
            </a:r>
            <a:r>
              <a:rPr sz="1600" spc="-20" dirty="0">
                <a:latin typeface="Arial"/>
                <a:cs typeface="Arial"/>
              </a:rPr>
              <a:t>d</a:t>
            </a:r>
            <a:r>
              <a:rPr sz="1600" spc="-5" dirty="0">
                <a:latin typeface="Arial"/>
                <a:cs typeface="Arial"/>
              </a:rPr>
              <a:t>iri</a:t>
            </a:r>
            <a:r>
              <a:rPr sz="1600" dirty="0">
                <a:latin typeface="Arial"/>
                <a:cs typeface="Arial"/>
              </a:rPr>
              <a:t>z</a:t>
            </a:r>
            <a:r>
              <a:rPr sz="1600" spc="-15" dirty="0">
                <a:latin typeface="Arial"/>
                <a:cs typeface="Arial"/>
              </a:rPr>
              <a:t>z</a:t>
            </a:r>
            <a:r>
              <a:rPr sz="1600" spc="-5" dirty="0">
                <a:latin typeface="Arial"/>
                <a:cs typeface="Arial"/>
              </a:rPr>
              <a:t>amento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10" dirty="0">
                <a:latin typeface="Arial"/>
                <a:cs typeface="Arial"/>
              </a:rPr>
              <a:t>v</a:t>
            </a:r>
            <a:r>
              <a:rPr sz="1600" spc="-5" dirty="0">
                <a:latin typeface="Arial"/>
                <a:cs typeface="Arial"/>
              </a:rPr>
              <a:t>irtuali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spc="-20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proce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15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attivi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può  superare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capacità della memoria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fisica;</a:t>
            </a:r>
            <a:endParaRPr sz="1600">
              <a:latin typeface="Arial"/>
              <a:cs typeface="Arial"/>
            </a:endParaRPr>
          </a:p>
          <a:p>
            <a:pPr marL="636905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La</a:t>
            </a:r>
            <a:r>
              <a:rPr sz="1600" spc="1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dimensione</a:t>
            </a:r>
            <a:r>
              <a:rPr sz="1600" spc="204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ammissibile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per</a:t>
            </a:r>
            <a:r>
              <a:rPr sz="1600" spc="1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</a:t>
            </a:r>
            <a:r>
              <a:rPr sz="1600" spc="2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spazio</a:t>
            </a:r>
            <a:r>
              <a:rPr sz="1600" spc="20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1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indirizzamento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virtuale</a:t>
            </a:r>
            <a:r>
              <a:rPr sz="1600" spc="20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20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un</a:t>
            </a:r>
            <a:r>
              <a:rPr sz="1600" spc="2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singolo</a:t>
            </a:r>
            <a:endParaRPr sz="1600">
              <a:latin typeface="Arial"/>
              <a:cs typeface="Arial"/>
            </a:endParaRPr>
          </a:p>
          <a:p>
            <a:pPr marL="636905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processo può superare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capacità </a:t>
            </a:r>
            <a:r>
              <a:rPr sz="1600" dirty="0">
                <a:latin typeface="Arial"/>
                <a:cs typeface="Arial"/>
              </a:rPr>
              <a:t>della </a:t>
            </a:r>
            <a:r>
              <a:rPr sz="1600" spc="-5" dirty="0">
                <a:latin typeface="Arial"/>
                <a:cs typeface="Arial"/>
              </a:rPr>
              <a:t>memoria fisica disponibile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un sistema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>
              <a:latin typeface="Times New Roman"/>
              <a:cs typeface="Times New Roman"/>
            </a:endParaRPr>
          </a:p>
          <a:p>
            <a:pPr marL="3937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Molte parti di un processo vengono usate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raramente.</a:t>
            </a:r>
            <a:endParaRPr sz="1600">
              <a:latin typeface="Arial"/>
              <a:cs typeface="Arial"/>
            </a:endParaRPr>
          </a:p>
          <a:p>
            <a:pPr marL="1382395" marR="4288790" indent="-428625">
              <a:lnSpc>
                <a:spcPct val="107700"/>
              </a:lnSpc>
              <a:spcBef>
                <a:spcPts val="45"/>
              </a:spcBef>
            </a:pPr>
            <a:r>
              <a:rPr sz="1600" spc="-5" dirty="0">
                <a:latin typeface="Arial"/>
                <a:cs typeface="Arial"/>
              </a:rPr>
              <a:t>Es: </a:t>
            </a:r>
            <a:r>
              <a:rPr sz="1200" dirty="0">
                <a:latin typeface="Arial"/>
                <a:cs typeface="Arial"/>
              </a:rPr>
              <a:t>Il </a:t>
            </a:r>
            <a:r>
              <a:rPr sz="1200" spc="-5" dirty="0">
                <a:latin typeface="Arial"/>
                <a:cs typeface="Arial"/>
              </a:rPr>
              <a:t>codice per le correzione degli errori;  Opzioni usate quasi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mai;</a:t>
            </a:r>
            <a:endParaRPr sz="1200">
              <a:latin typeface="Arial"/>
              <a:cs typeface="Arial"/>
            </a:endParaRPr>
          </a:p>
          <a:p>
            <a:pPr marL="1382395">
              <a:lnSpc>
                <a:spcPct val="100000"/>
              </a:lnSpc>
              <a:spcBef>
                <a:spcPts val="145"/>
              </a:spcBef>
            </a:pPr>
            <a:r>
              <a:rPr sz="1200" spc="-5" dirty="0">
                <a:latin typeface="Arial"/>
                <a:cs typeface="Arial"/>
              </a:rPr>
              <a:t>Risorse che sono </a:t>
            </a:r>
            <a:r>
              <a:rPr sz="1200" dirty="0">
                <a:latin typeface="Arial"/>
                <a:cs typeface="Arial"/>
              </a:rPr>
              <a:t>state </a:t>
            </a:r>
            <a:r>
              <a:rPr sz="1200" spc="-5" dirty="0">
                <a:latin typeface="Arial"/>
                <a:cs typeface="Arial"/>
              </a:rPr>
              <a:t>per prudenza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sovradimensionate.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39370">
              <a:lnSpc>
                <a:spcPct val="100000"/>
              </a:lnSpc>
              <a:spcBef>
                <a:spcPts val="805"/>
              </a:spcBef>
            </a:pPr>
            <a:r>
              <a:rPr sz="1600" spc="-5" dirty="0">
                <a:latin typeface="Arial"/>
                <a:cs typeface="Arial"/>
              </a:rPr>
              <a:t>Apparente uso </a:t>
            </a:r>
            <a:r>
              <a:rPr sz="1600" dirty="0">
                <a:latin typeface="Arial"/>
                <a:cs typeface="Arial"/>
              </a:rPr>
              <a:t>della </a:t>
            </a:r>
            <a:r>
              <a:rPr sz="1600" spc="-5" dirty="0">
                <a:latin typeface="Arial"/>
                <a:cs typeface="Arial"/>
              </a:rPr>
              <a:t>memoria superiore al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100%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387" y="2205101"/>
            <a:ext cx="5686425" cy="403377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Memoria</a:t>
            </a:r>
            <a:r>
              <a:rPr spc="-15" dirty="0"/>
              <a:t> </a:t>
            </a:r>
            <a:r>
              <a:rPr spc="-5" dirty="0"/>
              <a:t>Virtuale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8540" y="1513078"/>
            <a:ext cx="751268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La </a:t>
            </a:r>
            <a:r>
              <a:rPr sz="1600" i="1" spc="-10" dirty="0">
                <a:latin typeface="Arial"/>
                <a:cs typeface="Arial"/>
              </a:rPr>
              <a:t>memoria </a:t>
            </a:r>
            <a:r>
              <a:rPr sz="1600" i="1" spc="-5" dirty="0">
                <a:latin typeface="Arial"/>
                <a:cs typeface="Arial"/>
              </a:rPr>
              <a:t>virtuale si </a:t>
            </a:r>
            <a:r>
              <a:rPr sz="1600" i="1" spc="-15" dirty="0">
                <a:latin typeface="Arial"/>
                <a:cs typeface="Arial"/>
              </a:rPr>
              <a:t>realizza </a:t>
            </a:r>
            <a:r>
              <a:rPr sz="1600" i="1" spc="-5" dirty="0">
                <a:latin typeface="Arial"/>
                <a:cs typeface="Arial"/>
              </a:rPr>
              <a:t>(solitamente) nella </a:t>
            </a:r>
            <a:r>
              <a:rPr sz="1600" i="1" spc="-10" dirty="0">
                <a:latin typeface="Arial"/>
                <a:cs typeface="Arial"/>
              </a:rPr>
              <a:t>forma </a:t>
            </a:r>
            <a:r>
              <a:rPr sz="1600" i="1" spc="-5" dirty="0">
                <a:latin typeface="Arial"/>
                <a:cs typeface="Arial"/>
              </a:rPr>
              <a:t>di </a:t>
            </a:r>
            <a:r>
              <a:rPr sz="1600" i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paginazione 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</a:t>
            </a:r>
            <a:r>
              <a:rPr sz="1600" i="1" u="heavy" spc="4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richiesta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20180" y="2232406"/>
            <a:ext cx="11995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97205" algn="l"/>
              </a:tabLst>
            </a:pPr>
            <a:r>
              <a:rPr sz="1400" spc="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n	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2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-1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29321" y="2232406"/>
            <a:ext cx="13601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16025" algn="l"/>
              </a:tabLst>
            </a:pPr>
            <a:r>
              <a:rPr sz="1400" dirty="0">
                <a:latin typeface="Arial"/>
                <a:cs typeface="Arial"/>
              </a:rPr>
              <a:t>s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c</a:t>
            </a:r>
            <a:r>
              <a:rPr sz="1400" spc="-1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nd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ria	</a:t>
            </a:r>
            <a:r>
              <a:rPr sz="1400" spc="5" dirty="0">
                <a:latin typeface="Arial"/>
                <a:cs typeface="Arial"/>
              </a:rPr>
              <a:t>si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20180" y="2445842"/>
            <a:ext cx="2868930" cy="3441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mantiene l’immagine dell’intero  spazio virtuale di indirizzzamento  del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processo;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Si trasferiscono </a:t>
            </a:r>
            <a:r>
              <a:rPr sz="1400" dirty="0">
                <a:latin typeface="Arial"/>
                <a:cs typeface="Arial"/>
              </a:rPr>
              <a:t>in </a:t>
            </a:r>
            <a:r>
              <a:rPr sz="1400" spc="-5" dirty="0">
                <a:latin typeface="Arial"/>
                <a:cs typeface="Arial"/>
              </a:rPr>
              <a:t>memoria fisica  </a:t>
            </a:r>
            <a:r>
              <a:rPr sz="1400" dirty="0">
                <a:latin typeface="Arial"/>
                <a:cs typeface="Arial"/>
              </a:rPr>
              <a:t>le </a:t>
            </a:r>
            <a:r>
              <a:rPr sz="1400" spc="-5" dirty="0">
                <a:latin typeface="Arial"/>
                <a:cs typeface="Arial"/>
              </a:rPr>
              <a:t>diverse parti solo al </a:t>
            </a:r>
            <a:r>
              <a:rPr sz="1400" spc="-10" dirty="0">
                <a:latin typeface="Arial"/>
                <a:cs typeface="Arial"/>
              </a:rPr>
              <a:t>momento </a:t>
            </a:r>
            <a:r>
              <a:rPr sz="1400" dirty="0">
                <a:latin typeface="Arial"/>
                <a:cs typeface="Arial"/>
              </a:rPr>
              <a:t>in  cui sono </a:t>
            </a:r>
            <a:r>
              <a:rPr sz="1400" spc="-5" dirty="0">
                <a:latin typeface="Arial"/>
                <a:cs typeface="Arial"/>
              </a:rPr>
              <a:t>necessarie (vengono  referenziate);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7620" algn="just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Il </a:t>
            </a:r>
            <a:r>
              <a:rPr sz="1400" spc="-5" dirty="0">
                <a:latin typeface="Arial"/>
                <a:cs typeface="Arial"/>
              </a:rPr>
              <a:t>sistema </a:t>
            </a:r>
            <a:r>
              <a:rPr sz="1400" spc="-10" dirty="0">
                <a:latin typeface="Arial"/>
                <a:cs typeface="Arial"/>
              </a:rPr>
              <a:t>operativo </a:t>
            </a:r>
            <a:r>
              <a:rPr sz="1400" spc="-5" dirty="0">
                <a:latin typeface="Arial"/>
                <a:cs typeface="Arial"/>
              </a:rPr>
              <a:t>sceglie tempi </a:t>
            </a:r>
            <a:r>
              <a:rPr sz="1400" dirty="0">
                <a:latin typeface="Arial"/>
                <a:cs typeface="Arial"/>
              </a:rPr>
              <a:t>e  </a:t>
            </a:r>
            <a:r>
              <a:rPr sz="1400" spc="-5" dirty="0">
                <a:latin typeface="Arial"/>
                <a:cs typeface="Arial"/>
              </a:rPr>
              <a:t>modalità di trasferimento </a:t>
            </a:r>
            <a:r>
              <a:rPr sz="1400" spc="-15" dirty="0">
                <a:latin typeface="Arial"/>
                <a:cs typeface="Arial"/>
              </a:rPr>
              <a:t>in  </a:t>
            </a:r>
            <a:r>
              <a:rPr sz="1400" spc="-5" dirty="0">
                <a:latin typeface="Arial"/>
                <a:cs typeface="Arial"/>
              </a:rPr>
              <a:t>memoria </a:t>
            </a:r>
            <a:r>
              <a:rPr sz="1400" dirty="0">
                <a:latin typeface="Arial"/>
                <a:cs typeface="Arial"/>
              </a:rPr>
              <a:t>fisica tenendo conto</a:t>
            </a:r>
            <a:r>
              <a:rPr sz="1400" spc="-1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di: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254000" indent="-63500">
              <a:lnSpc>
                <a:spcPct val="100000"/>
              </a:lnSpc>
              <a:spcBef>
                <a:spcPts val="5"/>
              </a:spcBef>
              <a:buSzPct val="92857"/>
              <a:buFont typeface="Arial"/>
              <a:buChar char="•"/>
              <a:tabLst>
                <a:tab pos="254635" algn="l"/>
              </a:tabLst>
            </a:pPr>
            <a:r>
              <a:rPr sz="1400" i="1" dirty="0">
                <a:latin typeface="Arial"/>
                <a:cs typeface="Arial"/>
              </a:rPr>
              <a:t>richieste </a:t>
            </a:r>
            <a:r>
              <a:rPr sz="1400" i="1" spc="-5" dirty="0">
                <a:latin typeface="Arial"/>
                <a:cs typeface="Arial"/>
              </a:rPr>
              <a:t>dei </a:t>
            </a:r>
            <a:r>
              <a:rPr sz="1400" i="1" dirty="0">
                <a:latin typeface="Arial"/>
                <a:cs typeface="Arial"/>
              </a:rPr>
              <a:t>processi</a:t>
            </a:r>
            <a:r>
              <a:rPr sz="1400" i="1" spc="-9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attivi;</a:t>
            </a:r>
            <a:endParaRPr sz="1400">
              <a:latin typeface="Arial"/>
              <a:cs typeface="Arial"/>
            </a:endParaRPr>
          </a:p>
          <a:p>
            <a:pPr marL="254000" indent="-63500">
              <a:lnSpc>
                <a:spcPct val="100000"/>
              </a:lnSpc>
              <a:buSzPct val="92857"/>
              <a:buFont typeface="Arial"/>
              <a:buChar char="•"/>
              <a:tabLst>
                <a:tab pos="254635" algn="l"/>
              </a:tabLst>
            </a:pPr>
            <a:r>
              <a:rPr sz="1400" i="1" dirty="0">
                <a:latin typeface="Arial"/>
                <a:cs typeface="Arial"/>
              </a:rPr>
              <a:t>priorità </a:t>
            </a:r>
            <a:r>
              <a:rPr sz="1400" i="1" spc="-5" dirty="0">
                <a:latin typeface="Arial"/>
                <a:cs typeface="Arial"/>
              </a:rPr>
              <a:t>dei</a:t>
            </a:r>
            <a:r>
              <a:rPr sz="1400" i="1" spc="-5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processi;</a:t>
            </a:r>
            <a:endParaRPr sz="1400">
              <a:latin typeface="Arial"/>
              <a:cs typeface="Arial"/>
            </a:endParaRPr>
          </a:p>
          <a:p>
            <a:pPr marL="254000" indent="-63500">
              <a:lnSpc>
                <a:spcPct val="100000"/>
              </a:lnSpc>
              <a:buSzPct val="92857"/>
              <a:buFont typeface="Arial"/>
              <a:buChar char="•"/>
              <a:tabLst>
                <a:tab pos="254635" algn="l"/>
              </a:tabLst>
            </a:pPr>
            <a:r>
              <a:rPr sz="1400" i="1" spc="-5" dirty="0">
                <a:latin typeface="Arial"/>
                <a:cs typeface="Arial"/>
              </a:rPr>
              <a:t>disponibilità globali del</a:t>
            </a:r>
            <a:r>
              <a:rPr sz="1400" i="1" spc="10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sistema.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Memoria</a:t>
            </a:r>
            <a:r>
              <a:rPr spc="-15" dirty="0"/>
              <a:t> </a:t>
            </a:r>
            <a:r>
              <a:rPr spc="-5" dirty="0"/>
              <a:t>Virtuale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7217" y="1521612"/>
            <a:ext cx="8051800" cy="492125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600" b="1" i="1" spc="-5" dirty="0">
                <a:latin typeface="Arial"/>
                <a:cs typeface="Arial"/>
              </a:rPr>
              <a:t>Punto di vista del</a:t>
            </a:r>
            <a:r>
              <a:rPr sz="1600" b="1" i="1" spc="70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programmatore:</a:t>
            </a:r>
            <a:endParaRPr sz="1600">
              <a:latin typeface="Arial"/>
              <a:cs typeface="Arial"/>
            </a:endParaRPr>
          </a:p>
          <a:p>
            <a:pPr marL="652780" indent="-285115">
              <a:lnSpc>
                <a:spcPct val="100000"/>
              </a:lnSpc>
              <a:spcBef>
                <a:spcPts val="530"/>
              </a:spcBef>
              <a:buFont typeface="Wingdings"/>
              <a:buChar char=""/>
              <a:tabLst>
                <a:tab pos="652780" algn="l"/>
              </a:tabLst>
            </a:pPr>
            <a:r>
              <a:rPr sz="1600" spc="-5" dirty="0">
                <a:latin typeface="Arial"/>
                <a:cs typeface="Arial"/>
              </a:rPr>
              <a:t>i dettagli della gestione sono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trasparenti;</a:t>
            </a:r>
            <a:endParaRPr sz="1600">
              <a:latin typeface="Arial"/>
              <a:cs typeface="Arial"/>
            </a:endParaRPr>
          </a:p>
          <a:p>
            <a:pPr marL="652780" indent="-285115">
              <a:lnSpc>
                <a:spcPct val="100000"/>
              </a:lnSpc>
              <a:spcBef>
                <a:spcPts val="385"/>
              </a:spcBef>
              <a:buFont typeface="Wingdings"/>
              <a:buChar char=""/>
              <a:tabLst>
                <a:tab pos="652780" algn="l"/>
              </a:tabLst>
            </a:pPr>
            <a:r>
              <a:rPr sz="1600" spc="-5" dirty="0">
                <a:latin typeface="Arial"/>
                <a:cs typeface="Arial"/>
              </a:rPr>
              <a:t>non è necessario </a:t>
            </a:r>
            <a:r>
              <a:rPr sz="1600" spc="-10" dirty="0">
                <a:latin typeface="Arial"/>
                <a:cs typeface="Arial"/>
              </a:rPr>
              <a:t>l’adeguamento </a:t>
            </a:r>
            <a:r>
              <a:rPr sz="1600" spc="-5" dirty="0">
                <a:latin typeface="Arial"/>
                <a:cs typeface="Arial"/>
              </a:rPr>
              <a:t>di un programma ad una memoria</a:t>
            </a:r>
            <a:r>
              <a:rPr sz="1600" spc="1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limitata;</a:t>
            </a:r>
            <a:endParaRPr sz="1600">
              <a:latin typeface="Arial"/>
              <a:cs typeface="Arial"/>
            </a:endParaRPr>
          </a:p>
          <a:p>
            <a:pPr marL="652780" marR="306705" indent="-285115">
              <a:lnSpc>
                <a:spcPct val="120000"/>
              </a:lnSpc>
              <a:buFont typeface="Wingdings"/>
              <a:buChar char=""/>
              <a:tabLst>
                <a:tab pos="652780" algn="l"/>
              </a:tabLst>
            </a:pPr>
            <a:r>
              <a:rPr sz="1600" spc="-5" dirty="0">
                <a:latin typeface="Arial"/>
                <a:cs typeface="Arial"/>
              </a:rPr>
              <a:t>un programma può essere eseguito </a:t>
            </a:r>
            <a:r>
              <a:rPr sz="1600" dirty="0">
                <a:latin typeface="Arial"/>
                <a:cs typeface="Arial"/>
              </a:rPr>
              <a:t>su </a:t>
            </a:r>
            <a:r>
              <a:rPr sz="1600" spc="-5" dirty="0">
                <a:latin typeface="Arial"/>
                <a:cs typeface="Arial"/>
              </a:rPr>
              <a:t>sistemi con disponibilità di memoria  fisica diversa, senza alcun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adattamento.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Wingdings"/>
              <a:buChar char=""/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i="1" spc="-5" dirty="0">
                <a:latin typeface="Arial"/>
                <a:cs typeface="Arial"/>
              </a:rPr>
              <a:t>Punto di vista del Sistema</a:t>
            </a:r>
            <a:r>
              <a:rPr sz="1600" b="1" i="1" spc="95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Operativo:</a:t>
            </a:r>
            <a:endParaRPr sz="1600">
              <a:latin typeface="Arial"/>
              <a:cs typeface="Arial"/>
            </a:endParaRPr>
          </a:p>
          <a:p>
            <a:pPr marL="652780" indent="-285115">
              <a:lnSpc>
                <a:spcPct val="100000"/>
              </a:lnSpc>
              <a:spcBef>
                <a:spcPts val="960"/>
              </a:spcBef>
              <a:buFont typeface="Wingdings"/>
              <a:buChar char=""/>
              <a:tabLst>
                <a:tab pos="652780" algn="l"/>
              </a:tabLst>
            </a:pPr>
            <a:r>
              <a:rPr sz="1600" spc="-5" dirty="0">
                <a:latin typeface="Arial"/>
                <a:cs typeface="Arial"/>
              </a:rPr>
              <a:t>un processo può essere caricato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uno spazio di dimensione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arbitrarie;</a:t>
            </a:r>
            <a:endParaRPr sz="1600">
              <a:latin typeface="Arial"/>
              <a:cs typeface="Arial"/>
            </a:endParaRPr>
          </a:p>
          <a:p>
            <a:pPr marL="652780" indent="-285115">
              <a:lnSpc>
                <a:spcPct val="100000"/>
              </a:lnSpc>
              <a:spcBef>
                <a:spcPts val="960"/>
              </a:spcBef>
              <a:buFont typeface="Wingdings"/>
              <a:buChar char=""/>
              <a:tabLst>
                <a:tab pos="652780" algn="l"/>
              </a:tabLst>
            </a:pPr>
            <a:r>
              <a:rPr sz="1600" spc="-5" dirty="0">
                <a:latin typeface="Arial"/>
                <a:cs typeface="Arial"/>
              </a:rPr>
              <a:t>non è necessario modificare l’ordine previsto di </a:t>
            </a:r>
            <a:r>
              <a:rPr sz="1600" dirty="0">
                <a:latin typeface="Arial"/>
                <a:cs typeface="Arial"/>
              </a:rPr>
              <a:t>esecuzione </a:t>
            </a:r>
            <a:r>
              <a:rPr sz="1600" spc="-5" dirty="0">
                <a:latin typeface="Arial"/>
                <a:cs typeface="Arial"/>
              </a:rPr>
              <a:t>di un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processo;</a:t>
            </a:r>
            <a:endParaRPr sz="1600">
              <a:latin typeface="Arial"/>
              <a:cs typeface="Arial"/>
            </a:endParaRPr>
          </a:p>
          <a:p>
            <a:pPr marL="652780" marR="5715" indent="-285115">
              <a:lnSpc>
                <a:spcPct val="150000"/>
              </a:lnSpc>
              <a:buFont typeface="Wingdings"/>
              <a:buChar char=""/>
              <a:tabLst>
                <a:tab pos="652780" algn="l"/>
              </a:tabLst>
            </a:pPr>
            <a:r>
              <a:rPr sz="1600" spc="-1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quantitativo di memoria assegnato ad un </a:t>
            </a:r>
            <a:r>
              <a:rPr sz="1600" dirty="0">
                <a:latin typeface="Arial"/>
                <a:cs typeface="Arial"/>
              </a:rPr>
              <a:t>processo </a:t>
            </a:r>
            <a:r>
              <a:rPr sz="1600" spc="-5" dirty="0">
                <a:latin typeface="Arial"/>
                <a:cs typeface="Arial"/>
              </a:rPr>
              <a:t>può variare durante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sua  esecuzione;</a:t>
            </a:r>
            <a:endParaRPr sz="1600">
              <a:latin typeface="Arial"/>
              <a:cs typeface="Arial"/>
            </a:endParaRPr>
          </a:p>
          <a:p>
            <a:pPr marL="652780" marR="5080" indent="-285115" algn="just">
              <a:lnSpc>
                <a:spcPct val="150000"/>
              </a:lnSpc>
              <a:spcBef>
                <a:spcPts val="5"/>
              </a:spcBef>
              <a:buFont typeface="Wingdings"/>
              <a:buChar char=""/>
              <a:tabLst>
                <a:tab pos="652780" algn="l"/>
              </a:tabLst>
            </a:pPr>
            <a:r>
              <a:rPr sz="1600" spc="-1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sistema operativo può dinamicamente scegliere di velocizzare </a:t>
            </a:r>
            <a:r>
              <a:rPr sz="1600" spc="-10" dirty="0">
                <a:latin typeface="Arial"/>
                <a:cs typeface="Arial"/>
              </a:rPr>
              <a:t>l’esecuzione </a:t>
            </a:r>
            <a:r>
              <a:rPr sz="1600" spc="-5" dirty="0">
                <a:latin typeface="Arial"/>
                <a:cs typeface="Arial"/>
              </a:rPr>
              <a:t>di  un processo allocando un quantitativo maggiore di memoria o,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2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alternativa,  aumentare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grado di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multiprogrammazione.</a:t>
            </a:r>
            <a:endParaRPr sz="1600">
              <a:latin typeface="Arial"/>
              <a:cs typeface="Arial"/>
            </a:endParaRPr>
          </a:p>
          <a:p>
            <a:pPr marL="652780" indent="-285115">
              <a:lnSpc>
                <a:spcPct val="100000"/>
              </a:lnSpc>
              <a:spcBef>
                <a:spcPts val="960"/>
              </a:spcBef>
              <a:buFont typeface="Wingdings"/>
              <a:buChar char=""/>
              <a:tabLst>
                <a:tab pos="652780" algn="l"/>
              </a:tabLst>
            </a:pP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riduce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frammentazione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esterna;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Memoria</a:t>
            </a:r>
            <a:r>
              <a:rPr spc="-15" dirty="0"/>
              <a:t> </a:t>
            </a:r>
            <a:r>
              <a:rPr spc="-5" dirty="0"/>
              <a:t>Virtuale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9752" y="4190365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9752" y="4726813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9752" y="5263260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2742" y="1539899"/>
            <a:ext cx="8338184" cy="418655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Osservazioni:</a:t>
            </a:r>
            <a:endParaRPr sz="1600">
              <a:latin typeface="Arial"/>
              <a:cs typeface="Arial"/>
            </a:endParaRPr>
          </a:p>
          <a:p>
            <a:pPr marL="355600" marR="5080" indent="-342900">
              <a:lnSpc>
                <a:spcPct val="15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istruzione </a:t>
            </a:r>
            <a:r>
              <a:rPr sz="1600" spc="-10" dirty="0">
                <a:latin typeface="Arial"/>
                <a:cs typeface="Arial"/>
              </a:rPr>
              <a:t>può </a:t>
            </a:r>
            <a:r>
              <a:rPr sz="1600" spc="-5" dirty="0">
                <a:latin typeface="Arial"/>
                <a:cs typeface="Arial"/>
              </a:rPr>
              <a:t>essere completata soltanto </a:t>
            </a:r>
            <a:r>
              <a:rPr sz="1600" dirty="0">
                <a:latin typeface="Arial"/>
                <a:cs typeface="Arial"/>
              </a:rPr>
              <a:t>se </a:t>
            </a:r>
            <a:r>
              <a:rPr sz="1600" spc="-5" dirty="0">
                <a:latin typeface="Arial"/>
                <a:cs typeface="Arial"/>
              </a:rPr>
              <a:t>quanto gli è necessario (codice, stack,  dati) è presente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memoria;</a:t>
            </a:r>
            <a:endParaRPr sz="1600">
              <a:latin typeface="Arial"/>
              <a:cs typeface="Arial"/>
            </a:endParaRPr>
          </a:p>
          <a:p>
            <a:pPr marL="355600" marR="5715" indent="-342900">
              <a:lnSpc>
                <a:spcPct val="15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un processo che richiede un “oggetto” </a:t>
            </a:r>
            <a:r>
              <a:rPr sz="1600" dirty="0">
                <a:latin typeface="Arial"/>
                <a:cs typeface="Arial"/>
              </a:rPr>
              <a:t>fuori </a:t>
            </a:r>
            <a:r>
              <a:rPr sz="1600" spc="-5" dirty="0">
                <a:latin typeface="Arial"/>
                <a:cs typeface="Arial"/>
              </a:rPr>
              <a:t>dalla memoria viene sospeso (blocked) </a:t>
            </a:r>
            <a:r>
              <a:rPr sz="1600" dirty="0">
                <a:latin typeface="Arial"/>
                <a:cs typeface="Arial"/>
              </a:rPr>
              <a:t>per  </a:t>
            </a:r>
            <a:r>
              <a:rPr sz="1600" spc="-5" dirty="0">
                <a:latin typeface="Arial"/>
                <a:cs typeface="Arial"/>
              </a:rPr>
              <a:t>un tempo </a:t>
            </a:r>
            <a:r>
              <a:rPr sz="1600" spc="-10" dirty="0">
                <a:latin typeface="Arial"/>
                <a:cs typeface="Arial"/>
              </a:rPr>
              <a:t>“relativamente”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lungo.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56845">
              <a:lnSpc>
                <a:spcPct val="100000"/>
              </a:lnSpc>
              <a:spcBef>
                <a:spcPts val="1505"/>
              </a:spcBef>
            </a:pPr>
            <a:r>
              <a:rPr sz="1600" b="1" spc="-5" dirty="0">
                <a:latin typeface="Arial"/>
                <a:cs typeface="Arial"/>
              </a:rPr>
              <a:t>Importanza dell’uso dello schema di memoria</a:t>
            </a:r>
            <a:r>
              <a:rPr sz="1600" b="1" spc="15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virtuale:</a:t>
            </a:r>
            <a:endParaRPr sz="1600">
              <a:latin typeface="Arial"/>
              <a:cs typeface="Arial"/>
            </a:endParaRPr>
          </a:p>
          <a:p>
            <a:pPr marL="511809">
              <a:lnSpc>
                <a:spcPct val="100000"/>
              </a:lnSpc>
              <a:spcBef>
                <a:spcPts val="385"/>
              </a:spcBef>
              <a:tabLst>
                <a:tab pos="1357630" algn="l"/>
                <a:tab pos="1854835" algn="l"/>
                <a:tab pos="2802890" algn="l"/>
                <a:tab pos="4042410" algn="l"/>
                <a:tab pos="4798060" algn="l"/>
                <a:tab pos="5353050" algn="l"/>
                <a:tab pos="5781040" algn="l"/>
                <a:tab pos="6977380" algn="l"/>
                <a:tab pos="7474584" algn="l"/>
              </a:tabLst>
            </a:pPr>
            <a:r>
              <a:rPr sz="1600" spc="-5" dirty="0">
                <a:latin typeface="Arial"/>
                <a:cs typeface="Arial"/>
              </a:rPr>
              <a:t>durante	una	specifica	esecuzione,	alcune	</a:t>
            </a:r>
            <a:r>
              <a:rPr sz="1600" dirty="0">
                <a:latin typeface="Arial"/>
                <a:cs typeface="Arial"/>
              </a:rPr>
              <a:t>parti	</a:t>
            </a:r>
            <a:r>
              <a:rPr sz="1600" spc="-5" dirty="0">
                <a:latin typeface="Arial"/>
                <a:cs typeface="Arial"/>
              </a:rPr>
              <a:t>del	programma	non	vengono</a:t>
            </a:r>
            <a:endParaRPr sz="1600">
              <a:latin typeface="Arial"/>
              <a:cs typeface="Arial"/>
            </a:endParaRPr>
          </a:p>
          <a:p>
            <a:pPr marL="511809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latin typeface="Arial"/>
                <a:cs typeface="Arial"/>
              </a:rPr>
              <a:t>indirizzate;</a:t>
            </a:r>
            <a:endParaRPr sz="1600">
              <a:latin typeface="Arial"/>
              <a:cs typeface="Arial"/>
            </a:endParaRPr>
          </a:p>
          <a:p>
            <a:pPr marL="511809" marR="73660">
              <a:lnSpc>
                <a:spcPct val="110000"/>
              </a:lnSpc>
            </a:pPr>
            <a:r>
              <a:rPr sz="1600" dirty="0">
                <a:latin typeface="Arial"/>
                <a:cs typeface="Arial"/>
              </a:rPr>
              <a:t>le </a:t>
            </a:r>
            <a:r>
              <a:rPr sz="1600" spc="-5" dirty="0">
                <a:latin typeface="Arial"/>
                <a:cs typeface="Arial"/>
              </a:rPr>
              <a:t>diverse condizioni interne o esterne causano diversi tracciati ad ogni esecuzione di  un processo (if-else-if,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switch-case);</a:t>
            </a:r>
            <a:endParaRPr sz="1600">
              <a:latin typeface="Arial"/>
              <a:cs typeface="Arial"/>
            </a:endParaRPr>
          </a:p>
          <a:p>
            <a:pPr marL="511809" marR="75565">
              <a:lnSpc>
                <a:spcPct val="110000"/>
              </a:lnSpc>
            </a:pPr>
            <a:r>
              <a:rPr sz="1600" spc="-5" dirty="0">
                <a:latin typeface="Arial"/>
                <a:cs typeface="Arial"/>
              </a:rPr>
              <a:t>alcune parti </a:t>
            </a:r>
            <a:r>
              <a:rPr sz="1600" spc="-10" dirty="0">
                <a:latin typeface="Arial"/>
                <a:cs typeface="Arial"/>
              </a:rPr>
              <a:t>di </a:t>
            </a:r>
            <a:r>
              <a:rPr sz="1600" spc="-5" dirty="0">
                <a:latin typeface="Arial"/>
                <a:cs typeface="Arial"/>
              </a:rPr>
              <a:t>un programma vengono eseguite molto raramente (es. routine di  gestione errori);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Bit </a:t>
            </a:r>
            <a:r>
              <a:rPr dirty="0"/>
              <a:t>di</a:t>
            </a:r>
            <a:r>
              <a:rPr spc="5" dirty="0"/>
              <a:t> </a:t>
            </a:r>
            <a:r>
              <a:rPr dirty="0"/>
              <a:t>validità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9590" y="1564004"/>
            <a:ext cx="8340725" cy="141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0" marR="5080" indent="-177800">
              <a:lnSpc>
                <a:spcPct val="100000"/>
              </a:lnSpc>
              <a:spcBef>
                <a:spcPts val="95"/>
              </a:spcBef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Al momento del caricamento del processo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memoria,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paginatore opera una predizione  sulle pagine che saranno utilizzate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600" spc="-15" dirty="0">
                <a:latin typeface="Arial"/>
                <a:cs typeface="Arial"/>
              </a:rPr>
              <a:t>Vengono </a:t>
            </a:r>
            <a:r>
              <a:rPr sz="1600" spc="-5" dirty="0">
                <a:latin typeface="Arial"/>
                <a:cs typeface="Arial"/>
              </a:rPr>
              <a:t>trasferite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memoria solo tali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pagine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buFont typeface="Wingdings"/>
              <a:buChar char=""/>
              <a:tabLst>
                <a:tab pos="191135" algn="l"/>
              </a:tabLst>
            </a:pPr>
            <a:r>
              <a:rPr sz="1600" b="1" spc="-10" dirty="0">
                <a:solidFill>
                  <a:srgbClr val="FF0000"/>
                </a:solidFill>
                <a:latin typeface="Arial"/>
                <a:cs typeface="Arial"/>
              </a:rPr>
              <a:t>Necessità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di un meccanismo che indichi se </a:t>
            </a:r>
            <a:r>
              <a:rPr sz="1600" b="1" spc="-10" dirty="0">
                <a:solidFill>
                  <a:srgbClr val="FF0000"/>
                </a:solidFill>
                <a:latin typeface="Arial"/>
                <a:cs typeface="Arial"/>
              </a:rPr>
              <a:t>una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pagina è in memoria o su</a:t>
            </a:r>
            <a:r>
              <a:rPr sz="1600" b="1" spc="2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disco</a:t>
            </a:r>
            <a:endParaRPr sz="1600">
              <a:latin typeface="Arial"/>
              <a:cs typeface="Arial"/>
            </a:endParaRPr>
          </a:p>
          <a:p>
            <a:pPr marL="384175" indent="-342900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384175" algn="l"/>
                <a:tab pos="384810" algn="l"/>
              </a:tabLst>
            </a:pPr>
            <a:r>
              <a:rPr sz="1600" b="1" spc="-5" dirty="0">
                <a:latin typeface="Arial"/>
                <a:cs typeface="Arial"/>
              </a:rPr>
              <a:t>BIT di </a:t>
            </a:r>
            <a:r>
              <a:rPr sz="1600" b="1" spc="-10" dirty="0">
                <a:latin typeface="Arial"/>
                <a:cs typeface="Arial"/>
              </a:rPr>
              <a:t>validità </a:t>
            </a:r>
            <a:r>
              <a:rPr sz="1600" spc="-5" dirty="0">
                <a:latin typeface="Arial"/>
                <a:cs typeface="Arial"/>
              </a:rPr>
              <a:t>nella tabella delle pagine: (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v </a:t>
            </a:r>
            <a:r>
              <a:rPr sz="1600" spc="-5" dirty="0">
                <a:latin typeface="Symbol"/>
                <a:cs typeface="Symbol"/>
              </a:rPr>
              <a:t>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in-memory,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i </a:t>
            </a:r>
            <a:r>
              <a:rPr sz="1600" spc="-5" dirty="0">
                <a:latin typeface="Symbol"/>
                <a:cs typeface="Symbol"/>
              </a:rPr>
              <a:t></a:t>
            </a:r>
            <a:r>
              <a:rPr sz="1600" spc="29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not-in-memory)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4226" y="5300662"/>
            <a:ext cx="3311525" cy="1078230"/>
          </a:xfrm>
          <a:prstGeom prst="rect">
            <a:avLst/>
          </a:prstGeom>
          <a:solidFill>
            <a:srgbClr val="FFFFFF"/>
          </a:solidFill>
          <a:ln w="25400">
            <a:solidFill>
              <a:srgbClr val="2C2C89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2075" marR="155575">
              <a:lnSpc>
                <a:spcPct val="100000"/>
              </a:lnSpc>
              <a:spcBef>
                <a:spcPts val="330"/>
              </a:spcBef>
            </a:pPr>
            <a:r>
              <a:rPr sz="1600" i="1" spc="-35" dirty="0">
                <a:latin typeface="Arial"/>
                <a:cs typeface="Arial"/>
              </a:rPr>
              <a:t>PAGE </a:t>
            </a:r>
            <a:r>
              <a:rPr sz="1600" i="1" spc="-55" dirty="0">
                <a:latin typeface="Arial"/>
                <a:cs typeface="Arial"/>
              </a:rPr>
              <a:t>FAULT </a:t>
            </a:r>
            <a:r>
              <a:rPr sz="1600" i="1" spc="-5" dirty="0">
                <a:latin typeface="Arial"/>
                <a:cs typeface="Arial"/>
              </a:rPr>
              <a:t>TRAP: </a:t>
            </a:r>
            <a:r>
              <a:rPr sz="1600" i="1" spc="-10" dirty="0">
                <a:latin typeface="Arial"/>
                <a:cs typeface="Arial"/>
              </a:rPr>
              <a:t>eccezione </a:t>
            </a:r>
            <a:r>
              <a:rPr sz="1600" i="1" spc="-5" dirty="0">
                <a:latin typeface="Arial"/>
                <a:cs typeface="Arial"/>
              </a:rPr>
              <a:t>di  pagina mancante – riferimento a  una pagina non presente in  </a:t>
            </a:r>
            <a:r>
              <a:rPr sz="1600" i="1" spc="-10" dirty="0">
                <a:latin typeface="Arial"/>
                <a:cs typeface="Arial"/>
              </a:rPr>
              <a:t>memoria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centrale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99328" y="3809130"/>
            <a:ext cx="3627754" cy="77025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920"/>
              </a:lnSpc>
              <a:spcBef>
                <a:spcPts val="245"/>
              </a:spcBef>
            </a:pPr>
            <a:r>
              <a:rPr sz="1650" i="1" spc="-30" dirty="0">
                <a:latin typeface="Malgun Gothic"/>
                <a:cs typeface="Malgun Gothic"/>
              </a:rPr>
              <a:t>NB: </a:t>
            </a:r>
            <a:r>
              <a:rPr sz="1650" i="1" spc="-15" dirty="0">
                <a:solidFill>
                  <a:srgbClr val="FF0000"/>
                </a:solidFill>
                <a:latin typeface="Malgun Gothic"/>
                <a:cs typeface="Malgun Gothic"/>
              </a:rPr>
              <a:t>i </a:t>
            </a:r>
            <a:r>
              <a:rPr sz="1650" i="1" spc="-35" dirty="0">
                <a:latin typeface="Malgun Gothic"/>
                <a:cs typeface="Malgun Gothic"/>
              </a:rPr>
              <a:t>può </a:t>
            </a:r>
            <a:r>
              <a:rPr sz="1650" i="1" spc="-30" dirty="0">
                <a:latin typeface="Malgun Gothic"/>
                <a:cs typeface="Malgun Gothic"/>
              </a:rPr>
              <a:t>anche </a:t>
            </a:r>
            <a:r>
              <a:rPr sz="1650" i="1" spc="-35" dirty="0">
                <a:latin typeface="Malgun Gothic"/>
                <a:cs typeface="Malgun Gothic"/>
              </a:rPr>
              <a:t>indicare </a:t>
            </a:r>
            <a:r>
              <a:rPr sz="1650" i="1" spc="-30" dirty="0">
                <a:latin typeface="Malgun Gothic"/>
                <a:cs typeface="Malgun Gothic"/>
              </a:rPr>
              <a:t>che </a:t>
            </a:r>
            <a:r>
              <a:rPr sz="1650" i="1" spc="-25" dirty="0">
                <a:latin typeface="Malgun Gothic"/>
                <a:cs typeface="Malgun Gothic"/>
              </a:rPr>
              <a:t>la </a:t>
            </a:r>
            <a:r>
              <a:rPr sz="1650" i="1" spc="-35" dirty="0">
                <a:latin typeface="Malgun Gothic"/>
                <a:cs typeface="Malgun Gothic"/>
              </a:rPr>
              <a:t>pagina  referenziata </a:t>
            </a:r>
            <a:r>
              <a:rPr sz="1650" i="1" spc="-30" dirty="0">
                <a:latin typeface="Malgun Gothic"/>
                <a:cs typeface="Malgun Gothic"/>
              </a:rPr>
              <a:t>non’è </a:t>
            </a:r>
            <a:r>
              <a:rPr sz="1650" i="1" spc="-35" dirty="0">
                <a:latin typeface="Malgun Gothic"/>
                <a:cs typeface="Malgun Gothic"/>
              </a:rPr>
              <a:t>valida </a:t>
            </a:r>
            <a:r>
              <a:rPr sz="1650" i="1" spc="-30" dirty="0">
                <a:latin typeface="Malgun Gothic"/>
                <a:cs typeface="Malgun Gothic"/>
              </a:rPr>
              <a:t>per </a:t>
            </a:r>
            <a:r>
              <a:rPr sz="1650" i="1" spc="-20" dirty="0">
                <a:latin typeface="Malgun Gothic"/>
                <a:cs typeface="Malgun Gothic"/>
              </a:rPr>
              <a:t>il  </a:t>
            </a:r>
            <a:r>
              <a:rPr sz="1650" i="1" spc="-35" dirty="0">
                <a:latin typeface="Malgun Gothic"/>
                <a:cs typeface="Malgun Gothic"/>
              </a:rPr>
              <a:t>processo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0112" y="3068637"/>
            <a:ext cx="3775075" cy="36449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2012" y="6744969"/>
            <a:ext cx="3851275" cy="0"/>
          </a:xfrm>
          <a:custGeom>
            <a:avLst/>
            <a:gdLst/>
            <a:ahLst/>
            <a:cxnLst/>
            <a:rect l="l" t="t" r="r" b="b"/>
            <a:pathLst>
              <a:path w="3851275">
                <a:moveTo>
                  <a:pt x="0" y="0"/>
                </a:moveTo>
                <a:lnTo>
                  <a:pt x="385121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8362" y="3042920"/>
            <a:ext cx="0" cy="3695700"/>
          </a:xfrm>
          <a:custGeom>
            <a:avLst/>
            <a:gdLst/>
            <a:ahLst/>
            <a:cxnLst/>
            <a:rect l="l" t="t" r="r" b="b"/>
            <a:pathLst>
              <a:path h="3695700">
                <a:moveTo>
                  <a:pt x="0" y="0"/>
                </a:moveTo>
                <a:lnTo>
                  <a:pt x="0" y="369570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2012" y="3036570"/>
            <a:ext cx="3851275" cy="0"/>
          </a:xfrm>
          <a:custGeom>
            <a:avLst/>
            <a:gdLst/>
            <a:ahLst/>
            <a:cxnLst/>
            <a:rect l="l" t="t" r="r" b="b"/>
            <a:pathLst>
              <a:path w="3851275">
                <a:moveTo>
                  <a:pt x="0" y="0"/>
                </a:moveTo>
                <a:lnTo>
                  <a:pt x="385121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06873" y="3043173"/>
            <a:ext cx="0" cy="3696335"/>
          </a:xfrm>
          <a:custGeom>
            <a:avLst/>
            <a:gdLst/>
            <a:ahLst/>
            <a:cxnLst/>
            <a:rect l="l" t="t" r="r" b="b"/>
            <a:pathLst>
              <a:path h="3696334">
                <a:moveTo>
                  <a:pt x="0" y="0"/>
                </a:moveTo>
                <a:lnTo>
                  <a:pt x="0" y="369576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7412" y="6719569"/>
            <a:ext cx="3800475" cy="0"/>
          </a:xfrm>
          <a:custGeom>
            <a:avLst/>
            <a:gdLst/>
            <a:ahLst/>
            <a:cxnLst/>
            <a:rect l="l" t="t" r="r" b="b"/>
            <a:pathLst>
              <a:path w="3800475">
                <a:moveTo>
                  <a:pt x="0" y="0"/>
                </a:moveTo>
                <a:lnTo>
                  <a:pt x="380041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3762" y="3068320"/>
            <a:ext cx="0" cy="3644900"/>
          </a:xfrm>
          <a:custGeom>
            <a:avLst/>
            <a:gdLst/>
            <a:ahLst/>
            <a:cxnLst/>
            <a:rect l="l" t="t" r="r" b="b"/>
            <a:pathLst>
              <a:path h="3644900">
                <a:moveTo>
                  <a:pt x="0" y="0"/>
                </a:moveTo>
                <a:lnTo>
                  <a:pt x="0" y="364490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7412" y="3061970"/>
            <a:ext cx="3800475" cy="0"/>
          </a:xfrm>
          <a:custGeom>
            <a:avLst/>
            <a:gdLst/>
            <a:ahLst/>
            <a:cxnLst/>
            <a:rect l="l" t="t" r="r" b="b"/>
            <a:pathLst>
              <a:path w="3800475">
                <a:moveTo>
                  <a:pt x="0" y="0"/>
                </a:moveTo>
                <a:lnTo>
                  <a:pt x="380041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81473" y="3068573"/>
            <a:ext cx="0" cy="3645535"/>
          </a:xfrm>
          <a:custGeom>
            <a:avLst/>
            <a:gdLst/>
            <a:ahLst/>
            <a:cxnLst/>
            <a:rect l="l" t="t" r="r" b="b"/>
            <a:pathLst>
              <a:path h="3645534">
                <a:moveTo>
                  <a:pt x="0" y="0"/>
                </a:moveTo>
                <a:lnTo>
                  <a:pt x="0" y="3644963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Gestione </a:t>
            </a:r>
            <a:r>
              <a:rPr dirty="0"/>
              <a:t>del </a:t>
            </a:r>
            <a:r>
              <a:rPr spc="-5" dirty="0"/>
              <a:t>PAGE</a:t>
            </a:r>
            <a:r>
              <a:rPr spc="-25" dirty="0"/>
              <a:t> </a:t>
            </a:r>
            <a:r>
              <a:rPr spc="-5" dirty="0"/>
              <a:t>FAULT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380479" y="1469517"/>
            <a:ext cx="2612390" cy="538480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55600" marR="235585" indent="-342900">
              <a:lnSpc>
                <a:spcPct val="90100"/>
              </a:lnSpc>
              <a:spcBef>
                <a:spcPts val="2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10" dirty="0">
                <a:latin typeface="Arial"/>
                <a:cs typeface="Arial"/>
              </a:rPr>
              <a:t>OS </a:t>
            </a:r>
            <a:r>
              <a:rPr sz="1600" spc="-5" dirty="0">
                <a:latin typeface="Arial"/>
                <a:cs typeface="Arial"/>
              </a:rPr>
              <a:t>(attraverso l’uso di  una tabella esterna  indicata nel PCB)  determina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se: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150"/>
              </a:spcBef>
              <a:buChar char="–"/>
              <a:tabLst>
                <a:tab pos="812800" algn="l"/>
                <a:tab pos="813435" algn="l"/>
              </a:tabLst>
            </a:pPr>
            <a:r>
              <a:rPr sz="1200" spc="-5" dirty="0">
                <a:latin typeface="Arial"/>
                <a:cs typeface="Arial"/>
              </a:rPr>
              <a:t>Invalid reference </a:t>
            </a:r>
            <a:r>
              <a:rPr sz="1200" dirty="0">
                <a:latin typeface="Symbol"/>
                <a:cs typeface="Symbol"/>
              </a:rPr>
              <a:t>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Arial"/>
                <a:cs typeface="Arial"/>
              </a:rPr>
              <a:t>abort</a:t>
            </a:r>
            <a:endParaRPr sz="12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140"/>
              </a:spcBef>
              <a:buChar char="–"/>
              <a:tabLst>
                <a:tab pos="812800" algn="l"/>
                <a:tab pos="813435" algn="l"/>
              </a:tabLst>
            </a:pPr>
            <a:r>
              <a:rPr sz="1200" spc="-5" dirty="0">
                <a:latin typeface="Arial"/>
                <a:cs typeface="Arial"/>
              </a:rPr>
              <a:t>Pagina non in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memoria</a:t>
            </a:r>
            <a:endParaRPr sz="1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–"/>
            </a:pPr>
            <a:endParaRPr sz="1700">
              <a:latin typeface="Times New Roman"/>
              <a:cs typeface="Times New Roman"/>
            </a:endParaRPr>
          </a:p>
          <a:p>
            <a:pPr marL="355600" marR="456565" indent="-342900">
              <a:lnSpc>
                <a:spcPts val="173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Individuazione di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un  blocco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libero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150">
              <a:latin typeface="Times New Roman"/>
              <a:cs typeface="Times New Roman"/>
            </a:endParaRPr>
          </a:p>
          <a:p>
            <a:pPr marL="355600" marR="508000" indent="-342900">
              <a:lnSpc>
                <a:spcPts val="173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Trasferimento della  pagina nel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blocco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150">
              <a:latin typeface="Times New Roman"/>
              <a:cs typeface="Times New Roman"/>
            </a:endParaRPr>
          </a:p>
          <a:p>
            <a:pPr marL="355600" marR="66040" indent="-342900">
              <a:lnSpc>
                <a:spcPts val="173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Aggiornamento della  tabella delle pagine  (include, validation bit =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600" b="1" spc="-2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1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9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Riavviare l’istruzione che  aveva cagionato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page  fault…questa volta la  pagina referenziata sarà  in memoria…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1412875"/>
            <a:ext cx="6307073" cy="52800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6724650"/>
            <a:ext cx="6345555" cy="0"/>
          </a:xfrm>
          <a:custGeom>
            <a:avLst/>
            <a:gdLst/>
            <a:ahLst/>
            <a:cxnLst/>
            <a:rect l="l" t="t" r="r" b="b"/>
            <a:pathLst>
              <a:path w="6345555">
                <a:moveTo>
                  <a:pt x="0" y="0"/>
                </a:moveTo>
                <a:lnTo>
                  <a:pt x="634517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38823" y="1388110"/>
            <a:ext cx="0" cy="5330190"/>
          </a:xfrm>
          <a:custGeom>
            <a:avLst/>
            <a:gdLst/>
            <a:ahLst/>
            <a:cxnLst/>
            <a:rect l="l" t="t" r="r" b="b"/>
            <a:pathLst>
              <a:path h="5330190">
                <a:moveTo>
                  <a:pt x="0" y="0"/>
                </a:moveTo>
                <a:lnTo>
                  <a:pt x="0" y="533019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381760"/>
            <a:ext cx="6345555" cy="0"/>
          </a:xfrm>
          <a:custGeom>
            <a:avLst/>
            <a:gdLst/>
            <a:ahLst/>
            <a:cxnLst/>
            <a:rect l="l" t="t" r="r" b="b"/>
            <a:pathLst>
              <a:path w="6345555">
                <a:moveTo>
                  <a:pt x="0" y="0"/>
                </a:moveTo>
                <a:lnTo>
                  <a:pt x="634517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6699250"/>
            <a:ext cx="6320155" cy="0"/>
          </a:xfrm>
          <a:custGeom>
            <a:avLst/>
            <a:gdLst/>
            <a:ahLst/>
            <a:cxnLst/>
            <a:rect l="l" t="t" r="r" b="b"/>
            <a:pathLst>
              <a:path w="6320155">
                <a:moveTo>
                  <a:pt x="0" y="0"/>
                </a:moveTo>
                <a:lnTo>
                  <a:pt x="631977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13423" y="1413510"/>
            <a:ext cx="0" cy="5279390"/>
          </a:xfrm>
          <a:custGeom>
            <a:avLst/>
            <a:gdLst/>
            <a:ahLst/>
            <a:cxnLst/>
            <a:rect l="l" t="t" r="r" b="b"/>
            <a:pathLst>
              <a:path h="5279390">
                <a:moveTo>
                  <a:pt x="0" y="0"/>
                </a:moveTo>
                <a:lnTo>
                  <a:pt x="0" y="527939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1407160"/>
            <a:ext cx="6320155" cy="0"/>
          </a:xfrm>
          <a:custGeom>
            <a:avLst/>
            <a:gdLst/>
            <a:ahLst/>
            <a:cxnLst/>
            <a:rect l="l" t="t" r="r" b="b"/>
            <a:pathLst>
              <a:path w="6320155">
                <a:moveTo>
                  <a:pt x="0" y="0"/>
                </a:moveTo>
                <a:lnTo>
                  <a:pt x="631977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03022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Codifica </a:t>
            </a:r>
            <a:r>
              <a:rPr dirty="0"/>
              <a:t>dei </a:t>
            </a:r>
            <a:r>
              <a:rPr spc="-5" dirty="0"/>
              <a:t>dati:  </a:t>
            </a:r>
            <a:r>
              <a:rPr u="heavy" spc="-5" dirty="0">
                <a:uFill>
                  <a:solidFill>
                    <a:srgbClr val="FFFFFF"/>
                  </a:solidFill>
                </a:uFill>
              </a:rPr>
              <a:t>Numeri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interi</a:t>
            </a:r>
            <a:r>
              <a:rPr u="heavy" spc="-7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u="heavy" spc="-5" dirty="0">
                <a:uFill>
                  <a:solidFill>
                    <a:srgbClr val="FFFFFF"/>
                  </a:solidFill>
                </a:uFill>
              </a:rPr>
              <a:t>relativi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75917" y="2595117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5917" y="2838957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75917" y="3082798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2642" y="3771646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5967" y="1658492"/>
            <a:ext cx="7567930" cy="405765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</a:pPr>
            <a:r>
              <a:rPr sz="1600" spc="-20" dirty="0">
                <a:latin typeface="Tahoma"/>
                <a:cs typeface="Tahoma"/>
              </a:rPr>
              <a:t>Per </a:t>
            </a:r>
            <a:r>
              <a:rPr sz="1600" spc="-10" dirty="0">
                <a:latin typeface="Tahoma"/>
                <a:cs typeface="Tahoma"/>
              </a:rPr>
              <a:t>rappresentare </a:t>
            </a:r>
            <a:r>
              <a:rPr sz="1600" spc="-5" dirty="0">
                <a:latin typeface="Tahoma"/>
                <a:cs typeface="Tahoma"/>
              </a:rPr>
              <a:t>numeri </a:t>
            </a:r>
            <a:r>
              <a:rPr sz="1600" spc="-10" dirty="0">
                <a:latin typeface="Tahoma"/>
                <a:cs typeface="Tahoma"/>
              </a:rPr>
              <a:t>con segno </a:t>
            </a:r>
            <a:r>
              <a:rPr sz="1600" spc="-5" dirty="0">
                <a:latin typeface="Tahoma"/>
                <a:cs typeface="Tahoma"/>
              </a:rPr>
              <a:t>in </a:t>
            </a:r>
            <a:r>
              <a:rPr sz="1600" spc="-10" dirty="0">
                <a:latin typeface="Tahoma"/>
                <a:cs typeface="Tahoma"/>
              </a:rPr>
              <a:t>binario, </a:t>
            </a:r>
            <a:r>
              <a:rPr sz="1600" spc="-5" dirty="0">
                <a:latin typeface="Tahoma"/>
                <a:cs typeface="Tahoma"/>
              </a:rPr>
              <a:t>occorre </a:t>
            </a:r>
            <a:r>
              <a:rPr sz="1600" spc="-10" dirty="0">
                <a:latin typeface="Tahoma"/>
                <a:cs typeface="Tahoma"/>
              </a:rPr>
              <a:t>utilizzare </a:t>
            </a:r>
            <a:r>
              <a:rPr sz="1600" spc="-5" dirty="0">
                <a:latin typeface="Tahoma"/>
                <a:cs typeface="Tahoma"/>
              </a:rPr>
              <a:t>1 bit per </a:t>
            </a:r>
            <a:r>
              <a:rPr sz="1600" spc="-10" dirty="0">
                <a:latin typeface="Tahoma"/>
                <a:cs typeface="Tahoma"/>
              </a:rPr>
              <a:t>definire il  segno </a:t>
            </a:r>
            <a:r>
              <a:rPr sz="1600" spc="-5" dirty="0">
                <a:latin typeface="Tahoma"/>
                <a:cs typeface="Tahoma"/>
              </a:rPr>
              <a:t>del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numero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ts val="1920"/>
              </a:lnSpc>
              <a:spcBef>
                <a:spcPts val="1465"/>
              </a:spcBef>
            </a:pPr>
            <a:r>
              <a:rPr sz="1600" spc="-5" dirty="0">
                <a:latin typeface="Tahoma"/>
                <a:cs typeface="Tahoma"/>
              </a:rPr>
              <a:t>Si possono </a:t>
            </a:r>
            <a:r>
              <a:rPr sz="1600" spc="-10" dirty="0">
                <a:latin typeface="Tahoma"/>
                <a:cs typeface="Tahoma"/>
              </a:rPr>
              <a:t>usare </a:t>
            </a:r>
            <a:r>
              <a:rPr sz="1600" spc="-5" dirty="0">
                <a:latin typeface="Tahoma"/>
                <a:cs typeface="Tahoma"/>
              </a:rPr>
              <a:t>3 </a:t>
            </a:r>
            <a:r>
              <a:rPr sz="1600" spc="-10" dirty="0">
                <a:latin typeface="Tahoma"/>
                <a:cs typeface="Tahoma"/>
              </a:rPr>
              <a:t>tecniche </a:t>
            </a:r>
            <a:r>
              <a:rPr sz="1600" spc="-5" dirty="0">
                <a:latin typeface="Tahoma"/>
                <a:cs typeface="Tahoma"/>
              </a:rPr>
              <a:t>di</a:t>
            </a:r>
            <a:r>
              <a:rPr sz="1600" spc="7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codifica:</a:t>
            </a:r>
            <a:endParaRPr sz="1600">
              <a:latin typeface="Tahoma"/>
              <a:cs typeface="Tahoma"/>
            </a:endParaRPr>
          </a:p>
          <a:p>
            <a:pPr marL="591820">
              <a:lnSpc>
                <a:spcPts val="1950"/>
              </a:lnSpc>
            </a:pPr>
            <a:r>
              <a:rPr sz="1650" i="1" spc="-35" dirty="0">
                <a:latin typeface="Tahoma"/>
                <a:cs typeface="Tahoma"/>
              </a:rPr>
              <a:t>Modulo </a:t>
            </a:r>
            <a:r>
              <a:rPr sz="1650" i="1" spc="-30" dirty="0">
                <a:latin typeface="Tahoma"/>
                <a:cs typeface="Tahoma"/>
              </a:rPr>
              <a:t>e</a:t>
            </a:r>
            <a:r>
              <a:rPr sz="1650" i="1" spc="25" dirty="0">
                <a:latin typeface="Tahoma"/>
                <a:cs typeface="Tahoma"/>
              </a:rPr>
              <a:t> </a:t>
            </a:r>
            <a:r>
              <a:rPr sz="1650" i="1" spc="-35" dirty="0">
                <a:latin typeface="Tahoma"/>
                <a:cs typeface="Tahoma"/>
              </a:rPr>
              <a:t>segno</a:t>
            </a:r>
            <a:endParaRPr sz="1650">
              <a:latin typeface="Tahoma"/>
              <a:cs typeface="Tahoma"/>
            </a:endParaRPr>
          </a:p>
          <a:p>
            <a:pPr marL="527685" marR="3169285" indent="63500">
              <a:lnSpc>
                <a:spcPts val="1920"/>
              </a:lnSpc>
              <a:spcBef>
                <a:spcPts val="85"/>
              </a:spcBef>
            </a:pPr>
            <a:r>
              <a:rPr sz="1650" i="1" spc="-35" dirty="0">
                <a:latin typeface="Tahoma"/>
                <a:cs typeface="Tahoma"/>
              </a:rPr>
              <a:t>Complemento </a:t>
            </a:r>
            <a:r>
              <a:rPr sz="1650" i="1" spc="-30" dirty="0">
                <a:latin typeface="Tahoma"/>
                <a:cs typeface="Tahoma"/>
              </a:rPr>
              <a:t>a 1 </a:t>
            </a:r>
            <a:r>
              <a:rPr sz="1650" i="1" spc="-25" dirty="0">
                <a:latin typeface="Tahoma"/>
                <a:cs typeface="Tahoma"/>
              </a:rPr>
              <a:t>(in </a:t>
            </a:r>
            <a:r>
              <a:rPr sz="1650" i="1" spc="-30" dirty="0">
                <a:latin typeface="Tahoma"/>
                <a:cs typeface="Tahoma"/>
              </a:rPr>
              <a:t>realtà </a:t>
            </a:r>
            <a:r>
              <a:rPr sz="1650" i="1" spc="-35" dirty="0">
                <a:latin typeface="Tahoma"/>
                <a:cs typeface="Tahoma"/>
              </a:rPr>
              <a:t>non </a:t>
            </a:r>
            <a:r>
              <a:rPr sz="1650" i="1" spc="-25" dirty="0">
                <a:latin typeface="Tahoma"/>
                <a:cs typeface="Tahoma"/>
              </a:rPr>
              <a:t>si </a:t>
            </a:r>
            <a:r>
              <a:rPr sz="1650" i="1" spc="-30" dirty="0">
                <a:latin typeface="Tahoma"/>
                <a:cs typeface="Tahoma"/>
              </a:rPr>
              <a:t>utilizza)  </a:t>
            </a:r>
            <a:r>
              <a:rPr sz="1650" i="1" spc="-35" dirty="0">
                <a:latin typeface="Tahoma"/>
                <a:cs typeface="Tahoma"/>
              </a:rPr>
              <a:t>Complemento </a:t>
            </a:r>
            <a:r>
              <a:rPr sz="1650" i="1" spc="-30" dirty="0">
                <a:latin typeface="Tahoma"/>
                <a:cs typeface="Tahoma"/>
              </a:rPr>
              <a:t>a</a:t>
            </a:r>
            <a:r>
              <a:rPr sz="1650" i="1" spc="40" dirty="0">
                <a:latin typeface="Tahoma"/>
                <a:cs typeface="Tahoma"/>
              </a:rPr>
              <a:t> </a:t>
            </a:r>
            <a:r>
              <a:rPr sz="1650" i="1" spc="-30" dirty="0">
                <a:latin typeface="Tahoma"/>
                <a:cs typeface="Tahoma"/>
              </a:rPr>
              <a:t>2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50">
              <a:latin typeface="Times New Roman"/>
              <a:cs typeface="Times New Roman"/>
            </a:endParaRPr>
          </a:p>
          <a:p>
            <a:pPr marL="24130">
              <a:lnSpc>
                <a:spcPct val="100000"/>
              </a:lnSpc>
            </a:pPr>
            <a:r>
              <a:rPr sz="1600" spc="-65" dirty="0">
                <a:latin typeface="Lucida Sans Unicode"/>
                <a:cs typeface="Lucida Sans Unicode"/>
              </a:rPr>
              <a:t>Rappresentazione </a:t>
            </a:r>
            <a:r>
              <a:rPr sz="1600" b="1" spc="-65" dirty="0">
                <a:latin typeface="Yu Gothic UI"/>
                <a:cs typeface="Yu Gothic UI"/>
              </a:rPr>
              <a:t>modulo </a:t>
            </a:r>
            <a:r>
              <a:rPr sz="1600" b="1" spc="35" dirty="0">
                <a:latin typeface="Yu Gothic UI"/>
                <a:cs typeface="Yu Gothic UI"/>
              </a:rPr>
              <a:t>e</a:t>
            </a:r>
            <a:r>
              <a:rPr sz="1600" b="1" spc="65" dirty="0">
                <a:latin typeface="Yu Gothic UI"/>
                <a:cs typeface="Yu Gothic UI"/>
              </a:rPr>
              <a:t> </a:t>
            </a:r>
            <a:r>
              <a:rPr sz="1600" b="1" spc="-10" dirty="0">
                <a:latin typeface="Yu Gothic UI"/>
                <a:cs typeface="Yu Gothic UI"/>
              </a:rPr>
              <a:t>segno</a:t>
            </a:r>
            <a:endParaRPr sz="1600">
              <a:latin typeface="Yu Gothic UI"/>
              <a:cs typeface="Yu Gothic UI"/>
            </a:endParaRPr>
          </a:p>
          <a:p>
            <a:pPr marL="423545">
              <a:lnSpc>
                <a:spcPct val="100000"/>
              </a:lnSpc>
            </a:pPr>
            <a:r>
              <a:rPr sz="1600" spc="-110" dirty="0">
                <a:latin typeface="Lucida Sans Unicode"/>
                <a:cs typeface="Lucida Sans Unicode"/>
              </a:rPr>
              <a:t>n </a:t>
            </a:r>
            <a:r>
              <a:rPr sz="1600" spc="-130" dirty="0">
                <a:latin typeface="Lucida Sans Unicode"/>
                <a:cs typeface="Lucida Sans Unicode"/>
              </a:rPr>
              <a:t>bit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90" dirty="0">
                <a:latin typeface="Lucida Sans Unicode"/>
                <a:cs typeface="Lucida Sans Unicode"/>
              </a:rPr>
              <a:t>disposizione per </a:t>
            </a:r>
            <a:r>
              <a:rPr sz="1600" spc="-75" dirty="0">
                <a:latin typeface="Lucida Sans Unicode"/>
                <a:cs typeface="Lucida Sans Unicode"/>
              </a:rPr>
              <a:t>rappresentare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105" dirty="0">
                <a:latin typeface="Lucida Sans Unicode"/>
                <a:cs typeface="Lucida Sans Unicode"/>
              </a:rPr>
              <a:t>numero intero </a:t>
            </a:r>
            <a:r>
              <a:rPr sz="1600" spc="-80" dirty="0">
                <a:latin typeface="Lucida Sans Unicode"/>
                <a:cs typeface="Lucida Sans Unicode"/>
              </a:rPr>
              <a:t>relativo</a:t>
            </a:r>
            <a:r>
              <a:rPr sz="1600" spc="260" dirty="0">
                <a:latin typeface="Lucida Sans Unicode"/>
                <a:cs typeface="Lucida Sans Unicode"/>
              </a:rPr>
              <a:t> </a:t>
            </a:r>
            <a:r>
              <a:rPr sz="1600" spc="60" dirty="0">
                <a:latin typeface="Lucida Sans Unicode"/>
                <a:cs typeface="Lucida Sans Unicode"/>
              </a:rPr>
              <a:t>X</a:t>
            </a:r>
            <a:endParaRPr sz="1600">
              <a:latin typeface="Lucida Sans Unicode"/>
              <a:cs typeface="Lucida Sans Unicode"/>
            </a:endParaRPr>
          </a:p>
          <a:p>
            <a:pPr marL="423545">
              <a:lnSpc>
                <a:spcPts val="1895"/>
              </a:lnSpc>
            </a:pPr>
            <a:r>
              <a:rPr sz="1600" spc="-110" dirty="0">
                <a:latin typeface="Lucida Sans Unicode"/>
                <a:cs typeface="Lucida Sans Unicode"/>
              </a:rPr>
              <a:t>il</a:t>
            </a:r>
            <a:r>
              <a:rPr sz="1600" u="sng" spc="-11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1600" u="sng" spc="-12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primo </a:t>
            </a:r>
            <a:r>
              <a:rPr sz="1600" u="sng" spc="-13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bit </a:t>
            </a:r>
            <a:r>
              <a:rPr sz="1600" u="sng" spc="-9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(bit </a:t>
            </a:r>
            <a:r>
              <a:rPr sz="1600" u="sng" spc="-114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più </a:t>
            </a:r>
            <a:r>
              <a:rPr sz="1600" u="sng" spc="-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significativo) </a:t>
            </a: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viene </a:t>
            </a:r>
            <a:r>
              <a:rPr sz="1600" u="sng" spc="-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usato 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per </a:t>
            </a: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indicare </a:t>
            </a:r>
            <a:r>
              <a:rPr sz="1600" u="sng" spc="-11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il</a:t>
            </a:r>
            <a:r>
              <a:rPr sz="1600" u="sng" spc="21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segno:</a:t>
            </a:r>
            <a:endParaRPr sz="1600">
              <a:latin typeface="Lucida Sans Unicode"/>
              <a:cs typeface="Lucida Sans Unicode"/>
            </a:endParaRPr>
          </a:p>
          <a:p>
            <a:pPr marL="880744" marR="3959225">
              <a:lnSpc>
                <a:spcPts val="1920"/>
              </a:lnSpc>
              <a:spcBef>
                <a:spcPts val="90"/>
              </a:spcBef>
            </a:pPr>
            <a:r>
              <a:rPr sz="1650" spc="-95" dirty="0">
                <a:latin typeface="Lucida Sans Unicode"/>
                <a:cs typeface="Lucida Sans Unicode"/>
              </a:rPr>
              <a:t>Primo </a:t>
            </a:r>
            <a:r>
              <a:rPr sz="1650" spc="-155" dirty="0">
                <a:latin typeface="Lucida Sans Unicode"/>
                <a:cs typeface="Lucida Sans Unicode"/>
              </a:rPr>
              <a:t>bit </a:t>
            </a:r>
            <a:r>
              <a:rPr sz="1650" spc="-380" dirty="0">
                <a:latin typeface="Lucida Sans Unicode"/>
                <a:cs typeface="Lucida Sans Unicode"/>
              </a:rPr>
              <a:t>= </a:t>
            </a:r>
            <a:r>
              <a:rPr sz="1650" spc="-160" dirty="0">
                <a:latin typeface="Lucida Sans Unicode"/>
                <a:cs typeface="Lucida Sans Unicode"/>
              </a:rPr>
              <a:t>0 </a:t>
            </a:r>
            <a:r>
              <a:rPr sz="1650" spc="-135" dirty="0">
                <a:latin typeface="Lucida Sans Unicode"/>
                <a:cs typeface="Lucida Sans Unicode"/>
              </a:rPr>
              <a:t>numero </a:t>
            </a:r>
            <a:r>
              <a:rPr sz="1650" spc="-114" dirty="0">
                <a:latin typeface="Lucida Sans Unicode"/>
                <a:cs typeface="Lucida Sans Unicode"/>
              </a:rPr>
              <a:t>positivo  </a:t>
            </a:r>
            <a:r>
              <a:rPr sz="1650" spc="-95" dirty="0">
                <a:latin typeface="Lucida Sans Unicode"/>
                <a:cs typeface="Lucida Sans Unicode"/>
              </a:rPr>
              <a:t>Primo </a:t>
            </a:r>
            <a:r>
              <a:rPr sz="1650" spc="-155" dirty="0">
                <a:latin typeface="Lucida Sans Unicode"/>
                <a:cs typeface="Lucida Sans Unicode"/>
              </a:rPr>
              <a:t>bit </a:t>
            </a:r>
            <a:r>
              <a:rPr sz="1650" spc="-380" dirty="0">
                <a:latin typeface="Lucida Sans Unicode"/>
                <a:cs typeface="Lucida Sans Unicode"/>
              </a:rPr>
              <a:t>= </a:t>
            </a:r>
            <a:r>
              <a:rPr sz="1650" spc="-160" dirty="0">
                <a:latin typeface="Lucida Sans Unicode"/>
                <a:cs typeface="Lucida Sans Unicode"/>
              </a:rPr>
              <a:t>1 </a:t>
            </a:r>
            <a:r>
              <a:rPr sz="1650" spc="-135" dirty="0">
                <a:latin typeface="Lucida Sans Unicode"/>
                <a:cs typeface="Lucida Sans Unicode"/>
              </a:rPr>
              <a:t>numero</a:t>
            </a:r>
            <a:r>
              <a:rPr sz="1650" spc="105" dirty="0">
                <a:latin typeface="Lucida Sans Unicode"/>
                <a:cs typeface="Lucida Sans Unicode"/>
              </a:rPr>
              <a:t> </a:t>
            </a:r>
            <a:r>
              <a:rPr sz="1650" spc="-105" dirty="0">
                <a:latin typeface="Lucida Sans Unicode"/>
                <a:cs typeface="Lucida Sans Unicode"/>
              </a:rPr>
              <a:t>negativo</a:t>
            </a:r>
            <a:endParaRPr sz="1650">
              <a:latin typeface="Lucida Sans Unicode"/>
              <a:cs typeface="Lucida Sans Unicode"/>
            </a:endParaRPr>
          </a:p>
          <a:p>
            <a:pPr marL="423545">
              <a:lnSpc>
                <a:spcPts val="1895"/>
              </a:lnSpc>
              <a:spcBef>
                <a:spcPts val="1855"/>
              </a:spcBef>
            </a:pPr>
            <a:r>
              <a:rPr sz="1600" spc="-55" dirty="0">
                <a:latin typeface="Lucida Sans Unicode"/>
                <a:cs typeface="Lucida Sans Unicode"/>
              </a:rPr>
              <a:t>Con </a:t>
            </a:r>
            <a:r>
              <a:rPr sz="1600" spc="-110" dirty="0">
                <a:latin typeface="Lucida Sans Unicode"/>
                <a:cs typeface="Lucida Sans Unicode"/>
              </a:rPr>
              <a:t>n </a:t>
            </a:r>
            <a:r>
              <a:rPr sz="1600" spc="-85" dirty="0">
                <a:latin typeface="Lucida Sans Unicode"/>
                <a:cs typeface="Lucida Sans Unicode"/>
              </a:rPr>
              <a:t>cifre </a:t>
            </a:r>
            <a:r>
              <a:rPr sz="1600" spc="-65" dirty="0">
                <a:latin typeface="Lucida Sans Unicode"/>
                <a:cs typeface="Lucida Sans Unicode"/>
              </a:rPr>
              <a:t>si </a:t>
            </a:r>
            <a:r>
              <a:rPr sz="1600" spc="-85" dirty="0">
                <a:latin typeface="Lucida Sans Unicode"/>
                <a:cs typeface="Lucida Sans Unicode"/>
              </a:rPr>
              <a:t>possono </a:t>
            </a:r>
            <a:r>
              <a:rPr sz="1600" spc="-75" dirty="0">
                <a:latin typeface="Lucida Sans Unicode"/>
                <a:cs typeface="Lucida Sans Unicode"/>
              </a:rPr>
              <a:t>rappresentare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100" dirty="0">
                <a:latin typeface="Lucida Sans Unicode"/>
                <a:cs typeface="Lucida Sans Unicode"/>
              </a:rPr>
              <a:t>numeri: </a:t>
            </a:r>
            <a:r>
              <a:rPr sz="1600" spc="-155" dirty="0">
                <a:latin typeface="Lucida Sans Unicode"/>
                <a:cs typeface="Lucida Sans Unicode"/>
              </a:rPr>
              <a:t>-(2</a:t>
            </a:r>
            <a:r>
              <a:rPr sz="1575" spc="-232" baseline="26455" dirty="0">
                <a:latin typeface="Lucida Sans Unicode"/>
                <a:cs typeface="Lucida Sans Unicode"/>
              </a:rPr>
              <a:t>n-1 </a:t>
            </a:r>
            <a:r>
              <a:rPr sz="1600" spc="-155" dirty="0">
                <a:latin typeface="Lucida Sans Unicode"/>
                <a:cs typeface="Lucida Sans Unicode"/>
              </a:rPr>
              <a:t>−1) </a:t>
            </a:r>
            <a:r>
              <a:rPr sz="1600" spc="-340" dirty="0">
                <a:latin typeface="Lucida Sans Unicode"/>
                <a:cs typeface="Lucida Sans Unicode"/>
              </a:rPr>
              <a:t>≤ </a:t>
            </a:r>
            <a:r>
              <a:rPr sz="1600" spc="60" dirty="0">
                <a:latin typeface="Lucida Sans Unicode"/>
                <a:cs typeface="Lucida Sans Unicode"/>
              </a:rPr>
              <a:t>X </a:t>
            </a:r>
            <a:r>
              <a:rPr sz="1600" spc="-340" dirty="0">
                <a:latin typeface="Lucida Sans Unicode"/>
                <a:cs typeface="Lucida Sans Unicode"/>
              </a:rPr>
              <a:t>≤ </a:t>
            </a:r>
            <a:r>
              <a:rPr sz="1600" spc="-155" dirty="0">
                <a:latin typeface="Lucida Sans Unicode"/>
                <a:cs typeface="Lucida Sans Unicode"/>
              </a:rPr>
              <a:t>+(2 </a:t>
            </a:r>
            <a:r>
              <a:rPr sz="1575" spc="-195" baseline="26455" dirty="0">
                <a:latin typeface="Lucida Sans Unicode"/>
                <a:cs typeface="Lucida Sans Unicode"/>
              </a:rPr>
              <a:t>n-1</a:t>
            </a:r>
            <a:r>
              <a:rPr sz="1575" spc="-52" baseline="26455" dirty="0">
                <a:latin typeface="Lucida Sans Unicode"/>
                <a:cs typeface="Lucida Sans Unicode"/>
              </a:rPr>
              <a:t> </a:t>
            </a:r>
            <a:r>
              <a:rPr sz="1600" spc="-155" dirty="0">
                <a:latin typeface="Lucida Sans Unicode"/>
                <a:cs typeface="Lucida Sans Unicode"/>
              </a:rPr>
              <a:t>−1)</a:t>
            </a:r>
            <a:endParaRPr sz="1600">
              <a:latin typeface="Lucida Sans Unicode"/>
              <a:cs typeface="Lucida Sans Unicode"/>
            </a:endParaRPr>
          </a:p>
          <a:p>
            <a:pPr marL="480059">
              <a:lnSpc>
                <a:spcPts val="1955"/>
              </a:lnSpc>
            </a:pPr>
            <a:r>
              <a:rPr sz="1650" spc="-110" dirty="0">
                <a:latin typeface="Lucida Sans Unicode"/>
                <a:cs typeface="Lucida Sans Unicode"/>
              </a:rPr>
              <a:t>“0” </a:t>
            </a:r>
            <a:r>
              <a:rPr sz="1650" spc="-120" dirty="0">
                <a:latin typeface="Lucida Sans Unicode"/>
                <a:cs typeface="Lucida Sans Unicode"/>
              </a:rPr>
              <a:t>positivo </a:t>
            </a:r>
            <a:r>
              <a:rPr sz="1650" spc="-35" dirty="0">
                <a:latin typeface="Lucida Sans Unicode"/>
                <a:cs typeface="Lucida Sans Unicode"/>
              </a:rPr>
              <a:t>e </a:t>
            </a:r>
            <a:r>
              <a:rPr sz="1650" spc="-110" dirty="0">
                <a:latin typeface="Lucida Sans Unicode"/>
                <a:cs typeface="Lucida Sans Unicode"/>
              </a:rPr>
              <a:t>“0”</a:t>
            </a:r>
            <a:r>
              <a:rPr sz="1650" spc="-15" dirty="0">
                <a:latin typeface="Lucida Sans Unicode"/>
                <a:cs typeface="Lucida Sans Unicode"/>
              </a:rPr>
              <a:t> </a:t>
            </a:r>
            <a:r>
              <a:rPr sz="1650" spc="-100" dirty="0">
                <a:latin typeface="Lucida Sans Unicode"/>
                <a:cs typeface="Lucida Sans Unicode"/>
              </a:rPr>
              <a:t>negativo…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28334" y="66548"/>
            <a:ext cx="2260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latin typeface="Georgia"/>
                <a:cs typeface="Georgia"/>
              </a:rPr>
              <a:t>Dr.Ing. </a:t>
            </a:r>
            <a:r>
              <a:rPr sz="1400" i="1" spc="-5" dirty="0">
                <a:latin typeface="Georgia"/>
                <a:cs typeface="Georgia"/>
              </a:rPr>
              <a:t>Donato</a:t>
            </a:r>
            <a:r>
              <a:rPr sz="1400" i="1" spc="-9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Paginazione </a:t>
            </a:r>
            <a:r>
              <a:rPr dirty="0"/>
              <a:t>su</a:t>
            </a:r>
            <a:r>
              <a:rPr spc="15" dirty="0"/>
              <a:t> </a:t>
            </a:r>
            <a:r>
              <a:rPr spc="-5" dirty="0"/>
              <a:t>richiesta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42543" y="1690776"/>
            <a:ext cx="7808595" cy="417195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b="1" spc="-10" dirty="0">
                <a:latin typeface="Arial"/>
                <a:cs typeface="Arial"/>
              </a:rPr>
              <a:t>PAGINAZIONE </a:t>
            </a:r>
            <a:r>
              <a:rPr sz="1600" b="1" spc="-5" dirty="0">
                <a:latin typeface="Arial"/>
                <a:cs typeface="Arial"/>
              </a:rPr>
              <a:t>SU RICHIESTA</a:t>
            </a:r>
            <a:r>
              <a:rPr sz="1600" b="1" spc="70" dirty="0">
                <a:latin typeface="Arial"/>
                <a:cs typeface="Arial"/>
              </a:rPr>
              <a:t>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PURA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pagina non viene trasferita in memoria fino a quando non’è</a:t>
            </a:r>
            <a:r>
              <a:rPr sz="1600" spc="1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richiesta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E’ possibile avviare l’esecuzione di un processo senza pagine in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90"/>
              </a:spcBef>
              <a:buChar char="•"/>
              <a:tabLst>
                <a:tab pos="354965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Al primo riferimento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genera un page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fault</a:t>
            </a:r>
            <a:endParaRPr sz="1600">
              <a:latin typeface="Arial"/>
              <a:cs typeface="Arial"/>
            </a:endParaRPr>
          </a:p>
          <a:p>
            <a:pPr marL="355600" marR="5080" indent="-342900">
              <a:lnSpc>
                <a:spcPts val="1730"/>
              </a:lnSpc>
              <a:spcBef>
                <a:spcPts val="409"/>
              </a:spcBef>
              <a:buChar char="•"/>
              <a:tabLst>
                <a:tab pos="354965" algn="l"/>
                <a:tab pos="356235" algn="l"/>
              </a:tabLst>
            </a:pP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volta caricata la pagina l’esecuzione del processo prosegue fino al successivo  page fault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Meccanismi di ausilio al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SO: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354965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Tabella delle pagine con </a:t>
            </a:r>
            <a:r>
              <a:rPr sz="1600" dirty="0">
                <a:latin typeface="Arial"/>
                <a:cs typeface="Arial"/>
              </a:rPr>
              <a:t>bit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validità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90"/>
              </a:spcBef>
              <a:buAutoNum type="arabicPeriod"/>
              <a:tabLst>
                <a:tab pos="354965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Memoria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ausiliaria</a:t>
            </a:r>
            <a:endParaRPr sz="1600">
              <a:latin typeface="Arial"/>
              <a:cs typeface="Arial"/>
            </a:endParaRPr>
          </a:p>
          <a:p>
            <a:pPr marL="355600" marR="196850">
              <a:lnSpc>
                <a:spcPts val="1730"/>
              </a:lnSpc>
              <a:spcBef>
                <a:spcPts val="409"/>
              </a:spcBef>
            </a:pPr>
            <a:r>
              <a:rPr sz="1600" spc="-5" dirty="0">
                <a:latin typeface="Arial"/>
                <a:cs typeface="Arial"/>
              </a:rPr>
              <a:t>La parte di memoria ausiliaria dedicata all’avvicendamento dei processi prende </a:t>
            </a:r>
            <a:r>
              <a:rPr sz="1600" dirty="0">
                <a:latin typeface="Arial"/>
                <a:cs typeface="Arial"/>
              </a:rPr>
              <a:t>il  </a:t>
            </a:r>
            <a:r>
              <a:rPr sz="1600" spc="-5" dirty="0">
                <a:latin typeface="Arial"/>
                <a:cs typeface="Arial"/>
              </a:rPr>
              <a:t>nome di area di avvicendamento o di </a:t>
            </a:r>
            <a:r>
              <a:rPr sz="1600" spc="-10" dirty="0">
                <a:latin typeface="Arial"/>
                <a:cs typeface="Arial"/>
              </a:rPr>
              <a:t>swap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(scambio)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Times New Roman"/>
              <a:cs typeface="Times New Roman"/>
            </a:endParaRPr>
          </a:p>
          <a:p>
            <a:pPr marL="355600" marR="280035" indent="-343535">
              <a:lnSpc>
                <a:spcPts val="1730"/>
              </a:lnSpc>
            </a:pPr>
            <a:r>
              <a:rPr sz="1600" spc="-5" dirty="0">
                <a:latin typeface="Arial"/>
                <a:cs typeface="Arial"/>
              </a:rPr>
              <a:t>NB: sistema di paginazione </a:t>
            </a:r>
            <a:r>
              <a:rPr sz="1600" dirty="0">
                <a:latin typeface="Arial"/>
                <a:cs typeface="Arial"/>
              </a:rPr>
              <a:t>su </a:t>
            </a:r>
            <a:r>
              <a:rPr sz="1600" spc="-5" dirty="0">
                <a:latin typeface="Arial"/>
                <a:cs typeface="Arial"/>
              </a:rPr>
              <a:t>richiesta trasparente all’utente e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colloca tra CPU e  memoria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44729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Performance della  Paginazione </a:t>
            </a:r>
            <a:r>
              <a:rPr dirty="0"/>
              <a:t>su</a:t>
            </a:r>
            <a:r>
              <a:rPr spc="-15" dirty="0"/>
              <a:t> </a:t>
            </a:r>
            <a:r>
              <a:rPr spc="-5" dirty="0"/>
              <a:t>richiesta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4065" y="1503640"/>
            <a:ext cx="849439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Fino a </a:t>
            </a:r>
            <a:r>
              <a:rPr sz="1650" i="1" spc="-40" dirty="0">
                <a:latin typeface="Malgun Gothic"/>
                <a:cs typeface="Malgun Gothic"/>
              </a:rPr>
              <a:t>quando </a:t>
            </a:r>
            <a:r>
              <a:rPr sz="1650" i="1" spc="-35" dirty="0">
                <a:latin typeface="Malgun Gothic"/>
                <a:cs typeface="Malgun Gothic"/>
              </a:rPr>
              <a:t>non </a:t>
            </a:r>
            <a:r>
              <a:rPr sz="1650" i="1" spc="-20" dirty="0">
                <a:latin typeface="Malgun Gothic"/>
                <a:cs typeface="Malgun Gothic"/>
              </a:rPr>
              <a:t>si </a:t>
            </a:r>
            <a:r>
              <a:rPr sz="1650" i="1" spc="-30" dirty="0">
                <a:latin typeface="Malgun Gothic"/>
                <a:cs typeface="Malgun Gothic"/>
              </a:rPr>
              <a:t>verificano </a:t>
            </a:r>
            <a:r>
              <a:rPr sz="1650" i="1" spc="-40" dirty="0">
                <a:latin typeface="Malgun Gothic"/>
                <a:cs typeface="Malgun Gothic"/>
              </a:rPr>
              <a:t>page </a:t>
            </a:r>
            <a:r>
              <a:rPr sz="1650" i="1" spc="-25" dirty="0">
                <a:latin typeface="Malgun Gothic"/>
                <a:cs typeface="Malgun Gothic"/>
              </a:rPr>
              <a:t>fault,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40" dirty="0">
                <a:latin typeface="Malgun Gothic"/>
                <a:cs typeface="Malgun Gothic"/>
              </a:rPr>
              <a:t>tempo </a:t>
            </a:r>
            <a:r>
              <a:rPr sz="1650" i="1" spc="-30" dirty="0">
                <a:latin typeface="Malgun Gothic"/>
                <a:cs typeface="Malgun Gothic"/>
              </a:rPr>
              <a:t>di accesso effettivo è </a:t>
            </a:r>
            <a:r>
              <a:rPr sz="1650" i="1" spc="-35" dirty="0">
                <a:latin typeface="Malgun Gothic"/>
                <a:cs typeface="Malgun Gothic"/>
              </a:rPr>
              <a:t>uguale </a:t>
            </a:r>
            <a:r>
              <a:rPr sz="1650" i="1" spc="-25" dirty="0">
                <a:latin typeface="Malgun Gothic"/>
                <a:cs typeface="Malgun Gothic"/>
              </a:rPr>
              <a:t>al</a:t>
            </a:r>
            <a:r>
              <a:rPr sz="1650" i="1" spc="505" dirty="0">
                <a:latin typeface="Malgun Gothic"/>
                <a:cs typeface="Malgun Gothic"/>
              </a:rPr>
              <a:t> </a:t>
            </a:r>
            <a:r>
              <a:rPr sz="1650" i="1" spc="-40" dirty="0">
                <a:latin typeface="Malgun Gothic"/>
                <a:cs typeface="Malgun Gothic"/>
              </a:rPr>
              <a:t>tempo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4065" y="1657181"/>
            <a:ext cx="5328920" cy="70104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650" i="1" spc="-30" dirty="0">
                <a:latin typeface="Malgun Gothic"/>
                <a:cs typeface="Malgun Gothic"/>
              </a:rPr>
              <a:t>di accesso </a:t>
            </a:r>
            <a:r>
              <a:rPr sz="1650" i="1" spc="-25" dirty="0">
                <a:latin typeface="Malgun Gothic"/>
                <a:cs typeface="Malgun Gothic"/>
              </a:rPr>
              <a:t>alla </a:t>
            </a:r>
            <a:r>
              <a:rPr sz="1650" i="1" spc="-35" dirty="0">
                <a:latin typeface="Malgun Gothic"/>
                <a:cs typeface="Malgun Gothic"/>
              </a:rPr>
              <a:t>memoria </a:t>
            </a:r>
            <a:r>
              <a:rPr sz="1650" i="1" spc="-25" dirty="0">
                <a:latin typeface="Malgun Gothic"/>
                <a:cs typeface="Malgun Gothic"/>
              </a:rPr>
              <a:t>(nella </a:t>
            </a:r>
            <a:r>
              <a:rPr sz="1650" i="1" spc="-30" dirty="0">
                <a:latin typeface="Malgun Gothic"/>
                <a:cs typeface="Malgun Gothic"/>
              </a:rPr>
              <a:t>ipotesi di assenza di</a:t>
            </a:r>
            <a:r>
              <a:rPr sz="1650" i="1" spc="22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$)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600" spc="-5" dirty="0">
                <a:latin typeface="Arial"/>
                <a:cs typeface="Arial"/>
              </a:rPr>
              <a:t>Sia </a:t>
            </a:r>
            <a:r>
              <a:rPr sz="1600" i="1" spc="-5" dirty="0">
                <a:latin typeface="Arial"/>
                <a:cs typeface="Arial"/>
              </a:rPr>
              <a:t>p </a:t>
            </a:r>
            <a:r>
              <a:rPr sz="1600" spc="-5" dirty="0">
                <a:latin typeface="Arial"/>
                <a:cs typeface="Arial"/>
              </a:rPr>
              <a:t>la probabilità che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verifichi un Page Fault (0 </a:t>
            </a:r>
            <a:r>
              <a:rPr sz="1600" spc="-5" dirty="0">
                <a:latin typeface="Symbol"/>
                <a:cs typeface="Symbol"/>
              </a:rPr>
              <a:t>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Arial"/>
                <a:cs typeface="Arial"/>
              </a:rPr>
              <a:t>p </a:t>
            </a:r>
            <a:r>
              <a:rPr sz="1600" spc="-5" dirty="0">
                <a:latin typeface="Symbol"/>
                <a:cs typeface="Symbol"/>
              </a:rPr>
              <a:t></a:t>
            </a:r>
            <a:r>
              <a:rPr sz="1600" spc="19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1)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4065" y="2333015"/>
            <a:ext cx="7061834" cy="422021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756285" indent="-286385">
              <a:lnSpc>
                <a:spcPct val="100000"/>
              </a:lnSpc>
              <a:spcBef>
                <a:spcPts val="484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600" i="1" spc="-5" dirty="0">
                <a:latin typeface="Arial"/>
                <a:cs typeface="Arial"/>
              </a:rPr>
              <a:t>p </a:t>
            </a:r>
            <a:r>
              <a:rPr sz="1600" spc="-5" dirty="0">
                <a:latin typeface="Arial"/>
                <a:cs typeface="Arial"/>
              </a:rPr>
              <a:t>= 0 no page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faults</a:t>
            </a:r>
            <a:endParaRPr sz="16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38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600" i="1" spc="-5" dirty="0">
                <a:latin typeface="Arial"/>
                <a:cs typeface="Arial"/>
              </a:rPr>
              <a:t>p </a:t>
            </a:r>
            <a:r>
              <a:rPr sz="1600" spc="-5" dirty="0">
                <a:latin typeface="Arial"/>
                <a:cs typeface="Arial"/>
              </a:rPr>
              <a:t>= 1, every reference is a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fault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Tempo di accesso effettivo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EAT=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= (1 – </a:t>
            </a:r>
            <a:r>
              <a:rPr sz="1600" i="1" spc="-5" dirty="0">
                <a:latin typeface="Arial"/>
                <a:cs typeface="Arial"/>
              </a:rPr>
              <a:t>p</a:t>
            </a:r>
            <a:r>
              <a:rPr sz="1600" spc="-5" dirty="0">
                <a:latin typeface="Arial"/>
                <a:cs typeface="Arial"/>
              </a:rPr>
              <a:t>) * memory access + </a:t>
            </a:r>
            <a:r>
              <a:rPr sz="1600" i="1" spc="-5" dirty="0">
                <a:latin typeface="Arial"/>
                <a:cs typeface="Arial"/>
              </a:rPr>
              <a:t>p </a:t>
            </a:r>
            <a:r>
              <a:rPr sz="1600" spc="-5" dirty="0">
                <a:latin typeface="Arial"/>
                <a:cs typeface="Arial"/>
              </a:rPr>
              <a:t>* (tempo gestione pagina</a:t>
            </a:r>
            <a:r>
              <a:rPr sz="1600" spc="1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mancante)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Gestione pagina</a:t>
            </a:r>
            <a:r>
              <a:rPr sz="1600" b="1" spc="5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mancante: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Generazione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trap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Salvataggio contesto processo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(run-&gt;blocked)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Determinazione </a:t>
            </a:r>
            <a:r>
              <a:rPr sz="1600" dirty="0">
                <a:latin typeface="Arial"/>
                <a:cs typeface="Arial"/>
              </a:rPr>
              <a:t>della </a:t>
            </a:r>
            <a:r>
              <a:rPr sz="1600" spc="-5" dirty="0">
                <a:latin typeface="Arial"/>
                <a:cs typeface="Arial"/>
              </a:rPr>
              <a:t>natura </a:t>
            </a:r>
            <a:r>
              <a:rPr sz="1600" dirty="0">
                <a:latin typeface="Arial"/>
                <a:cs typeface="Arial"/>
              </a:rPr>
              <a:t>della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trap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Controllo correttezza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riferimento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Lettura da disco e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trasferimento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290"/>
              </a:spcBef>
              <a:buChar char="•"/>
              <a:tabLst>
                <a:tab pos="812800" algn="l"/>
                <a:tab pos="813435" algn="l"/>
              </a:tabLst>
            </a:pPr>
            <a:r>
              <a:rPr sz="1200" dirty="0">
                <a:latin typeface="Arial"/>
                <a:cs typeface="Arial"/>
              </a:rPr>
              <a:t>Attesa </a:t>
            </a:r>
            <a:r>
              <a:rPr sz="1200" spc="-5" dirty="0">
                <a:latin typeface="Arial"/>
                <a:cs typeface="Arial"/>
              </a:rPr>
              <a:t>in </a:t>
            </a:r>
            <a:r>
              <a:rPr sz="1200" dirty="0">
                <a:latin typeface="Arial"/>
                <a:cs typeface="Arial"/>
              </a:rPr>
              <a:t>blocked </a:t>
            </a:r>
            <a:r>
              <a:rPr sz="1200" spc="-5" dirty="0">
                <a:latin typeface="Arial"/>
                <a:cs typeface="Arial"/>
              </a:rPr>
              <a:t>per lo </a:t>
            </a:r>
            <a:r>
              <a:rPr sz="1200" dirty="0">
                <a:latin typeface="Arial"/>
                <a:cs typeface="Arial"/>
              </a:rPr>
              <a:t>specifico </a:t>
            </a:r>
            <a:r>
              <a:rPr sz="1200" spc="-5" dirty="0">
                <a:latin typeface="Arial"/>
                <a:cs typeface="Arial"/>
              </a:rPr>
              <a:t>dispositivo (la CPU può essere assegnata ad altri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processi)</a:t>
            </a:r>
            <a:endParaRPr sz="12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290"/>
              </a:spcBef>
              <a:buChar char="•"/>
              <a:tabLst>
                <a:tab pos="812800" algn="l"/>
                <a:tab pos="813435" algn="l"/>
              </a:tabLst>
            </a:pPr>
            <a:r>
              <a:rPr sz="1200" spc="-5" dirty="0">
                <a:latin typeface="Arial"/>
                <a:cs typeface="Arial"/>
              </a:rPr>
              <a:t>Seektime+rotational latency+transfert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time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650" spc="-110" dirty="0">
                <a:latin typeface="Lucida Sans Unicode"/>
                <a:cs typeface="Lucida Sans Unicode"/>
              </a:rPr>
              <a:t>continua…</a:t>
            </a:r>
            <a:endParaRPr sz="1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44729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Performance della  Paginazione </a:t>
            </a:r>
            <a:r>
              <a:rPr dirty="0"/>
              <a:t>su</a:t>
            </a:r>
            <a:r>
              <a:rPr spc="-15" dirty="0"/>
              <a:t> </a:t>
            </a:r>
            <a:r>
              <a:rPr spc="-5" dirty="0"/>
              <a:t>richiesta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4065" y="1449984"/>
            <a:ext cx="8049259" cy="489648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i="1" spc="-5" dirty="0">
                <a:latin typeface="Arial"/>
                <a:cs typeface="Arial"/>
              </a:rPr>
              <a:t>…continua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Generazione interrupt (I/O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completato)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Salvataggio contesto processo nello stato di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Run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9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Gestione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interruzione</a:t>
            </a:r>
            <a:endParaRPr sz="1600">
              <a:latin typeface="Arial"/>
              <a:cs typeface="Arial"/>
            </a:endParaRPr>
          </a:p>
          <a:p>
            <a:pPr marL="355600" marR="132715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Aggiornamento tabella delle pagine per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processo che aveva generato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page fault,  blocked-&gt;ready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Attesa in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ready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Ripristino del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contesto</a:t>
            </a:r>
            <a:endParaRPr sz="1600">
              <a:latin typeface="Arial"/>
              <a:cs typeface="Arial"/>
            </a:endParaRPr>
          </a:p>
          <a:p>
            <a:pPr marL="517525">
              <a:lnSpc>
                <a:spcPct val="100000"/>
              </a:lnSpc>
              <a:spcBef>
                <a:spcPts val="1165"/>
              </a:spcBef>
            </a:pPr>
            <a:r>
              <a:rPr sz="1200" spc="-5" dirty="0">
                <a:latin typeface="Arial"/>
                <a:cs typeface="Arial"/>
              </a:rPr>
              <a:t>Esempio:</a:t>
            </a:r>
            <a:endParaRPr sz="1200">
              <a:latin typeface="Arial"/>
              <a:cs typeface="Arial"/>
            </a:endParaRPr>
          </a:p>
          <a:p>
            <a:pPr marL="517525" lvl="1">
              <a:lnSpc>
                <a:spcPct val="100000"/>
              </a:lnSpc>
              <a:spcBef>
                <a:spcPts val="285"/>
              </a:spcBef>
              <a:buChar char="•"/>
              <a:tabLst>
                <a:tab pos="860425" algn="l"/>
                <a:tab pos="861060" algn="l"/>
              </a:tabLst>
            </a:pPr>
            <a:r>
              <a:rPr sz="1200" spc="-5" dirty="0">
                <a:latin typeface="Arial"/>
                <a:cs typeface="Arial"/>
              </a:rPr>
              <a:t>Memory </a:t>
            </a:r>
            <a:r>
              <a:rPr sz="1200" dirty="0">
                <a:latin typeface="Arial"/>
                <a:cs typeface="Arial"/>
              </a:rPr>
              <a:t>access time = 100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nsec</a:t>
            </a:r>
            <a:endParaRPr sz="1200">
              <a:latin typeface="Arial"/>
              <a:cs typeface="Arial"/>
            </a:endParaRPr>
          </a:p>
          <a:p>
            <a:pPr marL="517525" lvl="1">
              <a:lnSpc>
                <a:spcPct val="100000"/>
              </a:lnSpc>
              <a:spcBef>
                <a:spcPts val="290"/>
              </a:spcBef>
              <a:buChar char="•"/>
              <a:tabLst>
                <a:tab pos="860425" algn="l"/>
                <a:tab pos="861060" algn="l"/>
              </a:tabLst>
            </a:pPr>
            <a:r>
              <a:rPr sz="1200" spc="-5" dirty="0">
                <a:latin typeface="Arial"/>
                <a:cs typeface="Arial"/>
              </a:rPr>
              <a:t>Average page-fault service </a:t>
            </a:r>
            <a:r>
              <a:rPr sz="1200" dirty="0">
                <a:latin typeface="Arial"/>
                <a:cs typeface="Arial"/>
              </a:rPr>
              <a:t>time = </a:t>
            </a:r>
            <a:r>
              <a:rPr sz="1200" spc="-5" dirty="0">
                <a:latin typeface="Arial"/>
                <a:cs typeface="Arial"/>
              </a:rPr>
              <a:t>25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msec</a:t>
            </a:r>
            <a:endParaRPr sz="1200">
              <a:latin typeface="Arial"/>
              <a:cs typeface="Arial"/>
            </a:endParaRPr>
          </a:p>
          <a:p>
            <a:pPr marL="517525" lvl="1">
              <a:lnSpc>
                <a:spcPct val="100000"/>
              </a:lnSpc>
              <a:spcBef>
                <a:spcPts val="285"/>
              </a:spcBef>
              <a:buChar char="•"/>
              <a:tabLst>
                <a:tab pos="860425" algn="l"/>
                <a:tab pos="861060" algn="l"/>
              </a:tabLst>
            </a:pPr>
            <a:r>
              <a:rPr sz="1200" dirty="0">
                <a:latin typeface="Arial"/>
                <a:cs typeface="Arial"/>
              </a:rPr>
              <a:t>EAT = </a:t>
            </a:r>
            <a:r>
              <a:rPr sz="1200" spc="-5" dirty="0">
                <a:latin typeface="Arial"/>
                <a:cs typeface="Arial"/>
              </a:rPr>
              <a:t>(1 </a:t>
            </a:r>
            <a:r>
              <a:rPr sz="1200" dirty="0">
                <a:latin typeface="Arial"/>
                <a:cs typeface="Arial"/>
              </a:rPr>
              <a:t>– </a:t>
            </a:r>
            <a:r>
              <a:rPr sz="1200" spc="-5" dirty="0">
                <a:latin typeface="Arial"/>
                <a:cs typeface="Arial"/>
              </a:rPr>
              <a:t>p) </a:t>
            </a:r>
            <a:r>
              <a:rPr sz="1200" dirty="0">
                <a:latin typeface="Arial"/>
                <a:cs typeface="Arial"/>
              </a:rPr>
              <a:t>x </a:t>
            </a:r>
            <a:r>
              <a:rPr sz="1200" spc="-5" dirty="0">
                <a:latin typeface="Arial"/>
                <a:cs typeface="Arial"/>
              </a:rPr>
              <a:t>100 </a:t>
            </a:r>
            <a:r>
              <a:rPr sz="1200" dirty="0">
                <a:latin typeface="Arial"/>
                <a:cs typeface="Arial"/>
              </a:rPr>
              <a:t>+ </a:t>
            </a:r>
            <a:r>
              <a:rPr sz="1200" spc="-5" dirty="0">
                <a:latin typeface="Arial"/>
                <a:cs typeface="Arial"/>
              </a:rPr>
              <a:t>p (25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milliseconds)</a:t>
            </a:r>
            <a:endParaRPr sz="1200">
              <a:latin typeface="Arial"/>
              <a:cs typeface="Arial"/>
            </a:endParaRPr>
          </a:p>
          <a:p>
            <a:pPr marL="120332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Arial"/>
                <a:cs typeface="Arial"/>
              </a:rPr>
              <a:t>= </a:t>
            </a:r>
            <a:r>
              <a:rPr sz="1200" spc="-5" dirty="0">
                <a:latin typeface="Arial"/>
                <a:cs typeface="Arial"/>
              </a:rPr>
              <a:t>(1 </a:t>
            </a:r>
            <a:r>
              <a:rPr sz="1200" dirty="0">
                <a:latin typeface="Arial"/>
                <a:cs typeface="Arial"/>
              </a:rPr>
              <a:t>– </a:t>
            </a:r>
            <a:r>
              <a:rPr sz="1200" spc="-5" dirty="0">
                <a:latin typeface="Arial"/>
                <a:cs typeface="Arial"/>
              </a:rPr>
              <a:t>p) </a:t>
            </a:r>
            <a:r>
              <a:rPr sz="1200" dirty="0">
                <a:latin typeface="Arial"/>
                <a:cs typeface="Arial"/>
              </a:rPr>
              <a:t>x </a:t>
            </a:r>
            <a:r>
              <a:rPr sz="1200" spc="-5" dirty="0">
                <a:latin typeface="Arial"/>
                <a:cs typeface="Arial"/>
              </a:rPr>
              <a:t>100 </a:t>
            </a:r>
            <a:r>
              <a:rPr sz="1200" dirty="0">
                <a:latin typeface="Arial"/>
                <a:cs typeface="Arial"/>
              </a:rPr>
              <a:t>+ </a:t>
            </a:r>
            <a:r>
              <a:rPr sz="1200" spc="-5" dirty="0">
                <a:latin typeface="Arial"/>
                <a:cs typeface="Arial"/>
              </a:rPr>
              <a:t>p </a:t>
            </a:r>
            <a:r>
              <a:rPr sz="1200" dirty="0">
                <a:latin typeface="Arial"/>
                <a:cs typeface="Arial"/>
              </a:rPr>
              <a:t>x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25,000,000</a:t>
            </a:r>
            <a:endParaRPr sz="1200">
              <a:latin typeface="Arial"/>
              <a:cs typeface="Arial"/>
            </a:endParaRPr>
          </a:p>
          <a:p>
            <a:pPr marL="111823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Arial"/>
                <a:cs typeface="Arial"/>
              </a:rPr>
              <a:t>= 100 + </a:t>
            </a:r>
            <a:r>
              <a:rPr sz="1200" spc="-5" dirty="0">
                <a:latin typeface="Arial"/>
                <a:cs typeface="Arial"/>
              </a:rPr>
              <a:t>p </a:t>
            </a:r>
            <a:r>
              <a:rPr sz="1200" dirty="0">
                <a:latin typeface="Arial"/>
                <a:cs typeface="Arial"/>
              </a:rPr>
              <a:t>x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24,999,900</a:t>
            </a:r>
            <a:endParaRPr sz="1200">
              <a:latin typeface="Arial"/>
              <a:cs typeface="Arial"/>
            </a:endParaRPr>
          </a:p>
          <a:p>
            <a:pPr marL="517525" marR="2653665" lvl="1">
              <a:lnSpc>
                <a:spcPct val="120000"/>
              </a:lnSpc>
              <a:buChar char="•"/>
              <a:tabLst>
                <a:tab pos="860425" algn="l"/>
                <a:tab pos="861060" algn="l"/>
              </a:tabLst>
            </a:pPr>
            <a:r>
              <a:rPr sz="1200" spc="-5" dirty="0">
                <a:latin typeface="Arial"/>
                <a:cs typeface="Arial"/>
              </a:rPr>
              <a:t>Se un accesso ogni 1000 genera un page </a:t>
            </a:r>
            <a:r>
              <a:rPr sz="1200" dirty="0">
                <a:latin typeface="Arial"/>
                <a:cs typeface="Arial"/>
              </a:rPr>
              <a:t>fault: EAT = 25,000 </a:t>
            </a:r>
            <a:r>
              <a:rPr sz="1200" spc="-5" dirty="0">
                <a:latin typeface="Arial"/>
                <a:cs typeface="Arial"/>
              </a:rPr>
              <a:t>nsec  RALLENTAMENTO DEL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250%!!!</a:t>
            </a:r>
            <a:endParaRPr sz="1200">
              <a:latin typeface="Arial"/>
              <a:cs typeface="Arial"/>
            </a:endParaRPr>
          </a:p>
          <a:p>
            <a:pPr marL="517525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Arial"/>
                <a:cs typeface="Arial"/>
              </a:rPr>
              <a:t>Per avere un rallentamento del 10% il </a:t>
            </a:r>
            <a:r>
              <a:rPr sz="1200" dirty="0">
                <a:latin typeface="Arial"/>
                <a:cs typeface="Arial"/>
              </a:rPr>
              <a:t>sistema </a:t>
            </a:r>
            <a:r>
              <a:rPr sz="1200" spc="-5" dirty="0">
                <a:latin typeface="Arial"/>
                <a:cs typeface="Arial"/>
              </a:rPr>
              <a:t>deve garantire </a:t>
            </a:r>
            <a:r>
              <a:rPr sz="1200" dirty="0">
                <a:latin typeface="Arial"/>
                <a:cs typeface="Arial"/>
              </a:rPr>
              <a:t>meno </a:t>
            </a:r>
            <a:r>
              <a:rPr sz="1200" spc="-5" dirty="0">
                <a:latin typeface="Arial"/>
                <a:cs typeface="Arial"/>
              </a:rPr>
              <a:t>di una assenza ogni 2,500,000 di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riferimenti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Times New Roman"/>
              <a:cs typeface="Times New Roman"/>
            </a:endParaRPr>
          </a:p>
          <a:p>
            <a:pPr marL="144145">
              <a:lnSpc>
                <a:spcPct val="100000"/>
              </a:lnSpc>
            </a:pPr>
            <a:r>
              <a:rPr sz="1650" b="1" i="1" spc="-70" dirty="0">
                <a:solidFill>
                  <a:srgbClr val="0099CC"/>
                </a:solidFill>
                <a:latin typeface="Malgun Gothic"/>
                <a:cs typeface="Malgun Gothic"/>
              </a:rPr>
              <a:t>Tempo </a:t>
            </a:r>
            <a:r>
              <a:rPr sz="1650" b="1" i="1" spc="-25" dirty="0">
                <a:solidFill>
                  <a:srgbClr val="0099CC"/>
                </a:solidFill>
                <a:latin typeface="Malgun Gothic"/>
                <a:cs typeface="Malgun Gothic"/>
              </a:rPr>
              <a:t>di </a:t>
            </a:r>
            <a:r>
              <a:rPr sz="1650" b="1" i="1" spc="-30" dirty="0">
                <a:solidFill>
                  <a:srgbClr val="0099CC"/>
                </a:solidFill>
                <a:latin typeface="Malgun Gothic"/>
                <a:cs typeface="Malgun Gothic"/>
              </a:rPr>
              <a:t>accesso effettivo </a:t>
            </a:r>
            <a:r>
              <a:rPr sz="1650" b="1" i="1" spc="-35" dirty="0">
                <a:solidFill>
                  <a:srgbClr val="0099CC"/>
                </a:solidFill>
                <a:latin typeface="Malgun Gothic"/>
                <a:cs typeface="Malgun Gothic"/>
              </a:rPr>
              <a:t>proporzionale </a:t>
            </a:r>
            <a:r>
              <a:rPr sz="1650" b="1" i="1" spc="-30" dirty="0">
                <a:solidFill>
                  <a:srgbClr val="0099CC"/>
                </a:solidFill>
                <a:latin typeface="Malgun Gothic"/>
                <a:cs typeface="Malgun Gothic"/>
              </a:rPr>
              <a:t>alla </a:t>
            </a:r>
            <a:r>
              <a:rPr sz="1650" b="1" i="1" spc="-35" dirty="0">
                <a:solidFill>
                  <a:srgbClr val="0099CC"/>
                </a:solidFill>
                <a:latin typeface="Malgun Gothic"/>
                <a:cs typeface="Malgun Gothic"/>
              </a:rPr>
              <a:t>frequenza </a:t>
            </a:r>
            <a:r>
              <a:rPr sz="1650" b="1" i="1" spc="-25" dirty="0">
                <a:solidFill>
                  <a:srgbClr val="0099CC"/>
                </a:solidFill>
                <a:latin typeface="Malgun Gothic"/>
                <a:cs typeface="Malgun Gothic"/>
              </a:rPr>
              <a:t>di </a:t>
            </a:r>
            <a:r>
              <a:rPr sz="1650" b="1" i="1" spc="-35" dirty="0">
                <a:solidFill>
                  <a:srgbClr val="0099CC"/>
                </a:solidFill>
                <a:latin typeface="Malgun Gothic"/>
                <a:cs typeface="Malgun Gothic"/>
              </a:rPr>
              <a:t>assenza </a:t>
            </a:r>
            <a:r>
              <a:rPr sz="1650" b="1" i="1" spc="-30" dirty="0">
                <a:solidFill>
                  <a:srgbClr val="0099CC"/>
                </a:solidFill>
                <a:latin typeface="Malgun Gothic"/>
                <a:cs typeface="Malgun Gothic"/>
              </a:rPr>
              <a:t>delle</a:t>
            </a:r>
            <a:r>
              <a:rPr sz="1650" b="1" i="1" spc="335" dirty="0">
                <a:solidFill>
                  <a:srgbClr val="0099CC"/>
                </a:solidFill>
                <a:latin typeface="Malgun Gothic"/>
                <a:cs typeface="Malgun Gothic"/>
              </a:rPr>
              <a:t> </a:t>
            </a:r>
            <a:r>
              <a:rPr sz="1650" b="1" i="1" spc="-40" dirty="0">
                <a:solidFill>
                  <a:srgbClr val="0099CC"/>
                </a:solidFill>
                <a:latin typeface="Malgun Gothic"/>
                <a:cs typeface="Malgun Gothic"/>
              </a:rPr>
              <a:t>pagine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8540" y="1513078"/>
            <a:ext cx="7825105" cy="3226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10" dirty="0">
                <a:latin typeface="Arial"/>
                <a:cs typeface="Arial"/>
              </a:rPr>
              <a:t>Come selezionare </a:t>
            </a:r>
            <a:r>
              <a:rPr sz="1600" i="1" spc="-5" dirty="0">
                <a:latin typeface="Arial"/>
                <a:cs typeface="Arial"/>
              </a:rPr>
              <a:t>quali pagine portare </a:t>
            </a:r>
            <a:r>
              <a:rPr sz="1600" i="1" dirty="0">
                <a:latin typeface="Arial"/>
                <a:cs typeface="Arial"/>
              </a:rPr>
              <a:t>in</a:t>
            </a:r>
            <a:r>
              <a:rPr sz="1600" i="1" spc="10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memoria:</a:t>
            </a:r>
            <a:endParaRPr sz="16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CONCETTO</a:t>
            </a:r>
            <a:r>
              <a:rPr sz="1600" b="1" spc="5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DI</a:t>
            </a:r>
            <a:r>
              <a:rPr sz="1600" b="1" spc="65" dirty="0">
                <a:latin typeface="Arial"/>
                <a:cs typeface="Arial"/>
              </a:rPr>
              <a:t> </a:t>
            </a:r>
            <a:r>
              <a:rPr sz="1600" b="1" spc="-25" dirty="0">
                <a:latin typeface="Arial"/>
                <a:cs typeface="Arial"/>
              </a:rPr>
              <a:t>LOCALITA’:</a:t>
            </a:r>
            <a:r>
              <a:rPr sz="1600" b="1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programmi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hanno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una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forte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tendenza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favorire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un</a:t>
            </a:r>
            <a:endParaRPr sz="16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sottoinsieme del loro spazio di indirizzamento durante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l’esecuzione.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824865" marR="5080" algn="just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Una parte notevole degli accessi, </a:t>
            </a:r>
            <a:r>
              <a:rPr sz="1400" spc="-10" dirty="0">
                <a:latin typeface="Arial"/>
                <a:cs typeface="Arial"/>
              </a:rPr>
              <a:t>in un </a:t>
            </a:r>
            <a:r>
              <a:rPr sz="1400" spc="-5" dirty="0">
                <a:latin typeface="Arial"/>
                <a:cs typeface="Arial"/>
              </a:rPr>
              <a:t>periodo di tempo, </a:t>
            </a:r>
            <a:r>
              <a:rPr sz="1400" spc="-10" dirty="0">
                <a:latin typeface="Arial"/>
                <a:cs typeface="Arial"/>
              </a:rPr>
              <a:t>vengono effettuati </a:t>
            </a:r>
            <a:r>
              <a:rPr sz="1400" spc="-5" dirty="0">
                <a:latin typeface="Arial"/>
                <a:cs typeface="Arial"/>
              </a:rPr>
              <a:t>su un </a:t>
            </a:r>
            <a:r>
              <a:rPr sz="1400" spc="-10" dirty="0">
                <a:latin typeface="Arial"/>
                <a:cs typeface="Arial"/>
              </a:rPr>
              <a:t>set  </a:t>
            </a:r>
            <a:r>
              <a:rPr sz="1400" spc="-5" dirty="0">
                <a:latin typeface="Arial"/>
                <a:cs typeface="Arial"/>
              </a:rPr>
              <a:t>ridotto delle pagine virtuali di </a:t>
            </a:r>
            <a:r>
              <a:rPr sz="1400" spc="-10" dirty="0">
                <a:latin typeface="Arial"/>
                <a:cs typeface="Arial"/>
              </a:rPr>
              <a:t>un processo. </a:t>
            </a:r>
            <a:r>
              <a:rPr sz="1400" spc="-5" dirty="0">
                <a:latin typeface="Arial"/>
                <a:cs typeface="Arial"/>
              </a:rPr>
              <a:t>Un processo </a:t>
            </a:r>
            <a:r>
              <a:rPr sz="1400" dirty="0">
                <a:latin typeface="Arial"/>
                <a:cs typeface="Arial"/>
              </a:rPr>
              <a:t>si </a:t>
            </a:r>
            <a:r>
              <a:rPr sz="1400" spc="-10" dirty="0">
                <a:latin typeface="Arial"/>
                <a:cs typeface="Arial"/>
              </a:rPr>
              <a:t>“muove” </a:t>
            </a:r>
            <a:r>
              <a:rPr sz="1400" spc="-5" dirty="0">
                <a:latin typeface="Arial"/>
                <a:cs typeface="Arial"/>
              </a:rPr>
              <a:t>lentamente da una  </a:t>
            </a:r>
            <a:r>
              <a:rPr sz="1400" dirty="0">
                <a:latin typeface="Arial"/>
                <a:cs typeface="Arial"/>
              </a:rPr>
              <a:t>località </a:t>
            </a:r>
            <a:r>
              <a:rPr sz="1400" spc="-5" dirty="0">
                <a:latin typeface="Arial"/>
                <a:cs typeface="Arial"/>
              </a:rPr>
              <a:t>ad un’altra nel </a:t>
            </a:r>
            <a:r>
              <a:rPr sz="1400" dirty="0">
                <a:latin typeface="Arial"/>
                <a:cs typeface="Arial"/>
              </a:rPr>
              <a:t>corso </a:t>
            </a:r>
            <a:r>
              <a:rPr sz="1400" spc="-5" dirty="0">
                <a:latin typeface="Arial"/>
                <a:cs typeface="Arial"/>
              </a:rPr>
              <a:t>della </a:t>
            </a:r>
            <a:r>
              <a:rPr sz="1400" dirty="0">
                <a:latin typeface="Arial"/>
                <a:cs typeface="Arial"/>
              </a:rPr>
              <a:t>sua</a:t>
            </a:r>
            <a:r>
              <a:rPr sz="1400" spc="-1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esecuzione.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824865" marR="5080" algn="just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Il </a:t>
            </a:r>
            <a:r>
              <a:rPr sz="1400" spc="-5" dirty="0">
                <a:latin typeface="Arial"/>
                <a:cs typeface="Arial"/>
              </a:rPr>
              <a:t>set di pagine più referenziate varia lentamente nel tempo.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Questa proprietà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è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utilizzata 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per realizzare </a:t>
            </a:r>
            <a:r>
              <a:rPr sz="14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le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strategie di allocazione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sostituzione delle pagine nello schema </a:t>
            </a:r>
            <a:r>
              <a:rPr sz="1400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 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gestione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della memoria</a:t>
            </a:r>
            <a:r>
              <a:rPr sz="1400" u="heavy" spc="-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virtuale.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i="1" spc="-10" dirty="0">
                <a:latin typeface="Arial"/>
                <a:cs typeface="Arial"/>
              </a:rPr>
              <a:t>Come </a:t>
            </a:r>
            <a:r>
              <a:rPr sz="1600" i="1" spc="-5" dirty="0">
                <a:latin typeface="Arial"/>
                <a:cs typeface="Arial"/>
              </a:rPr>
              <a:t>gestire </a:t>
            </a:r>
            <a:r>
              <a:rPr sz="1600" i="1" dirty="0">
                <a:latin typeface="Arial"/>
                <a:cs typeface="Arial"/>
              </a:rPr>
              <a:t>il </a:t>
            </a:r>
            <a:r>
              <a:rPr sz="1600" i="1" spc="-5" dirty="0">
                <a:latin typeface="Arial"/>
                <a:cs typeface="Arial"/>
              </a:rPr>
              <a:t>caso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di: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15" dirty="0">
                <a:latin typeface="Arial"/>
                <a:cs typeface="Arial"/>
              </a:rPr>
              <a:t>MANCANZA </a:t>
            </a:r>
            <a:r>
              <a:rPr sz="1600" b="1" spc="-5" dirty="0">
                <a:latin typeface="Arial"/>
                <a:cs typeface="Arial"/>
              </a:rPr>
              <a:t>DI </a:t>
            </a:r>
            <a:r>
              <a:rPr sz="1600" b="1" spc="-35" dirty="0">
                <a:latin typeface="Arial"/>
                <a:cs typeface="Arial"/>
              </a:rPr>
              <a:t>SPAZIO </a:t>
            </a:r>
            <a:r>
              <a:rPr sz="1600" b="1" spc="-5" dirty="0">
                <a:latin typeface="Arial"/>
                <a:cs typeface="Arial"/>
              </a:rPr>
              <a:t>LIBERO IN</a:t>
            </a:r>
            <a:r>
              <a:rPr sz="1600" b="1" spc="12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MEMORIA: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5740" y="4714494"/>
            <a:ext cx="47701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sz="1600" spc="-25" dirty="0">
                <a:latin typeface="Arial"/>
                <a:cs typeface="Arial"/>
              </a:rPr>
              <a:t>Terminare </a:t>
            </a:r>
            <a:r>
              <a:rPr sz="1600" spc="-5" dirty="0">
                <a:latin typeface="Arial"/>
                <a:cs typeface="Arial"/>
              </a:rPr>
              <a:t>un processo utente…</a:t>
            </a:r>
            <a:r>
              <a:rPr sz="1600" i="1" spc="-5" dirty="0">
                <a:latin typeface="Arial"/>
                <a:cs typeface="Arial"/>
              </a:rPr>
              <a:t>scelta</a:t>
            </a:r>
            <a:r>
              <a:rPr sz="1600" i="1" spc="8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peggiore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5600" algn="l"/>
                <a:tab pos="356235" algn="l"/>
                <a:tab pos="1438910" algn="l"/>
                <a:tab pos="2091689" algn="l"/>
                <a:tab pos="3108325" algn="l"/>
                <a:tab pos="3931285" algn="l"/>
              </a:tabLst>
            </a:pPr>
            <a:r>
              <a:rPr sz="1600" spc="-5" dirty="0">
                <a:latin typeface="Arial"/>
                <a:cs typeface="Arial"/>
              </a:rPr>
              <a:t>Scaricare	dalla	memoria	</a:t>
            </a:r>
            <a:r>
              <a:rPr sz="1600" spc="-10" dirty="0">
                <a:latin typeface="Arial"/>
                <a:cs typeface="Arial"/>
              </a:rPr>
              <a:t>l’intero	</a:t>
            </a:r>
            <a:r>
              <a:rPr sz="1600" spc="-5" dirty="0">
                <a:latin typeface="Arial"/>
                <a:cs typeface="Arial"/>
              </a:rPr>
              <a:t>processo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46470" y="4958334"/>
            <a:ext cx="9512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2425" algn="l"/>
              </a:tabLst>
            </a:pPr>
            <a:r>
              <a:rPr sz="1600" spc="-5" dirty="0">
                <a:latin typeface="Arial"/>
                <a:cs typeface="Arial"/>
              </a:rPr>
              <a:t>e	ridurre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98868" y="4958334"/>
            <a:ext cx="12426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27660" algn="l"/>
                <a:tab pos="1071245" algn="l"/>
              </a:tabLst>
            </a:pP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l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grado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di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5740" y="5202173"/>
            <a:ext cx="736473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multiprogrammazione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 startAt="3"/>
              <a:tabLst>
                <a:tab pos="355600" algn="l"/>
                <a:tab pos="356235" algn="l"/>
              </a:tabLst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Sostituzione delle</a:t>
            </a:r>
            <a:r>
              <a:rPr sz="1600" b="1" u="heavy" spc="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pagine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buAutoNum type="arabicPeriod"/>
              <a:tabLst>
                <a:tab pos="812800" algn="l"/>
                <a:tab pos="813435" algn="l"/>
              </a:tabLst>
            </a:pPr>
            <a:r>
              <a:rPr sz="1600" spc="-5" dirty="0">
                <a:latin typeface="Arial"/>
                <a:cs typeface="Arial"/>
              </a:rPr>
              <a:t>Necessità di un algoritmo di selezione </a:t>
            </a:r>
            <a:r>
              <a:rPr sz="1600" dirty="0">
                <a:latin typeface="Arial"/>
                <a:cs typeface="Arial"/>
              </a:rPr>
              <a:t>della </a:t>
            </a:r>
            <a:r>
              <a:rPr sz="1600" spc="-5" dirty="0">
                <a:latin typeface="Arial"/>
                <a:cs typeface="Arial"/>
              </a:rPr>
              <a:t>pagina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“vittima”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buAutoNum type="arabicPeriod"/>
              <a:tabLst>
                <a:tab pos="812800" algn="l"/>
                <a:tab pos="813435" algn="l"/>
              </a:tabLst>
            </a:pPr>
            <a:r>
              <a:rPr sz="1600" spc="-10" dirty="0">
                <a:latin typeface="Arial"/>
                <a:cs typeface="Arial"/>
              </a:rPr>
              <a:t>Due </a:t>
            </a:r>
            <a:r>
              <a:rPr sz="1600" spc="-5" dirty="0">
                <a:latin typeface="Arial"/>
                <a:cs typeface="Arial"/>
              </a:rPr>
              <a:t>trasferimenti da/a memoria (swap-in</a:t>
            </a:r>
            <a:r>
              <a:rPr sz="1600" spc="10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swap-out)</a:t>
            </a:r>
            <a:endParaRPr sz="1600">
              <a:latin typeface="Arial"/>
              <a:cs typeface="Arial"/>
            </a:endParaRPr>
          </a:p>
          <a:p>
            <a:pPr marL="812800" marR="5080" lvl="1" indent="-342900">
              <a:lnSpc>
                <a:spcPct val="100000"/>
              </a:lnSpc>
              <a:buAutoNum type="arabicPeriod"/>
              <a:tabLst>
                <a:tab pos="812800" algn="l"/>
                <a:tab pos="813435" algn="l"/>
              </a:tabLst>
            </a:pPr>
            <a:r>
              <a:rPr sz="1600" spc="-5" dirty="0">
                <a:latin typeface="Arial"/>
                <a:cs typeface="Arial"/>
              </a:rPr>
              <a:t>Sovraccarico </a:t>
            </a:r>
            <a:r>
              <a:rPr sz="1600" spc="-10" dirty="0">
                <a:latin typeface="Arial"/>
                <a:cs typeface="Arial"/>
              </a:rPr>
              <a:t>al </a:t>
            </a:r>
            <a:r>
              <a:rPr sz="1600" spc="-5" dirty="0">
                <a:latin typeface="Arial"/>
                <a:cs typeface="Arial"/>
              </a:rPr>
              <a:t>2. riducibile tramite </a:t>
            </a:r>
            <a:r>
              <a:rPr sz="1600" i="1" spc="-5" dirty="0">
                <a:latin typeface="Arial"/>
                <a:cs typeface="Arial"/>
              </a:rPr>
              <a:t>dirty bit </a:t>
            </a:r>
            <a:r>
              <a:rPr sz="1600" spc="-5" dirty="0">
                <a:latin typeface="Arial"/>
                <a:cs typeface="Arial"/>
              </a:rPr>
              <a:t>(blocco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memoria da  portare </a:t>
            </a:r>
            <a:r>
              <a:rPr sz="1600" dirty="0">
                <a:latin typeface="Arial"/>
                <a:cs typeface="Arial"/>
              </a:rPr>
              <a:t>su </a:t>
            </a:r>
            <a:r>
              <a:rPr sz="1600" spc="-5" dirty="0">
                <a:latin typeface="Arial"/>
                <a:cs typeface="Arial"/>
              </a:rPr>
              <a:t>disco non modificato dal suo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caricamento)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Paginazione </a:t>
            </a:r>
            <a:r>
              <a:rPr dirty="0"/>
              <a:t>su</a:t>
            </a:r>
            <a:r>
              <a:rPr spc="15" dirty="0"/>
              <a:t> </a:t>
            </a:r>
            <a:r>
              <a:rPr spc="-5" dirty="0"/>
              <a:t>richiesta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Page</a:t>
            </a:r>
            <a:r>
              <a:rPr spc="-5" dirty="0"/>
              <a:t> Replacement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387" y="1863661"/>
            <a:ext cx="5932424" cy="437362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1287" y="6268720"/>
            <a:ext cx="6009005" cy="0"/>
          </a:xfrm>
          <a:custGeom>
            <a:avLst/>
            <a:gdLst/>
            <a:ahLst/>
            <a:cxnLst/>
            <a:rect l="l" t="t" r="r" b="b"/>
            <a:pathLst>
              <a:path w="6009005">
                <a:moveTo>
                  <a:pt x="0" y="0"/>
                </a:moveTo>
                <a:lnTo>
                  <a:pt x="6008687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637" y="1838960"/>
            <a:ext cx="0" cy="4423410"/>
          </a:xfrm>
          <a:custGeom>
            <a:avLst/>
            <a:gdLst/>
            <a:ahLst/>
            <a:cxnLst/>
            <a:rect l="l" t="t" r="r" b="b"/>
            <a:pathLst>
              <a:path h="4423410">
                <a:moveTo>
                  <a:pt x="0" y="0"/>
                </a:moveTo>
                <a:lnTo>
                  <a:pt x="0" y="442341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1287" y="1832610"/>
            <a:ext cx="6009005" cy="0"/>
          </a:xfrm>
          <a:custGeom>
            <a:avLst/>
            <a:gdLst/>
            <a:ahLst/>
            <a:cxnLst/>
            <a:rect l="l" t="t" r="r" b="b"/>
            <a:pathLst>
              <a:path w="6009005">
                <a:moveTo>
                  <a:pt x="0" y="0"/>
                </a:moveTo>
                <a:lnTo>
                  <a:pt x="6008687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43625" y="1838325"/>
            <a:ext cx="0" cy="4424680"/>
          </a:xfrm>
          <a:custGeom>
            <a:avLst/>
            <a:gdLst/>
            <a:ahLst/>
            <a:cxnLst/>
            <a:rect l="l" t="t" r="r" b="b"/>
            <a:pathLst>
              <a:path h="4424680">
                <a:moveTo>
                  <a:pt x="0" y="0"/>
                </a:moveTo>
                <a:lnTo>
                  <a:pt x="0" y="4424362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6687" y="6243320"/>
            <a:ext cx="5958205" cy="0"/>
          </a:xfrm>
          <a:custGeom>
            <a:avLst/>
            <a:gdLst/>
            <a:ahLst/>
            <a:cxnLst/>
            <a:rect l="l" t="t" r="r" b="b"/>
            <a:pathLst>
              <a:path w="5958205">
                <a:moveTo>
                  <a:pt x="0" y="0"/>
                </a:moveTo>
                <a:lnTo>
                  <a:pt x="5957887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3037" y="1864360"/>
            <a:ext cx="0" cy="4372610"/>
          </a:xfrm>
          <a:custGeom>
            <a:avLst/>
            <a:gdLst/>
            <a:ahLst/>
            <a:cxnLst/>
            <a:rect l="l" t="t" r="r" b="b"/>
            <a:pathLst>
              <a:path h="4372610">
                <a:moveTo>
                  <a:pt x="0" y="0"/>
                </a:moveTo>
                <a:lnTo>
                  <a:pt x="0" y="437261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6687" y="1858010"/>
            <a:ext cx="5958205" cy="0"/>
          </a:xfrm>
          <a:custGeom>
            <a:avLst/>
            <a:gdLst/>
            <a:ahLst/>
            <a:cxnLst/>
            <a:rect l="l" t="t" r="r" b="b"/>
            <a:pathLst>
              <a:path w="5958205">
                <a:moveTo>
                  <a:pt x="0" y="0"/>
                </a:moveTo>
                <a:lnTo>
                  <a:pt x="5957887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18225" y="1863725"/>
            <a:ext cx="0" cy="4373880"/>
          </a:xfrm>
          <a:custGeom>
            <a:avLst/>
            <a:gdLst/>
            <a:ahLst/>
            <a:cxnLst/>
            <a:rect l="l" t="t" r="r" b="b"/>
            <a:pathLst>
              <a:path h="4373880">
                <a:moveTo>
                  <a:pt x="0" y="0"/>
                </a:moveTo>
                <a:lnTo>
                  <a:pt x="0" y="4373562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48050" y="2565400"/>
            <a:ext cx="935355" cy="792480"/>
          </a:xfrm>
          <a:custGeom>
            <a:avLst/>
            <a:gdLst/>
            <a:ahLst/>
            <a:cxnLst/>
            <a:rect l="l" t="t" r="r" b="b"/>
            <a:pathLst>
              <a:path w="935354" h="792479">
                <a:moveTo>
                  <a:pt x="0" y="396113"/>
                </a:moveTo>
                <a:lnTo>
                  <a:pt x="2743" y="352942"/>
                </a:lnTo>
                <a:lnTo>
                  <a:pt x="10782" y="311121"/>
                </a:lnTo>
                <a:lnTo>
                  <a:pt x="23832" y="270889"/>
                </a:lnTo>
                <a:lnTo>
                  <a:pt x="41608" y="232490"/>
                </a:lnTo>
                <a:lnTo>
                  <a:pt x="63824" y="196163"/>
                </a:lnTo>
                <a:lnTo>
                  <a:pt x="90196" y="162150"/>
                </a:lnTo>
                <a:lnTo>
                  <a:pt x="120438" y="130693"/>
                </a:lnTo>
                <a:lnTo>
                  <a:pt x="154265" y="102033"/>
                </a:lnTo>
                <a:lnTo>
                  <a:pt x="191393" y="76411"/>
                </a:lnTo>
                <a:lnTo>
                  <a:pt x="231535" y="54069"/>
                </a:lnTo>
                <a:lnTo>
                  <a:pt x="274406" y="35247"/>
                </a:lnTo>
                <a:lnTo>
                  <a:pt x="319723" y="20188"/>
                </a:lnTo>
                <a:lnTo>
                  <a:pt x="367198" y="9133"/>
                </a:lnTo>
                <a:lnTo>
                  <a:pt x="416548" y="2323"/>
                </a:lnTo>
                <a:lnTo>
                  <a:pt x="467487" y="0"/>
                </a:lnTo>
                <a:lnTo>
                  <a:pt x="518427" y="2323"/>
                </a:lnTo>
                <a:lnTo>
                  <a:pt x="567781" y="9133"/>
                </a:lnTo>
                <a:lnTo>
                  <a:pt x="615264" y="20188"/>
                </a:lnTo>
                <a:lnTo>
                  <a:pt x="660589" y="35247"/>
                </a:lnTo>
                <a:lnTo>
                  <a:pt x="703471" y="54069"/>
                </a:lnTo>
                <a:lnTo>
                  <a:pt x="743625" y="76411"/>
                </a:lnTo>
                <a:lnTo>
                  <a:pt x="780765" y="102033"/>
                </a:lnTo>
                <a:lnTo>
                  <a:pt x="814605" y="130693"/>
                </a:lnTo>
                <a:lnTo>
                  <a:pt x="844859" y="162150"/>
                </a:lnTo>
                <a:lnTo>
                  <a:pt x="871243" y="196163"/>
                </a:lnTo>
                <a:lnTo>
                  <a:pt x="893470" y="232490"/>
                </a:lnTo>
                <a:lnTo>
                  <a:pt x="911255" y="270889"/>
                </a:lnTo>
                <a:lnTo>
                  <a:pt x="924312" y="311121"/>
                </a:lnTo>
                <a:lnTo>
                  <a:pt x="932356" y="352942"/>
                </a:lnTo>
                <a:lnTo>
                  <a:pt x="935101" y="396113"/>
                </a:lnTo>
                <a:lnTo>
                  <a:pt x="932356" y="439261"/>
                </a:lnTo>
                <a:lnTo>
                  <a:pt x="924312" y="481066"/>
                </a:lnTo>
                <a:lnTo>
                  <a:pt x="911255" y="521287"/>
                </a:lnTo>
                <a:lnTo>
                  <a:pt x="893470" y="559681"/>
                </a:lnTo>
                <a:lnTo>
                  <a:pt x="871243" y="596006"/>
                </a:lnTo>
                <a:lnTo>
                  <a:pt x="844859" y="630020"/>
                </a:lnTo>
                <a:lnTo>
                  <a:pt x="814605" y="661482"/>
                </a:lnTo>
                <a:lnTo>
                  <a:pt x="780765" y="690148"/>
                </a:lnTo>
                <a:lnTo>
                  <a:pt x="743625" y="715778"/>
                </a:lnTo>
                <a:lnTo>
                  <a:pt x="703471" y="738128"/>
                </a:lnTo>
                <a:lnTo>
                  <a:pt x="660589" y="756958"/>
                </a:lnTo>
                <a:lnTo>
                  <a:pt x="615264" y="772024"/>
                </a:lnTo>
                <a:lnTo>
                  <a:pt x="567781" y="783086"/>
                </a:lnTo>
                <a:lnTo>
                  <a:pt x="518427" y="789900"/>
                </a:lnTo>
                <a:lnTo>
                  <a:pt x="467487" y="792226"/>
                </a:lnTo>
                <a:lnTo>
                  <a:pt x="416548" y="789900"/>
                </a:lnTo>
                <a:lnTo>
                  <a:pt x="367198" y="783086"/>
                </a:lnTo>
                <a:lnTo>
                  <a:pt x="319723" y="772024"/>
                </a:lnTo>
                <a:lnTo>
                  <a:pt x="274406" y="756958"/>
                </a:lnTo>
                <a:lnTo>
                  <a:pt x="231535" y="738128"/>
                </a:lnTo>
                <a:lnTo>
                  <a:pt x="191393" y="715778"/>
                </a:lnTo>
                <a:lnTo>
                  <a:pt x="154265" y="690148"/>
                </a:lnTo>
                <a:lnTo>
                  <a:pt x="120438" y="661482"/>
                </a:lnTo>
                <a:lnTo>
                  <a:pt x="90196" y="630020"/>
                </a:lnTo>
                <a:lnTo>
                  <a:pt x="63824" y="596006"/>
                </a:lnTo>
                <a:lnTo>
                  <a:pt x="41608" y="559681"/>
                </a:lnTo>
                <a:lnTo>
                  <a:pt x="23832" y="521287"/>
                </a:lnTo>
                <a:lnTo>
                  <a:pt x="10782" y="481066"/>
                </a:lnTo>
                <a:lnTo>
                  <a:pt x="2743" y="439261"/>
                </a:lnTo>
                <a:lnTo>
                  <a:pt x="0" y="396113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48050" y="4221226"/>
            <a:ext cx="935355" cy="792480"/>
          </a:xfrm>
          <a:custGeom>
            <a:avLst/>
            <a:gdLst/>
            <a:ahLst/>
            <a:cxnLst/>
            <a:rect l="l" t="t" r="r" b="b"/>
            <a:pathLst>
              <a:path w="935354" h="792479">
                <a:moveTo>
                  <a:pt x="0" y="395986"/>
                </a:moveTo>
                <a:lnTo>
                  <a:pt x="2743" y="352839"/>
                </a:lnTo>
                <a:lnTo>
                  <a:pt x="10782" y="311038"/>
                </a:lnTo>
                <a:lnTo>
                  <a:pt x="23832" y="270824"/>
                </a:lnTo>
                <a:lnTo>
                  <a:pt x="41608" y="232440"/>
                </a:lnTo>
                <a:lnTo>
                  <a:pt x="63824" y="196125"/>
                </a:lnTo>
                <a:lnTo>
                  <a:pt x="90196" y="162123"/>
                </a:lnTo>
                <a:lnTo>
                  <a:pt x="120438" y="130674"/>
                </a:lnTo>
                <a:lnTo>
                  <a:pt x="154265" y="102020"/>
                </a:lnTo>
                <a:lnTo>
                  <a:pt x="191393" y="76403"/>
                </a:lnTo>
                <a:lnTo>
                  <a:pt x="231535" y="54064"/>
                </a:lnTo>
                <a:lnTo>
                  <a:pt x="274406" y="35245"/>
                </a:lnTo>
                <a:lnTo>
                  <a:pt x="319723" y="20187"/>
                </a:lnTo>
                <a:lnTo>
                  <a:pt x="367198" y="9133"/>
                </a:lnTo>
                <a:lnTo>
                  <a:pt x="416548" y="2323"/>
                </a:lnTo>
                <a:lnTo>
                  <a:pt x="467487" y="0"/>
                </a:lnTo>
                <a:lnTo>
                  <a:pt x="518427" y="2323"/>
                </a:lnTo>
                <a:lnTo>
                  <a:pt x="567781" y="9133"/>
                </a:lnTo>
                <a:lnTo>
                  <a:pt x="615264" y="20187"/>
                </a:lnTo>
                <a:lnTo>
                  <a:pt x="660589" y="35245"/>
                </a:lnTo>
                <a:lnTo>
                  <a:pt x="703471" y="54064"/>
                </a:lnTo>
                <a:lnTo>
                  <a:pt x="743625" y="76403"/>
                </a:lnTo>
                <a:lnTo>
                  <a:pt x="780765" y="102020"/>
                </a:lnTo>
                <a:lnTo>
                  <a:pt x="814605" y="130674"/>
                </a:lnTo>
                <a:lnTo>
                  <a:pt x="844859" y="162123"/>
                </a:lnTo>
                <a:lnTo>
                  <a:pt x="871243" y="196125"/>
                </a:lnTo>
                <a:lnTo>
                  <a:pt x="893470" y="232440"/>
                </a:lnTo>
                <a:lnTo>
                  <a:pt x="911255" y="270824"/>
                </a:lnTo>
                <a:lnTo>
                  <a:pt x="924312" y="311038"/>
                </a:lnTo>
                <a:lnTo>
                  <a:pt x="932356" y="352839"/>
                </a:lnTo>
                <a:lnTo>
                  <a:pt x="935101" y="395986"/>
                </a:lnTo>
                <a:lnTo>
                  <a:pt x="932356" y="439156"/>
                </a:lnTo>
                <a:lnTo>
                  <a:pt x="924312" y="480977"/>
                </a:lnTo>
                <a:lnTo>
                  <a:pt x="911255" y="521209"/>
                </a:lnTo>
                <a:lnTo>
                  <a:pt x="893470" y="559608"/>
                </a:lnTo>
                <a:lnTo>
                  <a:pt x="871243" y="595935"/>
                </a:lnTo>
                <a:lnTo>
                  <a:pt x="844859" y="629948"/>
                </a:lnTo>
                <a:lnTo>
                  <a:pt x="814605" y="661405"/>
                </a:lnTo>
                <a:lnTo>
                  <a:pt x="780765" y="690065"/>
                </a:lnTo>
                <a:lnTo>
                  <a:pt x="743625" y="715687"/>
                </a:lnTo>
                <a:lnTo>
                  <a:pt x="703471" y="738029"/>
                </a:lnTo>
                <a:lnTo>
                  <a:pt x="660589" y="756851"/>
                </a:lnTo>
                <a:lnTo>
                  <a:pt x="615264" y="771910"/>
                </a:lnTo>
                <a:lnTo>
                  <a:pt x="567781" y="782965"/>
                </a:lnTo>
                <a:lnTo>
                  <a:pt x="518427" y="789775"/>
                </a:lnTo>
                <a:lnTo>
                  <a:pt x="467487" y="792099"/>
                </a:lnTo>
                <a:lnTo>
                  <a:pt x="416548" y="789775"/>
                </a:lnTo>
                <a:lnTo>
                  <a:pt x="367198" y="782965"/>
                </a:lnTo>
                <a:lnTo>
                  <a:pt x="319723" y="771910"/>
                </a:lnTo>
                <a:lnTo>
                  <a:pt x="274406" y="756851"/>
                </a:lnTo>
                <a:lnTo>
                  <a:pt x="231535" y="738029"/>
                </a:lnTo>
                <a:lnTo>
                  <a:pt x="191393" y="715687"/>
                </a:lnTo>
                <a:lnTo>
                  <a:pt x="154265" y="690065"/>
                </a:lnTo>
                <a:lnTo>
                  <a:pt x="120438" y="661405"/>
                </a:lnTo>
                <a:lnTo>
                  <a:pt x="90196" y="629948"/>
                </a:lnTo>
                <a:lnTo>
                  <a:pt x="63824" y="595935"/>
                </a:lnTo>
                <a:lnTo>
                  <a:pt x="41608" y="559608"/>
                </a:lnTo>
                <a:lnTo>
                  <a:pt x="23832" y="521209"/>
                </a:lnTo>
                <a:lnTo>
                  <a:pt x="10782" y="480977"/>
                </a:lnTo>
                <a:lnTo>
                  <a:pt x="2743" y="439156"/>
                </a:lnTo>
                <a:lnTo>
                  <a:pt x="0" y="395986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228079" y="1895627"/>
            <a:ext cx="2803525" cy="222059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spc="-5" dirty="0">
                <a:latin typeface="Arial"/>
                <a:cs typeface="Arial"/>
              </a:rPr>
              <a:t>Algoritmo di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replacement: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Minor page-fault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possibile</a:t>
            </a:r>
            <a:endParaRPr sz="1600">
              <a:latin typeface="Arial"/>
              <a:cs typeface="Arial"/>
            </a:endParaRPr>
          </a:p>
          <a:p>
            <a:pPr marL="355600" marR="330835" indent="-342900">
              <a:lnSpc>
                <a:spcPct val="100000"/>
              </a:lnSpc>
              <a:spcBef>
                <a:spcPts val="39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Valutare l’algoritmo </a:t>
            </a:r>
            <a:r>
              <a:rPr sz="1600" dirty="0">
                <a:latin typeface="Arial"/>
                <a:cs typeface="Arial"/>
              </a:rPr>
              <a:t>su  </a:t>
            </a:r>
            <a:r>
              <a:rPr sz="1600" spc="-5" dirty="0">
                <a:latin typeface="Arial"/>
                <a:cs typeface="Arial"/>
              </a:rPr>
              <a:t>specigiche sequenze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  accesso alla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  <a:p>
            <a:pPr marL="355600" marR="115570" indent="-342900">
              <a:lnSpc>
                <a:spcPct val="100000"/>
              </a:lnSpc>
              <a:spcBef>
                <a:spcPts val="3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Negli esempi la sequenza  è:</a:t>
            </a:r>
            <a:endParaRPr sz="1600">
              <a:latin typeface="Arial"/>
              <a:cs typeface="Arial"/>
            </a:endParaRPr>
          </a:p>
          <a:p>
            <a:pPr marL="182880">
              <a:lnSpc>
                <a:spcPct val="100000"/>
              </a:lnSpc>
              <a:spcBef>
                <a:spcPts val="385"/>
              </a:spcBef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1, 2, 3, 4, 1, 2, 5, 1, 2, 3, 4,</a:t>
            </a:r>
            <a:r>
              <a:rPr sz="1600" b="1" spc="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11836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Algoritmi di replacement:  FIFO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9639" y="2768473"/>
            <a:ext cx="140208" cy="141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9639" y="3012313"/>
            <a:ext cx="140208" cy="141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9639" y="3256153"/>
            <a:ext cx="140208" cy="141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9639" y="4139946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9639" y="4627626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0168" y="1513078"/>
            <a:ext cx="7688580" cy="3309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latin typeface="Arial"/>
                <a:cs typeface="Arial"/>
              </a:rPr>
              <a:t>Vengono </a:t>
            </a:r>
            <a:r>
              <a:rPr sz="1600" b="1" spc="-5" dirty="0">
                <a:latin typeface="Arial"/>
                <a:cs typeface="Arial"/>
              </a:rPr>
              <a:t>sostituite le pagine che da più tempo risiedono in</a:t>
            </a:r>
            <a:r>
              <a:rPr sz="1600" b="1" spc="22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memoria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Il gestore della memoria tiene </a:t>
            </a:r>
            <a:r>
              <a:rPr sz="1600" dirty="0">
                <a:latin typeface="Arial"/>
                <a:cs typeface="Arial"/>
              </a:rPr>
              <a:t>traccia </a:t>
            </a:r>
            <a:r>
              <a:rPr sz="1600" spc="-10" dirty="0">
                <a:latin typeface="Arial"/>
                <a:cs typeface="Arial"/>
              </a:rPr>
              <a:t>dell’ordine </a:t>
            </a:r>
            <a:r>
              <a:rPr sz="1600" spc="-5" dirty="0">
                <a:latin typeface="Arial"/>
                <a:cs typeface="Arial"/>
              </a:rPr>
              <a:t>di caricamento delle pagine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in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memoria, ad esempio con una coda FIFO dei numeri di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pagina.</a:t>
            </a:r>
            <a:endParaRPr sz="1600">
              <a:latin typeface="Arial"/>
              <a:cs typeface="Arial"/>
            </a:endParaRPr>
          </a:p>
          <a:p>
            <a:pPr marL="239395">
              <a:lnSpc>
                <a:spcPct val="100000"/>
              </a:lnSpc>
              <a:spcBef>
                <a:spcPts val="1614"/>
              </a:spcBef>
            </a:pPr>
            <a:r>
              <a:rPr sz="1600" spc="-5" dirty="0">
                <a:latin typeface="Arial"/>
                <a:cs typeface="Arial"/>
              </a:rPr>
              <a:t>Pregi:</a:t>
            </a:r>
            <a:endParaRPr sz="1600">
              <a:latin typeface="Arial"/>
              <a:cs typeface="Arial"/>
            </a:endParaRPr>
          </a:p>
          <a:p>
            <a:pPr marL="43751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semplice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realizzazione;</a:t>
            </a:r>
            <a:endParaRPr sz="1600">
              <a:latin typeface="Arial"/>
              <a:cs typeface="Arial"/>
            </a:endParaRPr>
          </a:p>
          <a:p>
            <a:pPr marL="437515" marR="340296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aggiornare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coda solo ad ogni page fault;  non richiede supporti hardware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specifici.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239395">
              <a:lnSpc>
                <a:spcPct val="100000"/>
              </a:lnSpc>
              <a:spcBef>
                <a:spcPts val="1055"/>
              </a:spcBef>
            </a:pPr>
            <a:r>
              <a:rPr sz="1600" spc="-5" dirty="0">
                <a:latin typeface="Arial"/>
                <a:cs typeface="Arial"/>
              </a:rPr>
              <a:t>Difetti:</a:t>
            </a:r>
            <a:endParaRPr sz="1600">
              <a:latin typeface="Arial"/>
              <a:cs typeface="Arial"/>
            </a:endParaRPr>
          </a:p>
          <a:p>
            <a:pPr marL="239395" marR="6985" indent="19812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swap </a:t>
            </a:r>
            <a:r>
              <a:rPr sz="1600" spc="-5" dirty="0">
                <a:latin typeface="Arial"/>
                <a:cs typeface="Arial"/>
              </a:rPr>
              <a:t>out di pagine più frequentemente indirizzate, poiché per loro natura  permangono più tempo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memoria;</a:t>
            </a:r>
            <a:endParaRPr sz="1600">
              <a:latin typeface="Arial"/>
              <a:cs typeface="Arial"/>
            </a:endParaRPr>
          </a:p>
          <a:p>
            <a:pPr marL="43751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non tiene traccia dell’ordine di riferimento </a:t>
            </a:r>
            <a:r>
              <a:rPr sz="1600" dirty="0">
                <a:latin typeface="Arial"/>
                <a:cs typeface="Arial"/>
              </a:rPr>
              <a:t>delle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pagine.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1462176"/>
            <a:ext cx="4963795" cy="6108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Stringa di riferimento: 1, 2, 3, 4, 1, 2, 5, 1, 2, 3, 4,</a:t>
            </a:r>
            <a:r>
              <a:rPr sz="1600" spc="2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3 frames (3 pages in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9590" y="4145660"/>
            <a:ext cx="11569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frames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41700" y="2554351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0" y="457200"/>
                </a:moveTo>
                <a:lnTo>
                  <a:pt x="381000" y="457200"/>
                </a:lnTo>
                <a:lnTo>
                  <a:pt x="3810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41700" y="2554351"/>
            <a:ext cx="381000" cy="4572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715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765"/>
              </a:spcBef>
            </a:pPr>
            <a:r>
              <a:rPr sz="1650" i="1" spc="-30" dirty="0">
                <a:latin typeface="Malgun Gothic"/>
                <a:cs typeface="Malgun Gothic"/>
              </a:rPr>
              <a:t>1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41700" y="3011551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0" y="457200"/>
                </a:moveTo>
                <a:lnTo>
                  <a:pt x="381000" y="457200"/>
                </a:lnTo>
                <a:lnTo>
                  <a:pt x="3810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41700" y="3011551"/>
            <a:ext cx="381000" cy="4572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715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765"/>
              </a:spcBef>
            </a:pPr>
            <a:r>
              <a:rPr sz="1650" i="1" spc="-30" dirty="0">
                <a:latin typeface="Malgun Gothic"/>
                <a:cs typeface="Malgun Gothic"/>
              </a:rPr>
              <a:t>2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41700" y="3468751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0" y="457200"/>
                </a:moveTo>
                <a:lnTo>
                  <a:pt x="381000" y="457200"/>
                </a:lnTo>
                <a:lnTo>
                  <a:pt x="3810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41700" y="3468751"/>
            <a:ext cx="381000" cy="4572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715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765"/>
              </a:spcBef>
            </a:pPr>
            <a:r>
              <a:rPr sz="1650" i="1" spc="-30" dirty="0">
                <a:latin typeface="Malgun Gothic"/>
                <a:cs typeface="Malgun Gothic"/>
              </a:rPr>
              <a:t>3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41979" y="2622891"/>
            <a:ext cx="137160" cy="1201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1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z="1650" i="1" spc="-30" dirty="0">
                <a:latin typeface="Malgun Gothic"/>
                <a:cs typeface="Malgun Gothic"/>
              </a:rPr>
              <a:t>2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sz="1650" i="1" spc="-30" dirty="0">
                <a:latin typeface="Malgun Gothic"/>
                <a:cs typeface="Malgun Gothic"/>
              </a:rPr>
              <a:t>3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86529" y="2660991"/>
            <a:ext cx="13716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4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99279" y="3104220"/>
            <a:ext cx="13716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1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59833" y="3580598"/>
            <a:ext cx="13716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2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56986" y="2660991"/>
            <a:ext cx="13716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5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17285" y="3104220"/>
            <a:ext cx="13716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3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28435" y="3580598"/>
            <a:ext cx="13716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4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61809" y="3159719"/>
            <a:ext cx="123380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9 </a:t>
            </a:r>
            <a:r>
              <a:rPr sz="1650" i="1" spc="-40" dirty="0">
                <a:latin typeface="Malgun Gothic"/>
                <a:cs typeface="Malgun Gothic"/>
              </a:rPr>
              <a:t>page</a:t>
            </a:r>
            <a:r>
              <a:rPr sz="1650" i="1" spc="-6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faults</a:t>
            </a:r>
            <a:endParaRPr sz="1650">
              <a:latin typeface="Malgun Gothic"/>
              <a:cs typeface="Malgun Gothic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3405187" y="4273613"/>
          <a:ext cx="395605" cy="1838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1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68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2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68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3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4</a:t>
                      </a:r>
                      <a:endParaRPr sz="1650" dirty="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329590" y="4347424"/>
            <a:ext cx="8097520" cy="24574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2391410" algn="ctr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1</a:t>
            </a:r>
            <a:endParaRPr sz="1650">
              <a:latin typeface="Malgun Gothic"/>
              <a:cs typeface="Malgun Gothic"/>
            </a:endParaRPr>
          </a:p>
          <a:p>
            <a:pPr marR="2390775" algn="ctr">
              <a:lnSpc>
                <a:spcPct val="100000"/>
              </a:lnSpc>
              <a:spcBef>
                <a:spcPts val="1510"/>
              </a:spcBef>
            </a:pPr>
            <a:r>
              <a:rPr sz="1650" i="1" spc="-30" dirty="0">
                <a:latin typeface="Malgun Gothic"/>
                <a:cs typeface="Malgun Gothic"/>
              </a:rPr>
              <a:t>2</a:t>
            </a:r>
            <a:endParaRPr sz="1650">
              <a:latin typeface="Malgun Gothic"/>
              <a:cs typeface="Malgun Gothic"/>
            </a:endParaRPr>
          </a:p>
          <a:p>
            <a:pPr marR="2391410" algn="ctr">
              <a:lnSpc>
                <a:spcPct val="100000"/>
              </a:lnSpc>
              <a:spcBef>
                <a:spcPts val="1770"/>
              </a:spcBef>
            </a:pPr>
            <a:r>
              <a:rPr sz="1650" i="1" spc="-30" dirty="0">
                <a:latin typeface="Malgun Gothic"/>
                <a:cs typeface="Malgun Gothic"/>
              </a:rPr>
              <a:t>3</a:t>
            </a:r>
            <a:endParaRPr sz="1650">
              <a:latin typeface="Malgun Gothic"/>
              <a:cs typeface="Malgun Gothic"/>
            </a:endParaRPr>
          </a:p>
          <a:p>
            <a:pPr marR="2379345" algn="ctr">
              <a:lnSpc>
                <a:spcPct val="100000"/>
              </a:lnSpc>
              <a:spcBef>
                <a:spcPts val="1920"/>
              </a:spcBef>
            </a:pPr>
            <a:r>
              <a:rPr sz="1650" i="1" spc="-30" dirty="0">
                <a:latin typeface="Malgun Gothic"/>
                <a:cs typeface="Malgun Gothic"/>
              </a:rPr>
              <a:t>4</a:t>
            </a:r>
            <a:endParaRPr sz="16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Anomalia di Belady: con alcuni algoritmi di sostituzione delle pagine, più frames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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più  page faults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3935857" y="4379341"/>
          <a:ext cx="2207895" cy="1661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7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352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5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2286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286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4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2286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3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1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102235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2860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5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121285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6510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650" i="1" spc="-30" dirty="0">
                          <a:latin typeface="Malgun Gothic"/>
                          <a:cs typeface="Malgun Gothic"/>
                        </a:rPr>
                        <a:t>10 </a:t>
                      </a:r>
                      <a:r>
                        <a:rPr sz="1650" i="1" spc="-40" dirty="0">
                          <a:latin typeface="Malgun Gothic"/>
                          <a:cs typeface="Malgun Gothic"/>
                        </a:rPr>
                        <a:t>page</a:t>
                      </a:r>
                      <a:r>
                        <a:rPr sz="1650" i="1" spc="-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i="1" spc="-30" dirty="0">
                          <a:latin typeface="Malgun Gothic"/>
                          <a:cs typeface="Malgun Gothic"/>
                        </a:rPr>
                        <a:t>faults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102235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3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2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10922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7">
                <a:tc>
                  <a:txBody>
                    <a:bodyPr/>
                    <a:lstStyle/>
                    <a:p>
                      <a:pPr marL="31750">
                        <a:lnSpc>
                          <a:spcPts val="1955"/>
                        </a:lnSpc>
                        <a:spcBef>
                          <a:spcPts val="86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3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10922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11836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Algoritmi di replacement:  FIFO</a:t>
            </a:r>
          </a:p>
        </p:txBody>
      </p:sp>
      <p:sp>
        <p:nvSpPr>
          <p:cNvPr id="23" name="object 2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40425" y="3544951"/>
            <a:ext cx="360680" cy="421005"/>
          </a:xfrm>
          <a:custGeom>
            <a:avLst/>
            <a:gdLst/>
            <a:ahLst/>
            <a:cxnLst/>
            <a:rect l="l" t="t" r="r" b="b"/>
            <a:pathLst>
              <a:path w="360679" h="421004">
                <a:moveTo>
                  <a:pt x="0" y="210312"/>
                </a:moveTo>
                <a:lnTo>
                  <a:pt x="4757" y="162072"/>
                </a:lnTo>
                <a:lnTo>
                  <a:pt x="18310" y="117798"/>
                </a:lnTo>
                <a:lnTo>
                  <a:pt x="39578" y="78750"/>
                </a:lnTo>
                <a:lnTo>
                  <a:pt x="67482" y="46186"/>
                </a:lnTo>
                <a:lnTo>
                  <a:pt x="100942" y="21367"/>
                </a:lnTo>
                <a:lnTo>
                  <a:pt x="138879" y="5551"/>
                </a:lnTo>
                <a:lnTo>
                  <a:pt x="180212" y="0"/>
                </a:lnTo>
                <a:lnTo>
                  <a:pt x="221506" y="5551"/>
                </a:lnTo>
                <a:lnTo>
                  <a:pt x="259427" y="21367"/>
                </a:lnTo>
                <a:lnTo>
                  <a:pt x="292890" y="46186"/>
                </a:lnTo>
                <a:lnTo>
                  <a:pt x="320807" y="78750"/>
                </a:lnTo>
                <a:lnTo>
                  <a:pt x="342093" y="117798"/>
                </a:lnTo>
                <a:lnTo>
                  <a:pt x="355661" y="162072"/>
                </a:lnTo>
                <a:lnTo>
                  <a:pt x="360425" y="210312"/>
                </a:lnTo>
                <a:lnTo>
                  <a:pt x="355661" y="258511"/>
                </a:lnTo>
                <a:lnTo>
                  <a:pt x="342093" y="302769"/>
                </a:lnTo>
                <a:lnTo>
                  <a:pt x="320807" y="341820"/>
                </a:lnTo>
                <a:lnTo>
                  <a:pt x="292890" y="374397"/>
                </a:lnTo>
                <a:lnTo>
                  <a:pt x="259427" y="399234"/>
                </a:lnTo>
                <a:lnTo>
                  <a:pt x="221506" y="415065"/>
                </a:lnTo>
                <a:lnTo>
                  <a:pt x="180212" y="420624"/>
                </a:lnTo>
                <a:lnTo>
                  <a:pt x="138879" y="415065"/>
                </a:lnTo>
                <a:lnTo>
                  <a:pt x="100942" y="399234"/>
                </a:lnTo>
                <a:lnTo>
                  <a:pt x="67482" y="374397"/>
                </a:lnTo>
                <a:lnTo>
                  <a:pt x="39578" y="341820"/>
                </a:lnTo>
                <a:lnTo>
                  <a:pt x="18310" y="302769"/>
                </a:lnTo>
                <a:lnTo>
                  <a:pt x="4757" y="258511"/>
                </a:lnTo>
                <a:lnTo>
                  <a:pt x="0" y="210312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19475" y="2576576"/>
            <a:ext cx="360680" cy="421005"/>
          </a:xfrm>
          <a:custGeom>
            <a:avLst/>
            <a:gdLst/>
            <a:ahLst/>
            <a:cxnLst/>
            <a:rect l="l" t="t" r="r" b="b"/>
            <a:pathLst>
              <a:path w="360679" h="421005">
                <a:moveTo>
                  <a:pt x="0" y="210312"/>
                </a:moveTo>
                <a:lnTo>
                  <a:pt x="4757" y="162072"/>
                </a:lnTo>
                <a:lnTo>
                  <a:pt x="18310" y="117798"/>
                </a:lnTo>
                <a:lnTo>
                  <a:pt x="39578" y="78750"/>
                </a:lnTo>
                <a:lnTo>
                  <a:pt x="67482" y="46186"/>
                </a:lnTo>
                <a:lnTo>
                  <a:pt x="100942" y="21367"/>
                </a:lnTo>
                <a:lnTo>
                  <a:pt x="138879" y="5551"/>
                </a:lnTo>
                <a:lnTo>
                  <a:pt x="180212" y="0"/>
                </a:lnTo>
                <a:lnTo>
                  <a:pt x="221506" y="5551"/>
                </a:lnTo>
                <a:lnTo>
                  <a:pt x="259427" y="21367"/>
                </a:lnTo>
                <a:lnTo>
                  <a:pt x="292890" y="46186"/>
                </a:lnTo>
                <a:lnTo>
                  <a:pt x="320807" y="78750"/>
                </a:lnTo>
                <a:lnTo>
                  <a:pt x="342093" y="117798"/>
                </a:lnTo>
                <a:lnTo>
                  <a:pt x="355661" y="162072"/>
                </a:lnTo>
                <a:lnTo>
                  <a:pt x="360425" y="210312"/>
                </a:lnTo>
                <a:lnTo>
                  <a:pt x="355661" y="258511"/>
                </a:lnTo>
                <a:lnTo>
                  <a:pt x="342093" y="302769"/>
                </a:lnTo>
                <a:lnTo>
                  <a:pt x="320807" y="341820"/>
                </a:lnTo>
                <a:lnTo>
                  <a:pt x="292890" y="374397"/>
                </a:lnTo>
                <a:lnTo>
                  <a:pt x="259427" y="399234"/>
                </a:lnTo>
                <a:lnTo>
                  <a:pt x="221506" y="415065"/>
                </a:lnTo>
                <a:lnTo>
                  <a:pt x="180212" y="420624"/>
                </a:lnTo>
                <a:lnTo>
                  <a:pt x="138879" y="415065"/>
                </a:lnTo>
                <a:lnTo>
                  <a:pt x="100942" y="399234"/>
                </a:lnTo>
                <a:lnTo>
                  <a:pt x="67482" y="374397"/>
                </a:lnTo>
                <a:lnTo>
                  <a:pt x="39578" y="341820"/>
                </a:lnTo>
                <a:lnTo>
                  <a:pt x="18310" y="302769"/>
                </a:lnTo>
                <a:lnTo>
                  <a:pt x="4757" y="258511"/>
                </a:lnTo>
                <a:lnTo>
                  <a:pt x="0" y="210312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19475" y="3008248"/>
            <a:ext cx="360680" cy="421005"/>
          </a:xfrm>
          <a:custGeom>
            <a:avLst/>
            <a:gdLst/>
            <a:ahLst/>
            <a:cxnLst/>
            <a:rect l="l" t="t" r="r" b="b"/>
            <a:pathLst>
              <a:path w="360679" h="421004">
                <a:moveTo>
                  <a:pt x="0" y="210438"/>
                </a:moveTo>
                <a:lnTo>
                  <a:pt x="4757" y="162192"/>
                </a:lnTo>
                <a:lnTo>
                  <a:pt x="18310" y="117900"/>
                </a:lnTo>
                <a:lnTo>
                  <a:pt x="39578" y="78827"/>
                </a:lnTo>
                <a:lnTo>
                  <a:pt x="67482" y="46236"/>
                </a:lnTo>
                <a:lnTo>
                  <a:pt x="100942" y="21392"/>
                </a:lnTo>
                <a:lnTo>
                  <a:pt x="138879" y="5558"/>
                </a:lnTo>
                <a:lnTo>
                  <a:pt x="180212" y="0"/>
                </a:lnTo>
                <a:lnTo>
                  <a:pt x="221506" y="5558"/>
                </a:lnTo>
                <a:lnTo>
                  <a:pt x="259427" y="21392"/>
                </a:lnTo>
                <a:lnTo>
                  <a:pt x="292890" y="46236"/>
                </a:lnTo>
                <a:lnTo>
                  <a:pt x="320807" y="78827"/>
                </a:lnTo>
                <a:lnTo>
                  <a:pt x="342093" y="117900"/>
                </a:lnTo>
                <a:lnTo>
                  <a:pt x="355661" y="162192"/>
                </a:lnTo>
                <a:lnTo>
                  <a:pt x="360425" y="210438"/>
                </a:lnTo>
                <a:lnTo>
                  <a:pt x="355661" y="258638"/>
                </a:lnTo>
                <a:lnTo>
                  <a:pt x="342093" y="302896"/>
                </a:lnTo>
                <a:lnTo>
                  <a:pt x="320807" y="341947"/>
                </a:lnTo>
                <a:lnTo>
                  <a:pt x="292890" y="374524"/>
                </a:lnTo>
                <a:lnTo>
                  <a:pt x="259427" y="399361"/>
                </a:lnTo>
                <a:lnTo>
                  <a:pt x="221506" y="415192"/>
                </a:lnTo>
                <a:lnTo>
                  <a:pt x="180212" y="420750"/>
                </a:lnTo>
                <a:lnTo>
                  <a:pt x="138879" y="415192"/>
                </a:lnTo>
                <a:lnTo>
                  <a:pt x="100942" y="399361"/>
                </a:lnTo>
                <a:lnTo>
                  <a:pt x="67482" y="374524"/>
                </a:lnTo>
                <a:lnTo>
                  <a:pt x="39578" y="341947"/>
                </a:lnTo>
                <a:lnTo>
                  <a:pt x="18310" y="302896"/>
                </a:lnTo>
                <a:lnTo>
                  <a:pt x="4757" y="258638"/>
                </a:lnTo>
                <a:lnTo>
                  <a:pt x="0" y="210438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19475" y="3440176"/>
            <a:ext cx="360680" cy="421005"/>
          </a:xfrm>
          <a:custGeom>
            <a:avLst/>
            <a:gdLst/>
            <a:ahLst/>
            <a:cxnLst/>
            <a:rect l="l" t="t" r="r" b="b"/>
            <a:pathLst>
              <a:path w="360679" h="421004">
                <a:moveTo>
                  <a:pt x="0" y="210312"/>
                </a:moveTo>
                <a:lnTo>
                  <a:pt x="4757" y="162072"/>
                </a:lnTo>
                <a:lnTo>
                  <a:pt x="18310" y="117798"/>
                </a:lnTo>
                <a:lnTo>
                  <a:pt x="39578" y="78750"/>
                </a:lnTo>
                <a:lnTo>
                  <a:pt x="67482" y="46186"/>
                </a:lnTo>
                <a:lnTo>
                  <a:pt x="100942" y="21367"/>
                </a:lnTo>
                <a:lnTo>
                  <a:pt x="138879" y="5551"/>
                </a:lnTo>
                <a:lnTo>
                  <a:pt x="180212" y="0"/>
                </a:lnTo>
                <a:lnTo>
                  <a:pt x="221506" y="5551"/>
                </a:lnTo>
                <a:lnTo>
                  <a:pt x="259427" y="21367"/>
                </a:lnTo>
                <a:lnTo>
                  <a:pt x="292890" y="46186"/>
                </a:lnTo>
                <a:lnTo>
                  <a:pt x="320807" y="78750"/>
                </a:lnTo>
                <a:lnTo>
                  <a:pt x="342093" y="117798"/>
                </a:lnTo>
                <a:lnTo>
                  <a:pt x="355661" y="162072"/>
                </a:lnTo>
                <a:lnTo>
                  <a:pt x="360425" y="210312"/>
                </a:lnTo>
                <a:lnTo>
                  <a:pt x="355661" y="258511"/>
                </a:lnTo>
                <a:lnTo>
                  <a:pt x="342093" y="302769"/>
                </a:lnTo>
                <a:lnTo>
                  <a:pt x="320807" y="341820"/>
                </a:lnTo>
                <a:lnTo>
                  <a:pt x="292890" y="374397"/>
                </a:lnTo>
                <a:lnTo>
                  <a:pt x="259427" y="399234"/>
                </a:lnTo>
                <a:lnTo>
                  <a:pt x="221506" y="415065"/>
                </a:lnTo>
                <a:lnTo>
                  <a:pt x="180212" y="420624"/>
                </a:lnTo>
                <a:lnTo>
                  <a:pt x="138879" y="415065"/>
                </a:lnTo>
                <a:lnTo>
                  <a:pt x="100942" y="399234"/>
                </a:lnTo>
                <a:lnTo>
                  <a:pt x="67482" y="374397"/>
                </a:lnTo>
                <a:lnTo>
                  <a:pt x="39578" y="341820"/>
                </a:lnTo>
                <a:lnTo>
                  <a:pt x="18310" y="302769"/>
                </a:lnTo>
                <a:lnTo>
                  <a:pt x="4757" y="258511"/>
                </a:lnTo>
                <a:lnTo>
                  <a:pt x="0" y="210312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51275" y="2576576"/>
            <a:ext cx="360680" cy="421005"/>
          </a:xfrm>
          <a:custGeom>
            <a:avLst/>
            <a:gdLst/>
            <a:ahLst/>
            <a:cxnLst/>
            <a:rect l="l" t="t" r="r" b="b"/>
            <a:pathLst>
              <a:path w="360679" h="421005">
                <a:moveTo>
                  <a:pt x="0" y="210312"/>
                </a:moveTo>
                <a:lnTo>
                  <a:pt x="4757" y="162072"/>
                </a:lnTo>
                <a:lnTo>
                  <a:pt x="18310" y="117798"/>
                </a:lnTo>
                <a:lnTo>
                  <a:pt x="39578" y="78750"/>
                </a:lnTo>
                <a:lnTo>
                  <a:pt x="67482" y="46186"/>
                </a:lnTo>
                <a:lnTo>
                  <a:pt x="100942" y="21367"/>
                </a:lnTo>
                <a:lnTo>
                  <a:pt x="138879" y="5551"/>
                </a:lnTo>
                <a:lnTo>
                  <a:pt x="180212" y="0"/>
                </a:lnTo>
                <a:lnTo>
                  <a:pt x="221506" y="5551"/>
                </a:lnTo>
                <a:lnTo>
                  <a:pt x="259427" y="21367"/>
                </a:lnTo>
                <a:lnTo>
                  <a:pt x="292890" y="46186"/>
                </a:lnTo>
                <a:lnTo>
                  <a:pt x="320807" y="78750"/>
                </a:lnTo>
                <a:lnTo>
                  <a:pt x="342093" y="117798"/>
                </a:lnTo>
                <a:lnTo>
                  <a:pt x="355661" y="162072"/>
                </a:lnTo>
                <a:lnTo>
                  <a:pt x="360425" y="210312"/>
                </a:lnTo>
                <a:lnTo>
                  <a:pt x="355661" y="258511"/>
                </a:lnTo>
                <a:lnTo>
                  <a:pt x="342093" y="302769"/>
                </a:lnTo>
                <a:lnTo>
                  <a:pt x="320807" y="341820"/>
                </a:lnTo>
                <a:lnTo>
                  <a:pt x="292890" y="374397"/>
                </a:lnTo>
                <a:lnTo>
                  <a:pt x="259427" y="399234"/>
                </a:lnTo>
                <a:lnTo>
                  <a:pt x="221506" y="415065"/>
                </a:lnTo>
                <a:lnTo>
                  <a:pt x="180212" y="420624"/>
                </a:lnTo>
                <a:lnTo>
                  <a:pt x="138879" y="415065"/>
                </a:lnTo>
                <a:lnTo>
                  <a:pt x="100942" y="399234"/>
                </a:lnTo>
                <a:lnTo>
                  <a:pt x="67482" y="374397"/>
                </a:lnTo>
                <a:lnTo>
                  <a:pt x="39578" y="341820"/>
                </a:lnTo>
                <a:lnTo>
                  <a:pt x="18310" y="302769"/>
                </a:lnTo>
                <a:lnTo>
                  <a:pt x="4757" y="258511"/>
                </a:lnTo>
                <a:lnTo>
                  <a:pt x="0" y="210312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84726" y="3068701"/>
            <a:ext cx="358775" cy="421005"/>
          </a:xfrm>
          <a:custGeom>
            <a:avLst/>
            <a:gdLst/>
            <a:ahLst/>
            <a:cxnLst/>
            <a:rect l="l" t="t" r="r" b="b"/>
            <a:pathLst>
              <a:path w="358775" h="421004">
                <a:moveTo>
                  <a:pt x="0" y="210312"/>
                </a:moveTo>
                <a:lnTo>
                  <a:pt x="4734" y="162072"/>
                </a:lnTo>
                <a:lnTo>
                  <a:pt x="18222" y="117798"/>
                </a:lnTo>
                <a:lnTo>
                  <a:pt x="39388" y="78750"/>
                </a:lnTo>
                <a:lnTo>
                  <a:pt x="67156" y="46186"/>
                </a:lnTo>
                <a:lnTo>
                  <a:pt x="100452" y="21367"/>
                </a:lnTo>
                <a:lnTo>
                  <a:pt x="138199" y="5551"/>
                </a:lnTo>
                <a:lnTo>
                  <a:pt x="179324" y="0"/>
                </a:lnTo>
                <a:lnTo>
                  <a:pt x="220455" y="5551"/>
                </a:lnTo>
                <a:lnTo>
                  <a:pt x="258220" y="21367"/>
                </a:lnTo>
                <a:lnTo>
                  <a:pt x="291541" y="46186"/>
                </a:lnTo>
                <a:lnTo>
                  <a:pt x="319336" y="78750"/>
                </a:lnTo>
                <a:lnTo>
                  <a:pt x="340526" y="117798"/>
                </a:lnTo>
                <a:lnTo>
                  <a:pt x="354033" y="162072"/>
                </a:lnTo>
                <a:lnTo>
                  <a:pt x="358775" y="210312"/>
                </a:lnTo>
                <a:lnTo>
                  <a:pt x="354033" y="258511"/>
                </a:lnTo>
                <a:lnTo>
                  <a:pt x="340526" y="302769"/>
                </a:lnTo>
                <a:lnTo>
                  <a:pt x="319336" y="341820"/>
                </a:lnTo>
                <a:lnTo>
                  <a:pt x="291541" y="374397"/>
                </a:lnTo>
                <a:lnTo>
                  <a:pt x="258220" y="399234"/>
                </a:lnTo>
                <a:lnTo>
                  <a:pt x="220455" y="415065"/>
                </a:lnTo>
                <a:lnTo>
                  <a:pt x="179324" y="420624"/>
                </a:lnTo>
                <a:lnTo>
                  <a:pt x="138199" y="415065"/>
                </a:lnTo>
                <a:lnTo>
                  <a:pt x="100452" y="399234"/>
                </a:lnTo>
                <a:lnTo>
                  <a:pt x="67156" y="374397"/>
                </a:lnTo>
                <a:lnTo>
                  <a:pt x="39388" y="341820"/>
                </a:lnTo>
                <a:lnTo>
                  <a:pt x="18222" y="302769"/>
                </a:lnTo>
                <a:lnTo>
                  <a:pt x="4734" y="258511"/>
                </a:lnTo>
                <a:lnTo>
                  <a:pt x="0" y="210312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43501" y="3440176"/>
            <a:ext cx="360680" cy="421005"/>
          </a:xfrm>
          <a:custGeom>
            <a:avLst/>
            <a:gdLst/>
            <a:ahLst/>
            <a:cxnLst/>
            <a:rect l="l" t="t" r="r" b="b"/>
            <a:pathLst>
              <a:path w="360679" h="421004">
                <a:moveTo>
                  <a:pt x="0" y="210312"/>
                </a:moveTo>
                <a:lnTo>
                  <a:pt x="4757" y="162072"/>
                </a:lnTo>
                <a:lnTo>
                  <a:pt x="18307" y="117798"/>
                </a:lnTo>
                <a:lnTo>
                  <a:pt x="39568" y="78750"/>
                </a:lnTo>
                <a:lnTo>
                  <a:pt x="67458" y="46186"/>
                </a:lnTo>
                <a:lnTo>
                  <a:pt x="100896" y="21367"/>
                </a:lnTo>
                <a:lnTo>
                  <a:pt x="138799" y="5551"/>
                </a:lnTo>
                <a:lnTo>
                  <a:pt x="180086" y="0"/>
                </a:lnTo>
                <a:lnTo>
                  <a:pt x="221419" y="5551"/>
                </a:lnTo>
                <a:lnTo>
                  <a:pt x="259356" y="21367"/>
                </a:lnTo>
                <a:lnTo>
                  <a:pt x="292816" y="46186"/>
                </a:lnTo>
                <a:lnTo>
                  <a:pt x="320720" y="78750"/>
                </a:lnTo>
                <a:lnTo>
                  <a:pt x="341988" y="117798"/>
                </a:lnTo>
                <a:lnTo>
                  <a:pt x="355541" y="162072"/>
                </a:lnTo>
                <a:lnTo>
                  <a:pt x="360299" y="210312"/>
                </a:lnTo>
                <a:lnTo>
                  <a:pt x="355541" y="258511"/>
                </a:lnTo>
                <a:lnTo>
                  <a:pt x="341988" y="302769"/>
                </a:lnTo>
                <a:lnTo>
                  <a:pt x="320720" y="341820"/>
                </a:lnTo>
                <a:lnTo>
                  <a:pt x="292816" y="374397"/>
                </a:lnTo>
                <a:lnTo>
                  <a:pt x="259356" y="399234"/>
                </a:lnTo>
                <a:lnTo>
                  <a:pt x="221419" y="415065"/>
                </a:lnTo>
                <a:lnTo>
                  <a:pt x="180086" y="420624"/>
                </a:lnTo>
                <a:lnTo>
                  <a:pt x="138799" y="415065"/>
                </a:lnTo>
                <a:lnTo>
                  <a:pt x="100896" y="399234"/>
                </a:lnTo>
                <a:lnTo>
                  <a:pt x="67458" y="374397"/>
                </a:lnTo>
                <a:lnTo>
                  <a:pt x="39568" y="341820"/>
                </a:lnTo>
                <a:lnTo>
                  <a:pt x="18307" y="302769"/>
                </a:lnTo>
                <a:lnTo>
                  <a:pt x="4757" y="258511"/>
                </a:lnTo>
                <a:lnTo>
                  <a:pt x="0" y="210312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72151" y="2546350"/>
            <a:ext cx="358775" cy="421005"/>
          </a:xfrm>
          <a:custGeom>
            <a:avLst/>
            <a:gdLst/>
            <a:ahLst/>
            <a:cxnLst/>
            <a:rect l="l" t="t" r="r" b="b"/>
            <a:pathLst>
              <a:path w="358775" h="421005">
                <a:moveTo>
                  <a:pt x="0" y="210312"/>
                </a:moveTo>
                <a:lnTo>
                  <a:pt x="4734" y="162112"/>
                </a:lnTo>
                <a:lnTo>
                  <a:pt x="18222" y="117854"/>
                </a:lnTo>
                <a:lnTo>
                  <a:pt x="39388" y="78803"/>
                </a:lnTo>
                <a:lnTo>
                  <a:pt x="67156" y="46226"/>
                </a:lnTo>
                <a:lnTo>
                  <a:pt x="100452" y="21389"/>
                </a:lnTo>
                <a:lnTo>
                  <a:pt x="138199" y="5558"/>
                </a:lnTo>
                <a:lnTo>
                  <a:pt x="179324" y="0"/>
                </a:lnTo>
                <a:lnTo>
                  <a:pt x="220455" y="5558"/>
                </a:lnTo>
                <a:lnTo>
                  <a:pt x="258220" y="21389"/>
                </a:lnTo>
                <a:lnTo>
                  <a:pt x="291541" y="46226"/>
                </a:lnTo>
                <a:lnTo>
                  <a:pt x="319336" y="78803"/>
                </a:lnTo>
                <a:lnTo>
                  <a:pt x="340526" y="117854"/>
                </a:lnTo>
                <a:lnTo>
                  <a:pt x="354033" y="162112"/>
                </a:lnTo>
                <a:lnTo>
                  <a:pt x="358775" y="210312"/>
                </a:lnTo>
                <a:lnTo>
                  <a:pt x="354033" y="258558"/>
                </a:lnTo>
                <a:lnTo>
                  <a:pt x="340526" y="302850"/>
                </a:lnTo>
                <a:lnTo>
                  <a:pt x="319336" y="341923"/>
                </a:lnTo>
                <a:lnTo>
                  <a:pt x="291541" y="374514"/>
                </a:lnTo>
                <a:lnTo>
                  <a:pt x="258220" y="399358"/>
                </a:lnTo>
                <a:lnTo>
                  <a:pt x="220455" y="415192"/>
                </a:lnTo>
                <a:lnTo>
                  <a:pt x="179324" y="420750"/>
                </a:lnTo>
                <a:lnTo>
                  <a:pt x="138199" y="415192"/>
                </a:lnTo>
                <a:lnTo>
                  <a:pt x="100452" y="399358"/>
                </a:lnTo>
                <a:lnTo>
                  <a:pt x="67156" y="374514"/>
                </a:lnTo>
                <a:lnTo>
                  <a:pt x="39388" y="341923"/>
                </a:lnTo>
                <a:lnTo>
                  <a:pt x="18222" y="302850"/>
                </a:lnTo>
                <a:lnTo>
                  <a:pt x="4734" y="258558"/>
                </a:lnTo>
                <a:lnTo>
                  <a:pt x="0" y="210312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80126" y="3079750"/>
            <a:ext cx="360680" cy="421005"/>
          </a:xfrm>
          <a:custGeom>
            <a:avLst/>
            <a:gdLst/>
            <a:ahLst/>
            <a:cxnLst/>
            <a:rect l="l" t="t" r="r" b="b"/>
            <a:pathLst>
              <a:path w="360679" h="421004">
                <a:moveTo>
                  <a:pt x="0" y="210312"/>
                </a:moveTo>
                <a:lnTo>
                  <a:pt x="4757" y="162112"/>
                </a:lnTo>
                <a:lnTo>
                  <a:pt x="18307" y="117854"/>
                </a:lnTo>
                <a:lnTo>
                  <a:pt x="39568" y="78803"/>
                </a:lnTo>
                <a:lnTo>
                  <a:pt x="67458" y="46226"/>
                </a:lnTo>
                <a:lnTo>
                  <a:pt x="100896" y="21389"/>
                </a:lnTo>
                <a:lnTo>
                  <a:pt x="138799" y="5558"/>
                </a:lnTo>
                <a:lnTo>
                  <a:pt x="180086" y="0"/>
                </a:lnTo>
                <a:lnTo>
                  <a:pt x="221419" y="5558"/>
                </a:lnTo>
                <a:lnTo>
                  <a:pt x="259356" y="21389"/>
                </a:lnTo>
                <a:lnTo>
                  <a:pt x="292816" y="46226"/>
                </a:lnTo>
                <a:lnTo>
                  <a:pt x="320720" y="78803"/>
                </a:lnTo>
                <a:lnTo>
                  <a:pt x="341988" y="117854"/>
                </a:lnTo>
                <a:lnTo>
                  <a:pt x="355541" y="162112"/>
                </a:lnTo>
                <a:lnTo>
                  <a:pt x="360299" y="210312"/>
                </a:lnTo>
                <a:lnTo>
                  <a:pt x="355541" y="258558"/>
                </a:lnTo>
                <a:lnTo>
                  <a:pt x="341988" y="302850"/>
                </a:lnTo>
                <a:lnTo>
                  <a:pt x="320720" y="341923"/>
                </a:lnTo>
                <a:lnTo>
                  <a:pt x="292816" y="374514"/>
                </a:lnTo>
                <a:lnTo>
                  <a:pt x="259356" y="399358"/>
                </a:lnTo>
                <a:lnTo>
                  <a:pt x="221419" y="415192"/>
                </a:lnTo>
                <a:lnTo>
                  <a:pt x="180086" y="420750"/>
                </a:lnTo>
                <a:lnTo>
                  <a:pt x="138799" y="415192"/>
                </a:lnTo>
                <a:lnTo>
                  <a:pt x="100896" y="399358"/>
                </a:lnTo>
                <a:lnTo>
                  <a:pt x="67458" y="374514"/>
                </a:lnTo>
                <a:lnTo>
                  <a:pt x="39568" y="341923"/>
                </a:lnTo>
                <a:lnTo>
                  <a:pt x="18307" y="302850"/>
                </a:lnTo>
                <a:lnTo>
                  <a:pt x="4757" y="258558"/>
                </a:lnTo>
                <a:lnTo>
                  <a:pt x="0" y="210312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556063" y="3265487"/>
          <a:ext cx="395605" cy="1838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1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2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3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4</a:t>
                      </a:r>
                      <a:endParaRPr sz="1650" dirty="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0693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Algoritmi di replacement:  Algoritmo </a:t>
            </a:r>
            <a:r>
              <a:rPr dirty="0"/>
              <a:t>Ottimale o </a:t>
            </a:r>
            <a:r>
              <a:rPr spc="-5" dirty="0"/>
              <a:t>di</a:t>
            </a:r>
            <a:r>
              <a:rPr spc="-55" dirty="0"/>
              <a:t> </a:t>
            </a:r>
            <a:r>
              <a:rPr spc="-5" dirty="0"/>
              <a:t>Belady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63873" y="5195189"/>
            <a:ext cx="2448560" cy="99695"/>
          </a:xfrm>
          <a:custGeom>
            <a:avLst/>
            <a:gdLst/>
            <a:ahLst/>
            <a:cxnLst/>
            <a:rect l="l" t="t" r="r" b="b"/>
            <a:pathLst>
              <a:path w="2448560" h="99695">
                <a:moveTo>
                  <a:pt x="2362580" y="0"/>
                </a:moveTo>
                <a:lnTo>
                  <a:pt x="2359660" y="762"/>
                </a:lnTo>
                <a:lnTo>
                  <a:pt x="2358263" y="3048"/>
                </a:lnTo>
                <a:lnTo>
                  <a:pt x="2356992" y="5334"/>
                </a:lnTo>
                <a:lnTo>
                  <a:pt x="2357754" y="8128"/>
                </a:lnTo>
                <a:lnTo>
                  <a:pt x="2360041" y="9525"/>
                </a:lnTo>
                <a:lnTo>
                  <a:pt x="2420880" y="45073"/>
                </a:lnTo>
                <a:lnTo>
                  <a:pt x="2438654" y="45085"/>
                </a:lnTo>
                <a:lnTo>
                  <a:pt x="2438654" y="54610"/>
                </a:lnTo>
                <a:lnTo>
                  <a:pt x="2421048" y="54610"/>
                </a:lnTo>
                <a:lnTo>
                  <a:pt x="2359914" y="90170"/>
                </a:lnTo>
                <a:lnTo>
                  <a:pt x="2357628" y="91567"/>
                </a:lnTo>
                <a:lnTo>
                  <a:pt x="2356866" y="94488"/>
                </a:lnTo>
                <a:lnTo>
                  <a:pt x="2358263" y="96647"/>
                </a:lnTo>
                <a:lnTo>
                  <a:pt x="2359533" y="98933"/>
                </a:lnTo>
                <a:lnTo>
                  <a:pt x="2362454" y="99695"/>
                </a:lnTo>
                <a:lnTo>
                  <a:pt x="2364740" y="98425"/>
                </a:lnTo>
                <a:lnTo>
                  <a:pt x="2439982" y="54610"/>
                </a:lnTo>
                <a:lnTo>
                  <a:pt x="2438654" y="54610"/>
                </a:lnTo>
                <a:lnTo>
                  <a:pt x="2440001" y="54599"/>
                </a:lnTo>
                <a:lnTo>
                  <a:pt x="2448052" y="49911"/>
                </a:lnTo>
                <a:lnTo>
                  <a:pt x="2362580" y="0"/>
                </a:lnTo>
                <a:close/>
              </a:path>
              <a:path w="2448560" h="99695">
                <a:moveTo>
                  <a:pt x="2429143" y="49901"/>
                </a:moveTo>
                <a:lnTo>
                  <a:pt x="2421067" y="54599"/>
                </a:lnTo>
                <a:lnTo>
                  <a:pt x="2438654" y="54610"/>
                </a:lnTo>
                <a:lnTo>
                  <a:pt x="2438654" y="53975"/>
                </a:lnTo>
                <a:lnTo>
                  <a:pt x="2436114" y="53975"/>
                </a:lnTo>
                <a:lnTo>
                  <a:pt x="2429143" y="49901"/>
                </a:lnTo>
                <a:close/>
              </a:path>
              <a:path w="2448560" h="99695">
                <a:moveTo>
                  <a:pt x="126" y="43561"/>
                </a:moveTo>
                <a:lnTo>
                  <a:pt x="0" y="53086"/>
                </a:lnTo>
                <a:lnTo>
                  <a:pt x="2421067" y="54599"/>
                </a:lnTo>
                <a:lnTo>
                  <a:pt x="2429143" y="49901"/>
                </a:lnTo>
                <a:lnTo>
                  <a:pt x="2420880" y="45073"/>
                </a:lnTo>
                <a:lnTo>
                  <a:pt x="126" y="43561"/>
                </a:lnTo>
                <a:close/>
              </a:path>
              <a:path w="2448560" h="99695">
                <a:moveTo>
                  <a:pt x="2436114" y="45847"/>
                </a:moveTo>
                <a:lnTo>
                  <a:pt x="2429143" y="49901"/>
                </a:lnTo>
                <a:lnTo>
                  <a:pt x="2436114" y="53975"/>
                </a:lnTo>
                <a:lnTo>
                  <a:pt x="2436114" y="45847"/>
                </a:lnTo>
                <a:close/>
              </a:path>
              <a:path w="2448560" h="99695">
                <a:moveTo>
                  <a:pt x="2438654" y="45847"/>
                </a:moveTo>
                <a:lnTo>
                  <a:pt x="2436114" y="45847"/>
                </a:lnTo>
                <a:lnTo>
                  <a:pt x="2436114" y="53975"/>
                </a:lnTo>
                <a:lnTo>
                  <a:pt x="2438654" y="53975"/>
                </a:lnTo>
                <a:lnTo>
                  <a:pt x="2438654" y="45847"/>
                </a:lnTo>
                <a:close/>
              </a:path>
              <a:path w="2448560" h="99695">
                <a:moveTo>
                  <a:pt x="2420880" y="45073"/>
                </a:moveTo>
                <a:lnTo>
                  <a:pt x="2429143" y="49901"/>
                </a:lnTo>
                <a:lnTo>
                  <a:pt x="2436114" y="45847"/>
                </a:lnTo>
                <a:lnTo>
                  <a:pt x="2438654" y="45847"/>
                </a:lnTo>
                <a:lnTo>
                  <a:pt x="2438654" y="45085"/>
                </a:lnTo>
                <a:lnTo>
                  <a:pt x="2420880" y="450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1579143"/>
            <a:ext cx="8061325" cy="4904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202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Sostituire le pagine che </a:t>
            </a:r>
            <a:r>
              <a:rPr sz="1600" b="1" spc="-10" dirty="0">
                <a:latin typeface="Arial"/>
                <a:cs typeface="Arial"/>
              </a:rPr>
              <a:t>non </a:t>
            </a:r>
            <a:r>
              <a:rPr sz="1600" b="1" spc="-5" dirty="0">
                <a:latin typeface="Arial"/>
                <a:cs typeface="Arial"/>
              </a:rPr>
              <a:t>saranno utilizzate per il periodo di tempo più lungo  (pagine che saranno utilizzate solo dopo molto</a:t>
            </a:r>
            <a:r>
              <a:rPr sz="1600" b="1" spc="12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tempo)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Algoritmo ottimale: minimizza il numero di page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faults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4 frames,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es:</a:t>
            </a:r>
            <a:endParaRPr sz="1600">
              <a:latin typeface="Arial"/>
              <a:cs typeface="Arial"/>
            </a:endParaRPr>
          </a:p>
          <a:p>
            <a:pPr marL="1960245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1, 2, 3, 4, 1, 2, </a:t>
            </a:r>
            <a:r>
              <a:rPr sz="1600" b="1" spc="-5" dirty="0">
                <a:latin typeface="Arial"/>
                <a:cs typeface="Arial"/>
              </a:rPr>
              <a:t>5</a:t>
            </a:r>
            <a:r>
              <a:rPr sz="1600" spc="-5" dirty="0">
                <a:latin typeface="Arial"/>
                <a:cs typeface="Arial"/>
              </a:rPr>
              <a:t>, 1, 2, 3, </a:t>
            </a:r>
            <a:r>
              <a:rPr sz="1600" b="1" spc="-5" dirty="0">
                <a:latin typeface="Arial"/>
                <a:cs typeface="Arial"/>
              </a:rPr>
              <a:t>4</a:t>
            </a:r>
            <a:r>
              <a:rPr sz="1600" spc="-5" dirty="0">
                <a:latin typeface="Arial"/>
                <a:cs typeface="Arial"/>
              </a:rPr>
              <a:t>,</a:t>
            </a:r>
            <a:r>
              <a:rPr sz="1600" spc="1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>
              <a:latin typeface="Times New Roman"/>
              <a:cs typeface="Times New Roman"/>
            </a:endParaRPr>
          </a:p>
          <a:p>
            <a:pPr marL="275590" algn="ctr">
              <a:lnSpc>
                <a:spcPct val="100000"/>
              </a:lnSpc>
            </a:pPr>
            <a:r>
              <a:rPr sz="1650" i="1" spc="-30" dirty="0">
                <a:latin typeface="Malgun Gothic"/>
                <a:cs typeface="Malgun Gothic"/>
              </a:rPr>
              <a:t>4</a:t>
            </a:r>
            <a:endParaRPr sz="16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R="436245" algn="r">
              <a:lnSpc>
                <a:spcPct val="100000"/>
              </a:lnSpc>
              <a:spcBef>
                <a:spcPts val="1390"/>
              </a:spcBef>
            </a:pPr>
            <a:r>
              <a:rPr sz="1650" i="1" spc="-30" dirty="0">
                <a:latin typeface="Malgun Gothic"/>
                <a:cs typeface="Malgun Gothic"/>
              </a:rPr>
              <a:t>6 </a:t>
            </a:r>
            <a:r>
              <a:rPr sz="1650" i="1" spc="-40" dirty="0">
                <a:latin typeface="Malgun Gothic"/>
                <a:cs typeface="Malgun Gothic"/>
              </a:rPr>
              <a:t>page</a:t>
            </a:r>
            <a:r>
              <a:rPr sz="1650" i="1" spc="-6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faults</a:t>
            </a:r>
            <a:endParaRPr sz="16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Times New Roman"/>
              <a:cs typeface="Times New Roman"/>
            </a:endParaRPr>
          </a:p>
          <a:p>
            <a:pPr marR="433705" algn="ctr">
              <a:lnSpc>
                <a:spcPct val="100000"/>
              </a:lnSpc>
            </a:pPr>
            <a:r>
              <a:rPr sz="1650" i="1" spc="-30" dirty="0">
                <a:latin typeface="Malgun Gothic"/>
                <a:cs typeface="Malgun Gothic"/>
              </a:rPr>
              <a:t>5</a:t>
            </a:r>
            <a:endParaRPr sz="16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Times New Roman"/>
              <a:cs typeface="Times New Roman"/>
            </a:endParaRPr>
          </a:p>
          <a:p>
            <a:pPr marR="2602230" algn="r">
              <a:lnSpc>
                <a:spcPct val="100000"/>
              </a:lnSpc>
            </a:pPr>
            <a:r>
              <a:rPr sz="1650" i="1" spc="-20" dirty="0">
                <a:latin typeface="Malgun Gothic"/>
                <a:cs typeface="Malgun Gothic"/>
              </a:rPr>
              <a:t>t</a:t>
            </a:r>
            <a:endParaRPr sz="1650">
              <a:latin typeface="Malgun Gothic"/>
              <a:cs typeface="Malgun Gothic"/>
            </a:endParaRPr>
          </a:p>
          <a:p>
            <a:pPr marL="355600" indent="-342900">
              <a:lnSpc>
                <a:spcPct val="100000"/>
              </a:lnSpc>
              <a:spcBef>
                <a:spcPts val="79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realizzabile: richiede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conoscenza futura della successione dei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riferimenti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Consente di confrontare </a:t>
            </a:r>
            <a:r>
              <a:rPr sz="1600" dirty="0">
                <a:latin typeface="Arial"/>
                <a:cs typeface="Arial"/>
              </a:rPr>
              <a:t>le </a:t>
            </a:r>
            <a:r>
              <a:rPr sz="1600" spc="-5" dirty="0">
                <a:latin typeface="Arial"/>
                <a:cs typeface="Arial"/>
              </a:rPr>
              <a:t>prestazioni degli altri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algoritmi.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NB: non soggetto ad anomalia di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Belady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267" y="1463621"/>
            <a:ext cx="8083550" cy="101346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Si sostituiscono le pagine meno recentemente</a:t>
            </a:r>
            <a:r>
              <a:rPr sz="1600" b="1" spc="12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utilizzate</a:t>
            </a:r>
            <a:endParaRPr sz="1600">
              <a:latin typeface="Arial"/>
              <a:cs typeface="Arial"/>
            </a:endParaRPr>
          </a:p>
          <a:p>
            <a:pPr marL="756285" marR="5080" indent="-287020">
              <a:lnSpc>
                <a:spcPct val="100000"/>
              </a:lnSpc>
              <a:spcBef>
                <a:spcPts val="290"/>
              </a:spcBef>
              <a:tabLst>
                <a:tab pos="756285" algn="l"/>
              </a:tabLst>
            </a:pPr>
            <a:r>
              <a:rPr sz="1200" dirty="0">
                <a:latin typeface="Arial"/>
                <a:cs typeface="Arial"/>
              </a:rPr>
              <a:t>–	Ipotesi: </a:t>
            </a:r>
            <a:r>
              <a:rPr sz="1200" spc="-5" dirty="0">
                <a:latin typeface="Arial"/>
                <a:cs typeface="Arial"/>
              </a:rPr>
              <a:t>la pagina </a:t>
            </a:r>
            <a:r>
              <a:rPr sz="1200" dirty="0">
                <a:latin typeface="Arial"/>
                <a:cs typeface="Arial"/>
              </a:rPr>
              <a:t>meno </a:t>
            </a:r>
            <a:r>
              <a:rPr sz="1200" spc="-5" dirty="0">
                <a:latin typeface="Arial"/>
                <a:cs typeface="Arial"/>
              </a:rPr>
              <a:t>utilizzata recentemente è quella che ha la </a:t>
            </a:r>
            <a:r>
              <a:rPr sz="1200" dirty="0">
                <a:latin typeface="Arial"/>
                <a:cs typeface="Arial"/>
              </a:rPr>
              <a:t>minore </a:t>
            </a:r>
            <a:r>
              <a:rPr sz="1200" spc="-5" dirty="0">
                <a:latin typeface="Arial"/>
                <a:cs typeface="Arial"/>
              </a:rPr>
              <a:t>probabilità </a:t>
            </a:r>
            <a:r>
              <a:rPr sz="1200" dirty="0">
                <a:latin typeface="Arial"/>
                <a:cs typeface="Arial"/>
              </a:rPr>
              <a:t>di </a:t>
            </a:r>
            <a:r>
              <a:rPr sz="1200" spc="-5" dirty="0">
                <a:latin typeface="Arial"/>
                <a:cs typeface="Arial"/>
              </a:rPr>
              <a:t>essere referenziata in  </a:t>
            </a:r>
            <a:r>
              <a:rPr sz="1200" dirty="0">
                <a:latin typeface="Arial"/>
                <a:cs typeface="Arial"/>
              </a:rPr>
              <a:t>futuro. </a:t>
            </a:r>
            <a:r>
              <a:rPr sz="1200" spc="-5" dirty="0">
                <a:latin typeface="Arial"/>
                <a:cs typeface="Arial"/>
              </a:rPr>
              <a:t>Si approssima il </a:t>
            </a:r>
            <a:r>
              <a:rPr sz="1200" dirty="0">
                <a:latin typeface="Arial"/>
                <a:cs typeface="Arial"/>
              </a:rPr>
              <a:t>futuro prossimo </a:t>
            </a:r>
            <a:r>
              <a:rPr sz="1200" spc="-5" dirty="0">
                <a:latin typeface="Arial"/>
                <a:cs typeface="Arial"/>
              </a:rPr>
              <a:t>al passato</a:t>
            </a:r>
            <a:r>
              <a:rPr sz="1200" spc="-1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recente</a:t>
            </a:r>
            <a:endParaRPr sz="1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Reference string: 1, 2, 3, 4, 1, 2,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r>
              <a:rPr sz="1600" spc="-5" dirty="0">
                <a:latin typeface="Arial"/>
                <a:cs typeface="Arial"/>
              </a:rPr>
              <a:t>, 1, 2, </a:t>
            </a:r>
            <a:r>
              <a:rPr sz="1600" b="1" spc="-5" dirty="0">
                <a:solidFill>
                  <a:srgbClr val="0000CC"/>
                </a:solidFill>
                <a:latin typeface="Arial"/>
                <a:cs typeface="Arial"/>
              </a:rPr>
              <a:t>3</a:t>
            </a:r>
            <a:r>
              <a:rPr sz="1600" spc="-5" dirty="0">
                <a:latin typeface="Arial"/>
                <a:cs typeface="Arial"/>
              </a:rPr>
              <a:t>, </a:t>
            </a:r>
            <a:r>
              <a:rPr sz="1600" b="1" spc="-5" dirty="0">
                <a:solidFill>
                  <a:srgbClr val="FFC000"/>
                </a:solidFill>
                <a:latin typeface="Arial"/>
                <a:cs typeface="Arial"/>
              </a:rPr>
              <a:t>4</a:t>
            </a:r>
            <a:r>
              <a:rPr sz="1600" spc="-5" dirty="0">
                <a:latin typeface="Arial"/>
                <a:cs typeface="Arial"/>
              </a:rPr>
              <a:t>,</a:t>
            </a:r>
            <a:r>
              <a:rPr sz="1600" spc="215" dirty="0"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9900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4451438"/>
            <a:ext cx="7686675" cy="229489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Non soggetto ad anomalia di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Belady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Strategie implementative (forte assistenza del</a:t>
            </a:r>
            <a:r>
              <a:rPr sz="1600" b="1" spc="16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SO)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Associare ad </a:t>
            </a:r>
            <a:r>
              <a:rPr sz="1600" spc="-10" dirty="0">
                <a:latin typeface="Arial"/>
                <a:cs typeface="Arial"/>
              </a:rPr>
              <a:t>ogni </a:t>
            </a:r>
            <a:r>
              <a:rPr sz="1600" spc="-5" dirty="0">
                <a:latin typeface="Arial"/>
                <a:cs typeface="Arial"/>
              </a:rPr>
              <a:t>pagina l’istante in cui è stata usata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l’ultima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volta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290"/>
              </a:spcBef>
              <a:buChar char="•"/>
              <a:tabLst>
                <a:tab pos="1155065" algn="l"/>
                <a:tab pos="1156335" algn="l"/>
              </a:tabLst>
            </a:pPr>
            <a:r>
              <a:rPr sz="1200" dirty="0">
                <a:latin typeface="Arial"/>
                <a:cs typeface="Arial"/>
              </a:rPr>
              <a:t>Campo </a:t>
            </a:r>
            <a:r>
              <a:rPr sz="1200" spc="-5" dirty="0">
                <a:latin typeface="Arial"/>
                <a:cs typeface="Arial"/>
              </a:rPr>
              <a:t>aggiuntivo nella page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table</a:t>
            </a:r>
            <a:endParaRPr sz="12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290"/>
              </a:spcBef>
              <a:buChar char="•"/>
              <a:tabLst>
                <a:tab pos="1155065" algn="l"/>
                <a:tab pos="1156335" algn="l"/>
              </a:tabLst>
            </a:pPr>
            <a:r>
              <a:rPr sz="1200" dirty="0">
                <a:latin typeface="Arial"/>
                <a:cs typeface="Arial"/>
              </a:rPr>
              <a:t>Necessità </a:t>
            </a:r>
            <a:r>
              <a:rPr sz="1200" spc="-5" dirty="0">
                <a:latin typeface="Arial"/>
                <a:cs typeface="Arial"/>
              </a:rPr>
              <a:t>di dover ricercare la pagina con il </a:t>
            </a:r>
            <a:r>
              <a:rPr sz="1200" dirty="0">
                <a:latin typeface="Arial"/>
                <a:cs typeface="Arial"/>
              </a:rPr>
              <a:t>più </a:t>
            </a:r>
            <a:r>
              <a:rPr sz="1200" spc="-5" dirty="0">
                <a:latin typeface="Arial"/>
                <a:cs typeface="Arial"/>
              </a:rPr>
              <a:t>vecchio </a:t>
            </a:r>
            <a:r>
              <a:rPr sz="1200" dirty="0">
                <a:latin typeface="Arial"/>
                <a:cs typeface="Arial"/>
              </a:rPr>
              <a:t>marcatore</a:t>
            </a:r>
            <a:r>
              <a:rPr sz="1200" spc="-1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temporale</a:t>
            </a:r>
            <a:endParaRPr sz="1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Memorizzare l’uso delle pagine in una struttura di tipo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stack: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295"/>
              </a:spcBef>
              <a:buChar char="•"/>
              <a:tabLst>
                <a:tab pos="1155065" algn="l"/>
                <a:tab pos="1156335" algn="l"/>
              </a:tabLst>
            </a:pPr>
            <a:r>
              <a:rPr sz="1200" spc="-5" dirty="0">
                <a:latin typeface="Arial"/>
                <a:cs typeface="Arial"/>
              </a:rPr>
              <a:t>Ogni volta che una pagina viene referenziata viene </a:t>
            </a:r>
            <a:r>
              <a:rPr sz="1200" dirty="0">
                <a:latin typeface="Arial"/>
                <a:cs typeface="Arial"/>
              </a:rPr>
              <a:t>spostata </a:t>
            </a:r>
            <a:r>
              <a:rPr sz="1200" spc="-5" dirty="0">
                <a:latin typeface="Arial"/>
                <a:cs typeface="Arial"/>
              </a:rPr>
              <a:t>in cima allo</a:t>
            </a:r>
            <a:r>
              <a:rPr sz="1200" spc="-1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stack</a:t>
            </a:r>
            <a:endParaRPr sz="12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285"/>
              </a:spcBef>
              <a:buChar char="•"/>
              <a:tabLst>
                <a:tab pos="1155065" algn="l"/>
                <a:tab pos="1156335" algn="l"/>
              </a:tabLst>
            </a:pPr>
            <a:r>
              <a:rPr sz="1200" spc="-5" dirty="0">
                <a:latin typeface="Arial"/>
                <a:cs typeface="Arial"/>
              </a:rPr>
              <a:t>La pagina </a:t>
            </a:r>
            <a:r>
              <a:rPr sz="1200" dirty="0">
                <a:latin typeface="Arial"/>
                <a:cs typeface="Arial"/>
              </a:rPr>
              <a:t>da </a:t>
            </a:r>
            <a:r>
              <a:rPr sz="1200" spc="-5" dirty="0">
                <a:latin typeface="Arial"/>
                <a:cs typeface="Arial"/>
              </a:rPr>
              <a:t>swap </a:t>
            </a:r>
            <a:r>
              <a:rPr sz="1200" dirty="0">
                <a:latin typeface="Arial"/>
                <a:cs typeface="Arial"/>
              </a:rPr>
              <a:t>out </a:t>
            </a:r>
            <a:r>
              <a:rPr sz="1200" spc="-5" dirty="0">
                <a:latin typeface="Arial"/>
                <a:cs typeface="Arial"/>
              </a:rPr>
              <a:t>viene presa dalla base dello</a:t>
            </a:r>
            <a:r>
              <a:rPr sz="1200" spc="-1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stack</a:t>
            </a:r>
            <a:endParaRPr sz="12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290"/>
              </a:spcBef>
              <a:buChar char="•"/>
              <a:tabLst>
                <a:tab pos="1155065" algn="l"/>
                <a:tab pos="1156335" algn="l"/>
              </a:tabLst>
            </a:pPr>
            <a:r>
              <a:rPr sz="1200" dirty="0">
                <a:latin typeface="Arial"/>
                <a:cs typeface="Arial"/>
              </a:rPr>
              <a:t>Necessità </a:t>
            </a:r>
            <a:r>
              <a:rPr sz="1200" spc="-5" dirty="0">
                <a:latin typeface="Arial"/>
                <a:cs typeface="Arial"/>
              </a:rPr>
              <a:t>di dover costantemente aggiornare lo </a:t>
            </a:r>
            <a:r>
              <a:rPr sz="1200" dirty="0">
                <a:latin typeface="Arial"/>
                <a:cs typeface="Arial"/>
              </a:rPr>
              <a:t>stack </a:t>
            </a:r>
            <a:r>
              <a:rPr sz="1200" spc="-5" dirty="0">
                <a:latin typeface="Arial"/>
                <a:cs typeface="Arial"/>
              </a:rPr>
              <a:t>vs. semplice selezione della pagina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vittima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633912" y="2592387"/>
          <a:ext cx="395605" cy="1838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650" b="1" i="1" dirty="0">
                          <a:solidFill>
                            <a:srgbClr val="009900"/>
                          </a:solidFill>
                          <a:latin typeface="Malgun Gothic"/>
                          <a:cs typeface="Malgun Gothic"/>
                        </a:rPr>
                        <a:t>5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1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2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4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3</a:t>
                      </a:r>
                      <a:endParaRPr sz="1650" dirty="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616263" y="2590863"/>
          <a:ext cx="395605" cy="1838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1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1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3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2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1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3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3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4</a:t>
                      </a:r>
                      <a:endParaRPr sz="1650" dirty="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119437" y="2598737"/>
          <a:ext cx="395605" cy="1838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1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1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2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1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b="1" i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5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4</a:t>
                      </a:r>
                      <a:endParaRPr sz="1650" dirty="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638613" y="2578163"/>
          <a:ext cx="395605" cy="1838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1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1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2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5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b="1" i="1" dirty="0">
                          <a:solidFill>
                            <a:srgbClr val="0000CC"/>
                          </a:solidFill>
                          <a:latin typeface="Malgun Gothic"/>
                          <a:cs typeface="Malgun Gothic"/>
                        </a:rPr>
                        <a:t>3</a:t>
                      </a:r>
                      <a:endParaRPr sz="1650" dirty="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141787" y="2586037"/>
          <a:ext cx="395605" cy="1838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1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1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2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b="1" i="1" dirty="0">
                          <a:solidFill>
                            <a:srgbClr val="FFC000"/>
                          </a:solidFill>
                          <a:latin typeface="Malgun Gothic"/>
                          <a:cs typeface="Malgun Gothic"/>
                        </a:rPr>
                        <a:t>4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3</a:t>
                      </a:r>
                      <a:endParaRPr sz="1650" dirty="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9304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Algoritmi di replacement:  </a:t>
            </a:r>
            <a:r>
              <a:rPr dirty="0"/>
              <a:t>Least Recently Used</a:t>
            </a:r>
            <a:r>
              <a:rPr spc="-140" dirty="0"/>
              <a:t> </a:t>
            </a:r>
            <a:r>
              <a:rPr dirty="0"/>
              <a:t>(LRU)</a:t>
            </a:r>
          </a:p>
        </p:txBody>
      </p:sp>
      <p:sp>
        <p:nvSpPr>
          <p:cNvPr id="11" name="object 11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69433" y="3248619"/>
            <a:ext cx="123253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8 </a:t>
            </a:r>
            <a:r>
              <a:rPr sz="1650" i="1" spc="-40" dirty="0">
                <a:latin typeface="Malgun Gothic"/>
                <a:cs typeface="Malgun Gothic"/>
              </a:rPr>
              <a:t>page</a:t>
            </a:r>
            <a:r>
              <a:rPr sz="1650" i="1" spc="-5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faults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0573" y="5071871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0573" y="5559552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0573" y="6047232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9590" y="4754117"/>
            <a:ext cx="841248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Pregi:</a:t>
            </a:r>
            <a:endParaRPr sz="1600">
              <a:latin typeface="Arial"/>
              <a:cs typeface="Arial"/>
            </a:endParaRPr>
          </a:p>
          <a:p>
            <a:pPr marL="12700" marR="3625215" indent="41148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media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comporta meglio dell’algoritmo FIFO.  Difetti:</a:t>
            </a:r>
            <a:endParaRPr sz="1600">
              <a:latin typeface="Arial"/>
              <a:cs typeface="Arial"/>
            </a:endParaRPr>
          </a:p>
          <a:p>
            <a:pPr marL="367665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l’aggiornamento </a:t>
            </a:r>
            <a:r>
              <a:rPr sz="1600" spc="-5" dirty="0">
                <a:latin typeface="Arial"/>
                <a:cs typeface="Arial"/>
              </a:rPr>
              <a:t>dello stack va effettuato ad ogni riferimento </a:t>
            </a:r>
            <a:r>
              <a:rPr sz="1600" dirty="0">
                <a:latin typeface="Arial"/>
                <a:cs typeface="Arial"/>
              </a:rPr>
              <a:t>alla </a:t>
            </a:r>
            <a:r>
              <a:rPr sz="1600" spc="-5" dirty="0">
                <a:latin typeface="Arial"/>
                <a:cs typeface="Arial"/>
              </a:rPr>
              <a:t>pagina (praticamente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ad</a:t>
            </a:r>
            <a:endParaRPr sz="1600">
              <a:latin typeface="Arial"/>
              <a:cs typeface="Arial"/>
            </a:endParaRPr>
          </a:p>
          <a:p>
            <a:pPr marL="36766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ogni accesso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memoria)</a:t>
            </a:r>
            <a:endParaRPr sz="1600">
              <a:latin typeface="Arial"/>
              <a:cs typeface="Arial"/>
            </a:endParaRPr>
          </a:p>
          <a:p>
            <a:pPr marL="367665" marR="6350">
              <a:lnSpc>
                <a:spcPct val="100000"/>
              </a:lnSpc>
              <a:tabLst>
                <a:tab pos="1957070" algn="l"/>
                <a:tab pos="2861310" algn="l"/>
                <a:tab pos="3111500" algn="l"/>
                <a:tab pos="3574415" algn="l"/>
                <a:tab pos="3938904" algn="l"/>
                <a:tab pos="4966335" algn="l"/>
                <a:tab pos="5328920" algn="l"/>
                <a:tab pos="6257290" algn="l"/>
                <a:tab pos="7242175" algn="l"/>
                <a:tab pos="8284845" algn="l"/>
              </a:tabLst>
            </a:pPr>
            <a:r>
              <a:rPr sz="1600" spc="-15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’</a:t>
            </a:r>
            <a:r>
              <a:rPr sz="1600" spc="-10" dirty="0">
                <a:latin typeface="Arial"/>
                <a:cs typeface="Arial"/>
              </a:rPr>
              <a:t>organizz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spc="-15" dirty="0">
                <a:latin typeface="Arial"/>
                <a:cs typeface="Arial"/>
              </a:rPr>
              <a:t>z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on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de</a:t>
            </a:r>
            <a:r>
              <a:rPr sz="1600" spc="-5" dirty="0">
                <a:latin typeface="Arial"/>
                <a:cs typeface="Arial"/>
              </a:rPr>
              <a:t>l</a:t>
            </a:r>
            <a:r>
              <a:rPr sz="1600" spc="-15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’</a:t>
            </a:r>
            <a:r>
              <a:rPr sz="1600" spc="-10" dirty="0">
                <a:latin typeface="Arial"/>
                <a:cs typeface="Arial"/>
              </a:rPr>
              <a:t>LR</a:t>
            </a:r>
            <a:r>
              <a:rPr sz="1600" spc="-5" dirty="0">
                <a:latin typeface="Arial"/>
                <a:cs typeface="Arial"/>
              </a:rPr>
              <a:t>U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è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ta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ri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5" dirty="0">
                <a:latin typeface="Arial"/>
                <a:cs typeface="Arial"/>
              </a:rPr>
              <a:t>hiedere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un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suppo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to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5" dirty="0">
                <a:latin typeface="Arial"/>
                <a:cs typeface="Arial"/>
              </a:rPr>
              <a:t>h</a:t>
            </a:r>
            <a:r>
              <a:rPr sz="1600" spc="-5" dirty="0">
                <a:latin typeface="Arial"/>
                <a:cs typeface="Arial"/>
              </a:rPr>
              <a:t>ar</a:t>
            </a:r>
            <a:r>
              <a:rPr sz="1600" dirty="0">
                <a:latin typeface="Arial"/>
                <a:cs typeface="Arial"/>
              </a:rPr>
              <a:t>d</a:t>
            </a:r>
            <a:r>
              <a:rPr sz="1600" spc="-20" dirty="0">
                <a:latin typeface="Arial"/>
                <a:cs typeface="Arial"/>
              </a:rPr>
              <a:t>w</a:t>
            </a:r>
            <a:r>
              <a:rPr sz="1600" spc="-5" dirty="0">
                <a:latin typeface="Arial"/>
                <a:cs typeface="Arial"/>
              </a:rPr>
              <a:t>are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sofisti</a:t>
            </a:r>
            <a:r>
              <a:rPr sz="1600" spc="-15" dirty="0">
                <a:latin typeface="Arial"/>
                <a:cs typeface="Arial"/>
              </a:rPr>
              <a:t>c</a:t>
            </a:r>
            <a:r>
              <a:rPr sz="1600" spc="-5" dirty="0">
                <a:latin typeface="Arial"/>
                <a:cs typeface="Arial"/>
              </a:rPr>
              <a:t>ato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e  dedicato alle operazioni relative </a:t>
            </a:r>
            <a:r>
              <a:rPr sz="1600" spc="-10" dirty="0">
                <a:latin typeface="Arial"/>
                <a:cs typeface="Arial"/>
              </a:rPr>
              <a:t>all’aggiornamento </a:t>
            </a:r>
            <a:r>
              <a:rPr sz="1600" spc="-5" dirty="0">
                <a:latin typeface="Arial"/>
                <a:cs typeface="Arial"/>
              </a:rPr>
              <a:t>dello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stack.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9304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Algoritmi di replacement:  </a:t>
            </a:r>
            <a:r>
              <a:rPr dirty="0"/>
              <a:t>Least Recently Used</a:t>
            </a:r>
            <a:r>
              <a:rPr spc="-140" dirty="0"/>
              <a:t> </a:t>
            </a:r>
            <a:r>
              <a:rPr dirty="0"/>
              <a:t>(LRU)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68601" y="1917573"/>
            <a:ext cx="3959225" cy="2735326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30501" y="4685029"/>
            <a:ext cx="4035425" cy="0"/>
          </a:xfrm>
          <a:custGeom>
            <a:avLst/>
            <a:gdLst/>
            <a:ahLst/>
            <a:cxnLst/>
            <a:rect l="l" t="t" r="r" b="b"/>
            <a:pathLst>
              <a:path w="4035425">
                <a:moveTo>
                  <a:pt x="0" y="0"/>
                </a:moveTo>
                <a:lnTo>
                  <a:pt x="4035298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36851" y="1892300"/>
            <a:ext cx="0" cy="2786380"/>
          </a:xfrm>
          <a:custGeom>
            <a:avLst/>
            <a:gdLst/>
            <a:ahLst/>
            <a:cxnLst/>
            <a:rect l="l" t="t" r="r" b="b"/>
            <a:pathLst>
              <a:path h="2786379">
                <a:moveTo>
                  <a:pt x="0" y="0"/>
                </a:moveTo>
                <a:lnTo>
                  <a:pt x="0" y="2786379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30501" y="1885950"/>
            <a:ext cx="4035425" cy="0"/>
          </a:xfrm>
          <a:custGeom>
            <a:avLst/>
            <a:gdLst/>
            <a:ahLst/>
            <a:cxnLst/>
            <a:rect l="l" t="t" r="r" b="b"/>
            <a:pathLst>
              <a:path w="4035425">
                <a:moveTo>
                  <a:pt x="0" y="0"/>
                </a:moveTo>
                <a:lnTo>
                  <a:pt x="4035298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59448" y="1892300"/>
            <a:ext cx="0" cy="2786380"/>
          </a:xfrm>
          <a:custGeom>
            <a:avLst/>
            <a:gdLst/>
            <a:ahLst/>
            <a:cxnLst/>
            <a:rect l="l" t="t" r="r" b="b"/>
            <a:pathLst>
              <a:path h="2786379">
                <a:moveTo>
                  <a:pt x="0" y="0"/>
                </a:moveTo>
                <a:lnTo>
                  <a:pt x="0" y="2785999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55901" y="4659629"/>
            <a:ext cx="3984625" cy="0"/>
          </a:xfrm>
          <a:custGeom>
            <a:avLst/>
            <a:gdLst/>
            <a:ahLst/>
            <a:cxnLst/>
            <a:rect l="l" t="t" r="r" b="b"/>
            <a:pathLst>
              <a:path w="3984625">
                <a:moveTo>
                  <a:pt x="0" y="0"/>
                </a:moveTo>
                <a:lnTo>
                  <a:pt x="3984498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62251" y="1917700"/>
            <a:ext cx="0" cy="2735580"/>
          </a:xfrm>
          <a:custGeom>
            <a:avLst/>
            <a:gdLst/>
            <a:ahLst/>
            <a:cxnLst/>
            <a:rect l="l" t="t" r="r" b="b"/>
            <a:pathLst>
              <a:path h="2735579">
                <a:moveTo>
                  <a:pt x="0" y="0"/>
                </a:moveTo>
                <a:lnTo>
                  <a:pt x="0" y="2735579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55901" y="1911350"/>
            <a:ext cx="3984625" cy="0"/>
          </a:xfrm>
          <a:custGeom>
            <a:avLst/>
            <a:gdLst/>
            <a:ahLst/>
            <a:cxnLst/>
            <a:rect l="l" t="t" r="r" b="b"/>
            <a:pathLst>
              <a:path w="3984625">
                <a:moveTo>
                  <a:pt x="0" y="0"/>
                </a:moveTo>
                <a:lnTo>
                  <a:pt x="3984498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34048" y="1917700"/>
            <a:ext cx="0" cy="2735580"/>
          </a:xfrm>
          <a:custGeom>
            <a:avLst/>
            <a:gdLst/>
            <a:ahLst/>
            <a:cxnLst/>
            <a:rect l="l" t="t" r="r" b="b"/>
            <a:pathLst>
              <a:path h="2735579">
                <a:moveTo>
                  <a:pt x="0" y="0"/>
                </a:moveTo>
                <a:lnTo>
                  <a:pt x="0" y="2735199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22070" y="1513078"/>
            <a:ext cx="18961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15" dirty="0">
                <a:latin typeface="Arial"/>
                <a:cs typeface="Arial"/>
              </a:rPr>
              <a:t>Utilizzo </a:t>
            </a:r>
            <a:r>
              <a:rPr sz="1600" i="1" spc="-5" dirty="0">
                <a:latin typeface="Arial"/>
                <a:cs typeface="Arial"/>
              </a:rPr>
              <a:t>dello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stack…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3443" y="1654555"/>
            <a:ext cx="7935595" cy="1640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65" dirty="0">
                <a:latin typeface="Lucida Sans Unicode"/>
                <a:cs typeface="Lucida Sans Unicode"/>
              </a:rPr>
              <a:t>Il </a:t>
            </a:r>
            <a:r>
              <a:rPr sz="1600" spc="-130" dirty="0">
                <a:latin typeface="Lucida Sans Unicode"/>
                <a:cs typeface="Lucida Sans Unicode"/>
              </a:rPr>
              <a:t>bit </a:t>
            </a:r>
            <a:r>
              <a:rPr sz="1600" spc="-114" dirty="0">
                <a:latin typeface="Lucida Sans Unicode"/>
                <a:cs typeface="Lucida Sans Unicode"/>
              </a:rPr>
              <a:t>più </a:t>
            </a:r>
            <a:r>
              <a:rPr sz="1600" spc="-90" dirty="0">
                <a:latin typeface="Lucida Sans Unicode"/>
                <a:cs typeface="Lucida Sans Unicode"/>
              </a:rPr>
              <a:t>significativo </a:t>
            </a:r>
            <a:r>
              <a:rPr sz="1600" spc="-75" dirty="0">
                <a:latin typeface="Lucida Sans Unicode"/>
                <a:cs typeface="Lucida Sans Unicode"/>
              </a:rPr>
              <a:t>rappresenta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70" dirty="0">
                <a:latin typeface="Lucida Sans Unicode"/>
                <a:cs typeface="Lucida Sans Unicode"/>
              </a:rPr>
              <a:t>segno: </a:t>
            </a:r>
            <a:r>
              <a:rPr sz="1600" spc="-125" dirty="0">
                <a:latin typeface="Lucida Sans Unicode"/>
                <a:cs typeface="Lucida Sans Unicode"/>
              </a:rPr>
              <a:t>0 </a:t>
            </a:r>
            <a:r>
              <a:rPr sz="1600" spc="-85" dirty="0">
                <a:latin typeface="Lucida Sans Unicode"/>
                <a:cs typeface="Lucida Sans Unicode"/>
              </a:rPr>
              <a:t>per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105" dirty="0">
                <a:latin typeface="Lucida Sans Unicode"/>
                <a:cs typeface="Lucida Sans Unicode"/>
              </a:rPr>
              <a:t>numeri </a:t>
            </a:r>
            <a:r>
              <a:rPr sz="1600" spc="-95" dirty="0">
                <a:latin typeface="Lucida Sans Unicode"/>
                <a:cs typeface="Lucida Sans Unicode"/>
              </a:rPr>
              <a:t>positivi, </a:t>
            </a:r>
            <a:r>
              <a:rPr sz="1600" spc="-125" dirty="0">
                <a:latin typeface="Lucida Sans Unicode"/>
                <a:cs typeface="Lucida Sans Unicode"/>
              </a:rPr>
              <a:t>1 </a:t>
            </a:r>
            <a:r>
              <a:rPr sz="1600" spc="-85" dirty="0">
                <a:latin typeface="Lucida Sans Unicode"/>
                <a:cs typeface="Lucida Sans Unicode"/>
              </a:rPr>
              <a:t>per </a:t>
            </a:r>
            <a:r>
              <a:rPr sz="1600" spc="-100" dirty="0">
                <a:latin typeface="Lucida Sans Unicode"/>
                <a:cs typeface="Lucida Sans Unicode"/>
              </a:rPr>
              <a:t>quelli  </a:t>
            </a:r>
            <a:r>
              <a:rPr sz="1600" spc="-80" dirty="0">
                <a:latin typeface="Lucida Sans Unicode"/>
                <a:cs typeface="Lucida Sans Unicode"/>
              </a:rPr>
              <a:t>negativi</a:t>
            </a:r>
            <a:endParaRPr sz="16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20" dirty="0">
                <a:latin typeface="Lucida Sans Unicode"/>
                <a:cs typeface="Lucida Sans Unicode"/>
              </a:rPr>
              <a:t>Esiste </a:t>
            </a:r>
            <a:r>
              <a:rPr sz="1600" spc="-105" dirty="0">
                <a:latin typeface="Lucida Sans Unicode"/>
                <a:cs typeface="Lucida Sans Unicode"/>
              </a:rPr>
              <a:t>uno </a:t>
            </a:r>
            <a:r>
              <a:rPr sz="1600" spc="-90" dirty="0">
                <a:latin typeface="Lucida Sans Unicode"/>
                <a:cs typeface="Lucida Sans Unicode"/>
              </a:rPr>
              <a:t>zero </a:t>
            </a:r>
            <a:r>
              <a:rPr sz="1600" spc="-95" dirty="0">
                <a:latin typeface="Lucida Sans Unicode"/>
                <a:cs typeface="Lucida Sans Unicode"/>
              </a:rPr>
              <a:t>positivo </a:t>
            </a:r>
            <a:r>
              <a:rPr sz="1600" spc="-60" dirty="0">
                <a:latin typeface="Lucida Sans Unicode"/>
                <a:cs typeface="Lucida Sans Unicode"/>
              </a:rPr>
              <a:t>(00…0)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105" dirty="0">
                <a:latin typeface="Lucida Sans Unicode"/>
                <a:cs typeface="Lucida Sans Unicode"/>
              </a:rPr>
              <a:t>uno </a:t>
            </a:r>
            <a:r>
              <a:rPr sz="1600" spc="-90" dirty="0">
                <a:latin typeface="Lucida Sans Unicode"/>
                <a:cs typeface="Lucida Sans Unicode"/>
              </a:rPr>
              <a:t>zero </a:t>
            </a:r>
            <a:r>
              <a:rPr sz="1600" spc="-80" dirty="0">
                <a:latin typeface="Lucida Sans Unicode"/>
                <a:cs typeface="Lucida Sans Unicode"/>
              </a:rPr>
              <a:t>negativo</a:t>
            </a:r>
            <a:r>
              <a:rPr sz="1600" spc="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(10…0)</a:t>
            </a:r>
            <a:endParaRPr sz="16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95" dirty="0">
                <a:latin typeface="Lucida Sans Unicode"/>
                <a:cs typeface="Lucida Sans Unicode"/>
              </a:rPr>
              <a:t>Se </a:t>
            </a:r>
            <a:r>
              <a:rPr sz="1600" spc="-65" dirty="0">
                <a:latin typeface="Lucida Sans Unicode"/>
                <a:cs typeface="Lucida Sans Unicode"/>
              </a:rPr>
              <a:t>si </a:t>
            </a:r>
            <a:r>
              <a:rPr sz="1600" spc="-105" dirty="0">
                <a:latin typeface="Lucida Sans Unicode"/>
                <a:cs typeface="Lucida Sans Unicode"/>
              </a:rPr>
              <a:t>utilizzano </a:t>
            </a:r>
            <a:r>
              <a:rPr sz="1600" spc="-110" dirty="0">
                <a:latin typeface="Lucida Sans Unicode"/>
                <a:cs typeface="Lucida Sans Unicode"/>
              </a:rPr>
              <a:t>n </a:t>
            </a:r>
            <a:r>
              <a:rPr sz="1600" spc="-130" dirty="0">
                <a:latin typeface="Lucida Sans Unicode"/>
                <a:cs typeface="Lucida Sans Unicode"/>
              </a:rPr>
              <a:t>bit </a:t>
            </a:r>
            <a:r>
              <a:rPr sz="1600" spc="-65" dirty="0">
                <a:latin typeface="Lucida Sans Unicode"/>
                <a:cs typeface="Lucida Sans Unicode"/>
              </a:rPr>
              <a:t>si </a:t>
            </a:r>
            <a:r>
              <a:rPr sz="1600" spc="-80" dirty="0">
                <a:latin typeface="Lucida Sans Unicode"/>
                <a:cs typeface="Lucida Sans Unicode"/>
              </a:rPr>
              <a:t>rappresentano </a:t>
            </a:r>
            <a:r>
              <a:rPr sz="1600" spc="-140" dirty="0">
                <a:latin typeface="Lucida Sans Unicode"/>
                <a:cs typeface="Lucida Sans Unicode"/>
              </a:rPr>
              <a:t>tutti </a:t>
            </a:r>
            <a:r>
              <a:rPr sz="1600" spc="-110" dirty="0">
                <a:latin typeface="Lucida Sans Unicode"/>
                <a:cs typeface="Lucida Sans Unicode"/>
              </a:rPr>
              <a:t>i numeri </a:t>
            </a:r>
            <a:r>
              <a:rPr sz="1600" spc="-85" dirty="0">
                <a:latin typeface="Lucida Sans Unicode"/>
                <a:cs typeface="Lucida Sans Unicode"/>
              </a:rPr>
              <a:t>compresi </a:t>
            </a:r>
            <a:r>
              <a:rPr sz="1600" spc="-90" dirty="0">
                <a:latin typeface="Lucida Sans Unicode"/>
                <a:cs typeface="Lucida Sans Unicode"/>
              </a:rPr>
              <a:t>fra </a:t>
            </a:r>
            <a:r>
              <a:rPr sz="1600" spc="-75" dirty="0">
                <a:latin typeface="Symbol"/>
                <a:cs typeface="Symbol"/>
              </a:rPr>
              <a:t></a:t>
            </a:r>
            <a:r>
              <a:rPr sz="1600" spc="-75" dirty="0">
                <a:latin typeface="Lucida Sans Unicode"/>
                <a:cs typeface="Lucida Sans Unicode"/>
              </a:rPr>
              <a:t>(2</a:t>
            </a:r>
            <a:r>
              <a:rPr sz="1575" spc="-112" baseline="26455" dirty="0">
                <a:latin typeface="Lucida Sans Unicode"/>
                <a:cs typeface="Lucida Sans Unicode"/>
              </a:rPr>
              <a:t>n-1</a:t>
            </a:r>
            <a:r>
              <a:rPr sz="1600" spc="-75" dirty="0">
                <a:latin typeface="Symbol"/>
                <a:cs typeface="Symbol"/>
              </a:rPr>
              <a:t></a:t>
            </a:r>
            <a:r>
              <a:rPr sz="1600" spc="-75" dirty="0">
                <a:latin typeface="Lucida Sans Unicode"/>
                <a:cs typeface="Lucida Sans Unicode"/>
              </a:rPr>
              <a:t>1) </a:t>
            </a:r>
            <a:r>
              <a:rPr sz="1600" spc="-5" dirty="0">
                <a:latin typeface="Lucida Sans Unicode"/>
                <a:cs typeface="Lucida Sans Unicode"/>
              </a:rPr>
              <a:t>e</a:t>
            </a:r>
            <a:r>
              <a:rPr sz="1600" spc="360" dirty="0">
                <a:latin typeface="Lucida Sans Unicode"/>
                <a:cs typeface="Lucida Sans Unicode"/>
              </a:rPr>
              <a:t> </a:t>
            </a:r>
            <a:r>
              <a:rPr sz="1600" spc="-145" dirty="0">
                <a:latin typeface="Lucida Sans Unicode"/>
                <a:cs typeface="Lucida Sans Unicode"/>
              </a:rPr>
              <a:t>+2</a:t>
            </a:r>
            <a:r>
              <a:rPr sz="1575" spc="-217" baseline="26455" dirty="0">
                <a:latin typeface="Lucida Sans Unicode"/>
                <a:cs typeface="Lucida Sans Unicode"/>
              </a:rPr>
              <a:t>n-1</a:t>
            </a:r>
            <a:r>
              <a:rPr sz="1600" spc="-145" dirty="0">
                <a:latin typeface="Symbol"/>
                <a:cs typeface="Symbol"/>
              </a:rPr>
              <a:t></a:t>
            </a:r>
            <a:r>
              <a:rPr sz="1600" spc="-145" dirty="0">
                <a:latin typeface="Lucida Sans Unicode"/>
                <a:cs typeface="Lucida Sans Unicode"/>
              </a:rPr>
              <a:t>1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Times New Roman"/>
              <a:cs typeface="Times New Roman"/>
            </a:endParaRPr>
          </a:p>
          <a:p>
            <a:pPr marL="339725">
              <a:lnSpc>
                <a:spcPct val="100000"/>
              </a:lnSpc>
            </a:pPr>
            <a:r>
              <a:rPr sz="1650" spc="-80" dirty="0">
                <a:latin typeface="Lucida Sans Unicode"/>
                <a:cs typeface="Lucida Sans Unicode"/>
              </a:rPr>
              <a:t>Esempio: </a:t>
            </a:r>
            <a:r>
              <a:rPr sz="1650" spc="-105" dirty="0">
                <a:latin typeface="Lucida Sans Unicode"/>
                <a:cs typeface="Lucida Sans Unicode"/>
              </a:rPr>
              <a:t>con </a:t>
            </a:r>
            <a:r>
              <a:rPr sz="1650" spc="-160" dirty="0">
                <a:latin typeface="Lucida Sans Unicode"/>
                <a:cs typeface="Lucida Sans Unicode"/>
              </a:rPr>
              <a:t>4 </a:t>
            </a:r>
            <a:r>
              <a:rPr sz="1650" spc="-150" dirty="0">
                <a:latin typeface="Lucida Sans Unicode"/>
                <a:cs typeface="Lucida Sans Unicode"/>
              </a:rPr>
              <a:t>bit </a:t>
            </a:r>
            <a:r>
              <a:rPr sz="1650" spc="-85" dirty="0">
                <a:latin typeface="Lucida Sans Unicode"/>
                <a:cs typeface="Lucida Sans Unicode"/>
              </a:rPr>
              <a:t>si </a:t>
            </a:r>
            <a:r>
              <a:rPr sz="1650" spc="-105" dirty="0">
                <a:latin typeface="Lucida Sans Unicode"/>
                <a:cs typeface="Lucida Sans Unicode"/>
              </a:rPr>
              <a:t>rappresentano </a:t>
            </a:r>
            <a:r>
              <a:rPr sz="1650" spc="-125" dirty="0">
                <a:latin typeface="Lucida Sans Unicode"/>
                <a:cs typeface="Lucida Sans Unicode"/>
              </a:rPr>
              <a:t>i </a:t>
            </a:r>
            <a:r>
              <a:rPr sz="1650" spc="-135" dirty="0">
                <a:latin typeface="Lucida Sans Unicode"/>
                <a:cs typeface="Lucida Sans Unicode"/>
              </a:rPr>
              <a:t>numeri </a:t>
            </a:r>
            <a:r>
              <a:rPr sz="1650" spc="-114" dirty="0">
                <a:latin typeface="Lucida Sans Unicode"/>
                <a:cs typeface="Lucida Sans Unicode"/>
              </a:rPr>
              <a:t>fra </a:t>
            </a:r>
            <a:r>
              <a:rPr sz="1650" i="1" spc="-95" dirty="0">
                <a:latin typeface="Symbol"/>
                <a:cs typeface="Symbol"/>
              </a:rPr>
              <a:t></a:t>
            </a:r>
            <a:r>
              <a:rPr sz="1650" spc="-95" dirty="0">
                <a:latin typeface="Lucida Sans Unicode"/>
                <a:cs typeface="Lucida Sans Unicode"/>
              </a:rPr>
              <a:t>7 </a:t>
            </a:r>
            <a:r>
              <a:rPr sz="1650" spc="-60" dirty="0">
                <a:latin typeface="Lucida Sans Unicode"/>
                <a:cs typeface="Lucida Sans Unicode"/>
              </a:rPr>
              <a:t>(</a:t>
            </a:r>
            <a:r>
              <a:rPr sz="1650" i="1" spc="-60" dirty="0">
                <a:latin typeface="Symbol"/>
                <a:cs typeface="Symbol"/>
              </a:rPr>
              <a:t></a:t>
            </a:r>
            <a:r>
              <a:rPr sz="1650" spc="-60" dirty="0">
                <a:latin typeface="Lucida Sans Unicode"/>
                <a:cs typeface="Lucida Sans Unicode"/>
              </a:rPr>
              <a:t>(2</a:t>
            </a:r>
            <a:r>
              <a:rPr sz="1650" spc="-89" baseline="25252" dirty="0">
                <a:latin typeface="Lucida Sans Unicode"/>
                <a:cs typeface="Lucida Sans Unicode"/>
              </a:rPr>
              <a:t>3</a:t>
            </a:r>
            <a:r>
              <a:rPr sz="1650" i="1" spc="-60" dirty="0">
                <a:latin typeface="Symbol"/>
                <a:cs typeface="Symbol"/>
              </a:rPr>
              <a:t></a:t>
            </a:r>
            <a:r>
              <a:rPr sz="1650" spc="-60" dirty="0">
                <a:latin typeface="Lucida Sans Unicode"/>
                <a:cs typeface="Lucida Sans Unicode"/>
              </a:rPr>
              <a:t>1)) </a:t>
            </a:r>
            <a:r>
              <a:rPr sz="1650" spc="-35" dirty="0">
                <a:latin typeface="Lucida Sans Unicode"/>
                <a:cs typeface="Lucida Sans Unicode"/>
              </a:rPr>
              <a:t>e </a:t>
            </a:r>
            <a:r>
              <a:rPr sz="1650" spc="-270" dirty="0">
                <a:latin typeface="Lucida Sans Unicode"/>
                <a:cs typeface="Lucida Sans Unicode"/>
              </a:rPr>
              <a:t>+7</a:t>
            </a:r>
            <a:r>
              <a:rPr sz="1650" spc="-140" dirty="0">
                <a:latin typeface="Lucida Sans Unicode"/>
                <a:cs typeface="Lucida Sans Unicode"/>
              </a:rPr>
              <a:t> </a:t>
            </a:r>
            <a:r>
              <a:rPr sz="1650" spc="-80" dirty="0">
                <a:latin typeface="Lucida Sans Unicode"/>
                <a:cs typeface="Lucida Sans Unicode"/>
              </a:rPr>
              <a:t>(2</a:t>
            </a:r>
            <a:r>
              <a:rPr sz="1650" spc="-120" baseline="25252" dirty="0">
                <a:latin typeface="Lucida Sans Unicode"/>
                <a:cs typeface="Lucida Sans Unicode"/>
              </a:rPr>
              <a:t>3</a:t>
            </a:r>
            <a:r>
              <a:rPr sz="1650" i="1" spc="-80" dirty="0">
                <a:latin typeface="Symbol"/>
                <a:cs typeface="Symbol"/>
              </a:rPr>
              <a:t></a:t>
            </a:r>
            <a:r>
              <a:rPr sz="1650" spc="-80" dirty="0">
                <a:latin typeface="Lucida Sans Unicode"/>
                <a:cs typeface="Lucida Sans Unicode"/>
              </a:rPr>
              <a:t>1)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23945" y="3664794"/>
            <a:ext cx="962025" cy="2235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220"/>
              </a:lnSpc>
              <a:spcBef>
                <a:spcPts val="95"/>
              </a:spcBef>
              <a:tabLst>
                <a:tab pos="656590" algn="l"/>
              </a:tabLst>
            </a:pPr>
            <a:r>
              <a:rPr sz="1900" i="1" spc="-55" dirty="0">
                <a:latin typeface="Tahoma"/>
                <a:cs typeface="Tahoma"/>
              </a:rPr>
              <a:t>0000	</a:t>
            </a:r>
            <a:r>
              <a:rPr sz="1900" i="1" spc="-65" dirty="0">
                <a:latin typeface="Tahoma"/>
                <a:cs typeface="Tahoma"/>
              </a:rPr>
              <a:t>+0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160"/>
              </a:lnSpc>
              <a:tabLst>
                <a:tab pos="656590" algn="l"/>
              </a:tabLst>
            </a:pPr>
            <a:r>
              <a:rPr sz="1900" i="1" spc="-55" dirty="0">
                <a:latin typeface="Tahoma"/>
                <a:cs typeface="Tahoma"/>
              </a:rPr>
              <a:t>0001	</a:t>
            </a:r>
            <a:r>
              <a:rPr sz="1900" i="1" spc="-65" dirty="0">
                <a:latin typeface="Tahoma"/>
                <a:cs typeface="Tahoma"/>
              </a:rPr>
              <a:t>+1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160"/>
              </a:lnSpc>
              <a:tabLst>
                <a:tab pos="656590" algn="l"/>
              </a:tabLst>
            </a:pPr>
            <a:r>
              <a:rPr sz="1900" i="1" spc="-55" dirty="0">
                <a:latin typeface="Tahoma"/>
                <a:cs typeface="Tahoma"/>
              </a:rPr>
              <a:t>0010	</a:t>
            </a:r>
            <a:r>
              <a:rPr sz="1900" i="1" spc="-65" dirty="0">
                <a:latin typeface="Tahoma"/>
                <a:cs typeface="Tahoma"/>
              </a:rPr>
              <a:t>+2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160"/>
              </a:lnSpc>
              <a:tabLst>
                <a:tab pos="656590" algn="l"/>
              </a:tabLst>
            </a:pPr>
            <a:r>
              <a:rPr sz="1900" i="1" spc="-55" dirty="0">
                <a:latin typeface="Tahoma"/>
                <a:cs typeface="Tahoma"/>
              </a:rPr>
              <a:t>0011	</a:t>
            </a:r>
            <a:r>
              <a:rPr sz="1900" i="1" spc="-65" dirty="0">
                <a:latin typeface="Tahoma"/>
                <a:cs typeface="Tahoma"/>
              </a:rPr>
              <a:t>+3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160"/>
              </a:lnSpc>
              <a:tabLst>
                <a:tab pos="656590" algn="l"/>
              </a:tabLst>
            </a:pPr>
            <a:r>
              <a:rPr sz="1900" i="1" spc="-55" dirty="0">
                <a:latin typeface="Tahoma"/>
                <a:cs typeface="Tahoma"/>
              </a:rPr>
              <a:t>0100	</a:t>
            </a:r>
            <a:r>
              <a:rPr sz="1900" i="1" spc="-65" dirty="0">
                <a:latin typeface="Tahoma"/>
                <a:cs typeface="Tahoma"/>
              </a:rPr>
              <a:t>+4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160"/>
              </a:lnSpc>
              <a:tabLst>
                <a:tab pos="656590" algn="l"/>
              </a:tabLst>
            </a:pPr>
            <a:r>
              <a:rPr sz="1900" i="1" spc="-55" dirty="0">
                <a:latin typeface="Tahoma"/>
                <a:cs typeface="Tahoma"/>
              </a:rPr>
              <a:t>0101	</a:t>
            </a:r>
            <a:r>
              <a:rPr sz="1900" i="1" spc="-65" dirty="0">
                <a:latin typeface="Tahoma"/>
                <a:cs typeface="Tahoma"/>
              </a:rPr>
              <a:t>+5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160"/>
              </a:lnSpc>
              <a:tabLst>
                <a:tab pos="656590" algn="l"/>
              </a:tabLst>
            </a:pPr>
            <a:r>
              <a:rPr sz="1900" i="1" spc="-55" dirty="0">
                <a:latin typeface="Tahoma"/>
                <a:cs typeface="Tahoma"/>
              </a:rPr>
              <a:t>0110	</a:t>
            </a:r>
            <a:r>
              <a:rPr sz="1900" i="1" spc="-65" dirty="0">
                <a:latin typeface="Tahoma"/>
                <a:cs typeface="Tahoma"/>
              </a:rPr>
              <a:t>+6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220"/>
              </a:lnSpc>
              <a:tabLst>
                <a:tab pos="656590" algn="l"/>
              </a:tabLst>
            </a:pPr>
            <a:r>
              <a:rPr sz="1900" i="1" spc="-55" dirty="0">
                <a:latin typeface="Tahoma"/>
                <a:cs typeface="Tahoma"/>
              </a:rPr>
              <a:t>0111	</a:t>
            </a:r>
            <a:r>
              <a:rPr sz="1900" i="1" spc="-65" dirty="0">
                <a:latin typeface="Tahoma"/>
                <a:cs typeface="Tahoma"/>
              </a:rPr>
              <a:t>+7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32201" y="3646487"/>
            <a:ext cx="176530" cy="2317750"/>
          </a:xfrm>
          <a:custGeom>
            <a:avLst/>
            <a:gdLst/>
            <a:ahLst/>
            <a:cxnLst/>
            <a:rect l="l" t="t" r="r" b="b"/>
            <a:pathLst>
              <a:path w="176529" h="2317750">
                <a:moveTo>
                  <a:pt x="0" y="2317750"/>
                </a:moveTo>
                <a:lnTo>
                  <a:pt x="176212" y="2317750"/>
                </a:lnTo>
                <a:lnTo>
                  <a:pt x="176212" y="0"/>
                </a:lnTo>
                <a:lnTo>
                  <a:pt x="0" y="0"/>
                </a:lnTo>
                <a:lnTo>
                  <a:pt x="0" y="2317750"/>
                </a:lnTo>
                <a:close/>
              </a:path>
            </a:pathLst>
          </a:custGeom>
          <a:ln w="28575">
            <a:solidFill>
              <a:srgbClr val="8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84725" y="3679825"/>
            <a:ext cx="176530" cy="2317750"/>
          </a:xfrm>
          <a:custGeom>
            <a:avLst/>
            <a:gdLst/>
            <a:ahLst/>
            <a:cxnLst/>
            <a:rect l="l" t="t" r="r" b="b"/>
            <a:pathLst>
              <a:path w="176529" h="2317750">
                <a:moveTo>
                  <a:pt x="0" y="2317750"/>
                </a:moveTo>
                <a:lnTo>
                  <a:pt x="176212" y="2317750"/>
                </a:lnTo>
                <a:lnTo>
                  <a:pt x="176212" y="0"/>
                </a:lnTo>
                <a:lnTo>
                  <a:pt x="0" y="0"/>
                </a:lnTo>
                <a:lnTo>
                  <a:pt x="0" y="2317750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71825" y="5899029"/>
            <a:ext cx="72390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45" dirty="0">
                <a:latin typeface="Tahoma"/>
                <a:cs typeface="Tahoma"/>
              </a:rPr>
              <a:t>positivi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96154" y="3696798"/>
            <a:ext cx="877569" cy="2528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220"/>
              </a:lnSpc>
              <a:spcBef>
                <a:spcPts val="95"/>
              </a:spcBef>
              <a:tabLst>
                <a:tab pos="657225" algn="l"/>
              </a:tabLst>
            </a:pPr>
            <a:r>
              <a:rPr sz="1900" i="1" spc="-55" dirty="0">
                <a:latin typeface="Tahoma"/>
                <a:cs typeface="Tahoma"/>
              </a:rPr>
              <a:t>1000	</a:t>
            </a:r>
            <a:r>
              <a:rPr sz="1900" i="1" spc="-50" dirty="0">
                <a:latin typeface="Tahoma"/>
                <a:cs typeface="Tahoma"/>
              </a:rPr>
              <a:t>-</a:t>
            </a:r>
            <a:r>
              <a:rPr sz="1900" i="1" spc="-55" dirty="0">
                <a:latin typeface="Tahoma"/>
                <a:cs typeface="Tahoma"/>
              </a:rPr>
              <a:t>0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160"/>
              </a:lnSpc>
              <a:tabLst>
                <a:tab pos="657225" algn="l"/>
              </a:tabLst>
            </a:pPr>
            <a:r>
              <a:rPr sz="1900" i="1" spc="-55" dirty="0">
                <a:latin typeface="Tahoma"/>
                <a:cs typeface="Tahoma"/>
              </a:rPr>
              <a:t>1001	</a:t>
            </a:r>
            <a:r>
              <a:rPr sz="1900" i="1" spc="-50" dirty="0">
                <a:latin typeface="Tahoma"/>
                <a:cs typeface="Tahoma"/>
              </a:rPr>
              <a:t>-</a:t>
            </a:r>
            <a:r>
              <a:rPr sz="1900" i="1" spc="-55" dirty="0">
                <a:latin typeface="Tahoma"/>
                <a:cs typeface="Tahoma"/>
              </a:rPr>
              <a:t>1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160"/>
              </a:lnSpc>
              <a:tabLst>
                <a:tab pos="657225" algn="l"/>
              </a:tabLst>
            </a:pPr>
            <a:r>
              <a:rPr sz="1900" i="1" spc="-55" dirty="0">
                <a:latin typeface="Tahoma"/>
                <a:cs typeface="Tahoma"/>
              </a:rPr>
              <a:t>1010	</a:t>
            </a:r>
            <a:r>
              <a:rPr sz="1900" i="1" spc="-50" dirty="0">
                <a:latin typeface="Tahoma"/>
                <a:cs typeface="Tahoma"/>
              </a:rPr>
              <a:t>-</a:t>
            </a:r>
            <a:r>
              <a:rPr sz="1900" i="1" spc="-55" dirty="0">
                <a:latin typeface="Tahoma"/>
                <a:cs typeface="Tahoma"/>
              </a:rPr>
              <a:t>2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160"/>
              </a:lnSpc>
              <a:tabLst>
                <a:tab pos="657225" algn="l"/>
              </a:tabLst>
            </a:pPr>
            <a:r>
              <a:rPr sz="1900" i="1" spc="-55" dirty="0">
                <a:latin typeface="Tahoma"/>
                <a:cs typeface="Tahoma"/>
              </a:rPr>
              <a:t>1011	</a:t>
            </a:r>
            <a:r>
              <a:rPr sz="1900" i="1" spc="-50" dirty="0">
                <a:latin typeface="Tahoma"/>
                <a:cs typeface="Tahoma"/>
              </a:rPr>
              <a:t>-</a:t>
            </a:r>
            <a:r>
              <a:rPr sz="1900" i="1" spc="-55" dirty="0">
                <a:latin typeface="Tahoma"/>
                <a:cs typeface="Tahoma"/>
              </a:rPr>
              <a:t>3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160"/>
              </a:lnSpc>
              <a:tabLst>
                <a:tab pos="657225" algn="l"/>
              </a:tabLst>
            </a:pPr>
            <a:r>
              <a:rPr sz="1900" i="1" spc="-55" dirty="0">
                <a:latin typeface="Tahoma"/>
                <a:cs typeface="Tahoma"/>
              </a:rPr>
              <a:t>1100	</a:t>
            </a:r>
            <a:r>
              <a:rPr sz="1900" i="1" spc="-50" dirty="0">
                <a:latin typeface="Tahoma"/>
                <a:cs typeface="Tahoma"/>
              </a:rPr>
              <a:t>-</a:t>
            </a:r>
            <a:r>
              <a:rPr sz="1900" i="1" spc="-55" dirty="0">
                <a:latin typeface="Tahoma"/>
                <a:cs typeface="Tahoma"/>
              </a:rPr>
              <a:t>4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160"/>
              </a:lnSpc>
              <a:tabLst>
                <a:tab pos="657225" algn="l"/>
              </a:tabLst>
            </a:pPr>
            <a:r>
              <a:rPr sz="1900" i="1" spc="-55" dirty="0">
                <a:latin typeface="Tahoma"/>
                <a:cs typeface="Tahoma"/>
              </a:rPr>
              <a:t>1101	</a:t>
            </a:r>
            <a:r>
              <a:rPr sz="1900" i="1" spc="-50" dirty="0">
                <a:latin typeface="Tahoma"/>
                <a:cs typeface="Tahoma"/>
              </a:rPr>
              <a:t>-</a:t>
            </a:r>
            <a:r>
              <a:rPr sz="1900" i="1" spc="-55" dirty="0">
                <a:latin typeface="Tahoma"/>
                <a:cs typeface="Tahoma"/>
              </a:rPr>
              <a:t>5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160"/>
              </a:lnSpc>
              <a:tabLst>
                <a:tab pos="657225" algn="l"/>
              </a:tabLst>
            </a:pPr>
            <a:r>
              <a:rPr sz="1900" i="1" spc="-55" dirty="0">
                <a:latin typeface="Tahoma"/>
                <a:cs typeface="Tahoma"/>
              </a:rPr>
              <a:t>1110	</a:t>
            </a:r>
            <a:r>
              <a:rPr sz="1900" i="1" spc="-50" dirty="0">
                <a:latin typeface="Tahoma"/>
                <a:cs typeface="Tahoma"/>
              </a:rPr>
              <a:t>-</a:t>
            </a:r>
            <a:r>
              <a:rPr sz="1900" i="1" spc="-55" dirty="0">
                <a:latin typeface="Tahoma"/>
                <a:cs typeface="Tahoma"/>
              </a:rPr>
              <a:t>6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220"/>
              </a:lnSpc>
              <a:tabLst>
                <a:tab pos="657225" algn="l"/>
              </a:tabLst>
            </a:pPr>
            <a:r>
              <a:rPr sz="1900" i="1" spc="-55" dirty="0">
                <a:latin typeface="Tahoma"/>
                <a:cs typeface="Tahoma"/>
              </a:rPr>
              <a:t>1111	</a:t>
            </a:r>
            <a:r>
              <a:rPr sz="1900" i="1" spc="-50" dirty="0">
                <a:latin typeface="Tahoma"/>
                <a:cs typeface="Tahoma"/>
              </a:rPr>
              <a:t>-</a:t>
            </a:r>
            <a:r>
              <a:rPr sz="1900" i="1" spc="-55" dirty="0">
                <a:latin typeface="Tahoma"/>
                <a:cs typeface="Tahoma"/>
              </a:rPr>
              <a:t>7</a:t>
            </a:r>
            <a:endParaRPr sz="1900">
              <a:latin typeface="Tahoma"/>
              <a:cs typeface="Tahoma"/>
            </a:endParaRPr>
          </a:p>
          <a:p>
            <a:pPr marL="34925">
              <a:lnSpc>
                <a:spcPct val="100000"/>
              </a:lnSpc>
              <a:spcBef>
                <a:spcPts val="25"/>
              </a:spcBef>
            </a:pPr>
            <a:r>
              <a:rPr sz="1900" i="1" spc="-45" dirty="0">
                <a:latin typeface="Tahoma"/>
                <a:cs typeface="Tahoma"/>
              </a:rPr>
              <a:t>negativi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03022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Codifica </a:t>
            </a:r>
            <a:r>
              <a:rPr dirty="0"/>
              <a:t>dei </a:t>
            </a:r>
            <a:r>
              <a:rPr spc="-5" dirty="0"/>
              <a:t>dati:  </a:t>
            </a:r>
            <a:r>
              <a:rPr u="heavy" spc="-5" dirty="0">
                <a:uFill>
                  <a:solidFill>
                    <a:srgbClr val="FFFFFF"/>
                  </a:solidFill>
                </a:uFill>
              </a:rPr>
              <a:t>Numeri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interi</a:t>
            </a:r>
            <a:r>
              <a:rPr u="heavy" spc="-7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u="heavy" spc="-5" dirty="0">
                <a:uFill>
                  <a:solidFill>
                    <a:srgbClr val="FFFFFF"/>
                  </a:solidFill>
                </a:uFill>
              </a:rPr>
              <a:t>relativi</a:t>
            </a:r>
          </a:p>
        </p:txBody>
      </p:sp>
      <p:sp>
        <p:nvSpPr>
          <p:cNvPr id="11" name="object 11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5967" y="1643252"/>
            <a:ext cx="7518400" cy="279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Utilizzo di un contatore per numerare il numero di accessi alle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pagine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marR="47244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10" dirty="0">
                <a:latin typeface="Arial"/>
                <a:cs typeface="Arial"/>
              </a:rPr>
              <a:t>LFU Algorithm </a:t>
            </a:r>
            <a:r>
              <a:rPr sz="1600" b="1" spc="-5" dirty="0">
                <a:latin typeface="Arial"/>
                <a:cs typeface="Arial"/>
              </a:rPr>
              <a:t>– Least Frequently Used</a:t>
            </a:r>
            <a:r>
              <a:rPr sz="1600" spc="-5" dirty="0">
                <a:latin typeface="Arial"/>
                <a:cs typeface="Arial"/>
              </a:rPr>
              <a:t>: sostituzione delle pagine con </a:t>
            </a:r>
            <a:r>
              <a:rPr sz="1600" dirty="0">
                <a:latin typeface="Arial"/>
                <a:cs typeface="Arial"/>
              </a:rPr>
              <a:t>il  </a:t>
            </a:r>
            <a:r>
              <a:rPr sz="1600" spc="-5" dirty="0">
                <a:latin typeface="Arial"/>
                <a:cs typeface="Arial"/>
              </a:rPr>
              <a:t>valore di contatore più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basso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5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spc="-5" dirty="0">
                <a:latin typeface="Arial"/>
                <a:cs typeface="Arial"/>
              </a:rPr>
              <a:t>Filosofia: le pagine utilizzate frequentemente hanno valori </a:t>
            </a:r>
            <a:r>
              <a:rPr sz="1200" dirty="0">
                <a:latin typeface="Arial"/>
                <a:cs typeface="Arial"/>
              </a:rPr>
              <a:t>contatori</a:t>
            </a:r>
            <a:r>
              <a:rPr sz="1200" spc="-14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elevati</a:t>
            </a:r>
            <a:endParaRPr sz="1200">
              <a:latin typeface="Arial"/>
              <a:cs typeface="Arial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285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spc="-5" dirty="0">
                <a:latin typeface="Arial"/>
                <a:cs typeface="Arial"/>
              </a:rPr>
              <a:t>Alcune pagine potrebbero </a:t>
            </a:r>
            <a:r>
              <a:rPr sz="1200" dirty="0">
                <a:latin typeface="Arial"/>
                <a:cs typeface="Arial"/>
              </a:rPr>
              <a:t>essere </a:t>
            </a:r>
            <a:r>
              <a:rPr sz="1200" spc="-5" dirty="0">
                <a:latin typeface="Arial"/>
                <a:cs typeface="Arial"/>
              </a:rPr>
              <a:t>referenziate frequenteme </a:t>
            </a:r>
            <a:r>
              <a:rPr sz="1200" spc="-10" dirty="0">
                <a:latin typeface="Arial"/>
                <a:cs typeface="Arial"/>
              </a:rPr>
              <a:t>all’avvio </a:t>
            </a:r>
            <a:r>
              <a:rPr sz="1200" dirty="0">
                <a:latin typeface="Arial"/>
                <a:cs typeface="Arial"/>
              </a:rPr>
              <a:t>di un processo e poi non essere  </a:t>
            </a:r>
            <a:r>
              <a:rPr sz="1200" spc="-5" dirty="0">
                <a:latin typeface="Arial"/>
                <a:cs typeface="Arial"/>
              </a:rPr>
              <a:t>più necessarie. Soluzione: azzerare il </a:t>
            </a:r>
            <a:r>
              <a:rPr sz="1200" dirty="0">
                <a:latin typeface="Arial"/>
                <a:cs typeface="Arial"/>
              </a:rPr>
              <a:t>contatore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periodicamente…</a:t>
            </a:r>
            <a:endParaRPr sz="1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–"/>
            </a:pPr>
            <a:endParaRPr sz="1550">
              <a:latin typeface="Times New Roman"/>
              <a:cs typeface="Times New Roman"/>
            </a:endParaRPr>
          </a:p>
          <a:p>
            <a:pPr marL="355600" marR="15494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MFU </a:t>
            </a:r>
            <a:r>
              <a:rPr sz="1600" b="1" spc="-10" dirty="0">
                <a:latin typeface="Arial"/>
                <a:cs typeface="Arial"/>
              </a:rPr>
              <a:t>Algorithm </a:t>
            </a:r>
            <a:r>
              <a:rPr sz="1600" b="1" spc="-5" dirty="0">
                <a:latin typeface="Arial"/>
                <a:cs typeface="Arial"/>
              </a:rPr>
              <a:t>– Most Frequently Used</a:t>
            </a:r>
            <a:r>
              <a:rPr sz="1600" spc="-5" dirty="0">
                <a:latin typeface="Arial"/>
                <a:cs typeface="Arial"/>
              </a:rPr>
              <a:t>: sostituzione delle pagine con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più  alto valore di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contatore</a:t>
            </a:r>
            <a:endParaRPr sz="1600">
              <a:latin typeface="Arial"/>
              <a:cs typeface="Arial"/>
            </a:endParaRPr>
          </a:p>
          <a:p>
            <a:pPr marL="756285" marR="10160" lvl="1" indent="-286385">
              <a:lnSpc>
                <a:spcPct val="100000"/>
              </a:lnSpc>
              <a:spcBef>
                <a:spcPts val="295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spc="-5" dirty="0">
                <a:latin typeface="Arial"/>
                <a:cs typeface="Arial"/>
              </a:rPr>
              <a:t>Filosofia: la pagina con valore basso di </a:t>
            </a:r>
            <a:r>
              <a:rPr sz="1200" dirty="0">
                <a:latin typeface="Arial"/>
                <a:cs typeface="Arial"/>
              </a:rPr>
              <a:t>contatore </a:t>
            </a:r>
            <a:r>
              <a:rPr sz="1200" spc="-5" dirty="0">
                <a:latin typeface="Arial"/>
                <a:cs typeface="Arial"/>
              </a:rPr>
              <a:t>è </a:t>
            </a:r>
            <a:r>
              <a:rPr sz="1200" dirty="0">
                <a:latin typeface="Arial"/>
                <a:cs typeface="Arial"/>
              </a:rPr>
              <a:t>stata </a:t>
            </a:r>
            <a:r>
              <a:rPr sz="1200" spc="-5" dirty="0">
                <a:latin typeface="Arial"/>
                <a:cs typeface="Arial"/>
              </a:rPr>
              <a:t>appena </a:t>
            </a:r>
            <a:r>
              <a:rPr sz="1200" dirty="0">
                <a:latin typeface="Arial"/>
                <a:cs typeface="Arial"/>
              </a:rPr>
              <a:t>portata </a:t>
            </a:r>
            <a:r>
              <a:rPr sz="1200" spc="-5" dirty="0">
                <a:latin typeface="Arial"/>
                <a:cs typeface="Arial"/>
              </a:rPr>
              <a:t>in memoria e </a:t>
            </a:r>
            <a:r>
              <a:rPr sz="1200" dirty="0">
                <a:latin typeface="Arial"/>
                <a:cs typeface="Arial"/>
              </a:rPr>
              <a:t>sarà </a:t>
            </a:r>
            <a:r>
              <a:rPr sz="1200" spc="-5" dirty="0">
                <a:latin typeface="Arial"/>
                <a:cs typeface="Arial"/>
              </a:rPr>
              <a:t>utilizzata  in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futuro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63217" y="5118861"/>
            <a:ext cx="63411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Arial"/>
                <a:cs typeface="Arial"/>
              </a:rPr>
              <a:t>Algoritmi poco </a:t>
            </a:r>
            <a:r>
              <a:rPr sz="1600" b="1" spc="-5" dirty="0">
                <a:latin typeface="Arial"/>
                <a:cs typeface="Arial"/>
              </a:rPr>
              <a:t>utilizzati: </a:t>
            </a:r>
            <a:r>
              <a:rPr sz="1600" b="1" spc="-10" dirty="0">
                <a:latin typeface="Arial"/>
                <a:cs typeface="Arial"/>
              </a:rPr>
              <a:t>male approssimano </a:t>
            </a:r>
            <a:r>
              <a:rPr sz="1600" b="1" spc="-5" dirty="0">
                <a:latin typeface="Arial"/>
                <a:cs typeface="Arial"/>
              </a:rPr>
              <a:t>l’algoritmo</a:t>
            </a:r>
            <a:r>
              <a:rPr sz="1600" b="1" spc="30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ottimale.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11836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Algoritmi di replacement:  Approssimazione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LRU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11836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Algoritmi di replacement:  Approssimazione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LRU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8540" y="1394232"/>
            <a:ext cx="7379970" cy="539051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Reference bit (bit di</a:t>
            </a:r>
            <a:r>
              <a:rPr sz="1600" b="1" spc="7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riferimento)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6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5" dirty="0">
                <a:latin typeface="Arial"/>
                <a:cs typeface="Arial"/>
              </a:rPr>
              <a:t>Ad ogni pagina (nella </a:t>
            </a:r>
            <a:r>
              <a:rPr sz="1400" dirty="0">
                <a:latin typeface="Arial"/>
                <a:cs typeface="Arial"/>
              </a:rPr>
              <a:t>tabella </a:t>
            </a:r>
            <a:r>
              <a:rPr sz="1400" spc="-5" dirty="0">
                <a:latin typeface="Arial"/>
                <a:cs typeface="Arial"/>
              </a:rPr>
              <a:t>delle pagine) </a:t>
            </a:r>
            <a:r>
              <a:rPr sz="1400" dirty="0">
                <a:latin typeface="Arial"/>
                <a:cs typeface="Arial"/>
              </a:rPr>
              <a:t>è associato un bit, inizialmente =</a:t>
            </a:r>
            <a:r>
              <a:rPr sz="1400" spc="-2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7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5" dirty="0">
                <a:latin typeface="Arial"/>
                <a:cs typeface="Arial"/>
              </a:rPr>
              <a:t>Quando una pagina viene referenziata </a:t>
            </a:r>
            <a:r>
              <a:rPr sz="1400" dirty="0">
                <a:latin typeface="Arial"/>
                <a:cs typeface="Arial"/>
              </a:rPr>
              <a:t>(sia in lettura che in scrittura) si setta il bit a</a:t>
            </a:r>
            <a:r>
              <a:rPr sz="1400" spc="-25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6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dirty="0">
                <a:latin typeface="Arial"/>
                <a:cs typeface="Arial"/>
              </a:rPr>
              <a:t>Sostituire le </a:t>
            </a:r>
            <a:r>
              <a:rPr sz="1400" spc="-5" dirty="0">
                <a:latin typeface="Arial"/>
                <a:cs typeface="Arial"/>
              </a:rPr>
              <a:t>pagine </a:t>
            </a:r>
            <a:r>
              <a:rPr sz="1400" dirty="0">
                <a:latin typeface="Arial"/>
                <a:cs typeface="Arial"/>
              </a:rPr>
              <a:t>che </a:t>
            </a:r>
            <a:r>
              <a:rPr sz="1400" spc="-5" dirty="0">
                <a:latin typeface="Arial"/>
                <a:cs typeface="Arial"/>
              </a:rPr>
              <a:t>hanno </a:t>
            </a:r>
            <a:r>
              <a:rPr sz="1400" dirty="0">
                <a:latin typeface="Arial"/>
                <a:cs typeface="Arial"/>
              </a:rPr>
              <a:t>il bit a</a:t>
            </a:r>
            <a:r>
              <a:rPr sz="1400" spc="-1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17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400" spc="-5" dirty="0">
                <a:latin typeface="Arial"/>
                <a:cs typeface="Arial"/>
              </a:rPr>
              <a:t>NB: </a:t>
            </a:r>
            <a:r>
              <a:rPr sz="1400" dirty="0">
                <a:latin typeface="Arial"/>
                <a:cs typeface="Arial"/>
              </a:rPr>
              <a:t>non si conosce l’ordine </a:t>
            </a:r>
            <a:r>
              <a:rPr sz="1400" spc="-5" dirty="0">
                <a:latin typeface="Arial"/>
                <a:cs typeface="Arial"/>
              </a:rPr>
              <a:t>di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utilizzo</a:t>
            </a:r>
            <a:endParaRPr sz="14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17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400" dirty="0">
                <a:latin typeface="Arial"/>
                <a:cs typeface="Arial"/>
              </a:rPr>
              <a:t>I bit possono essere azzerati </a:t>
            </a:r>
            <a:r>
              <a:rPr sz="1400" spc="-5" dirty="0">
                <a:latin typeface="Arial"/>
                <a:cs typeface="Arial"/>
              </a:rPr>
              <a:t>ad intervalli</a:t>
            </a:r>
            <a:r>
              <a:rPr sz="1400" spc="-1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regolari</a:t>
            </a:r>
            <a:endParaRPr sz="140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Seconda chance (basato su logica</a:t>
            </a:r>
            <a:r>
              <a:rPr sz="1600" b="1" spc="8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FIFO)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6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dirty="0">
                <a:latin typeface="Arial"/>
                <a:cs typeface="Arial"/>
              </a:rPr>
              <a:t>Utilizzo del reference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bit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7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5" dirty="0">
                <a:latin typeface="Arial"/>
                <a:cs typeface="Arial"/>
              </a:rPr>
              <a:t>Clock replacement </a:t>
            </a:r>
            <a:r>
              <a:rPr sz="1400" dirty="0">
                <a:latin typeface="Arial"/>
                <a:cs typeface="Arial"/>
              </a:rPr>
              <a:t>(per la generazione </a:t>
            </a:r>
            <a:r>
              <a:rPr sz="1400" spc="-5" dirty="0">
                <a:latin typeface="Arial"/>
                <a:cs typeface="Arial"/>
              </a:rPr>
              <a:t>della </a:t>
            </a:r>
            <a:r>
              <a:rPr sz="1400" dirty="0">
                <a:latin typeface="Arial"/>
                <a:cs typeface="Arial"/>
              </a:rPr>
              <a:t>coda</a:t>
            </a:r>
            <a:r>
              <a:rPr sz="1400" spc="-1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FIFO)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7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5" dirty="0">
                <a:latin typeface="Arial"/>
                <a:cs typeface="Arial"/>
              </a:rPr>
              <a:t>Dopo aver </a:t>
            </a:r>
            <a:r>
              <a:rPr sz="1400" dirty="0">
                <a:latin typeface="Arial"/>
                <a:cs typeface="Arial"/>
              </a:rPr>
              <a:t>selezionato </a:t>
            </a:r>
            <a:r>
              <a:rPr sz="1400" spc="-5" dirty="0">
                <a:latin typeface="Arial"/>
                <a:cs typeface="Arial"/>
              </a:rPr>
              <a:t>una pagina dalla </a:t>
            </a:r>
            <a:r>
              <a:rPr sz="1400" dirty="0">
                <a:latin typeface="Arial"/>
                <a:cs typeface="Arial"/>
              </a:rPr>
              <a:t>coda </a:t>
            </a:r>
            <a:r>
              <a:rPr sz="1400" spc="-5" dirty="0">
                <a:latin typeface="Arial"/>
                <a:cs typeface="Arial"/>
              </a:rPr>
              <a:t>FIFO </a:t>
            </a:r>
            <a:r>
              <a:rPr sz="1400" dirty="0">
                <a:latin typeface="Arial"/>
                <a:cs typeface="Arial"/>
              </a:rPr>
              <a:t>si controlla il bit </a:t>
            </a:r>
            <a:r>
              <a:rPr sz="1400" spc="-5" dirty="0">
                <a:latin typeface="Arial"/>
                <a:cs typeface="Arial"/>
              </a:rPr>
              <a:t>di</a:t>
            </a:r>
            <a:r>
              <a:rPr sz="1400" spc="-1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riferimento:</a:t>
            </a:r>
            <a:endParaRPr sz="1400">
              <a:latin typeface="Arial"/>
              <a:cs typeface="Arial"/>
            </a:endParaRPr>
          </a:p>
          <a:p>
            <a:pPr marL="1213485" indent="-286385">
              <a:lnSpc>
                <a:spcPct val="100000"/>
              </a:lnSpc>
              <a:spcBef>
                <a:spcPts val="170"/>
              </a:spcBef>
              <a:buChar char="–"/>
              <a:tabLst>
                <a:tab pos="1213485" algn="l"/>
                <a:tab pos="1214120" algn="l"/>
              </a:tabLst>
            </a:pPr>
            <a:r>
              <a:rPr sz="1400" dirty="0">
                <a:latin typeface="Arial"/>
                <a:cs typeface="Arial"/>
              </a:rPr>
              <a:t>0 =&gt; sostituzione </a:t>
            </a:r>
            <a:r>
              <a:rPr sz="1400" spc="-5" dirty="0">
                <a:latin typeface="Arial"/>
                <a:cs typeface="Arial"/>
              </a:rPr>
              <a:t>della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pagina</a:t>
            </a:r>
            <a:endParaRPr sz="1400">
              <a:latin typeface="Arial"/>
              <a:cs typeface="Arial"/>
            </a:endParaRPr>
          </a:p>
          <a:p>
            <a:pPr marL="1213485" indent="-286385">
              <a:lnSpc>
                <a:spcPct val="100000"/>
              </a:lnSpc>
              <a:spcBef>
                <a:spcPts val="165"/>
              </a:spcBef>
              <a:buChar char="–"/>
              <a:tabLst>
                <a:tab pos="1213485" algn="l"/>
                <a:tab pos="1214120" algn="l"/>
              </a:tabLst>
            </a:pPr>
            <a:r>
              <a:rPr sz="1400" dirty="0">
                <a:latin typeface="Arial"/>
                <a:cs typeface="Arial"/>
              </a:rPr>
              <a:t>1 =&gt; si </a:t>
            </a:r>
            <a:r>
              <a:rPr sz="1400" spc="-5" dirty="0">
                <a:latin typeface="Arial"/>
                <a:cs typeface="Arial"/>
              </a:rPr>
              <a:t>dà una </a:t>
            </a:r>
            <a:r>
              <a:rPr sz="1400" dirty="0">
                <a:latin typeface="Arial"/>
                <a:cs typeface="Arial"/>
              </a:rPr>
              <a:t>seconda chance </a:t>
            </a:r>
            <a:r>
              <a:rPr sz="1400" spc="-5" dirty="0">
                <a:latin typeface="Arial"/>
                <a:cs typeface="Arial"/>
              </a:rPr>
              <a:t>alla pagina </a:t>
            </a:r>
            <a:r>
              <a:rPr sz="1400" dirty="0">
                <a:latin typeface="Arial"/>
                <a:cs typeface="Arial"/>
              </a:rPr>
              <a:t>(non la si</a:t>
            </a:r>
            <a:r>
              <a:rPr sz="1400" spc="-1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sostituisce)</a:t>
            </a:r>
            <a:endParaRPr sz="1400">
              <a:latin typeface="Arial"/>
              <a:cs typeface="Arial"/>
            </a:endParaRPr>
          </a:p>
          <a:p>
            <a:pPr marL="1670685" lvl="1" indent="-286385">
              <a:lnSpc>
                <a:spcPct val="100000"/>
              </a:lnSpc>
              <a:spcBef>
                <a:spcPts val="170"/>
              </a:spcBef>
              <a:buChar char="–"/>
              <a:tabLst>
                <a:tab pos="1670685" algn="l"/>
                <a:tab pos="1671320" algn="l"/>
              </a:tabLst>
            </a:pPr>
            <a:r>
              <a:rPr sz="1400" dirty="0">
                <a:latin typeface="Arial"/>
                <a:cs typeface="Arial"/>
              </a:rPr>
              <a:t>Si pone il bit a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  <a:p>
            <a:pPr marL="1670685" lvl="1" indent="-286385">
              <a:lnSpc>
                <a:spcPct val="100000"/>
              </a:lnSpc>
              <a:spcBef>
                <a:spcPts val="170"/>
              </a:spcBef>
              <a:buChar char="–"/>
              <a:tabLst>
                <a:tab pos="1670685" algn="l"/>
                <a:tab pos="1671320" algn="l"/>
              </a:tabLst>
            </a:pPr>
            <a:r>
              <a:rPr sz="1400" dirty="0">
                <a:latin typeface="Arial"/>
                <a:cs typeface="Arial"/>
              </a:rPr>
              <a:t>si passa </a:t>
            </a:r>
            <a:r>
              <a:rPr sz="1400" spc="-5" dirty="0">
                <a:latin typeface="Arial"/>
                <a:cs typeface="Arial"/>
              </a:rPr>
              <a:t>ad </a:t>
            </a:r>
            <a:r>
              <a:rPr sz="1400" dirty="0">
                <a:latin typeface="Arial"/>
                <a:cs typeface="Arial"/>
              </a:rPr>
              <a:t>esaminare </a:t>
            </a:r>
            <a:r>
              <a:rPr sz="1400" spc="-5" dirty="0">
                <a:latin typeface="Arial"/>
                <a:cs typeface="Arial"/>
              </a:rPr>
              <a:t>un’altra pagina nella </a:t>
            </a:r>
            <a:r>
              <a:rPr sz="1400" dirty="0">
                <a:latin typeface="Arial"/>
                <a:cs typeface="Arial"/>
              </a:rPr>
              <a:t>coda</a:t>
            </a:r>
            <a:r>
              <a:rPr sz="1400" spc="-1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FIFO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Lucida Sans Unicode"/>
              <a:buChar char="•"/>
              <a:tabLst>
                <a:tab pos="354965" algn="l"/>
                <a:tab pos="355600" algn="l"/>
              </a:tabLst>
            </a:pPr>
            <a:r>
              <a:rPr sz="1600" b="1" spc="20" dirty="0">
                <a:latin typeface="Yu Gothic UI"/>
                <a:cs typeface="Yu Gothic UI"/>
              </a:rPr>
              <a:t>Seconda chance</a:t>
            </a:r>
            <a:r>
              <a:rPr sz="1600" b="1" spc="-75" dirty="0">
                <a:latin typeface="Yu Gothic UI"/>
                <a:cs typeface="Yu Gothic UI"/>
              </a:rPr>
              <a:t> </a:t>
            </a:r>
            <a:r>
              <a:rPr sz="1600" b="1" spc="-60" dirty="0">
                <a:latin typeface="Yu Gothic UI"/>
                <a:cs typeface="Yu Gothic UI"/>
              </a:rPr>
              <a:t>migliorato</a:t>
            </a:r>
            <a:endParaRPr sz="1600">
              <a:latin typeface="Yu Gothic UI"/>
              <a:cs typeface="Yu Gothic UI"/>
            </a:endParaRPr>
          </a:p>
          <a:p>
            <a:pPr marL="756285" lvl="1" indent="-286385">
              <a:lnSpc>
                <a:spcPct val="100000"/>
              </a:lnSpc>
              <a:spcBef>
                <a:spcPts val="17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85" dirty="0">
                <a:latin typeface="Lucida Sans Unicode"/>
                <a:cs typeface="Lucida Sans Unicode"/>
              </a:rPr>
              <a:t>Utilizzo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55" dirty="0">
                <a:latin typeface="Lucida Sans Unicode"/>
                <a:cs typeface="Lucida Sans Unicode"/>
              </a:rPr>
              <a:t>reference </a:t>
            </a:r>
            <a:r>
              <a:rPr sz="1400" dirty="0">
                <a:latin typeface="Lucida Sans Unicode"/>
                <a:cs typeface="Lucida Sans Unicode"/>
              </a:rPr>
              <a:t>e </a:t>
            </a:r>
            <a:r>
              <a:rPr sz="1400" spc="-100" dirty="0">
                <a:latin typeface="Lucida Sans Unicode"/>
                <a:cs typeface="Lucida Sans Unicode"/>
              </a:rPr>
              <a:t>dirty</a:t>
            </a:r>
            <a:r>
              <a:rPr sz="1400" spc="-150" dirty="0">
                <a:latin typeface="Lucida Sans Unicode"/>
                <a:cs typeface="Lucida Sans Unicode"/>
              </a:rPr>
              <a:t> </a:t>
            </a:r>
            <a:r>
              <a:rPr sz="1400" spc="-100" dirty="0">
                <a:latin typeface="Lucida Sans Unicode"/>
                <a:cs typeface="Lucida Sans Unicode"/>
              </a:rPr>
              <a:t>bit:</a:t>
            </a:r>
            <a:endParaRPr sz="1400">
              <a:latin typeface="Lucida Sans Unicode"/>
              <a:cs typeface="Lucida Sans Unicode"/>
            </a:endParaRPr>
          </a:p>
          <a:p>
            <a:pPr marL="1213485" lvl="2" indent="-286385">
              <a:lnSpc>
                <a:spcPct val="100000"/>
              </a:lnSpc>
              <a:spcBef>
                <a:spcPts val="150"/>
              </a:spcBef>
              <a:buChar char="–"/>
              <a:tabLst>
                <a:tab pos="1213485" algn="l"/>
                <a:tab pos="1214120" algn="l"/>
              </a:tabLst>
            </a:pPr>
            <a:r>
              <a:rPr sz="1200" spc="-45" dirty="0">
                <a:latin typeface="Lucida Sans Unicode"/>
                <a:cs typeface="Lucida Sans Unicode"/>
              </a:rPr>
              <a:t>(0,0) </a:t>
            </a:r>
            <a:r>
              <a:rPr sz="1200" dirty="0">
                <a:latin typeface="Lucida Sans Unicode"/>
                <a:cs typeface="Lucida Sans Unicode"/>
              </a:rPr>
              <a:t>– </a:t>
            </a:r>
            <a:r>
              <a:rPr sz="1200" spc="-55" dirty="0">
                <a:latin typeface="Lucida Sans Unicode"/>
                <a:cs typeface="Lucida Sans Unicode"/>
              </a:rPr>
              <a:t>pagina </a:t>
            </a:r>
            <a:r>
              <a:rPr sz="1200" spc="-75" dirty="0">
                <a:latin typeface="Lucida Sans Unicode"/>
                <a:cs typeface="Lucida Sans Unicode"/>
              </a:rPr>
              <a:t>non </a:t>
            </a:r>
            <a:r>
              <a:rPr sz="1200" spc="-55" dirty="0">
                <a:latin typeface="Lucida Sans Unicode"/>
                <a:cs typeface="Lucida Sans Unicode"/>
              </a:rPr>
              <a:t>referenziata </a:t>
            </a:r>
            <a:r>
              <a:rPr sz="1200" spc="-40" dirty="0">
                <a:latin typeface="Lucida Sans Unicode"/>
                <a:cs typeface="Lucida Sans Unicode"/>
              </a:rPr>
              <a:t>nè </a:t>
            </a:r>
            <a:r>
              <a:rPr sz="1200" spc="-70" dirty="0">
                <a:latin typeface="Lucida Sans Unicode"/>
                <a:cs typeface="Lucida Sans Unicode"/>
              </a:rPr>
              <a:t>modificata </a:t>
            </a:r>
            <a:r>
              <a:rPr sz="1200" spc="-280" dirty="0">
                <a:latin typeface="Lucida Sans Unicode"/>
                <a:cs typeface="Lucida Sans Unicode"/>
              </a:rPr>
              <a:t>-&gt; </a:t>
            </a:r>
            <a:r>
              <a:rPr sz="1200" spc="-80" dirty="0">
                <a:latin typeface="Lucida Sans Unicode"/>
                <a:cs typeface="Lucida Sans Unicode"/>
              </a:rPr>
              <a:t>migliore </a:t>
            </a:r>
            <a:r>
              <a:rPr sz="1200" spc="-55" dirty="0">
                <a:latin typeface="Lucida Sans Unicode"/>
                <a:cs typeface="Lucida Sans Unicode"/>
              </a:rPr>
              <a:t>pagina </a:t>
            </a:r>
            <a:r>
              <a:rPr sz="1200" spc="-45" dirty="0">
                <a:latin typeface="Lucida Sans Unicode"/>
                <a:cs typeface="Lucida Sans Unicode"/>
              </a:rPr>
              <a:t>da</a:t>
            </a:r>
            <a:r>
              <a:rPr sz="1200" spc="-260" dirty="0">
                <a:latin typeface="Lucida Sans Unicode"/>
                <a:cs typeface="Lucida Sans Unicode"/>
              </a:rPr>
              <a:t> </a:t>
            </a:r>
            <a:r>
              <a:rPr sz="1200" spc="-70" dirty="0">
                <a:latin typeface="Lucida Sans Unicode"/>
                <a:cs typeface="Lucida Sans Unicode"/>
              </a:rPr>
              <a:t>sostituire</a:t>
            </a:r>
            <a:endParaRPr sz="1200">
              <a:latin typeface="Lucida Sans Unicode"/>
              <a:cs typeface="Lucida Sans Unicode"/>
            </a:endParaRPr>
          </a:p>
          <a:p>
            <a:pPr marL="1213485" lvl="2" indent="-286385">
              <a:lnSpc>
                <a:spcPct val="100000"/>
              </a:lnSpc>
              <a:spcBef>
                <a:spcPts val="145"/>
              </a:spcBef>
              <a:buChar char="–"/>
              <a:tabLst>
                <a:tab pos="1213485" algn="l"/>
                <a:tab pos="1214120" algn="l"/>
              </a:tabLst>
            </a:pPr>
            <a:r>
              <a:rPr sz="1200" spc="-45" dirty="0">
                <a:latin typeface="Lucida Sans Unicode"/>
                <a:cs typeface="Lucida Sans Unicode"/>
              </a:rPr>
              <a:t>(0,1) </a:t>
            </a:r>
            <a:r>
              <a:rPr sz="1200" dirty="0">
                <a:latin typeface="Lucida Sans Unicode"/>
                <a:cs typeface="Lucida Sans Unicode"/>
              </a:rPr>
              <a:t>– </a:t>
            </a:r>
            <a:r>
              <a:rPr sz="1200" spc="-75" dirty="0">
                <a:latin typeface="Lucida Sans Unicode"/>
                <a:cs typeface="Lucida Sans Unicode"/>
              </a:rPr>
              <a:t>non </a:t>
            </a:r>
            <a:r>
              <a:rPr sz="1200" spc="-55" dirty="0">
                <a:latin typeface="Lucida Sans Unicode"/>
                <a:cs typeface="Lucida Sans Unicode"/>
              </a:rPr>
              <a:t>referenziata </a:t>
            </a:r>
            <a:r>
              <a:rPr sz="1200" spc="-65" dirty="0">
                <a:latin typeface="Lucida Sans Unicode"/>
                <a:cs typeface="Lucida Sans Unicode"/>
              </a:rPr>
              <a:t>ma </a:t>
            </a:r>
            <a:r>
              <a:rPr sz="1200" spc="-70" dirty="0">
                <a:latin typeface="Lucida Sans Unicode"/>
                <a:cs typeface="Lucida Sans Unicode"/>
              </a:rPr>
              <a:t>modificata </a:t>
            </a:r>
            <a:r>
              <a:rPr sz="1200" spc="-280" dirty="0">
                <a:latin typeface="Lucida Sans Unicode"/>
                <a:cs typeface="Lucida Sans Unicode"/>
              </a:rPr>
              <a:t>-&gt; </a:t>
            </a:r>
            <a:r>
              <a:rPr sz="1200" spc="-80" dirty="0">
                <a:latin typeface="Lucida Sans Unicode"/>
                <a:cs typeface="Lucida Sans Unicode"/>
              </a:rPr>
              <a:t>prima </a:t>
            </a:r>
            <a:r>
              <a:rPr sz="1200" spc="-85" dirty="0">
                <a:latin typeface="Lucida Sans Unicode"/>
                <a:cs typeface="Lucida Sans Unicode"/>
              </a:rPr>
              <a:t>di </a:t>
            </a:r>
            <a:r>
              <a:rPr sz="1200" spc="-70" dirty="0">
                <a:latin typeface="Lucida Sans Unicode"/>
                <a:cs typeface="Lucida Sans Unicode"/>
              </a:rPr>
              <a:t>sostituire </a:t>
            </a:r>
            <a:r>
              <a:rPr sz="1200" spc="-45" dirty="0">
                <a:latin typeface="Lucida Sans Unicode"/>
                <a:cs typeface="Lucida Sans Unicode"/>
              </a:rPr>
              <a:t>la </a:t>
            </a:r>
            <a:r>
              <a:rPr sz="1200" spc="-60" dirty="0">
                <a:latin typeface="Lucida Sans Unicode"/>
                <a:cs typeface="Lucida Sans Unicode"/>
              </a:rPr>
              <a:t>pagina </a:t>
            </a:r>
            <a:r>
              <a:rPr sz="1200" spc="-45" dirty="0">
                <a:latin typeface="Lucida Sans Unicode"/>
                <a:cs typeface="Lucida Sans Unicode"/>
              </a:rPr>
              <a:t>la </a:t>
            </a:r>
            <a:r>
              <a:rPr sz="1200" spc="-50" dirty="0">
                <a:latin typeface="Lucida Sans Unicode"/>
                <a:cs typeface="Lucida Sans Unicode"/>
              </a:rPr>
              <a:t>si </a:t>
            </a:r>
            <a:r>
              <a:rPr sz="1200" spc="-30" dirty="0">
                <a:latin typeface="Lucida Sans Unicode"/>
                <a:cs typeface="Lucida Sans Unicode"/>
              </a:rPr>
              <a:t>deve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-35" dirty="0">
                <a:latin typeface="Lucida Sans Unicode"/>
                <a:cs typeface="Lucida Sans Unicode"/>
              </a:rPr>
              <a:t>salvare</a:t>
            </a:r>
            <a:endParaRPr sz="1200">
              <a:latin typeface="Lucida Sans Unicode"/>
              <a:cs typeface="Lucida Sans Unicode"/>
            </a:endParaRPr>
          </a:p>
          <a:p>
            <a:pPr marL="1213485" lvl="2" indent="-286385">
              <a:lnSpc>
                <a:spcPct val="100000"/>
              </a:lnSpc>
              <a:spcBef>
                <a:spcPts val="145"/>
              </a:spcBef>
              <a:buChar char="–"/>
              <a:tabLst>
                <a:tab pos="1213485" algn="l"/>
                <a:tab pos="1214120" algn="l"/>
              </a:tabLst>
            </a:pPr>
            <a:r>
              <a:rPr sz="1200" spc="-45" dirty="0">
                <a:latin typeface="Lucida Sans Unicode"/>
                <a:cs typeface="Lucida Sans Unicode"/>
              </a:rPr>
              <a:t>(1,0) </a:t>
            </a:r>
            <a:r>
              <a:rPr sz="1200" dirty="0">
                <a:latin typeface="Lucida Sans Unicode"/>
                <a:cs typeface="Lucida Sans Unicode"/>
              </a:rPr>
              <a:t>– </a:t>
            </a:r>
            <a:r>
              <a:rPr sz="1200" spc="-55" dirty="0">
                <a:latin typeface="Lucida Sans Unicode"/>
                <a:cs typeface="Lucida Sans Unicode"/>
              </a:rPr>
              <a:t>usato recentemente </a:t>
            </a:r>
            <a:r>
              <a:rPr sz="1200" spc="-65" dirty="0">
                <a:latin typeface="Lucida Sans Unicode"/>
                <a:cs typeface="Lucida Sans Unicode"/>
              </a:rPr>
              <a:t>ma </a:t>
            </a:r>
            <a:r>
              <a:rPr sz="1200" spc="-75" dirty="0">
                <a:latin typeface="Lucida Sans Unicode"/>
                <a:cs typeface="Lucida Sans Unicode"/>
              </a:rPr>
              <a:t>non </a:t>
            </a:r>
            <a:r>
              <a:rPr sz="1200" spc="-80" dirty="0">
                <a:latin typeface="Lucida Sans Unicode"/>
                <a:cs typeface="Lucida Sans Unicode"/>
              </a:rPr>
              <a:t>modificato </a:t>
            </a:r>
            <a:r>
              <a:rPr sz="1200" spc="-280" dirty="0">
                <a:latin typeface="Lucida Sans Unicode"/>
                <a:cs typeface="Lucida Sans Unicode"/>
              </a:rPr>
              <a:t>-&gt; </a:t>
            </a:r>
            <a:r>
              <a:rPr sz="1200" spc="-70" dirty="0">
                <a:latin typeface="Lucida Sans Unicode"/>
                <a:cs typeface="Lucida Sans Unicode"/>
              </a:rPr>
              <a:t>potrebbe </a:t>
            </a:r>
            <a:r>
              <a:rPr sz="1200" spc="-20" dirty="0">
                <a:latin typeface="Lucida Sans Unicode"/>
                <a:cs typeface="Lucida Sans Unicode"/>
              </a:rPr>
              <a:t>essere </a:t>
            </a:r>
            <a:r>
              <a:rPr sz="1200" spc="-60" dirty="0">
                <a:latin typeface="Lucida Sans Unicode"/>
                <a:cs typeface="Lucida Sans Unicode"/>
              </a:rPr>
              <a:t>nuovamente</a:t>
            </a:r>
            <a:r>
              <a:rPr sz="1200" spc="-180" dirty="0">
                <a:latin typeface="Lucida Sans Unicode"/>
                <a:cs typeface="Lucida Sans Unicode"/>
              </a:rPr>
              <a:t> </a:t>
            </a:r>
            <a:r>
              <a:rPr sz="1200" spc="-55" dirty="0">
                <a:latin typeface="Lucida Sans Unicode"/>
                <a:cs typeface="Lucida Sans Unicode"/>
              </a:rPr>
              <a:t>referenziata</a:t>
            </a:r>
            <a:endParaRPr sz="1200">
              <a:latin typeface="Lucida Sans Unicode"/>
              <a:cs typeface="Lucida Sans Unicode"/>
            </a:endParaRPr>
          </a:p>
          <a:p>
            <a:pPr marL="1213485" lvl="2" indent="-286385">
              <a:lnSpc>
                <a:spcPct val="100000"/>
              </a:lnSpc>
              <a:spcBef>
                <a:spcPts val="145"/>
              </a:spcBef>
              <a:buChar char="–"/>
              <a:tabLst>
                <a:tab pos="1213485" algn="l"/>
                <a:tab pos="1214120" algn="l"/>
              </a:tabLst>
            </a:pPr>
            <a:r>
              <a:rPr sz="1200" spc="-45" dirty="0">
                <a:latin typeface="Lucida Sans Unicode"/>
                <a:cs typeface="Lucida Sans Unicode"/>
              </a:rPr>
              <a:t>(1,1) </a:t>
            </a:r>
            <a:r>
              <a:rPr sz="1200" dirty="0">
                <a:latin typeface="Lucida Sans Unicode"/>
                <a:cs typeface="Lucida Sans Unicode"/>
              </a:rPr>
              <a:t>– </a:t>
            </a:r>
            <a:r>
              <a:rPr sz="1200" spc="-55" dirty="0">
                <a:latin typeface="Lucida Sans Unicode"/>
                <a:cs typeface="Lucida Sans Unicode"/>
              </a:rPr>
              <a:t>usato recentemente </a:t>
            </a:r>
            <a:r>
              <a:rPr sz="1200" spc="-5" dirty="0">
                <a:latin typeface="Lucida Sans Unicode"/>
                <a:cs typeface="Lucida Sans Unicode"/>
              </a:rPr>
              <a:t>e </a:t>
            </a:r>
            <a:r>
              <a:rPr sz="1200" spc="-60" dirty="0">
                <a:latin typeface="Lucida Sans Unicode"/>
                <a:cs typeface="Lucida Sans Unicode"/>
              </a:rPr>
              <a:t>referenziato</a:t>
            </a:r>
            <a:r>
              <a:rPr sz="1200" spc="-220" dirty="0">
                <a:latin typeface="Lucida Sans Unicode"/>
                <a:cs typeface="Lucida Sans Unicode"/>
              </a:rPr>
              <a:t> </a:t>
            </a:r>
            <a:r>
              <a:rPr sz="1200" spc="-190" dirty="0">
                <a:latin typeface="Lucida Sans Unicode"/>
                <a:cs typeface="Lucida Sans Unicode"/>
              </a:rPr>
              <a:t>-&gt;…</a:t>
            </a:r>
            <a:endParaRPr sz="1200">
              <a:latin typeface="Lucida Sans Unicode"/>
              <a:cs typeface="Lucida Sans Unicode"/>
            </a:endParaRPr>
          </a:p>
          <a:p>
            <a:pPr marL="1213485" lvl="2" indent="-286385">
              <a:lnSpc>
                <a:spcPct val="100000"/>
              </a:lnSpc>
              <a:spcBef>
                <a:spcPts val="95"/>
              </a:spcBef>
              <a:buSzPct val="96000"/>
              <a:buChar char="–"/>
              <a:tabLst>
                <a:tab pos="1213485" algn="l"/>
                <a:tab pos="1214120" algn="l"/>
              </a:tabLst>
            </a:pPr>
            <a:r>
              <a:rPr sz="1250" spc="-50" dirty="0">
                <a:latin typeface="Lucida Sans Unicode"/>
                <a:cs typeface="Lucida Sans Unicode"/>
              </a:rPr>
              <a:t>MACH</a:t>
            </a:r>
            <a:r>
              <a:rPr sz="1250" spc="-75" dirty="0">
                <a:latin typeface="Lucida Sans Unicode"/>
                <a:cs typeface="Lucida Sans Unicode"/>
              </a:rPr>
              <a:t> </a:t>
            </a:r>
            <a:r>
              <a:rPr sz="1250" spc="40" dirty="0">
                <a:latin typeface="Lucida Sans Unicode"/>
                <a:cs typeface="Lucida Sans Unicode"/>
              </a:rPr>
              <a:t>OS</a:t>
            </a:r>
            <a:endParaRPr sz="12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Il </a:t>
            </a:r>
            <a:r>
              <a:rPr spc="-5" dirty="0"/>
              <a:t>File</a:t>
            </a:r>
            <a:r>
              <a:rPr spc="-15" dirty="0"/>
              <a:t> </a:t>
            </a:r>
            <a:r>
              <a:rPr dirty="0"/>
              <a:t>System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78176" y="1657857"/>
            <a:ext cx="179323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0685" algn="l"/>
                <a:tab pos="800100" algn="l"/>
              </a:tabLst>
            </a:pPr>
            <a:r>
              <a:rPr sz="1600" spc="-60" dirty="0">
                <a:latin typeface="Lucida Sans Unicode"/>
                <a:cs typeface="Lucida Sans Unicode"/>
              </a:rPr>
              <a:t>su	</a:t>
            </a:r>
            <a:r>
              <a:rPr sz="1600" spc="-110" dirty="0">
                <a:latin typeface="Lucida Sans Unicode"/>
                <a:cs typeface="Lucida Sans Unicode"/>
              </a:rPr>
              <a:t>un	</a:t>
            </a:r>
            <a:r>
              <a:rPr sz="1600" spc="-75" dirty="0">
                <a:latin typeface="Lucida Sans Unicode"/>
                <a:cs typeface="Lucida Sans Unicode"/>
              </a:rPr>
              <a:t>calcolatore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20134" y="1657857"/>
            <a:ext cx="5892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5" dirty="0">
                <a:latin typeface="Lucida Sans Unicode"/>
                <a:cs typeface="Lucida Sans Unicode"/>
              </a:rPr>
              <a:t>hanno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59273" y="1657857"/>
            <a:ext cx="7366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0" dirty="0">
                <a:latin typeface="Lucida Sans Unicode"/>
                <a:cs typeface="Lucida Sans Unicode"/>
              </a:rPr>
              <a:t>bisogno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44971" y="1657857"/>
            <a:ext cx="15309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4805" algn="l"/>
              </a:tabLst>
            </a:pPr>
            <a:r>
              <a:rPr sz="1600" spc="-114" dirty="0">
                <a:latin typeface="Lucida Sans Unicode"/>
                <a:cs typeface="Lucida Sans Unicode"/>
              </a:rPr>
              <a:t>di	mem</a:t>
            </a:r>
            <a:r>
              <a:rPr sz="1600" spc="-110" dirty="0">
                <a:latin typeface="Lucida Sans Unicode"/>
                <a:cs typeface="Lucida Sans Unicode"/>
              </a:rPr>
              <a:t>ori</a:t>
            </a:r>
            <a:r>
              <a:rPr sz="1600" spc="-135" dirty="0">
                <a:latin typeface="Lucida Sans Unicode"/>
                <a:cs typeface="Lucida Sans Unicode"/>
              </a:rPr>
              <a:t>z</a:t>
            </a:r>
            <a:r>
              <a:rPr sz="1600" spc="-120" dirty="0">
                <a:latin typeface="Lucida Sans Unicode"/>
                <a:cs typeface="Lucida Sans Unicode"/>
              </a:rPr>
              <a:t>z</a:t>
            </a:r>
            <a:r>
              <a:rPr sz="1600" spc="-50" dirty="0">
                <a:latin typeface="Lucida Sans Unicode"/>
                <a:cs typeface="Lucida Sans Unicode"/>
              </a:rPr>
              <a:t>are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24419" y="1657857"/>
            <a:ext cx="13176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9085" algn="l"/>
              </a:tabLst>
            </a:pPr>
            <a:r>
              <a:rPr sz="1600" spc="-5" dirty="0">
                <a:latin typeface="Lucida Sans Unicode"/>
                <a:cs typeface="Lucida Sans Unicode"/>
              </a:rPr>
              <a:t>e	</a:t>
            </a:r>
            <a:r>
              <a:rPr sz="1600" spc="-130" dirty="0">
                <a:latin typeface="Lucida Sans Unicode"/>
                <a:cs typeface="Lucida Sans Unicode"/>
              </a:rPr>
              <a:t>rin</a:t>
            </a:r>
            <a:r>
              <a:rPr sz="1600" spc="-100" dirty="0">
                <a:latin typeface="Lucida Sans Unicode"/>
                <a:cs typeface="Lucida Sans Unicode"/>
              </a:rPr>
              <a:t>t</a:t>
            </a:r>
            <a:r>
              <a:rPr sz="1600" spc="-120" dirty="0">
                <a:latin typeface="Lucida Sans Unicode"/>
                <a:cs typeface="Lucida Sans Unicode"/>
              </a:rPr>
              <a:t>r</a:t>
            </a:r>
            <a:r>
              <a:rPr sz="1600" spc="-15" dirty="0">
                <a:latin typeface="Lucida Sans Unicode"/>
                <a:cs typeface="Lucida Sans Unicode"/>
              </a:rPr>
              <a:t>a</a:t>
            </a:r>
            <a:r>
              <a:rPr sz="1600" spc="-10" dirty="0">
                <a:latin typeface="Lucida Sans Unicode"/>
                <a:cs typeface="Lucida Sans Unicode"/>
              </a:rPr>
              <a:t>c</a:t>
            </a:r>
            <a:r>
              <a:rPr sz="1600" spc="-35" dirty="0">
                <a:latin typeface="Lucida Sans Unicode"/>
                <a:cs typeface="Lucida Sans Unicode"/>
              </a:rPr>
              <a:t>c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r>
              <a:rPr sz="1600" spc="-50" dirty="0">
                <a:latin typeface="Lucida Sans Unicode"/>
                <a:cs typeface="Lucida Sans Unicode"/>
              </a:rPr>
              <a:t>are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7217" y="1657857"/>
            <a:ext cx="14833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411480" algn="l"/>
              </a:tabLst>
            </a:pPr>
            <a:r>
              <a:rPr sz="1600" spc="15" dirty="0">
                <a:latin typeface="Lucida Sans Unicode"/>
                <a:cs typeface="Lucida Sans Unicode"/>
              </a:rPr>
              <a:t>Le	</a:t>
            </a:r>
            <a:r>
              <a:rPr sz="1600" spc="-85" dirty="0">
                <a:latin typeface="Lucida Sans Unicode"/>
                <a:cs typeface="Lucida Sans Unicode"/>
              </a:rPr>
              <a:t>appli</a:t>
            </a:r>
            <a:r>
              <a:rPr sz="1600" spc="-80" dirty="0">
                <a:latin typeface="Lucida Sans Unicode"/>
                <a:cs typeface="Lucida Sans Unicode"/>
              </a:rPr>
              <a:t>c</a:t>
            </a:r>
            <a:r>
              <a:rPr sz="1600" spc="-65" dirty="0">
                <a:latin typeface="Lucida Sans Unicode"/>
                <a:cs typeface="Lucida Sans Unicode"/>
              </a:rPr>
              <a:t>az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r>
              <a:rPr sz="1600" spc="-105" dirty="0">
                <a:latin typeface="Lucida Sans Unicode"/>
                <a:cs typeface="Lucida Sans Unicode"/>
              </a:rPr>
              <a:t>o</a:t>
            </a:r>
            <a:r>
              <a:rPr sz="1600" spc="-120" dirty="0">
                <a:latin typeface="Lucida Sans Unicode"/>
                <a:cs typeface="Lucida Sans Unicode"/>
              </a:rPr>
              <a:t>n</a:t>
            </a:r>
            <a:r>
              <a:rPr sz="1600" spc="-114" dirty="0">
                <a:latin typeface="Lucida Sans Unicode"/>
                <a:cs typeface="Lucida Sans Unicode"/>
              </a:rPr>
              <a:t>i  </a:t>
            </a:r>
            <a:r>
              <a:rPr sz="1600" spc="-105" dirty="0">
                <a:latin typeface="Lucida Sans Unicode"/>
                <a:cs typeface="Lucida Sans Unicode"/>
              </a:rPr>
              <a:t>informazioni.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7217" y="2486913"/>
            <a:ext cx="8194675" cy="4026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5" dirty="0">
                <a:latin typeface="Lucida Sans Unicode"/>
                <a:cs typeface="Lucida Sans Unicode"/>
              </a:rPr>
              <a:t>Le </a:t>
            </a:r>
            <a:r>
              <a:rPr sz="1600" spc="-110" dirty="0">
                <a:latin typeface="Lucida Sans Unicode"/>
                <a:cs typeface="Lucida Sans Unicode"/>
              </a:rPr>
              <a:t>informazioni </a:t>
            </a:r>
            <a:r>
              <a:rPr sz="1600" spc="-100" dirty="0">
                <a:latin typeface="Lucida Sans Unicode"/>
                <a:cs typeface="Lucida Sans Unicode"/>
              </a:rPr>
              <a:t>memorizzate </a:t>
            </a:r>
            <a:r>
              <a:rPr sz="1600" spc="-90" dirty="0">
                <a:latin typeface="Lucida Sans Unicode"/>
                <a:cs typeface="Lucida Sans Unicode"/>
              </a:rPr>
              <a:t>nello </a:t>
            </a:r>
            <a:r>
              <a:rPr sz="1600" spc="-80" dirty="0">
                <a:latin typeface="Lucida Sans Unicode"/>
                <a:cs typeface="Lucida Sans Unicode"/>
              </a:rPr>
              <a:t>spazio </a:t>
            </a:r>
            <a:r>
              <a:rPr sz="1600" spc="-100" dirty="0">
                <a:latin typeface="Lucida Sans Unicode"/>
                <a:cs typeface="Lucida Sans Unicode"/>
              </a:rPr>
              <a:t>degli </a:t>
            </a:r>
            <a:r>
              <a:rPr sz="1600" spc="-120" dirty="0">
                <a:latin typeface="Lucida Sans Unicode"/>
                <a:cs typeface="Lucida Sans Unicode"/>
              </a:rPr>
              <a:t>indirizzi </a:t>
            </a:r>
            <a:r>
              <a:rPr sz="1600" spc="-125" dirty="0">
                <a:latin typeface="Lucida Sans Unicode"/>
                <a:cs typeface="Lucida Sans Unicode"/>
              </a:rPr>
              <a:t>di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65" dirty="0">
                <a:latin typeface="Lucida Sans Unicode"/>
                <a:cs typeface="Lucida Sans Unicode"/>
              </a:rPr>
              <a:t>processo </a:t>
            </a:r>
            <a:r>
              <a:rPr sz="1600" spc="-85" dirty="0">
                <a:latin typeface="Lucida Sans Unicode"/>
                <a:cs typeface="Lucida Sans Unicode"/>
              </a:rPr>
              <a:t>vengono </a:t>
            </a:r>
            <a:r>
              <a:rPr sz="1600" spc="-60" dirty="0">
                <a:latin typeface="Lucida Sans Unicode"/>
                <a:cs typeface="Lucida Sans Unicode"/>
              </a:rPr>
              <a:t>perse</a:t>
            </a:r>
            <a:r>
              <a:rPr sz="1600" spc="250" dirty="0">
                <a:latin typeface="Lucida Sans Unicode"/>
                <a:cs typeface="Lucida Sans Unicode"/>
              </a:rPr>
              <a:t> </a:t>
            </a:r>
            <a:r>
              <a:rPr sz="1600" spc="-55" dirty="0">
                <a:latin typeface="Lucida Sans Unicode"/>
                <a:cs typeface="Lucida Sans Unicode"/>
              </a:rPr>
              <a:t>al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95" dirty="0">
                <a:latin typeface="Lucida Sans Unicode"/>
                <a:cs typeface="Lucida Sans Unicode"/>
              </a:rPr>
              <a:t>termine </a:t>
            </a:r>
            <a:r>
              <a:rPr sz="1600" spc="-75" dirty="0">
                <a:latin typeface="Lucida Sans Unicode"/>
                <a:cs typeface="Lucida Sans Unicode"/>
              </a:rPr>
              <a:t>dell’esecuzione </a:t>
            </a:r>
            <a:r>
              <a:rPr sz="1600" spc="-80" dirty="0">
                <a:latin typeface="Lucida Sans Unicode"/>
                <a:cs typeface="Lucida Sans Unicode"/>
              </a:rPr>
              <a:t>del</a:t>
            </a:r>
            <a:r>
              <a:rPr sz="1600" spc="-50" dirty="0">
                <a:latin typeface="Lucida Sans Unicode"/>
                <a:cs typeface="Lucida Sans Unicode"/>
              </a:rPr>
              <a:t> </a:t>
            </a:r>
            <a:r>
              <a:rPr sz="1600" spc="-65" dirty="0">
                <a:latin typeface="Lucida Sans Unicode"/>
                <a:cs typeface="Lucida Sans Unicode"/>
              </a:rPr>
              <a:t>processo.</a:t>
            </a:r>
            <a:endParaRPr sz="1600">
              <a:latin typeface="Lucida Sans Unicode"/>
              <a:cs typeface="Lucida Sans Unicode"/>
            </a:endParaRPr>
          </a:p>
          <a:p>
            <a:pPr marL="12700" marR="5080">
              <a:lnSpc>
                <a:spcPct val="100000"/>
              </a:lnSpc>
              <a:spcBef>
                <a:spcPts val="1535"/>
              </a:spcBef>
            </a:pPr>
            <a:r>
              <a:rPr sz="1600" spc="-35" dirty="0">
                <a:latin typeface="Lucida Sans Unicode"/>
                <a:cs typeface="Lucida Sans Unicode"/>
              </a:rPr>
              <a:t>Un </a:t>
            </a:r>
            <a:r>
              <a:rPr sz="1600" spc="-65" dirty="0">
                <a:latin typeface="Lucida Sans Unicode"/>
                <a:cs typeface="Lucida Sans Unicode"/>
              </a:rPr>
              <a:t>processo </a:t>
            </a:r>
            <a:r>
              <a:rPr sz="1600" spc="-105" dirty="0">
                <a:latin typeface="Lucida Sans Unicode"/>
                <a:cs typeface="Lucida Sans Unicode"/>
              </a:rPr>
              <a:t>può </a:t>
            </a:r>
            <a:r>
              <a:rPr sz="1600" spc="-100" dirty="0">
                <a:latin typeface="Lucida Sans Unicode"/>
                <a:cs typeface="Lucida Sans Unicode"/>
              </a:rPr>
              <a:t>utilizzare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80" dirty="0">
                <a:latin typeface="Lucida Sans Unicode"/>
                <a:cs typeface="Lucida Sans Unicode"/>
              </a:rPr>
              <a:t>suo spazio </a:t>
            </a:r>
            <a:r>
              <a:rPr sz="1600" spc="-95" dirty="0">
                <a:latin typeface="Lucida Sans Unicode"/>
                <a:cs typeface="Lucida Sans Unicode"/>
              </a:rPr>
              <a:t>degli </a:t>
            </a:r>
            <a:r>
              <a:rPr sz="1600" spc="-120" dirty="0">
                <a:latin typeface="Lucida Sans Unicode"/>
                <a:cs typeface="Lucida Sans Unicode"/>
              </a:rPr>
              <a:t>indirizzi </a:t>
            </a:r>
            <a:r>
              <a:rPr sz="1600" spc="-85" dirty="0">
                <a:latin typeface="Lucida Sans Unicode"/>
                <a:cs typeface="Lucida Sans Unicode"/>
              </a:rPr>
              <a:t>per </a:t>
            </a:r>
            <a:r>
              <a:rPr sz="1600" spc="-95" dirty="0">
                <a:latin typeface="Lucida Sans Unicode"/>
                <a:cs typeface="Lucida Sans Unicode"/>
              </a:rPr>
              <a:t>memorizzare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95" dirty="0">
                <a:latin typeface="Lucida Sans Unicode"/>
                <a:cs typeface="Lucida Sans Unicode"/>
              </a:rPr>
              <a:t>quantitativo  </a:t>
            </a:r>
            <a:r>
              <a:rPr sz="1600" spc="-114" dirty="0">
                <a:latin typeface="Lucida Sans Unicode"/>
                <a:cs typeface="Lucida Sans Unicode"/>
              </a:rPr>
              <a:t>limitato di</a:t>
            </a:r>
            <a:r>
              <a:rPr sz="1600" spc="-20" dirty="0">
                <a:latin typeface="Lucida Sans Unicode"/>
                <a:cs typeface="Lucida Sans Unicode"/>
              </a:rPr>
              <a:t> </a:t>
            </a:r>
            <a:r>
              <a:rPr sz="1600" spc="-105" dirty="0">
                <a:latin typeface="Lucida Sans Unicode"/>
                <a:cs typeface="Lucida Sans Unicode"/>
              </a:rPr>
              <a:t>informazioni.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Lucida Sans Unicode"/>
                <a:cs typeface="Lucida Sans Unicode"/>
              </a:rPr>
              <a:t>Può </a:t>
            </a:r>
            <a:r>
              <a:rPr sz="1600" spc="-35" dirty="0">
                <a:latin typeface="Lucida Sans Unicode"/>
                <a:cs typeface="Lucida Sans Unicode"/>
              </a:rPr>
              <a:t>essere </a:t>
            </a:r>
            <a:r>
              <a:rPr sz="1600" spc="-55" dirty="0">
                <a:latin typeface="Lucida Sans Unicode"/>
                <a:cs typeface="Lucida Sans Unicode"/>
              </a:rPr>
              <a:t>necessario </a:t>
            </a:r>
            <a:r>
              <a:rPr sz="1600" spc="-50" dirty="0">
                <a:latin typeface="Lucida Sans Unicode"/>
                <a:cs typeface="Lucida Sans Unicode"/>
              </a:rPr>
              <a:t>che </a:t>
            </a:r>
            <a:r>
              <a:rPr sz="1600" spc="-55" dirty="0">
                <a:latin typeface="Lucida Sans Unicode"/>
                <a:cs typeface="Lucida Sans Unicode"/>
              </a:rPr>
              <a:t>le </a:t>
            </a:r>
            <a:r>
              <a:rPr sz="1600" spc="-110" dirty="0">
                <a:latin typeface="Lucida Sans Unicode"/>
                <a:cs typeface="Lucida Sans Unicode"/>
              </a:rPr>
              <a:t>informazioni </a:t>
            </a:r>
            <a:r>
              <a:rPr sz="1600" spc="-70" dirty="0">
                <a:latin typeface="Lucida Sans Unicode"/>
                <a:cs typeface="Lucida Sans Unicode"/>
              </a:rPr>
              <a:t>siano </a:t>
            </a:r>
            <a:r>
              <a:rPr sz="1600" spc="-100" dirty="0">
                <a:latin typeface="Lucida Sans Unicode"/>
                <a:cs typeface="Lucida Sans Unicode"/>
              </a:rPr>
              <a:t>memorizzate </a:t>
            </a:r>
            <a:r>
              <a:rPr sz="1600" spc="-85" dirty="0">
                <a:latin typeface="Lucida Sans Unicode"/>
                <a:cs typeface="Lucida Sans Unicode"/>
              </a:rPr>
              <a:t>per </a:t>
            </a:r>
            <a:r>
              <a:rPr sz="1600" spc="-110" dirty="0">
                <a:latin typeface="Lucida Sans Unicode"/>
                <a:cs typeface="Lucida Sans Unicode"/>
              </a:rPr>
              <a:t>lungo</a:t>
            </a:r>
            <a:r>
              <a:rPr sz="1600" spc="-10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tempo.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425"/>
              </a:spcBef>
            </a:pPr>
            <a:r>
              <a:rPr sz="1600" spc="-10" dirty="0">
                <a:latin typeface="Lucida Sans Unicode"/>
                <a:cs typeface="Lucida Sans Unicode"/>
              </a:rPr>
              <a:t>Più </a:t>
            </a:r>
            <a:r>
              <a:rPr sz="1600" spc="-70" dirty="0">
                <a:latin typeface="Lucida Sans Unicode"/>
                <a:cs typeface="Lucida Sans Unicode"/>
              </a:rPr>
              <a:t>processi </a:t>
            </a:r>
            <a:r>
              <a:rPr sz="1600" spc="-85" dirty="0">
                <a:latin typeface="Lucida Sans Unicode"/>
                <a:cs typeface="Lucida Sans Unicode"/>
              </a:rPr>
              <a:t>possono </a:t>
            </a:r>
            <a:r>
              <a:rPr sz="1600" spc="-45" dirty="0">
                <a:latin typeface="Lucida Sans Unicode"/>
                <a:cs typeface="Lucida Sans Unicode"/>
              </a:rPr>
              <a:t>aver </a:t>
            </a:r>
            <a:r>
              <a:rPr sz="1600" spc="-100" dirty="0">
                <a:latin typeface="Lucida Sans Unicode"/>
                <a:cs typeface="Lucida Sans Unicode"/>
              </a:rPr>
              <a:t>bisogno </a:t>
            </a:r>
            <a:r>
              <a:rPr sz="1600" spc="-75" dirty="0">
                <a:latin typeface="Lucida Sans Unicode"/>
                <a:cs typeface="Lucida Sans Unicode"/>
              </a:rPr>
              <a:t>delle </a:t>
            </a:r>
            <a:r>
              <a:rPr sz="1600" spc="-40" dirty="0">
                <a:latin typeface="Lucida Sans Unicode"/>
                <a:cs typeface="Lucida Sans Unicode"/>
              </a:rPr>
              <a:t>stesse </a:t>
            </a:r>
            <a:r>
              <a:rPr sz="1600" spc="-110" dirty="0">
                <a:latin typeface="Lucida Sans Unicode"/>
                <a:cs typeface="Lucida Sans Unicode"/>
              </a:rPr>
              <a:t>informazioni </a:t>
            </a:r>
            <a:r>
              <a:rPr sz="1600" spc="-80" dirty="0">
                <a:latin typeface="Lucida Sans Unicode"/>
                <a:cs typeface="Lucida Sans Unicode"/>
              </a:rPr>
              <a:t>contemporaneamente </a:t>
            </a:r>
            <a:r>
              <a:rPr sz="1600" spc="-85" dirty="0">
                <a:latin typeface="Lucida Sans Unicode"/>
                <a:cs typeface="Lucida Sans Unicode"/>
              </a:rPr>
              <a:t>per cui 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55" dirty="0">
                <a:latin typeface="Lucida Sans Unicode"/>
                <a:cs typeface="Lucida Sans Unicode"/>
              </a:rPr>
              <a:t>necessario </a:t>
            </a:r>
            <a:r>
              <a:rPr sz="1600" spc="-50" dirty="0">
                <a:latin typeface="Lucida Sans Unicode"/>
                <a:cs typeface="Lucida Sans Unicode"/>
              </a:rPr>
              <a:t>che </a:t>
            </a:r>
            <a:r>
              <a:rPr sz="1600" spc="-70" dirty="0">
                <a:latin typeface="Lucida Sans Unicode"/>
                <a:cs typeface="Lucida Sans Unicode"/>
              </a:rPr>
              <a:t>queste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110" dirty="0">
                <a:latin typeface="Lucida Sans Unicode"/>
                <a:cs typeface="Lucida Sans Unicode"/>
              </a:rPr>
              <a:t>loro </a:t>
            </a:r>
            <a:r>
              <a:rPr sz="1600" spc="-75" dirty="0">
                <a:latin typeface="Lucida Sans Unicode"/>
                <a:cs typeface="Lucida Sans Unicode"/>
              </a:rPr>
              <a:t>allocazione </a:t>
            </a:r>
            <a:r>
              <a:rPr sz="1600" spc="-70" dirty="0">
                <a:latin typeface="Lucida Sans Unicode"/>
                <a:cs typeface="Lucida Sans Unicode"/>
              </a:rPr>
              <a:t>siano </a:t>
            </a:r>
            <a:r>
              <a:rPr sz="1600" spc="-105" dirty="0">
                <a:latin typeface="Lucida Sans Unicode"/>
                <a:cs typeface="Lucida Sans Unicode"/>
              </a:rPr>
              <a:t>indipendenti </a:t>
            </a:r>
            <a:r>
              <a:rPr sz="1600" spc="-75" dirty="0">
                <a:latin typeface="Lucida Sans Unicode"/>
                <a:cs typeface="Lucida Sans Unicode"/>
              </a:rPr>
              <a:t>dal</a:t>
            </a:r>
            <a:r>
              <a:rPr sz="1600" spc="-85" dirty="0">
                <a:latin typeface="Lucida Sans Unicode"/>
                <a:cs typeface="Lucida Sans Unicode"/>
              </a:rPr>
              <a:t> </a:t>
            </a:r>
            <a:r>
              <a:rPr sz="1600" spc="-65" dirty="0">
                <a:latin typeface="Lucida Sans Unicode"/>
                <a:cs typeface="Lucida Sans Unicode"/>
              </a:rPr>
              <a:t>processo.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1600" b="1" spc="35" dirty="0">
                <a:latin typeface="Yu Gothic UI"/>
                <a:cs typeface="Yu Gothic UI"/>
              </a:rPr>
              <a:t>Per </a:t>
            </a:r>
            <a:r>
              <a:rPr sz="1600" b="1" spc="-20" dirty="0">
                <a:latin typeface="Yu Gothic UI"/>
                <a:cs typeface="Yu Gothic UI"/>
              </a:rPr>
              <a:t>memorizzare </a:t>
            </a:r>
            <a:r>
              <a:rPr sz="1600" b="1" spc="-50" dirty="0">
                <a:latin typeface="Yu Gothic UI"/>
                <a:cs typeface="Yu Gothic UI"/>
              </a:rPr>
              <a:t>grandi quantità </a:t>
            </a:r>
            <a:r>
              <a:rPr sz="1600" b="1" spc="-70" dirty="0">
                <a:latin typeface="Yu Gothic UI"/>
                <a:cs typeface="Yu Gothic UI"/>
              </a:rPr>
              <a:t>di </a:t>
            </a:r>
            <a:r>
              <a:rPr sz="1600" b="1" spc="-40" dirty="0">
                <a:latin typeface="Yu Gothic UI"/>
                <a:cs typeface="Yu Gothic UI"/>
              </a:rPr>
              <a:t>informazioni, </a:t>
            </a:r>
            <a:r>
              <a:rPr sz="1600" b="1" spc="-25" dirty="0">
                <a:latin typeface="Yu Gothic UI"/>
                <a:cs typeface="Yu Gothic UI"/>
              </a:rPr>
              <a:t>rendere </a:t>
            </a:r>
            <a:r>
              <a:rPr sz="1600" b="1" spc="-5" dirty="0">
                <a:latin typeface="Yu Gothic UI"/>
                <a:cs typeface="Yu Gothic UI"/>
              </a:rPr>
              <a:t>la </a:t>
            </a:r>
            <a:r>
              <a:rPr sz="1600" b="1" spc="-40" dirty="0">
                <a:latin typeface="Yu Gothic UI"/>
                <a:cs typeface="Yu Gothic UI"/>
              </a:rPr>
              <a:t>memoria </a:t>
            </a:r>
            <a:r>
              <a:rPr sz="1600" b="1" spc="-30" dirty="0">
                <a:latin typeface="Yu Gothic UI"/>
                <a:cs typeface="Yu Gothic UI"/>
              </a:rPr>
              <a:t>permanente </a:t>
            </a:r>
            <a:r>
              <a:rPr sz="1600" b="1" spc="35" dirty="0">
                <a:latin typeface="Yu Gothic UI"/>
                <a:cs typeface="Yu Gothic UI"/>
              </a:rPr>
              <a:t>e </a:t>
            </a:r>
            <a:r>
              <a:rPr sz="1600" b="1" spc="-20" dirty="0">
                <a:latin typeface="Yu Gothic UI"/>
                <a:cs typeface="Yu Gothic UI"/>
              </a:rPr>
              <a:t>dare  </a:t>
            </a:r>
            <a:r>
              <a:rPr sz="1600" b="1" spc="-5" dirty="0">
                <a:latin typeface="Yu Gothic UI"/>
                <a:cs typeface="Yu Gothic UI"/>
              </a:rPr>
              <a:t>la </a:t>
            </a:r>
            <a:r>
              <a:rPr sz="1600" b="1" spc="-35" dirty="0">
                <a:latin typeface="Yu Gothic UI"/>
                <a:cs typeface="Yu Gothic UI"/>
              </a:rPr>
              <a:t>possibilità </a:t>
            </a:r>
            <a:r>
              <a:rPr sz="1600" b="1" spc="50" dirty="0">
                <a:latin typeface="Yu Gothic UI"/>
                <a:cs typeface="Yu Gothic UI"/>
              </a:rPr>
              <a:t>a </a:t>
            </a:r>
            <a:r>
              <a:rPr sz="1600" b="1" spc="-65" dirty="0">
                <a:latin typeface="Yu Gothic UI"/>
                <a:cs typeface="Yu Gothic UI"/>
              </a:rPr>
              <a:t>più </a:t>
            </a:r>
            <a:r>
              <a:rPr sz="1600" b="1" spc="5" dirty="0">
                <a:latin typeface="Yu Gothic UI"/>
                <a:cs typeface="Yu Gothic UI"/>
              </a:rPr>
              <a:t>processi </a:t>
            </a:r>
            <a:r>
              <a:rPr sz="1600" b="1" spc="-70" dirty="0">
                <a:latin typeface="Yu Gothic UI"/>
                <a:cs typeface="Yu Gothic UI"/>
              </a:rPr>
              <a:t>di </a:t>
            </a:r>
            <a:r>
              <a:rPr sz="1600" b="1" spc="10" dirty="0">
                <a:latin typeface="Yu Gothic UI"/>
                <a:cs typeface="Yu Gothic UI"/>
              </a:rPr>
              <a:t>accedere </a:t>
            </a:r>
            <a:r>
              <a:rPr sz="1600" b="1" spc="-15" dirty="0">
                <a:latin typeface="Yu Gothic UI"/>
                <a:cs typeface="Yu Gothic UI"/>
              </a:rPr>
              <a:t>alle </a:t>
            </a:r>
            <a:r>
              <a:rPr sz="1600" b="1" spc="45" dirty="0">
                <a:latin typeface="Yu Gothic UI"/>
                <a:cs typeface="Yu Gothic UI"/>
              </a:rPr>
              <a:t>stesse </a:t>
            </a:r>
            <a:r>
              <a:rPr sz="1600" b="1" spc="-50" dirty="0">
                <a:latin typeface="Yu Gothic UI"/>
                <a:cs typeface="Yu Gothic UI"/>
              </a:rPr>
              <a:t>informazioni </a:t>
            </a:r>
            <a:r>
              <a:rPr sz="1600" b="1" spc="35" dirty="0">
                <a:latin typeface="Yu Gothic UI"/>
                <a:cs typeface="Yu Gothic UI"/>
              </a:rPr>
              <a:t>è </a:t>
            </a:r>
            <a:r>
              <a:rPr sz="1600" b="1" spc="10" dirty="0">
                <a:latin typeface="Yu Gothic UI"/>
                <a:cs typeface="Yu Gothic UI"/>
              </a:rPr>
              <a:t>necessario </a:t>
            </a:r>
            <a:r>
              <a:rPr sz="1600" b="1" spc="-25" dirty="0">
                <a:latin typeface="Yu Gothic UI"/>
                <a:cs typeface="Yu Gothic UI"/>
              </a:rPr>
              <a:t>registrare </a:t>
            </a:r>
            <a:r>
              <a:rPr sz="1600" b="1" spc="-50" dirty="0">
                <a:latin typeface="Yu Gothic UI"/>
                <a:cs typeface="Yu Gothic UI"/>
              </a:rPr>
              <a:t>tali  </a:t>
            </a:r>
            <a:r>
              <a:rPr sz="1600" b="1" spc="-45" dirty="0">
                <a:latin typeface="Yu Gothic UI"/>
                <a:cs typeface="Yu Gothic UI"/>
              </a:rPr>
              <a:t>informazioni </a:t>
            </a:r>
            <a:r>
              <a:rPr sz="1600" b="1" spc="-50" dirty="0">
                <a:latin typeface="Yu Gothic UI"/>
                <a:cs typeface="Yu Gothic UI"/>
              </a:rPr>
              <a:t>in </a:t>
            </a:r>
            <a:r>
              <a:rPr sz="1600" b="1" spc="-15" dirty="0">
                <a:latin typeface="Yu Gothic UI"/>
                <a:cs typeface="Yu Gothic UI"/>
              </a:rPr>
              <a:t>dischi </a:t>
            </a:r>
            <a:r>
              <a:rPr sz="1600" b="1" spc="-70" dirty="0">
                <a:latin typeface="Yu Gothic UI"/>
                <a:cs typeface="Yu Gothic UI"/>
              </a:rPr>
              <a:t>o </a:t>
            </a:r>
            <a:r>
              <a:rPr sz="1600" b="1" spc="-50" dirty="0">
                <a:latin typeface="Yu Gothic UI"/>
                <a:cs typeface="Yu Gothic UI"/>
              </a:rPr>
              <a:t>altri supporti in </a:t>
            </a:r>
            <a:r>
              <a:rPr sz="1600" b="1" spc="-40" dirty="0">
                <a:latin typeface="Yu Gothic UI"/>
                <a:cs typeface="Yu Gothic UI"/>
              </a:rPr>
              <a:t>unità </a:t>
            </a:r>
            <a:r>
              <a:rPr sz="1600" b="1" spc="-50" dirty="0">
                <a:latin typeface="Yu Gothic UI"/>
                <a:cs typeface="Yu Gothic UI"/>
              </a:rPr>
              <a:t>dette</a:t>
            </a:r>
            <a:r>
              <a:rPr sz="1600" b="1" spc="260" dirty="0">
                <a:latin typeface="Yu Gothic UI"/>
                <a:cs typeface="Yu Gothic UI"/>
              </a:rPr>
              <a:t> </a:t>
            </a:r>
            <a:r>
              <a:rPr sz="1600" b="1" spc="-20" dirty="0">
                <a:latin typeface="Yu Gothic UI"/>
                <a:cs typeface="Yu Gothic UI"/>
              </a:rPr>
              <a:t>file.</a:t>
            </a:r>
            <a:endParaRPr sz="1600">
              <a:latin typeface="Yu Gothic UI"/>
              <a:cs typeface="Yu Gothic UI"/>
            </a:endParaRPr>
          </a:p>
          <a:p>
            <a:pPr marR="138430" algn="r">
              <a:lnSpc>
                <a:spcPct val="100000"/>
              </a:lnSpc>
              <a:spcBef>
                <a:spcPts val="440"/>
              </a:spcBef>
            </a:pP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9119" y="1654555"/>
            <a:ext cx="7463155" cy="112268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920"/>
              </a:lnSpc>
              <a:spcBef>
                <a:spcPts val="160"/>
              </a:spcBef>
            </a:pPr>
            <a:r>
              <a:rPr sz="1600" spc="-65" dirty="0">
                <a:latin typeface="Lucida Sans Unicode"/>
                <a:cs typeface="Lucida Sans Unicode"/>
              </a:rPr>
              <a:t>Il </a:t>
            </a:r>
            <a:r>
              <a:rPr sz="1600" spc="-70" dirty="0">
                <a:latin typeface="Lucida Sans Unicode"/>
                <a:cs typeface="Lucida Sans Unicode"/>
              </a:rPr>
              <a:t>sistema </a:t>
            </a:r>
            <a:r>
              <a:rPr sz="1600" spc="-85" dirty="0">
                <a:latin typeface="Lucida Sans Unicode"/>
                <a:cs typeface="Lucida Sans Unicode"/>
              </a:rPr>
              <a:t>operativo </a:t>
            </a:r>
            <a:r>
              <a:rPr sz="1600" spc="-70" dirty="0">
                <a:latin typeface="Lucida Sans Unicode"/>
                <a:cs typeface="Lucida Sans Unicode"/>
              </a:rPr>
              <a:t>consente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80" dirty="0">
                <a:latin typeface="Lucida Sans Unicode"/>
                <a:cs typeface="Lucida Sans Unicode"/>
              </a:rPr>
              <a:t>gestione </a:t>
            </a:r>
            <a:r>
              <a:rPr sz="1600" spc="-85" dirty="0">
                <a:latin typeface="Lucida Sans Unicode"/>
                <a:cs typeface="Lucida Sans Unicode"/>
              </a:rPr>
              <a:t>dei </a:t>
            </a:r>
            <a:r>
              <a:rPr sz="1600" spc="-95" dirty="0">
                <a:latin typeface="Lucida Sans Unicode"/>
                <a:cs typeface="Lucida Sans Unicode"/>
              </a:rPr>
              <a:t>file </a:t>
            </a:r>
            <a:r>
              <a:rPr sz="1600" spc="-85" dirty="0">
                <a:latin typeface="Lucida Sans Unicode"/>
                <a:cs typeface="Lucida Sans Unicode"/>
              </a:rPr>
              <a:t>mediante </a:t>
            </a:r>
            <a:r>
              <a:rPr sz="1600" spc="-114" dirty="0">
                <a:latin typeface="Lucida Sans Unicode"/>
                <a:cs typeface="Lucida Sans Unicode"/>
              </a:rPr>
              <a:t>il modulo </a:t>
            </a:r>
            <a:r>
              <a:rPr sz="1600" spc="-125" dirty="0">
                <a:latin typeface="Lucida Sans Unicode"/>
                <a:cs typeface="Lucida Sans Unicode"/>
              </a:rPr>
              <a:t>di </a:t>
            </a:r>
            <a:r>
              <a:rPr sz="1600" spc="-80" dirty="0">
                <a:latin typeface="Lucida Sans Unicode"/>
                <a:cs typeface="Lucida Sans Unicode"/>
              </a:rPr>
              <a:t>gestione  del </a:t>
            </a:r>
            <a:r>
              <a:rPr sz="1650" b="1" spc="5" dirty="0">
                <a:latin typeface="Yu Gothic UI"/>
                <a:cs typeface="Yu Gothic UI"/>
              </a:rPr>
              <a:t>File</a:t>
            </a:r>
            <a:r>
              <a:rPr sz="1650" b="1" spc="-15" dirty="0">
                <a:latin typeface="Yu Gothic UI"/>
                <a:cs typeface="Yu Gothic UI"/>
              </a:rPr>
              <a:t> </a:t>
            </a:r>
            <a:r>
              <a:rPr sz="1650" b="1" dirty="0">
                <a:latin typeface="Yu Gothic UI"/>
                <a:cs typeface="Yu Gothic UI"/>
              </a:rPr>
              <a:t>System</a:t>
            </a:r>
            <a:r>
              <a:rPr sz="1600" b="1" dirty="0">
                <a:latin typeface="Yu Gothic UI"/>
                <a:cs typeface="Yu Gothic UI"/>
              </a:rPr>
              <a:t>.</a:t>
            </a:r>
            <a:endParaRPr sz="1600">
              <a:latin typeface="Yu Gothic UI"/>
              <a:cs typeface="Yu Gothic UI"/>
            </a:endParaRPr>
          </a:p>
          <a:p>
            <a:pPr marL="12700" marR="5715">
              <a:lnSpc>
                <a:spcPct val="100000"/>
              </a:lnSpc>
              <a:spcBef>
                <a:spcPts val="894"/>
              </a:spcBef>
              <a:tabLst>
                <a:tab pos="641985" algn="l"/>
                <a:tab pos="989330" algn="l"/>
                <a:tab pos="2071370" algn="l"/>
                <a:tab pos="2893060" algn="l"/>
                <a:tab pos="3354704" algn="l"/>
                <a:tab pos="3859529" algn="l"/>
                <a:tab pos="4139565" algn="l"/>
                <a:tab pos="4586605" algn="l"/>
                <a:tab pos="5420360" algn="l"/>
                <a:tab pos="6356350" algn="l"/>
              </a:tabLst>
            </a:pPr>
            <a:r>
              <a:rPr sz="1600" spc="-15" dirty="0">
                <a:latin typeface="Lucida Sans Unicode"/>
                <a:cs typeface="Lucida Sans Unicode"/>
              </a:rPr>
              <a:t>O</a:t>
            </a:r>
            <a:r>
              <a:rPr sz="1600" spc="-110" dirty="0">
                <a:latin typeface="Lucida Sans Unicode"/>
                <a:cs typeface="Lucida Sans Unicode"/>
              </a:rPr>
              <a:t>l</a:t>
            </a:r>
            <a:r>
              <a:rPr sz="1600" spc="-145" dirty="0">
                <a:latin typeface="Lucida Sans Unicode"/>
                <a:cs typeface="Lucida Sans Unicode"/>
              </a:rPr>
              <a:t>t</a:t>
            </a:r>
            <a:r>
              <a:rPr sz="1600" spc="-65" dirty="0">
                <a:latin typeface="Lucida Sans Unicode"/>
                <a:cs typeface="Lucida Sans Unicode"/>
              </a:rPr>
              <a:t>re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55" dirty="0">
                <a:latin typeface="Lucida Sans Unicode"/>
                <a:cs typeface="Lucida Sans Unicode"/>
              </a:rPr>
              <a:t>al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25" dirty="0">
                <a:latin typeface="Lucida Sans Unicode"/>
                <a:cs typeface="Lucida Sans Unicode"/>
              </a:rPr>
              <a:t>c</a:t>
            </a:r>
            <a:r>
              <a:rPr sz="1600" spc="-95" dirty="0">
                <a:latin typeface="Lucida Sans Unicode"/>
                <a:cs typeface="Lucida Sans Unicode"/>
              </a:rPr>
              <a:t>ont</a:t>
            </a:r>
            <a:r>
              <a:rPr sz="1600" spc="-85" dirty="0">
                <a:latin typeface="Lucida Sans Unicode"/>
                <a:cs typeface="Lucida Sans Unicode"/>
              </a:rPr>
              <a:t>e</a:t>
            </a:r>
            <a:r>
              <a:rPr sz="1600" spc="-120" dirty="0">
                <a:latin typeface="Lucida Sans Unicode"/>
                <a:cs typeface="Lucida Sans Unicode"/>
              </a:rPr>
              <a:t>nut</a:t>
            </a:r>
            <a:r>
              <a:rPr sz="1600" spc="-130" dirty="0">
                <a:latin typeface="Lucida Sans Unicode"/>
                <a:cs typeface="Lucida Sans Unicode"/>
              </a:rPr>
              <a:t>o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110" dirty="0">
                <a:latin typeface="Lucida Sans Unicode"/>
                <a:cs typeface="Lucida Sans Unicode"/>
              </a:rPr>
              <a:t>p</a:t>
            </a:r>
            <a:r>
              <a:rPr sz="1600" spc="-125" dirty="0">
                <a:latin typeface="Lucida Sans Unicode"/>
                <a:cs typeface="Lucida Sans Unicode"/>
              </a:rPr>
              <a:t>rop</a:t>
            </a:r>
            <a:r>
              <a:rPr sz="1600" spc="-105" dirty="0">
                <a:latin typeface="Lucida Sans Unicode"/>
                <a:cs typeface="Lucida Sans Unicode"/>
              </a:rPr>
              <a:t>r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r>
              <a:rPr sz="1600" spc="-100" dirty="0">
                <a:latin typeface="Lucida Sans Unicode"/>
                <a:cs typeface="Lucida Sans Unicode"/>
              </a:rPr>
              <a:t>o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110" dirty="0">
                <a:latin typeface="Lucida Sans Unicode"/>
                <a:cs typeface="Lucida Sans Unicode"/>
              </a:rPr>
              <a:t>d</a:t>
            </a:r>
            <a:r>
              <a:rPr sz="1600" spc="-80" dirty="0">
                <a:latin typeface="Lucida Sans Unicode"/>
                <a:cs typeface="Lucida Sans Unicode"/>
              </a:rPr>
              <a:t>e</a:t>
            </a:r>
            <a:r>
              <a:rPr sz="1600" spc="-40" dirty="0">
                <a:latin typeface="Lucida Sans Unicode"/>
                <a:cs typeface="Lucida Sans Unicode"/>
              </a:rPr>
              <a:t>l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145" dirty="0">
                <a:latin typeface="Lucida Sans Unicode"/>
                <a:cs typeface="Lucida Sans Unicode"/>
              </a:rPr>
              <a:t>f</a:t>
            </a:r>
            <a:r>
              <a:rPr sz="1600" spc="-125" dirty="0">
                <a:latin typeface="Lucida Sans Unicode"/>
                <a:cs typeface="Lucida Sans Unicode"/>
              </a:rPr>
              <a:t>i</a:t>
            </a:r>
            <a:r>
              <a:rPr sz="1600" spc="-110" dirty="0">
                <a:latin typeface="Lucida Sans Unicode"/>
                <a:cs typeface="Lucida Sans Unicode"/>
              </a:rPr>
              <a:t>l</a:t>
            </a:r>
            <a:r>
              <a:rPr sz="1600" spc="-50" dirty="0">
                <a:latin typeface="Lucida Sans Unicode"/>
                <a:cs typeface="Lucida Sans Unicode"/>
              </a:rPr>
              <a:t>e</a:t>
            </a:r>
            <a:r>
              <a:rPr sz="1600" spc="-25" dirty="0">
                <a:latin typeface="Lucida Sans Unicode"/>
                <a:cs typeface="Lucida Sans Unicode"/>
              </a:rPr>
              <a:t>,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105" dirty="0">
                <a:latin typeface="Lucida Sans Unicode"/>
                <a:cs typeface="Lucida Sans Unicode"/>
              </a:rPr>
              <a:t>i</a:t>
            </a:r>
            <a:r>
              <a:rPr sz="1600" spc="-110" dirty="0">
                <a:latin typeface="Lucida Sans Unicode"/>
                <a:cs typeface="Lucida Sans Unicode"/>
              </a:rPr>
              <a:t>l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145" dirty="0">
                <a:latin typeface="Lucida Sans Unicode"/>
                <a:cs typeface="Lucida Sans Unicode"/>
              </a:rPr>
              <a:t>f</a:t>
            </a:r>
            <a:r>
              <a:rPr sz="1600" spc="-125" dirty="0">
                <a:latin typeface="Lucida Sans Unicode"/>
                <a:cs typeface="Lucida Sans Unicode"/>
              </a:rPr>
              <a:t>i</a:t>
            </a:r>
            <a:r>
              <a:rPr sz="1600" spc="-110" dirty="0">
                <a:latin typeface="Lucida Sans Unicode"/>
                <a:cs typeface="Lucida Sans Unicode"/>
              </a:rPr>
              <a:t>l</a:t>
            </a:r>
            <a:r>
              <a:rPr sz="1600" spc="-5" dirty="0">
                <a:latin typeface="Lucida Sans Unicode"/>
                <a:cs typeface="Lucida Sans Unicode"/>
              </a:rPr>
              <a:t>e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20" dirty="0">
                <a:latin typeface="Lucida Sans Unicode"/>
                <a:cs typeface="Lucida Sans Unicode"/>
              </a:rPr>
              <a:t>s</a:t>
            </a:r>
            <a:r>
              <a:rPr sz="1600" spc="-40" dirty="0">
                <a:latin typeface="Lucida Sans Unicode"/>
                <a:cs typeface="Lucida Sans Unicode"/>
              </a:rPr>
              <a:t>y</a:t>
            </a:r>
            <a:r>
              <a:rPr sz="1600" spc="-20" dirty="0">
                <a:latin typeface="Lucida Sans Unicode"/>
                <a:cs typeface="Lucida Sans Unicode"/>
              </a:rPr>
              <a:t>s</a:t>
            </a:r>
            <a:r>
              <a:rPr sz="1600" spc="-110" dirty="0">
                <a:latin typeface="Lucida Sans Unicode"/>
                <a:cs typeface="Lucida Sans Unicode"/>
              </a:rPr>
              <a:t>tem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55" dirty="0">
                <a:latin typeface="Lucida Sans Unicode"/>
                <a:cs typeface="Lucida Sans Unicode"/>
              </a:rPr>
              <a:t>ge</a:t>
            </a:r>
            <a:r>
              <a:rPr sz="1600" spc="-35" dirty="0">
                <a:latin typeface="Lucida Sans Unicode"/>
                <a:cs typeface="Lucida Sans Unicode"/>
              </a:rPr>
              <a:t>s</a:t>
            </a:r>
            <a:r>
              <a:rPr sz="1600" spc="-150" dirty="0">
                <a:latin typeface="Lucida Sans Unicode"/>
                <a:cs typeface="Lucida Sans Unicode"/>
              </a:rPr>
              <a:t>t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r>
              <a:rPr sz="1600" spc="-20" dirty="0">
                <a:latin typeface="Lucida Sans Unicode"/>
                <a:cs typeface="Lucida Sans Unicode"/>
              </a:rPr>
              <a:t>s</a:t>
            </a:r>
            <a:r>
              <a:rPr sz="1600" spc="-25" dirty="0">
                <a:latin typeface="Lucida Sans Unicode"/>
                <a:cs typeface="Lucida Sans Unicode"/>
              </a:rPr>
              <a:t>c</a:t>
            </a:r>
            <a:r>
              <a:rPr sz="1600" spc="-5" dirty="0">
                <a:latin typeface="Lucida Sans Unicode"/>
                <a:cs typeface="Lucida Sans Unicode"/>
              </a:rPr>
              <a:t>e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r>
              <a:rPr sz="1600" spc="-114" dirty="0">
                <a:latin typeface="Lucida Sans Unicode"/>
                <a:cs typeface="Lucida Sans Unicode"/>
              </a:rPr>
              <a:t>nforma</a:t>
            </a:r>
            <a:r>
              <a:rPr sz="1600" spc="-105" dirty="0">
                <a:latin typeface="Lucida Sans Unicode"/>
                <a:cs typeface="Lucida Sans Unicode"/>
              </a:rPr>
              <a:t>z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r>
              <a:rPr sz="1600" spc="-105" dirty="0">
                <a:latin typeface="Lucida Sans Unicode"/>
                <a:cs typeface="Lucida Sans Unicode"/>
              </a:rPr>
              <a:t>o</a:t>
            </a:r>
            <a:r>
              <a:rPr sz="1600" spc="-120" dirty="0">
                <a:latin typeface="Lucida Sans Unicode"/>
                <a:cs typeface="Lucida Sans Unicode"/>
              </a:rPr>
              <a:t>n</a:t>
            </a:r>
            <a:r>
              <a:rPr sz="1600" spc="-114" dirty="0">
                <a:latin typeface="Lucida Sans Unicode"/>
                <a:cs typeface="Lucida Sans Unicode"/>
              </a:rPr>
              <a:t>i  </a:t>
            </a:r>
            <a:r>
              <a:rPr sz="1600" spc="-95" dirty="0">
                <a:latin typeface="Lucida Sans Unicode"/>
                <a:cs typeface="Lucida Sans Unicode"/>
              </a:rPr>
              <a:t>complementari </a:t>
            </a:r>
            <a:r>
              <a:rPr sz="1600" spc="-70" dirty="0">
                <a:latin typeface="Lucida Sans Unicode"/>
                <a:cs typeface="Lucida Sans Unicode"/>
              </a:rPr>
              <a:t>relative </a:t>
            </a:r>
            <a:r>
              <a:rPr sz="1600" spc="-55" dirty="0">
                <a:latin typeface="Lucida Sans Unicode"/>
                <a:cs typeface="Lucida Sans Unicode"/>
              </a:rPr>
              <a:t>al </a:t>
            </a:r>
            <a:r>
              <a:rPr sz="1600" spc="-90" dirty="0">
                <a:latin typeface="Lucida Sans Unicode"/>
                <a:cs typeface="Lucida Sans Unicode"/>
              </a:rPr>
              <a:t>file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come: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1552" y="2937891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1552" y="3303651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7239" y="2751099"/>
            <a:ext cx="82550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200"/>
              </a:lnSpc>
              <a:spcBef>
                <a:spcPts val="100"/>
              </a:spcBef>
            </a:pPr>
            <a:r>
              <a:rPr sz="1600" spc="-20" dirty="0">
                <a:latin typeface="Lucida Sans Unicode"/>
                <a:cs typeface="Lucida Sans Unicode"/>
              </a:rPr>
              <a:t>s</a:t>
            </a:r>
            <a:r>
              <a:rPr sz="1600" spc="-114" dirty="0">
                <a:latin typeface="Lucida Sans Unicode"/>
                <a:cs typeface="Lucida Sans Unicode"/>
              </a:rPr>
              <a:t>truttur</a:t>
            </a:r>
            <a:r>
              <a:rPr sz="1600" spc="-145" dirty="0">
                <a:latin typeface="Lucida Sans Unicode"/>
                <a:cs typeface="Lucida Sans Unicode"/>
              </a:rPr>
              <a:t>a</a:t>
            </a:r>
            <a:r>
              <a:rPr sz="1600" spc="-65" dirty="0">
                <a:latin typeface="Lucida Sans Unicode"/>
                <a:cs typeface="Lucida Sans Unicode"/>
              </a:rPr>
              <a:t>;  </a:t>
            </a:r>
            <a:r>
              <a:rPr sz="1600" spc="-90" dirty="0">
                <a:latin typeface="Lucida Sans Unicode"/>
                <a:cs typeface="Lucida Sans Unicode"/>
              </a:rPr>
              <a:t>nome;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57450" y="2935604"/>
            <a:ext cx="140207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57450" y="3319653"/>
            <a:ext cx="140207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43377" y="2731160"/>
            <a:ext cx="1461770" cy="79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500"/>
              </a:lnSpc>
              <a:spcBef>
                <a:spcPts val="100"/>
              </a:spcBef>
            </a:pPr>
            <a:r>
              <a:rPr sz="1600" spc="-120" dirty="0">
                <a:latin typeface="Lucida Sans Unicode"/>
                <a:cs typeface="Lucida Sans Unicode"/>
              </a:rPr>
              <a:t>tipo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35" dirty="0">
                <a:latin typeface="Lucida Sans Unicode"/>
                <a:cs typeface="Lucida Sans Unicode"/>
              </a:rPr>
              <a:t>accesso;  </a:t>
            </a:r>
            <a:r>
              <a:rPr sz="1600" spc="-95" dirty="0">
                <a:latin typeface="Lucida Sans Unicode"/>
                <a:cs typeface="Lucida Sans Unicode"/>
              </a:rPr>
              <a:t>protezione,</a:t>
            </a:r>
            <a:r>
              <a:rPr sz="1600" spc="-114" dirty="0">
                <a:latin typeface="Lucida Sans Unicode"/>
                <a:cs typeface="Lucida Sans Unicode"/>
              </a:rPr>
              <a:t> </a:t>
            </a:r>
            <a:r>
              <a:rPr sz="1600" spc="-30" dirty="0">
                <a:latin typeface="Lucida Sans Unicode"/>
                <a:cs typeface="Lucida Sans Unicode"/>
              </a:rPr>
              <a:t>ecc.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</a:t>
            </a:r>
            <a:r>
              <a:rPr spc="-15" dirty="0"/>
              <a:t> </a:t>
            </a:r>
            <a:r>
              <a:rPr spc="-5" dirty="0"/>
              <a:t>File…</a:t>
            </a:r>
          </a:p>
        </p:txBody>
      </p:sp>
      <p:sp>
        <p:nvSpPr>
          <p:cNvPr id="11" name="object 11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79119" y="3709592"/>
            <a:ext cx="6197600" cy="1717039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1600" spc="-65" dirty="0">
                <a:latin typeface="Lucida Sans Unicode"/>
                <a:cs typeface="Lucida Sans Unicode"/>
              </a:rPr>
              <a:t>Il </a:t>
            </a:r>
            <a:r>
              <a:rPr sz="1600" spc="-95" dirty="0">
                <a:latin typeface="Lucida Sans Unicode"/>
                <a:cs typeface="Lucida Sans Unicode"/>
              </a:rPr>
              <a:t>nome </a:t>
            </a:r>
            <a:r>
              <a:rPr sz="1600" spc="-80" dirty="0">
                <a:latin typeface="Lucida Sans Unicode"/>
                <a:cs typeface="Lucida Sans Unicode"/>
              </a:rPr>
              <a:t>del </a:t>
            </a:r>
            <a:r>
              <a:rPr sz="1600" spc="-95" dirty="0">
                <a:latin typeface="Lucida Sans Unicode"/>
                <a:cs typeface="Lucida Sans Unicode"/>
              </a:rPr>
              <a:t>file </a:t>
            </a:r>
            <a:r>
              <a:rPr sz="1600" spc="-65" dirty="0">
                <a:latin typeface="Lucida Sans Unicode"/>
                <a:cs typeface="Lucida Sans Unicode"/>
              </a:rPr>
              <a:t>si </a:t>
            </a:r>
            <a:r>
              <a:rPr sz="1600" spc="-85" dirty="0">
                <a:latin typeface="Lucida Sans Unicode"/>
                <a:cs typeface="Lucida Sans Unicode"/>
              </a:rPr>
              <a:t>suddivide </a:t>
            </a:r>
            <a:r>
              <a:rPr sz="1600" spc="-80" dirty="0">
                <a:latin typeface="Lucida Sans Unicode"/>
                <a:cs typeface="Lucida Sans Unicode"/>
              </a:rPr>
              <a:t>generalmente</a:t>
            </a:r>
            <a:r>
              <a:rPr sz="1600" spc="25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in: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650" b="1" spc="-25" dirty="0">
                <a:latin typeface="Yu Gothic UI"/>
                <a:cs typeface="Yu Gothic UI"/>
              </a:rPr>
              <a:t>Nome.Estensione</a:t>
            </a:r>
            <a:endParaRPr sz="1650">
              <a:latin typeface="Yu Gothic UI"/>
              <a:cs typeface="Yu Gothic UI"/>
            </a:endParaRPr>
          </a:p>
          <a:p>
            <a:pPr marL="12700" marR="5080">
              <a:lnSpc>
                <a:spcPct val="100000"/>
              </a:lnSpc>
              <a:spcBef>
                <a:spcPts val="950"/>
              </a:spcBef>
            </a:pPr>
            <a:r>
              <a:rPr sz="1600" spc="-105" dirty="0">
                <a:latin typeface="Lucida Sans Unicode"/>
                <a:cs typeface="Lucida Sans Unicode"/>
              </a:rPr>
              <a:t>entrambi </a:t>
            </a:r>
            <a:r>
              <a:rPr sz="1600" spc="-80" dirty="0">
                <a:latin typeface="Lucida Sans Unicode"/>
                <a:cs typeface="Lucida Sans Unicode"/>
              </a:rPr>
              <a:t>con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spc="-70" dirty="0">
                <a:latin typeface="Lucida Sans Unicode"/>
                <a:cs typeface="Lucida Sans Unicode"/>
              </a:rPr>
              <a:t>variabile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80" dirty="0">
                <a:latin typeface="Lucida Sans Unicode"/>
                <a:cs typeface="Lucida Sans Unicode"/>
              </a:rPr>
              <a:t>caratteri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55" dirty="0">
                <a:latin typeface="Lucida Sans Unicode"/>
                <a:cs typeface="Lucida Sans Unicode"/>
              </a:rPr>
              <a:t>varia </a:t>
            </a:r>
            <a:r>
              <a:rPr sz="1600" spc="-100" dirty="0">
                <a:latin typeface="Lucida Sans Unicode"/>
                <a:cs typeface="Lucida Sans Unicode"/>
              </a:rPr>
              <a:t>utilizzazione </a:t>
            </a:r>
            <a:r>
              <a:rPr sz="1600" spc="-85" dirty="0">
                <a:latin typeface="Lucida Sans Unicode"/>
                <a:cs typeface="Lucida Sans Unicode"/>
              </a:rPr>
              <a:t>del  </a:t>
            </a:r>
            <a:r>
              <a:rPr sz="1600" spc="-105" dirty="0">
                <a:latin typeface="Lucida Sans Unicode"/>
                <a:cs typeface="Lucida Sans Unicode"/>
              </a:rPr>
              <a:t>minuscolo/maiuscolo.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600" spc="-10" dirty="0">
                <a:latin typeface="Lucida Sans Unicode"/>
                <a:cs typeface="Lucida Sans Unicode"/>
              </a:rPr>
              <a:t>Spesso </a:t>
            </a:r>
            <a:r>
              <a:rPr sz="1600" spc="-75" dirty="0">
                <a:latin typeface="Lucida Sans Unicode"/>
                <a:cs typeface="Lucida Sans Unicode"/>
              </a:rPr>
              <a:t>l’estensione </a:t>
            </a:r>
            <a:r>
              <a:rPr sz="1600" spc="-80" dirty="0">
                <a:latin typeface="Lucida Sans Unicode"/>
                <a:cs typeface="Lucida Sans Unicode"/>
              </a:rPr>
              <a:t>indica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80" dirty="0">
                <a:latin typeface="Lucida Sans Unicode"/>
                <a:cs typeface="Lucida Sans Unicode"/>
              </a:rPr>
              <a:t>particolare </a:t>
            </a:r>
            <a:r>
              <a:rPr sz="1600" spc="-120" dirty="0">
                <a:latin typeface="Lucida Sans Unicode"/>
                <a:cs typeface="Lucida Sans Unicode"/>
              </a:rPr>
              <a:t>tipo di</a:t>
            </a:r>
            <a:r>
              <a:rPr sz="1600" spc="-40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file…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6727" y="1940051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6727" y="2549651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6727" y="2915411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 </a:t>
            </a:r>
            <a:r>
              <a:rPr spc="-5" dirty="0"/>
              <a:t>File</a:t>
            </a:r>
            <a:r>
              <a:rPr spc="-15" dirty="0"/>
              <a:t> </a:t>
            </a:r>
            <a:r>
              <a:rPr dirty="0"/>
              <a:t>(struttura)…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98562" y="4502150"/>
            <a:ext cx="1195387" cy="1524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98562" y="4502150"/>
            <a:ext cx="1195705" cy="152400"/>
          </a:xfrm>
          <a:custGeom>
            <a:avLst/>
            <a:gdLst/>
            <a:ahLst/>
            <a:cxnLst/>
            <a:rect l="l" t="t" r="r" b="b"/>
            <a:pathLst>
              <a:path w="1195705" h="152400">
                <a:moveTo>
                  <a:pt x="0" y="152400"/>
                </a:moveTo>
                <a:lnTo>
                  <a:pt x="1195387" y="152400"/>
                </a:lnTo>
                <a:lnTo>
                  <a:pt x="1195387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92212" y="4654550"/>
            <a:ext cx="1195387" cy="1524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92212" y="4654550"/>
            <a:ext cx="1195705" cy="152400"/>
          </a:xfrm>
          <a:custGeom>
            <a:avLst/>
            <a:gdLst/>
            <a:ahLst/>
            <a:cxnLst/>
            <a:rect l="l" t="t" r="r" b="b"/>
            <a:pathLst>
              <a:path w="1195705" h="152400">
                <a:moveTo>
                  <a:pt x="0" y="152400"/>
                </a:moveTo>
                <a:lnTo>
                  <a:pt x="1195387" y="152400"/>
                </a:lnTo>
                <a:lnTo>
                  <a:pt x="1195387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98562" y="4806950"/>
            <a:ext cx="1195387" cy="1524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98562" y="4806950"/>
            <a:ext cx="1195705" cy="152400"/>
          </a:xfrm>
          <a:custGeom>
            <a:avLst/>
            <a:gdLst/>
            <a:ahLst/>
            <a:cxnLst/>
            <a:rect l="l" t="t" r="r" b="b"/>
            <a:pathLst>
              <a:path w="1195705" h="152400">
                <a:moveTo>
                  <a:pt x="0" y="152400"/>
                </a:moveTo>
                <a:lnTo>
                  <a:pt x="1195387" y="152400"/>
                </a:lnTo>
                <a:lnTo>
                  <a:pt x="1195387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8562" y="4944998"/>
            <a:ext cx="1195387" cy="1524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98562" y="4944998"/>
            <a:ext cx="1195705" cy="152400"/>
          </a:xfrm>
          <a:custGeom>
            <a:avLst/>
            <a:gdLst/>
            <a:ahLst/>
            <a:cxnLst/>
            <a:rect l="l" t="t" r="r" b="b"/>
            <a:pathLst>
              <a:path w="1195705" h="152400">
                <a:moveTo>
                  <a:pt x="0" y="152400"/>
                </a:moveTo>
                <a:lnTo>
                  <a:pt x="1195387" y="152400"/>
                </a:lnTo>
                <a:lnTo>
                  <a:pt x="1195387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98562" y="5097526"/>
            <a:ext cx="1195387" cy="1524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98562" y="5097526"/>
            <a:ext cx="1195705" cy="152400"/>
          </a:xfrm>
          <a:custGeom>
            <a:avLst/>
            <a:gdLst/>
            <a:ahLst/>
            <a:cxnLst/>
            <a:rect l="l" t="t" r="r" b="b"/>
            <a:pathLst>
              <a:path w="1195705" h="152400">
                <a:moveTo>
                  <a:pt x="0" y="152400"/>
                </a:moveTo>
                <a:lnTo>
                  <a:pt x="1195387" y="152400"/>
                </a:lnTo>
                <a:lnTo>
                  <a:pt x="1195387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0194" y="4495038"/>
            <a:ext cx="461009" cy="236220"/>
          </a:xfrm>
          <a:custGeom>
            <a:avLst/>
            <a:gdLst/>
            <a:ahLst/>
            <a:cxnLst/>
            <a:rect l="l" t="t" r="r" b="b"/>
            <a:pathLst>
              <a:path w="461009" h="236220">
                <a:moveTo>
                  <a:pt x="389058" y="208703"/>
                </a:moveTo>
                <a:lnTo>
                  <a:pt x="375564" y="235712"/>
                </a:lnTo>
                <a:lnTo>
                  <a:pt x="460756" y="235712"/>
                </a:lnTo>
                <a:lnTo>
                  <a:pt x="444763" y="214375"/>
                </a:lnTo>
                <a:lnTo>
                  <a:pt x="400405" y="214375"/>
                </a:lnTo>
                <a:lnTo>
                  <a:pt x="389058" y="208703"/>
                </a:lnTo>
                <a:close/>
              </a:path>
              <a:path w="461009" h="236220">
                <a:moveTo>
                  <a:pt x="396163" y="194482"/>
                </a:moveTo>
                <a:lnTo>
                  <a:pt x="389058" y="208703"/>
                </a:lnTo>
                <a:lnTo>
                  <a:pt x="400405" y="214375"/>
                </a:lnTo>
                <a:lnTo>
                  <a:pt x="407504" y="200151"/>
                </a:lnTo>
                <a:lnTo>
                  <a:pt x="396163" y="194482"/>
                </a:lnTo>
                <a:close/>
              </a:path>
              <a:path w="461009" h="236220">
                <a:moveTo>
                  <a:pt x="409638" y="167512"/>
                </a:moveTo>
                <a:lnTo>
                  <a:pt x="396163" y="194482"/>
                </a:lnTo>
                <a:lnTo>
                  <a:pt x="407504" y="200151"/>
                </a:lnTo>
                <a:lnTo>
                  <a:pt x="400405" y="214375"/>
                </a:lnTo>
                <a:lnTo>
                  <a:pt x="444763" y="214375"/>
                </a:lnTo>
                <a:lnTo>
                  <a:pt x="409638" y="167512"/>
                </a:lnTo>
                <a:close/>
              </a:path>
              <a:path w="461009" h="236220">
                <a:moveTo>
                  <a:pt x="7099" y="0"/>
                </a:moveTo>
                <a:lnTo>
                  <a:pt x="0" y="14224"/>
                </a:lnTo>
                <a:lnTo>
                  <a:pt x="389058" y="208703"/>
                </a:lnTo>
                <a:lnTo>
                  <a:pt x="396163" y="194482"/>
                </a:lnTo>
                <a:lnTo>
                  <a:pt x="7099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86639" y="4252086"/>
            <a:ext cx="490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Malgun Gothic"/>
                <a:cs typeface="Malgun Gothic"/>
              </a:rPr>
              <a:t>1</a:t>
            </a:r>
            <a:r>
              <a:rPr sz="1200" b="1" spc="-70" dirty="0">
                <a:latin typeface="Malgun Gothic"/>
                <a:cs typeface="Malgun Gothic"/>
              </a:rPr>
              <a:t> </a:t>
            </a:r>
            <a:r>
              <a:rPr sz="1200" b="1" spc="-5" dirty="0">
                <a:latin typeface="Malgun Gothic"/>
                <a:cs typeface="Malgun Gothic"/>
              </a:rPr>
              <a:t>Byte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92212" y="5249926"/>
            <a:ext cx="1195387" cy="1524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92212" y="5249926"/>
            <a:ext cx="1195705" cy="152400"/>
          </a:xfrm>
          <a:custGeom>
            <a:avLst/>
            <a:gdLst/>
            <a:ahLst/>
            <a:cxnLst/>
            <a:rect l="l" t="t" r="r" b="b"/>
            <a:pathLst>
              <a:path w="1195705" h="152400">
                <a:moveTo>
                  <a:pt x="0" y="152400"/>
                </a:moveTo>
                <a:lnTo>
                  <a:pt x="1195387" y="152400"/>
                </a:lnTo>
                <a:lnTo>
                  <a:pt x="1195387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92212" y="5402326"/>
            <a:ext cx="1195387" cy="1524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92212" y="5402326"/>
            <a:ext cx="1195705" cy="152400"/>
          </a:xfrm>
          <a:custGeom>
            <a:avLst/>
            <a:gdLst/>
            <a:ahLst/>
            <a:cxnLst/>
            <a:rect l="l" t="t" r="r" b="b"/>
            <a:pathLst>
              <a:path w="1195705" h="152400">
                <a:moveTo>
                  <a:pt x="0" y="152400"/>
                </a:moveTo>
                <a:lnTo>
                  <a:pt x="1195387" y="152400"/>
                </a:lnTo>
                <a:lnTo>
                  <a:pt x="1195387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92212" y="5554662"/>
            <a:ext cx="1195387" cy="1524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92212" y="5554662"/>
            <a:ext cx="1195705" cy="152400"/>
          </a:xfrm>
          <a:custGeom>
            <a:avLst/>
            <a:gdLst/>
            <a:ahLst/>
            <a:cxnLst/>
            <a:rect l="l" t="t" r="r" b="b"/>
            <a:pathLst>
              <a:path w="1195705" h="152400">
                <a:moveTo>
                  <a:pt x="0" y="152400"/>
                </a:moveTo>
                <a:lnTo>
                  <a:pt x="1195387" y="152400"/>
                </a:lnTo>
                <a:lnTo>
                  <a:pt x="1195387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684147" y="5840069"/>
            <a:ext cx="2806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Malgun Gothic"/>
                <a:cs typeface="Malgun Gothic"/>
              </a:rPr>
              <a:t>(a)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59150" y="3802126"/>
            <a:ext cx="1219200" cy="7620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59150" y="3802126"/>
            <a:ext cx="1219200" cy="762000"/>
          </a:xfrm>
          <a:custGeom>
            <a:avLst/>
            <a:gdLst/>
            <a:ahLst/>
            <a:cxnLst/>
            <a:rect l="l" t="t" r="r" b="b"/>
            <a:pathLst>
              <a:path w="1219200" h="762000">
                <a:moveTo>
                  <a:pt x="0" y="762000"/>
                </a:moveTo>
                <a:lnTo>
                  <a:pt x="1219200" y="762000"/>
                </a:lnTo>
                <a:lnTo>
                  <a:pt x="12192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59150" y="4564126"/>
            <a:ext cx="1219200" cy="7620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59150" y="4564126"/>
            <a:ext cx="1219200" cy="762000"/>
          </a:xfrm>
          <a:custGeom>
            <a:avLst/>
            <a:gdLst/>
            <a:ahLst/>
            <a:cxnLst/>
            <a:rect l="l" t="t" r="r" b="b"/>
            <a:pathLst>
              <a:path w="1219200" h="762000">
                <a:moveTo>
                  <a:pt x="0" y="762000"/>
                </a:moveTo>
                <a:lnTo>
                  <a:pt x="1219200" y="762000"/>
                </a:lnTo>
                <a:lnTo>
                  <a:pt x="12192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59150" y="5326062"/>
            <a:ext cx="1219200" cy="7620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359150" y="5326062"/>
            <a:ext cx="1219200" cy="762000"/>
          </a:xfrm>
          <a:custGeom>
            <a:avLst/>
            <a:gdLst/>
            <a:ahLst/>
            <a:cxnLst/>
            <a:rect l="l" t="t" r="r" b="b"/>
            <a:pathLst>
              <a:path w="1219200" h="762000">
                <a:moveTo>
                  <a:pt x="0" y="762000"/>
                </a:moveTo>
                <a:lnTo>
                  <a:pt x="1219200" y="762000"/>
                </a:lnTo>
                <a:lnTo>
                  <a:pt x="12192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273550" y="3716273"/>
            <a:ext cx="538480" cy="387985"/>
          </a:xfrm>
          <a:custGeom>
            <a:avLst/>
            <a:gdLst/>
            <a:ahLst/>
            <a:cxnLst/>
            <a:rect l="l" t="t" r="r" b="b"/>
            <a:pathLst>
              <a:path w="538479" h="387985">
                <a:moveTo>
                  <a:pt x="39877" y="312165"/>
                </a:moveTo>
                <a:lnTo>
                  <a:pt x="0" y="387476"/>
                </a:lnTo>
                <a:lnTo>
                  <a:pt x="84200" y="374142"/>
                </a:lnTo>
                <a:lnTo>
                  <a:pt x="71939" y="356996"/>
                </a:lnTo>
                <a:lnTo>
                  <a:pt x="56261" y="356996"/>
                </a:lnTo>
                <a:lnTo>
                  <a:pt x="47116" y="344043"/>
                </a:lnTo>
                <a:lnTo>
                  <a:pt x="57415" y="336687"/>
                </a:lnTo>
                <a:lnTo>
                  <a:pt x="39877" y="312165"/>
                </a:lnTo>
                <a:close/>
              </a:path>
              <a:path w="538479" h="387985">
                <a:moveTo>
                  <a:pt x="57415" y="336687"/>
                </a:moveTo>
                <a:lnTo>
                  <a:pt x="47116" y="344043"/>
                </a:lnTo>
                <a:lnTo>
                  <a:pt x="56261" y="356996"/>
                </a:lnTo>
                <a:lnTo>
                  <a:pt x="66637" y="349583"/>
                </a:lnTo>
                <a:lnTo>
                  <a:pt x="57415" y="336687"/>
                </a:lnTo>
                <a:close/>
              </a:path>
              <a:path w="538479" h="387985">
                <a:moveTo>
                  <a:pt x="66637" y="349583"/>
                </a:moveTo>
                <a:lnTo>
                  <a:pt x="56261" y="356996"/>
                </a:lnTo>
                <a:lnTo>
                  <a:pt x="71939" y="356996"/>
                </a:lnTo>
                <a:lnTo>
                  <a:pt x="66637" y="349583"/>
                </a:lnTo>
                <a:close/>
              </a:path>
              <a:path w="538479" h="387985">
                <a:moveTo>
                  <a:pt x="528827" y="0"/>
                </a:moveTo>
                <a:lnTo>
                  <a:pt x="57415" y="336687"/>
                </a:lnTo>
                <a:lnTo>
                  <a:pt x="66637" y="349583"/>
                </a:lnTo>
                <a:lnTo>
                  <a:pt x="537972" y="12826"/>
                </a:lnTo>
                <a:lnTo>
                  <a:pt x="528827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840226" y="6219545"/>
            <a:ext cx="2978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Malgun Gothic"/>
                <a:cs typeface="Malgun Gothic"/>
              </a:rPr>
              <a:t>(b)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4065" y="1403824"/>
            <a:ext cx="8268970" cy="2347595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1600" spc="-20" dirty="0">
                <a:latin typeface="Lucida Sans Unicode"/>
                <a:cs typeface="Lucida Sans Unicode"/>
              </a:rPr>
              <a:t>I </a:t>
            </a:r>
            <a:r>
              <a:rPr sz="1600" spc="-90" dirty="0">
                <a:latin typeface="Lucida Sans Unicode"/>
                <a:cs typeface="Lucida Sans Unicode"/>
              </a:rPr>
              <a:t>file,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65" dirty="0">
                <a:latin typeface="Lucida Sans Unicode"/>
                <a:cs typeface="Lucida Sans Unicode"/>
              </a:rPr>
              <a:t>genere, </a:t>
            </a:r>
            <a:r>
              <a:rPr sz="1600" spc="-95" dirty="0">
                <a:latin typeface="Lucida Sans Unicode"/>
                <a:cs typeface="Lucida Sans Unicode"/>
              </a:rPr>
              <a:t>contengono </a:t>
            </a:r>
            <a:r>
              <a:rPr sz="1600" spc="-55" dirty="0">
                <a:latin typeface="Lucida Sans Unicode"/>
                <a:cs typeface="Lucida Sans Unicode"/>
              </a:rPr>
              <a:t>le </a:t>
            </a:r>
            <a:r>
              <a:rPr sz="1600" spc="-110" dirty="0">
                <a:latin typeface="Lucida Sans Unicode"/>
                <a:cs typeface="Lucida Sans Unicode"/>
              </a:rPr>
              <a:t>informazioni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95" dirty="0">
                <a:latin typeface="Lucida Sans Unicode"/>
                <a:cs typeface="Lucida Sans Unicode"/>
              </a:rPr>
              <a:t>tre </a:t>
            </a:r>
            <a:r>
              <a:rPr sz="1600" spc="-125" dirty="0">
                <a:latin typeface="Lucida Sans Unicode"/>
                <a:cs typeface="Lucida Sans Unicode"/>
              </a:rPr>
              <a:t>tipi </a:t>
            </a:r>
            <a:r>
              <a:rPr sz="1600" spc="-114" dirty="0">
                <a:latin typeface="Lucida Sans Unicode"/>
                <a:cs typeface="Lucida Sans Unicode"/>
              </a:rPr>
              <a:t>di</a:t>
            </a:r>
            <a:r>
              <a:rPr sz="1600" spc="215" dirty="0">
                <a:latin typeface="Lucida Sans Unicode"/>
                <a:cs typeface="Lucida Sans Unicode"/>
              </a:rPr>
              <a:t> </a:t>
            </a:r>
            <a:r>
              <a:rPr sz="1600" spc="-105" dirty="0">
                <a:latin typeface="Lucida Sans Unicode"/>
                <a:cs typeface="Lucida Sans Unicode"/>
              </a:rPr>
              <a:t>strutture:</a:t>
            </a:r>
            <a:endParaRPr sz="1600">
              <a:latin typeface="Lucida Sans Unicode"/>
              <a:cs typeface="Lucida Sans Unicode"/>
            </a:endParaRPr>
          </a:p>
          <a:p>
            <a:pPr marL="210820">
              <a:lnSpc>
                <a:spcPts val="1975"/>
              </a:lnSpc>
              <a:spcBef>
                <a:spcPts val="915"/>
              </a:spcBef>
            </a:pPr>
            <a:r>
              <a:rPr sz="1650" b="1" spc="-15" dirty="0">
                <a:latin typeface="Yu Gothic UI"/>
                <a:cs typeface="Yu Gothic UI"/>
              </a:rPr>
              <a:t>sequenza </a:t>
            </a:r>
            <a:r>
              <a:rPr sz="1650" b="1" spc="-85" dirty="0">
                <a:latin typeface="Yu Gothic UI"/>
                <a:cs typeface="Yu Gothic UI"/>
              </a:rPr>
              <a:t>non </a:t>
            </a:r>
            <a:r>
              <a:rPr sz="1650" b="1" spc="-70" dirty="0">
                <a:latin typeface="Yu Gothic UI"/>
                <a:cs typeface="Yu Gothic UI"/>
              </a:rPr>
              <a:t>strutturata </a:t>
            </a:r>
            <a:r>
              <a:rPr sz="1650" b="1" spc="-95" dirty="0">
                <a:latin typeface="Yu Gothic UI"/>
                <a:cs typeface="Yu Gothic UI"/>
              </a:rPr>
              <a:t>di </a:t>
            </a:r>
            <a:r>
              <a:rPr sz="1650" b="1" spc="-50" dirty="0">
                <a:latin typeface="Yu Gothic UI"/>
                <a:cs typeface="Yu Gothic UI"/>
              </a:rPr>
              <a:t>byte: </a:t>
            </a:r>
            <a:r>
              <a:rPr sz="1600" spc="-70" dirty="0">
                <a:latin typeface="Lucida Sans Unicode"/>
                <a:cs typeface="Lucida Sans Unicode"/>
              </a:rPr>
              <a:t>consente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70" dirty="0">
                <a:latin typeface="Lucida Sans Unicode"/>
                <a:cs typeface="Lucida Sans Unicode"/>
              </a:rPr>
              <a:t>massima </a:t>
            </a:r>
            <a:r>
              <a:rPr sz="1600" spc="-90" dirty="0">
                <a:latin typeface="Lucida Sans Unicode"/>
                <a:cs typeface="Lucida Sans Unicode"/>
              </a:rPr>
              <a:t>flessibilità </a:t>
            </a:r>
            <a:r>
              <a:rPr sz="1600" spc="-55" dirty="0">
                <a:latin typeface="Lucida Sans Unicode"/>
                <a:cs typeface="Lucida Sans Unicode"/>
              </a:rPr>
              <a:t>al </a:t>
            </a:r>
            <a:r>
              <a:rPr sz="1600" spc="-105" dirty="0">
                <a:latin typeface="Lucida Sans Unicode"/>
                <a:cs typeface="Lucida Sans Unicode"/>
              </a:rPr>
              <a:t>programma</a:t>
            </a:r>
            <a:r>
              <a:rPr sz="1600" spc="-85" dirty="0">
                <a:latin typeface="Lucida Sans Unicode"/>
                <a:cs typeface="Lucida Sans Unicode"/>
              </a:rPr>
              <a:t> utente.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ts val="1914"/>
              </a:lnSpc>
            </a:pPr>
            <a:r>
              <a:rPr sz="1600" spc="-60" dirty="0">
                <a:latin typeface="Lucida Sans Unicode"/>
                <a:cs typeface="Lucida Sans Unicode"/>
              </a:rPr>
              <a:t>Dos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95" dirty="0">
                <a:latin typeface="Lucida Sans Unicode"/>
                <a:cs typeface="Lucida Sans Unicode"/>
              </a:rPr>
              <a:t>Unix </a:t>
            </a:r>
            <a:r>
              <a:rPr sz="1600" spc="-105" dirty="0">
                <a:latin typeface="Lucida Sans Unicode"/>
                <a:cs typeface="Lucida Sans Unicode"/>
              </a:rPr>
              <a:t>utilizzano </a:t>
            </a:r>
            <a:r>
              <a:rPr sz="1600" spc="-70" dirty="0">
                <a:latin typeface="Lucida Sans Unicode"/>
                <a:cs typeface="Lucida Sans Unicode"/>
              </a:rPr>
              <a:t>questa </a:t>
            </a:r>
            <a:r>
              <a:rPr sz="1600" spc="-105" dirty="0">
                <a:latin typeface="Lucida Sans Unicode"/>
                <a:cs typeface="Lucida Sans Unicode"/>
              </a:rPr>
              <a:t>struttura </a:t>
            </a:r>
            <a:r>
              <a:rPr sz="1600" spc="-15" dirty="0">
                <a:latin typeface="Lucida Sans Unicode"/>
                <a:cs typeface="Lucida Sans Unicode"/>
              </a:rPr>
              <a:t>(a); </a:t>
            </a:r>
            <a:r>
              <a:rPr sz="1600" spc="-35" dirty="0">
                <a:latin typeface="Lucida Sans Unicode"/>
                <a:cs typeface="Lucida Sans Unicode"/>
              </a:rPr>
              <a:t>Accesso </a:t>
            </a:r>
            <a:r>
              <a:rPr sz="1600" spc="-110" dirty="0">
                <a:latin typeface="Lucida Sans Unicode"/>
                <a:cs typeface="Lucida Sans Unicode"/>
              </a:rPr>
              <a:t>diretto </a:t>
            </a:r>
            <a:r>
              <a:rPr sz="1600" spc="-55" dirty="0">
                <a:latin typeface="Lucida Sans Unicode"/>
                <a:cs typeface="Lucida Sans Unicode"/>
              </a:rPr>
              <a:t>ai </a:t>
            </a:r>
            <a:r>
              <a:rPr sz="1600" spc="-95" dirty="0">
                <a:latin typeface="Lucida Sans Unicode"/>
                <a:cs typeface="Lucida Sans Unicode"/>
              </a:rPr>
              <a:t>singoli</a:t>
            </a:r>
            <a:r>
              <a:rPr sz="1600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byte</a:t>
            </a:r>
            <a:endParaRPr sz="1600">
              <a:latin typeface="Lucida Sans Unicode"/>
              <a:cs typeface="Lucida Sans Unicode"/>
            </a:endParaRPr>
          </a:p>
          <a:p>
            <a:pPr marL="210820">
              <a:lnSpc>
                <a:spcPct val="100000"/>
              </a:lnSpc>
              <a:spcBef>
                <a:spcPts val="910"/>
              </a:spcBef>
            </a:pPr>
            <a:r>
              <a:rPr sz="1650" b="1" spc="-10" dirty="0">
                <a:latin typeface="Yu Gothic UI"/>
                <a:cs typeface="Yu Gothic UI"/>
              </a:rPr>
              <a:t>sequenza </a:t>
            </a:r>
            <a:r>
              <a:rPr sz="1650" b="1" spc="-90" dirty="0">
                <a:latin typeface="Yu Gothic UI"/>
                <a:cs typeface="Yu Gothic UI"/>
              </a:rPr>
              <a:t>di </a:t>
            </a:r>
            <a:r>
              <a:rPr sz="1650" b="1" spc="-50" dirty="0">
                <a:latin typeface="Yu Gothic UI"/>
                <a:cs typeface="Yu Gothic UI"/>
              </a:rPr>
              <a:t>record </a:t>
            </a:r>
            <a:r>
              <a:rPr sz="1650" b="1" spc="25" dirty="0">
                <a:latin typeface="Yu Gothic UI"/>
                <a:cs typeface="Yu Gothic UI"/>
              </a:rPr>
              <a:t>a </a:t>
            </a:r>
            <a:r>
              <a:rPr sz="1650" b="1" spc="-35" dirty="0">
                <a:latin typeface="Yu Gothic UI"/>
                <a:cs typeface="Yu Gothic UI"/>
              </a:rPr>
              <a:t>lunghezza </a:t>
            </a:r>
            <a:r>
              <a:rPr sz="1650" b="1" spc="10" dirty="0">
                <a:latin typeface="Yu Gothic UI"/>
                <a:cs typeface="Yu Gothic UI"/>
              </a:rPr>
              <a:t>fissa: </a:t>
            </a:r>
            <a:r>
              <a:rPr sz="1600" spc="-55" dirty="0">
                <a:latin typeface="Lucida Sans Unicode"/>
                <a:cs typeface="Lucida Sans Unicode"/>
              </a:rPr>
              <a:t>ha </a:t>
            </a:r>
            <a:r>
              <a:rPr sz="1600" spc="-80" dirty="0">
                <a:latin typeface="Lucida Sans Unicode"/>
                <a:cs typeface="Lucida Sans Unicode"/>
              </a:rPr>
              <a:t>perso </a:t>
            </a:r>
            <a:r>
              <a:rPr sz="1600" spc="-95" dirty="0">
                <a:latin typeface="Lucida Sans Unicode"/>
                <a:cs typeface="Lucida Sans Unicode"/>
              </a:rPr>
              <a:t>popolarità </a:t>
            </a:r>
            <a:r>
              <a:rPr sz="1600" spc="-80" dirty="0">
                <a:latin typeface="Lucida Sans Unicode"/>
                <a:cs typeface="Lucida Sans Unicode"/>
              </a:rPr>
              <a:t>con </a:t>
            </a:r>
            <a:r>
              <a:rPr sz="1600" spc="-110" dirty="0">
                <a:latin typeface="Lucida Sans Unicode"/>
                <a:cs typeface="Lucida Sans Unicode"/>
              </a:rPr>
              <a:t>il tempo</a:t>
            </a:r>
            <a:r>
              <a:rPr sz="1600" spc="80" dirty="0">
                <a:latin typeface="Lucida Sans Unicode"/>
                <a:cs typeface="Lucida Sans Unicode"/>
              </a:rPr>
              <a:t> </a:t>
            </a:r>
            <a:r>
              <a:rPr sz="1600" spc="-45" dirty="0">
                <a:latin typeface="Lucida Sans Unicode"/>
                <a:cs typeface="Lucida Sans Unicode"/>
              </a:rPr>
              <a:t>(b);</a:t>
            </a:r>
            <a:endParaRPr sz="1600">
              <a:latin typeface="Lucida Sans Unicode"/>
              <a:cs typeface="Lucida Sans Unicode"/>
            </a:endParaRPr>
          </a:p>
          <a:p>
            <a:pPr marL="12700" marR="5080" indent="198120">
              <a:lnSpc>
                <a:spcPct val="100000"/>
              </a:lnSpc>
              <a:spcBef>
                <a:spcPts val="900"/>
              </a:spcBef>
            </a:pPr>
            <a:r>
              <a:rPr sz="1650" b="1" spc="-55" dirty="0">
                <a:latin typeface="Yu Gothic UI"/>
                <a:cs typeface="Yu Gothic UI"/>
              </a:rPr>
              <a:t>albero </a:t>
            </a:r>
            <a:r>
              <a:rPr sz="1650" b="1" spc="-95" dirty="0">
                <a:latin typeface="Yu Gothic UI"/>
                <a:cs typeface="Yu Gothic UI"/>
              </a:rPr>
              <a:t>di</a:t>
            </a:r>
            <a:r>
              <a:rPr sz="1650" b="1" spc="260" dirty="0">
                <a:latin typeface="Yu Gothic UI"/>
                <a:cs typeface="Yu Gothic UI"/>
              </a:rPr>
              <a:t> </a:t>
            </a:r>
            <a:r>
              <a:rPr sz="1650" b="1" spc="-55" dirty="0">
                <a:latin typeface="Yu Gothic UI"/>
                <a:cs typeface="Yu Gothic UI"/>
              </a:rPr>
              <a:t>record con </a:t>
            </a:r>
            <a:r>
              <a:rPr sz="1650" b="1" spc="-65" dirty="0">
                <a:latin typeface="Yu Gothic UI"/>
                <a:cs typeface="Yu Gothic UI"/>
              </a:rPr>
              <a:t>campo </a:t>
            </a:r>
            <a:r>
              <a:rPr sz="1650" b="1" spc="-15" dirty="0">
                <a:latin typeface="Yu Gothic UI"/>
                <a:cs typeface="Yu Gothic UI"/>
              </a:rPr>
              <a:t>chiave: </a:t>
            </a:r>
            <a:r>
              <a:rPr sz="1600" spc="-65" dirty="0">
                <a:latin typeface="Lucida Sans Unicode"/>
                <a:cs typeface="Lucida Sans Unicode"/>
              </a:rPr>
              <a:t>ancora </a:t>
            </a:r>
            <a:r>
              <a:rPr sz="1600" spc="-114" dirty="0">
                <a:latin typeface="Lucida Sans Unicode"/>
                <a:cs typeface="Lucida Sans Unicode"/>
              </a:rPr>
              <a:t>in </a:t>
            </a:r>
            <a:r>
              <a:rPr sz="1600" spc="-75" dirty="0">
                <a:latin typeface="Lucida Sans Unicode"/>
                <a:cs typeface="Lucida Sans Unicode"/>
              </a:rPr>
              <a:t>uso </a:t>
            </a:r>
            <a:r>
              <a:rPr sz="1600" spc="-80" dirty="0">
                <a:latin typeface="Lucida Sans Unicode"/>
                <a:cs typeface="Lucida Sans Unicode"/>
              </a:rPr>
              <a:t>sui </a:t>
            </a:r>
            <a:r>
              <a:rPr sz="1600" spc="-85" dirty="0">
                <a:latin typeface="Lucida Sans Unicode"/>
                <a:cs typeface="Lucida Sans Unicode"/>
              </a:rPr>
              <a:t>grossi </a:t>
            </a:r>
            <a:r>
              <a:rPr sz="1600" spc="-95" dirty="0">
                <a:latin typeface="Lucida Sans Unicode"/>
                <a:cs typeface="Lucida Sans Unicode"/>
              </a:rPr>
              <a:t>mainframe </a:t>
            </a:r>
            <a:r>
              <a:rPr sz="1600" spc="-80" dirty="0">
                <a:latin typeface="Lucida Sans Unicode"/>
                <a:cs typeface="Lucida Sans Unicode"/>
              </a:rPr>
              <a:t>usati </a:t>
            </a:r>
            <a:r>
              <a:rPr sz="1600" spc="-75" dirty="0">
                <a:latin typeface="Lucida Sans Unicode"/>
                <a:cs typeface="Lucida Sans Unicode"/>
              </a:rPr>
              <a:t>per  </a:t>
            </a:r>
            <a:r>
              <a:rPr sz="1600" spc="-85" dirty="0">
                <a:latin typeface="Lucida Sans Unicode"/>
                <a:cs typeface="Lucida Sans Unicode"/>
              </a:rPr>
              <a:t>l’elaborazione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95" dirty="0">
                <a:latin typeface="Lucida Sans Unicode"/>
                <a:cs typeface="Lucida Sans Unicode"/>
              </a:rPr>
              <a:t>dati </a:t>
            </a:r>
            <a:r>
              <a:rPr sz="1600" spc="-90" dirty="0">
                <a:latin typeface="Lucida Sans Unicode"/>
                <a:cs typeface="Lucida Sans Unicode"/>
              </a:rPr>
              <a:t>commerciali</a:t>
            </a:r>
            <a:r>
              <a:rPr sz="1600" spc="15" dirty="0">
                <a:latin typeface="Lucida Sans Unicode"/>
                <a:cs typeface="Lucida Sans Unicode"/>
              </a:rPr>
              <a:t> </a:t>
            </a:r>
            <a:r>
              <a:rPr sz="1600" spc="-20" dirty="0">
                <a:latin typeface="Lucida Sans Unicode"/>
                <a:cs typeface="Lucida Sans Unicode"/>
              </a:rPr>
              <a:t>(c).</a:t>
            </a:r>
            <a:endParaRPr sz="1600">
              <a:latin typeface="Lucida Sans Unicode"/>
              <a:cs typeface="Lucida Sans Unicode"/>
            </a:endParaRPr>
          </a:p>
          <a:p>
            <a:pPr marL="439420" algn="ctr">
              <a:lnSpc>
                <a:spcPct val="100000"/>
              </a:lnSpc>
              <a:spcBef>
                <a:spcPts val="1595"/>
              </a:spcBef>
            </a:pPr>
            <a:r>
              <a:rPr sz="1200" b="1" dirty="0">
                <a:latin typeface="Malgun Gothic"/>
                <a:cs typeface="Malgun Gothic"/>
              </a:rPr>
              <a:t>1 </a:t>
            </a:r>
            <a:r>
              <a:rPr sz="1200" b="1" spc="-10" dirty="0">
                <a:latin typeface="Malgun Gothic"/>
                <a:cs typeface="Malgun Gothic"/>
              </a:rPr>
              <a:t>Record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884926" y="3748023"/>
            <a:ext cx="838200" cy="457200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884926" y="3748023"/>
            <a:ext cx="838200" cy="4572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819"/>
              </a:spcBef>
            </a:pPr>
            <a:r>
              <a:rPr sz="1600" b="1" spc="-10" dirty="0">
                <a:latin typeface="Malgun Gothic"/>
                <a:cs typeface="Malgun Gothic"/>
              </a:rPr>
              <a:t>Chiave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732526" y="3748023"/>
            <a:ext cx="152400" cy="457200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32526" y="3748023"/>
            <a:ext cx="152400" cy="457200"/>
          </a:xfrm>
          <a:custGeom>
            <a:avLst/>
            <a:gdLst/>
            <a:ahLst/>
            <a:cxnLst/>
            <a:rect l="l" t="t" r="r" b="b"/>
            <a:pathLst>
              <a:path w="152400" h="457200">
                <a:moveTo>
                  <a:pt x="0" y="457200"/>
                </a:moveTo>
                <a:lnTo>
                  <a:pt x="152400" y="457200"/>
                </a:lnTo>
                <a:lnTo>
                  <a:pt x="152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23126" y="3748023"/>
            <a:ext cx="152400" cy="457200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723126" y="3748023"/>
            <a:ext cx="152400" cy="457200"/>
          </a:xfrm>
          <a:custGeom>
            <a:avLst/>
            <a:gdLst/>
            <a:ahLst/>
            <a:cxnLst/>
            <a:rect l="l" t="t" r="r" b="b"/>
            <a:pathLst>
              <a:path w="152400" h="457200">
                <a:moveTo>
                  <a:pt x="0" y="457200"/>
                </a:moveTo>
                <a:lnTo>
                  <a:pt x="152400" y="457200"/>
                </a:lnTo>
                <a:lnTo>
                  <a:pt x="152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13726" y="3748023"/>
            <a:ext cx="152400" cy="457200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13726" y="3748023"/>
            <a:ext cx="152400" cy="457200"/>
          </a:xfrm>
          <a:custGeom>
            <a:avLst/>
            <a:gdLst/>
            <a:ahLst/>
            <a:cxnLst/>
            <a:rect l="l" t="t" r="r" b="b"/>
            <a:pathLst>
              <a:path w="152400" h="457200">
                <a:moveTo>
                  <a:pt x="0" y="457200"/>
                </a:moveTo>
                <a:lnTo>
                  <a:pt x="152400" y="457200"/>
                </a:lnTo>
                <a:lnTo>
                  <a:pt x="152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580126" y="4738623"/>
            <a:ext cx="152400" cy="457200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80126" y="4738623"/>
            <a:ext cx="152400" cy="457200"/>
          </a:xfrm>
          <a:custGeom>
            <a:avLst/>
            <a:gdLst/>
            <a:ahLst/>
            <a:cxnLst/>
            <a:rect l="l" t="t" r="r" b="b"/>
            <a:pathLst>
              <a:path w="152400" h="457200">
                <a:moveTo>
                  <a:pt x="0" y="457200"/>
                </a:moveTo>
                <a:lnTo>
                  <a:pt x="152400" y="457200"/>
                </a:lnTo>
                <a:lnTo>
                  <a:pt x="152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570726" y="4738623"/>
            <a:ext cx="152400" cy="457200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70726" y="4738623"/>
            <a:ext cx="152400" cy="457200"/>
          </a:xfrm>
          <a:custGeom>
            <a:avLst/>
            <a:gdLst/>
            <a:ahLst/>
            <a:cxnLst/>
            <a:rect l="l" t="t" r="r" b="b"/>
            <a:pathLst>
              <a:path w="152400" h="457200">
                <a:moveTo>
                  <a:pt x="0" y="457200"/>
                </a:moveTo>
                <a:lnTo>
                  <a:pt x="152400" y="457200"/>
                </a:lnTo>
                <a:lnTo>
                  <a:pt x="152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75526" y="4738623"/>
            <a:ext cx="152400" cy="457200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75526" y="4738623"/>
            <a:ext cx="152400" cy="457200"/>
          </a:xfrm>
          <a:custGeom>
            <a:avLst/>
            <a:gdLst/>
            <a:ahLst/>
            <a:cxnLst/>
            <a:rect l="l" t="t" r="r" b="b"/>
            <a:pathLst>
              <a:path w="152400" h="457200">
                <a:moveTo>
                  <a:pt x="0" y="457200"/>
                </a:moveTo>
                <a:lnTo>
                  <a:pt x="152400" y="457200"/>
                </a:lnTo>
                <a:lnTo>
                  <a:pt x="152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866126" y="4738623"/>
            <a:ext cx="152400" cy="457200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866126" y="4738623"/>
            <a:ext cx="152400" cy="457200"/>
          </a:xfrm>
          <a:custGeom>
            <a:avLst/>
            <a:gdLst/>
            <a:ahLst/>
            <a:cxnLst/>
            <a:rect l="l" t="t" r="r" b="b"/>
            <a:pathLst>
              <a:path w="152400" h="457200">
                <a:moveTo>
                  <a:pt x="0" y="457200"/>
                </a:moveTo>
                <a:lnTo>
                  <a:pt x="152400" y="457200"/>
                </a:lnTo>
                <a:lnTo>
                  <a:pt x="152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856726" y="4738623"/>
            <a:ext cx="152400" cy="457200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856726" y="4738623"/>
            <a:ext cx="152400" cy="457200"/>
          </a:xfrm>
          <a:custGeom>
            <a:avLst/>
            <a:gdLst/>
            <a:ahLst/>
            <a:cxnLst/>
            <a:rect l="l" t="t" r="r" b="b"/>
            <a:pathLst>
              <a:path w="152400" h="457200">
                <a:moveTo>
                  <a:pt x="0" y="457200"/>
                </a:moveTo>
                <a:lnTo>
                  <a:pt x="152400" y="457200"/>
                </a:lnTo>
                <a:lnTo>
                  <a:pt x="152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65798" y="4176014"/>
            <a:ext cx="539750" cy="562610"/>
          </a:xfrm>
          <a:custGeom>
            <a:avLst/>
            <a:gdLst/>
            <a:ahLst/>
            <a:cxnLst/>
            <a:rect l="l" t="t" r="r" b="b"/>
            <a:pathLst>
              <a:path w="539750" h="562610">
                <a:moveTo>
                  <a:pt x="25273" y="481330"/>
                </a:moveTo>
                <a:lnTo>
                  <a:pt x="0" y="562610"/>
                </a:lnTo>
                <a:lnTo>
                  <a:pt x="80263" y="534035"/>
                </a:lnTo>
                <a:lnTo>
                  <a:pt x="68073" y="522350"/>
                </a:lnTo>
                <a:lnTo>
                  <a:pt x="49656" y="522350"/>
                </a:lnTo>
                <a:lnTo>
                  <a:pt x="38226" y="511302"/>
                </a:lnTo>
                <a:lnTo>
                  <a:pt x="46991" y="502145"/>
                </a:lnTo>
                <a:lnTo>
                  <a:pt x="25273" y="481330"/>
                </a:lnTo>
                <a:close/>
              </a:path>
              <a:path w="539750" h="562610">
                <a:moveTo>
                  <a:pt x="46991" y="502145"/>
                </a:moveTo>
                <a:lnTo>
                  <a:pt x="38226" y="511302"/>
                </a:lnTo>
                <a:lnTo>
                  <a:pt x="49656" y="522350"/>
                </a:lnTo>
                <a:lnTo>
                  <a:pt x="58468" y="513145"/>
                </a:lnTo>
                <a:lnTo>
                  <a:pt x="46991" y="502145"/>
                </a:lnTo>
                <a:close/>
              </a:path>
              <a:path w="539750" h="562610">
                <a:moveTo>
                  <a:pt x="58468" y="513145"/>
                </a:moveTo>
                <a:lnTo>
                  <a:pt x="49656" y="522350"/>
                </a:lnTo>
                <a:lnTo>
                  <a:pt x="68073" y="522350"/>
                </a:lnTo>
                <a:lnTo>
                  <a:pt x="58468" y="513145"/>
                </a:lnTo>
                <a:close/>
              </a:path>
              <a:path w="539750" h="562610">
                <a:moveTo>
                  <a:pt x="527684" y="0"/>
                </a:moveTo>
                <a:lnTo>
                  <a:pt x="46991" y="502145"/>
                </a:lnTo>
                <a:lnTo>
                  <a:pt x="58468" y="513145"/>
                </a:lnTo>
                <a:lnTo>
                  <a:pt x="539242" y="10922"/>
                </a:lnTo>
                <a:lnTo>
                  <a:pt x="527684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84972" y="4199001"/>
            <a:ext cx="690880" cy="539750"/>
          </a:xfrm>
          <a:custGeom>
            <a:avLst/>
            <a:gdLst/>
            <a:ahLst/>
            <a:cxnLst/>
            <a:rect l="l" t="t" r="r" b="b"/>
            <a:pathLst>
              <a:path w="690879" h="539750">
                <a:moveTo>
                  <a:pt x="625643" y="499212"/>
                </a:moveTo>
                <a:lnTo>
                  <a:pt x="607186" y="522986"/>
                </a:lnTo>
                <a:lnTo>
                  <a:pt x="690752" y="539623"/>
                </a:lnTo>
                <a:lnTo>
                  <a:pt x="675107" y="506984"/>
                </a:lnTo>
                <a:lnTo>
                  <a:pt x="635634" y="506984"/>
                </a:lnTo>
                <a:lnTo>
                  <a:pt x="625643" y="499212"/>
                </a:lnTo>
                <a:close/>
              </a:path>
              <a:path w="690879" h="539750">
                <a:moveTo>
                  <a:pt x="635411" y="486631"/>
                </a:moveTo>
                <a:lnTo>
                  <a:pt x="625643" y="499212"/>
                </a:lnTo>
                <a:lnTo>
                  <a:pt x="635634" y="506984"/>
                </a:lnTo>
                <a:lnTo>
                  <a:pt x="645413" y="494411"/>
                </a:lnTo>
                <a:lnTo>
                  <a:pt x="635411" y="486631"/>
                </a:lnTo>
                <a:close/>
              </a:path>
              <a:path w="690879" h="539750">
                <a:moveTo>
                  <a:pt x="653923" y="462788"/>
                </a:moveTo>
                <a:lnTo>
                  <a:pt x="635411" y="486631"/>
                </a:lnTo>
                <a:lnTo>
                  <a:pt x="645413" y="494411"/>
                </a:lnTo>
                <a:lnTo>
                  <a:pt x="635634" y="506984"/>
                </a:lnTo>
                <a:lnTo>
                  <a:pt x="675107" y="506984"/>
                </a:lnTo>
                <a:lnTo>
                  <a:pt x="653923" y="462788"/>
                </a:lnTo>
                <a:close/>
              </a:path>
              <a:path w="690879" h="539750">
                <a:moveTo>
                  <a:pt x="9778" y="0"/>
                </a:moveTo>
                <a:lnTo>
                  <a:pt x="0" y="12573"/>
                </a:lnTo>
                <a:lnTo>
                  <a:pt x="625643" y="499212"/>
                </a:lnTo>
                <a:lnTo>
                  <a:pt x="635411" y="486631"/>
                </a:lnTo>
                <a:lnTo>
                  <a:pt x="9778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402448" y="5190363"/>
            <a:ext cx="539750" cy="563245"/>
          </a:xfrm>
          <a:custGeom>
            <a:avLst/>
            <a:gdLst/>
            <a:ahLst/>
            <a:cxnLst/>
            <a:rect l="l" t="t" r="r" b="b"/>
            <a:pathLst>
              <a:path w="539750" h="563245">
                <a:moveTo>
                  <a:pt x="25273" y="481342"/>
                </a:moveTo>
                <a:lnTo>
                  <a:pt x="0" y="562737"/>
                </a:lnTo>
                <a:lnTo>
                  <a:pt x="80264" y="534035"/>
                </a:lnTo>
                <a:lnTo>
                  <a:pt x="68070" y="522350"/>
                </a:lnTo>
                <a:lnTo>
                  <a:pt x="49656" y="522350"/>
                </a:lnTo>
                <a:lnTo>
                  <a:pt x="38226" y="511378"/>
                </a:lnTo>
                <a:lnTo>
                  <a:pt x="47025" y="502185"/>
                </a:lnTo>
                <a:lnTo>
                  <a:pt x="25273" y="481342"/>
                </a:lnTo>
                <a:close/>
              </a:path>
              <a:path w="539750" h="563245">
                <a:moveTo>
                  <a:pt x="47025" y="502185"/>
                </a:moveTo>
                <a:lnTo>
                  <a:pt x="38226" y="511378"/>
                </a:lnTo>
                <a:lnTo>
                  <a:pt x="49656" y="522350"/>
                </a:lnTo>
                <a:lnTo>
                  <a:pt x="58467" y="513149"/>
                </a:lnTo>
                <a:lnTo>
                  <a:pt x="47025" y="502185"/>
                </a:lnTo>
                <a:close/>
              </a:path>
              <a:path w="539750" h="563245">
                <a:moveTo>
                  <a:pt x="58467" y="513149"/>
                </a:moveTo>
                <a:lnTo>
                  <a:pt x="49656" y="522350"/>
                </a:lnTo>
                <a:lnTo>
                  <a:pt x="68070" y="522350"/>
                </a:lnTo>
                <a:lnTo>
                  <a:pt x="58467" y="513149"/>
                </a:lnTo>
                <a:close/>
              </a:path>
              <a:path w="539750" h="563245">
                <a:moveTo>
                  <a:pt x="527684" y="0"/>
                </a:moveTo>
                <a:lnTo>
                  <a:pt x="47025" y="502185"/>
                </a:lnTo>
                <a:lnTo>
                  <a:pt x="58467" y="513149"/>
                </a:lnTo>
                <a:lnTo>
                  <a:pt x="539242" y="11049"/>
                </a:lnTo>
                <a:lnTo>
                  <a:pt x="527684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875526" y="3748023"/>
            <a:ext cx="838200" cy="457200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6875526" y="3748023"/>
            <a:ext cx="838200" cy="4572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819"/>
              </a:spcBef>
            </a:pPr>
            <a:r>
              <a:rPr sz="1600" b="1" spc="-10" dirty="0">
                <a:latin typeface="Malgun Gothic"/>
                <a:cs typeface="Malgun Gothic"/>
              </a:rPr>
              <a:t>Chiave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732526" y="4738623"/>
            <a:ext cx="838200" cy="457200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732526" y="4738623"/>
            <a:ext cx="838200" cy="4572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819"/>
              </a:spcBef>
            </a:pPr>
            <a:r>
              <a:rPr sz="1600" b="1" spc="-10" dirty="0">
                <a:latin typeface="Malgun Gothic"/>
                <a:cs typeface="Malgun Gothic"/>
              </a:rPr>
              <a:t>Chiave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027926" y="4738623"/>
            <a:ext cx="838200" cy="457200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7027926" y="4738623"/>
            <a:ext cx="838200" cy="4572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819"/>
              </a:spcBef>
            </a:pPr>
            <a:r>
              <a:rPr sz="1600" b="1" spc="-10" dirty="0">
                <a:latin typeface="Malgun Gothic"/>
                <a:cs typeface="Malgun Gothic"/>
              </a:rPr>
              <a:t>Chiave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8018526" y="4738623"/>
            <a:ext cx="838200" cy="457200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018526" y="4738623"/>
            <a:ext cx="838200" cy="4572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819"/>
              </a:spcBef>
            </a:pPr>
            <a:r>
              <a:rPr sz="1600" b="1" spc="-10" dirty="0">
                <a:latin typeface="Malgun Gothic"/>
                <a:cs typeface="Malgun Gothic"/>
              </a:rPr>
              <a:t>Chiave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951726" y="5764212"/>
            <a:ext cx="838200" cy="457200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6951726" y="5764212"/>
            <a:ext cx="838200" cy="4572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819"/>
              </a:spcBef>
            </a:pPr>
            <a:r>
              <a:rPr sz="1600" b="1" spc="-10" dirty="0">
                <a:latin typeface="Malgun Gothic"/>
                <a:cs typeface="Malgun Gothic"/>
              </a:rPr>
              <a:t>Chiave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799326" y="5764212"/>
            <a:ext cx="152400" cy="457200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799326" y="5764212"/>
            <a:ext cx="152400" cy="457200"/>
          </a:xfrm>
          <a:custGeom>
            <a:avLst/>
            <a:gdLst/>
            <a:ahLst/>
            <a:cxnLst/>
            <a:rect l="l" t="t" r="r" b="b"/>
            <a:pathLst>
              <a:path w="152400" h="457200">
                <a:moveTo>
                  <a:pt x="0" y="457200"/>
                </a:moveTo>
                <a:lnTo>
                  <a:pt x="152400" y="457200"/>
                </a:lnTo>
                <a:lnTo>
                  <a:pt x="152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789926" y="5764212"/>
            <a:ext cx="152400" cy="457200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789926" y="5764212"/>
            <a:ext cx="152400" cy="457200"/>
          </a:xfrm>
          <a:custGeom>
            <a:avLst/>
            <a:gdLst/>
            <a:ahLst/>
            <a:cxnLst/>
            <a:rect l="l" t="t" r="r" b="b"/>
            <a:pathLst>
              <a:path w="152400" h="457200">
                <a:moveTo>
                  <a:pt x="0" y="457200"/>
                </a:moveTo>
                <a:lnTo>
                  <a:pt x="152400" y="457200"/>
                </a:lnTo>
                <a:lnTo>
                  <a:pt x="152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780526" y="5764212"/>
            <a:ext cx="152400" cy="457200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780526" y="5764212"/>
            <a:ext cx="152400" cy="457200"/>
          </a:xfrm>
          <a:custGeom>
            <a:avLst/>
            <a:gdLst/>
            <a:ahLst/>
            <a:cxnLst/>
            <a:rect l="l" t="t" r="r" b="b"/>
            <a:pathLst>
              <a:path w="152400" h="457200">
                <a:moveTo>
                  <a:pt x="0" y="457200"/>
                </a:moveTo>
                <a:lnTo>
                  <a:pt x="152400" y="457200"/>
                </a:lnTo>
                <a:lnTo>
                  <a:pt x="152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942326" y="5764212"/>
            <a:ext cx="838200" cy="457200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7942326" y="5764212"/>
            <a:ext cx="838200" cy="4572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819"/>
              </a:spcBef>
            </a:pPr>
            <a:r>
              <a:rPr sz="1600" b="1" spc="-10" dirty="0">
                <a:latin typeface="Malgun Gothic"/>
                <a:cs typeface="Malgun Gothic"/>
              </a:rPr>
              <a:t>Chiave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157084" y="6413398"/>
            <a:ext cx="2705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Malgun Gothic"/>
                <a:cs typeface="Malgun Gothic"/>
              </a:rPr>
              <a:t>(</a:t>
            </a:r>
            <a:r>
              <a:rPr sz="1600" b="1" dirty="0">
                <a:latin typeface="Malgun Gothic"/>
                <a:cs typeface="Malgun Gothic"/>
              </a:rPr>
              <a:t>c</a:t>
            </a:r>
            <a:r>
              <a:rPr sz="1600" b="1" spc="-5" dirty="0">
                <a:latin typeface="Malgun Gothic"/>
                <a:cs typeface="Malgun Gothic"/>
              </a:rPr>
              <a:t>)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7089" y="1940051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089" y="2305811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7089" y="2671572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7089" y="3281171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 </a:t>
            </a:r>
            <a:r>
              <a:rPr spc="-5" dirty="0"/>
              <a:t>File </a:t>
            </a:r>
            <a:r>
              <a:rPr dirty="0"/>
              <a:t>(tipi e</a:t>
            </a:r>
            <a:r>
              <a:rPr spc="-25" dirty="0"/>
              <a:t> </a:t>
            </a:r>
            <a:r>
              <a:rPr spc="-5" dirty="0"/>
              <a:t>formati)…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9789" y="4245102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16989" y="4568190"/>
            <a:ext cx="102108" cy="10668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16989" y="4842509"/>
            <a:ext cx="102108" cy="10668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16989" y="5299709"/>
            <a:ext cx="102108" cy="10668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9789" y="5616638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16989" y="5939726"/>
            <a:ext cx="102108" cy="10668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34644" y="1389311"/>
            <a:ext cx="7698105" cy="470979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650" spc="-120" dirty="0">
                <a:latin typeface="Lucida Sans Unicode"/>
                <a:cs typeface="Lucida Sans Unicode"/>
              </a:rPr>
              <a:t>Tipi </a:t>
            </a:r>
            <a:r>
              <a:rPr sz="1650" spc="-140" dirty="0">
                <a:latin typeface="Lucida Sans Unicode"/>
                <a:cs typeface="Lucida Sans Unicode"/>
              </a:rPr>
              <a:t>di</a:t>
            </a:r>
            <a:r>
              <a:rPr sz="1650" spc="-45" dirty="0">
                <a:latin typeface="Lucida Sans Unicode"/>
                <a:cs typeface="Lucida Sans Unicode"/>
              </a:rPr>
              <a:t> </a:t>
            </a:r>
            <a:r>
              <a:rPr sz="1650" spc="-100" dirty="0">
                <a:latin typeface="Lucida Sans Unicode"/>
                <a:cs typeface="Lucida Sans Unicode"/>
              </a:rPr>
              <a:t>file</a:t>
            </a:r>
            <a:r>
              <a:rPr sz="1600" spc="-100" dirty="0">
                <a:latin typeface="Lucida Sans Unicode"/>
                <a:cs typeface="Lucida Sans Unicode"/>
              </a:rPr>
              <a:t>:</a:t>
            </a:r>
            <a:endParaRPr sz="1600">
              <a:latin typeface="Lucida Sans Unicode"/>
              <a:cs typeface="Lucida Sans Unicode"/>
            </a:endParaRPr>
          </a:p>
          <a:p>
            <a:pPr marL="210185" marR="6350">
              <a:lnSpc>
                <a:spcPct val="145500"/>
              </a:lnSpc>
            </a:pPr>
            <a:r>
              <a:rPr sz="1650" b="1" spc="-60" dirty="0">
                <a:latin typeface="Yu Gothic UI"/>
                <a:cs typeface="Yu Gothic UI"/>
              </a:rPr>
              <a:t>file </a:t>
            </a:r>
            <a:r>
              <a:rPr sz="1650" b="1" spc="-45" dirty="0">
                <a:latin typeface="Yu Gothic UI"/>
                <a:cs typeface="Yu Gothic UI"/>
              </a:rPr>
              <a:t>regolari: </a:t>
            </a:r>
            <a:r>
              <a:rPr sz="1600" spc="-95" dirty="0">
                <a:latin typeface="Lucida Sans Unicode"/>
                <a:cs typeface="Lucida Sans Unicode"/>
              </a:rPr>
              <a:t>contengono </a:t>
            </a:r>
            <a:r>
              <a:rPr sz="1600" spc="-55" dirty="0">
                <a:latin typeface="Lucida Sans Unicode"/>
                <a:cs typeface="Lucida Sans Unicode"/>
              </a:rPr>
              <a:t>le </a:t>
            </a:r>
            <a:r>
              <a:rPr sz="1600" spc="-110" dirty="0">
                <a:latin typeface="Lucida Sans Unicode"/>
                <a:cs typeface="Lucida Sans Unicode"/>
              </a:rPr>
              <a:t>informazioni </a:t>
            </a:r>
            <a:r>
              <a:rPr sz="1600" spc="-95" dirty="0">
                <a:latin typeface="Lucida Sans Unicode"/>
                <a:cs typeface="Lucida Sans Unicode"/>
              </a:rPr>
              <a:t>dell’utente,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105" dirty="0">
                <a:latin typeface="Lucida Sans Unicode"/>
                <a:cs typeface="Lucida Sans Unicode"/>
              </a:rPr>
              <a:t>programma </a:t>
            </a:r>
            <a:r>
              <a:rPr sz="1600" spc="-75" dirty="0">
                <a:latin typeface="Lucida Sans Unicode"/>
                <a:cs typeface="Lucida Sans Unicode"/>
              </a:rPr>
              <a:t>eseguibile, </a:t>
            </a:r>
            <a:r>
              <a:rPr sz="1600" spc="-30" dirty="0">
                <a:latin typeface="Lucida Sans Unicode"/>
                <a:cs typeface="Lucida Sans Unicode"/>
              </a:rPr>
              <a:t>ecc.  </a:t>
            </a:r>
            <a:r>
              <a:rPr sz="1650" b="1" spc="-55" dirty="0">
                <a:latin typeface="Yu Gothic UI"/>
                <a:cs typeface="Yu Gothic UI"/>
              </a:rPr>
              <a:t>directory: </a:t>
            </a:r>
            <a:r>
              <a:rPr sz="1600" spc="-65" dirty="0">
                <a:latin typeface="Lucida Sans Unicode"/>
                <a:cs typeface="Lucida Sans Unicode"/>
              </a:rPr>
              <a:t>conservano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105" dirty="0">
                <a:latin typeface="Lucida Sans Unicode"/>
                <a:cs typeface="Lucida Sans Unicode"/>
              </a:rPr>
              <a:t>struttura </a:t>
            </a:r>
            <a:r>
              <a:rPr sz="1600" spc="-80" dirty="0">
                <a:latin typeface="Lucida Sans Unicode"/>
                <a:cs typeface="Lucida Sans Unicode"/>
              </a:rPr>
              <a:t>del </a:t>
            </a:r>
            <a:r>
              <a:rPr sz="1600" spc="-90" dirty="0">
                <a:latin typeface="Lucida Sans Unicode"/>
                <a:cs typeface="Lucida Sans Unicode"/>
              </a:rPr>
              <a:t>file </a:t>
            </a:r>
            <a:r>
              <a:rPr sz="1600" spc="-70" dirty="0">
                <a:latin typeface="Lucida Sans Unicode"/>
                <a:cs typeface="Lucida Sans Unicode"/>
              </a:rPr>
              <a:t>system </a:t>
            </a:r>
            <a:r>
              <a:rPr sz="1600" spc="-65" dirty="0">
                <a:latin typeface="Lucida Sans Unicode"/>
                <a:cs typeface="Lucida Sans Unicode"/>
              </a:rPr>
              <a:t>ed </a:t>
            </a:r>
            <a:r>
              <a:rPr sz="1600" spc="-110" dirty="0">
                <a:latin typeface="Lucida Sans Unicode"/>
                <a:cs typeface="Lucida Sans Unicode"/>
              </a:rPr>
              <a:t>informazioni </a:t>
            </a:r>
            <a:r>
              <a:rPr sz="1600" spc="-80" dirty="0">
                <a:latin typeface="Lucida Sans Unicode"/>
                <a:cs typeface="Lucida Sans Unicode"/>
              </a:rPr>
              <a:t>sui </a:t>
            </a:r>
            <a:r>
              <a:rPr sz="1600" spc="-90" dirty="0">
                <a:latin typeface="Lucida Sans Unicode"/>
                <a:cs typeface="Lucida Sans Unicode"/>
              </a:rPr>
              <a:t>file </a:t>
            </a:r>
            <a:r>
              <a:rPr sz="1600" spc="-85" dirty="0">
                <a:latin typeface="Lucida Sans Unicode"/>
                <a:cs typeface="Lucida Sans Unicode"/>
              </a:rPr>
              <a:t>regolari;  </a:t>
            </a:r>
            <a:r>
              <a:rPr sz="1650" b="1" spc="-70" dirty="0">
                <a:latin typeface="Yu Gothic UI"/>
                <a:cs typeface="Yu Gothic UI"/>
              </a:rPr>
              <a:t>file </a:t>
            </a:r>
            <a:r>
              <a:rPr sz="1650" b="1" spc="-25" dirty="0">
                <a:latin typeface="Yu Gothic UI"/>
                <a:cs typeface="Yu Gothic UI"/>
              </a:rPr>
              <a:t>speciali </a:t>
            </a:r>
            <a:r>
              <a:rPr sz="1650" b="1" spc="25" dirty="0">
                <a:latin typeface="Yu Gothic UI"/>
                <a:cs typeface="Yu Gothic UI"/>
              </a:rPr>
              <a:t>a </a:t>
            </a:r>
            <a:r>
              <a:rPr sz="1650" b="1" spc="-40" dirty="0">
                <a:latin typeface="Yu Gothic UI"/>
                <a:cs typeface="Yu Gothic UI"/>
              </a:rPr>
              <a:t>caratteri: </a:t>
            </a:r>
            <a:r>
              <a:rPr sz="1600" spc="-85" dirty="0">
                <a:latin typeface="Lucida Sans Unicode"/>
                <a:cs typeface="Lucida Sans Unicode"/>
              </a:rPr>
              <a:t>usati per modellare </a:t>
            </a:r>
            <a:r>
              <a:rPr sz="1600" spc="-100" dirty="0">
                <a:latin typeface="Lucida Sans Unicode"/>
                <a:cs typeface="Lucida Sans Unicode"/>
              </a:rPr>
              <a:t>unità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50" dirty="0">
                <a:latin typeface="Lucida Sans Unicode"/>
                <a:cs typeface="Lucida Sans Unicode"/>
              </a:rPr>
              <a:t>input/output </a:t>
            </a:r>
            <a:r>
              <a:rPr sz="1600" spc="-70" dirty="0">
                <a:latin typeface="Lucida Sans Unicode"/>
                <a:cs typeface="Lucida Sans Unicode"/>
              </a:rPr>
              <a:t>seriali </a:t>
            </a:r>
            <a:r>
              <a:rPr sz="1600" spc="-75" dirty="0">
                <a:latin typeface="Lucida Sans Unicode"/>
                <a:cs typeface="Lucida Sans Unicode"/>
              </a:rPr>
              <a:t>come</a:t>
            </a:r>
            <a:r>
              <a:rPr sz="1600" spc="40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video,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ts val="1910"/>
              </a:lnSpc>
            </a:pPr>
            <a:r>
              <a:rPr sz="1600" spc="-90" dirty="0">
                <a:latin typeface="Lucida Sans Unicode"/>
                <a:cs typeface="Lucida Sans Unicode"/>
              </a:rPr>
              <a:t>stampanti, </a:t>
            </a:r>
            <a:r>
              <a:rPr sz="1600" spc="-95" dirty="0">
                <a:latin typeface="Lucida Sans Unicode"/>
                <a:cs typeface="Lucida Sans Unicode"/>
              </a:rPr>
              <a:t>reti,</a:t>
            </a:r>
            <a:r>
              <a:rPr sz="1600" dirty="0">
                <a:latin typeface="Lucida Sans Unicode"/>
                <a:cs typeface="Lucida Sans Unicode"/>
              </a:rPr>
              <a:t> </a:t>
            </a:r>
            <a:r>
              <a:rPr sz="1600" spc="-30" dirty="0">
                <a:latin typeface="Lucida Sans Unicode"/>
                <a:cs typeface="Lucida Sans Unicode"/>
              </a:rPr>
              <a:t>ecc;</a:t>
            </a:r>
            <a:endParaRPr sz="1600">
              <a:latin typeface="Lucida Sans Unicode"/>
              <a:cs typeface="Lucida Sans Unicode"/>
            </a:endParaRPr>
          </a:p>
          <a:p>
            <a:pPr marL="12700" marR="5080" indent="199390">
              <a:lnSpc>
                <a:spcPts val="1920"/>
              </a:lnSpc>
              <a:spcBef>
                <a:spcPts val="1030"/>
              </a:spcBef>
            </a:pPr>
            <a:r>
              <a:rPr sz="1650" b="1" spc="-70" dirty="0">
                <a:latin typeface="Yu Gothic UI"/>
                <a:cs typeface="Yu Gothic UI"/>
              </a:rPr>
              <a:t>file </a:t>
            </a:r>
            <a:r>
              <a:rPr sz="1650" b="1" spc="-25" dirty="0">
                <a:latin typeface="Yu Gothic UI"/>
                <a:cs typeface="Yu Gothic UI"/>
              </a:rPr>
              <a:t>speciali </a:t>
            </a:r>
            <a:r>
              <a:rPr sz="1650" b="1" spc="25" dirty="0">
                <a:latin typeface="Yu Gothic UI"/>
                <a:cs typeface="Yu Gothic UI"/>
              </a:rPr>
              <a:t>a </a:t>
            </a:r>
            <a:r>
              <a:rPr sz="1650" b="1" spc="-45" dirty="0">
                <a:latin typeface="Yu Gothic UI"/>
                <a:cs typeface="Yu Gothic UI"/>
              </a:rPr>
              <a:t>blocchi: </a:t>
            </a:r>
            <a:r>
              <a:rPr sz="1600" spc="-85" dirty="0">
                <a:latin typeface="Lucida Sans Unicode"/>
                <a:cs typeface="Lucida Sans Unicode"/>
              </a:rPr>
              <a:t>usati per modellare </a:t>
            </a:r>
            <a:r>
              <a:rPr sz="1600" spc="-100" dirty="0">
                <a:latin typeface="Lucida Sans Unicode"/>
                <a:cs typeface="Lucida Sans Unicode"/>
              </a:rPr>
              <a:t>unità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50" dirty="0">
                <a:latin typeface="Lucida Sans Unicode"/>
                <a:cs typeface="Lucida Sans Unicode"/>
              </a:rPr>
              <a:t>input/output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90" dirty="0">
                <a:latin typeface="Lucida Sans Unicode"/>
                <a:cs typeface="Lucida Sans Unicode"/>
              </a:rPr>
              <a:t>blocchi </a:t>
            </a:r>
            <a:r>
              <a:rPr sz="1600" spc="-75" dirty="0">
                <a:latin typeface="Lucida Sans Unicode"/>
                <a:cs typeface="Lucida Sans Unicode"/>
              </a:rPr>
              <a:t>come </a:t>
            </a:r>
            <a:r>
              <a:rPr sz="1600" spc="-110" dirty="0">
                <a:latin typeface="Lucida Sans Unicode"/>
                <a:cs typeface="Lucida Sans Unicode"/>
              </a:rPr>
              <a:t>i  </a:t>
            </a:r>
            <a:r>
              <a:rPr sz="1600" spc="-80" dirty="0">
                <a:latin typeface="Lucida Sans Unicode"/>
                <a:cs typeface="Lucida Sans Unicode"/>
              </a:rPr>
              <a:t>dischi.</a:t>
            </a:r>
            <a:endParaRPr sz="1600">
              <a:latin typeface="Lucida Sans Unicode"/>
              <a:cs typeface="Lucida Sans Unicode"/>
            </a:endParaRPr>
          </a:p>
          <a:p>
            <a:pPr marL="24765">
              <a:lnSpc>
                <a:spcPct val="100000"/>
              </a:lnSpc>
              <a:spcBef>
                <a:spcPts val="805"/>
              </a:spcBef>
            </a:pPr>
            <a:r>
              <a:rPr sz="1600" spc="10" dirty="0">
                <a:latin typeface="Lucida Sans Unicode"/>
                <a:cs typeface="Lucida Sans Unicode"/>
              </a:rPr>
              <a:t>Le </a:t>
            </a:r>
            <a:r>
              <a:rPr sz="1600" spc="-110" dirty="0">
                <a:latin typeface="Lucida Sans Unicode"/>
                <a:cs typeface="Lucida Sans Unicode"/>
              </a:rPr>
              <a:t>informazioni </a:t>
            </a:r>
            <a:r>
              <a:rPr sz="1600" spc="-75" dirty="0">
                <a:latin typeface="Lucida Sans Unicode"/>
                <a:cs typeface="Lucida Sans Unicode"/>
              </a:rPr>
              <a:t>nei </a:t>
            </a:r>
            <a:r>
              <a:rPr sz="1600" spc="-95" dirty="0">
                <a:latin typeface="Lucida Sans Unicode"/>
                <a:cs typeface="Lucida Sans Unicode"/>
              </a:rPr>
              <a:t>file </a:t>
            </a:r>
            <a:r>
              <a:rPr sz="1600" spc="-80" dirty="0">
                <a:latin typeface="Lucida Sans Unicode"/>
                <a:cs typeface="Lucida Sans Unicode"/>
              </a:rPr>
              <a:t>sono generalmente </a:t>
            </a:r>
            <a:r>
              <a:rPr sz="1600" spc="-90" dirty="0">
                <a:latin typeface="Lucida Sans Unicode"/>
                <a:cs typeface="Lucida Sans Unicode"/>
              </a:rPr>
              <a:t>contenute </a:t>
            </a:r>
            <a:r>
              <a:rPr sz="1600" spc="-110" dirty="0">
                <a:latin typeface="Lucida Sans Unicode"/>
                <a:cs typeface="Lucida Sans Unicode"/>
              </a:rPr>
              <a:t>in </a:t>
            </a:r>
            <a:r>
              <a:rPr sz="1600" spc="-80" dirty="0">
                <a:latin typeface="Lucida Sans Unicode"/>
                <a:cs typeface="Lucida Sans Unicode"/>
              </a:rPr>
              <a:t>due</a:t>
            </a:r>
            <a:r>
              <a:rPr sz="1600" spc="90" dirty="0">
                <a:latin typeface="Lucida Sans Unicode"/>
                <a:cs typeface="Lucida Sans Unicode"/>
              </a:rPr>
              <a:t> </a:t>
            </a:r>
            <a:r>
              <a:rPr sz="1600" spc="-110" dirty="0">
                <a:latin typeface="Lucida Sans Unicode"/>
                <a:cs typeface="Lucida Sans Unicode"/>
              </a:rPr>
              <a:t>formati:</a:t>
            </a:r>
            <a:endParaRPr sz="1600">
              <a:latin typeface="Lucida Sans Unicode"/>
              <a:cs typeface="Lucida Sans Unicode"/>
            </a:endParaRPr>
          </a:p>
          <a:p>
            <a:pPr marL="222885">
              <a:lnSpc>
                <a:spcPct val="100000"/>
              </a:lnSpc>
              <a:spcBef>
                <a:spcPts val="910"/>
              </a:spcBef>
            </a:pPr>
            <a:r>
              <a:rPr sz="1650" b="1" spc="-35" dirty="0">
                <a:latin typeface="Yu Gothic UI"/>
                <a:cs typeface="Yu Gothic UI"/>
              </a:rPr>
              <a:t>codice </a:t>
            </a:r>
            <a:r>
              <a:rPr sz="1650" b="1" spc="40" dirty="0">
                <a:latin typeface="Yu Gothic UI"/>
                <a:cs typeface="Yu Gothic UI"/>
              </a:rPr>
              <a:t>ASCII </a:t>
            </a:r>
            <a:r>
              <a:rPr sz="1650" b="1" spc="-55" dirty="0">
                <a:latin typeface="Yu Gothic UI"/>
                <a:cs typeface="Yu Gothic UI"/>
              </a:rPr>
              <a:t>(o </a:t>
            </a:r>
            <a:r>
              <a:rPr sz="1650" b="1" spc="25" dirty="0">
                <a:latin typeface="Yu Gothic UI"/>
                <a:cs typeface="Yu Gothic UI"/>
              </a:rPr>
              <a:t>UNICODE,</a:t>
            </a:r>
            <a:r>
              <a:rPr sz="1650" b="1" spc="-45" dirty="0">
                <a:latin typeface="Yu Gothic UI"/>
                <a:cs typeface="Yu Gothic UI"/>
              </a:rPr>
              <a:t> </a:t>
            </a:r>
            <a:r>
              <a:rPr sz="1650" b="1" spc="20" dirty="0">
                <a:latin typeface="Yu Gothic UI"/>
                <a:cs typeface="Yu Gothic UI"/>
              </a:rPr>
              <a:t>ecc.)</a:t>
            </a:r>
            <a:endParaRPr sz="1650">
              <a:latin typeface="Yu Gothic UI"/>
              <a:cs typeface="Yu Gothic UI"/>
            </a:endParaRPr>
          </a:p>
          <a:p>
            <a:pPr marL="631825">
              <a:lnSpc>
                <a:spcPct val="100000"/>
              </a:lnSpc>
              <a:spcBef>
                <a:spcPts val="725"/>
              </a:spcBef>
            </a:pPr>
            <a:r>
              <a:rPr sz="1200" spc="-80" dirty="0">
                <a:latin typeface="Lucida Sans Unicode"/>
                <a:cs typeface="Lucida Sans Unicode"/>
              </a:rPr>
              <a:t>utilizza </a:t>
            </a:r>
            <a:r>
              <a:rPr sz="1200" spc="-95" dirty="0">
                <a:latin typeface="Lucida Sans Unicode"/>
                <a:cs typeface="Lucida Sans Unicode"/>
              </a:rPr>
              <a:t>8bit </a:t>
            </a:r>
            <a:r>
              <a:rPr sz="1200" spc="-85" dirty="0">
                <a:latin typeface="Lucida Sans Unicode"/>
                <a:cs typeface="Lucida Sans Unicode"/>
              </a:rPr>
              <a:t>di </a:t>
            </a:r>
            <a:r>
              <a:rPr sz="1200" spc="-60" dirty="0">
                <a:latin typeface="Lucida Sans Unicode"/>
                <a:cs typeface="Lucida Sans Unicode"/>
              </a:rPr>
              <a:t>cui </a:t>
            </a:r>
            <a:r>
              <a:rPr sz="1200" spc="-75" dirty="0">
                <a:latin typeface="Lucida Sans Unicode"/>
                <a:cs typeface="Lucida Sans Unicode"/>
              </a:rPr>
              <a:t>uno </a:t>
            </a:r>
            <a:r>
              <a:rPr sz="1200" spc="-85" dirty="0">
                <a:latin typeface="Lucida Sans Unicode"/>
                <a:cs typeface="Lucida Sans Unicode"/>
              </a:rPr>
              <a:t>di </a:t>
            </a:r>
            <a:r>
              <a:rPr sz="1200" spc="-75" dirty="0">
                <a:latin typeface="Lucida Sans Unicode"/>
                <a:cs typeface="Lucida Sans Unicode"/>
              </a:rPr>
              <a:t>controllo: </a:t>
            </a:r>
            <a:r>
              <a:rPr sz="1200" spc="-114" dirty="0">
                <a:latin typeface="Lucida Sans Unicode"/>
                <a:cs typeface="Lucida Sans Unicode"/>
              </a:rPr>
              <a:t>7bit=128</a:t>
            </a:r>
            <a:r>
              <a:rPr sz="1200" spc="30" dirty="0">
                <a:latin typeface="Lucida Sans Unicode"/>
                <a:cs typeface="Lucida Sans Unicode"/>
              </a:rPr>
              <a:t> </a:t>
            </a:r>
            <a:r>
              <a:rPr sz="1200" spc="-75" dirty="0">
                <a:latin typeface="Lucida Sans Unicode"/>
                <a:cs typeface="Lucida Sans Unicode"/>
              </a:rPr>
              <a:t>configurazioni</a:t>
            </a:r>
            <a:endParaRPr sz="1200">
              <a:latin typeface="Lucida Sans Unicode"/>
              <a:cs typeface="Lucida Sans Unicode"/>
            </a:endParaRPr>
          </a:p>
          <a:p>
            <a:pPr marL="482600" marR="226695" indent="106680">
              <a:lnSpc>
                <a:spcPct val="100000"/>
              </a:lnSpc>
              <a:spcBef>
                <a:spcPts val="720"/>
              </a:spcBef>
            </a:pPr>
            <a:r>
              <a:rPr sz="1200" spc="10" dirty="0">
                <a:latin typeface="Lucida Sans Unicode"/>
                <a:cs typeface="Lucida Sans Unicode"/>
              </a:rPr>
              <a:t>UNICODE: </a:t>
            </a:r>
            <a:r>
              <a:rPr sz="1200" spc="-45" dirty="0">
                <a:latin typeface="Lucida Sans Unicode"/>
                <a:cs typeface="Lucida Sans Unicode"/>
              </a:rPr>
              <a:t>Codice </a:t>
            </a:r>
            <a:r>
              <a:rPr sz="1200" dirty="0">
                <a:latin typeface="Lucida Sans Unicode"/>
                <a:cs typeface="Lucida Sans Unicode"/>
              </a:rPr>
              <a:t>a </a:t>
            </a:r>
            <a:r>
              <a:rPr sz="1200" spc="-100" dirty="0">
                <a:latin typeface="Lucida Sans Unicode"/>
                <a:cs typeface="Lucida Sans Unicode"/>
              </a:rPr>
              <a:t>16 bit </a:t>
            </a:r>
            <a:r>
              <a:rPr sz="1200" spc="-55" dirty="0">
                <a:latin typeface="Lucida Sans Unicode"/>
                <a:cs typeface="Lucida Sans Unicode"/>
              </a:rPr>
              <a:t>(codifica </a:t>
            </a:r>
            <a:r>
              <a:rPr sz="1200" spc="-85" dirty="0">
                <a:latin typeface="Lucida Sans Unicode"/>
                <a:cs typeface="Lucida Sans Unicode"/>
              </a:rPr>
              <a:t>i </a:t>
            </a:r>
            <a:r>
              <a:rPr sz="1200" spc="-60" dirty="0">
                <a:latin typeface="Lucida Sans Unicode"/>
                <a:cs typeface="Lucida Sans Unicode"/>
              </a:rPr>
              <a:t>caratteri usati </a:t>
            </a:r>
            <a:r>
              <a:rPr sz="1200" spc="-90" dirty="0">
                <a:latin typeface="Lucida Sans Unicode"/>
                <a:cs typeface="Lucida Sans Unicode"/>
              </a:rPr>
              <a:t>in </a:t>
            </a:r>
            <a:r>
              <a:rPr sz="1200" spc="-55" dirty="0">
                <a:latin typeface="Lucida Sans Unicode"/>
                <a:cs typeface="Lucida Sans Unicode"/>
              </a:rPr>
              <a:t>quasi </a:t>
            </a:r>
            <a:r>
              <a:rPr sz="1200" spc="-90" dirty="0">
                <a:latin typeface="Lucida Sans Unicode"/>
                <a:cs typeface="Lucida Sans Unicode"/>
              </a:rPr>
              <a:t>tutte </a:t>
            </a:r>
            <a:r>
              <a:rPr sz="1200" spc="-50" dirty="0">
                <a:latin typeface="Lucida Sans Unicode"/>
                <a:cs typeface="Lucida Sans Unicode"/>
              </a:rPr>
              <a:t>le </a:t>
            </a:r>
            <a:r>
              <a:rPr sz="1200" spc="-75" dirty="0">
                <a:latin typeface="Lucida Sans Unicode"/>
                <a:cs typeface="Lucida Sans Unicode"/>
              </a:rPr>
              <a:t>lingue </a:t>
            </a:r>
            <a:r>
              <a:rPr sz="1200" spc="-35" dirty="0">
                <a:latin typeface="Lucida Sans Unicode"/>
                <a:cs typeface="Lucida Sans Unicode"/>
              </a:rPr>
              <a:t>vive </a:t>
            </a:r>
            <a:r>
              <a:rPr sz="1200" spc="-5" dirty="0">
                <a:latin typeface="Lucida Sans Unicode"/>
                <a:cs typeface="Lucida Sans Unicode"/>
              </a:rPr>
              <a:t>e </a:t>
            </a:r>
            <a:r>
              <a:rPr sz="1200" spc="-90" dirty="0">
                <a:latin typeface="Lucida Sans Unicode"/>
                <a:cs typeface="Lucida Sans Unicode"/>
              </a:rPr>
              <a:t>in </a:t>
            </a:r>
            <a:r>
              <a:rPr sz="1200" spc="-50" dirty="0">
                <a:latin typeface="Lucida Sans Unicode"/>
                <a:cs typeface="Lucida Sans Unicode"/>
              </a:rPr>
              <a:t>alcune </a:t>
            </a:r>
            <a:r>
              <a:rPr sz="1200" spc="-80" dirty="0">
                <a:latin typeface="Lucida Sans Unicode"/>
                <a:cs typeface="Lucida Sans Unicode"/>
              </a:rPr>
              <a:t>lingue  </a:t>
            </a:r>
            <a:r>
              <a:rPr sz="1200" spc="-75" dirty="0">
                <a:latin typeface="Lucida Sans Unicode"/>
                <a:cs typeface="Lucida Sans Unicode"/>
              </a:rPr>
              <a:t>morte, </a:t>
            </a:r>
            <a:r>
              <a:rPr sz="1200" spc="-55" dirty="0">
                <a:latin typeface="Lucida Sans Unicode"/>
                <a:cs typeface="Lucida Sans Unicode"/>
              </a:rPr>
              <a:t>nonch</a:t>
            </a:r>
            <a:r>
              <a:rPr sz="1200" spc="-55" dirty="0">
                <a:latin typeface="Arial"/>
                <a:cs typeface="Arial"/>
              </a:rPr>
              <a:t>é </a:t>
            </a:r>
            <a:r>
              <a:rPr sz="1200" spc="-80" dirty="0">
                <a:latin typeface="Lucida Sans Unicode"/>
                <a:cs typeface="Lucida Sans Unicode"/>
              </a:rPr>
              <a:t>simboli </a:t>
            </a:r>
            <a:r>
              <a:rPr sz="1200" spc="-65" dirty="0">
                <a:latin typeface="Lucida Sans Unicode"/>
                <a:cs typeface="Lucida Sans Unicode"/>
              </a:rPr>
              <a:t>matematici </a:t>
            </a:r>
            <a:r>
              <a:rPr sz="1200" spc="-5" dirty="0">
                <a:latin typeface="Lucida Sans Unicode"/>
                <a:cs typeface="Lucida Sans Unicode"/>
              </a:rPr>
              <a:t>e </a:t>
            </a:r>
            <a:r>
              <a:rPr sz="1200" spc="-70" dirty="0">
                <a:latin typeface="Lucida Sans Unicode"/>
                <a:cs typeface="Lucida Sans Unicode"/>
              </a:rPr>
              <a:t>chimici, </a:t>
            </a:r>
            <a:r>
              <a:rPr sz="1200" spc="-60" dirty="0">
                <a:latin typeface="Lucida Sans Unicode"/>
                <a:cs typeface="Lucida Sans Unicode"/>
              </a:rPr>
              <a:t>cartografici, </a:t>
            </a:r>
            <a:r>
              <a:rPr sz="1200" spc="-65" dirty="0">
                <a:latin typeface="Lucida Sans Unicode"/>
                <a:cs typeface="Lucida Sans Unicode"/>
              </a:rPr>
              <a:t>l'alfabeto </a:t>
            </a:r>
            <a:r>
              <a:rPr sz="1200" spc="-35" dirty="0">
                <a:latin typeface="Lucida Sans Unicode"/>
                <a:cs typeface="Lucida Sans Unicode"/>
              </a:rPr>
              <a:t>Braille, </a:t>
            </a:r>
            <a:r>
              <a:rPr sz="1200" spc="-75" dirty="0">
                <a:latin typeface="Lucida Sans Unicode"/>
                <a:cs typeface="Lucida Sans Unicode"/>
              </a:rPr>
              <a:t>ideogrammi </a:t>
            </a:r>
            <a:r>
              <a:rPr sz="1200" spc="-45" dirty="0">
                <a:latin typeface="Lucida Sans Unicode"/>
                <a:cs typeface="Lucida Sans Unicode"/>
              </a:rPr>
              <a:t>etc</a:t>
            </a:r>
            <a:r>
              <a:rPr sz="1200" spc="-60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)</a:t>
            </a:r>
            <a:endParaRPr sz="1200">
              <a:latin typeface="Lucida Sans Unicode"/>
              <a:cs typeface="Lucida Sans Unicode"/>
            </a:endParaRPr>
          </a:p>
          <a:p>
            <a:pPr marL="631825">
              <a:lnSpc>
                <a:spcPct val="100000"/>
              </a:lnSpc>
              <a:spcBef>
                <a:spcPts val="725"/>
              </a:spcBef>
            </a:pPr>
            <a:r>
              <a:rPr sz="1200" spc="-80" dirty="0">
                <a:latin typeface="Lucida Sans Unicode"/>
                <a:cs typeface="Lucida Sans Unicode"/>
              </a:rPr>
              <a:t>i </a:t>
            </a:r>
            <a:r>
              <a:rPr sz="1200" spc="-70" dirty="0">
                <a:latin typeface="Lucida Sans Unicode"/>
                <a:cs typeface="Lucida Sans Unicode"/>
              </a:rPr>
              <a:t>file </a:t>
            </a:r>
            <a:r>
              <a:rPr sz="1200" spc="-80" dirty="0">
                <a:latin typeface="Lucida Sans Unicode"/>
                <a:cs typeface="Lucida Sans Unicode"/>
              </a:rPr>
              <a:t>programma </a:t>
            </a:r>
            <a:r>
              <a:rPr sz="1200" spc="-60" dirty="0">
                <a:latin typeface="Lucida Sans Unicode"/>
                <a:cs typeface="Lucida Sans Unicode"/>
              </a:rPr>
              <a:t>sorgente </a:t>
            </a:r>
            <a:r>
              <a:rPr sz="1200" spc="-45" dirty="0">
                <a:latin typeface="Lucida Sans Unicode"/>
                <a:cs typeface="Lucida Sans Unicode"/>
              </a:rPr>
              <a:t>ed </a:t>
            </a:r>
            <a:r>
              <a:rPr sz="1200" spc="-80" dirty="0">
                <a:latin typeface="Lucida Sans Unicode"/>
                <a:cs typeface="Lucida Sans Unicode"/>
              </a:rPr>
              <a:t>i </a:t>
            </a:r>
            <a:r>
              <a:rPr sz="1200" spc="-75" dirty="0">
                <a:latin typeface="Lucida Sans Unicode"/>
                <a:cs typeface="Lucida Sans Unicode"/>
              </a:rPr>
              <a:t>documenti </a:t>
            </a:r>
            <a:r>
              <a:rPr sz="1200" spc="-60" dirty="0">
                <a:latin typeface="Lucida Sans Unicode"/>
                <a:cs typeface="Lucida Sans Unicode"/>
              </a:rPr>
              <a:t>sono generalmente </a:t>
            </a:r>
            <a:r>
              <a:rPr sz="1200" spc="-70" dirty="0">
                <a:latin typeface="Lucida Sans Unicode"/>
                <a:cs typeface="Lucida Sans Unicode"/>
              </a:rPr>
              <a:t>registrati </a:t>
            </a:r>
            <a:r>
              <a:rPr sz="1200" spc="-85" dirty="0">
                <a:latin typeface="Lucida Sans Unicode"/>
                <a:cs typeface="Lucida Sans Unicode"/>
              </a:rPr>
              <a:t>in </a:t>
            </a:r>
            <a:r>
              <a:rPr sz="1200" spc="-65" dirty="0">
                <a:latin typeface="Lucida Sans Unicode"/>
                <a:cs typeface="Lucida Sans Unicode"/>
              </a:rPr>
              <a:t>questo</a:t>
            </a:r>
            <a:r>
              <a:rPr sz="1200" spc="35" dirty="0">
                <a:latin typeface="Lucida Sans Unicode"/>
                <a:cs typeface="Lucida Sans Unicode"/>
              </a:rPr>
              <a:t> </a:t>
            </a:r>
            <a:r>
              <a:rPr sz="1200" spc="-80" dirty="0">
                <a:latin typeface="Lucida Sans Unicode"/>
                <a:cs typeface="Lucida Sans Unicode"/>
              </a:rPr>
              <a:t>formato.</a:t>
            </a:r>
            <a:endParaRPr sz="1200">
              <a:latin typeface="Lucida Sans Unicode"/>
              <a:cs typeface="Lucida Sans Unicode"/>
            </a:endParaRPr>
          </a:p>
          <a:p>
            <a:pPr marL="222885">
              <a:lnSpc>
                <a:spcPct val="100000"/>
              </a:lnSpc>
              <a:spcBef>
                <a:spcPts val="895"/>
              </a:spcBef>
            </a:pPr>
            <a:r>
              <a:rPr sz="1650" b="1" spc="-35" dirty="0">
                <a:latin typeface="Yu Gothic UI"/>
                <a:cs typeface="Yu Gothic UI"/>
              </a:rPr>
              <a:t>codice</a:t>
            </a:r>
            <a:r>
              <a:rPr sz="1650" b="1" spc="-45" dirty="0">
                <a:latin typeface="Yu Gothic UI"/>
                <a:cs typeface="Yu Gothic UI"/>
              </a:rPr>
              <a:t> </a:t>
            </a:r>
            <a:r>
              <a:rPr sz="1650" b="1" spc="-30" dirty="0">
                <a:latin typeface="Yu Gothic UI"/>
                <a:cs typeface="Yu Gothic UI"/>
              </a:rPr>
              <a:t>Binario:</a:t>
            </a:r>
            <a:endParaRPr sz="1650">
              <a:latin typeface="Yu Gothic UI"/>
              <a:cs typeface="Yu Gothic UI"/>
            </a:endParaRPr>
          </a:p>
          <a:p>
            <a:pPr marL="631825">
              <a:lnSpc>
                <a:spcPct val="100000"/>
              </a:lnSpc>
              <a:spcBef>
                <a:spcPts val="725"/>
              </a:spcBef>
            </a:pPr>
            <a:r>
              <a:rPr sz="1200" spc="-45" dirty="0">
                <a:latin typeface="Lucida Sans Unicode"/>
                <a:cs typeface="Lucida Sans Unicode"/>
              </a:rPr>
              <a:t>le sequenze </a:t>
            </a:r>
            <a:r>
              <a:rPr sz="1200" spc="-85" dirty="0">
                <a:latin typeface="Lucida Sans Unicode"/>
                <a:cs typeface="Lucida Sans Unicode"/>
              </a:rPr>
              <a:t>di </a:t>
            </a:r>
            <a:r>
              <a:rPr sz="1200" spc="-60" dirty="0">
                <a:latin typeface="Lucida Sans Unicode"/>
                <a:cs typeface="Lucida Sans Unicode"/>
              </a:rPr>
              <a:t>codici sono</a:t>
            </a:r>
            <a:r>
              <a:rPr sz="1200" spc="-95" dirty="0">
                <a:latin typeface="Lucida Sans Unicode"/>
                <a:cs typeface="Lucida Sans Unicode"/>
              </a:rPr>
              <a:t> </a:t>
            </a:r>
            <a:r>
              <a:rPr sz="1200" spc="-75" dirty="0">
                <a:latin typeface="Lucida Sans Unicode"/>
                <a:cs typeface="Lucida Sans Unicode"/>
              </a:rPr>
              <a:t>“illeggibili”;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16989" y="6214046"/>
            <a:ext cx="102108" cy="106679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54022" y="6164681"/>
            <a:ext cx="4904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Lucida Sans Unicode"/>
                <a:cs typeface="Lucida Sans Unicode"/>
              </a:rPr>
              <a:t>di </a:t>
            </a:r>
            <a:r>
              <a:rPr sz="1200" spc="-75" dirty="0">
                <a:latin typeface="Lucida Sans Unicode"/>
                <a:cs typeface="Lucida Sans Unicode"/>
              </a:rPr>
              <a:t>solito </a:t>
            </a:r>
            <a:r>
              <a:rPr sz="1200" spc="-85" dirty="0">
                <a:latin typeface="Lucida Sans Unicode"/>
                <a:cs typeface="Lucida Sans Unicode"/>
              </a:rPr>
              <a:t>i </a:t>
            </a:r>
            <a:r>
              <a:rPr sz="1200" spc="-70" dirty="0">
                <a:latin typeface="Lucida Sans Unicode"/>
                <a:cs typeface="Lucida Sans Unicode"/>
              </a:rPr>
              <a:t>file </a:t>
            </a:r>
            <a:r>
              <a:rPr sz="1200" spc="-80" dirty="0">
                <a:latin typeface="Lucida Sans Unicode"/>
                <a:cs typeface="Lucida Sans Unicode"/>
              </a:rPr>
              <a:t>memorizzati </a:t>
            </a:r>
            <a:r>
              <a:rPr sz="1200" spc="-85" dirty="0">
                <a:latin typeface="Lucida Sans Unicode"/>
                <a:cs typeface="Lucida Sans Unicode"/>
              </a:rPr>
              <a:t>in </a:t>
            </a:r>
            <a:r>
              <a:rPr sz="1200" spc="-50" dirty="0">
                <a:latin typeface="Lucida Sans Unicode"/>
                <a:cs typeface="Lucida Sans Unicode"/>
              </a:rPr>
              <a:t>questa </a:t>
            </a:r>
            <a:r>
              <a:rPr sz="1200" spc="-70" dirty="0">
                <a:latin typeface="Lucida Sans Unicode"/>
                <a:cs typeface="Lucida Sans Unicode"/>
              </a:rPr>
              <a:t>modalità </a:t>
            </a:r>
            <a:r>
              <a:rPr sz="1200" spc="-60" dirty="0">
                <a:latin typeface="Lucida Sans Unicode"/>
                <a:cs typeface="Lucida Sans Unicode"/>
              </a:rPr>
              <a:t>hanno </a:t>
            </a:r>
            <a:r>
              <a:rPr sz="1200" spc="-50" dirty="0">
                <a:latin typeface="Lucida Sans Unicode"/>
                <a:cs typeface="Lucida Sans Unicode"/>
              </a:rPr>
              <a:t>una </a:t>
            </a:r>
            <a:r>
              <a:rPr sz="1200" spc="-80" dirty="0">
                <a:latin typeface="Lucida Sans Unicode"/>
                <a:cs typeface="Lucida Sans Unicode"/>
              </a:rPr>
              <a:t>struttura</a:t>
            </a:r>
            <a:r>
              <a:rPr sz="1200" spc="60" dirty="0">
                <a:latin typeface="Lucida Sans Unicode"/>
                <a:cs typeface="Lucida Sans Unicode"/>
              </a:rPr>
              <a:t> </a:t>
            </a:r>
            <a:r>
              <a:rPr sz="1200" spc="-65" dirty="0">
                <a:latin typeface="Lucida Sans Unicode"/>
                <a:cs typeface="Lucida Sans Unicode"/>
              </a:rPr>
              <a:t>interna.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76800" y="2286000"/>
            <a:ext cx="1600200" cy="1066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76800" y="2286000"/>
            <a:ext cx="1600200" cy="1066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46355" marR="744855">
              <a:lnSpc>
                <a:spcPct val="100000"/>
              </a:lnSpc>
              <a:spcBef>
                <a:spcPts val="5"/>
              </a:spcBef>
            </a:pP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Modulo  O</a:t>
            </a:r>
            <a:r>
              <a:rPr sz="1600" b="1" spc="-15" dirty="0">
                <a:solidFill>
                  <a:srgbClr val="FFFFFF"/>
                </a:solidFill>
                <a:latin typeface="Malgun Gothic"/>
                <a:cs typeface="Malgun Gothic"/>
              </a:rPr>
              <a:t>g</a:t>
            </a:r>
            <a:r>
              <a:rPr sz="1600" b="1" spc="-5" dirty="0">
                <a:solidFill>
                  <a:srgbClr val="FFFFFF"/>
                </a:solidFill>
                <a:latin typeface="Malgun Gothic"/>
                <a:cs typeface="Malgun Gothic"/>
              </a:rPr>
              <a:t>g</a:t>
            </a: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et</a:t>
            </a:r>
            <a:r>
              <a:rPr sz="1600" b="1" spc="-20" dirty="0">
                <a:solidFill>
                  <a:srgbClr val="FFFFFF"/>
                </a:solidFill>
                <a:latin typeface="Malgun Gothic"/>
                <a:cs typeface="Malgun Gothic"/>
              </a:rPr>
              <a:t>t</a:t>
            </a:r>
            <a:r>
              <a:rPr sz="1600" b="1" spc="-5" dirty="0">
                <a:solidFill>
                  <a:srgbClr val="FFFFFF"/>
                </a:solidFill>
                <a:latin typeface="Malgun Gothic"/>
                <a:cs typeface="Malgun Gothic"/>
              </a:rPr>
              <a:t>o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39000" y="1905000"/>
            <a:ext cx="1600200" cy="1066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39000" y="1905000"/>
            <a:ext cx="1600200" cy="1066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118745" marR="706120" indent="-71755">
              <a:lnSpc>
                <a:spcPct val="100000"/>
              </a:lnSpc>
              <a:spcBef>
                <a:spcPts val="5"/>
              </a:spcBef>
            </a:pP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Nome</a:t>
            </a:r>
            <a:r>
              <a:rPr sz="1600" b="1" spc="-8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Malgun Gothic"/>
                <a:cs typeface="Malgun Gothic"/>
              </a:rPr>
              <a:t>di  </a:t>
            </a: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Modulo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76800" y="1981200"/>
            <a:ext cx="1600200" cy="3048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76800" y="1981200"/>
            <a:ext cx="1600200" cy="304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15"/>
              </a:spcBef>
            </a:pP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Intestazione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39000" y="3505200"/>
            <a:ext cx="1600200" cy="381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39000" y="3505200"/>
            <a:ext cx="1600200" cy="3810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520"/>
              </a:spcBef>
            </a:pP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Proprietario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39000" y="2971800"/>
            <a:ext cx="1600200" cy="5334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239000" y="2971800"/>
            <a:ext cx="1600200" cy="5334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4224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1120"/>
              </a:spcBef>
            </a:pP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Data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76800" y="3352800"/>
            <a:ext cx="1600200" cy="3048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876800" y="3352800"/>
            <a:ext cx="1600200" cy="304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27939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19"/>
              </a:spcBef>
            </a:pP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Intestazione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76800" y="3657600"/>
            <a:ext cx="1600200" cy="1295400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876800" y="3657600"/>
            <a:ext cx="1600200" cy="12954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Times New Roman"/>
              <a:cs typeface="Times New Roman"/>
            </a:endParaRPr>
          </a:p>
          <a:p>
            <a:pPr marL="46355">
              <a:lnSpc>
                <a:spcPct val="100000"/>
              </a:lnSpc>
              <a:spcBef>
                <a:spcPts val="5"/>
              </a:spcBef>
            </a:pP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Modulo</a:t>
            </a:r>
            <a:endParaRPr sz="1600">
              <a:latin typeface="Malgun Gothic"/>
              <a:cs typeface="Malgun Gothic"/>
            </a:endParaRPr>
          </a:p>
          <a:p>
            <a:pPr marL="46355">
              <a:lnSpc>
                <a:spcPct val="100000"/>
              </a:lnSpc>
            </a:pP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Oggetto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77000" y="1905000"/>
            <a:ext cx="762000" cy="76200"/>
          </a:xfrm>
          <a:custGeom>
            <a:avLst/>
            <a:gdLst/>
            <a:ahLst/>
            <a:cxnLst/>
            <a:rect l="l" t="t" r="r" b="b"/>
            <a:pathLst>
              <a:path w="762000" h="76200">
                <a:moveTo>
                  <a:pt x="0" y="76200"/>
                </a:moveTo>
                <a:lnTo>
                  <a:pt x="762000" y="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9000" y="3886200"/>
            <a:ext cx="1600200" cy="381000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39000" y="3886200"/>
            <a:ext cx="1600200" cy="3810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520"/>
              </a:spcBef>
            </a:pP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Protezione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239000" y="4267200"/>
            <a:ext cx="1600200" cy="457200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239000" y="4267200"/>
            <a:ext cx="1600200" cy="4572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819"/>
              </a:spcBef>
            </a:pP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Dimensione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77000" y="2286000"/>
            <a:ext cx="762000" cy="2438400"/>
          </a:xfrm>
          <a:custGeom>
            <a:avLst/>
            <a:gdLst/>
            <a:ahLst/>
            <a:cxnLst/>
            <a:rect l="l" t="t" r="r" b="b"/>
            <a:pathLst>
              <a:path w="762000" h="2438400">
                <a:moveTo>
                  <a:pt x="0" y="0"/>
                </a:moveTo>
                <a:lnTo>
                  <a:pt x="762000" y="243840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396746" y="6340246"/>
            <a:ext cx="17767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Malgun Gothic"/>
                <a:cs typeface="Malgun Gothic"/>
              </a:rPr>
              <a:t>file eseguibile </a:t>
            </a:r>
            <a:r>
              <a:rPr sz="1600" spc="-10" dirty="0">
                <a:latin typeface="Malgun Gothic"/>
                <a:cs typeface="Malgun Gothic"/>
              </a:rPr>
              <a:t>Unix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47800" y="2060575"/>
            <a:ext cx="2209800" cy="381000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47800" y="2060575"/>
            <a:ext cx="2209800" cy="381000"/>
          </a:xfrm>
          <a:custGeom>
            <a:avLst/>
            <a:gdLst/>
            <a:ahLst/>
            <a:cxnLst/>
            <a:rect l="l" t="t" r="r" b="b"/>
            <a:pathLst>
              <a:path w="2209800" h="381000">
                <a:moveTo>
                  <a:pt x="0" y="381000"/>
                </a:moveTo>
                <a:lnTo>
                  <a:pt x="2209800" y="381000"/>
                </a:lnTo>
                <a:lnTo>
                  <a:pt x="2209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447800" y="2060575"/>
            <a:ext cx="2209800" cy="304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46355">
              <a:lnSpc>
                <a:spcPts val="2010"/>
              </a:lnSpc>
              <a:spcBef>
                <a:spcPts val="385"/>
              </a:spcBef>
            </a:pPr>
            <a:r>
              <a:rPr sz="1800" b="1" spc="-5" dirty="0">
                <a:solidFill>
                  <a:srgbClr val="FFFFFF"/>
                </a:solidFill>
                <a:latin typeface="Malgun Gothic"/>
                <a:cs typeface="Malgun Gothic"/>
              </a:rPr>
              <a:t>Dimensione</a:t>
            </a:r>
            <a:r>
              <a:rPr sz="18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b="1" spc="-45" dirty="0">
                <a:solidFill>
                  <a:srgbClr val="FFFFFF"/>
                </a:solidFill>
                <a:latin typeface="Malgun Gothic"/>
                <a:cs typeface="Malgun Gothic"/>
              </a:rPr>
              <a:t>Testo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447800" y="2365375"/>
            <a:ext cx="2209800" cy="304800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47800" y="2365375"/>
            <a:ext cx="2209800" cy="304800"/>
          </a:xfrm>
          <a:custGeom>
            <a:avLst/>
            <a:gdLst/>
            <a:ahLst/>
            <a:cxnLst/>
            <a:rect l="l" t="t" r="r" b="b"/>
            <a:pathLst>
              <a:path w="2209800" h="304800">
                <a:moveTo>
                  <a:pt x="0" y="304800"/>
                </a:moveTo>
                <a:lnTo>
                  <a:pt x="2209800" y="304800"/>
                </a:lnTo>
                <a:lnTo>
                  <a:pt x="2209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447800" y="2441575"/>
            <a:ext cx="2209800" cy="2286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ts val="1650"/>
              </a:lnSpc>
            </a:pPr>
            <a:r>
              <a:rPr sz="1800" b="1" spc="-5" dirty="0">
                <a:solidFill>
                  <a:srgbClr val="FFFFFF"/>
                </a:solidFill>
                <a:latin typeface="Malgun Gothic"/>
                <a:cs typeface="Malgun Gothic"/>
              </a:rPr>
              <a:t>Dimensione</a:t>
            </a:r>
            <a:r>
              <a:rPr sz="18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FFFF"/>
                </a:solidFill>
                <a:latin typeface="Malgun Gothic"/>
                <a:cs typeface="Malgun Gothic"/>
              </a:rPr>
              <a:t>Dati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447800" y="2670175"/>
            <a:ext cx="2209800" cy="304800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447800" y="2670175"/>
            <a:ext cx="2209800" cy="304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90"/>
              </a:spcBef>
            </a:pPr>
            <a:r>
              <a:rPr sz="1800" b="1" spc="-5" dirty="0">
                <a:solidFill>
                  <a:srgbClr val="FFFFFF"/>
                </a:solidFill>
                <a:latin typeface="Malgun Gothic"/>
                <a:cs typeface="Malgun Gothic"/>
              </a:rPr>
              <a:t>Dimensione</a:t>
            </a:r>
            <a:r>
              <a:rPr sz="18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FFFF"/>
                </a:solidFill>
                <a:latin typeface="Malgun Gothic"/>
                <a:cs typeface="Malgun Gothic"/>
              </a:rPr>
              <a:t>BSS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447800" y="2974975"/>
            <a:ext cx="2209800" cy="304800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447800" y="2974975"/>
            <a:ext cx="2235200" cy="304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90"/>
              </a:spcBef>
            </a:pPr>
            <a:r>
              <a:rPr sz="1800" b="1" dirty="0">
                <a:solidFill>
                  <a:srgbClr val="FFFFFF"/>
                </a:solidFill>
                <a:latin typeface="Malgun Gothic"/>
                <a:cs typeface="Malgun Gothic"/>
              </a:rPr>
              <a:t>Dim. </a:t>
            </a:r>
            <a:r>
              <a:rPr sz="1800" b="1" spc="-30" dirty="0">
                <a:solidFill>
                  <a:srgbClr val="FFFFFF"/>
                </a:solidFill>
                <a:latin typeface="Malgun Gothic"/>
                <a:cs typeface="Malgun Gothic"/>
              </a:rPr>
              <a:t>Tabella</a:t>
            </a:r>
            <a:r>
              <a:rPr sz="1800" b="1" spc="-4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Malgun Gothic"/>
                <a:cs typeface="Malgun Gothic"/>
              </a:rPr>
              <a:t>Simbol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4467" y="2973704"/>
            <a:ext cx="88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Malgun Gothic"/>
                <a:cs typeface="Malgun Gothic"/>
              </a:rPr>
              <a:t>i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447800" y="3279775"/>
            <a:ext cx="2209800" cy="304800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447800" y="3279775"/>
            <a:ext cx="2209800" cy="304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90"/>
              </a:spcBef>
            </a:pPr>
            <a:r>
              <a:rPr sz="1800" b="1" spc="10" dirty="0">
                <a:solidFill>
                  <a:srgbClr val="FFFFFF"/>
                </a:solidFill>
                <a:latin typeface="Malgun Gothic"/>
                <a:cs typeface="Malgun Gothic"/>
              </a:rPr>
              <a:t>Entry</a:t>
            </a:r>
            <a:r>
              <a:rPr sz="1800" b="1" spc="-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Malgun Gothic"/>
                <a:cs typeface="Malgun Gothic"/>
              </a:rPr>
              <a:t>Point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447800" y="3584575"/>
            <a:ext cx="2209800" cy="304800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447800" y="3584575"/>
            <a:ext cx="2209800" cy="304800"/>
          </a:xfrm>
          <a:custGeom>
            <a:avLst/>
            <a:gdLst/>
            <a:ahLst/>
            <a:cxnLst/>
            <a:rect l="l" t="t" r="r" b="b"/>
            <a:pathLst>
              <a:path w="2209800" h="304800">
                <a:moveTo>
                  <a:pt x="0" y="304800"/>
                </a:moveTo>
                <a:lnTo>
                  <a:pt x="2209800" y="304800"/>
                </a:lnTo>
                <a:lnTo>
                  <a:pt x="2209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47800" y="3889375"/>
            <a:ext cx="2209800" cy="304800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47800" y="3889375"/>
            <a:ext cx="2209800" cy="304800"/>
          </a:xfrm>
          <a:custGeom>
            <a:avLst/>
            <a:gdLst/>
            <a:ahLst/>
            <a:cxnLst/>
            <a:rect l="l" t="t" r="r" b="b"/>
            <a:pathLst>
              <a:path w="2209800" h="304800">
                <a:moveTo>
                  <a:pt x="0" y="304800"/>
                </a:moveTo>
                <a:lnTo>
                  <a:pt x="2209800" y="304800"/>
                </a:lnTo>
                <a:lnTo>
                  <a:pt x="2209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25500" y="3888485"/>
            <a:ext cx="2822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</a:tabLst>
            </a:pPr>
            <a:r>
              <a:rPr sz="1800" b="1" u="heavy" dirty="0">
                <a:solidFill>
                  <a:srgbClr val="FFFFFF"/>
                </a:solidFill>
                <a:uFill>
                  <a:solidFill>
                    <a:srgbClr val="808080"/>
                  </a:solidFill>
                </a:uFill>
                <a:latin typeface="Malgun Gothic"/>
                <a:cs typeface="Malgun Gothic"/>
              </a:rPr>
              <a:t> 	</a:t>
            </a:r>
            <a:r>
              <a:rPr sz="18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Malgun Gothic"/>
                <a:cs typeface="Malgun Gothic"/>
              </a:rPr>
              <a:t>Flag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447800" y="4176648"/>
            <a:ext cx="2209800" cy="609600"/>
          </a:xfrm>
          <a:prstGeom prst="rect">
            <a:avLst/>
          </a:pr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447800" y="4176648"/>
            <a:ext cx="2209800" cy="609600"/>
          </a:xfrm>
          <a:custGeom>
            <a:avLst/>
            <a:gdLst/>
            <a:ahLst/>
            <a:cxnLst/>
            <a:rect l="l" t="t" r="r" b="b"/>
            <a:pathLst>
              <a:path w="2209800" h="609600">
                <a:moveTo>
                  <a:pt x="0" y="609600"/>
                </a:moveTo>
                <a:lnTo>
                  <a:pt x="2209800" y="609600"/>
                </a:lnTo>
                <a:lnTo>
                  <a:pt x="22098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457325" y="4340478"/>
            <a:ext cx="21907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95"/>
              </a:spcBef>
            </a:pPr>
            <a:r>
              <a:rPr sz="1600" b="1" spc="-45" dirty="0">
                <a:solidFill>
                  <a:srgbClr val="FFFFFF"/>
                </a:solidFill>
                <a:latin typeface="Malgun Gothic"/>
                <a:cs typeface="Malgun Gothic"/>
              </a:rPr>
              <a:t>Testo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311275" y="4327525"/>
            <a:ext cx="259079" cy="161925"/>
          </a:xfrm>
          <a:custGeom>
            <a:avLst/>
            <a:gdLst/>
            <a:ahLst/>
            <a:cxnLst/>
            <a:rect l="l" t="t" r="r" b="b"/>
            <a:pathLst>
              <a:path w="259080" h="161925">
                <a:moveTo>
                  <a:pt x="258825" y="0"/>
                </a:moveTo>
                <a:lnTo>
                  <a:pt x="0" y="161925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11275" y="4479925"/>
            <a:ext cx="259079" cy="161925"/>
          </a:xfrm>
          <a:custGeom>
            <a:avLst/>
            <a:gdLst/>
            <a:ahLst/>
            <a:cxnLst/>
            <a:rect l="l" t="t" r="r" b="b"/>
            <a:pathLst>
              <a:path w="259080" h="161925">
                <a:moveTo>
                  <a:pt x="258825" y="0"/>
                </a:moveTo>
                <a:lnTo>
                  <a:pt x="0" y="161925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522726" y="4327525"/>
            <a:ext cx="259079" cy="161925"/>
          </a:xfrm>
          <a:custGeom>
            <a:avLst/>
            <a:gdLst/>
            <a:ahLst/>
            <a:cxnLst/>
            <a:rect l="l" t="t" r="r" b="b"/>
            <a:pathLst>
              <a:path w="259079" h="161925">
                <a:moveTo>
                  <a:pt x="258699" y="0"/>
                </a:moveTo>
                <a:lnTo>
                  <a:pt x="0" y="161925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522726" y="4479925"/>
            <a:ext cx="259079" cy="161925"/>
          </a:xfrm>
          <a:custGeom>
            <a:avLst/>
            <a:gdLst/>
            <a:ahLst/>
            <a:cxnLst/>
            <a:rect l="l" t="t" r="r" b="b"/>
            <a:pathLst>
              <a:path w="259079" h="161925">
                <a:moveTo>
                  <a:pt x="258699" y="0"/>
                </a:moveTo>
                <a:lnTo>
                  <a:pt x="0" y="161925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47800" y="4786376"/>
            <a:ext cx="2209800" cy="609600"/>
          </a:xfrm>
          <a:prstGeom prst="rect">
            <a:avLst/>
          </a:pr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447800" y="4786376"/>
            <a:ext cx="2209800" cy="609600"/>
          </a:xfrm>
          <a:custGeom>
            <a:avLst/>
            <a:gdLst/>
            <a:ahLst/>
            <a:cxnLst/>
            <a:rect l="l" t="t" r="r" b="b"/>
            <a:pathLst>
              <a:path w="2209800" h="609600">
                <a:moveTo>
                  <a:pt x="0" y="609600"/>
                </a:moveTo>
                <a:lnTo>
                  <a:pt x="2209800" y="609600"/>
                </a:lnTo>
                <a:lnTo>
                  <a:pt x="22098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447800" y="4786312"/>
            <a:ext cx="2209800" cy="610235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7589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1385"/>
              </a:spcBef>
            </a:pP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Dati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295400" y="4937125"/>
            <a:ext cx="259079" cy="161925"/>
          </a:xfrm>
          <a:custGeom>
            <a:avLst/>
            <a:gdLst/>
            <a:ahLst/>
            <a:cxnLst/>
            <a:rect l="l" t="t" r="r" b="b"/>
            <a:pathLst>
              <a:path w="259080" h="161925">
                <a:moveTo>
                  <a:pt x="258825" y="0"/>
                </a:moveTo>
                <a:lnTo>
                  <a:pt x="0" y="161925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95400" y="5089525"/>
            <a:ext cx="259079" cy="161925"/>
          </a:xfrm>
          <a:custGeom>
            <a:avLst/>
            <a:gdLst/>
            <a:ahLst/>
            <a:cxnLst/>
            <a:rect l="l" t="t" r="r" b="b"/>
            <a:pathLst>
              <a:path w="259080" h="161925">
                <a:moveTo>
                  <a:pt x="258825" y="0"/>
                </a:moveTo>
                <a:lnTo>
                  <a:pt x="0" y="161925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506851" y="4937125"/>
            <a:ext cx="259079" cy="161925"/>
          </a:xfrm>
          <a:custGeom>
            <a:avLst/>
            <a:gdLst/>
            <a:ahLst/>
            <a:cxnLst/>
            <a:rect l="l" t="t" r="r" b="b"/>
            <a:pathLst>
              <a:path w="259079" h="161925">
                <a:moveTo>
                  <a:pt x="258699" y="0"/>
                </a:moveTo>
                <a:lnTo>
                  <a:pt x="0" y="161925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506851" y="5089525"/>
            <a:ext cx="259079" cy="161925"/>
          </a:xfrm>
          <a:custGeom>
            <a:avLst/>
            <a:gdLst/>
            <a:ahLst/>
            <a:cxnLst/>
            <a:rect l="l" t="t" r="r" b="b"/>
            <a:pathLst>
              <a:path w="259079" h="161925">
                <a:moveTo>
                  <a:pt x="258699" y="0"/>
                </a:moveTo>
                <a:lnTo>
                  <a:pt x="0" y="161925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447800" y="5395912"/>
            <a:ext cx="2209800" cy="381000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447800" y="5395912"/>
            <a:ext cx="2209800" cy="381000"/>
          </a:xfrm>
          <a:custGeom>
            <a:avLst/>
            <a:gdLst/>
            <a:ahLst/>
            <a:cxnLst/>
            <a:rect l="l" t="t" r="r" b="b"/>
            <a:pathLst>
              <a:path w="2209800" h="381000">
                <a:moveTo>
                  <a:pt x="0" y="381000"/>
                </a:moveTo>
                <a:lnTo>
                  <a:pt x="2209800" y="381000"/>
                </a:lnTo>
                <a:lnTo>
                  <a:pt x="2209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447800" y="5395944"/>
            <a:ext cx="2209800" cy="3810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395"/>
              </a:spcBef>
            </a:pPr>
            <a:r>
              <a:rPr sz="1800" b="1" spc="-5" dirty="0">
                <a:solidFill>
                  <a:srgbClr val="FFFFFF"/>
                </a:solidFill>
                <a:latin typeface="Malgun Gothic"/>
                <a:cs typeface="Malgun Gothic"/>
              </a:rPr>
              <a:t>Bit </a:t>
            </a:r>
            <a:r>
              <a:rPr sz="1800" b="1" dirty="0">
                <a:solidFill>
                  <a:srgbClr val="FFFFFF"/>
                </a:solidFill>
                <a:latin typeface="Malgun Gothic"/>
                <a:cs typeface="Malgun Gothic"/>
              </a:rPr>
              <a:t>di</a:t>
            </a:r>
            <a:r>
              <a:rPr sz="1800" b="1" spc="-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Malgun Gothic"/>
                <a:cs typeface="Malgun Gothic"/>
              </a:rPr>
              <a:t>Rilocazione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447800" y="5776912"/>
            <a:ext cx="2209800" cy="381000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47800" y="5776912"/>
            <a:ext cx="2209800" cy="381000"/>
          </a:xfrm>
          <a:custGeom>
            <a:avLst/>
            <a:gdLst/>
            <a:ahLst/>
            <a:cxnLst/>
            <a:rect l="l" t="t" r="r" b="b"/>
            <a:pathLst>
              <a:path w="2209800" h="381000">
                <a:moveTo>
                  <a:pt x="0" y="381000"/>
                </a:moveTo>
                <a:lnTo>
                  <a:pt x="2209800" y="381000"/>
                </a:lnTo>
                <a:lnTo>
                  <a:pt x="2209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1447800" y="5776912"/>
            <a:ext cx="2209800" cy="3810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395"/>
              </a:spcBef>
            </a:pPr>
            <a:r>
              <a:rPr sz="1800" b="1" spc="-30" dirty="0">
                <a:solidFill>
                  <a:srgbClr val="FFFFFF"/>
                </a:solidFill>
                <a:latin typeface="Malgun Gothic"/>
                <a:cs typeface="Malgun Gothic"/>
              </a:rPr>
              <a:t>Tabella </a:t>
            </a:r>
            <a:r>
              <a:rPr sz="1800" b="1" dirty="0">
                <a:solidFill>
                  <a:srgbClr val="FFFFFF"/>
                </a:solidFill>
                <a:latin typeface="Malgun Gothic"/>
                <a:cs typeface="Malgun Gothic"/>
              </a:rPr>
              <a:t>dei</a:t>
            </a:r>
            <a:r>
              <a:rPr sz="18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Malgun Gothic"/>
                <a:cs typeface="Malgun Gothic"/>
              </a:rPr>
              <a:t>Simboli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312925" y="5395976"/>
            <a:ext cx="259079" cy="161925"/>
          </a:xfrm>
          <a:custGeom>
            <a:avLst/>
            <a:gdLst/>
            <a:ahLst/>
            <a:cxnLst/>
            <a:rect l="l" t="t" r="r" b="b"/>
            <a:pathLst>
              <a:path w="259080" h="161925">
                <a:moveTo>
                  <a:pt x="258699" y="0"/>
                </a:moveTo>
                <a:lnTo>
                  <a:pt x="0" y="161925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12925" y="5548376"/>
            <a:ext cx="259079" cy="161925"/>
          </a:xfrm>
          <a:custGeom>
            <a:avLst/>
            <a:gdLst/>
            <a:ahLst/>
            <a:cxnLst/>
            <a:rect l="l" t="t" r="r" b="b"/>
            <a:pathLst>
              <a:path w="259080" h="161925">
                <a:moveTo>
                  <a:pt x="258699" y="0"/>
                </a:moveTo>
                <a:lnTo>
                  <a:pt x="0" y="161861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524250" y="5395976"/>
            <a:ext cx="259079" cy="161925"/>
          </a:xfrm>
          <a:custGeom>
            <a:avLst/>
            <a:gdLst/>
            <a:ahLst/>
            <a:cxnLst/>
            <a:rect l="l" t="t" r="r" b="b"/>
            <a:pathLst>
              <a:path w="259079" h="161925">
                <a:moveTo>
                  <a:pt x="258825" y="0"/>
                </a:moveTo>
                <a:lnTo>
                  <a:pt x="0" y="161925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524250" y="5548376"/>
            <a:ext cx="259079" cy="161925"/>
          </a:xfrm>
          <a:custGeom>
            <a:avLst/>
            <a:gdLst/>
            <a:ahLst/>
            <a:cxnLst/>
            <a:rect l="l" t="t" r="r" b="b"/>
            <a:pathLst>
              <a:path w="259079" h="161925">
                <a:moveTo>
                  <a:pt x="258825" y="0"/>
                </a:moveTo>
                <a:lnTo>
                  <a:pt x="0" y="161861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95400" y="5826125"/>
            <a:ext cx="259079" cy="161925"/>
          </a:xfrm>
          <a:custGeom>
            <a:avLst/>
            <a:gdLst/>
            <a:ahLst/>
            <a:cxnLst/>
            <a:rect l="l" t="t" r="r" b="b"/>
            <a:pathLst>
              <a:path w="259080" h="161925">
                <a:moveTo>
                  <a:pt x="258825" y="0"/>
                </a:moveTo>
                <a:lnTo>
                  <a:pt x="0" y="161925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95400" y="5978525"/>
            <a:ext cx="259079" cy="161925"/>
          </a:xfrm>
          <a:custGeom>
            <a:avLst/>
            <a:gdLst/>
            <a:ahLst/>
            <a:cxnLst/>
            <a:rect l="l" t="t" r="r" b="b"/>
            <a:pathLst>
              <a:path w="259080" h="161925">
                <a:moveTo>
                  <a:pt x="258825" y="0"/>
                </a:moveTo>
                <a:lnTo>
                  <a:pt x="0" y="161925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506851" y="5826125"/>
            <a:ext cx="259079" cy="161925"/>
          </a:xfrm>
          <a:custGeom>
            <a:avLst/>
            <a:gdLst/>
            <a:ahLst/>
            <a:cxnLst/>
            <a:rect l="l" t="t" r="r" b="b"/>
            <a:pathLst>
              <a:path w="259079" h="161925">
                <a:moveTo>
                  <a:pt x="258699" y="0"/>
                </a:moveTo>
                <a:lnTo>
                  <a:pt x="0" y="161925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506851" y="5978525"/>
            <a:ext cx="259079" cy="161925"/>
          </a:xfrm>
          <a:custGeom>
            <a:avLst/>
            <a:gdLst/>
            <a:ahLst/>
            <a:cxnLst/>
            <a:rect l="l" t="t" r="r" b="b"/>
            <a:pathLst>
              <a:path w="259079" h="161925">
                <a:moveTo>
                  <a:pt x="258699" y="0"/>
                </a:moveTo>
                <a:lnTo>
                  <a:pt x="0" y="161925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2251329" y="1665223"/>
            <a:ext cx="663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Malgun Gothic"/>
                <a:cs typeface="Malgun Gothic"/>
              </a:rPr>
              <a:t>16</a:t>
            </a:r>
            <a:r>
              <a:rPr sz="1800" b="1" spc="-95" dirty="0">
                <a:latin typeface="Malgun Gothic"/>
                <a:cs typeface="Malgun Gothic"/>
              </a:rPr>
              <a:t> </a:t>
            </a:r>
            <a:r>
              <a:rPr sz="1800" b="1" spc="-5" dirty="0">
                <a:latin typeface="Malgun Gothic"/>
                <a:cs typeface="Malgun Gothic"/>
              </a:rPr>
              <a:t>bit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524000" y="1790700"/>
            <a:ext cx="609600" cy="76200"/>
          </a:xfrm>
          <a:custGeom>
            <a:avLst/>
            <a:gdLst/>
            <a:ahLst/>
            <a:cxnLst/>
            <a:rect l="l" t="t" r="r" b="b"/>
            <a:pathLst>
              <a:path w="6096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5974"/>
                </a:lnTo>
                <a:lnTo>
                  <a:pt x="63500" y="45974"/>
                </a:lnTo>
                <a:lnTo>
                  <a:pt x="63500" y="30099"/>
                </a:lnTo>
                <a:lnTo>
                  <a:pt x="76200" y="30099"/>
                </a:lnTo>
                <a:lnTo>
                  <a:pt x="76200" y="0"/>
                </a:lnTo>
                <a:close/>
              </a:path>
              <a:path w="609600" h="76200">
                <a:moveTo>
                  <a:pt x="76200" y="30099"/>
                </a:moveTo>
                <a:lnTo>
                  <a:pt x="63500" y="30099"/>
                </a:lnTo>
                <a:lnTo>
                  <a:pt x="63500" y="45974"/>
                </a:lnTo>
                <a:lnTo>
                  <a:pt x="76200" y="45974"/>
                </a:lnTo>
                <a:lnTo>
                  <a:pt x="76200" y="30099"/>
                </a:lnTo>
                <a:close/>
              </a:path>
              <a:path w="609600" h="76200">
                <a:moveTo>
                  <a:pt x="609600" y="30099"/>
                </a:moveTo>
                <a:lnTo>
                  <a:pt x="76200" y="30099"/>
                </a:lnTo>
                <a:lnTo>
                  <a:pt x="76200" y="45974"/>
                </a:lnTo>
                <a:lnTo>
                  <a:pt x="609600" y="45974"/>
                </a:lnTo>
                <a:lnTo>
                  <a:pt x="609600" y="3009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048000" y="1790700"/>
            <a:ext cx="609600" cy="76200"/>
          </a:xfrm>
          <a:custGeom>
            <a:avLst/>
            <a:gdLst/>
            <a:ahLst/>
            <a:cxnLst/>
            <a:rect l="l" t="t" r="r" b="b"/>
            <a:pathLst>
              <a:path w="609600" h="76200">
                <a:moveTo>
                  <a:pt x="546100" y="30099"/>
                </a:moveTo>
                <a:lnTo>
                  <a:pt x="533400" y="30101"/>
                </a:lnTo>
                <a:lnTo>
                  <a:pt x="533400" y="76200"/>
                </a:lnTo>
                <a:lnTo>
                  <a:pt x="593851" y="45974"/>
                </a:lnTo>
                <a:lnTo>
                  <a:pt x="546100" y="45974"/>
                </a:lnTo>
                <a:lnTo>
                  <a:pt x="546100" y="30099"/>
                </a:lnTo>
                <a:close/>
              </a:path>
              <a:path w="609600" h="76200">
                <a:moveTo>
                  <a:pt x="533400" y="30101"/>
                </a:moveTo>
                <a:lnTo>
                  <a:pt x="0" y="30225"/>
                </a:lnTo>
                <a:lnTo>
                  <a:pt x="0" y="45974"/>
                </a:lnTo>
                <a:lnTo>
                  <a:pt x="533400" y="45974"/>
                </a:lnTo>
                <a:lnTo>
                  <a:pt x="533400" y="30101"/>
                </a:lnTo>
                <a:close/>
              </a:path>
              <a:path w="609600" h="76200">
                <a:moveTo>
                  <a:pt x="593598" y="30099"/>
                </a:moveTo>
                <a:lnTo>
                  <a:pt x="546100" y="30099"/>
                </a:lnTo>
                <a:lnTo>
                  <a:pt x="546100" y="45974"/>
                </a:lnTo>
                <a:lnTo>
                  <a:pt x="593851" y="45974"/>
                </a:lnTo>
                <a:lnTo>
                  <a:pt x="609600" y="38100"/>
                </a:lnTo>
                <a:lnTo>
                  <a:pt x="593598" y="30099"/>
                </a:lnTo>
                <a:close/>
              </a:path>
              <a:path w="609600" h="76200">
                <a:moveTo>
                  <a:pt x="533400" y="0"/>
                </a:moveTo>
                <a:lnTo>
                  <a:pt x="533400" y="30101"/>
                </a:lnTo>
                <a:lnTo>
                  <a:pt x="593598" y="30099"/>
                </a:lnTo>
                <a:lnTo>
                  <a:pt x="53340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68921" y="2775966"/>
            <a:ext cx="171450" cy="746125"/>
          </a:xfrm>
          <a:custGeom>
            <a:avLst/>
            <a:gdLst/>
            <a:ahLst/>
            <a:cxnLst/>
            <a:rect l="l" t="t" r="r" b="b"/>
            <a:pathLst>
              <a:path w="171450" h="746125">
                <a:moveTo>
                  <a:pt x="736" y="619760"/>
                </a:moveTo>
                <a:lnTo>
                  <a:pt x="0" y="745617"/>
                </a:lnTo>
                <a:lnTo>
                  <a:pt x="26454" y="745744"/>
                </a:lnTo>
                <a:lnTo>
                  <a:pt x="26733" y="698881"/>
                </a:lnTo>
                <a:lnTo>
                  <a:pt x="164583" y="698881"/>
                </a:lnTo>
                <a:lnTo>
                  <a:pt x="164769" y="667766"/>
                </a:lnTo>
                <a:lnTo>
                  <a:pt x="26911" y="667004"/>
                </a:lnTo>
                <a:lnTo>
                  <a:pt x="27190" y="620013"/>
                </a:lnTo>
                <a:lnTo>
                  <a:pt x="736" y="619760"/>
                </a:lnTo>
                <a:close/>
              </a:path>
              <a:path w="171450" h="746125">
                <a:moveTo>
                  <a:pt x="164583" y="698881"/>
                </a:moveTo>
                <a:lnTo>
                  <a:pt x="26733" y="698881"/>
                </a:lnTo>
                <a:lnTo>
                  <a:pt x="164579" y="699643"/>
                </a:lnTo>
                <a:lnTo>
                  <a:pt x="164583" y="698881"/>
                </a:lnTo>
                <a:close/>
              </a:path>
              <a:path w="171450" h="746125">
                <a:moveTo>
                  <a:pt x="101993" y="521843"/>
                </a:moveTo>
                <a:lnTo>
                  <a:pt x="60502" y="535305"/>
                </a:lnTo>
                <a:lnTo>
                  <a:pt x="45212" y="573532"/>
                </a:lnTo>
                <a:lnTo>
                  <a:pt x="46231" y="585299"/>
                </a:lnTo>
                <a:lnTo>
                  <a:pt x="71779" y="621742"/>
                </a:lnTo>
                <a:lnTo>
                  <a:pt x="107708" y="631189"/>
                </a:lnTo>
                <a:lnTo>
                  <a:pt x="121163" y="630312"/>
                </a:lnTo>
                <a:lnTo>
                  <a:pt x="159099" y="607841"/>
                </a:lnTo>
                <a:lnTo>
                  <a:pt x="162915" y="600329"/>
                </a:lnTo>
                <a:lnTo>
                  <a:pt x="115265" y="600329"/>
                </a:lnTo>
                <a:lnTo>
                  <a:pt x="115265" y="600201"/>
                </a:lnTo>
                <a:lnTo>
                  <a:pt x="94830" y="600201"/>
                </a:lnTo>
                <a:lnTo>
                  <a:pt x="86359" y="598932"/>
                </a:lnTo>
                <a:lnTo>
                  <a:pt x="79603" y="595884"/>
                </a:lnTo>
                <a:lnTo>
                  <a:pt x="69545" y="585978"/>
                </a:lnTo>
                <a:lnTo>
                  <a:pt x="67158" y="580647"/>
                </a:lnTo>
                <a:lnTo>
                  <a:pt x="67172" y="573532"/>
                </a:lnTo>
                <a:lnTo>
                  <a:pt x="68884" y="563967"/>
                </a:lnTo>
                <a:lnTo>
                  <a:pt x="74158" y="556799"/>
                </a:lnTo>
                <a:lnTo>
                  <a:pt x="82904" y="552537"/>
                </a:lnTo>
                <a:lnTo>
                  <a:pt x="95123" y="551180"/>
                </a:lnTo>
                <a:lnTo>
                  <a:pt x="115551" y="551180"/>
                </a:lnTo>
                <a:lnTo>
                  <a:pt x="115722" y="521970"/>
                </a:lnTo>
                <a:lnTo>
                  <a:pt x="101993" y="521843"/>
                </a:lnTo>
                <a:close/>
              </a:path>
              <a:path w="171450" h="746125">
                <a:moveTo>
                  <a:pt x="135305" y="531622"/>
                </a:moveTo>
                <a:lnTo>
                  <a:pt x="139751" y="539579"/>
                </a:lnTo>
                <a:lnTo>
                  <a:pt x="142913" y="548036"/>
                </a:lnTo>
                <a:lnTo>
                  <a:pt x="144789" y="557018"/>
                </a:lnTo>
                <a:lnTo>
                  <a:pt x="145376" y="566547"/>
                </a:lnTo>
                <a:lnTo>
                  <a:pt x="143424" y="580647"/>
                </a:lnTo>
                <a:lnTo>
                  <a:pt x="137755" y="590962"/>
                </a:lnTo>
                <a:lnTo>
                  <a:pt x="128369" y="597515"/>
                </a:lnTo>
                <a:lnTo>
                  <a:pt x="115265" y="600329"/>
                </a:lnTo>
                <a:lnTo>
                  <a:pt x="162915" y="600329"/>
                </a:lnTo>
                <a:lnTo>
                  <a:pt x="164109" y="597979"/>
                </a:lnTo>
                <a:lnTo>
                  <a:pt x="167147" y="586593"/>
                </a:lnTo>
                <a:lnTo>
                  <a:pt x="168180" y="574039"/>
                </a:lnTo>
                <a:lnTo>
                  <a:pt x="168206" y="573532"/>
                </a:lnTo>
                <a:lnTo>
                  <a:pt x="167690" y="561467"/>
                </a:lnTo>
                <a:lnTo>
                  <a:pt x="165974" y="550418"/>
                </a:lnTo>
                <a:lnTo>
                  <a:pt x="163066" y="540512"/>
                </a:lnTo>
                <a:lnTo>
                  <a:pt x="158965" y="531749"/>
                </a:lnTo>
                <a:lnTo>
                  <a:pt x="135305" y="531622"/>
                </a:lnTo>
                <a:close/>
              </a:path>
              <a:path w="171450" h="746125">
                <a:moveTo>
                  <a:pt x="115551" y="551180"/>
                </a:moveTo>
                <a:lnTo>
                  <a:pt x="95123" y="551180"/>
                </a:lnTo>
                <a:lnTo>
                  <a:pt x="94830" y="600201"/>
                </a:lnTo>
                <a:lnTo>
                  <a:pt x="115265" y="600201"/>
                </a:lnTo>
                <a:lnTo>
                  <a:pt x="115551" y="551180"/>
                </a:lnTo>
                <a:close/>
              </a:path>
              <a:path w="171450" h="746125">
                <a:moveTo>
                  <a:pt x="166211" y="446786"/>
                </a:moveTo>
                <a:lnTo>
                  <a:pt x="134454" y="446786"/>
                </a:lnTo>
                <a:lnTo>
                  <a:pt x="142722" y="446913"/>
                </a:lnTo>
                <a:lnTo>
                  <a:pt x="146812" y="454151"/>
                </a:lnTo>
                <a:lnTo>
                  <a:pt x="140418" y="494403"/>
                </a:lnTo>
                <a:lnTo>
                  <a:pt x="135585" y="503047"/>
                </a:lnTo>
                <a:lnTo>
                  <a:pt x="162369" y="503300"/>
                </a:lnTo>
                <a:lnTo>
                  <a:pt x="165150" y="495508"/>
                </a:lnTo>
                <a:lnTo>
                  <a:pt x="167152" y="487156"/>
                </a:lnTo>
                <a:lnTo>
                  <a:pt x="168375" y="478208"/>
                </a:lnTo>
                <a:lnTo>
                  <a:pt x="168750" y="470154"/>
                </a:lnTo>
                <a:lnTo>
                  <a:pt x="168726" y="466725"/>
                </a:lnTo>
                <a:lnTo>
                  <a:pt x="168252" y="457454"/>
                </a:lnTo>
                <a:lnTo>
                  <a:pt x="166487" y="447595"/>
                </a:lnTo>
                <a:lnTo>
                  <a:pt x="166211" y="446786"/>
                </a:lnTo>
                <a:close/>
              </a:path>
              <a:path w="171450" h="746125">
                <a:moveTo>
                  <a:pt x="50888" y="422656"/>
                </a:moveTo>
                <a:lnTo>
                  <a:pt x="45970" y="454151"/>
                </a:lnTo>
                <a:lnTo>
                  <a:pt x="46451" y="463389"/>
                </a:lnTo>
                <a:lnTo>
                  <a:pt x="66776" y="499157"/>
                </a:lnTo>
                <a:lnTo>
                  <a:pt x="81889" y="502666"/>
                </a:lnTo>
                <a:lnTo>
                  <a:pt x="90449" y="502666"/>
                </a:lnTo>
                <a:lnTo>
                  <a:pt x="116845" y="472059"/>
                </a:lnTo>
                <a:lnTo>
                  <a:pt x="85496" y="472059"/>
                </a:lnTo>
                <a:lnTo>
                  <a:pt x="79616" y="471932"/>
                </a:lnTo>
                <a:lnTo>
                  <a:pt x="76047" y="471932"/>
                </a:lnTo>
                <a:lnTo>
                  <a:pt x="73190" y="470154"/>
                </a:lnTo>
                <a:lnTo>
                  <a:pt x="71056" y="466725"/>
                </a:lnTo>
                <a:lnTo>
                  <a:pt x="68922" y="463169"/>
                </a:lnTo>
                <a:lnTo>
                  <a:pt x="67868" y="458597"/>
                </a:lnTo>
                <a:lnTo>
                  <a:pt x="67911" y="452500"/>
                </a:lnTo>
                <a:lnTo>
                  <a:pt x="68451" y="444803"/>
                </a:lnTo>
                <a:lnTo>
                  <a:pt x="70026" y="437149"/>
                </a:lnTo>
                <a:lnTo>
                  <a:pt x="72618" y="429805"/>
                </a:lnTo>
                <a:lnTo>
                  <a:pt x="76225" y="422783"/>
                </a:lnTo>
                <a:lnTo>
                  <a:pt x="50888" y="422656"/>
                </a:lnTo>
                <a:close/>
              </a:path>
              <a:path w="171450" h="746125">
                <a:moveTo>
                  <a:pt x="131622" y="416687"/>
                </a:moveTo>
                <a:lnTo>
                  <a:pt x="125298" y="416687"/>
                </a:lnTo>
                <a:lnTo>
                  <a:pt x="119786" y="418084"/>
                </a:lnTo>
                <a:lnTo>
                  <a:pt x="96596" y="449714"/>
                </a:lnTo>
                <a:lnTo>
                  <a:pt x="90182" y="467106"/>
                </a:lnTo>
                <a:lnTo>
                  <a:pt x="85496" y="472059"/>
                </a:lnTo>
                <a:lnTo>
                  <a:pt x="116845" y="472059"/>
                </a:lnTo>
                <a:lnTo>
                  <a:pt x="119849" y="464058"/>
                </a:lnTo>
                <a:lnTo>
                  <a:pt x="123863" y="452500"/>
                </a:lnTo>
                <a:lnTo>
                  <a:pt x="128727" y="446786"/>
                </a:lnTo>
                <a:lnTo>
                  <a:pt x="166211" y="446786"/>
                </a:lnTo>
                <a:lnTo>
                  <a:pt x="163470" y="438751"/>
                </a:lnTo>
                <a:lnTo>
                  <a:pt x="159219" y="431038"/>
                </a:lnTo>
                <a:lnTo>
                  <a:pt x="153843" y="424795"/>
                </a:lnTo>
                <a:lnTo>
                  <a:pt x="147450" y="420338"/>
                </a:lnTo>
                <a:lnTo>
                  <a:pt x="140042" y="417643"/>
                </a:lnTo>
                <a:lnTo>
                  <a:pt x="131622" y="416687"/>
                </a:lnTo>
                <a:close/>
              </a:path>
              <a:path w="171450" h="746125">
                <a:moveTo>
                  <a:pt x="13995" y="354457"/>
                </a:moveTo>
                <a:lnTo>
                  <a:pt x="22859" y="385572"/>
                </a:lnTo>
                <a:lnTo>
                  <a:pt x="49085" y="385699"/>
                </a:lnTo>
                <a:lnTo>
                  <a:pt x="48971" y="405130"/>
                </a:lnTo>
                <a:lnTo>
                  <a:pt x="72643" y="405257"/>
                </a:lnTo>
                <a:lnTo>
                  <a:pt x="72758" y="385825"/>
                </a:lnTo>
                <a:lnTo>
                  <a:pt x="133952" y="385825"/>
                </a:lnTo>
                <a:lnTo>
                  <a:pt x="147729" y="384040"/>
                </a:lnTo>
                <a:lnTo>
                  <a:pt x="159700" y="377348"/>
                </a:lnTo>
                <a:lnTo>
                  <a:pt x="166926" y="366133"/>
                </a:lnTo>
                <a:lnTo>
                  <a:pt x="168645" y="355219"/>
                </a:lnTo>
                <a:lnTo>
                  <a:pt x="138671" y="355219"/>
                </a:lnTo>
                <a:lnTo>
                  <a:pt x="72936" y="354838"/>
                </a:lnTo>
                <a:lnTo>
                  <a:pt x="49276" y="354711"/>
                </a:lnTo>
                <a:lnTo>
                  <a:pt x="13995" y="354457"/>
                </a:lnTo>
                <a:close/>
              </a:path>
              <a:path w="171450" h="746125">
                <a:moveTo>
                  <a:pt x="133952" y="385825"/>
                </a:moveTo>
                <a:lnTo>
                  <a:pt x="72758" y="385825"/>
                </a:lnTo>
                <a:lnTo>
                  <a:pt x="131013" y="386207"/>
                </a:lnTo>
                <a:lnTo>
                  <a:pt x="133952" y="385825"/>
                </a:lnTo>
                <a:close/>
              </a:path>
              <a:path w="171450" h="746125">
                <a:moveTo>
                  <a:pt x="141731" y="328041"/>
                </a:moveTo>
                <a:lnTo>
                  <a:pt x="144094" y="331724"/>
                </a:lnTo>
                <a:lnTo>
                  <a:pt x="145262" y="335661"/>
                </a:lnTo>
                <a:lnTo>
                  <a:pt x="145186" y="350138"/>
                </a:lnTo>
                <a:lnTo>
                  <a:pt x="138671" y="355219"/>
                </a:lnTo>
                <a:lnTo>
                  <a:pt x="168645" y="355219"/>
                </a:lnTo>
                <a:lnTo>
                  <a:pt x="169405" y="350393"/>
                </a:lnTo>
                <a:lnTo>
                  <a:pt x="169456" y="340868"/>
                </a:lnTo>
                <a:lnTo>
                  <a:pt x="168160" y="333501"/>
                </a:lnTo>
                <a:lnTo>
                  <a:pt x="165506" y="328295"/>
                </a:lnTo>
                <a:lnTo>
                  <a:pt x="141731" y="328041"/>
                </a:lnTo>
                <a:close/>
              </a:path>
              <a:path w="171450" h="746125">
                <a:moveTo>
                  <a:pt x="49428" y="327533"/>
                </a:moveTo>
                <a:lnTo>
                  <a:pt x="49276" y="354711"/>
                </a:lnTo>
                <a:lnTo>
                  <a:pt x="72936" y="354711"/>
                </a:lnTo>
                <a:lnTo>
                  <a:pt x="73088" y="327660"/>
                </a:lnTo>
                <a:lnTo>
                  <a:pt x="49428" y="327533"/>
                </a:lnTo>
                <a:close/>
              </a:path>
              <a:path w="171450" h="746125">
                <a:moveTo>
                  <a:pt x="167249" y="241426"/>
                </a:moveTo>
                <a:lnTo>
                  <a:pt x="91567" y="241426"/>
                </a:lnTo>
                <a:lnTo>
                  <a:pt x="95834" y="274193"/>
                </a:lnTo>
                <a:lnTo>
                  <a:pt x="100177" y="291697"/>
                </a:lnTo>
                <a:lnTo>
                  <a:pt x="108080" y="304212"/>
                </a:lnTo>
                <a:lnTo>
                  <a:pt x="119540" y="311751"/>
                </a:lnTo>
                <a:lnTo>
                  <a:pt x="134556" y="314325"/>
                </a:lnTo>
                <a:lnTo>
                  <a:pt x="142190" y="313779"/>
                </a:lnTo>
                <a:lnTo>
                  <a:pt x="169295" y="285775"/>
                </a:lnTo>
                <a:lnTo>
                  <a:pt x="169348" y="285114"/>
                </a:lnTo>
                <a:lnTo>
                  <a:pt x="131381" y="285114"/>
                </a:lnTo>
                <a:lnTo>
                  <a:pt x="124492" y="283781"/>
                </a:lnTo>
                <a:lnTo>
                  <a:pt x="119219" y="279971"/>
                </a:lnTo>
                <a:lnTo>
                  <a:pt x="115563" y="273685"/>
                </a:lnTo>
                <a:lnTo>
                  <a:pt x="113525" y="264922"/>
                </a:lnTo>
                <a:lnTo>
                  <a:pt x="110655" y="241554"/>
                </a:lnTo>
                <a:lnTo>
                  <a:pt x="167248" y="241554"/>
                </a:lnTo>
                <a:lnTo>
                  <a:pt x="167249" y="241426"/>
                </a:lnTo>
                <a:close/>
              </a:path>
              <a:path w="171450" h="746125">
                <a:moveTo>
                  <a:pt x="95529" y="211836"/>
                </a:moveTo>
                <a:lnTo>
                  <a:pt x="74417" y="214717"/>
                </a:lnTo>
                <a:lnTo>
                  <a:pt x="59297" y="223551"/>
                </a:lnTo>
                <a:lnTo>
                  <a:pt x="50171" y="238339"/>
                </a:lnTo>
                <a:lnTo>
                  <a:pt x="47040" y="259080"/>
                </a:lnTo>
                <a:lnTo>
                  <a:pt x="47115" y="266767"/>
                </a:lnTo>
                <a:lnTo>
                  <a:pt x="81838" y="302513"/>
                </a:lnTo>
                <a:lnTo>
                  <a:pt x="76178" y="293129"/>
                </a:lnTo>
                <a:lnTo>
                  <a:pt x="72151" y="283448"/>
                </a:lnTo>
                <a:lnTo>
                  <a:pt x="69813" y="273685"/>
                </a:lnTo>
                <a:lnTo>
                  <a:pt x="69710" y="272796"/>
                </a:lnTo>
                <a:lnTo>
                  <a:pt x="68999" y="263144"/>
                </a:lnTo>
                <a:lnTo>
                  <a:pt x="70459" y="253571"/>
                </a:lnTo>
                <a:lnTo>
                  <a:pt x="74706" y="246761"/>
                </a:lnTo>
                <a:lnTo>
                  <a:pt x="81741" y="242712"/>
                </a:lnTo>
                <a:lnTo>
                  <a:pt x="91567" y="241426"/>
                </a:lnTo>
                <a:lnTo>
                  <a:pt x="167249" y="241426"/>
                </a:lnTo>
                <a:lnTo>
                  <a:pt x="167411" y="212344"/>
                </a:lnTo>
                <a:lnTo>
                  <a:pt x="95529" y="211836"/>
                </a:lnTo>
                <a:close/>
              </a:path>
              <a:path w="171450" h="746125">
                <a:moveTo>
                  <a:pt x="167248" y="241554"/>
                </a:moveTo>
                <a:lnTo>
                  <a:pt x="119583" y="241554"/>
                </a:lnTo>
                <a:lnTo>
                  <a:pt x="127546" y="241681"/>
                </a:lnTo>
                <a:lnTo>
                  <a:pt x="134137" y="244094"/>
                </a:lnTo>
                <a:lnTo>
                  <a:pt x="139357" y="248920"/>
                </a:lnTo>
                <a:lnTo>
                  <a:pt x="144564" y="253873"/>
                </a:lnTo>
                <a:lnTo>
                  <a:pt x="147154" y="259969"/>
                </a:lnTo>
                <a:lnTo>
                  <a:pt x="147078" y="272796"/>
                </a:lnTo>
                <a:lnTo>
                  <a:pt x="145605" y="277113"/>
                </a:lnTo>
                <a:lnTo>
                  <a:pt x="142684" y="280288"/>
                </a:lnTo>
                <a:lnTo>
                  <a:pt x="139763" y="283591"/>
                </a:lnTo>
                <a:lnTo>
                  <a:pt x="135991" y="285114"/>
                </a:lnTo>
                <a:lnTo>
                  <a:pt x="169348" y="285114"/>
                </a:lnTo>
                <a:lnTo>
                  <a:pt x="169760" y="279971"/>
                </a:lnTo>
                <a:lnTo>
                  <a:pt x="169869" y="277113"/>
                </a:lnTo>
                <a:lnTo>
                  <a:pt x="168738" y="266767"/>
                </a:lnTo>
                <a:lnTo>
                  <a:pt x="165004" y="257238"/>
                </a:lnTo>
                <a:lnTo>
                  <a:pt x="158737" y="249138"/>
                </a:lnTo>
                <a:lnTo>
                  <a:pt x="149936" y="242443"/>
                </a:lnTo>
                <a:lnTo>
                  <a:pt x="149936" y="241935"/>
                </a:lnTo>
                <a:lnTo>
                  <a:pt x="167246" y="241935"/>
                </a:lnTo>
                <a:lnTo>
                  <a:pt x="167248" y="241554"/>
                </a:lnTo>
                <a:close/>
              </a:path>
              <a:path w="171450" h="746125">
                <a:moveTo>
                  <a:pt x="15227" y="142621"/>
                </a:moveTo>
                <a:lnTo>
                  <a:pt x="24091" y="173736"/>
                </a:lnTo>
                <a:lnTo>
                  <a:pt x="50317" y="173862"/>
                </a:lnTo>
                <a:lnTo>
                  <a:pt x="50203" y="193294"/>
                </a:lnTo>
                <a:lnTo>
                  <a:pt x="73875" y="193421"/>
                </a:lnTo>
                <a:lnTo>
                  <a:pt x="73990" y="173989"/>
                </a:lnTo>
                <a:lnTo>
                  <a:pt x="135184" y="173989"/>
                </a:lnTo>
                <a:lnTo>
                  <a:pt x="148961" y="172204"/>
                </a:lnTo>
                <a:lnTo>
                  <a:pt x="160932" y="165512"/>
                </a:lnTo>
                <a:lnTo>
                  <a:pt x="168158" y="154297"/>
                </a:lnTo>
                <a:lnTo>
                  <a:pt x="169877" y="143383"/>
                </a:lnTo>
                <a:lnTo>
                  <a:pt x="139915" y="143383"/>
                </a:lnTo>
                <a:lnTo>
                  <a:pt x="74168" y="143001"/>
                </a:lnTo>
                <a:lnTo>
                  <a:pt x="50507" y="142875"/>
                </a:lnTo>
                <a:lnTo>
                  <a:pt x="15227" y="142621"/>
                </a:lnTo>
                <a:close/>
              </a:path>
              <a:path w="171450" h="746125">
                <a:moveTo>
                  <a:pt x="135184" y="173989"/>
                </a:moveTo>
                <a:lnTo>
                  <a:pt x="73990" y="173989"/>
                </a:lnTo>
                <a:lnTo>
                  <a:pt x="132245" y="174371"/>
                </a:lnTo>
                <a:lnTo>
                  <a:pt x="135184" y="173989"/>
                </a:lnTo>
                <a:close/>
              </a:path>
              <a:path w="171450" h="746125">
                <a:moveTo>
                  <a:pt x="142963" y="116332"/>
                </a:moveTo>
                <a:lnTo>
                  <a:pt x="145326" y="119887"/>
                </a:lnTo>
                <a:lnTo>
                  <a:pt x="146494" y="123825"/>
                </a:lnTo>
                <a:lnTo>
                  <a:pt x="146418" y="138303"/>
                </a:lnTo>
                <a:lnTo>
                  <a:pt x="139915" y="143383"/>
                </a:lnTo>
                <a:lnTo>
                  <a:pt x="169877" y="143383"/>
                </a:lnTo>
                <a:lnTo>
                  <a:pt x="170637" y="138557"/>
                </a:lnTo>
                <a:lnTo>
                  <a:pt x="170687" y="129032"/>
                </a:lnTo>
                <a:lnTo>
                  <a:pt x="169392" y="121666"/>
                </a:lnTo>
                <a:lnTo>
                  <a:pt x="166751" y="116459"/>
                </a:lnTo>
                <a:lnTo>
                  <a:pt x="142963" y="116332"/>
                </a:lnTo>
                <a:close/>
              </a:path>
              <a:path w="171450" h="746125">
                <a:moveTo>
                  <a:pt x="50660" y="115697"/>
                </a:moveTo>
                <a:lnTo>
                  <a:pt x="50507" y="142875"/>
                </a:lnTo>
                <a:lnTo>
                  <a:pt x="74168" y="142875"/>
                </a:lnTo>
                <a:lnTo>
                  <a:pt x="74320" y="115824"/>
                </a:lnTo>
                <a:lnTo>
                  <a:pt x="50660" y="115697"/>
                </a:lnTo>
                <a:close/>
              </a:path>
              <a:path w="171450" h="746125">
                <a:moveTo>
                  <a:pt x="168481" y="29591"/>
                </a:moveTo>
                <a:lnTo>
                  <a:pt x="92798" y="29591"/>
                </a:lnTo>
                <a:lnTo>
                  <a:pt x="97066" y="62357"/>
                </a:lnTo>
                <a:lnTo>
                  <a:pt x="101409" y="79861"/>
                </a:lnTo>
                <a:lnTo>
                  <a:pt x="109312" y="92376"/>
                </a:lnTo>
                <a:lnTo>
                  <a:pt x="120772" y="99915"/>
                </a:lnTo>
                <a:lnTo>
                  <a:pt x="135788" y="102488"/>
                </a:lnTo>
                <a:lnTo>
                  <a:pt x="143422" y="101943"/>
                </a:lnTo>
                <a:lnTo>
                  <a:pt x="170527" y="73939"/>
                </a:lnTo>
                <a:lnTo>
                  <a:pt x="170580" y="73279"/>
                </a:lnTo>
                <a:lnTo>
                  <a:pt x="132613" y="73279"/>
                </a:lnTo>
                <a:lnTo>
                  <a:pt x="125724" y="71945"/>
                </a:lnTo>
                <a:lnTo>
                  <a:pt x="120451" y="68135"/>
                </a:lnTo>
                <a:lnTo>
                  <a:pt x="116795" y="61849"/>
                </a:lnTo>
                <a:lnTo>
                  <a:pt x="114757" y="53086"/>
                </a:lnTo>
                <a:lnTo>
                  <a:pt x="111887" y="29718"/>
                </a:lnTo>
                <a:lnTo>
                  <a:pt x="168480" y="29718"/>
                </a:lnTo>
                <a:close/>
              </a:path>
              <a:path w="171450" h="746125">
                <a:moveTo>
                  <a:pt x="96761" y="0"/>
                </a:moveTo>
                <a:lnTo>
                  <a:pt x="75649" y="2881"/>
                </a:lnTo>
                <a:lnTo>
                  <a:pt x="60529" y="11715"/>
                </a:lnTo>
                <a:lnTo>
                  <a:pt x="51403" y="26503"/>
                </a:lnTo>
                <a:lnTo>
                  <a:pt x="48272" y="47244"/>
                </a:lnTo>
                <a:lnTo>
                  <a:pt x="48347" y="54931"/>
                </a:lnTo>
                <a:lnTo>
                  <a:pt x="83070" y="90678"/>
                </a:lnTo>
                <a:lnTo>
                  <a:pt x="77410" y="81293"/>
                </a:lnTo>
                <a:lnTo>
                  <a:pt x="73383" y="71612"/>
                </a:lnTo>
                <a:lnTo>
                  <a:pt x="71045" y="61849"/>
                </a:lnTo>
                <a:lnTo>
                  <a:pt x="70941" y="60960"/>
                </a:lnTo>
                <a:lnTo>
                  <a:pt x="70231" y="51308"/>
                </a:lnTo>
                <a:lnTo>
                  <a:pt x="71690" y="41735"/>
                </a:lnTo>
                <a:lnTo>
                  <a:pt x="75938" y="34925"/>
                </a:lnTo>
                <a:lnTo>
                  <a:pt x="82973" y="30876"/>
                </a:lnTo>
                <a:lnTo>
                  <a:pt x="92798" y="29591"/>
                </a:lnTo>
                <a:lnTo>
                  <a:pt x="168481" y="29591"/>
                </a:lnTo>
                <a:lnTo>
                  <a:pt x="168643" y="508"/>
                </a:lnTo>
                <a:lnTo>
                  <a:pt x="96761" y="0"/>
                </a:lnTo>
                <a:close/>
              </a:path>
              <a:path w="171450" h="746125">
                <a:moveTo>
                  <a:pt x="168480" y="29718"/>
                </a:moveTo>
                <a:lnTo>
                  <a:pt x="120815" y="29718"/>
                </a:lnTo>
                <a:lnTo>
                  <a:pt x="128778" y="29845"/>
                </a:lnTo>
                <a:lnTo>
                  <a:pt x="135369" y="32258"/>
                </a:lnTo>
                <a:lnTo>
                  <a:pt x="140589" y="37084"/>
                </a:lnTo>
                <a:lnTo>
                  <a:pt x="145796" y="42037"/>
                </a:lnTo>
                <a:lnTo>
                  <a:pt x="148386" y="48133"/>
                </a:lnTo>
                <a:lnTo>
                  <a:pt x="148310" y="60960"/>
                </a:lnTo>
                <a:lnTo>
                  <a:pt x="146837" y="65278"/>
                </a:lnTo>
                <a:lnTo>
                  <a:pt x="143916" y="68453"/>
                </a:lnTo>
                <a:lnTo>
                  <a:pt x="140995" y="71755"/>
                </a:lnTo>
                <a:lnTo>
                  <a:pt x="137223" y="73279"/>
                </a:lnTo>
                <a:lnTo>
                  <a:pt x="170580" y="73279"/>
                </a:lnTo>
                <a:lnTo>
                  <a:pt x="170992" y="68135"/>
                </a:lnTo>
                <a:lnTo>
                  <a:pt x="171101" y="65278"/>
                </a:lnTo>
                <a:lnTo>
                  <a:pt x="169970" y="54931"/>
                </a:lnTo>
                <a:lnTo>
                  <a:pt x="166236" y="45402"/>
                </a:lnTo>
                <a:lnTo>
                  <a:pt x="159969" y="37302"/>
                </a:lnTo>
                <a:lnTo>
                  <a:pt x="151168" y="30607"/>
                </a:lnTo>
                <a:lnTo>
                  <a:pt x="151168" y="30099"/>
                </a:lnTo>
                <a:lnTo>
                  <a:pt x="168478" y="30099"/>
                </a:lnTo>
                <a:lnTo>
                  <a:pt x="168480" y="29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104900" y="3408298"/>
            <a:ext cx="76200" cy="762000"/>
          </a:xfrm>
          <a:custGeom>
            <a:avLst/>
            <a:gdLst/>
            <a:ahLst/>
            <a:cxnLst/>
            <a:rect l="l" t="t" r="r" b="b"/>
            <a:pathLst>
              <a:path w="76200" h="762000">
                <a:moveTo>
                  <a:pt x="30162" y="685800"/>
                </a:moveTo>
                <a:lnTo>
                  <a:pt x="0" y="685800"/>
                </a:lnTo>
                <a:lnTo>
                  <a:pt x="38100" y="762000"/>
                </a:lnTo>
                <a:lnTo>
                  <a:pt x="69850" y="698500"/>
                </a:lnTo>
                <a:lnTo>
                  <a:pt x="30162" y="698500"/>
                </a:lnTo>
                <a:lnTo>
                  <a:pt x="30162" y="685800"/>
                </a:lnTo>
                <a:close/>
              </a:path>
              <a:path w="76200" h="762000">
                <a:moveTo>
                  <a:pt x="46037" y="0"/>
                </a:moveTo>
                <a:lnTo>
                  <a:pt x="30162" y="0"/>
                </a:lnTo>
                <a:lnTo>
                  <a:pt x="30162" y="698500"/>
                </a:lnTo>
                <a:lnTo>
                  <a:pt x="46037" y="698500"/>
                </a:lnTo>
                <a:lnTo>
                  <a:pt x="46037" y="0"/>
                </a:lnTo>
                <a:close/>
              </a:path>
              <a:path w="76200" h="762000">
                <a:moveTo>
                  <a:pt x="76200" y="685800"/>
                </a:moveTo>
                <a:lnTo>
                  <a:pt x="46037" y="685800"/>
                </a:lnTo>
                <a:lnTo>
                  <a:pt x="46037" y="698500"/>
                </a:lnTo>
                <a:lnTo>
                  <a:pt x="69850" y="698500"/>
                </a:lnTo>
                <a:lnTo>
                  <a:pt x="76200" y="6858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04900" y="2063750"/>
            <a:ext cx="76200" cy="762000"/>
          </a:xfrm>
          <a:custGeom>
            <a:avLst/>
            <a:gdLst/>
            <a:ahLst/>
            <a:cxnLst/>
            <a:rect l="l" t="t" r="r" b="b"/>
            <a:pathLst>
              <a:path w="76200" h="762000">
                <a:moveTo>
                  <a:pt x="46037" y="63500"/>
                </a:moveTo>
                <a:lnTo>
                  <a:pt x="30162" y="63500"/>
                </a:lnTo>
                <a:lnTo>
                  <a:pt x="30162" y="762000"/>
                </a:lnTo>
                <a:lnTo>
                  <a:pt x="46037" y="762000"/>
                </a:lnTo>
                <a:lnTo>
                  <a:pt x="46037" y="63500"/>
                </a:lnTo>
                <a:close/>
              </a:path>
              <a:path w="76200" h="762000">
                <a:moveTo>
                  <a:pt x="38100" y="0"/>
                </a:moveTo>
                <a:lnTo>
                  <a:pt x="0" y="76200"/>
                </a:lnTo>
                <a:lnTo>
                  <a:pt x="30162" y="76200"/>
                </a:lnTo>
                <a:lnTo>
                  <a:pt x="30162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762000">
                <a:moveTo>
                  <a:pt x="69850" y="63500"/>
                </a:moveTo>
                <a:lnTo>
                  <a:pt x="46037" y="63500"/>
                </a:lnTo>
                <a:lnTo>
                  <a:pt x="46037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38200" y="2074926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533400" y="0"/>
                </a:moveTo>
                <a:lnTo>
                  <a:pt x="0" y="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 </a:t>
            </a:r>
            <a:r>
              <a:rPr spc="-5" dirty="0"/>
              <a:t>File</a:t>
            </a:r>
            <a:r>
              <a:rPr spc="-15" dirty="0"/>
              <a:t> </a:t>
            </a:r>
            <a:r>
              <a:rPr dirty="0"/>
              <a:t>(formati)…</a:t>
            </a:r>
          </a:p>
        </p:txBody>
      </p:sp>
      <p:sp>
        <p:nvSpPr>
          <p:cNvPr id="78" name="object 7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5227701" y="5405120"/>
            <a:ext cx="28517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archivio contenente</a:t>
            </a:r>
            <a:r>
              <a:rPr sz="1600" spc="60" dirty="0">
                <a:latin typeface="Malgun Gothic"/>
                <a:cs typeface="Malgun Gothic"/>
              </a:rPr>
              <a:t> </a:t>
            </a:r>
            <a:r>
              <a:rPr sz="1600" spc="-10" dirty="0">
                <a:latin typeface="Malgun Gothic"/>
                <a:cs typeface="Malgun Gothic"/>
              </a:rPr>
              <a:t>procedure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2039" y="1661032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39239" y="2209673"/>
            <a:ext cx="140208" cy="141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82039" y="3185032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61617" y="1586229"/>
            <a:ext cx="7268209" cy="17932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95"/>
              </a:spcBef>
            </a:pPr>
            <a:r>
              <a:rPr sz="1600" b="1" i="1" spc="-10" dirty="0">
                <a:latin typeface="Arial"/>
                <a:cs typeface="Arial"/>
              </a:rPr>
              <a:t>Accesso</a:t>
            </a:r>
            <a:r>
              <a:rPr sz="1600" b="1" i="1" spc="5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Sequenziale: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277495" marR="5080" indent="19812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i byte o i record che costituiscono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file sono letti uno dopo l’altro, </a:t>
            </a:r>
            <a:r>
              <a:rPr sz="1600" spc="-10" dirty="0">
                <a:latin typeface="Arial"/>
                <a:cs typeface="Arial"/>
              </a:rPr>
              <a:t>dall’inizio  </a:t>
            </a:r>
            <a:r>
              <a:rPr sz="1600" spc="-5" dirty="0">
                <a:latin typeface="Arial"/>
                <a:cs typeface="Arial"/>
              </a:rPr>
              <a:t>alla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fine;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i="1" spc="-10" dirty="0">
                <a:latin typeface="Arial"/>
                <a:cs typeface="Arial"/>
              </a:rPr>
              <a:t>Accesso </a:t>
            </a:r>
            <a:r>
              <a:rPr sz="1600" b="1" i="1" spc="-5" dirty="0">
                <a:latin typeface="Arial"/>
                <a:cs typeface="Arial"/>
              </a:rPr>
              <a:t>Casuale</a:t>
            </a:r>
            <a:r>
              <a:rPr sz="1600" b="1" i="1" spc="15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(diretto).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39239" y="3733546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39239" y="4099305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30845" y="4025265"/>
            <a:ext cx="9988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27405" algn="l"/>
              </a:tabLst>
            </a:pPr>
            <a:r>
              <a:rPr sz="1600" spc="-5" dirty="0">
                <a:latin typeface="Arial"/>
                <a:cs typeface="Arial"/>
              </a:rPr>
              <a:t>metodo	di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9239" y="4708905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26794" y="3536975"/>
            <a:ext cx="5890895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185" marR="5080">
              <a:lnSpc>
                <a:spcPct val="150000"/>
              </a:lnSpc>
              <a:spcBef>
                <a:spcPts val="100"/>
              </a:spcBef>
              <a:tabLst>
                <a:tab pos="1149350" algn="l"/>
                <a:tab pos="1558290" algn="l"/>
                <a:tab pos="2214880" algn="l"/>
                <a:tab pos="2577465" algn="l"/>
                <a:tab pos="3639820" algn="l"/>
                <a:tab pos="4972050" algn="l"/>
                <a:tab pos="5267960" algn="l"/>
              </a:tabLst>
            </a:pPr>
            <a:r>
              <a:rPr sz="1600" spc="-5" dirty="0">
                <a:latin typeface="Arial"/>
                <a:cs typeface="Arial"/>
              </a:rPr>
              <a:t>l’accesso al blocco di informazioni avviene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maniera diretta;  l’</a:t>
            </a:r>
            <a:r>
              <a:rPr sz="1600" spc="-2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vv</a:t>
            </a:r>
            <a:r>
              <a:rPr sz="1600" spc="-10" dirty="0">
                <a:latin typeface="Arial"/>
                <a:cs typeface="Arial"/>
              </a:rPr>
              <a:t>ent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dei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-15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chi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ha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con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20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ntito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l</a:t>
            </a:r>
            <a:r>
              <a:rPr sz="1600" spc="-15" dirty="0">
                <a:latin typeface="Arial"/>
                <a:cs typeface="Arial"/>
              </a:rPr>
              <a:t>’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ntrodu</a:t>
            </a:r>
            <a:r>
              <a:rPr sz="1600" spc="-5" dirty="0">
                <a:latin typeface="Arial"/>
                <a:cs typeface="Arial"/>
              </a:rPr>
              <a:t>zi</a:t>
            </a:r>
            <a:r>
              <a:rPr sz="1600" spc="-20" dirty="0">
                <a:latin typeface="Arial"/>
                <a:cs typeface="Arial"/>
              </a:rPr>
              <a:t>o</a:t>
            </a:r>
            <a:r>
              <a:rPr sz="1600" spc="-10" dirty="0">
                <a:latin typeface="Arial"/>
                <a:cs typeface="Arial"/>
              </a:rPr>
              <a:t>n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que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to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accesso;</a:t>
            </a:r>
            <a:endParaRPr sz="1600">
              <a:latin typeface="Arial"/>
              <a:cs typeface="Arial"/>
            </a:endParaRPr>
          </a:p>
          <a:p>
            <a:pPr marL="210185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"/>
                <a:cs typeface="Arial"/>
              </a:rPr>
              <a:t>Meccanismo utilizzato dalle basi di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dati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9239" y="5074665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26794" y="5001005"/>
            <a:ext cx="700468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160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generalmente l’accesso è diretto al blocco e sequenziale </a:t>
            </a:r>
            <a:r>
              <a:rPr sz="1600" spc="-10" dirty="0">
                <a:latin typeface="Arial"/>
                <a:cs typeface="Arial"/>
              </a:rPr>
              <a:t>all’interno </a:t>
            </a:r>
            <a:r>
              <a:rPr sz="1600" spc="-5" dirty="0">
                <a:latin typeface="Arial"/>
                <a:cs typeface="Arial"/>
              </a:rPr>
              <a:t>del  blocco.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 </a:t>
            </a:r>
            <a:r>
              <a:rPr spc="-5" dirty="0"/>
              <a:t>File</a:t>
            </a:r>
            <a:r>
              <a:rPr spc="-15" dirty="0"/>
              <a:t> </a:t>
            </a:r>
            <a:r>
              <a:rPr dirty="0"/>
              <a:t>(accesso)…</a:t>
            </a:r>
          </a:p>
        </p:txBody>
      </p:sp>
      <p:sp>
        <p:nvSpPr>
          <p:cNvPr id="15" name="object 1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9752" y="1897379"/>
            <a:ext cx="102107" cy="10667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9752" y="2171700"/>
            <a:ext cx="102107" cy="10667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9752" y="2445892"/>
            <a:ext cx="102107" cy="10667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7217" y="1385576"/>
            <a:ext cx="5310505" cy="121856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1600" spc="-20" dirty="0">
                <a:latin typeface="Lucida Sans Unicode"/>
                <a:cs typeface="Lucida Sans Unicode"/>
              </a:rPr>
              <a:t>I </a:t>
            </a:r>
            <a:r>
              <a:rPr sz="1600" spc="-85" dirty="0">
                <a:latin typeface="Lucida Sans Unicode"/>
                <a:cs typeface="Lucida Sans Unicode"/>
              </a:rPr>
              <a:t>sistemi </a:t>
            </a:r>
            <a:r>
              <a:rPr sz="1600" spc="-90" dirty="0">
                <a:latin typeface="Lucida Sans Unicode"/>
                <a:cs typeface="Lucida Sans Unicode"/>
              </a:rPr>
              <a:t>operativi </a:t>
            </a:r>
            <a:r>
              <a:rPr sz="1600" spc="-55" dirty="0">
                <a:latin typeface="Lucida Sans Unicode"/>
                <a:cs typeface="Lucida Sans Unicode"/>
              </a:rPr>
              <a:t>associano ai </a:t>
            </a:r>
            <a:r>
              <a:rPr sz="1600" spc="-90" dirty="0">
                <a:latin typeface="Lucida Sans Unicode"/>
                <a:cs typeface="Lucida Sans Unicode"/>
              </a:rPr>
              <a:t>file </a:t>
            </a:r>
            <a:r>
              <a:rPr sz="1600" spc="-80" dirty="0">
                <a:latin typeface="Lucida Sans Unicode"/>
                <a:cs typeface="Lucida Sans Unicode"/>
              </a:rPr>
              <a:t>altre </a:t>
            </a:r>
            <a:r>
              <a:rPr sz="1600" spc="-110" dirty="0">
                <a:latin typeface="Lucida Sans Unicode"/>
                <a:cs typeface="Lucida Sans Unicode"/>
              </a:rPr>
              <a:t>informazioni</a:t>
            </a:r>
            <a:r>
              <a:rPr sz="1600" spc="10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come:</a:t>
            </a:r>
            <a:endParaRPr sz="1600">
              <a:latin typeface="Lucida Sans Unicode"/>
              <a:cs typeface="Lucida Sans Unicode"/>
            </a:endParaRPr>
          </a:p>
          <a:p>
            <a:pPr marL="161925">
              <a:lnSpc>
                <a:spcPct val="100000"/>
              </a:lnSpc>
              <a:spcBef>
                <a:spcPts val="735"/>
              </a:spcBef>
            </a:pPr>
            <a:r>
              <a:rPr sz="1200" spc="-50" dirty="0">
                <a:latin typeface="Lucida Sans Unicode"/>
                <a:cs typeface="Lucida Sans Unicode"/>
              </a:rPr>
              <a:t>data </a:t>
            </a:r>
            <a:r>
              <a:rPr sz="1200" spc="-5" dirty="0">
                <a:latin typeface="Lucida Sans Unicode"/>
                <a:cs typeface="Lucida Sans Unicode"/>
              </a:rPr>
              <a:t>e </a:t>
            </a:r>
            <a:r>
              <a:rPr sz="1200" spc="-55" dirty="0">
                <a:latin typeface="Lucida Sans Unicode"/>
                <a:cs typeface="Lucida Sans Unicode"/>
              </a:rPr>
              <a:t>ora della</a:t>
            </a:r>
            <a:r>
              <a:rPr sz="1200" spc="-130" dirty="0">
                <a:latin typeface="Lucida Sans Unicode"/>
                <a:cs typeface="Lucida Sans Unicode"/>
              </a:rPr>
              <a:t> </a:t>
            </a:r>
            <a:r>
              <a:rPr sz="1200" spc="-50" dirty="0">
                <a:latin typeface="Lucida Sans Unicode"/>
                <a:cs typeface="Lucida Sans Unicode"/>
              </a:rPr>
              <a:t>creazione;</a:t>
            </a:r>
            <a:endParaRPr sz="1200">
              <a:latin typeface="Lucida Sans Unicode"/>
              <a:cs typeface="Lucida Sans Unicode"/>
            </a:endParaRPr>
          </a:p>
          <a:p>
            <a:pPr marL="161925">
              <a:lnSpc>
                <a:spcPct val="100000"/>
              </a:lnSpc>
              <a:spcBef>
                <a:spcPts val="725"/>
              </a:spcBef>
            </a:pPr>
            <a:r>
              <a:rPr sz="1200" spc="-75" dirty="0">
                <a:latin typeface="Lucida Sans Unicode"/>
                <a:cs typeface="Lucida Sans Unicode"/>
              </a:rPr>
              <a:t>proprietario;</a:t>
            </a:r>
            <a:endParaRPr sz="1200">
              <a:latin typeface="Lucida Sans Unicode"/>
              <a:cs typeface="Lucida Sans Unicode"/>
            </a:endParaRPr>
          </a:p>
          <a:p>
            <a:pPr marL="161925">
              <a:lnSpc>
                <a:spcPct val="100000"/>
              </a:lnSpc>
              <a:spcBef>
                <a:spcPts val="720"/>
              </a:spcBef>
            </a:pPr>
            <a:r>
              <a:rPr sz="1200" spc="-65" dirty="0">
                <a:latin typeface="Lucida Sans Unicode"/>
                <a:cs typeface="Lucida Sans Unicode"/>
              </a:rPr>
              <a:t>dimensione,</a:t>
            </a:r>
            <a:r>
              <a:rPr sz="1200" spc="-70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ecc.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 </a:t>
            </a:r>
            <a:r>
              <a:rPr spc="-5" dirty="0"/>
              <a:t>File</a:t>
            </a:r>
            <a:r>
              <a:rPr spc="-15" dirty="0"/>
              <a:t> </a:t>
            </a:r>
            <a:r>
              <a:rPr dirty="0"/>
              <a:t>(attributi)…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" y="2787650"/>
            <a:ext cx="2209800" cy="381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7200" y="2787650"/>
            <a:ext cx="2209800" cy="381000"/>
          </a:xfrm>
          <a:custGeom>
            <a:avLst/>
            <a:gdLst/>
            <a:ahLst/>
            <a:cxnLst/>
            <a:rect l="l" t="t" r="r" b="b"/>
            <a:pathLst>
              <a:path w="2209800" h="381000">
                <a:moveTo>
                  <a:pt x="0" y="381000"/>
                </a:moveTo>
                <a:lnTo>
                  <a:pt x="2209800" y="381000"/>
                </a:lnTo>
                <a:lnTo>
                  <a:pt x="2209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90524" y="2830155"/>
            <a:ext cx="70548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i="1" spc="-40" dirty="0">
                <a:solidFill>
                  <a:srgbClr val="FFFFFF"/>
                </a:solidFill>
                <a:latin typeface="Malgun Gothic"/>
                <a:cs typeface="Malgun Gothic"/>
              </a:rPr>
              <a:t>Campo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3237" y="3081020"/>
            <a:ext cx="678180" cy="0"/>
          </a:xfrm>
          <a:custGeom>
            <a:avLst/>
            <a:gdLst/>
            <a:ahLst/>
            <a:cxnLst/>
            <a:rect l="l" t="t" r="r" b="b"/>
            <a:pathLst>
              <a:path w="678180">
                <a:moveTo>
                  <a:pt x="0" y="0"/>
                </a:moveTo>
                <a:lnTo>
                  <a:pt x="678180" y="0"/>
                </a:lnTo>
              </a:path>
            </a:pathLst>
          </a:custGeom>
          <a:ln w="1066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67000" y="2787650"/>
            <a:ext cx="5867400" cy="3810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67000" y="2787650"/>
            <a:ext cx="5867400" cy="381000"/>
          </a:xfrm>
          <a:custGeom>
            <a:avLst/>
            <a:gdLst/>
            <a:ahLst/>
            <a:cxnLst/>
            <a:rect l="l" t="t" r="r" b="b"/>
            <a:pathLst>
              <a:path w="5867400" h="381000">
                <a:moveTo>
                  <a:pt x="0" y="381000"/>
                </a:moveTo>
                <a:lnTo>
                  <a:pt x="5867400" y="381000"/>
                </a:lnTo>
                <a:lnTo>
                  <a:pt x="5867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700908" y="2830155"/>
            <a:ext cx="1042669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i="1" spc="-30" dirty="0">
                <a:solidFill>
                  <a:srgbClr val="FFFFFF"/>
                </a:solidFill>
                <a:latin typeface="Malgun Gothic"/>
                <a:cs typeface="Malgun Gothic"/>
              </a:rPr>
              <a:t>Significato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13101" y="3081020"/>
            <a:ext cx="1015365" cy="0"/>
          </a:xfrm>
          <a:custGeom>
            <a:avLst/>
            <a:gdLst/>
            <a:ahLst/>
            <a:cxnLst/>
            <a:rect l="l" t="t" r="r" b="b"/>
            <a:pathLst>
              <a:path w="1015364">
                <a:moveTo>
                  <a:pt x="0" y="0"/>
                </a:moveTo>
                <a:lnTo>
                  <a:pt x="1014984" y="0"/>
                </a:lnTo>
              </a:path>
            </a:pathLst>
          </a:custGeom>
          <a:ln w="1066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200" y="3168650"/>
            <a:ext cx="2209800" cy="381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7200" y="3168650"/>
            <a:ext cx="2209800" cy="381000"/>
          </a:xfrm>
          <a:custGeom>
            <a:avLst/>
            <a:gdLst/>
            <a:ahLst/>
            <a:cxnLst/>
            <a:rect l="l" t="t" r="r" b="b"/>
            <a:pathLst>
              <a:path w="2209800" h="381000">
                <a:moveTo>
                  <a:pt x="0" y="381000"/>
                </a:moveTo>
                <a:lnTo>
                  <a:pt x="2209800" y="381000"/>
                </a:lnTo>
                <a:lnTo>
                  <a:pt x="2209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90524" y="3205429"/>
            <a:ext cx="11245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Malgun Gothic"/>
                <a:cs typeface="Malgun Gothic"/>
              </a:rPr>
              <a:t>Protezione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667000" y="3168650"/>
            <a:ext cx="5867400" cy="3810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67000" y="3168650"/>
            <a:ext cx="5867400" cy="381000"/>
          </a:xfrm>
          <a:custGeom>
            <a:avLst/>
            <a:gdLst/>
            <a:ahLst/>
            <a:cxnLst/>
            <a:rect l="l" t="t" r="r" b="b"/>
            <a:pathLst>
              <a:path w="5867400" h="381000">
                <a:moveTo>
                  <a:pt x="0" y="381000"/>
                </a:moveTo>
                <a:lnTo>
                  <a:pt x="5867400" y="381000"/>
                </a:lnTo>
                <a:lnTo>
                  <a:pt x="5867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700908" y="3205429"/>
            <a:ext cx="40938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Chi può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accedere al file </a:t>
            </a: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e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in </a:t>
            </a: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che</a:t>
            </a:r>
            <a:r>
              <a:rPr sz="1800" spc="-6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modo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57200" y="3549650"/>
            <a:ext cx="2209800" cy="381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7200" y="3549650"/>
            <a:ext cx="2209800" cy="381000"/>
          </a:xfrm>
          <a:custGeom>
            <a:avLst/>
            <a:gdLst/>
            <a:ahLst/>
            <a:cxnLst/>
            <a:rect l="l" t="t" r="r" b="b"/>
            <a:pathLst>
              <a:path w="2209800" h="381000">
                <a:moveTo>
                  <a:pt x="0" y="381000"/>
                </a:moveTo>
                <a:lnTo>
                  <a:pt x="2209800" y="381000"/>
                </a:lnTo>
                <a:lnTo>
                  <a:pt x="2209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90524" y="3586733"/>
            <a:ext cx="986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Malgun Gothic"/>
                <a:cs typeface="Malgun Gothic"/>
              </a:rPr>
              <a:t>Password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667000" y="3549650"/>
            <a:ext cx="5867400" cy="3810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67000" y="3549650"/>
            <a:ext cx="5867400" cy="381000"/>
          </a:xfrm>
          <a:custGeom>
            <a:avLst/>
            <a:gdLst/>
            <a:ahLst/>
            <a:cxnLst/>
            <a:rect l="l" t="t" r="r" b="b"/>
            <a:pathLst>
              <a:path w="5867400" h="381000">
                <a:moveTo>
                  <a:pt x="0" y="381000"/>
                </a:moveTo>
                <a:lnTo>
                  <a:pt x="5867400" y="381000"/>
                </a:lnTo>
                <a:lnTo>
                  <a:pt x="5867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700908" y="3586733"/>
            <a:ext cx="4767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Malgun Gothic"/>
                <a:cs typeface="Malgun Gothic"/>
              </a:rPr>
              <a:t>Parola </a:t>
            </a:r>
            <a:r>
              <a:rPr sz="1800" spc="-30" dirty="0">
                <a:solidFill>
                  <a:srgbClr val="FFFFFF"/>
                </a:solidFill>
                <a:latin typeface="Malgun Gothic"/>
                <a:cs typeface="Malgun Gothic"/>
              </a:rPr>
              <a:t>d’ordine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necessaria </a:t>
            </a: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per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accedere al</a:t>
            </a: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file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57200" y="3930650"/>
            <a:ext cx="2209800" cy="381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7200" y="3930650"/>
            <a:ext cx="2209800" cy="381000"/>
          </a:xfrm>
          <a:custGeom>
            <a:avLst/>
            <a:gdLst/>
            <a:ahLst/>
            <a:cxnLst/>
            <a:rect l="l" t="t" r="r" b="b"/>
            <a:pathLst>
              <a:path w="2209800" h="381000">
                <a:moveTo>
                  <a:pt x="0" y="381000"/>
                </a:moveTo>
                <a:lnTo>
                  <a:pt x="2209800" y="381000"/>
                </a:lnTo>
                <a:lnTo>
                  <a:pt x="2209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90524" y="3967733"/>
            <a:ext cx="19678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Flag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di sola</a:t>
            </a:r>
            <a:r>
              <a:rPr sz="1800" spc="-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lettura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667000" y="3930650"/>
            <a:ext cx="5867400" cy="3810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67000" y="3930650"/>
            <a:ext cx="5867400" cy="381000"/>
          </a:xfrm>
          <a:custGeom>
            <a:avLst/>
            <a:gdLst/>
            <a:ahLst/>
            <a:cxnLst/>
            <a:rect l="l" t="t" r="r" b="b"/>
            <a:pathLst>
              <a:path w="5867400" h="381000">
                <a:moveTo>
                  <a:pt x="0" y="381000"/>
                </a:moveTo>
                <a:lnTo>
                  <a:pt x="5867400" y="381000"/>
                </a:lnTo>
                <a:lnTo>
                  <a:pt x="5867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700908" y="3967733"/>
            <a:ext cx="4162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0 per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lettura/scrittura, </a:t>
            </a: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1 per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sola</a:t>
            </a:r>
            <a:r>
              <a:rPr sz="1800" spc="-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lettura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57200" y="4311650"/>
            <a:ext cx="2209800" cy="381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7200" y="4311650"/>
            <a:ext cx="2209800" cy="381000"/>
          </a:xfrm>
          <a:custGeom>
            <a:avLst/>
            <a:gdLst/>
            <a:ahLst/>
            <a:cxnLst/>
            <a:rect l="l" t="t" r="r" b="b"/>
            <a:pathLst>
              <a:path w="2209800" h="381000">
                <a:moveTo>
                  <a:pt x="0" y="381000"/>
                </a:moveTo>
                <a:lnTo>
                  <a:pt x="2209800" y="381000"/>
                </a:lnTo>
                <a:lnTo>
                  <a:pt x="2209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90524" y="4348683"/>
            <a:ext cx="15836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Flag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di</a:t>
            </a:r>
            <a:r>
              <a:rPr sz="1800" spc="-4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algun Gothic"/>
                <a:cs typeface="Malgun Gothic"/>
              </a:rPr>
              <a:t>sistema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667000" y="4311650"/>
            <a:ext cx="5867400" cy="3810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667000" y="4311650"/>
            <a:ext cx="5867400" cy="381000"/>
          </a:xfrm>
          <a:custGeom>
            <a:avLst/>
            <a:gdLst/>
            <a:ahLst/>
            <a:cxnLst/>
            <a:rect l="l" t="t" r="r" b="b"/>
            <a:pathLst>
              <a:path w="5867400" h="381000">
                <a:moveTo>
                  <a:pt x="0" y="381000"/>
                </a:moveTo>
                <a:lnTo>
                  <a:pt x="5867400" y="381000"/>
                </a:lnTo>
                <a:lnTo>
                  <a:pt x="5867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700908" y="4348683"/>
            <a:ext cx="40824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0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per file normale, </a:t>
            </a: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1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per file di</a:t>
            </a:r>
            <a:r>
              <a:rPr sz="1800" spc="-3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sistema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57200" y="4692650"/>
            <a:ext cx="2209800" cy="381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7200" y="4692650"/>
            <a:ext cx="2209800" cy="381000"/>
          </a:xfrm>
          <a:custGeom>
            <a:avLst/>
            <a:gdLst/>
            <a:ahLst/>
            <a:cxnLst/>
            <a:rect l="l" t="t" r="r" b="b"/>
            <a:pathLst>
              <a:path w="2209800" h="381000">
                <a:moveTo>
                  <a:pt x="0" y="381000"/>
                </a:moveTo>
                <a:lnTo>
                  <a:pt x="2209800" y="381000"/>
                </a:lnTo>
                <a:lnTo>
                  <a:pt x="2209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90524" y="4729988"/>
            <a:ext cx="18853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Flag</a:t>
            </a:r>
            <a:r>
              <a:rPr sz="1800" spc="-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ASCII/binario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667000" y="4692650"/>
            <a:ext cx="5867400" cy="3810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667000" y="4692650"/>
            <a:ext cx="5867400" cy="381000"/>
          </a:xfrm>
          <a:custGeom>
            <a:avLst/>
            <a:gdLst/>
            <a:ahLst/>
            <a:cxnLst/>
            <a:rect l="l" t="t" r="r" b="b"/>
            <a:pathLst>
              <a:path w="5867400" h="381000">
                <a:moveTo>
                  <a:pt x="0" y="381000"/>
                </a:moveTo>
                <a:lnTo>
                  <a:pt x="5867400" y="381000"/>
                </a:lnTo>
                <a:lnTo>
                  <a:pt x="5867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700908" y="4729988"/>
            <a:ext cx="3447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0 per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file ASCII, </a:t>
            </a: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1 per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file</a:t>
            </a:r>
            <a:r>
              <a:rPr sz="1800" spc="-8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binario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57200" y="5073650"/>
            <a:ext cx="2209800" cy="381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57200" y="5073650"/>
            <a:ext cx="2209800" cy="381000"/>
          </a:xfrm>
          <a:custGeom>
            <a:avLst/>
            <a:gdLst/>
            <a:ahLst/>
            <a:cxnLst/>
            <a:rect l="l" t="t" r="r" b="b"/>
            <a:pathLst>
              <a:path w="2209800" h="381000">
                <a:moveTo>
                  <a:pt x="0" y="381000"/>
                </a:moveTo>
                <a:lnTo>
                  <a:pt x="2209800" y="381000"/>
                </a:lnTo>
                <a:lnTo>
                  <a:pt x="2209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90524" y="5110988"/>
            <a:ext cx="1863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Lunghezza</a:t>
            </a:r>
            <a:r>
              <a:rPr sz="1800" spc="-4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Malgun Gothic"/>
                <a:cs typeface="Malgun Gothic"/>
              </a:rPr>
              <a:t>record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667000" y="5073650"/>
            <a:ext cx="5867400" cy="3810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67000" y="5073650"/>
            <a:ext cx="5867400" cy="381000"/>
          </a:xfrm>
          <a:custGeom>
            <a:avLst/>
            <a:gdLst/>
            <a:ahLst/>
            <a:cxnLst/>
            <a:rect l="l" t="t" r="r" b="b"/>
            <a:pathLst>
              <a:path w="5867400" h="381000">
                <a:moveTo>
                  <a:pt x="0" y="381000"/>
                </a:moveTo>
                <a:lnTo>
                  <a:pt x="5867400" y="381000"/>
                </a:lnTo>
                <a:lnTo>
                  <a:pt x="5867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2700908" y="5110988"/>
            <a:ext cx="302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Numero di byte in un</a:t>
            </a:r>
            <a:r>
              <a:rPr sz="1800" spc="-5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Malgun Gothic"/>
                <a:cs typeface="Malgun Gothic"/>
              </a:rPr>
              <a:t>record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57200" y="5454650"/>
            <a:ext cx="2209800" cy="381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7200" y="5454650"/>
            <a:ext cx="2209800" cy="381000"/>
          </a:xfrm>
          <a:custGeom>
            <a:avLst/>
            <a:gdLst/>
            <a:ahLst/>
            <a:cxnLst/>
            <a:rect l="l" t="t" r="r" b="b"/>
            <a:pathLst>
              <a:path w="2209800" h="381000">
                <a:moveTo>
                  <a:pt x="0" y="381000"/>
                </a:moveTo>
                <a:lnTo>
                  <a:pt x="2209800" y="381000"/>
                </a:lnTo>
                <a:lnTo>
                  <a:pt x="2209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490524" y="5491988"/>
            <a:ext cx="20535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FFFFFF"/>
                </a:solidFill>
                <a:latin typeface="Malgun Gothic"/>
                <a:cs typeface="Malgun Gothic"/>
              </a:rPr>
              <a:t>Tempo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di</a:t>
            </a: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algun Gothic"/>
                <a:cs typeface="Malgun Gothic"/>
              </a:rPr>
              <a:t>creazione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667000" y="5454650"/>
            <a:ext cx="5867400" cy="3810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667000" y="5454650"/>
            <a:ext cx="5867400" cy="381000"/>
          </a:xfrm>
          <a:custGeom>
            <a:avLst/>
            <a:gdLst/>
            <a:ahLst/>
            <a:cxnLst/>
            <a:rect l="l" t="t" r="r" b="b"/>
            <a:pathLst>
              <a:path w="5867400" h="381000">
                <a:moveTo>
                  <a:pt x="0" y="381000"/>
                </a:moveTo>
                <a:lnTo>
                  <a:pt x="5867400" y="381000"/>
                </a:lnTo>
                <a:lnTo>
                  <a:pt x="5867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2700908" y="5491988"/>
            <a:ext cx="5353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Data </a:t>
            </a: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e ora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del momento </a:t>
            </a: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in cui è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stato </a:t>
            </a:r>
            <a:r>
              <a:rPr sz="1800" spc="-10" dirty="0">
                <a:solidFill>
                  <a:srgbClr val="FFFFFF"/>
                </a:solidFill>
                <a:latin typeface="Malgun Gothic"/>
                <a:cs typeface="Malgun Gothic"/>
              </a:rPr>
              <a:t>creato </a:t>
            </a: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il</a:t>
            </a:r>
            <a:r>
              <a:rPr sz="1800" spc="-4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file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57200" y="5835650"/>
            <a:ext cx="2209800" cy="381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57200" y="5835650"/>
            <a:ext cx="2209800" cy="381000"/>
          </a:xfrm>
          <a:custGeom>
            <a:avLst/>
            <a:gdLst/>
            <a:ahLst/>
            <a:cxnLst/>
            <a:rect l="l" t="t" r="r" b="b"/>
            <a:pathLst>
              <a:path w="2209800" h="381000">
                <a:moveTo>
                  <a:pt x="0" y="381000"/>
                </a:moveTo>
                <a:lnTo>
                  <a:pt x="2209800" y="381000"/>
                </a:lnTo>
                <a:lnTo>
                  <a:pt x="2209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67000" y="5835650"/>
            <a:ext cx="5867400" cy="3810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67000" y="5835650"/>
            <a:ext cx="5867400" cy="381000"/>
          </a:xfrm>
          <a:custGeom>
            <a:avLst/>
            <a:gdLst/>
            <a:ahLst/>
            <a:cxnLst/>
            <a:rect l="l" t="t" r="r" b="b"/>
            <a:pathLst>
              <a:path w="5867400" h="381000">
                <a:moveTo>
                  <a:pt x="0" y="381000"/>
                </a:moveTo>
                <a:lnTo>
                  <a:pt x="5867400" y="381000"/>
                </a:lnTo>
                <a:lnTo>
                  <a:pt x="5867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57200" y="6216650"/>
            <a:ext cx="2209800" cy="381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57200" y="6216650"/>
            <a:ext cx="2209800" cy="381000"/>
          </a:xfrm>
          <a:custGeom>
            <a:avLst/>
            <a:gdLst/>
            <a:ahLst/>
            <a:cxnLst/>
            <a:rect l="l" t="t" r="r" b="b"/>
            <a:pathLst>
              <a:path w="2209800" h="381000">
                <a:moveTo>
                  <a:pt x="0" y="381000"/>
                </a:moveTo>
                <a:lnTo>
                  <a:pt x="2209800" y="381000"/>
                </a:lnTo>
                <a:lnTo>
                  <a:pt x="2209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67000" y="6216650"/>
            <a:ext cx="5867400" cy="3810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67000" y="6216650"/>
            <a:ext cx="5867400" cy="381000"/>
          </a:xfrm>
          <a:custGeom>
            <a:avLst/>
            <a:gdLst/>
            <a:ahLst/>
            <a:cxnLst/>
            <a:rect l="l" t="t" r="r" b="b"/>
            <a:pathLst>
              <a:path w="5867400" h="381000">
                <a:moveTo>
                  <a:pt x="0" y="381000"/>
                </a:moveTo>
                <a:lnTo>
                  <a:pt x="5867400" y="381000"/>
                </a:lnTo>
                <a:lnTo>
                  <a:pt x="5867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490524" y="5766612"/>
            <a:ext cx="7273290" cy="78740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2222500" algn="l"/>
              </a:tabLst>
            </a:pP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Dimensione</a:t>
            </a:r>
            <a:r>
              <a:rPr sz="1800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attuale	Numero di byte nel</a:t>
            </a:r>
            <a:r>
              <a:rPr sz="1800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file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Dimensione </a:t>
            </a:r>
            <a:r>
              <a:rPr sz="1800" spc="5" dirty="0">
                <a:solidFill>
                  <a:srgbClr val="FFFFFF"/>
                </a:solidFill>
                <a:latin typeface="Malgun Gothic"/>
                <a:cs typeface="Malgun Gothic"/>
              </a:rPr>
              <a:t>massimaDimensione </a:t>
            </a: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massima che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il file </a:t>
            </a: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può</a:t>
            </a:r>
            <a:r>
              <a:rPr sz="1800" spc="-16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raggiungere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9752" y="2465832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9752" y="2831592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9752" y="3197351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9752" y="3563111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9752" y="3928871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9752" y="4294632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9752" y="4660391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9752" y="5026152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47217" y="1781378"/>
            <a:ext cx="7981950" cy="3439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Il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sistema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operativo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pone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disposizione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dell’utente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comandi</a:t>
            </a:r>
            <a:r>
              <a:rPr sz="1600" b="1" i="1" spc="60" dirty="0">
                <a:latin typeface="Arial"/>
                <a:cs typeface="Arial"/>
              </a:rPr>
              <a:t> </a:t>
            </a:r>
            <a:r>
              <a:rPr sz="1600" b="1" i="1" dirty="0">
                <a:latin typeface="Arial"/>
                <a:cs typeface="Arial"/>
              </a:rPr>
              <a:t>di</a:t>
            </a:r>
            <a:r>
              <a:rPr sz="1600" b="1" i="1" spc="60" dirty="0">
                <a:latin typeface="Arial"/>
                <a:cs typeface="Arial"/>
              </a:rPr>
              <a:t> </a:t>
            </a:r>
            <a:r>
              <a:rPr sz="1600" b="1" i="1" dirty="0">
                <a:latin typeface="Arial"/>
                <a:cs typeface="Arial"/>
              </a:rPr>
              <a:t>alto</a:t>
            </a:r>
            <a:r>
              <a:rPr sz="1600" b="1" i="1" spc="60" dirty="0">
                <a:latin typeface="Arial"/>
                <a:cs typeface="Arial"/>
              </a:rPr>
              <a:t> </a:t>
            </a:r>
            <a:r>
              <a:rPr sz="1600" b="1" i="1" dirty="0">
                <a:latin typeface="Arial"/>
                <a:cs typeface="Arial"/>
              </a:rPr>
              <a:t>livello</a:t>
            </a:r>
            <a:r>
              <a:rPr sz="1600" b="1" i="1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chiamate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i="1" spc="-5" dirty="0">
                <a:latin typeface="Arial"/>
                <a:cs typeface="Arial"/>
              </a:rPr>
              <a:t>di sistema </a:t>
            </a:r>
            <a:r>
              <a:rPr sz="1600" spc="-5" dirty="0">
                <a:latin typeface="Arial"/>
                <a:cs typeface="Arial"/>
              </a:rPr>
              <a:t>per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gestione dei file. Alcune chiamate di sistema più comuni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sono:</a:t>
            </a:r>
            <a:endParaRPr sz="1600">
              <a:latin typeface="Arial"/>
              <a:cs typeface="Arial"/>
            </a:endParaRPr>
          </a:p>
          <a:p>
            <a:pPr marL="210820">
              <a:lnSpc>
                <a:spcPct val="100000"/>
              </a:lnSpc>
              <a:spcBef>
                <a:spcPts val="960"/>
              </a:spcBef>
            </a:pPr>
            <a:r>
              <a:rPr sz="1600" b="1" i="1" spc="-5" dirty="0">
                <a:latin typeface="Arial"/>
                <a:cs typeface="Arial"/>
              </a:rPr>
              <a:t>create: </a:t>
            </a:r>
            <a:r>
              <a:rPr sz="1600" spc="-5" dirty="0">
                <a:latin typeface="Arial"/>
                <a:cs typeface="Arial"/>
              </a:rPr>
              <a:t>creazione del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file;</a:t>
            </a:r>
            <a:endParaRPr sz="1600">
              <a:latin typeface="Arial"/>
              <a:cs typeface="Arial"/>
            </a:endParaRPr>
          </a:p>
          <a:p>
            <a:pPr marL="210820">
              <a:lnSpc>
                <a:spcPct val="100000"/>
              </a:lnSpc>
              <a:spcBef>
                <a:spcPts val="960"/>
              </a:spcBef>
            </a:pPr>
            <a:r>
              <a:rPr sz="1600" b="1" i="1" spc="-5" dirty="0">
                <a:latin typeface="Arial"/>
                <a:cs typeface="Arial"/>
              </a:rPr>
              <a:t>delete: </a:t>
            </a:r>
            <a:r>
              <a:rPr sz="1600" spc="-5" dirty="0">
                <a:latin typeface="Arial"/>
                <a:cs typeface="Arial"/>
              </a:rPr>
              <a:t>cancellazione del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file;</a:t>
            </a:r>
            <a:endParaRPr sz="1600">
              <a:latin typeface="Arial"/>
              <a:cs typeface="Arial"/>
            </a:endParaRPr>
          </a:p>
          <a:p>
            <a:pPr marL="210820">
              <a:lnSpc>
                <a:spcPct val="100000"/>
              </a:lnSpc>
              <a:spcBef>
                <a:spcPts val="965"/>
              </a:spcBef>
            </a:pPr>
            <a:r>
              <a:rPr sz="1600" b="1" i="1" spc="-5" dirty="0">
                <a:latin typeface="Arial"/>
                <a:cs typeface="Arial"/>
              </a:rPr>
              <a:t>open: </a:t>
            </a:r>
            <a:r>
              <a:rPr sz="1600" spc="-5" dirty="0">
                <a:latin typeface="Arial"/>
                <a:cs typeface="Arial"/>
              </a:rPr>
              <a:t>apertura del file con varie modalità </a:t>
            </a:r>
            <a:r>
              <a:rPr sz="1600" spc="-20" dirty="0">
                <a:latin typeface="Arial"/>
                <a:cs typeface="Arial"/>
              </a:rPr>
              <a:t>(read-only, </a:t>
            </a:r>
            <a:r>
              <a:rPr sz="1600" spc="-10" dirty="0">
                <a:latin typeface="Arial"/>
                <a:cs typeface="Arial"/>
              </a:rPr>
              <a:t>append,</a:t>
            </a:r>
            <a:r>
              <a:rPr sz="1600" spc="1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ecc.);</a:t>
            </a:r>
            <a:endParaRPr sz="1600">
              <a:latin typeface="Arial"/>
              <a:cs typeface="Arial"/>
            </a:endParaRPr>
          </a:p>
          <a:p>
            <a:pPr marL="210820">
              <a:lnSpc>
                <a:spcPct val="100000"/>
              </a:lnSpc>
              <a:spcBef>
                <a:spcPts val="960"/>
              </a:spcBef>
            </a:pPr>
            <a:r>
              <a:rPr sz="1600" b="1" i="1" spc="-5" dirty="0">
                <a:latin typeface="Arial"/>
                <a:cs typeface="Arial"/>
              </a:rPr>
              <a:t>close: </a:t>
            </a:r>
            <a:r>
              <a:rPr sz="1600" spc="-5" dirty="0">
                <a:latin typeface="Arial"/>
                <a:cs typeface="Arial"/>
              </a:rPr>
              <a:t>chiusura del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file;</a:t>
            </a:r>
            <a:endParaRPr sz="1600">
              <a:latin typeface="Arial"/>
              <a:cs typeface="Arial"/>
            </a:endParaRPr>
          </a:p>
          <a:p>
            <a:pPr marL="210820">
              <a:lnSpc>
                <a:spcPct val="100000"/>
              </a:lnSpc>
              <a:spcBef>
                <a:spcPts val="960"/>
              </a:spcBef>
            </a:pPr>
            <a:r>
              <a:rPr sz="1600" b="1" i="1" spc="-5" dirty="0">
                <a:latin typeface="Arial"/>
                <a:cs typeface="Arial"/>
              </a:rPr>
              <a:t>read: </a:t>
            </a:r>
            <a:r>
              <a:rPr sz="1600" spc="-5" dirty="0">
                <a:latin typeface="Arial"/>
                <a:cs typeface="Arial"/>
              </a:rPr>
              <a:t>lettura di blocchi di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dati;</a:t>
            </a:r>
            <a:endParaRPr sz="1600">
              <a:latin typeface="Arial"/>
              <a:cs typeface="Arial"/>
            </a:endParaRPr>
          </a:p>
          <a:p>
            <a:pPr marL="210820">
              <a:lnSpc>
                <a:spcPct val="100000"/>
              </a:lnSpc>
              <a:spcBef>
                <a:spcPts val="960"/>
              </a:spcBef>
            </a:pPr>
            <a:r>
              <a:rPr sz="1600" b="1" i="1" spc="-5" dirty="0">
                <a:latin typeface="Arial"/>
                <a:cs typeface="Arial"/>
              </a:rPr>
              <a:t>write: </a:t>
            </a:r>
            <a:r>
              <a:rPr sz="1600" spc="-5" dirty="0">
                <a:latin typeface="Arial"/>
                <a:cs typeface="Arial"/>
              </a:rPr>
              <a:t>scrittura di blocchi di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dati;</a:t>
            </a:r>
            <a:endParaRPr sz="1600">
              <a:latin typeface="Arial"/>
              <a:cs typeface="Arial"/>
            </a:endParaRPr>
          </a:p>
          <a:p>
            <a:pPr marL="210820">
              <a:lnSpc>
                <a:spcPct val="100000"/>
              </a:lnSpc>
              <a:spcBef>
                <a:spcPts val="960"/>
              </a:spcBef>
            </a:pPr>
            <a:r>
              <a:rPr sz="1600" b="1" i="1" spc="-5" dirty="0">
                <a:latin typeface="Arial"/>
                <a:cs typeface="Arial"/>
              </a:rPr>
              <a:t>append: </a:t>
            </a:r>
            <a:r>
              <a:rPr sz="1600" spc="-5" dirty="0">
                <a:latin typeface="Arial"/>
                <a:cs typeface="Arial"/>
              </a:rPr>
              <a:t>aggiunta,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coda al file, di nuovi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dati;</a:t>
            </a:r>
            <a:endParaRPr sz="1600">
              <a:latin typeface="Arial"/>
              <a:cs typeface="Arial"/>
            </a:endParaRPr>
          </a:p>
          <a:p>
            <a:pPr marL="210820">
              <a:lnSpc>
                <a:spcPct val="100000"/>
              </a:lnSpc>
              <a:spcBef>
                <a:spcPts val="960"/>
              </a:spcBef>
            </a:pPr>
            <a:r>
              <a:rPr sz="1600" b="1" i="1" spc="-5" dirty="0">
                <a:latin typeface="Arial"/>
                <a:cs typeface="Arial"/>
              </a:rPr>
              <a:t>seek: </a:t>
            </a:r>
            <a:r>
              <a:rPr sz="1600" spc="-5" dirty="0">
                <a:latin typeface="Arial"/>
                <a:cs typeface="Arial"/>
              </a:rPr>
              <a:t>posizionamento del puntatore all’interno del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file.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 </a:t>
            </a:r>
            <a:r>
              <a:rPr spc="-5" dirty="0"/>
              <a:t>File</a:t>
            </a:r>
            <a:r>
              <a:rPr spc="-15" dirty="0"/>
              <a:t> </a:t>
            </a:r>
            <a:r>
              <a:rPr dirty="0"/>
              <a:t>(operazioni)…</a:t>
            </a:r>
          </a:p>
        </p:txBody>
      </p:sp>
      <p:sp>
        <p:nvSpPr>
          <p:cNvPr id="13" name="object 1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6300" y="6303390"/>
            <a:ext cx="99695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….</a:t>
            </a:r>
            <a:r>
              <a:rPr spc="-20" dirty="0"/>
              <a:t> </a:t>
            </a:r>
            <a:r>
              <a:rPr spc="-5" dirty="0"/>
              <a:t>mha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47028" y="44271"/>
            <a:ext cx="2537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Georgia"/>
                <a:cs typeface="Georgia"/>
              </a:rPr>
              <a:t>Prof.Ing. </a:t>
            </a:r>
            <a:r>
              <a:rPr sz="1600" i="1" spc="-10" dirty="0">
                <a:latin typeface="Georgia"/>
                <a:cs typeface="Georgia"/>
              </a:rPr>
              <a:t>Donato</a:t>
            </a:r>
            <a:r>
              <a:rPr sz="1600" i="1" spc="35" dirty="0">
                <a:latin typeface="Georgia"/>
                <a:cs typeface="Georgia"/>
              </a:rPr>
              <a:t> </a:t>
            </a:r>
            <a:r>
              <a:rPr sz="1600" i="1" spc="-5" dirty="0">
                <a:latin typeface="Georgia"/>
                <a:cs typeface="Georgia"/>
              </a:rPr>
              <a:t>Impedovo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2125" y="1608137"/>
            <a:ext cx="8040624" cy="51339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03022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Codifica </a:t>
            </a:r>
            <a:r>
              <a:rPr dirty="0"/>
              <a:t>dei </a:t>
            </a:r>
            <a:r>
              <a:rPr spc="-5" dirty="0"/>
              <a:t>dati:  </a:t>
            </a:r>
            <a:r>
              <a:rPr u="heavy" spc="-5" dirty="0">
                <a:uFill>
                  <a:solidFill>
                    <a:srgbClr val="FFFFFF"/>
                  </a:solidFill>
                </a:uFill>
              </a:rPr>
              <a:t>Numeri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interi</a:t>
            </a:r>
            <a:r>
              <a:rPr u="heavy" spc="-7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u="heavy" spc="-5" dirty="0">
                <a:uFill>
                  <a:solidFill>
                    <a:srgbClr val="FFFFFF"/>
                  </a:solidFill>
                </a:uFill>
              </a:rPr>
              <a:t>relativi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0740" y="1688592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5952" y="1654555"/>
            <a:ext cx="8293734" cy="2466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65" dirty="0">
                <a:latin typeface="Lucida Sans Unicode"/>
                <a:cs typeface="Lucida Sans Unicode"/>
              </a:rPr>
              <a:t>Rappresentazione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b="1" spc="-45" dirty="0">
                <a:latin typeface="Yu Gothic UI"/>
                <a:cs typeface="Yu Gothic UI"/>
              </a:rPr>
              <a:t>complemento </a:t>
            </a:r>
            <a:r>
              <a:rPr sz="1600" b="1" spc="50" dirty="0">
                <a:latin typeface="Yu Gothic UI"/>
                <a:cs typeface="Yu Gothic UI"/>
              </a:rPr>
              <a:t>a</a:t>
            </a:r>
            <a:r>
              <a:rPr sz="1600" b="1" spc="75" dirty="0">
                <a:latin typeface="Yu Gothic UI"/>
                <a:cs typeface="Yu Gothic UI"/>
              </a:rPr>
              <a:t> </a:t>
            </a:r>
            <a:r>
              <a:rPr sz="1600" b="1" spc="-5" dirty="0">
                <a:latin typeface="Yu Gothic UI"/>
                <a:cs typeface="Yu Gothic UI"/>
              </a:rPr>
              <a:t>2</a:t>
            </a:r>
            <a:endParaRPr sz="1600">
              <a:latin typeface="Yu Gothic UI"/>
              <a:cs typeface="Yu Gothic UI"/>
            </a:endParaRPr>
          </a:p>
          <a:p>
            <a:pPr marL="391795" indent="-173355">
              <a:lnSpc>
                <a:spcPct val="100000"/>
              </a:lnSpc>
              <a:buClr>
                <a:srgbClr val="009999"/>
              </a:buClr>
              <a:buFont typeface="Arial"/>
              <a:buChar char="•"/>
              <a:tabLst>
                <a:tab pos="412115" algn="l"/>
              </a:tabLst>
            </a:pPr>
            <a:r>
              <a:rPr sz="1600" spc="-65" dirty="0">
                <a:latin typeface="Lucida Sans Unicode"/>
                <a:cs typeface="Lucida Sans Unicode"/>
              </a:rPr>
              <a:t>Il </a:t>
            </a:r>
            <a:r>
              <a:rPr sz="1600" spc="-100" dirty="0">
                <a:latin typeface="Lucida Sans Unicode"/>
                <a:cs typeface="Lucida Sans Unicode"/>
              </a:rPr>
              <a:t>complemento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125" dirty="0">
                <a:latin typeface="Lucida Sans Unicode"/>
                <a:cs typeface="Lucida Sans Unicode"/>
              </a:rPr>
              <a:t>2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spc="-100" dirty="0">
                <a:latin typeface="Lucida Sans Unicode"/>
                <a:cs typeface="Lucida Sans Unicode"/>
              </a:rPr>
              <a:t>binario </a:t>
            </a:r>
            <a:r>
              <a:rPr sz="1600" spc="-25" dirty="0">
                <a:latin typeface="Lucida Sans Unicode"/>
                <a:cs typeface="Lucida Sans Unicode"/>
              </a:rPr>
              <a:t>(N)</a:t>
            </a:r>
            <a:r>
              <a:rPr sz="1575" spc="-37" baseline="-21164" dirty="0">
                <a:latin typeface="Lucida Sans Unicode"/>
                <a:cs typeface="Lucida Sans Unicode"/>
              </a:rPr>
              <a:t>2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110" dirty="0">
                <a:latin typeface="Lucida Sans Unicode"/>
                <a:cs typeface="Lucida Sans Unicode"/>
              </a:rPr>
              <a:t>n </a:t>
            </a:r>
            <a:r>
              <a:rPr sz="1600" spc="-85" dirty="0">
                <a:latin typeface="Lucida Sans Unicode"/>
                <a:cs typeface="Lucida Sans Unicode"/>
              </a:rPr>
              <a:t>cifre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105" dirty="0">
                <a:latin typeface="Lucida Sans Unicode"/>
                <a:cs typeface="Lucida Sans Unicode"/>
              </a:rPr>
              <a:t>numero</a:t>
            </a:r>
            <a:r>
              <a:rPr sz="1600" spc="105" dirty="0">
                <a:latin typeface="Lucida Sans Unicode"/>
                <a:cs typeface="Lucida Sans Unicode"/>
              </a:rPr>
              <a:t> </a:t>
            </a:r>
            <a:r>
              <a:rPr sz="1600" spc="-45" dirty="0">
                <a:latin typeface="Lucida Sans Unicode"/>
                <a:cs typeface="Lucida Sans Unicode"/>
              </a:rPr>
              <a:t>2</a:t>
            </a:r>
            <a:r>
              <a:rPr sz="1575" spc="-67" baseline="26455" dirty="0">
                <a:latin typeface="Lucida Sans Unicode"/>
                <a:cs typeface="Lucida Sans Unicode"/>
              </a:rPr>
              <a:t>n</a:t>
            </a:r>
            <a:r>
              <a:rPr sz="1600" spc="-45" dirty="0">
                <a:latin typeface="Symbol"/>
                <a:cs typeface="Symbol"/>
              </a:rPr>
              <a:t></a:t>
            </a:r>
            <a:r>
              <a:rPr sz="1600" spc="-45" dirty="0">
                <a:latin typeface="Lucida Sans Unicode"/>
                <a:cs typeface="Lucida Sans Unicode"/>
              </a:rPr>
              <a:t>(N)</a:t>
            </a:r>
            <a:r>
              <a:rPr sz="1575" spc="-67" baseline="-21164" dirty="0">
                <a:latin typeface="Lucida Sans Unicode"/>
                <a:cs typeface="Lucida Sans Unicode"/>
              </a:rPr>
              <a:t>2</a:t>
            </a:r>
            <a:endParaRPr sz="1575" baseline="-21164">
              <a:latin typeface="Lucida Sans Unicode"/>
              <a:cs typeface="Lucida Sans Unicode"/>
            </a:endParaRPr>
          </a:p>
          <a:p>
            <a:pPr marL="391795" indent="-173355">
              <a:lnSpc>
                <a:spcPct val="100000"/>
              </a:lnSpc>
              <a:spcBef>
                <a:spcPts val="1920"/>
              </a:spcBef>
              <a:buClr>
                <a:srgbClr val="009999"/>
              </a:buClr>
              <a:buFont typeface="Arial"/>
              <a:buChar char="•"/>
              <a:tabLst>
                <a:tab pos="412115" algn="l"/>
              </a:tabLst>
            </a:pP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130" dirty="0">
                <a:latin typeface="Lucida Sans Unicode"/>
                <a:cs typeface="Lucida Sans Unicode"/>
              </a:rPr>
              <a:t>bit </a:t>
            </a:r>
            <a:r>
              <a:rPr sz="1600" spc="-114" dirty="0">
                <a:latin typeface="Lucida Sans Unicode"/>
                <a:cs typeface="Lucida Sans Unicode"/>
              </a:rPr>
              <a:t>più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80" dirty="0">
                <a:latin typeface="Lucida Sans Unicode"/>
                <a:cs typeface="Lucida Sans Unicode"/>
              </a:rPr>
              <a:t>sinistra indica </a:t>
            </a:r>
            <a:r>
              <a:rPr sz="1600" spc="-110" dirty="0">
                <a:latin typeface="Lucida Sans Unicode"/>
                <a:cs typeface="Lucida Sans Unicode"/>
              </a:rPr>
              <a:t>il</a:t>
            </a:r>
            <a:r>
              <a:rPr sz="1600" spc="35" dirty="0">
                <a:latin typeface="Lucida Sans Unicode"/>
                <a:cs typeface="Lucida Sans Unicode"/>
              </a:rPr>
              <a:t> </a:t>
            </a:r>
            <a:r>
              <a:rPr sz="1600" spc="-70" dirty="0">
                <a:latin typeface="Lucida Sans Unicode"/>
                <a:cs typeface="Lucida Sans Unicode"/>
              </a:rPr>
              <a:t>segno,</a:t>
            </a:r>
            <a:endParaRPr sz="1600">
              <a:latin typeface="Lucida Sans Unicode"/>
              <a:cs typeface="Lucida Sans Unicode"/>
            </a:endParaRPr>
          </a:p>
          <a:p>
            <a:pPr marL="391795" indent="-173355">
              <a:lnSpc>
                <a:spcPct val="100000"/>
              </a:lnSpc>
              <a:buClr>
                <a:srgbClr val="009999"/>
              </a:buClr>
              <a:buFont typeface="Arial"/>
              <a:buChar char="•"/>
              <a:tabLst>
                <a:tab pos="412115" algn="l"/>
              </a:tabLst>
            </a:pP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u="sng" spc="-10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numero </a:t>
            </a:r>
            <a:r>
              <a:rPr sz="1600" u="sng" spc="-9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positivo</a:t>
            </a:r>
            <a:r>
              <a:rPr sz="1600" spc="-95" dirty="0">
                <a:latin typeface="Lucida Sans Unicode"/>
                <a:cs typeface="Lucida Sans Unicode"/>
              </a:rPr>
              <a:t>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100" dirty="0">
                <a:latin typeface="Lucida Sans Unicode"/>
                <a:cs typeface="Lucida Sans Unicode"/>
              </a:rPr>
              <a:t>individuato </a:t>
            </a:r>
            <a:r>
              <a:rPr sz="1600" spc="-75" dirty="0">
                <a:latin typeface="Lucida Sans Unicode"/>
                <a:cs typeface="Lucida Sans Unicode"/>
              </a:rPr>
              <a:t>dal </a:t>
            </a:r>
            <a:r>
              <a:rPr sz="1600" spc="-125" dirty="0">
                <a:latin typeface="Lucida Sans Unicode"/>
                <a:cs typeface="Lucida Sans Unicode"/>
              </a:rPr>
              <a:t>primo </a:t>
            </a:r>
            <a:r>
              <a:rPr sz="1600" spc="-130" dirty="0">
                <a:latin typeface="Lucida Sans Unicode"/>
                <a:cs typeface="Lucida Sans Unicode"/>
              </a:rPr>
              <a:t>bit </a:t>
            </a:r>
            <a:r>
              <a:rPr sz="1600" spc="-75" dirty="0">
                <a:latin typeface="Lucida Sans Unicode"/>
                <a:cs typeface="Lucida Sans Unicode"/>
              </a:rPr>
              <a:t>uguale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125" dirty="0">
                <a:latin typeface="Lucida Sans Unicode"/>
                <a:cs typeface="Lucida Sans Unicode"/>
              </a:rPr>
              <a:t>0 </a:t>
            </a:r>
            <a:r>
              <a:rPr sz="1600" spc="-80" dirty="0">
                <a:latin typeface="Lucida Sans Unicode"/>
                <a:cs typeface="Lucida Sans Unicode"/>
              </a:rPr>
              <a:t>(rappr. </a:t>
            </a:r>
            <a:r>
              <a:rPr sz="1600" spc="-114" dirty="0">
                <a:latin typeface="Lucida Sans Unicode"/>
                <a:cs typeface="Lucida Sans Unicode"/>
              </a:rPr>
              <a:t>modulo </a:t>
            </a:r>
            <a:r>
              <a:rPr sz="1600" spc="-5" dirty="0">
                <a:latin typeface="Lucida Sans Unicode"/>
                <a:cs typeface="Lucida Sans Unicode"/>
              </a:rPr>
              <a:t>e</a:t>
            </a:r>
            <a:r>
              <a:rPr sz="1600" spc="335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segno)</a:t>
            </a:r>
            <a:endParaRPr sz="1600">
              <a:latin typeface="Lucida Sans Unicode"/>
              <a:cs typeface="Lucida Sans Unicode"/>
            </a:endParaRPr>
          </a:p>
          <a:p>
            <a:pPr marL="391795" marR="5080" indent="-173355">
              <a:lnSpc>
                <a:spcPct val="100000"/>
              </a:lnSpc>
              <a:buClr>
                <a:srgbClr val="009999"/>
              </a:buClr>
              <a:buFont typeface="Arial"/>
              <a:buChar char="•"/>
              <a:tabLst>
                <a:tab pos="412115" algn="l"/>
              </a:tabLst>
            </a:pPr>
            <a:r>
              <a:rPr sz="1600" spc="-85" dirty="0">
                <a:latin typeface="Lucida Sans Unicode"/>
                <a:cs typeface="Lucida Sans Unicode"/>
              </a:rPr>
              <a:t>per </a:t>
            </a:r>
            <a:r>
              <a:rPr sz="1600" spc="-80" dirty="0">
                <a:latin typeface="Lucida Sans Unicode"/>
                <a:cs typeface="Lucida Sans Unicode"/>
              </a:rPr>
              <a:t>ottenere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u="sng" spc="-10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numero </a:t>
            </a:r>
            <a:r>
              <a:rPr sz="1600" u="sng" spc="-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negativo</a:t>
            </a:r>
            <a:r>
              <a:rPr sz="1600" spc="-80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partendo </a:t>
            </a:r>
            <a:r>
              <a:rPr sz="1600" spc="-70" dirty="0">
                <a:latin typeface="Lucida Sans Unicode"/>
                <a:cs typeface="Lucida Sans Unicode"/>
              </a:rPr>
              <a:t>dalla </a:t>
            </a:r>
            <a:r>
              <a:rPr sz="1600" spc="-45" dirty="0">
                <a:latin typeface="Lucida Sans Unicode"/>
                <a:cs typeface="Lucida Sans Unicode"/>
              </a:rPr>
              <a:t>sua </a:t>
            </a:r>
            <a:r>
              <a:rPr sz="1600" spc="-65" dirty="0">
                <a:latin typeface="Lucida Sans Unicode"/>
                <a:cs typeface="Lucida Sans Unicode"/>
              </a:rPr>
              <a:t>versione </a:t>
            </a:r>
            <a:r>
              <a:rPr sz="1600" spc="-80" dirty="0">
                <a:latin typeface="Lucida Sans Unicode"/>
                <a:cs typeface="Lucida Sans Unicode"/>
              </a:rPr>
              <a:t>positiva, </a:t>
            </a:r>
            <a:r>
              <a:rPr sz="1600" spc="-65" dirty="0">
                <a:latin typeface="Lucida Sans Unicode"/>
                <a:cs typeface="Lucida Sans Unicode"/>
              </a:rPr>
              <a:t>si </a:t>
            </a:r>
            <a:r>
              <a:rPr sz="1600" spc="-75" dirty="0">
                <a:latin typeface="Lucida Sans Unicode"/>
                <a:cs typeface="Lucida Sans Unicode"/>
              </a:rPr>
              <a:t>procede </a:t>
            </a:r>
            <a:r>
              <a:rPr sz="1600" spc="-105" dirty="0">
                <a:latin typeface="Lucida Sans Unicode"/>
                <a:cs typeface="Lucida Sans Unicode"/>
              </a:rPr>
              <a:t>in  </a:t>
            </a:r>
            <a:r>
              <a:rPr sz="1600" spc="-80" dirty="0">
                <a:latin typeface="Lucida Sans Unicode"/>
                <a:cs typeface="Lucida Sans Unicode"/>
              </a:rPr>
              <a:t>due</a:t>
            </a:r>
            <a:r>
              <a:rPr sz="1600" spc="-65" dirty="0">
                <a:latin typeface="Lucida Sans Unicode"/>
                <a:cs typeface="Lucida Sans Unicode"/>
              </a:rPr>
              <a:t> </a:t>
            </a:r>
            <a:r>
              <a:rPr sz="1600" spc="-55" dirty="0">
                <a:latin typeface="Lucida Sans Unicode"/>
                <a:cs typeface="Lucida Sans Unicode"/>
              </a:rPr>
              <a:t>passi:</a:t>
            </a:r>
            <a:endParaRPr sz="1600">
              <a:latin typeface="Lucida Sans Unicode"/>
              <a:cs typeface="Lucida Sans Unicode"/>
            </a:endParaRPr>
          </a:p>
          <a:p>
            <a:pPr marL="1496695" lvl="1" indent="-170180">
              <a:lnSpc>
                <a:spcPct val="100000"/>
              </a:lnSpc>
              <a:spcBef>
                <a:spcPts val="5"/>
              </a:spcBef>
              <a:buAutoNum type="romanUcPeriod"/>
              <a:tabLst>
                <a:tab pos="1497330" algn="l"/>
              </a:tabLst>
            </a:pPr>
            <a:r>
              <a:rPr sz="1600" spc="45" dirty="0">
                <a:latin typeface="Lucida Sans Unicode"/>
                <a:cs typeface="Lucida Sans Unicode"/>
              </a:rPr>
              <a:t>Si </a:t>
            </a:r>
            <a:r>
              <a:rPr sz="1600" spc="-85" dirty="0">
                <a:latin typeface="Lucida Sans Unicode"/>
                <a:cs typeface="Lucida Sans Unicode"/>
              </a:rPr>
              <a:t>sostituiscono </a:t>
            </a:r>
            <a:r>
              <a:rPr sz="1600" spc="-140" dirty="0">
                <a:latin typeface="Lucida Sans Unicode"/>
                <a:cs typeface="Lucida Sans Unicode"/>
              </a:rPr>
              <a:t>tutti </a:t>
            </a:r>
            <a:r>
              <a:rPr sz="1600" spc="-114" dirty="0">
                <a:latin typeface="Lucida Sans Unicode"/>
                <a:cs typeface="Lucida Sans Unicode"/>
              </a:rPr>
              <a:t>gli </a:t>
            </a:r>
            <a:r>
              <a:rPr sz="1600" spc="-105" dirty="0">
                <a:latin typeface="Lucida Sans Unicode"/>
                <a:cs typeface="Lucida Sans Unicode"/>
              </a:rPr>
              <a:t>uno </a:t>
            </a:r>
            <a:r>
              <a:rPr sz="1600" spc="-80" dirty="0">
                <a:latin typeface="Lucida Sans Unicode"/>
                <a:cs typeface="Lucida Sans Unicode"/>
              </a:rPr>
              <a:t>con </a:t>
            </a:r>
            <a:r>
              <a:rPr sz="1600" spc="-95" dirty="0">
                <a:latin typeface="Lucida Sans Unicode"/>
                <a:cs typeface="Lucida Sans Unicode"/>
              </a:rPr>
              <a:t>degli </a:t>
            </a:r>
            <a:r>
              <a:rPr sz="1600" spc="-90" dirty="0">
                <a:latin typeface="Lucida Sans Unicode"/>
                <a:cs typeface="Lucida Sans Unicode"/>
              </a:rPr>
              <a:t>zero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40" dirty="0">
                <a:latin typeface="Lucida Sans Unicode"/>
                <a:cs typeface="Lucida Sans Unicode"/>
              </a:rPr>
              <a:t>viceversa </a:t>
            </a:r>
            <a:r>
              <a:rPr sz="1600" spc="-90" dirty="0">
                <a:latin typeface="Lucida Sans Unicode"/>
                <a:cs typeface="Lucida Sans Unicode"/>
              </a:rPr>
              <a:t>(complemento </a:t>
            </a:r>
            <a:r>
              <a:rPr sz="1600" dirty="0">
                <a:latin typeface="Lucida Sans Unicode"/>
                <a:cs typeface="Lucida Sans Unicode"/>
              </a:rPr>
              <a:t>a</a:t>
            </a:r>
            <a:r>
              <a:rPr sz="1600" spc="10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1)</a:t>
            </a:r>
            <a:endParaRPr sz="1600">
              <a:latin typeface="Lucida Sans Unicode"/>
              <a:cs typeface="Lucida Sans Unicode"/>
            </a:endParaRPr>
          </a:p>
          <a:p>
            <a:pPr marL="2240915" marR="267335" lvl="1" indent="-914400">
              <a:lnSpc>
                <a:spcPts val="1920"/>
              </a:lnSpc>
              <a:spcBef>
                <a:spcPts val="65"/>
              </a:spcBef>
              <a:buAutoNum type="romanUcPeriod"/>
              <a:tabLst>
                <a:tab pos="1555750" algn="l"/>
              </a:tabLst>
            </a:pPr>
            <a:r>
              <a:rPr sz="1600" spc="45" dirty="0">
                <a:latin typeface="Lucida Sans Unicode"/>
                <a:cs typeface="Lucida Sans Unicode"/>
              </a:rPr>
              <a:t>Si </a:t>
            </a:r>
            <a:r>
              <a:rPr sz="1600" spc="-85" dirty="0">
                <a:latin typeface="Lucida Sans Unicode"/>
                <a:cs typeface="Lucida Sans Unicode"/>
              </a:rPr>
              <a:t>aggiunge </a:t>
            </a:r>
            <a:r>
              <a:rPr sz="1600" spc="-125" dirty="0">
                <a:latin typeface="Lucida Sans Unicode"/>
                <a:cs typeface="Lucida Sans Unicode"/>
              </a:rPr>
              <a:t>1 </a:t>
            </a:r>
            <a:r>
              <a:rPr sz="1600" spc="-55" dirty="0">
                <a:latin typeface="Lucida Sans Unicode"/>
                <a:cs typeface="Lucida Sans Unicode"/>
              </a:rPr>
              <a:t>al </a:t>
            </a:r>
            <a:r>
              <a:rPr sz="1600" spc="-100" dirty="0">
                <a:latin typeface="Lucida Sans Unicode"/>
                <a:cs typeface="Lucida Sans Unicode"/>
              </a:rPr>
              <a:t>risultato </a:t>
            </a:r>
            <a:r>
              <a:rPr sz="1600" spc="-75" dirty="0">
                <a:latin typeface="Lucida Sans Unicode"/>
                <a:cs typeface="Lucida Sans Unicode"/>
              </a:rPr>
              <a:t>(somma </a:t>
            </a:r>
            <a:r>
              <a:rPr sz="1600" spc="-85" dirty="0">
                <a:latin typeface="Lucida Sans Unicode"/>
                <a:cs typeface="Lucida Sans Unicode"/>
              </a:rPr>
              <a:t>binaria simile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80" dirty="0">
                <a:latin typeface="Lucida Sans Unicode"/>
                <a:cs typeface="Lucida Sans Unicode"/>
              </a:rPr>
              <a:t>quella </a:t>
            </a:r>
            <a:r>
              <a:rPr sz="1600" spc="-70" dirty="0">
                <a:latin typeface="Lucida Sans Unicode"/>
                <a:cs typeface="Lucida Sans Unicode"/>
              </a:rPr>
              <a:t>decimale, </a:t>
            </a:r>
            <a:r>
              <a:rPr sz="1600" spc="-60" dirty="0">
                <a:latin typeface="Lucida Sans Unicode"/>
                <a:cs typeface="Lucida Sans Unicode"/>
              </a:rPr>
              <a:t>si  </a:t>
            </a:r>
            <a:r>
              <a:rPr sz="1600" spc="-105" dirty="0">
                <a:latin typeface="Lucida Sans Unicode"/>
                <a:cs typeface="Lucida Sans Unicode"/>
              </a:rPr>
              <a:t>riporta </a:t>
            </a:r>
            <a:r>
              <a:rPr sz="1600" spc="-125" dirty="0">
                <a:latin typeface="Lucida Sans Unicode"/>
                <a:cs typeface="Lucida Sans Unicode"/>
              </a:rPr>
              <a:t>1 </a:t>
            </a:r>
            <a:r>
              <a:rPr sz="1600" spc="-15" dirty="0">
                <a:latin typeface="Lucida Sans Unicode"/>
                <a:cs typeface="Lucida Sans Unicode"/>
              </a:rPr>
              <a:t>se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90" dirty="0">
                <a:latin typeface="Lucida Sans Unicode"/>
                <a:cs typeface="Lucida Sans Unicode"/>
              </a:rPr>
              <a:t>somma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90" dirty="0">
                <a:latin typeface="Lucida Sans Unicode"/>
                <a:cs typeface="Lucida Sans Unicode"/>
              </a:rPr>
              <a:t>maggiore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60" dirty="0">
                <a:latin typeface="Lucida Sans Unicode"/>
                <a:cs typeface="Lucida Sans Unicode"/>
              </a:rPr>
              <a:t>1) </a:t>
            </a:r>
            <a:r>
              <a:rPr sz="1650" spc="-75" dirty="0">
                <a:latin typeface="Lucida Sans Unicode"/>
                <a:cs typeface="Lucida Sans Unicode"/>
              </a:rPr>
              <a:t>(…vedi </a:t>
            </a:r>
            <a:r>
              <a:rPr sz="1650" spc="-100" dirty="0">
                <a:latin typeface="Lucida Sans Unicode"/>
                <a:cs typeface="Lucida Sans Unicode"/>
              </a:rPr>
              <a:t>slide</a:t>
            </a:r>
            <a:r>
              <a:rPr sz="1650" spc="40" dirty="0">
                <a:latin typeface="Lucida Sans Unicode"/>
                <a:cs typeface="Lucida Sans Unicode"/>
              </a:rPr>
              <a:t> </a:t>
            </a:r>
            <a:r>
              <a:rPr sz="1650" spc="-55" dirty="0">
                <a:latin typeface="Lucida Sans Unicode"/>
                <a:cs typeface="Lucida Sans Unicode"/>
              </a:rPr>
              <a:t>successiva)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1337" y="4797425"/>
            <a:ext cx="3743325" cy="889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06208" y="4669731"/>
            <a:ext cx="1108075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710"/>
              </a:lnSpc>
              <a:spcBef>
                <a:spcPts val="130"/>
              </a:spcBef>
              <a:tabLst>
                <a:tab pos="446405" algn="l"/>
              </a:tabLst>
            </a:pPr>
            <a:r>
              <a:rPr sz="1450" spc="80" dirty="0">
                <a:latin typeface="Lucida Sans Unicode"/>
                <a:cs typeface="Lucida Sans Unicode"/>
              </a:rPr>
              <a:t>ES:	</a:t>
            </a:r>
            <a:r>
              <a:rPr sz="1450" spc="-240" dirty="0">
                <a:latin typeface="Lucida Sans Unicode"/>
                <a:cs typeface="Lucida Sans Unicode"/>
              </a:rPr>
              <a:t>6=</a:t>
            </a:r>
            <a:r>
              <a:rPr sz="1450" spc="-155" dirty="0">
                <a:latin typeface="Lucida Sans Unicode"/>
                <a:cs typeface="Lucida Sans Unicode"/>
              </a:rPr>
              <a:t> </a:t>
            </a:r>
            <a:r>
              <a:rPr sz="1450" spc="-140" dirty="0">
                <a:latin typeface="Lucida Sans Unicode"/>
                <a:cs typeface="Lucida Sans Unicode"/>
              </a:rPr>
              <a:t>0110</a:t>
            </a:r>
            <a:endParaRPr sz="1450">
              <a:latin typeface="Lucida Sans Unicode"/>
              <a:cs typeface="Lucida Sans Unicode"/>
            </a:endParaRPr>
          </a:p>
          <a:p>
            <a:pPr marL="307975">
              <a:lnSpc>
                <a:spcPts val="1710"/>
              </a:lnSpc>
              <a:tabLst>
                <a:tab pos="662940" algn="l"/>
              </a:tabLst>
            </a:pPr>
            <a:r>
              <a:rPr sz="1450" spc="-75" dirty="0">
                <a:latin typeface="Lucida Sans Unicode"/>
                <a:cs typeface="Lucida Sans Unicode"/>
              </a:rPr>
              <a:t>1)	</a:t>
            </a:r>
            <a:r>
              <a:rPr sz="1450" spc="-145" dirty="0">
                <a:latin typeface="Lucida Sans Unicode"/>
                <a:cs typeface="Lucida Sans Unicode"/>
              </a:rPr>
              <a:t>1001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01865" y="5096772"/>
            <a:ext cx="77343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61035" algn="l"/>
              </a:tabLst>
            </a:pPr>
            <a:r>
              <a:rPr sz="1450" spc="-100" dirty="0">
                <a:latin typeface="Lucida Sans Unicode"/>
                <a:cs typeface="Lucida Sans Unicode"/>
              </a:rPr>
              <a:t>2</a:t>
            </a:r>
            <a:r>
              <a:rPr sz="1450" spc="-50" dirty="0">
                <a:latin typeface="Lucida Sans Unicode"/>
                <a:cs typeface="Lucida Sans Unicode"/>
              </a:rPr>
              <a:t>)</a:t>
            </a:r>
            <a:r>
              <a:rPr sz="1450" dirty="0">
                <a:latin typeface="Lucida Sans Unicode"/>
                <a:cs typeface="Lucida Sans Unicode"/>
              </a:rPr>
              <a:t>	</a:t>
            </a:r>
            <a:r>
              <a:rPr sz="1450" spc="-140" dirty="0">
                <a:latin typeface="Lucida Sans Unicode"/>
                <a:cs typeface="Lucida Sans Unicode"/>
              </a:rPr>
              <a:t>1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23125" y="5310132"/>
            <a:ext cx="146558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71475" algn="l"/>
                <a:tab pos="1452245" algn="l"/>
              </a:tabLst>
            </a:pPr>
            <a:r>
              <a:rPr sz="1450" strike="sngStrike" spc="-70" dirty="0">
                <a:latin typeface="Lucida Sans Unicode"/>
                <a:cs typeface="Lucida Sans Unicode"/>
              </a:rPr>
              <a:t> 	</a:t>
            </a:r>
            <a:r>
              <a:rPr sz="1450" strike="sngStrike" spc="-140" dirty="0">
                <a:latin typeface="Lucida Sans Unicode"/>
                <a:cs typeface="Lucida Sans Unicode"/>
              </a:rPr>
              <a:t>1010</a:t>
            </a:r>
            <a:r>
              <a:rPr sz="1450" strike="sngStrike" spc="-180" dirty="0">
                <a:latin typeface="Lucida Sans Unicode"/>
                <a:cs typeface="Lucida Sans Unicode"/>
              </a:rPr>
              <a:t> </a:t>
            </a:r>
            <a:r>
              <a:rPr sz="1450" strike="sngStrike" spc="-285" dirty="0">
                <a:latin typeface="Lucida Sans Unicode"/>
                <a:cs typeface="Lucida Sans Unicode"/>
              </a:rPr>
              <a:t>=-6	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0442" y="5800920"/>
            <a:ext cx="5392420" cy="83375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4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65" dirty="0">
                <a:latin typeface="Lucida Sans Unicode"/>
                <a:cs typeface="Lucida Sans Unicode"/>
              </a:rPr>
              <a:t>Il </a:t>
            </a:r>
            <a:r>
              <a:rPr sz="1600" spc="-85" dirty="0">
                <a:latin typeface="Lucida Sans Unicode"/>
                <a:cs typeface="Lucida Sans Unicode"/>
              </a:rPr>
              <a:t>campo </a:t>
            </a:r>
            <a:r>
              <a:rPr sz="1600" spc="-80" dirty="0">
                <a:latin typeface="Lucida Sans Unicode"/>
                <a:cs typeface="Lucida Sans Unicode"/>
              </a:rPr>
              <a:t>dei </a:t>
            </a:r>
            <a:r>
              <a:rPr sz="1600" spc="-110" dirty="0">
                <a:latin typeface="Lucida Sans Unicode"/>
                <a:cs typeface="Lucida Sans Unicode"/>
              </a:rPr>
              <a:t>numeri </a:t>
            </a:r>
            <a:r>
              <a:rPr sz="1600" spc="-85" dirty="0">
                <a:latin typeface="Lucida Sans Unicode"/>
                <a:cs typeface="Lucida Sans Unicode"/>
              </a:rPr>
              <a:t>rappresentabili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60" dirty="0">
                <a:latin typeface="Lucida Sans Unicode"/>
                <a:cs typeface="Lucida Sans Unicode"/>
              </a:rPr>
              <a:t>da </a:t>
            </a:r>
            <a:r>
              <a:rPr sz="1600" spc="-105" dirty="0">
                <a:latin typeface="Symbol"/>
                <a:cs typeface="Symbol"/>
              </a:rPr>
              <a:t></a:t>
            </a:r>
            <a:r>
              <a:rPr sz="1600" spc="-105" dirty="0">
                <a:latin typeface="Lucida Sans Unicode"/>
                <a:cs typeface="Lucida Sans Unicode"/>
              </a:rPr>
              <a:t>2</a:t>
            </a:r>
            <a:r>
              <a:rPr sz="1575" spc="-157" baseline="26455" dirty="0">
                <a:latin typeface="Lucida Sans Unicode"/>
                <a:cs typeface="Lucida Sans Unicode"/>
              </a:rPr>
              <a:t>n-1 </a:t>
            </a:r>
            <a:r>
              <a:rPr sz="1600" dirty="0">
                <a:latin typeface="Lucida Sans Unicode"/>
                <a:cs typeface="Lucida Sans Unicode"/>
              </a:rPr>
              <a:t>a</a:t>
            </a:r>
            <a:r>
              <a:rPr sz="1600" spc="45" dirty="0">
                <a:latin typeface="Lucida Sans Unicode"/>
                <a:cs typeface="Lucida Sans Unicode"/>
              </a:rPr>
              <a:t> </a:t>
            </a:r>
            <a:r>
              <a:rPr sz="1600" spc="-145" dirty="0">
                <a:latin typeface="Lucida Sans Unicode"/>
                <a:cs typeface="Lucida Sans Unicode"/>
              </a:rPr>
              <a:t>+2</a:t>
            </a:r>
            <a:r>
              <a:rPr sz="1575" spc="-217" baseline="26455" dirty="0">
                <a:latin typeface="Lucida Sans Unicode"/>
                <a:cs typeface="Lucida Sans Unicode"/>
              </a:rPr>
              <a:t>n-1</a:t>
            </a:r>
            <a:r>
              <a:rPr sz="1600" spc="-145" dirty="0">
                <a:latin typeface="Symbol"/>
                <a:cs typeface="Symbol"/>
              </a:rPr>
              <a:t></a:t>
            </a:r>
            <a:r>
              <a:rPr sz="1600" spc="-145" dirty="0">
                <a:latin typeface="Lucida Sans Unicode"/>
                <a:cs typeface="Lucida Sans Unicode"/>
              </a:rPr>
              <a:t>1</a:t>
            </a:r>
            <a:endParaRPr sz="1600">
              <a:latin typeface="Lucida Sans Unicode"/>
              <a:cs typeface="Lucida Sans Unicode"/>
            </a:endParaRPr>
          </a:p>
          <a:p>
            <a:pPr marR="792480" algn="r">
              <a:lnSpc>
                <a:spcPts val="1950"/>
              </a:lnSpc>
              <a:spcBef>
                <a:spcPts val="290"/>
              </a:spcBef>
            </a:pPr>
            <a:r>
              <a:rPr sz="1650" spc="-100" dirty="0">
                <a:latin typeface="Lucida Sans Unicode"/>
                <a:cs typeface="Lucida Sans Unicode"/>
              </a:rPr>
              <a:t>Nota: </a:t>
            </a:r>
            <a:r>
              <a:rPr sz="1650" spc="-160" dirty="0">
                <a:latin typeface="Lucida Sans Unicode"/>
                <a:cs typeface="Lucida Sans Unicode"/>
              </a:rPr>
              <a:t>0111 </a:t>
            </a:r>
            <a:r>
              <a:rPr sz="1650" spc="-40" dirty="0">
                <a:latin typeface="Lucida Sans Unicode"/>
                <a:cs typeface="Lucida Sans Unicode"/>
              </a:rPr>
              <a:t> </a:t>
            </a:r>
            <a:r>
              <a:rPr sz="1650" spc="-270" dirty="0">
                <a:latin typeface="Lucida Sans Unicode"/>
                <a:cs typeface="Lucida Sans Unicode"/>
              </a:rPr>
              <a:t>+7</a:t>
            </a:r>
            <a:endParaRPr sz="1650">
              <a:latin typeface="Lucida Sans Unicode"/>
              <a:cs typeface="Lucida Sans Unicode"/>
            </a:endParaRPr>
          </a:p>
          <a:p>
            <a:pPr marR="814069" algn="r">
              <a:lnSpc>
                <a:spcPts val="1950"/>
              </a:lnSpc>
              <a:tabLst>
                <a:tab pos="622935" algn="l"/>
              </a:tabLst>
            </a:pPr>
            <a:r>
              <a:rPr sz="1650" spc="-165" dirty="0">
                <a:latin typeface="Lucida Sans Unicode"/>
                <a:cs typeface="Lucida Sans Unicode"/>
              </a:rPr>
              <a:t>100</a:t>
            </a:r>
            <a:r>
              <a:rPr sz="1650" spc="-160" dirty="0">
                <a:latin typeface="Lucida Sans Unicode"/>
                <a:cs typeface="Lucida Sans Unicode"/>
              </a:rPr>
              <a:t>0</a:t>
            </a:r>
            <a:r>
              <a:rPr sz="1650" dirty="0">
                <a:latin typeface="Lucida Sans Unicode"/>
                <a:cs typeface="Lucida Sans Unicode"/>
              </a:rPr>
              <a:t>	</a:t>
            </a:r>
            <a:r>
              <a:rPr sz="1650" spc="-430" dirty="0">
                <a:latin typeface="Lucida Sans Unicode"/>
                <a:cs typeface="Lucida Sans Unicode"/>
              </a:rPr>
              <a:t>-</a:t>
            </a:r>
            <a:r>
              <a:rPr sz="1650" spc="-160" dirty="0">
                <a:latin typeface="Lucida Sans Unicode"/>
                <a:cs typeface="Lucida Sans Unicode"/>
              </a:rPr>
              <a:t>8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02302" y="4669731"/>
            <a:ext cx="1108075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710"/>
              </a:lnSpc>
              <a:spcBef>
                <a:spcPts val="130"/>
              </a:spcBef>
              <a:tabLst>
                <a:tab pos="446405" algn="l"/>
              </a:tabLst>
            </a:pPr>
            <a:r>
              <a:rPr sz="1450" spc="80" dirty="0">
                <a:latin typeface="Lucida Sans Unicode"/>
                <a:cs typeface="Lucida Sans Unicode"/>
              </a:rPr>
              <a:t>ES:	</a:t>
            </a:r>
            <a:r>
              <a:rPr sz="1450" spc="-240" dirty="0">
                <a:latin typeface="Lucida Sans Unicode"/>
                <a:cs typeface="Lucida Sans Unicode"/>
              </a:rPr>
              <a:t>4=</a:t>
            </a:r>
            <a:r>
              <a:rPr sz="1450" spc="-155" dirty="0">
                <a:latin typeface="Lucida Sans Unicode"/>
                <a:cs typeface="Lucida Sans Unicode"/>
              </a:rPr>
              <a:t> </a:t>
            </a:r>
            <a:r>
              <a:rPr sz="1450" spc="-140" dirty="0">
                <a:latin typeface="Lucida Sans Unicode"/>
                <a:cs typeface="Lucida Sans Unicode"/>
              </a:rPr>
              <a:t>0100</a:t>
            </a:r>
            <a:endParaRPr sz="1450">
              <a:latin typeface="Lucida Sans Unicode"/>
              <a:cs typeface="Lucida Sans Unicode"/>
            </a:endParaRPr>
          </a:p>
          <a:p>
            <a:pPr marL="307975">
              <a:lnSpc>
                <a:spcPts val="1710"/>
              </a:lnSpc>
              <a:tabLst>
                <a:tab pos="662940" algn="l"/>
              </a:tabLst>
            </a:pPr>
            <a:r>
              <a:rPr sz="1450" spc="-75" dirty="0">
                <a:latin typeface="Lucida Sans Unicode"/>
                <a:cs typeface="Lucida Sans Unicode"/>
              </a:rPr>
              <a:t>1)	</a:t>
            </a:r>
            <a:r>
              <a:rPr sz="1450" spc="-145" dirty="0">
                <a:latin typeface="Lucida Sans Unicode"/>
                <a:cs typeface="Lucida Sans Unicode"/>
              </a:rPr>
              <a:t>1011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97958" y="5096772"/>
            <a:ext cx="18415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75" dirty="0">
                <a:latin typeface="Lucida Sans Unicode"/>
                <a:cs typeface="Lucida Sans Unicode"/>
              </a:rPr>
              <a:t>2)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78373" y="5096772"/>
            <a:ext cx="731520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8905" algn="ctr">
              <a:lnSpc>
                <a:spcPts val="1710"/>
              </a:lnSpc>
              <a:spcBef>
                <a:spcPts val="130"/>
              </a:spcBef>
            </a:pPr>
            <a:r>
              <a:rPr sz="1450" spc="-140" dirty="0">
                <a:latin typeface="Lucida Sans Unicode"/>
                <a:cs typeface="Lucida Sans Unicode"/>
              </a:rPr>
              <a:t>1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ts val="1710"/>
              </a:lnSpc>
            </a:pPr>
            <a:r>
              <a:rPr sz="1450" spc="-140" dirty="0">
                <a:latin typeface="Lucida Sans Unicode"/>
                <a:cs typeface="Lucida Sans Unicode"/>
              </a:rPr>
              <a:t>1100</a:t>
            </a:r>
            <a:r>
              <a:rPr sz="1450" spc="-160" dirty="0">
                <a:latin typeface="Lucida Sans Unicode"/>
                <a:cs typeface="Lucida Sans Unicode"/>
              </a:rPr>
              <a:t> </a:t>
            </a:r>
            <a:r>
              <a:rPr sz="1450" spc="-285" dirty="0">
                <a:latin typeface="Lucida Sans Unicode"/>
                <a:cs typeface="Lucida Sans Unicode"/>
              </a:rPr>
              <a:t>=-4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89551" y="5372100"/>
            <a:ext cx="1440180" cy="0"/>
          </a:xfrm>
          <a:custGeom>
            <a:avLst/>
            <a:gdLst/>
            <a:ahLst/>
            <a:cxnLst/>
            <a:rect l="l" t="t" r="r" b="b"/>
            <a:pathLst>
              <a:path w="1440179">
                <a:moveTo>
                  <a:pt x="0" y="0"/>
                </a:moveTo>
                <a:lnTo>
                  <a:pt x="1439799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7089" y="4221226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089" y="4830826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7089" y="5440426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34644" y="1586229"/>
            <a:ext cx="7774305" cy="4049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5" dirty="0">
                <a:latin typeface="Arial"/>
                <a:cs typeface="Arial"/>
              </a:rPr>
              <a:t>file viene caricarlo tutto 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parte </a:t>
            </a:r>
            <a:r>
              <a:rPr sz="1600" dirty="0">
                <a:latin typeface="Arial"/>
                <a:cs typeface="Arial"/>
              </a:rPr>
              <a:t>in memoria </a:t>
            </a:r>
            <a:r>
              <a:rPr sz="1600" spc="-5" dirty="0">
                <a:latin typeface="Arial"/>
                <a:cs typeface="Arial"/>
              </a:rPr>
              <a:t>e gli vengono assegnati </a:t>
            </a:r>
            <a:r>
              <a:rPr sz="1600" spc="-10" dirty="0">
                <a:latin typeface="Arial"/>
                <a:cs typeface="Arial"/>
              </a:rPr>
              <a:t>indirizzi  </a:t>
            </a:r>
            <a:r>
              <a:rPr sz="1600" spc="-5" dirty="0">
                <a:latin typeface="Arial"/>
                <a:cs typeface="Arial"/>
              </a:rPr>
              <a:t>virtuali.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2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processi</a:t>
            </a:r>
            <a:r>
              <a:rPr sz="1600" spc="1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possono</a:t>
            </a:r>
            <a:r>
              <a:rPr sz="1600" spc="1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accedere</a:t>
            </a:r>
            <a:r>
              <a:rPr sz="1600" spc="1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1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maniera</a:t>
            </a:r>
            <a:r>
              <a:rPr sz="1600" spc="2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trasparente</a:t>
            </a:r>
            <a:r>
              <a:rPr sz="1600" spc="1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ai</a:t>
            </a:r>
            <a:r>
              <a:rPr sz="1600" spc="1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file</a:t>
            </a:r>
            <a:r>
              <a:rPr sz="1600" spc="1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(possono</a:t>
            </a:r>
            <a:r>
              <a:rPr sz="1600" spc="1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essere</a:t>
            </a:r>
            <a:r>
              <a:rPr sz="1600" spc="1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quindi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contenuti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memoria centrale per interi o per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blocchi)</a:t>
            </a:r>
            <a:endParaRPr sz="1600">
              <a:latin typeface="Arial"/>
              <a:cs typeface="Arial"/>
            </a:endParaRPr>
          </a:p>
          <a:p>
            <a:pPr marL="12700" marR="6985">
              <a:lnSpc>
                <a:spcPct val="100000"/>
              </a:lnSpc>
              <a:spcBef>
                <a:spcPts val="960"/>
              </a:spcBef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Si velocizzano </a:t>
            </a:r>
            <a:r>
              <a:rPr sz="1600" spc="-10" dirty="0">
                <a:latin typeface="Arial"/>
                <a:cs typeface="Arial"/>
              </a:rPr>
              <a:t>le </a:t>
            </a:r>
            <a:r>
              <a:rPr sz="1600" spc="-5" dirty="0">
                <a:latin typeface="Arial"/>
                <a:cs typeface="Arial"/>
              </a:rPr>
              <a:t>operazioni compiute sul file, soprattutto quando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riferiscono a  parti limitate e non all’intero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file.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La virtualizzazione dell’accesso comporta alcuni problemi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190500" marR="5080">
              <a:lnSpc>
                <a:spcPct val="100000"/>
              </a:lnSpc>
              <a:spcBef>
                <a:spcPts val="960"/>
              </a:spcBef>
              <a:tabLst>
                <a:tab pos="497205" algn="l"/>
                <a:tab pos="1063625" algn="l"/>
                <a:tab pos="1359535" algn="l"/>
                <a:tab pos="2251075" algn="l"/>
                <a:tab pos="3801745" algn="l"/>
                <a:tab pos="4210050" algn="l"/>
                <a:tab pos="4606290" algn="l"/>
                <a:tab pos="4967605" algn="l"/>
                <a:tab pos="5566410" algn="l"/>
                <a:tab pos="5862320" algn="l"/>
                <a:tab pos="6270625" algn="l"/>
                <a:tab pos="7165340" algn="l"/>
              </a:tabLst>
            </a:pPr>
            <a:r>
              <a:rPr sz="1600" spc="-5" dirty="0">
                <a:latin typeface="Arial"/>
                <a:cs typeface="Arial"/>
              </a:rPr>
              <a:t>In	caso	di	ap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rt</a:t>
            </a:r>
            <a:r>
              <a:rPr sz="1600" dirty="0">
                <a:latin typeface="Arial"/>
                <a:cs typeface="Arial"/>
              </a:rPr>
              <a:t>u</a:t>
            </a:r>
            <a:r>
              <a:rPr sz="1600" spc="-5" dirty="0">
                <a:latin typeface="Arial"/>
                <a:cs typeface="Arial"/>
              </a:rPr>
              <a:t>ra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cont</a:t>
            </a:r>
            <a:r>
              <a:rPr sz="1600" spc="5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mpo</a:t>
            </a:r>
            <a:r>
              <a:rPr sz="1600" spc="5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anea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del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f</a:t>
            </a:r>
            <a:r>
              <a:rPr sz="1600" spc="-15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le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20" dirty="0">
                <a:latin typeface="Arial"/>
                <a:cs typeface="Arial"/>
              </a:rPr>
              <a:t>d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parte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più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proce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si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2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lcu</a:t>
            </a:r>
            <a:r>
              <a:rPr sz="1600" spc="-20" dirty="0">
                <a:latin typeface="Arial"/>
                <a:cs typeface="Arial"/>
              </a:rPr>
              <a:t>n</a:t>
            </a:r>
            <a:r>
              <a:rPr sz="1600" spc="-5" dirty="0">
                <a:latin typeface="Arial"/>
                <a:cs typeface="Arial"/>
              </a:rPr>
              <a:t>e  informazioni possono risultare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inconsistenti;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"/>
                <a:cs typeface="Arial"/>
              </a:rPr>
              <a:t>Quando</a:t>
            </a:r>
            <a:r>
              <a:rPr sz="1600" spc="2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il</a:t>
            </a:r>
            <a:r>
              <a:rPr sz="1600" spc="2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</a:t>
            </a:r>
            <a:r>
              <a:rPr sz="1600" spc="2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che</a:t>
            </a:r>
            <a:r>
              <a:rPr sz="1600" spc="2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</a:t>
            </a:r>
            <a:r>
              <a:rPr sz="1600" spc="2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usando</a:t>
            </a:r>
            <a:r>
              <a:rPr sz="1600" spc="2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il</a:t>
            </a:r>
            <a:r>
              <a:rPr sz="1600" spc="2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file</a:t>
            </a:r>
            <a:r>
              <a:rPr sz="1600" spc="2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termina,</a:t>
            </a:r>
            <a:r>
              <a:rPr sz="1600" spc="2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quest’ultimo</a:t>
            </a:r>
            <a:r>
              <a:rPr sz="1600" spc="2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viene</a:t>
            </a:r>
            <a:r>
              <a:rPr sz="1600" spc="2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riscritto</a:t>
            </a:r>
            <a:r>
              <a:rPr sz="1600" spc="29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sul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Arial"/>
                <a:cs typeface="Arial"/>
              </a:rPr>
              <a:t>disco.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"/>
                <a:cs typeface="Arial"/>
              </a:rPr>
              <a:t>In caso di caduta del sistema alcune informazioni possono essere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perse;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File </a:t>
            </a:r>
            <a:r>
              <a:rPr dirty="0"/>
              <a:t>mappati in</a:t>
            </a:r>
            <a:r>
              <a:rPr spc="-15" dirty="0"/>
              <a:t> </a:t>
            </a:r>
            <a:r>
              <a:rPr dirty="0"/>
              <a:t>memoria…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8527" y="2979547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8527" y="3345307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8527" y="4686427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8527" y="5052186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Le</a:t>
            </a:r>
            <a:r>
              <a:rPr spc="-15" dirty="0"/>
              <a:t> </a:t>
            </a:r>
            <a:r>
              <a:rPr spc="-5" dirty="0"/>
              <a:t>directory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05967" y="1319301"/>
            <a:ext cx="7910195" cy="5194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6215">
              <a:lnSpc>
                <a:spcPct val="15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I vecchi sistemi operativi prevedevano un’</a:t>
            </a:r>
            <a:r>
              <a:rPr sz="1600" b="1" i="1" spc="-5" dirty="0">
                <a:latin typeface="Arial"/>
                <a:cs typeface="Arial"/>
              </a:rPr>
              <a:t>unica directory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cui confluivano tutti i file.  Questo concetto è ormai superato dai </a:t>
            </a:r>
            <a:r>
              <a:rPr sz="1600" b="1" i="1" spc="-5" dirty="0">
                <a:latin typeface="Arial"/>
                <a:cs typeface="Arial"/>
              </a:rPr>
              <a:t>sistemi gerarchici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18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directory.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Tipicamente </a:t>
            </a:r>
            <a:r>
              <a:rPr sz="1600" spc="-5" dirty="0">
                <a:latin typeface="Arial"/>
                <a:cs typeface="Arial"/>
              </a:rPr>
              <a:t>un </a:t>
            </a:r>
            <a:r>
              <a:rPr sz="1600" i="1" spc="-5" dirty="0">
                <a:latin typeface="Arial"/>
                <a:cs typeface="Arial"/>
              </a:rPr>
              <a:t>elemento </a:t>
            </a:r>
            <a:r>
              <a:rPr sz="1600" i="1" dirty="0">
                <a:latin typeface="Arial"/>
                <a:cs typeface="Arial"/>
              </a:rPr>
              <a:t>della </a:t>
            </a:r>
            <a:r>
              <a:rPr sz="1600" i="1" spc="-5" dirty="0">
                <a:latin typeface="Arial"/>
                <a:cs typeface="Arial"/>
              </a:rPr>
              <a:t>directory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contiene: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  <a:spcBef>
                <a:spcPts val="960"/>
              </a:spcBef>
            </a:pP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nome di un file ed eventualmente include anche gli </a:t>
            </a:r>
            <a:r>
              <a:rPr sz="1600" b="1" i="1" spc="-5" dirty="0">
                <a:latin typeface="Arial"/>
                <a:cs typeface="Arial"/>
              </a:rPr>
              <a:t>attributi </a:t>
            </a:r>
            <a:r>
              <a:rPr sz="1600" spc="-5" dirty="0">
                <a:latin typeface="Arial"/>
                <a:cs typeface="Arial"/>
              </a:rPr>
              <a:t>del</a:t>
            </a:r>
            <a:r>
              <a:rPr sz="1600" spc="10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file;</a:t>
            </a:r>
            <a:endParaRPr sz="1600">
              <a:latin typeface="Arial"/>
              <a:cs typeface="Arial"/>
            </a:endParaRPr>
          </a:p>
          <a:p>
            <a:pPr marL="190500" marR="5080">
              <a:lnSpc>
                <a:spcPct val="100000"/>
              </a:lnSpc>
              <a:spcBef>
                <a:spcPts val="960"/>
              </a:spcBef>
            </a:pP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alternativa,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10" dirty="0">
                <a:latin typeface="Arial"/>
                <a:cs typeface="Arial"/>
              </a:rPr>
              <a:t>nome </a:t>
            </a:r>
            <a:r>
              <a:rPr sz="1600" spc="-5" dirty="0">
                <a:latin typeface="Arial"/>
                <a:cs typeface="Arial"/>
              </a:rPr>
              <a:t>di un file ed un </a:t>
            </a:r>
            <a:r>
              <a:rPr sz="1600" b="1" i="1" spc="-5" dirty="0">
                <a:latin typeface="Arial"/>
                <a:cs typeface="Arial"/>
              </a:rPr>
              <a:t>puntatore </a:t>
            </a:r>
            <a:r>
              <a:rPr sz="1600" dirty="0">
                <a:latin typeface="Arial"/>
                <a:cs typeface="Arial"/>
              </a:rPr>
              <a:t>ad </a:t>
            </a:r>
            <a:r>
              <a:rPr sz="1600" spc="-5" dirty="0">
                <a:latin typeface="Arial"/>
                <a:cs typeface="Arial"/>
              </a:rPr>
              <a:t>un’altra </a:t>
            </a:r>
            <a:r>
              <a:rPr sz="1600" dirty="0">
                <a:latin typeface="Arial"/>
                <a:cs typeface="Arial"/>
              </a:rPr>
              <a:t>struttura in </a:t>
            </a:r>
            <a:r>
              <a:rPr sz="1600" spc="-10" dirty="0">
                <a:latin typeface="Arial"/>
                <a:cs typeface="Arial"/>
              </a:rPr>
              <a:t>cui si </a:t>
            </a:r>
            <a:r>
              <a:rPr sz="1600" spc="-5" dirty="0">
                <a:latin typeface="Arial"/>
                <a:cs typeface="Arial"/>
              </a:rPr>
              <a:t>trovano  gli attributi e gli indirizzi del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disco.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Ogni directory può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contenere:</a:t>
            </a:r>
            <a:endParaRPr sz="1600">
              <a:latin typeface="Arial"/>
              <a:cs typeface="Arial"/>
            </a:endParaRPr>
          </a:p>
          <a:p>
            <a:pPr marL="210820" marR="6314440">
              <a:lnSpc>
                <a:spcPts val="2880"/>
              </a:lnSpc>
              <a:spcBef>
                <a:spcPts val="254"/>
              </a:spcBef>
            </a:pPr>
            <a:r>
              <a:rPr sz="1600" b="1" i="1" spc="-5" dirty="0">
                <a:latin typeface="Arial"/>
                <a:cs typeface="Arial"/>
              </a:rPr>
              <a:t>file regolari</a:t>
            </a:r>
            <a:r>
              <a:rPr sz="1600" spc="-5" dirty="0">
                <a:latin typeface="Arial"/>
                <a:cs typeface="Arial"/>
              </a:rPr>
              <a:t>;  altre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directory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12700" marR="6985">
              <a:lnSpc>
                <a:spcPct val="100000"/>
              </a:lnSpc>
              <a:spcBef>
                <a:spcPts val="705"/>
              </a:spcBef>
            </a:pPr>
            <a:r>
              <a:rPr sz="1600" spc="-5" dirty="0">
                <a:latin typeface="Arial"/>
                <a:cs typeface="Arial"/>
              </a:rPr>
              <a:t>In questo modo, a partire da una directory </a:t>
            </a:r>
            <a:r>
              <a:rPr sz="1600" b="1" i="1" spc="-5" dirty="0">
                <a:latin typeface="Arial"/>
                <a:cs typeface="Arial"/>
              </a:rPr>
              <a:t>radice </a:t>
            </a:r>
            <a:r>
              <a:rPr sz="1600" spc="-5" dirty="0">
                <a:latin typeface="Arial"/>
                <a:cs typeface="Arial"/>
              </a:rPr>
              <a:t>(</a:t>
            </a:r>
            <a:r>
              <a:rPr sz="1600" b="1" i="1" spc="-5" dirty="0">
                <a:latin typeface="Arial"/>
                <a:cs typeface="Arial"/>
              </a:rPr>
              <a:t>root </a:t>
            </a:r>
            <a:r>
              <a:rPr sz="1600" spc="-5" dirty="0">
                <a:latin typeface="Arial"/>
                <a:cs typeface="Arial"/>
              </a:rPr>
              <a:t>directory) è possibile generare  un albero di directory e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subdirectory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R="212090" algn="r">
              <a:lnSpc>
                <a:spcPct val="100000"/>
              </a:lnSpc>
              <a:spcBef>
                <a:spcPts val="1420"/>
              </a:spcBef>
            </a:pPr>
            <a:r>
              <a:rPr sz="1400" spc="-5" dirty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4150" y="1557400"/>
            <a:ext cx="457200" cy="4572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94150" y="15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457200"/>
                </a:moveTo>
                <a:lnTo>
                  <a:pt x="457200" y="457200"/>
                </a:lnTo>
                <a:lnTo>
                  <a:pt x="4572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81087" y="2624201"/>
            <a:ext cx="457200" cy="4572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1087" y="262420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457200"/>
                </a:moveTo>
                <a:lnTo>
                  <a:pt x="457200" y="457200"/>
                </a:lnTo>
                <a:lnTo>
                  <a:pt x="4572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94150" y="2624201"/>
            <a:ext cx="457200" cy="4572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94150" y="262420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457200"/>
                </a:moveTo>
                <a:lnTo>
                  <a:pt x="457200" y="457200"/>
                </a:lnTo>
                <a:lnTo>
                  <a:pt x="4572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0350" y="3538473"/>
            <a:ext cx="457200" cy="381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0350" y="3538473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7" y="146837"/>
                </a:lnTo>
                <a:lnTo>
                  <a:pt x="23235" y="106746"/>
                </a:lnTo>
                <a:lnTo>
                  <a:pt x="50221" y="71374"/>
                </a:lnTo>
                <a:lnTo>
                  <a:pt x="85623" y="41867"/>
                </a:lnTo>
                <a:lnTo>
                  <a:pt x="128068" y="19372"/>
                </a:lnTo>
                <a:lnTo>
                  <a:pt x="176184" y="5034"/>
                </a:lnTo>
                <a:lnTo>
                  <a:pt x="228600" y="0"/>
                </a:lnTo>
                <a:lnTo>
                  <a:pt x="281015" y="5034"/>
                </a:lnTo>
                <a:lnTo>
                  <a:pt x="329131" y="19372"/>
                </a:lnTo>
                <a:lnTo>
                  <a:pt x="371576" y="41867"/>
                </a:lnTo>
                <a:lnTo>
                  <a:pt x="406978" y="71374"/>
                </a:lnTo>
                <a:lnTo>
                  <a:pt x="433964" y="106746"/>
                </a:lnTo>
                <a:lnTo>
                  <a:pt x="451162" y="146837"/>
                </a:lnTo>
                <a:lnTo>
                  <a:pt x="457200" y="190500"/>
                </a:lnTo>
                <a:lnTo>
                  <a:pt x="451162" y="234202"/>
                </a:lnTo>
                <a:lnTo>
                  <a:pt x="433964" y="274308"/>
                </a:lnTo>
                <a:lnTo>
                  <a:pt x="406978" y="309678"/>
                </a:lnTo>
                <a:lnTo>
                  <a:pt x="371576" y="339172"/>
                </a:lnTo>
                <a:lnTo>
                  <a:pt x="329131" y="361650"/>
                </a:lnTo>
                <a:lnTo>
                  <a:pt x="281015" y="375972"/>
                </a:lnTo>
                <a:lnTo>
                  <a:pt x="228600" y="381000"/>
                </a:lnTo>
                <a:lnTo>
                  <a:pt x="176184" y="375972"/>
                </a:lnTo>
                <a:lnTo>
                  <a:pt x="128068" y="361650"/>
                </a:lnTo>
                <a:lnTo>
                  <a:pt x="85623" y="339172"/>
                </a:lnTo>
                <a:lnTo>
                  <a:pt x="50221" y="309678"/>
                </a:lnTo>
                <a:lnTo>
                  <a:pt x="23235" y="274308"/>
                </a:lnTo>
                <a:lnTo>
                  <a:pt x="6037" y="234202"/>
                </a:lnTo>
                <a:lnTo>
                  <a:pt x="0" y="1905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4350" y="3538473"/>
            <a:ext cx="457200" cy="381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4350" y="3538473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202"/>
                </a:lnTo>
                <a:lnTo>
                  <a:pt x="433962" y="274308"/>
                </a:lnTo>
                <a:lnTo>
                  <a:pt x="406974" y="309678"/>
                </a:lnTo>
                <a:lnTo>
                  <a:pt x="371571" y="339172"/>
                </a:lnTo>
                <a:lnTo>
                  <a:pt x="329126" y="361650"/>
                </a:lnTo>
                <a:lnTo>
                  <a:pt x="281011" y="375972"/>
                </a:lnTo>
                <a:lnTo>
                  <a:pt x="228600" y="381000"/>
                </a:lnTo>
                <a:lnTo>
                  <a:pt x="176188" y="375972"/>
                </a:lnTo>
                <a:lnTo>
                  <a:pt x="128073" y="361650"/>
                </a:lnTo>
                <a:lnTo>
                  <a:pt x="85628" y="339172"/>
                </a:lnTo>
                <a:lnTo>
                  <a:pt x="50225" y="309678"/>
                </a:lnTo>
                <a:lnTo>
                  <a:pt x="23237" y="274308"/>
                </a:lnTo>
                <a:lnTo>
                  <a:pt x="6038" y="234202"/>
                </a:lnTo>
                <a:lnTo>
                  <a:pt x="0" y="1905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03550" y="3538473"/>
            <a:ext cx="457200" cy="4572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03550" y="353847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457200"/>
                </a:moveTo>
                <a:lnTo>
                  <a:pt x="457200" y="457200"/>
                </a:lnTo>
                <a:lnTo>
                  <a:pt x="4572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08550" y="3538473"/>
            <a:ext cx="457200" cy="4572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08550" y="353847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457200"/>
                </a:moveTo>
                <a:lnTo>
                  <a:pt x="457200" y="457200"/>
                </a:lnTo>
                <a:lnTo>
                  <a:pt x="4572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94150" y="3556000"/>
            <a:ext cx="457200" cy="381000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94150" y="3556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22750" y="2014601"/>
            <a:ext cx="0" cy="609600"/>
          </a:xfrm>
          <a:custGeom>
            <a:avLst/>
            <a:gdLst/>
            <a:ahLst/>
            <a:cxnLst/>
            <a:rect l="l" t="t" r="r" b="b"/>
            <a:pathLst>
              <a:path h="609600">
                <a:moveTo>
                  <a:pt x="0" y="0"/>
                </a:moveTo>
                <a:lnTo>
                  <a:pt x="0" y="60960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27150" y="2014601"/>
            <a:ext cx="2895600" cy="609600"/>
          </a:xfrm>
          <a:custGeom>
            <a:avLst/>
            <a:gdLst/>
            <a:ahLst/>
            <a:cxnLst/>
            <a:rect l="l" t="t" r="r" b="b"/>
            <a:pathLst>
              <a:path w="2895600" h="609600">
                <a:moveTo>
                  <a:pt x="2895600" y="0"/>
                </a:moveTo>
                <a:lnTo>
                  <a:pt x="0" y="60960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5150" y="3081401"/>
            <a:ext cx="685800" cy="457200"/>
          </a:xfrm>
          <a:custGeom>
            <a:avLst/>
            <a:gdLst/>
            <a:ahLst/>
            <a:cxnLst/>
            <a:rect l="l" t="t" r="r" b="b"/>
            <a:pathLst>
              <a:path w="685800" h="457200">
                <a:moveTo>
                  <a:pt x="685800" y="0"/>
                </a:moveTo>
                <a:lnTo>
                  <a:pt x="0" y="45720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50950" y="3081401"/>
            <a:ext cx="762000" cy="457200"/>
          </a:xfrm>
          <a:custGeom>
            <a:avLst/>
            <a:gdLst/>
            <a:ahLst/>
            <a:cxnLst/>
            <a:rect l="l" t="t" r="r" b="b"/>
            <a:pathLst>
              <a:path w="762000" h="457200">
                <a:moveTo>
                  <a:pt x="0" y="0"/>
                </a:moveTo>
                <a:lnTo>
                  <a:pt x="762000" y="45720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08350" y="3081401"/>
            <a:ext cx="914400" cy="457200"/>
          </a:xfrm>
          <a:custGeom>
            <a:avLst/>
            <a:gdLst/>
            <a:ahLst/>
            <a:cxnLst/>
            <a:rect l="l" t="t" r="r" b="b"/>
            <a:pathLst>
              <a:path w="914400" h="457200">
                <a:moveTo>
                  <a:pt x="914400" y="0"/>
                </a:moveTo>
                <a:lnTo>
                  <a:pt x="0" y="45720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22750" y="309880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222750" y="3081401"/>
            <a:ext cx="914400" cy="457200"/>
          </a:xfrm>
          <a:custGeom>
            <a:avLst/>
            <a:gdLst/>
            <a:ahLst/>
            <a:cxnLst/>
            <a:rect l="l" t="t" r="r" b="b"/>
            <a:pathLst>
              <a:path w="914400" h="457200">
                <a:moveTo>
                  <a:pt x="0" y="0"/>
                </a:moveTo>
                <a:lnTo>
                  <a:pt x="914400" y="45720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55950" y="1747901"/>
            <a:ext cx="838200" cy="76200"/>
          </a:xfrm>
          <a:custGeom>
            <a:avLst/>
            <a:gdLst/>
            <a:ahLst/>
            <a:cxnLst/>
            <a:rect l="l" t="t" r="r" b="b"/>
            <a:pathLst>
              <a:path w="838200" h="76200">
                <a:moveTo>
                  <a:pt x="762000" y="0"/>
                </a:moveTo>
                <a:lnTo>
                  <a:pt x="762000" y="76200"/>
                </a:lnTo>
                <a:lnTo>
                  <a:pt x="822451" y="45974"/>
                </a:lnTo>
                <a:lnTo>
                  <a:pt x="774700" y="45974"/>
                </a:lnTo>
                <a:lnTo>
                  <a:pt x="774700" y="30099"/>
                </a:lnTo>
                <a:lnTo>
                  <a:pt x="822198" y="30099"/>
                </a:lnTo>
                <a:lnTo>
                  <a:pt x="762000" y="0"/>
                </a:lnTo>
                <a:close/>
              </a:path>
              <a:path w="838200" h="76200">
                <a:moveTo>
                  <a:pt x="762000" y="30099"/>
                </a:moveTo>
                <a:lnTo>
                  <a:pt x="0" y="30099"/>
                </a:lnTo>
                <a:lnTo>
                  <a:pt x="0" y="45974"/>
                </a:lnTo>
                <a:lnTo>
                  <a:pt x="762000" y="45974"/>
                </a:lnTo>
                <a:lnTo>
                  <a:pt x="762000" y="30099"/>
                </a:lnTo>
                <a:close/>
              </a:path>
              <a:path w="838200" h="76200">
                <a:moveTo>
                  <a:pt x="822198" y="30099"/>
                </a:moveTo>
                <a:lnTo>
                  <a:pt x="774700" y="30099"/>
                </a:lnTo>
                <a:lnTo>
                  <a:pt x="774700" y="45974"/>
                </a:lnTo>
                <a:lnTo>
                  <a:pt x="822451" y="45974"/>
                </a:lnTo>
                <a:lnTo>
                  <a:pt x="838200" y="38100"/>
                </a:lnTo>
                <a:lnTo>
                  <a:pt x="822198" y="30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221130" y="1614373"/>
            <a:ext cx="18319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Malgun Gothic"/>
                <a:cs typeface="Malgun Gothic"/>
              </a:rPr>
              <a:t>Directory</a:t>
            </a:r>
            <a:r>
              <a:rPr sz="1800" b="1" spc="-30" dirty="0">
                <a:latin typeface="Malgun Gothic"/>
                <a:cs typeface="Malgun Gothic"/>
              </a:rPr>
              <a:t> </a:t>
            </a:r>
            <a:r>
              <a:rPr sz="1800" b="1" spc="-5" dirty="0">
                <a:latin typeface="Malgun Gothic"/>
                <a:cs typeface="Malgun Gothic"/>
              </a:rPr>
              <a:t>Radice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42124" y="2893948"/>
            <a:ext cx="3128645" cy="1835785"/>
          </a:xfrm>
          <a:custGeom>
            <a:avLst/>
            <a:gdLst/>
            <a:ahLst/>
            <a:cxnLst/>
            <a:rect l="l" t="t" r="r" b="b"/>
            <a:pathLst>
              <a:path w="3128645" h="1835785">
                <a:moveTo>
                  <a:pt x="3058382" y="31692"/>
                </a:moveTo>
                <a:lnTo>
                  <a:pt x="0" y="1822069"/>
                </a:lnTo>
                <a:lnTo>
                  <a:pt x="8026" y="1835658"/>
                </a:lnTo>
                <a:lnTo>
                  <a:pt x="3066431" y="45454"/>
                </a:lnTo>
                <a:lnTo>
                  <a:pt x="3058382" y="31692"/>
                </a:lnTo>
                <a:close/>
              </a:path>
              <a:path w="3128645" h="1835785">
                <a:moveTo>
                  <a:pt x="3111720" y="25273"/>
                </a:moveTo>
                <a:lnTo>
                  <a:pt x="3069348" y="25273"/>
                </a:lnTo>
                <a:lnTo>
                  <a:pt x="3077476" y="38988"/>
                </a:lnTo>
                <a:lnTo>
                  <a:pt x="3066431" y="45454"/>
                </a:lnTo>
                <a:lnTo>
                  <a:pt x="3081667" y="71500"/>
                </a:lnTo>
                <a:lnTo>
                  <a:pt x="3111720" y="25273"/>
                </a:lnTo>
                <a:close/>
              </a:path>
              <a:path w="3128645" h="1835785">
                <a:moveTo>
                  <a:pt x="3069348" y="25273"/>
                </a:moveTo>
                <a:lnTo>
                  <a:pt x="3058382" y="31692"/>
                </a:lnTo>
                <a:lnTo>
                  <a:pt x="3066431" y="45454"/>
                </a:lnTo>
                <a:lnTo>
                  <a:pt x="3077476" y="38988"/>
                </a:lnTo>
                <a:lnTo>
                  <a:pt x="3069348" y="25273"/>
                </a:lnTo>
                <a:close/>
              </a:path>
              <a:path w="3128645" h="1835785">
                <a:moveTo>
                  <a:pt x="3128149" y="0"/>
                </a:moveTo>
                <a:lnTo>
                  <a:pt x="3043186" y="5714"/>
                </a:lnTo>
                <a:lnTo>
                  <a:pt x="3058382" y="31692"/>
                </a:lnTo>
                <a:lnTo>
                  <a:pt x="3069348" y="25273"/>
                </a:lnTo>
                <a:lnTo>
                  <a:pt x="3111720" y="25273"/>
                </a:lnTo>
                <a:lnTo>
                  <a:pt x="31281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41223" y="4669663"/>
            <a:ext cx="2232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Malgun Gothic"/>
                <a:cs typeface="Malgun Gothic"/>
              </a:rPr>
              <a:t>Subdirectory</a:t>
            </a:r>
            <a:r>
              <a:rPr sz="1800" b="1" spc="-35" dirty="0">
                <a:latin typeface="Malgun Gothic"/>
                <a:cs typeface="Malgun Gothic"/>
              </a:rPr>
              <a:t> </a:t>
            </a:r>
            <a:r>
              <a:rPr sz="1800" b="1" spc="-5" dirty="0">
                <a:latin typeface="Malgun Gothic"/>
                <a:cs typeface="Malgun Gothic"/>
              </a:rPr>
              <a:t>Utente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43013" y="3803396"/>
            <a:ext cx="2137410" cy="927100"/>
          </a:xfrm>
          <a:custGeom>
            <a:avLst/>
            <a:gdLst/>
            <a:ahLst/>
            <a:cxnLst/>
            <a:rect l="l" t="t" r="r" b="b"/>
            <a:pathLst>
              <a:path w="2137410" h="927100">
                <a:moveTo>
                  <a:pt x="2063550" y="27722"/>
                </a:moveTo>
                <a:lnTo>
                  <a:pt x="0" y="912113"/>
                </a:lnTo>
                <a:lnTo>
                  <a:pt x="6248" y="926718"/>
                </a:lnTo>
                <a:lnTo>
                  <a:pt x="2069810" y="42365"/>
                </a:lnTo>
                <a:lnTo>
                  <a:pt x="2063550" y="27722"/>
                </a:lnTo>
                <a:close/>
              </a:path>
              <a:path w="2137410" h="927100">
                <a:moveTo>
                  <a:pt x="2121745" y="22732"/>
                </a:moveTo>
                <a:lnTo>
                  <a:pt x="2075192" y="22732"/>
                </a:lnTo>
                <a:lnTo>
                  <a:pt x="2081542" y="37337"/>
                </a:lnTo>
                <a:lnTo>
                  <a:pt x="2069810" y="42365"/>
                </a:lnTo>
                <a:lnTo>
                  <a:pt x="2081669" y="70103"/>
                </a:lnTo>
                <a:lnTo>
                  <a:pt x="2121745" y="22732"/>
                </a:lnTo>
                <a:close/>
              </a:path>
              <a:path w="2137410" h="927100">
                <a:moveTo>
                  <a:pt x="2075192" y="22732"/>
                </a:moveTo>
                <a:lnTo>
                  <a:pt x="2063550" y="27722"/>
                </a:lnTo>
                <a:lnTo>
                  <a:pt x="2069810" y="42365"/>
                </a:lnTo>
                <a:lnTo>
                  <a:pt x="2081542" y="37337"/>
                </a:lnTo>
                <a:lnTo>
                  <a:pt x="2075192" y="22732"/>
                </a:lnTo>
                <a:close/>
              </a:path>
              <a:path w="2137410" h="927100">
                <a:moveTo>
                  <a:pt x="2051697" y="0"/>
                </a:moveTo>
                <a:lnTo>
                  <a:pt x="2063550" y="27722"/>
                </a:lnTo>
                <a:lnTo>
                  <a:pt x="2075192" y="22732"/>
                </a:lnTo>
                <a:lnTo>
                  <a:pt x="2121745" y="22732"/>
                </a:lnTo>
                <a:lnTo>
                  <a:pt x="2136787" y="4952"/>
                </a:lnTo>
                <a:lnTo>
                  <a:pt x="20516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84650" y="3919473"/>
            <a:ext cx="76200" cy="685800"/>
          </a:xfrm>
          <a:custGeom>
            <a:avLst/>
            <a:gdLst/>
            <a:ahLst/>
            <a:cxnLst/>
            <a:rect l="l" t="t" r="r" b="b"/>
            <a:pathLst>
              <a:path w="76200" h="685800">
                <a:moveTo>
                  <a:pt x="45974" y="63500"/>
                </a:moveTo>
                <a:lnTo>
                  <a:pt x="30099" y="63500"/>
                </a:lnTo>
                <a:lnTo>
                  <a:pt x="30099" y="685800"/>
                </a:lnTo>
                <a:lnTo>
                  <a:pt x="45974" y="685800"/>
                </a:lnTo>
                <a:lnTo>
                  <a:pt x="45974" y="63500"/>
                </a:lnTo>
                <a:close/>
              </a:path>
              <a:path w="76200" h="685800">
                <a:moveTo>
                  <a:pt x="38100" y="0"/>
                </a:moveTo>
                <a:lnTo>
                  <a:pt x="0" y="76200"/>
                </a:lnTo>
                <a:lnTo>
                  <a:pt x="30099" y="76200"/>
                </a:lnTo>
                <a:lnTo>
                  <a:pt x="30099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685800">
                <a:moveTo>
                  <a:pt x="69850" y="63500"/>
                </a:moveTo>
                <a:lnTo>
                  <a:pt x="45974" y="63500"/>
                </a:lnTo>
                <a:lnTo>
                  <a:pt x="45974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009135" y="4586985"/>
            <a:ext cx="396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Malgun Gothic"/>
                <a:cs typeface="Malgun Gothic"/>
              </a:rPr>
              <a:t>File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8376" y="1416824"/>
            <a:ext cx="2517775" cy="2184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250" b="1" i="1" spc="-30" dirty="0">
                <a:latin typeface="Malgun Gothic"/>
                <a:cs typeface="Malgun Gothic"/>
              </a:rPr>
              <a:t>Progetto </a:t>
            </a:r>
            <a:r>
              <a:rPr sz="1250" b="1" i="1" spc="-25" dirty="0">
                <a:latin typeface="Malgun Gothic"/>
                <a:cs typeface="Malgun Gothic"/>
              </a:rPr>
              <a:t>di file </a:t>
            </a:r>
            <a:r>
              <a:rPr sz="1250" b="1" i="1" spc="-30" dirty="0">
                <a:latin typeface="Malgun Gothic"/>
                <a:cs typeface="Malgun Gothic"/>
              </a:rPr>
              <a:t>system </a:t>
            </a:r>
            <a:r>
              <a:rPr sz="1250" b="1" i="1" spc="-25" dirty="0">
                <a:latin typeface="Malgun Gothic"/>
                <a:cs typeface="Malgun Gothic"/>
              </a:rPr>
              <a:t>/</a:t>
            </a:r>
            <a:r>
              <a:rPr sz="1250" b="1" i="1" spc="-30" dirty="0">
                <a:latin typeface="Malgun Gothic"/>
                <a:cs typeface="Malgun Gothic"/>
              </a:rPr>
              <a:t> </a:t>
            </a:r>
            <a:r>
              <a:rPr sz="1250" b="1" i="1" spc="-25" dirty="0">
                <a:latin typeface="Malgun Gothic"/>
                <a:cs typeface="Malgun Gothic"/>
              </a:rPr>
              <a:t>directory</a:t>
            </a:r>
            <a:endParaRPr sz="1250">
              <a:latin typeface="Malgun Gothic"/>
              <a:cs typeface="Malgun Gothic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Le</a:t>
            </a:r>
            <a:r>
              <a:rPr spc="-15" dirty="0"/>
              <a:t> </a:t>
            </a:r>
            <a:r>
              <a:rPr spc="-5" dirty="0"/>
              <a:t>directory</a:t>
            </a:r>
          </a:p>
        </p:txBody>
      </p:sp>
      <p:sp>
        <p:nvSpPr>
          <p:cNvPr id="35" name="object 3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588253" y="1513078"/>
            <a:ext cx="3274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Il tipo di organizzazione</a:t>
            </a:r>
            <a:r>
              <a:rPr sz="1600" spc="-1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dell’</a:t>
            </a:r>
            <a:r>
              <a:rPr sz="1600" i="1" spc="-5" dirty="0">
                <a:latin typeface="Arial"/>
                <a:cs typeface="Arial"/>
              </a:rPr>
              <a:t>albero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600065" y="2685288"/>
            <a:ext cx="140208" cy="1417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00065" y="3660521"/>
            <a:ext cx="140208" cy="1417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588253" y="1756917"/>
            <a:ext cx="3275329" cy="3317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350" algn="just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delle directory </a:t>
            </a:r>
            <a:r>
              <a:rPr sz="1600" spc="-5" dirty="0">
                <a:latin typeface="Arial"/>
                <a:cs typeface="Arial"/>
              </a:rPr>
              <a:t>dipende dalle </a:t>
            </a:r>
            <a:r>
              <a:rPr sz="1600" spc="-10" dirty="0">
                <a:latin typeface="Arial"/>
                <a:cs typeface="Arial"/>
              </a:rPr>
              <a:t>scelte  </a:t>
            </a:r>
            <a:r>
              <a:rPr sz="1600" spc="-5" dirty="0">
                <a:latin typeface="Arial"/>
                <a:cs typeface="Arial"/>
              </a:rPr>
              <a:t>dell’amministratore di sistema. </a:t>
            </a:r>
            <a:r>
              <a:rPr sz="1600" spc="-10" dirty="0">
                <a:latin typeface="Arial"/>
                <a:cs typeface="Arial"/>
              </a:rPr>
              <a:t>Un  </a:t>
            </a:r>
            <a:r>
              <a:rPr sz="1600" spc="-5" dirty="0">
                <a:latin typeface="Arial"/>
                <a:cs typeface="Arial"/>
              </a:rPr>
              <a:t>tipico esempio prevede:</a:t>
            </a:r>
            <a:endParaRPr sz="1600">
              <a:latin typeface="Arial"/>
              <a:cs typeface="Arial"/>
            </a:endParaRPr>
          </a:p>
          <a:p>
            <a:pPr marL="190500" marR="5080" algn="just">
              <a:lnSpc>
                <a:spcPct val="100000"/>
              </a:lnSpc>
              <a:spcBef>
                <a:spcPts val="965"/>
              </a:spcBef>
            </a:pP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root directory include alcune  directory di sistema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come</a:t>
            </a:r>
            <a:endParaRPr sz="16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960"/>
              </a:spcBef>
            </a:pPr>
            <a:r>
              <a:rPr sz="1600" i="1" spc="-5" dirty="0">
                <a:latin typeface="Arial"/>
                <a:cs typeface="Arial"/>
              </a:rPr>
              <a:t>etc, bin, lib, tmp,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ecc.</a:t>
            </a:r>
            <a:r>
              <a:rPr sz="1600" spc="-5" dirty="0">
                <a:latin typeface="Arial"/>
                <a:cs typeface="Arial"/>
              </a:rPr>
              <a:t>;</a:t>
            </a:r>
            <a:endParaRPr sz="1600">
              <a:latin typeface="Arial"/>
              <a:cs typeface="Arial"/>
            </a:endParaRPr>
          </a:p>
          <a:p>
            <a:pPr marL="190500" marR="5080" algn="just">
              <a:lnSpc>
                <a:spcPct val="100000"/>
              </a:lnSpc>
              <a:spcBef>
                <a:spcPts val="960"/>
              </a:spcBef>
            </a:pP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directory </a:t>
            </a:r>
            <a:r>
              <a:rPr sz="1600" i="1" dirty="0">
                <a:latin typeface="Arial"/>
                <a:cs typeface="Arial"/>
              </a:rPr>
              <a:t>usr </a:t>
            </a:r>
            <a:r>
              <a:rPr sz="1600" spc="-5" dirty="0">
                <a:latin typeface="Arial"/>
                <a:cs typeface="Arial"/>
              </a:rPr>
              <a:t>contiene una  subdirectory per ogni utente ed  ogni utente organizza </a:t>
            </a:r>
            <a:r>
              <a:rPr sz="1600" spc="-1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proprio  sottoalbero nel modo che ritiene  più </a:t>
            </a:r>
            <a:r>
              <a:rPr sz="1600" spc="-10" dirty="0">
                <a:latin typeface="Arial"/>
                <a:cs typeface="Arial"/>
              </a:rPr>
              <a:t>efficiente </a:t>
            </a:r>
            <a:r>
              <a:rPr sz="1600" spc="-5" dirty="0">
                <a:latin typeface="Arial"/>
                <a:cs typeface="Arial"/>
              </a:rPr>
              <a:t>e </a:t>
            </a:r>
            <a:r>
              <a:rPr sz="1600" dirty="0">
                <a:latin typeface="Arial"/>
                <a:cs typeface="Arial"/>
              </a:rPr>
              <a:t>comodo per il </a:t>
            </a:r>
            <a:r>
              <a:rPr sz="1600" spc="-5" dirty="0">
                <a:latin typeface="Arial"/>
                <a:cs typeface="Arial"/>
              </a:rPr>
              <a:t>tipo  di attività che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svolge.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99389" y="5366765"/>
            <a:ext cx="140208" cy="1417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9389" y="5976365"/>
            <a:ext cx="140208" cy="1417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86639" y="5292685"/>
            <a:ext cx="8806815" cy="137731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198120" algn="just">
              <a:lnSpc>
                <a:spcPts val="1920"/>
              </a:lnSpc>
              <a:spcBef>
                <a:spcPts val="245"/>
              </a:spcBef>
            </a:pPr>
            <a:r>
              <a:rPr sz="1650" b="1" spc="-80" dirty="0">
                <a:latin typeface="Yu Gothic UI"/>
                <a:cs typeface="Yu Gothic UI"/>
              </a:rPr>
              <a:t>path </a:t>
            </a:r>
            <a:r>
              <a:rPr sz="1650" b="1" spc="-50" dirty="0">
                <a:latin typeface="Yu Gothic UI"/>
                <a:cs typeface="Yu Gothic UI"/>
              </a:rPr>
              <a:t>name </a:t>
            </a:r>
            <a:r>
              <a:rPr sz="1650" b="1" spc="-30" dirty="0">
                <a:latin typeface="Yu Gothic UI"/>
                <a:cs typeface="Yu Gothic UI"/>
              </a:rPr>
              <a:t>assoluto: </a:t>
            </a:r>
            <a:r>
              <a:rPr sz="1600" spc="-100" dirty="0">
                <a:latin typeface="Lucida Sans Unicode"/>
                <a:cs typeface="Lucida Sans Unicode"/>
              </a:rPr>
              <a:t>cammino </a:t>
            </a:r>
            <a:r>
              <a:rPr sz="1600" spc="-70" dirty="0">
                <a:latin typeface="Lucida Sans Unicode"/>
                <a:cs typeface="Lucida Sans Unicode"/>
              </a:rPr>
              <a:t>dalla </a:t>
            </a:r>
            <a:r>
              <a:rPr sz="1600" spc="-90" dirty="0">
                <a:latin typeface="Lucida Sans Unicode"/>
                <a:cs typeface="Lucida Sans Unicode"/>
              </a:rPr>
              <a:t>directory </a:t>
            </a:r>
            <a:r>
              <a:rPr sz="1600" spc="-65" dirty="0">
                <a:latin typeface="Lucida Sans Unicode"/>
                <a:cs typeface="Lucida Sans Unicode"/>
              </a:rPr>
              <a:t>radice </a:t>
            </a:r>
            <a:r>
              <a:rPr sz="1600" spc="-55" dirty="0">
                <a:latin typeface="Lucida Sans Unicode"/>
                <a:cs typeface="Lucida Sans Unicode"/>
              </a:rPr>
              <a:t>al </a:t>
            </a:r>
            <a:r>
              <a:rPr sz="1600" spc="-85" dirty="0">
                <a:latin typeface="Lucida Sans Unicode"/>
                <a:cs typeface="Lucida Sans Unicode"/>
              </a:rPr>
              <a:t>file. </a:t>
            </a:r>
            <a:r>
              <a:rPr sz="1600" spc="-20" dirty="0">
                <a:latin typeface="Lucida Sans Unicode"/>
                <a:cs typeface="Lucida Sans Unicode"/>
              </a:rPr>
              <a:t>I </a:t>
            </a:r>
            <a:r>
              <a:rPr sz="1600" spc="-100" dirty="0">
                <a:latin typeface="Lucida Sans Unicode"/>
                <a:cs typeface="Lucida Sans Unicode"/>
              </a:rPr>
              <a:t>componenti </a:t>
            </a:r>
            <a:r>
              <a:rPr sz="1600" spc="-80" dirty="0">
                <a:latin typeface="Lucida Sans Unicode"/>
                <a:cs typeface="Lucida Sans Unicode"/>
              </a:rPr>
              <a:t>del </a:t>
            </a:r>
            <a:r>
              <a:rPr sz="1600" spc="-95" dirty="0">
                <a:latin typeface="Lucida Sans Unicode"/>
                <a:cs typeface="Lucida Sans Unicode"/>
              </a:rPr>
              <a:t>cammino </a:t>
            </a:r>
            <a:r>
              <a:rPr sz="1600" spc="-85" dirty="0">
                <a:latin typeface="Lucida Sans Unicode"/>
                <a:cs typeface="Lucida Sans Unicode"/>
              </a:rPr>
              <a:t>sono  </a:t>
            </a:r>
            <a:r>
              <a:rPr sz="1600" spc="-70" dirty="0">
                <a:latin typeface="Lucida Sans Unicode"/>
                <a:cs typeface="Lucida Sans Unicode"/>
              </a:rPr>
              <a:t>separati </a:t>
            </a:r>
            <a:r>
              <a:rPr sz="1600" spc="-60" dirty="0">
                <a:latin typeface="Lucida Sans Unicode"/>
                <a:cs typeface="Lucida Sans Unicode"/>
              </a:rPr>
              <a:t>da </a:t>
            </a:r>
            <a:r>
              <a:rPr sz="1600" spc="-120" dirty="0">
                <a:latin typeface="Lucida Sans Unicode"/>
                <a:cs typeface="Lucida Sans Unicode"/>
              </a:rPr>
              <a:t>opportuni </a:t>
            </a:r>
            <a:r>
              <a:rPr sz="1600" spc="-105" dirty="0">
                <a:latin typeface="Lucida Sans Unicode"/>
                <a:cs typeface="Lucida Sans Unicode"/>
              </a:rPr>
              <a:t>simboli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70" dirty="0">
                <a:latin typeface="Lucida Sans Unicode"/>
                <a:cs typeface="Lucida Sans Unicode"/>
              </a:rPr>
              <a:t>separazione </a:t>
            </a:r>
            <a:r>
              <a:rPr sz="1600" spc="-75" dirty="0">
                <a:latin typeface="Lucida Sans Unicode"/>
                <a:cs typeface="Lucida Sans Unicode"/>
              </a:rPr>
              <a:t>come </a:t>
            </a:r>
            <a:r>
              <a:rPr sz="1600" spc="-70" dirty="0">
                <a:latin typeface="Lucida Sans Unicode"/>
                <a:cs typeface="Lucida Sans Unicode"/>
              </a:rPr>
              <a:t>“ </a:t>
            </a:r>
            <a:r>
              <a:rPr sz="1600" spc="-400" dirty="0">
                <a:latin typeface="Lucida Sans Unicode"/>
                <a:cs typeface="Lucida Sans Unicode"/>
              </a:rPr>
              <a:t>/ </a:t>
            </a:r>
            <a:r>
              <a:rPr sz="1600" spc="-70" dirty="0">
                <a:latin typeface="Lucida Sans Unicode"/>
                <a:cs typeface="Lucida Sans Unicode"/>
              </a:rPr>
              <a:t>” </a:t>
            </a:r>
            <a:r>
              <a:rPr sz="1600" spc="-105" dirty="0">
                <a:latin typeface="Lucida Sans Unicode"/>
                <a:cs typeface="Lucida Sans Unicode"/>
              </a:rPr>
              <a:t>in</a:t>
            </a:r>
            <a:r>
              <a:rPr sz="1600" spc="210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Unix</a:t>
            </a:r>
            <a:endParaRPr sz="1600">
              <a:latin typeface="Lucida Sans Unicode"/>
              <a:cs typeface="Lucida Sans Unicode"/>
            </a:endParaRPr>
          </a:p>
          <a:p>
            <a:pPr marL="12700" marR="5080" indent="198120" algn="just">
              <a:lnSpc>
                <a:spcPct val="98300"/>
              </a:lnSpc>
              <a:spcBef>
                <a:spcPts val="880"/>
              </a:spcBef>
            </a:pPr>
            <a:r>
              <a:rPr sz="1650" b="1" spc="-80" dirty="0">
                <a:latin typeface="Yu Gothic UI"/>
                <a:cs typeface="Yu Gothic UI"/>
              </a:rPr>
              <a:t>path </a:t>
            </a:r>
            <a:r>
              <a:rPr sz="1650" b="1" spc="-50" dirty="0">
                <a:latin typeface="Yu Gothic UI"/>
                <a:cs typeface="Yu Gothic UI"/>
              </a:rPr>
              <a:t>name relativo: </a:t>
            </a:r>
            <a:r>
              <a:rPr sz="1600" spc="-70" dirty="0">
                <a:latin typeface="Lucida Sans Unicode"/>
                <a:cs typeface="Lucida Sans Unicode"/>
              </a:rPr>
              <a:t>si </a:t>
            </a:r>
            <a:r>
              <a:rPr sz="1600" spc="-45" dirty="0">
                <a:latin typeface="Lucida Sans Unicode"/>
                <a:cs typeface="Lucida Sans Unicode"/>
              </a:rPr>
              <a:t>usa </a:t>
            </a:r>
            <a:r>
              <a:rPr sz="1600" spc="-95" dirty="0">
                <a:latin typeface="Lucida Sans Unicode"/>
                <a:cs typeface="Lucida Sans Unicode"/>
              </a:rPr>
              <a:t>congiuntamente </a:t>
            </a:r>
            <a:r>
              <a:rPr sz="1600" spc="-55" dirty="0">
                <a:latin typeface="Lucida Sans Unicode"/>
                <a:cs typeface="Lucida Sans Unicode"/>
              </a:rPr>
              <a:t>al </a:t>
            </a:r>
            <a:r>
              <a:rPr sz="1600" spc="-85" dirty="0">
                <a:latin typeface="Lucida Sans Unicode"/>
                <a:cs typeface="Lucida Sans Unicode"/>
              </a:rPr>
              <a:t>concetto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90" dirty="0">
                <a:latin typeface="Lucida Sans Unicode"/>
                <a:cs typeface="Lucida Sans Unicode"/>
              </a:rPr>
              <a:t>directory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80" dirty="0">
                <a:latin typeface="Lucida Sans Unicode"/>
                <a:cs typeface="Lucida Sans Unicode"/>
              </a:rPr>
              <a:t>lavoro. </a:t>
            </a:r>
            <a:r>
              <a:rPr sz="1600" spc="-35" dirty="0">
                <a:latin typeface="Lucida Sans Unicode"/>
                <a:cs typeface="Lucida Sans Unicode"/>
              </a:rPr>
              <a:t>Un </a:t>
            </a:r>
            <a:r>
              <a:rPr sz="1600" spc="-90" dirty="0">
                <a:latin typeface="Lucida Sans Unicode"/>
                <a:cs typeface="Lucida Sans Unicode"/>
              </a:rPr>
              <a:t>utente </a:t>
            </a:r>
            <a:r>
              <a:rPr sz="1600" spc="-110" dirty="0">
                <a:latin typeface="Lucida Sans Unicode"/>
                <a:cs typeface="Lucida Sans Unicode"/>
              </a:rPr>
              <a:t>può  </a:t>
            </a:r>
            <a:r>
              <a:rPr sz="1600" spc="-95" dirty="0">
                <a:latin typeface="Lucida Sans Unicode"/>
                <a:cs typeface="Lucida Sans Unicode"/>
              </a:rPr>
              <a:t>definire </a:t>
            </a:r>
            <a:r>
              <a:rPr sz="1600" spc="-70" dirty="0">
                <a:latin typeface="Lucida Sans Unicode"/>
                <a:cs typeface="Lucida Sans Unicode"/>
              </a:rPr>
              <a:t>una </a:t>
            </a:r>
            <a:r>
              <a:rPr sz="1600" spc="-90" dirty="0">
                <a:latin typeface="Lucida Sans Unicode"/>
                <a:cs typeface="Lucida Sans Unicode"/>
              </a:rPr>
              <a:t>directory </a:t>
            </a:r>
            <a:r>
              <a:rPr sz="1600" spc="-70" dirty="0">
                <a:latin typeface="Lucida Sans Unicode"/>
                <a:cs typeface="Lucida Sans Unicode"/>
              </a:rPr>
              <a:t>come </a:t>
            </a:r>
            <a:r>
              <a:rPr sz="1650" spc="-114" dirty="0">
                <a:latin typeface="Lucida Sans Unicode"/>
                <a:cs typeface="Lucida Sans Unicode"/>
              </a:rPr>
              <a:t>directory </a:t>
            </a:r>
            <a:r>
              <a:rPr sz="1650" spc="-140" dirty="0">
                <a:latin typeface="Lucida Sans Unicode"/>
                <a:cs typeface="Lucida Sans Unicode"/>
              </a:rPr>
              <a:t>di </a:t>
            </a:r>
            <a:r>
              <a:rPr sz="1650" spc="-105" dirty="0">
                <a:latin typeface="Lucida Sans Unicode"/>
                <a:cs typeface="Lucida Sans Unicode"/>
              </a:rPr>
              <a:t>lavoro corrente</a:t>
            </a:r>
            <a:r>
              <a:rPr sz="1600" spc="-105" dirty="0">
                <a:latin typeface="Lucida Sans Unicode"/>
                <a:cs typeface="Lucida Sans Unicode"/>
              </a:rPr>
              <a:t>. </a:t>
            </a:r>
            <a:r>
              <a:rPr sz="1600" spc="-65" dirty="0">
                <a:latin typeface="Lucida Sans Unicode"/>
                <a:cs typeface="Lucida Sans Unicode"/>
              </a:rPr>
              <a:t>In </a:t>
            </a:r>
            <a:r>
              <a:rPr sz="1600" spc="-85" dirty="0">
                <a:latin typeface="Lucida Sans Unicode"/>
                <a:cs typeface="Lucida Sans Unicode"/>
              </a:rPr>
              <a:t>questo </a:t>
            </a:r>
            <a:r>
              <a:rPr sz="1600" spc="-35" dirty="0">
                <a:latin typeface="Lucida Sans Unicode"/>
                <a:cs typeface="Lucida Sans Unicode"/>
              </a:rPr>
              <a:t>caso </a:t>
            </a:r>
            <a:r>
              <a:rPr sz="1600" spc="-135" dirty="0">
                <a:latin typeface="Lucida Sans Unicode"/>
                <a:cs typeface="Lucida Sans Unicode"/>
              </a:rPr>
              <a:t>tutti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95" dirty="0">
                <a:latin typeface="Lucida Sans Unicode"/>
                <a:cs typeface="Lucida Sans Unicode"/>
              </a:rPr>
              <a:t>path </a:t>
            </a:r>
            <a:r>
              <a:rPr sz="1600" spc="-70" dirty="0">
                <a:latin typeface="Lucida Sans Unicode"/>
                <a:cs typeface="Lucida Sans Unicode"/>
              </a:rPr>
              <a:t>name </a:t>
            </a:r>
            <a:r>
              <a:rPr sz="1600" spc="-320" dirty="0">
                <a:latin typeface="Lucida Sans Unicode"/>
                <a:cs typeface="Lucida Sans Unicode"/>
              </a:rPr>
              <a:t>ch</a:t>
            </a:r>
            <a:r>
              <a:rPr sz="2100" spc="-480" baseline="-27777" dirty="0">
                <a:latin typeface="Arial"/>
                <a:cs typeface="Arial"/>
              </a:rPr>
              <a:t>1</a:t>
            </a:r>
            <a:r>
              <a:rPr sz="1600" spc="-320" dirty="0">
                <a:latin typeface="Lucida Sans Unicode"/>
                <a:cs typeface="Lucida Sans Unicode"/>
              </a:rPr>
              <a:t>e</a:t>
            </a:r>
            <a:r>
              <a:rPr sz="2100" spc="-480" baseline="-27777" dirty="0">
                <a:latin typeface="Arial"/>
                <a:cs typeface="Arial"/>
              </a:rPr>
              <a:t>1 </a:t>
            </a:r>
            <a:r>
              <a:rPr sz="1600" spc="-105" dirty="0">
                <a:latin typeface="Lucida Sans Unicode"/>
                <a:cs typeface="Lucida Sans Unicode"/>
              </a:rPr>
              <a:t>non  </a:t>
            </a:r>
            <a:r>
              <a:rPr sz="1600" spc="-95" dirty="0">
                <a:latin typeface="Lucida Sans Unicode"/>
                <a:cs typeface="Lucida Sans Unicode"/>
              </a:rPr>
              <a:t>iniziano </a:t>
            </a:r>
            <a:r>
              <a:rPr sz="1600" spc="-80" dirty="0">
                <a:latin typeface="Lucida Sans Unicode"/>
                <a:cs typeface="Lucida Sans Unicode"/>
              </a:rPr>
              <a:t>con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90" dirty="0">
                <a:latin typeface="Lucida Sans Unicode"/>
                <a:cs typeface="Lucida Sans Unicode"/>
              </a:rPr>
              <a:t>directory </a:t>
            </a:r>
            <a:r>
              <a:rPr sz="1600" spc="-65" dirty="0">
                <a:latin typeface="Lucida Sans Unicode"/>
                <a:cs typeface="Lucida Sans Unicode"/>
              </a:rPr>
              <a:t>radice </a:t>
            </a:r>
            <a:r>
              <a:rPr sz="1600" spc="-85" dirty="0">
                <a:latin typeface="Lucida Sans Unicode"/>
                <a:cs typeface="Lucida Sans Unicode"/>
              </a:rPr>
              <a:t>sono considerati </a:t>
            </a:r>
            <a:r>
              <a:rPr sz="1600" spc="-80" dirty="0">
                <a:latin typeface="Lucida Sans Unicode"/>
                <a:cs typeface="Lucida Sans Unicode"/>
              </a:rPr>
              <a:t>relativi </a:t>
            </a:r>
            <a:r>
              <a:rPr sz="1600" spc="-55" dirty="0">
                <a:latin typeface="Lucida Sans Unicode"/>
                <a:cs typeface="Lucida Sans Unicode"/>
              </a:rPr>
              <a:t>alla </a:t>
            </a:r>
            <a:r>
              <a:rPr sz="1600" spc="-90" dirty="0">
                <a:latin typeface="Lucida Sans Unicode"/>
                <a:cs typeface="Lucida Sans Unicode"/>
              </a:rPr>
              <a:t>directory </a:t>
            </a:r>
            <a:r>
              <a:rPr sz="1600" spc="-114" dirty="0">
                <a:latin typeface="Lucida Sans Unicode"/>
                <a:cs typeface="Lucida Sans Unicode"/>
              </a:rPr>
              <a:t>di</a:t>
            </a:r>
            <a:r>
              <a:rPr sz="1600" spc="105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lavoro.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6727" y="1882267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6727" y="2796667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6727" y="3711066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6727" y="4808346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6727" y="5448427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4065" y="1319301"/>
            <a:ext cx="6404610" cy="469074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spc="-5" dirty="0">
                <a:latin typeface="Arial"/>
                <a:cs typeface="Arial"/>
              </a:rPr>
              <a:t>Alcune tipiche chiamate di sistema per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gestione delle directory</a:t>
            </a:r>
            <a:r>
              <a:rPr sz="1600" spc="1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sono:</a:t>
            </a:r>
            <a:endParaRPr sz="1600">
              <a:latin typeface="Arial"/>
              <a:cs typeface="Arial"/>
            </a:endParaRPr>
          </a:p>
          <a:p>
            <a:pPr marL="210185">
              <a:lnSpc>
                <a:spcPct val="100000"/>
              </a:lnSpc>
              <a:spcBef>
                <a:spcPts val="960"/>
              </a:spcBef>
            </a:pPr>
            <a:r>
              <a:rPr sz="1600" b="1" i="1" spc="-5" dirty="0">
                <a:latin typeface="Arial"/>
                <a:cs typeface="Arial"/>
              </a:rPr>
              <a:t>create: </a:t>
            </a:r>
            <a:r>
              <a:rPr sz="1600" spc="-5" dirty="0">
                <a:latin typeface="Arial"/>
                <a:cs typeface="Arial"/>
              </a:rPr>
              <a:t>crea una directory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vuota;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1360"/>
              </a:spcBef>
            </a:pPr>
            <a:r>
              <a:rPr sz="1200" i="1" spc="-5" dirty="0">
                <a:latin typeface="Arial"/>
                <a:cs typeface="Arial"/>
              </a:rPr>
              <a:t>mkdir</a:t>
            </a:r>
            <a:r>
              <a:rPr sz="1200" i="1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nome</a:t>
            </a:r>
            <a:endParaRPr sz="12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85"/>
              </a:spcBef>
            </a:pPr>
            <a:r>
              <a:rPr sz="1200" i="1" spc="-5" dirty="0">
                <a:latin typeface="Arial"/>
                <a:cs typeface="Arial"/>
              </a:rPr>
              <a:t>Crea directory </a:t>
            </a:r>
            <a:r>
              <a:rPr sz="1200" i="1" dirty="0">
                <a:latin typeface="Arial"/>
                <a:cs typeface="Arial"/>
              </a:rPr>
              <a:t>nidificate: </a:t>
            </a:r>
            <a:r>
              <a:rPr sz="1200" i="1" spc="-5" dirty="0">
                <a:latin typeface="Arial"/>
                <a:cs typeface="Arial"/>
              </a:rPr>
              <a:t>mkdir -p</a:t>
            </a:r>
            <a:r>
              <a:rPr sz="1200" i="1" spc="-4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dir1/dir2</a:t>
            </a:r>
            <a:endParaRPr sz="1200">
              <a:latin typeface="Arial"/>
              <a:cs typeface="Arial"/>
            </a:endParaRPr>
          </a:p>
          <a:p>
            <a:pPr marL="210185">
              <a:lnSpc>
                <a:spcPct val="100000"/>
              </a:lnSpc>
              <a:spcBef>
                <a:spcPts val="955"/>
              </a:spcBef>
            </a:pPr>
            <a:r>
              <a:rPr sz="1600" b="1" i="1" spc="-5" dirty="0">
                <a:latin typeface="Arial"/>
                <a:cs typeface="Arial"/>
              </a:rPr>
              <a:t>delete: </a:t>
            </a:r>
            <a:r>
              <a:rPr sz="1600" spc="-5" dirty="0">
                <a:latin typeface="Arial"/>
                <a:cs typeface="Arial"/>
              </a:rPr>
              <a:t>cancella una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directory;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1360"/>
              </a:spcBef>
            </a:pPr>
            <a:r>
              <a:rPr sz="1200" spc="-5" dirty="0">
                <a:latin typeface="Arial"/>
                <a:cs typeface="Arial"/>
              </a:rPr>
              <a:t>cancellare directory vuota: </a:t>
            </a:r>
            <a:r>
              <a:rPr sz="1200" i="1" spc="-5" dirty="0">
                <a:latin typeface="Arial"/>
                <a:cs typeface="Arial"/>
              </a:rPr>
              <a:t>rmdir</a:t>
            </a:r>
            <a:r>
              <a:rPr sz="1200" i="1" spc="-40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nome</a:t>
            </a:r>
            <a:endParaRPr sz="12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85"/>
              </a:spcBef>
            </a:pPr>
            <a:r>
              <a:rPr sz="1200" spc="-5" dirty="0">
                <a:latin typeface="Arial"/>
                <a:cs typeface="Arial"/>
              </a:rPr>
              <a:t>cancellare directory </a:t>
            </a:r>
            <a:r>
              <a:rPr sz="1200" dirty="0">
                <a:latin typeface="Arial"/>
                <a:cs typeface="Arial"/>
              </a:rPr>
              <a:t>non </a:t>
            </a:r>
            <a:r>
              <a:rPr sz="1200" spc="-5" dirty="0">
                <a:latin typeface="Arial"/>
                <a:cs typeface="Arial"/>
              </a:rPr>
              <a:t>vuota: </a:t>
            </a:r>
            <a:r>
              <a:rPr sz="1200" i="1" dirty="0">
                <a:latin typeface="Arial"/>
                <a:cs typeface="Arial"/>
              </a:rPr>
              <a:t>rm –rf</a:t>
            </a:r>
            <a:r>
              <a:rPr sz="1200" i="1" spc="-6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nome</a:t>
            </a:r>
            <a:endParaRPr sz="1200">
              <a:latin typeface="Arial"/>
              <a:cs typeface="Arial"/>
            </a:endParaRPr>
          </a:p>
          <a:p>
            <a:pPr marL="154305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"/>
                <a:cs typeface="Arial"/>
              </a:rPr>
              <a:t>Spostarsi tra </a:t>
            </a:r>
            <a:r>
              <a:rPr sz="1600" dirty="0">
                <a:latin typeface="Arial"/>
                <a:cs typeface="Arial"/>
              </a:rPr>
              <a:t>le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directory: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1200" i="1" spc="-5" dirty="0">
                <a:latin typeface="Arial"/>
                <a:cs typeface="Arial"/>
              </a:rPr>
              <a:t>cd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newdir</a:t>
            </a:r>
            <a:endParaRPr sz="1200">
              <a:latin typeface="Arial"/>
              <a:cs typeface="Arial"/>
            </a:endParaRPr>
          </a:p>
          <a:p>
            <a:pPr marL="927100" marR="3648710">
              <a:lnSpc>
                <a:spcPct val="100000"/>
              </a:lnSpc>
            </a:pPr>
            <a:r>
              <a:rPr sz="1200" i="1" spc="-5" dirty="0">
                <a:latin typeface="Arial"/>
                <a:cs typeface="Arial"/>
              </a:rPr>
              <a:t>cd </a:t>
            </a:r>
            <a:r>
              <a:rPr sz="1200" i="1" dirty="0">
                <a:latin typeface="Arial"/>
                <a:cs typeface="Arial"/>
              </a:rPr>
              <a:t>.. </a:t>
            </a:r>
            <a:r>
              <a:rPr sz="1200" i="1" spc="-5" dirty="0">
                <a:latin typeface="Arial"/>
                <a:cs typeface="Arial"/>
              </a:rPr>
              <a:t>(directory precedente)  cd (directory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home)</a:t>
            </a:r>
            <a:endParaRPr sz="12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1200" i="1" spc="-5" dirty="0">
                <a:latin typeface="Arial"/>
                <a:cs typeface="Arial"/>
              </a:rPr>
              <a:t>cd ~bill (directory </a:t>
            </a:r>
            <a:r>
              <a:rPr sz="1200" i="1" spc="-10" dirty="0">
                <a:latin typeface="Arial"/>
                <a:cs typeface="Arial"/>
              </a:rPr>
              <a:t>home </a:t>
            </a:r>
            <a:r>
              <a:rPr sz="1200" i="1" spc="-5" dirty="0">
                <a:latin typeface="Arial"/>
                <a:cs typeface="Arial"/>
              </a:rPr>
              <a:t>dell'utente</a:t>
            </a:r>
            <a:r>
              <a:rPr sz="1200" i="1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bill)</a:t>
            </a:r>
            <a:endParaRPr sz="1200">
              <a:latin typeface="Arial"/>
              <a:cs typeface="Arial"/>
            </a:endParaRPr>
          </a:p>
          <a:p>
            <a:pPr marL="154305">
              <a:lnSpc>
                <a:spcPct val="100000"/>
              </a:lnSpc>
              <a:spcBef>
                <a:spcPts val="955"/>
              </a:spcBef>
            </a:pPr>
            <a:r>
              <a:rPr sz="1600" b="1" i="1" spc="-5" dirty="0">
                <a:latin typeface="Arial"/>
                <a:cs typeface="Arial"/>
              </a:rPr>
              <a:t>rename: </a:t>
            </a:r>
            <a:r>
              <a:rPr sz="1600" spc="-5" dirty="0">
                <a:latin typeface="Arial"/>
                <a:cs typeface="Arial"/>
              </a:rPr>
              <a:t>rinomina una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directory;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725"/>
              </a:spcBef>
            </a:pPr>
            <a:r>
              <a:rPr sz="1200" i="1" spc="-10" dirty="0">
                <a:latin typeface="Arial"/>
                <a:cs typeface="Arial"/>
              </a:rPr>
              <a:t>mv </a:t>
            </a:r>
            <a:r>
              <a:rPr sz="1200" i="1" dirty="0">
                <a:latin typeface="Arial"/>
                <a:cs typeface="Arial"/>
              </a:rPr>
              <a:t>source</a:t>
            </a:r>
            <a:r>
              <a:rPr sz="1200" i="1" spc="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dest</a:t>
            </a:r>
            <a:endParaRPr sz="1200">
              <a:latin typeface="Arial"/>
              <a:cs typeface="Arial"/>
            </a:endParaRPr>
          </a:p>
          <a:p>
            <a:pPr marL="154305">
              <a:lnSpc>
                <a:spcPct val="100000"/>
              </a:lnSpc>
              <a:spcBef>
                <a:spcPts val="955"/>
              </a:spcBef>
            </a:pPr>
            <a:r>
              <a:rPr sz="1600" i="1" spc="-10" dirty="0">
                <a:latin typeface="Arial"/>
                <a:cs typeface="Arial"/>
              </a:rPr>
              <a:t>Elencazione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file: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1200" i="1" spc="-10" dirty="0">
                <a:latin typeface="Arial"/>
                <a:cs typeface="Arial"/>
              </a:rPr>
              <a:t>ls</a:t>
            </a:r>
            <a:endParaRPr sz="12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1200" i="1" spc="-5" dirty="0">
                <a:latin typeface="Arial"/>
                <a:cs typeface="Arial"/>
              </a:rPr>
              <a:t>ls -l </a:t>
            </a:r>
            <a:r>
              <a:rPr sz="1200" i="1" dirty="0">
                <a:latin typeface="Arial"/>
                <a:cs typeface="Arial"/>
              </a:rPr>
              <a:t>elenco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dettagliato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Le </a:t>
            </a:r>
            <a:r>
              <a:rPr spc="-5" dirty="0"/>
              <a:t>directory</a:t>
            </a:r>
            <a:r>
              <a:rPr spc="-30" dirty="0"/>
              <a:t> </a:t>
            </a:r>
            <a:r>
              <a:rPr dirty="0"/>
              <a:t>(operazioni)</a:t>
            </a:r>
          </a:p>
        </p:txBody>
      </p:sp>
      <p:sp>
        <p:nvSpPr>
          <p:cNvPr id="10" name="object 10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5967" y="1583181"/>
            <a:ext cx="760857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35" dirty="0">
                <a:latin typeface="Lucida Sans Unicode"/>
                <a:cs typeface="Lucida Sans Unicode"/>
              </a:rPr>
              <a:t>Un </a:t>
            </a:r>
            <a:r>
              <a:rPr sz="1600" spc="-95" dirty="0">
                <a:latin typeface="Lucida Sans Unicode"/>
                <a:cs typeface="Lucida Sans Unicode"/>
              </a:rPr>
              <a:t>fattore </a:t>
            </a:r>
            <a:r>
              <a:rPr sz="1600" spc="-50" dirty="0">
                <a:latin typeface="Lucida Sans Unicode"/>
                <a:cs typeface="Lucida Sans Unicode"/>
              </a:rPr>
              <a:t>chiave </a:t>
            </a:r>
            <a:r>
              <a:rPr sz="1600" spc="-100" dirty="0">
                <a:latin typeface="Lucida Sans Unicode"/>
                <a:cs typeface="Lucida Sans Unicode"/>
              </a:rPr>
              <a:t>nell’implementazione </a:t>
            </a:r>
            <a:r>
              <a:rPr sz="1600" spc="-75" dirty="0">
                <a:latin typeface="Lucida Sans Unicode"/>
                <a:cs typeface="Lucida Sans Unicode"/>
              </a:rPr>
              <a:t>della </a:t>
            </a:r>
            <a:r>
              <a:rPr sz="1600" spc="-100" dirty="0">
                <a:latin typeface="Lucida Sans Unicode"/>
                <a:cs typeface="Lucida Sans Unicode"/>
              </a:rPr>
              <a:t>memorizzazione </a:t>
            </a:r>
            <a:r>
              <a:rPr sz="1600" spc="-85" dirty="0">
                <a:latin typeface="Lucida Sans Unicode"/>
                <a:cs typeface="Lucida Sans Unicode"/>
              </a:rPr>
              <a:t>dei </a:t>
            </a:r>
            <a:r>
              <a:rPr sz="1600" spc="-95" dirty="0">
                <a:latin typeface="Lucida Sans Unicode"/>
                <a:cs typeface="Lucida Sans Unicode"/>
              </a:rPr>
              <a:t>file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80" dirty="0">
                <a:latin typeface="Lucida Sans Unicode"/>
                <a:cs typeface="Lucida Sans Unicode"/>
              </a:rPr>
              <a:t>tener </a:t>
            </a:r>
            <a:r>
              <a:rPr sz="1600" spc="-60" dirty="0">
                <a:latin typeface="Lucida Sans Unicode"/>
                <a:cs typeface="Lucida Sans Unicode"/>
              </a:rPr>
              <a:t>traccia 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90" dirty="0">
                <a:latin typeface="Lucida Sans Unicode"/>
                <a:cs typeface="Lucida Sans Unicode"/>
              </a:rPr>
              <a:t>quali </a:t>
            </a:r>
            <a:r>
              <a:rPr sz="1600" spc="-85" dirty="0">
                <a:latin typeface="Lucida Sans Unicode"/>
                <a:cs typeface="Lucida Sans Unicode"/>
              </a:rPr>
              <a:t>blocchi </a:t>
            </a:r>
            <a:r>
              <a:rPr sz="1600" spc="-80" dirty="0">
                <a:latin typeface="Lucida Sans Unicode"/>
                <a:cs typeface="Lucida Sans Unicode"/>
              </a:rPr>
              <a:t>del </a:t>
            </a:r>
            <a:r>
              <a:rPr sz="1600" spc="-75" dirty="0">
                <a:latin typeface="Lucida Sans Unicode"/>
                <a:cs typeface="Lucida Sans Unicode"/>
              </a:rPr>
              <a:t>disco </a:t>
            </a:r>
            <a:r>
              <a:rPr sz="1600" spc="-45" dirty="0">
                <a:latin typeface="Lucida Sans Unicode"/>
                <a:cs typeface="Lucida Sans Unicode"/>
              </a:rPr>
              <a:t>associare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55" dirty="0">
                <a:latin typeface="Lucida Sans Unicode"/>
                <a:cs typeface="Lucida Sans Unicode"/>
              </a:rPr>
              <a:t>ciascun</a:t>
            </a:r>
            <a:r>
              <a:rPr sz="1600" spc="-65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file.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15" dirty="0">
                <a:latin typeface="Lucida Sans Unicode"/>
                <a:cs typeface="Lucida Sans Unicode"/>
              </a:rPr>
              <a:t>Le </a:t>
            </a:r>
            <a:r>
              <a:rPr sz="1600" spc="-95" dirty="0">
                <a:latin typeface="Lucida Sans Unicode"/>
                <a:cs typeface="Lucida Sans Unicode"/>
              </a:rPr>
              <a:t>modalità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75" dirty="0">
                <a:latin typeface="Lucida Sans Unicode"/>
                <a:cs typeface="Lucida Sans Unicode"/>
              </a:rPr>
              <a:t>allocazione </a:t>
            </a:r>
            <a:r>
              <a:rPr sz="1600" spc="-80" dirty="0">
                <a:latin typeface="Lucida Sans Unicode"/>
                <a:cs typeface="Lucida Sans Unicode"/>
              </a:rPr>
              <a:t>dei </a:t>
            </a:r>
            <a:r>
              <a:rPr sz="1600" spc="-85" dirty="0">
                <a:latin typeface="Lucida Sans Unicode"/>
                <a:cs typeface="Lucida Sans Unicode"/>
              </a:rPr>
              <a:t>blocchi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80" dirty="0">
                <a:latin typeface="Lucida Sans Unicode"/>
                <a:cs typeface="Lucida Sans Unicode"/>
              </a:rPr>
              <a:t>del relativo </a:t>
            </a:r>
            <a:r>
              <a:rPr sz="1600" spc="-95" dirty="0">
                <a:latin typeface="Lucida Sans Unicode"/>
                <a:cs typeface="Lucida Sans Unicode"/>
              </a:rPr>
              <a:t>reperimento</a:t>
            </a:r>
            <a:r>
              <a:rPr sz="1600" spc="-15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sono: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00400" y="3141726"/>
            <a:ext cx="27432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00400" y="3141726"/>
            <a:ext cx="27432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363855">
              <a:lnSpc>
                <a:spcPct val="100000"/>
              </a:lnSpc>
              <a:spcBef>
                <a:spcPts val="165"/>
              </a:spcBef>
            </a:pPr>
            <a:r>
              <a:rPr sz="1650" b="1" i="1" spc="-35" dirty="0">
                <a:solidFill>
                  <a:srgbClr val="FFFFFF"/>
                </a:solidFill>
                <a:latin typeface="Malgun Gothic"/>
                <a:cs typeface="Malgun Gothic"/>
              </a:rPr>
              <a:t>Allocazione</a:t>
            </a:r>
            <a:r>
              <a:rPr sz="1650" b="1" i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650" b="1" i="1" spc="-35" dirty="0">
                <a:solidFill>
                  <a:srgbClr val="FFFFFF"/>
                </a:solidFill>
                <a:latin typeface="Malgun Gothic"/>
                <a:cs typeface="Malgun Gothic"/>
              </a:rPr>
              <a:t>contigua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43200" y="3675126"/>
            <a:ext cx="3657600" cy="3048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43200" y="3675126"/>
            <a:ext cx="3657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334645">
              <a:lnSpc>
                <a:spcPct val="100000"/>
              </a:lnSpc>
              <a:spcBef>
                <a:spcPts val="165"/>
              </a:spcBef>
            </a:pPr>
            <a:r>
              <a:rPr sz="1650" b="1" i="1" spc="-35" dirty="0">
                <a:solidFill>
                  <a:srgbClr val="FFFFFF"/>
                </a:solidFill>
                <a:latin typeface="Malgun Gothic"/>
                <a:cs typeface="Malgun Gothic"/>
              </a:rPr>
              <a:t>Allocazione </a:t>
            </a:r>
            <a:r>
              <a:rPr sz="1650" b="1" i="1" spc="-30" dirty="0">
                <a:solidFill>
                  <a:srgbClr val="FFFFFF"/>
                </a:solidFill>
                <a:latin typeface="Malgun Gothic"/>
                <a:cs typeface="Malgun Gothic"/>
              </a:rPr>
              <a:t>a lista</a:t>
            </a:r>
            <a:r>
              <a:rPr sz="1650" b="1" i="1" spc="6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650" b="1" i="1" spc="-35" dirty="0">
                <a:solidFill>
                  <a:srgbClr val="FFFFFF"/>
                </a:solidFill>
                <a:latin typeface="Malgun Gothic"/>
                <a:cs typeface="Malgun Gothic"/>
              </a:rPr>
              <a:t>concatenata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86051" y="4208526"/>
            <a:ext cx="4765675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86051" y="4208526"/>
            <a:ext cx="4765675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70"/>
              </a:spcBef>
            </a:pPr>
            <a:r>
              <a:rPr sz="1650" b="1" i="1" spc="-35" dirty="0">
                <a:solidFill>
                  <a:srgbClr val="FFFFFF"/>
                </a:solidFill>
                <a:latin typeface="Malgun Gothic"/>
                <a:cs typeface="Malgun Gothic"/>
              </a:rPr>
              <a:t>Allocazione </a:t>
            </a:r>
            <a:r>
              <a:rPr sz="1650" b="1" i="1" spc="-30" dirty="0">
                <a:solidFill>
                  <a:srgbClr val="FFFFFF"/>
                </a:solidFill>
                <a:latin typeface="Malgun Gothic"/>
                <a:cs typeface="Malgun Gothic"/>
              </a:rPr>
              <a:t>a lista </a:t>
            </a:r>
            <a:r>
              <a:rPr sz="1650" b="1" i="1" spc="-35" dirty="0">
                <a:solidFill>
                  <a:srgbClr val="FFFFFF"/>
                </a:solidFill>
                <a:latin typeface="Malgun Gothic"/>
                <a:cs typeface="Malgun Gothic"/>
              </a:rPr>
              <a:t>concatenata con</a:t>
            </a:r>
            <a:r>
              <a:rPr sz="1650" b="1" i="1" spc="1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650" b="1" i="1" spc="-35" dirty="0">
                <a:solidFill>
                  <a:srgbClr val="FFFFFF"/>
                </a:solidFill>
                <a:latin typeface="Malgun Gothic"/>
                <a:cs typeface="Malgun Gothic"/>
              </a:rPr>
              <a:t>indice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2401" y="4783201"/>
            <a:ext cx="4765675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92401" y="4783201"/>
            <a:ext cx="4765675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300990">
              <a:lnSpc>
                <a:spcPct val="100000"/>
              </a:lnSpc>
              <a:spcBef>
                <a:spcPts val="170"/>
              </a:spcBef>
            </a:pPr>
            <a:r>
              <a:rPr sz="1650" b="1" i="1" spc="-35" dirty="0">
                <a:solidFill>
                  <a:srgbClr val="FFFFFF"/>
                </a:solidFill>
                <a:latin typeface="Malgun Gothic"/>
                <a:cs typeface="Malgun Gothic"/>
              </a:rPr>
              <a:t>Allocazione </a:t>
            </a:r>
            <a:r>
              <a:rPr sz="1650" b="1" i="1" spc="-40" dirty="0">
                <a:solidFill>
                  <a:srgbClr val="FFFFFF"/>
                </a:solidFill>
                <a:latin typeface="Malgun Gothic"/>
                <a:cs typeface="Malgun Gothic"/>
              </a:rPr>
              <a:t>mediante </a:t>
            </a:r>
            <a:r>
              <a:rPr sz="1650" b="1" i="1" spc="-35" dirty="0">
                <a:solidFill>
                  <a:srgbClr val="FFFFFF"/>
                </a:solidFill>
                <a:latin typeface="Malgun Gothic"/>
                <a:cs typeface="Malgun Gothic"/>
              </a:rPr>
              <a:t>uso </a:t>
            </a:r>
            <a:r>
              <a:rPr sz="1650" b="1" i="1" spc="-25" dirty="0">
                <a:solidFill>
                  <a:srgbClr val="FFFFFF"/>
                </a:solidFill>
                <a:latin typeface="Malgun Gothic"/>
                <a:cs typeface="Malgun Gothic"/>
              </a:rPr>
              <a:t>di </a:t>
            </a:r>
            <a:r>
              <a:rPr sz="1650" b="1" i="1" spc="-35" dirty="0">
                <a:solidFill>
                  <a:srgbClr val="FFFFFF"/>
                </a:solidFill>
                <a:latin typeface="Malgun Gothic"/>
                <a:cs typeface="Malgun Gothic"/>
              </a:rPr>
              <a:t>tabelle</a:t>
            </a:r>
            <a:r>
              <a:rPr sz="1650" b="1" i="1" spc="114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650" b="1" i="1" spc="-35" dirty="0">
                <a:solidFill>
                  <a:srgbClr val="FFFFFF"/>
                </a:solidFill>
                <a:latin typeface="Malgun Gothic"/>
                <a:cs typeface="Malgun Gothic"/>
              </a:rPr>
              <a:t>i-node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Implementazione del </a:t>
            </a:r>
            <a:r>
              <a:rPr spc="-5" dirty="0"/>
              <a:t>file</a:t>
            </a:r>
            <a:r>
              <a:rPr spc="-35" dirty="0"/>
              <a:t> </a:t>
            </a:r>
            <a:r>
              <a:rPr dirty="0"/>
              <a:t>system</a:t>
            </a:r>
          </a:p>
        </p:txBody>
      </p:sp>
      <p:sp>
        <p:nvSpPr>
          <p:cNvPr id="13" name="object 1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Allocazione contigua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0827" y="2378836"/>
            <a:ext cx="140207" cy="141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0827" y="3232276"/>
            <a:ext cx="140207" cy="141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8267" y="1498497"/>
            <a:ext cx="4901565" cy="218249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669290">
              <a:lnSpc>
                <a:spcPct val="100000"/>
              </a:lnSpc>
              <a:spcBef>
                <a:spcPts val="910"/>
              </a:spcBef>
            </a:pPr>
            <a:r>
              <a:rPr sz="1600" spc="-90" dirty="0">
                <a:latin typeface="Lucida Sans Unicode"/>
                <a:cs typeface="Lucida Sans Unicode"/>
              </a:rPr>
              <a:t>Memorizza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90" dirty="0">
                <a:latin typeface="Lucida Sans Unicode"/>
                <a:cs typeface="Lucida Sans Unicode"/>
              </a:rPr>
              <a:t>file </a:t>
            </a:r>
            <a:r>
              <a:rPr sz="1600" spc="-110" dirty="0">
                <a:latin typeface="Lucida Sans Unicode"/>
                <a:cs typeface="Lucida Sans Unicode"/>
              </a:rPr>
              <a:t>in </a:t>
            </a:r>
            <a:r>
              <a:rPr sz="1600" spc="-85" dirty="0">
                <a:latin typeface="Lucida Sans Unicode"/>
                <a:cs typeface="Lucida Sans Unicode"/>
              </a:rPr>
              <a:t>blocchi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75" dirty="0">
                <a:latin typeface="Lucida Sans Unicode"/>
                <a:cs typeface="Lucida Sans Unicode"/>
              </a:rPr>
              <a:t>disco</a:t>
            </a:r>
            <a:r>
              <a:rPr sz="1600" spc="100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consecutivi.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600" spc="-40" dirty="0">
                <a:latin typeface="Lucida Sans Unicode"/>
                <a:cs typeface="Lucida Sans Unicode"/>
              </a:rPr>
              <a:t>Pregi:</a:t>
            </a:r>
            <a:endParaRPr sz="1600">
              <a:latin typeface="Lucida Sans Unicode"/>
              <a:cs typeface="Lucida Sans Unicode"/>
            </a:endParaRPr>
          </a:p>
          <a:p>
            <a:pPr marL="190500" marR="598805" algn="just">
              <a:lnSpc>
                <a:spcPct val="100000"/>
              </a:lnSpc>
              <a:spcBef>
                <a:spcPts val="960"/>
              </a:spcBef>
            </a:pPr>
            <a:r>
              <a:rPr sz="1600" spc="-75" dirty="0">
                <a:latin typeface="Lucida Sans Unicode"/>
                <a:cs typeface="Lucida Sans Unicode"/>
              </a:rPr>
              <a:t>semplice </a:t>
            </a:r>
            <a:r>
              <a:rPr sz="1600" spc="-60" dirty="0">
                <a:latin typeface="Lucida Sans Unicode"/>
                <a:cs typeface="Lucida Sans Unicode"/>
              </a:rPr>
              <a:t>da </a:t>
            </a:r>
            <a:r>
              <a:rPr sz="1600" spc="-90" dirty="0">
                <a:latin typeface="Lucida Sans Unicode"/>
                <a:cs typeface="Lucida Sans Unicode"/>
              </a:rPr>
              <a:t>implementare: </a:t>
            </a:r>
            <a:r>
              <a:rPr sz="1600" spc="-70" dirty="0">
                <a:latin typeface="Lucida Sans Unicode"/>
                <a:cs typeface="Lucida Sans Unicode"/>
              </a:rPr>
              <a:t>occorre tenere  </a:t>
            </a:r>
            <a:r>
              <a:rPr sz="1600" spc="-60" dirty="0">
                <a:latin typeface="Lucida Sans Unicode"/>
                <a:cs typeface="Lucida Sans Unicode"/>
              </a:rPr>
              <a:t>traccia </a:t>
            </a:r>
            <a:r>
              <a:rPr sz="1600" spc="-105" dirty="0">
                <a:latin typeface="Lucida Sans Unicode"/>
                <a:cs typeface="Lucida Sans Unicode"/>
              </a:rPr>
              <a:t>dell’ </a:t>
            </a:r>
            <a:r>
              <a:rPr sz="1600" spc="-114" dirty="0">
                <a:latin typeface="Lucida Sans Unicode"/>
                <a:cs typeface="Lucida Sans Unicode"/>
              </a:rPr>
              <a:t>indirizzo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114" dirty="0">
                <a:latin typeface="Lucida Sans Unicode"/>
                <a:cs typeface="Lucida Sans Unicode"/>
              </a:rPr>
              <a:t>inizio </a:t>
            </a:r>
            <a:r>
              <a:rPr sz="1600" spc="-80" dirty="0">
                <a:latin typeface="Lucida Sans Unicode"/>
                <a:cs typeface="Lucida Sans Unicode"/>
              </a:rPr>
              <a:t>del </a:t>
            </a:r>
            <a:r>
              <a:rPr sz="1600" spc="-95" dirty="0">
                <a:latin typeface="Lucida Sans Unicode"/>
                <a:cs typeface="Lucida Sans Unicode"/>
              </a:rPr>
              <a:t>file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75" dirty="0">
                <a:latin typeface="Lucida Sans Unicode"/>
                <a:cs typeface="Lucida Sans Unicode"/>
              </a:rPr>
              <a:t>della  </a:t>
            </a:r>
            <a:r>
              <a:rPr sz="1600" spc="-45" dirty="0">
                <a:latin typeface="Lucida Sans Unicode"/>
                <a:cs typeface="Lucida Sans Unicode"/>
              </a:rPr>
              <a:t>sua</a:t>
            </a:r>
            <a:r>
              <a:rPr sz="1600" spc="-6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lunghezza;</a:t>
            </a:r>
            <a:endParaRPr sz="1600">
              <a:latin typeface="Lucida Sans Unicode"/>
              <a:cs typeface="Lucida Sans Unicode"/>
            </a:endParaRPr>
          </a:p>
          <a:p>
            <a:pPr marL="190500" marR="599440" algn="just">
              <a:lnSpc>
                <a:spcPct val="100000"/>
              </a:lnSpc>
              <a:spcBef>
                <a:spcPts val="965"/>
              </a:spcBef>
            </a:pPr>
            <a:r>
              <a:rPr sz="1600" spc="-85" dirty="0">
                <a:latin typeface="Lucida Sans Unicode"/>
                <a:cs typeface="Lucida Sans Unicode"/>
              </a:rPr>
              <a:t>efficiente </a:t>
            </a:r>
            <a:r>
              <a:rPr sz="1600" spc="-70" dirty="0">
                <a:latin typeface="Lucida Sans Unicode"/>
                <a:cs typeface="Lucida Sans Unicode"/>
              </a:rPr>
              <a:t>perché </a:t>
            </a:r>
            <a:r>
              <a:rPr sz="1600" spc="-95" dirty="0">
                <a:latin typeface="Lucida Sans Unicode"/>
                <a:cs typeface="Lucida Sans Unicode"/>
              </a:rPr>
              <a:t>permette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70" dirty="0">
                <a:latin typeface="Lucida Sans Unicode"/>
                <a:cs typeface="Lucida Sans Unicode"/>
              </a:rPr>
              <a:t>leggere </a:t>
            </a:r>
            <a:r>
              <a:rPr sz="1600" spc="-114" dirty="0">
                <a:latin typeface="Lucida Sans Unicode"/>
                <a:cs typeface="Lucida Sans Unicode"/>
              </a:rPr>
              <a:t>l’intero  </a:t>
            </a:r>
            <a:r>
              <a:rPr sz="1600" spc="-90" dirty="0">
                <a:latin typeface="Lucida Sans Unicode"/>
                <a:cs typeface="Lucida Sans Unicode"/>
              </a:rPr>
              <a:t>file </a:t>
            </a:r>
            <a:r>
              <a:rPr sz="1600" spc="-80" dirty="0">
                <a:latin typeface="Lucida Sans Unicode"/>
                <a:cs typeface="Lucida Sans Unicode"/>
              </a:rPr>
              <a:t>con </a:t>
            </a:r>
            <a:r>
              <a:rPr sz="1600" spc="-70" dirty="0">
                <a:latin typeface="Lucida Sans Unicode"/>
                <a:cs typeface="Lucida Sans Unicode"/>
              </a:rPr>
              <a:t>una </a:t>
            </a:r>
            <a:r>
              <a:rPr sz="1600" spc="-60" dirty="0">
                <a:latin typeface="Lucida Sans Unicode"/>
                <a:cs typeface="Lucida Sans Unicode"/>
              </a:rPr>
              <a:t>sola</a:t>
            </a:r>
            <a:r>
              <a:rPr sz="1600" spc="-25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operazione.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0827" y="4573270"/>
            <a:ext cx="140207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70023" y="4509897"/>
            <a:ext cx="25952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67765" algn="l"/>
                <a:tab pos="1545590" algn="l"/>
              </a:tabLst>
            </a:pPr>
            <a:r>
              <a:rPr sz="1600" spc="-25" dirty="0">
                <a:latin typeface="Lucida Sans Unicode"/>
                <a:cs typeface="Lucida Sans Unicode"/>
              </a:rPr>
              <a:t>c</a:t>
            </a:r>
            <a:r>
              <a:rPr sz="1600" spc="-90" dirty="0">
                <a:latin typeface="Lucida Sans Unicode"/>
                <a:cs typeface="Lucida Sans Unicode"/>
              </a:rPr>
              <a:t>ono</a:t>
            </a:r>
            <a:r>
              <a:rPr sz="1600" spc="-65" dirty="0">
                <a:latin typeface="Lucida Sans Unicode"/>
                <a:cs typeface="Lucida Sans Unicode"/>
              </a:rPr>
              <a:t>s</a:t>
            </a:r>
            <a:r>
              <a:rPr sz="1600" spc="-25" dirty="0">
                <a:latin typeface="Lucida Sans Unicode"/>
                <a:cs typeface="Lucida Sans Unicode"/>
              </a:rPr>
              <a:t>c</a:t>
            </a:r>
            <a:r>
              <a:rPr sz="1600" spc="-50" dirty="0">
                <a:latin typeface="Lucida Sans Unicode"/>
                <a:cs typeface="Lucida Sans Unicode"/>
              </a:rPr>
              <a:t>ere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35" dirty="0">
                <a:latin typeface="Lucida Sans Unicode"/>
                <a:cs typeface="Lucida Sans Unicode"/>
              </a:rPr>
              <a:t>l</a:t>
            </a:r>
            <a:r>
              <a:rPr sz="1600" spc="-70" dirty="0">
                <a:latin typeface="Lucida Sans Unicode"/>
                <a:cs typeface="Lucida Sans Unicode"/>
              </a:rPr>
              <a:t>a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165" dirty="0">
                <a:latin typeface="Lucida Sans Unicode"/>
                <a:cs typeface="Lucida Sans Unicode"/>
              </a:rPr>
              <a:t>d</a:t>
            </a:r>
            <a:r>
              <a:rPr sz="1600" spc="-75" dirty="0">
                <a:latin typeface="Lucida Sans Unicode"/>
                <a:cs typeface="Lucida Sans Unicode"/>
              </a:rPr>
              <a:t>i</a:t>
            </a:r>
            <a:r>
              <a:rPr sz="1600" spc="-85" dirty="0">
                <a:latin typeface="Lucida Sans Unicode"/>
                <a:cs typeface="Lucida Sans Unicode"/>
              </a:rPr>
              <a:t>mensio</a:t>
            </a:r>
            <a:r>
              <a:rPr sz="1600" spc="-100" dirty="0">
                <a:latin typeface="Lucida Sans Unicode"/>
                <a:cs typeface="Lucida Sans Unicode"/>
              </a:rPr>
              <a:t>n</a:t>
            </a:r>
            <a:r>
              <a:rPr sz="1600" spc="-5" dirty="0">
                <a:latin typeface="Lucida Sans Unicode"/>
                <a:cs typeface="Lucida Sans Unicode"/>
              </a:rPr>
              <a:t>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8267" y="4021607"/>
            <a:ext cx="1717675" cy="100076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spc="-100" dirty="0">
                <a:latin typeface="Lucida Sans Unicode"/>
                <a:cs typeface="Lucida Sans Unicode"/>
              </a:rPr>
              <a:t>Difetti:</a:t>
            </a:r>
            <a:endParaRPr sz="1600">
              <a:latin typeface="Lucida Sans Unicode"/>
              <a:cs typeface="Lucida Sans Unicode"/>
            </a:endParaRPr>
          </a:p>
          <a:p>
            <a:pPr marL="190500" marR="5080">
              <a:lnSpc>
                <a:spcPct val="100000"/>
              </a:lnSpc>
              <a:spcBef>
                <a:spcPts val="960"/>
              </a:spcBef>
              <a:tabLst>
                <a:tab pos="522605" algn="l"/>
              </a:tabLst>
            </a:pPr>
            <a:r>
              <a:rPr sz="1600" spc="-5" dirty="0">
                <a:latin typeface="Lucida Sans Unicode"/>
                <a:cs typeface="Lucida Sans Unicode"/>
              </a:rPr>
              <a:t>è	</a:t>
            </a:r>
            <a:r>
              <a:rPr sz="1600" spc="-55" dirty="0">
                <a:latin typeface="Lucida Sans Unicode"/>
                <a:cs typeface="Lucida Sans Unicode"/>
              </a:rPr>
              <a:t>necessario  </a:t>
            </a:r>
            <a:r>
              <a:rPr sz="1600" spc="-70" dirty="0">
                <a:latin typeface="Lucida Sans Unicode"/>
                <a:cs typeface="Lucida Sans Unicode"/>
              </a:rPr>
              <a:t>massima </a:t>
            </a:r>
            <a:r>
              <a:rPr sz="1600" spc="-80" dirty="0">
                <a:latin typeface="Lucida Sans Unicode"/>
                <a:cs typeface="Lucida Sans Unicode"/>
              </a:rPr>
              <a:t>del</a:t>
            </a:r>
            <a:r>
              <a:rPr sz="1600" spc="-114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file;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0827" y="5182870"/>
            <a:ext cx="140207" cy="141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0827" y="5792533"/>
            <a:ext cx="140207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8027" y="6115621"/>
            <a:ext cx="102108" cy="10667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8027" y="6389941"/>
            <a:ext cx="102108" cy="10667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8027" y="6664261"/>
            <a:ext cx="102108" cy="10668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6575" y="5119573"/>
            <a:ext cx="4128135" cy="17043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14" dirty="0">
                <a:latin typeface="Lucida Sans Unicode"/>
                <a:cs typeface="Lucida Sans Unicode"/>
              </a:rPr>
              <a:t>il </a:t>
            </a:r>
            <a:r>
              <a:rPr sz="1600" spc="-75" dirty="0">
                <a:latin typeface="Lucida Sans Unicode"/>
                <a:cs typeface="Lucida Sans Unicode"/>
              </a:rPr>
              <a:t>disco </a:t>
            </a:r>
            <a:r>
              <a:rPr sz="1600" spc="-90" dirty="0">
                <a:latin typeface="Lucida Sans Unicode"/>
                <a:cs typeface="Lucida Sans Unicode"/>
              </a:rPr>
              <a:t>risulta </a:t>
            </a:r>
            <a:r>
              <a:rPr sz="1600" spc="-105" dirty="0">
                <a:latin typeface="Lucida Sans Unicode"/>
                <a:cs typeface="Lucida Sans Unicode"/>
              </a:rPr>
              <a:t>frammentato</a:t>
            </a:r>
            <a:r>
              <a:rPr sz="1600" spc="35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(frammentazione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600" spc="-50" dirty="0">
                <a:latin typeface="Lucida Sans Unicode"/>
                <a:cs typeface="Lucida Sans Unicode"/>
              </a:rPr>
              <a:t>esterna)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125" dirty="0">
                <a:latin typeface="Lucida Sans Unicode"/>
                <a:cs typeface="Lucida Sans Unicode"/>
              </a:rPr>
              <a:t>molto </a:t>
            </a:r>
            <a:r>
              <a:rPr sz="1600" spc="-80" dirty="0">
                <a:latin typeface="Lucida Sans Unicode"/>
                <a:cs typeface="Lucida Sans Unicode"/>
              </a:rPr>
              <a:t>spazio </a:t>
            </a:r>
            <a:r>
              <a:rPr sz="1600" spc="-55" dirty="0">
                <a:latin typeface="Lucida Sans Unicode"/>
                <a:cs typeface="Lucida Sans Unicode"/>
              </a:rPr>
              <a:t>viene</a:t>
            </a:r>
            <a:r>
              <a:rPr sz="1600" spc="-60" dirty="0">
                <a:latin typeface="Lucida Sans Unicode"/>
                <a:cs typeface="Lucida Sans Unicode"/>
              </a:rPr>
              <a:t> </a:t>
            </a:r>
            <a:r>
              <a:rPr sz="1600" spc="-70" dirty="0">
                <a:latin typeface="Lucida Sans Unicode"/>
                <a:cs typeface="Lucida Sans Unicode"/>
              </a:rPr>
              <a:t>sprecato.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95" dirty="0">
                <a:latin typeface="Lucida Sans Unicode"/>
                <a:cs typeface="Lucida Sans Unicode"/>
              </a:rPr>
              <a:t>Difficoltà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80" dirty="0">
                <a:latin typeface="Lucida Sans Unicode"/>
                <a:cs typeface="Lucida Sans Unicode"/>
              </a:rPr>
              <a:t>reperire spazio</a:t>
            </a:r>
            <a:r>
              <a:rPr sz="1600" spc="25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libero</a:t>
            </a:r>
            <a:endParaRPr sz="1600">
              <a:latin typeface="Lucida Sans Unicode"/>
              <a:cs typeface="Lucida Sans Unicode"/>
            </a:endParaRPr>
          </a:p>
          <a:p>
            <a:pPr marL="469265" marR="3089275">
              <a:lnSpc>
                <a:spcPct val="145700"/>
              </a:lnSpc>
            </a:pPr>
            <a:r>
              <a:rPr sz="1250" spc="-30" dirty="0">
                <a:latin typeface="Lucida Sans Unicode"/>
                <a:cs typeface="Lucida Sans Unicode"/>
              </a:rPr>
              <a:t>Best </a:t>
            </a:r>
            <a:r>
              <a:rPr sz="1250" spc="-120" dirty="0">
                <a:latin typeface="Lucida Sans Unicode"/>
                <a:cs typeface="Lucida Sans Unicode"/>
              </a:rPr>
              <a:t>fit  </a:t>
            </a:r>
            <a:r>
              <a:rPr sz="1250" b="1" spc="-15" dirty="0">
                <a:latin typeface="Yu Gothic UI"/>
                <a:cs typeface="Yu Gothic UI"/>
              </a:rPr>
              <a:t>First </a:t>
            </a:r>
            <a:r>
              <a:rPr sz="1250" b="1" spc="-90" dirty="0">
                <a:latin typeface="Yu Gothic UI"/>
                <a:cs typeface="Yu Gothic UI"/>
              </a:rPr>
              <a:t>fit  </a:t>
            </a:r>
            <a:r>
              <a:rPr sz="1200" spc="-40" dirty="0">
                <a:latin typeface="Lucida Sans Unicode"/>
                <a:cs typeface="Lucida Sans Unicode"/>
              </a:rPr>
              <a:t>Worst</a:t>
            </a:r>
            <a:r>
              <a:rPr sz="1200" spc="-105" dirty="0">
                <a:latin typeface="Lucida Sans Unicode"/>
                <a:cs typeface="Lucida Sans Unicode"/>
              </a:rPr>
              <a:t> fit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76825" y="2484437"/>
            <a:ext cx="3748024" cy="375285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38725" y="6268720"/>
            <a:ext cx="3824604" cy="0"/>
          </a:xfrm>
          <a:custGeom>
            <a:avLst/>
            <a:gdLst/>
            <a:ahLst/>
            <a:cxnLst/>
            <a:rect l="l" t="t" r="r" b="b"/>
            <a:pathLst>
              <a:path w="3824604">
                <a:moveTo>
                  <a:pt x="0" y="0"/>
                </a:moveTo>
                <a:lnTo>
                  <a:pt x="382422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45075" y="2458720"/>
            <a:ext cx="0" cy="3803650"/>
          </a:xfrm>
          <a:custGeom>
            <a:avLst/>
            <a:gdLst/>
            <a:ahLst/>
            <a:cxnLst/>
            <a:rect l="l" t="t" r="r" b="b"/>
            <a:pathLst>
              <a:path h="3803650">
                <a:moveTo>
                  <a:pt x="0" y="0"/>
                </a:moveTo>
                <a:lnTo>
                  <a:pt x="0" y="380365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38725" y="2452370"/>
            <a:ext cx="3824604" cy="0"/>
          </a:xfrm>
          <a:custGeom>
            <a:avLst/>
            <a:gdLst/>
            <a:ahLst/>
            <a:cxnLst/>
            <a:rect l="l" t="t" r="r" b="b"/>
            <a:pathLst>
              <a:path w="3824604">
                <a:moveTo>
                  <a:pt x="0" y="0"/>
                </a:moveTo>
                <a:lnTo>
                  <a:pt x="382422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56598" y="2458973"/>
            <a:ext cx="0" cy="3804285"/>
          </a:xfrm>
          <a:custGeom>
            <a:avLst/>
            <a:gdLst/>
            <a:ahLst/>
            <a:cxnLst/>
            <a:rect l="l" t="t" r="r" b="b"/>
            <a:pathLst>
              <a:path h="3804285">
                <a:moveTo>
                  <a:pt x="0" y="0"/>
                </a:moveTo>
                <a:lnTo>
                  <a:pt x="0" y="3803713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64125" y="6243320"/>
            <a:ext cx="3773804" cy="0"/>
          </a:xfrm>
          <a:custGeom>
            <a:avLst/>
            <a:gdLst/>
            <a:ahLst/>
            <a:cxnLst/>
            <a:rect l="l" t="t" r="r" b="b"/>
            <a:pathLst>
              <a:path w="3773804">
                <a:moveTo>
                  <a:pt x="0" y="0"/>
                </a:moveTo>
                <a:lnTo>
                  <a:pt x="377342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70475" y="2484120"/>
            <a:ext cx="0" cy="3752850"/>
          </a:xfrm>
          <a:custGeom>
            <a:avLst/>
            <a:gdLst/>
            <a:ahLst/>
            <a:cxnLst/>
            <a:rect l="l" t="t" r="r" b="b"/>
            <a:pathLst>
              <a:path h="3752850">
                <a:moveTo>
                  <a:pt x="0" y="0"/>
                </a:moveTo>
                <a:lnTo>
                  <a:pt x="0" y="375285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64125" y="2477770"/>
            <a:ext cx="3773804" cy="0"/>
          </a:xfrm>
          <a:custGeom>
            <a:avLst/>
            <a:gdLst/>
            <a:ahLst/>
            <a:cxnLst/>
            <a:rect l="l" t="t" r="r" b="b"/>
            <a:pathLst>
              <a:path w="3773804">
                <a:moveTo>
                  <a:pt x="0" y="0"/>
                </a:moveTo>
                <a:lnTo>
                  <a:pt x="377342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31198" y="2484373"/>
            <a:ext cx="0" cy="3753485"/>
          </a:xfrm>
          <a:custGeom>
            <a:avLst/>
            <a:gdLst/>
            <a:ahLst/>
            <a:cxnLst/>
            <a:rect l="l" t="t" r="r" b="b"/>
            <a:pathLst>
              <a:path h="3753485">
                <a:moveTo>
                  <a:pt x="0" y="0"/>
                </a:moveTo>
                <a:lnTo>
                  <a:pt x="0" y="3752913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8527" y="1868551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8527" y="2234310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Allocazione </a:t>
            </a:r>
            <a:r>
              <a:rPr dirty="0"/>
              <a:t>a </a:t>
            </a:r>
            <a:r>
              <a:rPr spc="-5" dirty="0"/>
              <a:t>lista</a:t>
            </a:r>
            <a:r>
              <a:rPr spc="-15" dirty="0"/>
              <a:t> </a:t>
            </a:r>
            <a:r>
              <a:rPr spc="-5" dirty="0"/>
              <a:t>concatenata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8527" y="3163951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8527" y="3529710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8527" y="3895471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8527" y="5236590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8527" y="5846190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5967" y="1316253"/>
            <a:ext cx="7702550" cy="519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820" marR="4282440" indent="-198120">
              <a:lnSpc>
                <a:spcPct val="150000"/>
              </a:lnSpc>
              <a:spcBef>
                <a:spcPts val="100"/>
              </a:spcBef>
            </a:pPr>
            <a:r>
              <a:rPr sz="1600" spc="-90" dirty="0">
                <a:latin typeface="Lucida Sans Unicode"/>
                <a:cs typeface="Lucida Sans Unicode"/>
              </a:rPr>
              <a:t>Ogni </a:t>
            </a:r>
            <a:r>
              <a:rPr sz="1600" spc="-80" dirty="0">
                <a:latin typeface="Lucida Sans Unicode"/>
                <a:cs typeface="Lucida Sans Unicode"/>
              </a:rPr>
              <a:t>blocco </a:t>
            </a:r>
            <a:r>
              <a:rPr sz="1600" spc="-60" dirty="0">
                <a:latin typeface="Lucida Sans Unicode"/>
                <a:cs typeface="Lucida Sans Unicode"/>
              </a:rPr>
              <a:t>associato </a:t>
            </a:r>
            <a:r>
              <a:rPr sz="1600" spc="-55" dirty="0">
                <a:latin typeface="Lucida Sans Unicode"/>
                <a:cs typeface="Lucida Sans Unicode"/>
              </a:rPr>
              <a:t>al </a:t>
            </a:r>
            <a:r>
              <a:rPr sz="1600" spc="-90" dirty="0">
                <a:latin typeface="Lucida Sans Unicode"/>
                <a:cs typeface="Lucida Sans Unicode"/>
              </a:rPr>
              <a:t>file </a:t>
            </a:r>
            <a:r>
              <a:rPr sz="1600" spc="-80" dirty="0">
                <a:latin typeface="Lucida Sans Unicode"/>
                <a:cs typeface="Lucida Sans Unicode"/>
              </a:rPr>
              <a:t>contiene:  </a:t>
            </a:r>
            <a:r>
              <a:rPr sz="1600" spc="-95" dirty="0">
                <a:latin typeface="Lucida Sans Unicode"/>
                <a:cs typeface="Lucida Sans Unicode"/>
              </a:rPr>
              <a:t>dati </a:t>
            </a:r>
            <a:r>
              <a:rPr sz="1600" spc="-70" dirty="0">
                <a:latin typeface="Lucida Sans Unicode"/>
                <a:cs typeface="Lucida Sans Unicode"/>
              </a:rPr>
              <a:t>veri </a:t>
            </a:r>
            <a:r>
              <a:rPr sz="1600" spc="-5" dirty="0">
                <a:latin typeface="Lucida Sans Unicode"/>
                <a:cs typeface="Lucida Sans Unicode"/>
              </a:rPr>
              <a:t>e</a:t>
            </a:r>
            <a:r>
              <a:rPr sz="1600" spc="-15" dirty="0">
                <a:latin typeface="Lucida Sans Unicode"/>
                <a:cs typeface="Lucida Sans Unicode"/>
              </a:rPr>
              <a:t> </a:t>
            </a:r>
            <a:r>
              <a:rPr sz="1600" spc="-114" dirty="0">
                <a:latin typeface="Lucida Sans Unicode"/>
                <a:cs typeface="Lucida Sans Unicode"/>
              </a:rPr>
              <a:t>propri;</a:t>
            </a:r>
            <a:endParaRPr sz="1600">
              <a:latin typeface="Lucida Sans Unicode"/>
              <a:cs typeface="Lucida Sans Unicode"/>
            </a:endParaRPr>
          </a:p>
          <a:p>
            <a:pPr marL="210820">
              <a:lnSpc>
                <a:spcPct val="100000"/>
              </a:lnSpc>
              <a:spcBef>
                <a:spcPts val="960"/>
              </a:spcBef>
            </a:pP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spc="-80" dirty="0">
                <a:latin typeface="Lucida Sans Unicode"/>
                <a:cs typeface="Lucida Sans Unicode"/>
              </a:rPr>
              <a:t>del blocco </a:t>
            </a:r>
            <a:r>
              <a:rPr sz="1600" spc="-45" dirty="0">
                <a:latin typeface="Lucida Sans Unicode"/>
                <a:cs typeface="Lucida Sans Unicode"/>
              </a:rPr>
              <a:t>successivo </a:t>
            </a:r>
            <a:r>
              <a:rPr sz="1600" spc="-60" dirty="0">
                <a:latin typeface="Lucida Sans Unicode"/>
                <a:cs typeface="Lucida Sans Unicode"/>
              </a:rPr>
              <a:t>assegnato </a:t>
            </a:r>
            <a:r>
              <a:rPr sz="1600" spc="-55" dirty="0">
                <a:latin typeface="Lucida Sans Unicode"/>
                <a:cs typeface="Lucida Sans Unicode"/>
              </a:rPr>
              <a:t>al</a:t>
            </a:r>
            <a:r>
              <a:rPr sz="1600" spc="35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file.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40" dirty="0">
                <a:latin typeface="Lucida Sans Unicode"/>
                <a:cs typeface="Lucida Sans Unicode"/>
              </a:rPr>
              <a:t>Pregi:</a:t>
            </a:r>
            <a:endParaRPr sz="1600">
              <a:latin typeface="Lucida Sans Unicode"/>
              <a:cs typeface="Lucida Sans Unicode"/>
            </a:endParaRPr>
          </a:p>
          <a:p>
            <a:pPr marL="210820" marR="452120">
              <a:lnSpc>
                <a:spcPct val="150000"/>
              </a:lnSpc>
            </a:pPr>
            <a:r>
              <a:rPr sz="1600" spc="-105" dirty="0">
                <a:latin typeface="Lucida Sans Unicode"/>
                <a:cs typeface="Lucida Sans Unicode"/>
              </a:rPr>
              <a:t>non </a:t>
            </a:r>
            <a:r>
              <a:rPr sz="1600" spc="-90" dirty="0">
                <a:latin typeface="Lucida Sans Unicode"/>
                <a:cs typeface="Lucida Sans Unicode"/>
              </a:rPr>
              <a:t>implica </a:t>
            </a:r>
            <a:r>
              <a:rPr sz="1600" spc="-70" dirty="0">
                <a:latin typeface="Lucida Sans Unicode"/>
                <a:cs typeface="Lucida Sans Unicode"/>
              </a:rPr>
              <a:t>spreco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80" dirty="0">
                <a:latin typeface="Lucida Sans Unicode"/>
                <a:cs typeface="Lucida Sans Unicode"/>
              </a:rPr>
              <a:t>spazio </a:t>
            </a:r>
            <a:r>
              <a:rPr sz="1600" spc="-70" dirty="0">
                <a:latin typeface="Lucida Sans Unicode"/>
                <a:cs typeface="Lucida Sans Unicode"/>
              </a:rPr>
              <a:t>perché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85" dirty="0">
                <a:latin typeface="Lucida Sans Unicode"/>
                <a:cs typeface="Lucida Sans Unicode"/>
              </a:rPr>
              <a:t>blocchi vengono </a:t>
            </a:r>
            <a:r>
              <a:rPr sz="1600" spc="-80" dirty="0">
                <a:latin typeface="Lucida Sans Unicode"/>
                <a:cs typeface="Lucida Sans Unicode"/>
              </a:rPr>
              <a:t>allocati </a:t>
            </a:r>
            <a:r>
              <a:rPr sz="1600" spc="-85" dirty="0">
                <a:latin typeface="Lucida Sans Unicode"/>
                <a:cs typeface="Lucida Sans Unicode"/>
              </a:rPr>
              <a:t>dinamicamente;  </a:t>
            </a:r>
            <a:r>
              <a:rPr sz="1600" spc="-105" dirty="0">
                <a:latin typeface="Lucida Sans Unicode"/>
                <a:cs typeface="Lucida Sans Unicode"/>
              </a:rPr>
              <a:t>no </a:t>
            </a:r>
            <a:r>
              <a:rPr sz="1600" spc="-95" dirty="0">
                <a:latin typeface="Lucida Sans Unicode"/>
                <a:cs typeface="Lucida Sans Unicode"/>
              </a:rPr>
              <a:t>frammentazione</a:t>
            </a:r>
            <a:r>
              <a:rPr sz="1600" spc="1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esterna;</a:t>
            </a:r>
            <a:endParaRPr sz="1600">
              <a:latin typeface="Lucida Sans Unicode"/>
              <a:cs typeface="Lucida Sans Unicode"/>
            </a:endParaRPr>
          </a:p>
          <a:p>
            <a:pPr marL="190500">
              <a:lnSpc>
                <a:spcPct val="100000"/>
              </a:lnSpc>
              <a:spcBef>
                <a:spcPts val="960"/>
              </a:spcBef>
            </a:pPr>
            <a:r>
              <a:rPr sz="1600" spc="-95" dirty="0">
                <a:latin typeface="Lucida Sans Unicode"/>
                <a:cs typeface="Lucida Sans Unicode"/>
              </a:rPr>
              <a:t>nell’elemento </a:t>
            </a:r>
            <a:r>
              <a:rPr sz="1600" spc="-70" dirty="0">
                <a:latin typeface="Lucida Sans Unicode"/>
                <a:cs typeface="Lucida Sans Unicode"/>
              </a:rPr>
              <a:t>della </a:t>
            </a:r>
            <a:r>
              <a:rPr sz="1600" spc="-95" dirty="0">
                <a:latin typeface="Lucida Sans Unicode"/>
                <a:cs typeface="Lucida Sans Unicode"/>
              </a:rPr>
              <a:t>directory </a:t>
            </a:r>
            <a:r>
              <a:rPr sz="1600" spc="-55" dirty="0">
                <a:latin typeface="Lucida Sans Unicode"/>
                <a:cs typeface="Lucida Sans Unicode"/>
              </a:rPr>
              <a:t>viene </a:t>
            </a:r>
            <a:r>
              <a:rPr sz="1600" spc="-105" dirty="0">
                <a:latin typeface="Lucida Sans Unicode"/>
                <a:cs typeface="Lucida Sans Unicode"/>
              </a:rPr>
              <a:t>memorizzato </a:t>
            </a:r>
            <a:r>
              <a:rPr sz="1600" spc="-120" dirty="0">
                <a:latin typeface="Lucida Sans Unicode"/>
                <a:cs typeface="Lucida Sans Unicode"/>
              </a:rPr>
              <a:t>l’indirizzo </a:t>
            </a:r>
            <a:r>
              <a:rPr sz="1600" spc="-85" dirty="0">
                <a:latin typeface="Lucida Sans Unicode"/>
                <a:cs typeface="Lucida Sans Unicode"/>
              </a:rPr>
              <a:t>del </a:t>
            </a:r>
            <a:r>
              <a:rPr sz="1600" spc="-125" dirty="0">
                <a:latin typeface="Lucida Sans Unicode"/>
                <a:cs typeface="Lucida Sans Unicode"/>
              </a:rPr>
              <a:t>primo </a:t>
            </a:r>
            <a:r>
              <a:rPr sz="1600" spc="-80" dirty="0">
                <a:latin typeface="Lucida Sans Unicode"/>
                <a:cs typeface="Lucida Sans Unicode"/>
              </a:rPr>
              <a:t>blocco</a:t>
            </a:r>
            <a:r>
              <a:rPr sz="1600" spc="10" dirty="0">
                <a:latin typeface="Lucida Sans Unicode"/>
                <a:cs typeface="Lucida Sans Unicode"/>
              </a:rPr>
              <a:t> </a:t>
            </a:r>
            <a:r>
              <a:rPr sz="1600" spc="-5" dirty="0">
                <a:latin typeface="Lucida Sans Unicode"/>
                <a:cs typeface="Lucida Sans Unicode"/>
              </a:rPr>
              <a:t>e</a:t>
            </a:r>
            <a:endParaRPr sz="1600">
              <a:latin typeface="Lucida Sans Unicode"/>
              <a:cs typeface="Lucida Sans Unicode"/>
            </a:endParaRPr>
          </a:p>
          <a:p>
            <a:pPr marL="190500">
              <a:lnSpc>
                <a:spcPct val="100000"/>
              </a:lnSpc>
            </a:pPr>
            <a:r>
              <a:rPr sz="1600" spc="-114" dirty="0">
                <a:latin typeface="Lucida Sans Unicode"/>
                <a:cs typeface="Lucida Sans Unicode"/>
              </a:rPr>
              <a:t>dell’ultimo</a:t>
            </a:r>
            <a:r>
              <a:rPr sz="1600" spc="-85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blocco.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1600" spc="-100" dirty="0">
                <a:latin typeface="Lucida Sans Unicode"/>
                <a:cs typeface="Lucida Sans Unicode"/>
              </a:rPr>
              <a:t>Difetti:</a:t>
            </a:r>
            <a:endParaRPr sz="1600">
              <a:latin typeface="Lucida Sans Unicode"/>
              <a:cs typeface="Lucida Sans Unicode"/>
            </a:endParaRPr>
          </a:p>
          <a:p>
            <a:pPr marL="190500" marR="243204">
              <a:lnSpc>
                <a:spcPct val="100000"/>
              </a:lnSpc>
              <a:spcBef>
                <a:spcPts val="965"/>
              </a:spcBef>
            </a:pPr>
            <a:r>
              <a:rPr sz="1600" spc="15" dirty="0">
                <a:latin typeface="Lucida Sans Unicode"/>
                <a:cs typeface="Lucida Sans Unicode"/>
              </a:rPr>
              <a:t>La </a:t>
            </a:r>
            <a:r>
              <a:rPr sz="1600" spc="-100" dirty="0">
                <a:latin typeface="Lucida Sans Unicode"/>
                <a:cs typeface="Lucida Sans Unicode"/>
              </a:rPr>
              <a:t>lettura </a:t>
            </a:r>
            <a:r>
              <a:rPr sz="1600" spc="-70" dirty="0">
                <a:latin typeface="Lucida Sans Unicode"/>
                <a:cs typeface="Lucida Sans Unicode"/>
              </a:rPr>
              <a:t>sequenziale </a:t>
            </a:r>
            <a:r>
              <a:rPr sz="1600" spc="-85" dirty="0">
                <a:latin typeface="Lucida Sans Unicode"/>
                <a:cs typeface="Lucida Sans Unicode"/>
              </a:rPr>
              <a:t>del </a:t>
            </a:r>
            <a:r>
              <a:rPr sz="1600" spc="-90" dirty="0">
                <a:latin typeface="Lucida Sans Unicode"/>
                <a:cs typeface="Lucida Sans Unicode"/>
              </a:rPr>
              <a:t>file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75" dirty="0">
                <a:latin typeface="Lucida Sans Unicode"/>
                <a:cs typeface="Lucida Sans Unicode"/>
              </a:rPr>
              <a:t>semplice, </a:t>
            </a:r>
            <a:r>
              <a:rPr sz="1600" spc="-85" dirty="0">
                <a:latin typeface="Lucida Sans Unicode"/>
                <a:cs typeface="Lucida Sans Unicode"/>
              </a:rPr>
              <a:t>ma </a:t>
            </a:r>
            <a:r>
              <a:rPr sz="1600" spc="-55" dirty="0">
                <a:latin typeface="Lucida Sans Unicode"/>
                <a:cs typeface="Lucida Sans Unicode"/>
              </a:rPr>
              <a:t>l’accesso </a:t>
            </a:r>
            <a:r>
              <a:rPr sz="1600" spc="-110" dirty="0">
                <a:latin typeface="Lucida Sans Unicode"/>
                <a:cs typeface="Lucida Sans Unicode"/>
              </a:rPr>
              <a:t>diretto </a:t>
            </a:r>
            <a:r>
              <a:rPr sz="1600" spc="-55" dirty="0">
                <a:latin typeface="Lucida Sans Unicode"/>
                <a:cs typeface="Lucida Sans Unicode"/>
              </a:rPr>
              <a:t>ai </a:t>
            </a:r>
            <a:r>
              <a:rPr sz="1600" spc="-90" dirty="0">
                <a:latin typeface="Lucida Sans Unicode"/>
                <a:cs typeface="Lucida Sans Unicode"/>
              </a:rPr>
              <a:t>blocchi </a:t>
            </a:r>
            <a:r>
              <a:rPr sz="1600" spc="-5" dirty="0">
                <a:latin typeface="Lucida Sans Unicode"/>
                <a:cs typeface="Lucida Sans Unicode"/>
              </a:rPr>
              <a:t>è  </a:t>
            </a:r>
            <a:r>
              <a:rPr sz="1600" spc="-80" dirty="0">
                <a:latin typeface="Lucida Sans Unicode"/>
                <a:cs typeface="Lucida Sans Unicode"/>
              </a:rPr>
              <a:t>estremamente</a:t>
            </a:r>
            <a:r>
              <a:rPr sz="1600" spc="-25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lento;</a:t>
            </a:r>
            <a:endParaRPr sz="1600">
              <a:latin typeface="Lucida Sans Unicode"/>
              <a:cs typeface="Lucida Sans Unicode"/>
            </a:endParaRPr>
          </a:p>
          <a:p>
            <a:pPr marL="190500" marR="243204">
              <a:lnSpc>
                <a:spcPct val="100000"/>
              </a:lnSpc>
              <a:spcBef>
                <a:spcPts val="960"/>
              </a:spcBef>
            </a:pPr>
            <a:r>
              <a:rPr sz="1600" spc="-90" dirty="0">
                <a:latin typeface="Lucida Sans Unicode"/>
                <a:cs typeface="Lucida Sans Unicode"/>
              </a:rPr>
              <a:t>Ogni </a:t>
            </a:r>
            <a:r>
              <a:rPr sz="1600" spc="-80" dirty="0">
                <a:latin typeface="Lucida Sans Unicode"/>
                <a:cs typeface="Lucida Sans Unicode"/>
              </a:rPr>
              <a:t>blocco </a:t>
            </a:r>
            <a:r>
              <a:rPr sz="1600" spc="-45" dirty="0">
                <a:latin typeface="Lucida Sans Unicode"/>
                <a:cs typeface="Lucida Sans Unicode"/>
              </a:rPr>
              <a:t>deve </a:t>
            </a:r>
            <a:r>
              <a:rPr sz="1600" spc="-75" dirty="0">
                <a:latin typeface="Lucida Sans Unicode"/>
                <a:cs typeface="Lucida Sans Unicode"/>
              </a:rPr>
              <a:t>contenere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100" dirty="0">
                <a:latin typeface="Lucida Sans Unicode"/>
                <a:cs typeface="Lucida Sans Unicode"/>
              </a:rPr>
              <a:t>puntatore </a:t>
            </a:r>
            <a:r>
              <a:rPr sz="1600" spc="-55" dirty="0">
                <a:latin typeface="Lucida Sans Unicode"/>
                <a:cs typeface="Lucida Sans Unicode"/>
              </a:rPr>
              <a:t>al </a:t>
            </a:r>
            <a:r>
              <a:rPr sz="1600" spc="-85" dirty="0">
                <a:latin typeface="Lucida Sans Unicode"/>
                <a:cs typeface="Lucida Sans Unicode"/>
              </a:rPr>
              <a:t>blocco </a:t>
            </a:r>
            <a:r>
              <a:rPr sz="1600" spc="-50" dirty="0">
                <a:latin typeface="Lucida Sans Unicode"/>
                <a:cs typeface="Lucida Sans Unicode"/>
              </a:rPr>
              <a:t>successivo. </a:t>
            </a:r>
            <a:r>
              <a:rPr sz="1600" spc="-40" dirty="0">
                <a:latin typeface="Lucida Sans Unicode"/>
                <a:cs typeface="Lucida Sans Unicode"/>
              </a:rPr>
              <a:t>Tale </a:t>
            </a:r>
            <a:r>
              <a:rPr sz="1600" spc="-35" dirty="0">
                <a:latin typeface="Lucida Sans Unicode"/>
                <a:cs typeface="Lucida Sans Unicode"/>
              </a:rPr>
              <a:t>area </a:t>
            </a:r>
            <a:r>
              <a:rPr sz="1600" spc="-45" dirty="0">
                <a:latin typeface="Lucida Sans Unicode"/>
                <a:cs typeface="Lucida Sans Unicode"/>
              </a:rPr>
              <a:t>deve  </a:t>
            </a:r>
            <a:r>
              <a:rPr sz="1600" spc="-35" dirty="0">
                <a:latin typeface="Lucida Sans Unicode"/>
                <a:cs typeface="Lucida Sans Unicode"/>
              </a:rPr>
              <a:t>essere </a:t>
            </a:r>
            <a:r>
              <a:rPr sz="1600" spc="-105" dirty="0">
                <a:latin typeface="Lucida Sans Unicode"/>
                <a:cs typeface="Lucida Sans Unicode"/>
              </a:rPr>
              <a:t>non </a:t>
            </a:r>
            <a:r>
              <a:rPr sz="1600" spc="-50" dirty="0">
                <a:latin typeface="Lucida Sans Unicode"/>
                <a:cs typeface="Lucida Sans Unicode"/>
              </a:rPr>
              <a:t>accessibile </a:t>
            </a:r>
            <a:r>
              <a:rPr sz="1600" spc="-55" dirty="0">
                <a:latin typeface="Lucida Sans Unicode"/>
                <a:cs typeface="Lucida Sans Unicode"/>
              </a:rPr>
              <a:t>ai </a:t>
            </a:r>
            <a:r>
              <a:rPr sz="1600" spc="-120" dirty="0">
                <a:latin typeface="Lucida Sans Unicode"/>
                <a:cs typeface="Lucida Sans Unicode"/>
              </a:rPr>
              <a:t>programmi </a:t>
            </a:r>
            <a:r>
              <a:rPr sz="1600" spc="-95" dirty="0">
                <a:latin typeface="Lucida Sans Unicode"/>
                <a:cs typeface="Lucida Sans Unicode"/>
              </a:rPr>
              <a:t>utenti…</a:t>
            </a:r>
            <a:r>
              <a:rPr sz="1600" spc="20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(protezione)</a:t>
            </a:r>
            <a:endParaRPr sz="1600">
              <a:latin typeface="Lucida Sans Unicode"/>
              <a:cs typeface="Lucida Sans Unicode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11696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Allocazione </a:t>
            </a:r>
            <a:r>
              <a:rPr dirty="0"/>
              <a:t>a </a:t>
            </a:r>
            <a:r>
              <a:rPr spc="-5" dirty="0"/>
              <a:t>lista concatenata  con</a:t>
            </a:r>
            <a:r>
              <a:rPr spc="-10" dirty="0"/>
              <a:t> </a:t>
            </a:r>
            <a:r>
              <a:rPr spc="-5" dirty="0"/>
              <a:t>indice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5290" y="4489703"/>
            <a:ext cx="102107" cy="10668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5290" y="4764023"/>
            <a:ext cx="102107" cy="10668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5290" y="5404103"/>
            <a:ext cx="102107" cy="10668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5290" y="5861303"/>
            <a:ext cx="102107" cy="10668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9590" y="1316253"/>
            <a:ext cx="8629650" cy="488696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90500" indent="-177800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191135" algn="l"/>
              </a:tabLst>
            </a:pPr>
            <a:r>
              <a:rPr sz="1600" spc="-20" dirty="0">
                <a:latin typeface="Lucida Sans Unicode"/>
                <a:cs typeface="Lucida Sans Unicode"/>
              </a:rPr>
              <a:t>I </a:t>
            </a:r>
            <a:r>
              <a:rPr sz="1600" spc="-85" dirty="0">
                <a:latin typeface="Lucida Sans Unicode"/>
                <a:cs typeface="Lucida Sans Unicode"/>
              </a:rPr>
              <a:t>blocchi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75" dirty="0">
                <a:latin typeface="Lucida Sans Unicode"/>
                <a:cs typeface="Lucida Sans Unicode"/>
              </a:rPr>
              <a:t>disco </a:t>
            </a:r>
            <a:r>
              <a:rPr sz="1600" spc="-60" dirty="0">
                <a:latin typeface="Lucida Sans Unicode"/>
                <a:cs typeface="Lucida Sans Unicode"/>
              </a:rPr>
              <a:t>assegnati </a:t>
            </a:r>
            <a:r>
              <a:rPr sz="1600" spc="-55" dirty="0">
                <a:latin typeface="Lucida Sans Unicode"/>
                <a:cs typeface="Lucida Sans Unicode"/>
              </a:rPr>
              <a:t>al </a:t>
            </a:r>
            <a:r>
              <a:rPr sz="1600" spc="-90" dirty="0">
                <a:latin typeface="Lucida Sans Unicode"/>
                <a:cs typeface="Lucida Sans Unicode"/>
              </a:rPr>
              <a:t>file </a:t>
            </a:r>
            <a:r>
              <a:rPr sz="1600" spc="-105" dirty="0">
                <a:latin typeface="Lucida Sans Unicode"/>
                <a:cs typeface="Lucida Sans Unicode"/>
              </a:rPr>
              <a:t>non </a:t>
            </a:r>
            <a:r>
              <a:rPr sz="1600" spc="-85" dirty="0">
                <a:latin typeface="Lucida Sans Unicode"/>
                <a:cs typeface="Lucida Sans Unicode"/>
              </a:rPr>
              <a:t>sono </a:t>
            </a:r>
            <a:r>
              <a:rPr sz="1600" spc="-60" dirty="0">
                <a:latin typeface="Lucida Sans Unicode"/>
                <a:cs typeface="Lucida Sans Unicode"/>
              </a:rPr>
              <a:t>necessariamente</a:t>
            </a:r>
            <a:r>
              <a:rPr sz="1600" spc="50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contigui;</a:t>
            </a:r>
            <a:endParaRPr sz="1600">
              <a:latin typeface="Lucida Sans Unicode"/>
              <a:cs typeface="Lucida Sans Unicode"/>
            </a:endParaRPr>
          </a:p>
          <a:p>
            <a:pPr marL="190500" marR="5080" indent="-1778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191135" algn="l"/>
              </a:tabLst>
            </a:pPr>
            <a:r>
              <a:rPr sz="1600" spc="-60" dirty="0">
                <a:latin typeface="Lucida Sans Unicode"/>
                <a:cs typeface="Lucida Sans Unicode"/>
              </a:rPr>
              <a:t>L’elenco </a:t>
            </a:r>
            <a:r>
              <a:rPr sz="1600" spc="-80" dirty="0">
                <a:latin typeface="Lucida Sans Unicode"/>
                <a:cs typeface="Lucida Sans Unicode"/>
              </a:rPr>
              <a:t>dei </a:t>
            </a:r>
            <a:r>
              <a:rPr sz="1600" spc="-90" dirty="0">
                <a:latin typeface="Lucida Sans Unicode"/>
                <a:cs typeface="Lucida Sans Unicode"/>
              </a:rPr>
              <a:t>blocchi </a:t>
            </a:r>
            <a:r>
              <a:rPr sz="1600" spc="-60" dirty="0">
                <a:latin typeface="Lucida Sans Unicode"/>
                <a:cs typeface="Lucida Sans Unicode"/>
              </a:rPr>
              <a:t>assegnati </a:t>
            </a:r>
            <a:r>
              <a:rPr sz="1600" spc="-55" dirty="0">
                <a:latin typeface="Lucida Sans Unicode"/>
                <a:cs typeface="Lucida Sans Unicode"/>
              </a:rPr>
              <a:t>al </a:t>
            </a:r>
            <a:r>
              <a:rPr sz="1600" spc="-90" dirty="0">
                <a:latin typeface="Lucida Sans Unicode"/>
                <a:cs typeface="Lucida Sans Unicode"/>
              </a:rPr>
              <a:t>file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100" dirty="0">
                <a:latin typeface="Lucida Sans Unicode"/>
                <a:cs typeface="Lucida Sans Unicode"/>
              </a:rPr>
              <a:t>mantenuto </a:t>
            </a:r>
            <a:r>
              <a:rPr sz="1600" spc="-85" dirty="0">
                <a:latin typeface="Lucida Sans Unicode"/>
                <a:cs typeface="Lucida Sans Unicode"/>
              </a:rPr>
              <a:t>mediante </a:t>
            </a:r>
            <a:r>
              <a:rPr sz="1600" spc="-70" dirty="0">
                <a:latin typeface="Lucida Sans Unicode"/>
                <a:cs typeface="Lucida Sans Unicode"/>
              </a:rPr>
              <a:t>una tabella </a:t>
            </a:r>
            <a:r>
              <a:rPr sz="1600" spc="-60" dirty="0">
                <a:latin typeface="Lucida Sans Unicode"/>
                <a:cs typeface="Lucida Sans Unicode"/>
              </a:rPr>
              <a:t>(sezione su </a:t>
            </a:r>
            <a:r>
              <a:rPr sz="1600" spc="-80" dirty="0">
                <a:latin typeface="Lucida Sans Unicode"/>
                <a:cs typeface="Lucida Sans Unicode"/>
              </a:rPr>
              <a:t>disco  </a:t>
            </a:r>
            <a:r>
              <a:rPr sz="1600" spc="-105" dirty="0">
                <a:latin typeface="Lucida Sans Unicode"/>
                <a:cs typeface="Lucida Sans Unicode"/>
              </a:rPr>
              <a:t>all’inizio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50" dirty="0">
                <a:latin typeface="Lucida Sans Unicode"/>
                <a:cs typeface="Lucida Sans Unicode"/>
              </a:rPr>
              <a:t>ciascuna</a:t>
            </a:r>
            <a:r>
              <a:rPr sz="1600" spc="-15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partizione).</a:t>
            </a:r>
            <a:endParaRPr sz="1600">
              <a:latin typeface="Lucida Sans Unicode"/>
              <a:cs typeface="Lucida Sans Unicode"/>
            </a:endParaRPr>
          </a:p>
          <a:p>
            <a:pPr marL="190500" marR="5080" indent="-1778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191135" algn="l"/>
              </a:tabLst>
            </a:pPr>
            <a:r>
              <a:rPr sz="1600" spc="-85" dirty="0">
                <a:latin typeface="Lucida Sans Unicode"/>
                <a:cs typeface="Lucida Sans Unicode"/>
              </a:rPr>
              <a:t>L’elemento </a:t>
            </a:r>
            <a:r>
              <a:rPr sz="1600" spc="-70" dirty="0">
                <a:latin typeface="Lucida Sans Unicode"/>
                <a:cs typeface="Lucida Sans Unicode"/>
              </a:rPr>
              <a:t>della tabella </a:t>
            </a:r>
            <a:r>
              <a:rPr sz="1600" spc="-105" dirty="0">
                <a:latin typeface="Lucida Sans Unicode"/>
                <a:cs typeface="Lucida Sans Unicode"/>
              </a:rPr>
              <a:t>indicizzato </a:t>
            </a:r>
            <a:r>
              <a:rPr sz="1600" spc="-75" dirty="0">
                <a:latin typeface="Lucida Sans Unicode"/>
                <a:cs typeface="Lucida Sans Unicode"/>
              </a:rPr>
              <a:t>dal </a:t>
            </a: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80" dirty="0">
                <a:latin typeface="Lucida Sans Unicode"/>
                <a:cs typeface="Lucida Sans Unicode"/>
              </a:rPr>
              <a:t>blocco contiene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85" dirty="0">
                <a:latin typeface="Lucida Sans Unicode"/>
                <a:cs typeface="Lucida Sans Unicode"/>
              </a:rPr>
              <a:t>blocco  </a:t>
            </a:r>
            <a:r>
              <a:rPr sz="1600" spc="-45" dirty="0">
                <a:latin typeface="Lucida Sans Unicode"/>
                <a:cs typeface="Lucida Sans Unicode"/>
              </a:rPr>
              <a:t>successivo </a:t>
            </a:r>
            <a:r>
              <a:rPr sz="1600" spc="-80" dirty="0">
                <a:latin typeface="Lucida Sans Unicode"/>
                <a:cs typeface="Lucida Sans Unicode"/>
              </a:rPr>
              <a:t>del </a:t>
            </a:r>
            <a:r>
              <a:rPr sz="1600" spc="-85" dirty="0">
                <a:latin typeface="Lucida Sans Unicode"/>
                <a:cs typeface="Lucida Sans Unicode"/>
              </a:rPr>
              <a:t>file. </a:t>
            </a:r>
            <a:r>
              <a:rPr sz="1600" spc="-110" dirty="0">
                <a:latin typeface="Lucida Sans Unicode"/>
                <a:cs typeface="Lucida Sans Unicode"/>
              </a:rPr>
              <a:t>L’ultimo </a:t>
            </a:r>
            <a:r>
              <a:rPr sz="1600" spc="-80" dirty="0">
                <a:latin typeface="Lucida Sans Unicode"/>
                <a:cs typeface="Lucida Sans Unicode"/>
              </a:rPr>
              <a:t>blocco </a:t>
            </a:r>
            <a:r>
              <a:rPr sz="1600" spc="-100" dirty="0">
                <a:latin typeface="Lucida Sans Unicode"/>
                <a:cs typeface="Lucida Sans Unicode"/>
              </a:rPr>
              <a:t>punta </a:t>
            </a:r>
            <a:r>
              <a:rPr sz="1600" dirty="0">
                <a:latin typeface="Lucida Sans Unicode"/>
                <a:cs typeface="Lucida Sans Unicode"/>
              </a:rPr>
              <a:t>a</a:t>
            </a:r>
            <a:r>
              <a:rPr sz="1600" spc="30" dirty="0">
                <a:latin typeface="Lucida Sans Unicode"/>
                <a:cs typeface="Lucida Sans Unicode"/>
              </a:rPr>
              <a:t> </a:t>
            </a:r>
            <a:r>
              <a:rPr sz="1600" spc="15" dirty="0">
                <a:latin typeface="Lucida Sans Unicode"/>
                <a:cs typeface="Lucida Sans Unicode"/>
              </a:rPr>
              <a:t>NULL</a:t>
            </a:r>
            <a:endParaRPr sz="1600">
              <a:latin typeface="Lucida Sans Unicode"/>
              <a:cs typeface="Lucida Sans Unicode"/>
            </a:endParaRPr>
          </a:p>
          <a:p>
            <a:pPr marL="190500" indent="-1778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191135" algn="l"/>
              </a:tabLst>
            </a:pPr>
            <a:r>
              <a:rPr sz="1600" spc="-50" dirty="0">
                <a:latin typeface="Lucida Sans Unicode"/>
                <a:cs typeface="Lucida Sans Unicode"/>
              </a:rPr>
              <a:t>Blocchi </a:t>
            </a:r>
            <a:r>
              <a:rPr sz="1600" spc="-105" dirty="0">
                <a:latin typeface="Lucida Sans Unicode"/>
                <a:cs typeface="Lucida Sans Unicode"/>
              </a:rPr>
              <a:t>vuoti </a:t>
            </a:r>
            <a:r>
              <a:rPr sz="1600" spc="-85" dirty="0">
                <a:latin typeface="Lucida Sans Unicode"/>
                <a:cs typeface="Lucida Sans Unicode"/>
              </a:rPr>
              <a:t>sono </a:t>
            </a:r>
            <a:r>
              <a:rPr sz="1600" spc="-95" dirty="0">
                <a:latin typeface="Lucida Sans Unicode"/>
                <a:cs typeface="Lucida Sans Unicode"/>
              </a:rPr>
              <a:t>indicati </a:t>
            </a:r>
            <a:r>
              <a:rPr sz="1600" spc="-60" dirty="0">
                <a:latin typeface="Lucida Sans Unicode"/>
                <a:cs typeface="Lucida Sans Unicode"/>
              </a:rPr>
              <a:t>da</a:t>
            </a:r>
            <a:r>
              <a:rPr sz="1600" dirty="0">
                <a:latin typeface="Lucida Sans Unicode"/>
                <a:cs typeface="Lucida Sans Unicode"/>
              </a:rPr>
              <a:t> </a:t>
            </a:r>
            <a:r>
              <a:rPr sz="1600" spc="15" dirty="0">
                <a:latin typeface="Lucida Sans Unicode"/>
                <a:cs typeface="Lucida Sans Unicode"/>
              </a:rPr>
              <a:t>NULL</a:t>
            </a:r>
            <a:endParaRPr sz="1600">
              <a:latin typeface="Lucida Sans Unicode"/>
              <a:cs typeface="Lucida Sans Unicode"/>
            </a:endParaRPr>
          </a:p>
          <a:p>
            <a:pPr marL="190500" indent="-1778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191135" algn="l"/>
              </a:tabLst>
            </a:pPr>
            <a:r>
              <a:rPr sz="1600" spc="-80" dirty="0">
                <a:latin typeface="Lucida Sans Unicode"/>
                <a:cs typeface="Lucida Sans Unicode"/>
              </a:rPr>
              <a:t>L’elemento </a:t>
            </a:r>
            <a:r>
              <a:rPr sz="1600" spc="-90" dirty="0">
                <a:latin typeface="Lucida Sans Unicode"/>
                <a:cs typeface="Lucida Sans Unicode"/>
              </a:rPr>
              <a:t>directory </a:t>
            </a:r>
            <a:r>
              <a:rPr sz="1600" spc="-80" dirty="0">
                <a:latin typeface="Lucida Sans Unicode"/>
                <a:cs typeface="Lucida Sans Unicode"/>
              </a:rPr>
              <a:t>contiene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spc="-80" dirty="0">
                <a:latin typeface="Lucida Sans Unicode"/>
                <a:cs typeface="Lucida Sans Unicode"/>
              </a:rPr>
              <a:t>del </a:t>
            </a:r>
            <a:r>
              <a:rPr sz="1600" spc="-125" dirty="0">
                <a:latin typeface="Lucida Sans Unicode"/>
                <a:cs typeface="Lucida Sans Unicode"/>
              </a:rPr>
              <a:t>primo </a:t>
            </a:r>
            <a:r>
              <a:rPr sz="1600" spc="-80" dirty="0">
                <a:latin typeface="Lucida Sans Unicode"/>
                <a:cs typeface="Lucida Sans Unicode"/>
              </a:rPr>
              <a:t>blocco del</a:t>
            </a:r>
            <a:r>
              <a:rPr sz="1600" spc="204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file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250" spc="-75" dirty="0">
                <a:latin typeface="Lucida Sans Unicode"/>
                <a:cs typeface="Lucida Sans Unicode"/>
              </a:rPr>
              <a:t>Questo </a:t>
            </a:r>
            <a:r>
              <a:rPr sz="1250" spc="-114" dirty="0">
                <a:latin typeface="Lucida Sans Unicode"/>
                <a:cs typeface="Lucida Sans Unicode"/>
              </a:rPr>
              <a:t>tipo </a:t>
            </a:r>
            <a:r>
              <a:rPr sz="1250" spc="-110" dirty="0">
                <a:latin typeface="Lucida Sans Unicode"/>
                <a:cs typeface="Lucida Sans Unicode"/>
              </a:rPr>
              <a:t>di </a:t>
            </a:r>
            <a:r>
              <a:rPr sz="1250" spc="-80" dirty="0">
                <a:latin typeface="Lucida Sans Unicode"/>
                <a:cs typeface="Lucida Sans Unicode"/>
              </a:rPr>
              <a:t>allocazione </a:t>
            </a:r>
            <a:r>
              <a:rPr sz="1250" spc="-30" dirty="0">
                <a:latin typeface="Lucida Sans Unicode"/>
                <a:cs typeface="Lucida Sans Unicode"/>
              </a:rPr>
              <a:t>è </a:t>
            </a:r>
            <a:r>
              <a:rPr sz="1250" spc="-95" dirty="0">
                <a:latin typeface="Lucida Sans Unicode"/>
                <a:cs typeface="Lucida Sans Unicode"/>
              </a:rPr>
              <a:t>utilizzata </a:t>
            </a:r>
            <a:r>
              <a:rPr sz="1250" spc="-80" dirty="0">
                <a:latin typeface="Lucida Sans Unicode"/>
                <a:cs typeface="Lucida Sans Unicode"/>
              </a:rPr>
              <a:t>nel sistema </a:t>
            </a:r>
            <a:r>
              <a:rPr sz="1250" spc="-85" dirty="0">
                <a:latin typeface="Lucida Sans Unicode"/>
                <a:cs typeface="Lucida Sans Unicode"/>
              </a:rPr>
              <a:t>operativo </a:t>
            </a:r>
            <a:r>
              <a:rPr sz="1250" spc="-50" dirty="0">
                <a:latin typeface="Lucida Sans Unicode"/>
                <a:cs typeface="Lucida Sans Unicode"/>
              </a:rPr>
              <a:t>MS-DOS: </a:t>
            </a:r>
            <a:r>
              <a:rPr sz="1250" spc="-20" dirty="0">
                <a:latin typeface="Lucida Sans Unicode"/>
                <a:cs typeface="Lucida Sans Unicode"/>
              </a:rPr>
              <a:t>FAT </a:t>
            </a:r>
            <a:r>
              <a:rPr sz="1250" spc="-40" dirty="0">
                <a:latin typeface="Lucida Sans Unicode"/>
                <a:cs typeface="Lucida Sans Unicode"/>
              </a:rPr>
              <a:t>(File </a:t>
            </a:r>
            <a:r>
              <a:rPr sz="1250" spc="-90" dirty="0">
                <a:latin typeface="Lucida Sans Unicode"/>
                <a:cs typeface="Lucida Sans Unicode"/>
              </a:rPr>
              <a:t>Allocation</a:t>
            </a:r>
            <a:r>
              <a:rPr sz="1250" spc="-85" dirty="0">
                <a:latin typeface="Lucida Sans Unicode"/>
                <a:cs typeface="Lucida Sans Unicode"/>
              </a:rPr>
              <a:t> </a:t>
            </a:r>
            <a:r>
              <a:rPr sz="1250" spc="-60" dirty="0">
                <a:latin typeface="Lucida Sans Unicode"/>
                <a:cs typeface="Lucida Sans Unicode"/>
              </a:rPr>
              <a:t>Table)</a:t>
            </a:r>
            <a:endParaRPr sz="125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1505"/>
              </a:spcBef>
            </a:pPr>
            <a:r>
              <a:rPr sz="1600" spc="-40" dirty="0">
                <a:latin typeface="Lucida Sans Unicode"/>
                <a:cs typeface="Lucida Sans Unicode"/>
              </a:rPr>
              <a:t>Pregi:</a:t>
            </a:r>
            <a:endParaRPr sz="1600">
              <a:latin typeface="Lucida Sans Unicode"/>
              <a:cs typeface="Lucida Sans Unicode"/>
            </a:endParaRPr>
          </a:p>
          <a:p>
            <a:pPr marL="234950" marR="5755640">
              <a:lnSpc>
                <a:spcPct val="150000"/>
              </a:lnSpc>
              <a:spcBef>
                <a:spcPts val="20"/>
              </a:spcBef>
            </a:pPr>
            <a:r>
              <a:rPr sz="1200" spc="-85" dirty="0">
                <a:latin typeface="Lucida Sans Unicode"/>
                <a:cs typeface="Lucida Sans Unicode"/>
              </a:rPr>
              <a:t>l’intero </a:t>
            </a:r>
            <a:r>
              <a:rPr sz="1200" spc="-60" dirty="0">
                <a:latin typeface="Lucida Sans Unicode"/>
                <a:cs typeface="Lucida Sans Unicode"/>
              </a:rPr>
              <a:t>blocco </a:t>
            </a:r>
            <a:r>
              <a:rPr sz="1200" spc="-5" dirty="0">
                <a:latin typeface="Lucida Sans Unicode"/>
                <a:cs typeface="Lucida Sans Unicode"/>
              </a:rPr>
              <a:t>è </a:t>
            </a:r>
            <a:r>
              <a:rPr sz="1200" spc="-75" dirty="0">
                <a:latin typeface="Lucida Sans Unicode"/>
                <a:cs typeface="Lucida Sans Unicode"/>
              </a:rPr>
              <a:t>disponibile </a:t>
            </a:r>
            <a:r>
              <a:rPr sz="1200" spc="-65" dirty="0">
                <a:latin typeface="Lucida Sans Unicode"/>
                <a:cs typeface="Lucida Sans Unicode"/>
              </a:rPr>
              <a:t>per </a:t>
            </a:r>
            <a:r>
              <a:rPr sz="1200" spc="-85" dirty="0">
                <a:latin typeface="Lucida Sans Unicode"/>
                <a:cs typeface="Lucida Sans Unicode"/>
              </a:rPr>
              <a:t>i </a:t>
            </a:r>
            <a:r>
              <a:rPr sz="1200" spc="-65" dirty="0">
                <a:latin typeface="Lucida Sans Unicode"/>
                <a:cs typeface="Lucida Sans Unicode"/>
              </a:rPr>
              <a:t>dati;  </a:t>
            </a:r>
            <a:r>
              <a:rPr sz="1200" spc="-40" dirty="0">
                <a:latin typeface="Lucida Sans Unicode"/>
                <a:cs typeface="Lucida Sans Unicode"/>
              </a:rPr>
              <a:t>l’accesso </a:t>
            </a:r>
            <a:r>
              <a:rPr sz="1200" spc="-85" dirty="0">
                <a:latin typeface="Lucida Sans Unicode"/>
                <a:cs typeface="Lucida Sans Unicode"/>
              </a:rPr>
              <a:t>diretto </a:t>
            </a:r>
            <a:r>
              <a:rPr sz="1200" spc="-45" dirty="0">
                <a:latin typeface="Lucida Sans Unicode"/>
                <a:cs typeface="Lucida Sans Unicode"/>
              </a:rPr>
              <a:t>ad </a:t>
            </a:r>
            <a:r>
              <a:rPr sz="1200" spc="-80" dirty="0">
                <a:latin typeface="Lucida Sans Unicode"/>
                <a:cs typeface="Lucida Sans Unicode"/>
              </a:rPr>
              <a:t>un </a:t>
            </a:r>
            <a:r>
              <a:rPr sz="1200" spc="-60" dirty="0">
                <a:latin typeface="Lucida Sans Unicode"/>
                <a:cs typeface="Lucida Sans Unicode"/>
              </a:rPr>
              <a:t>blocco </a:t>
            </a:r>
            <a:r>
              <a:rPr sz="1200" spc="-5" dirty="0">
                <a:latin typeface="Lucida Sans Unicode"/>
                <a:cs typeface="Lucida Sans Unicode"/>
              </a:rPr>
              <a:t>è</a:t>
            </a:r>
            <a:r>
              <a:rPr sz="1200" spc="-50" dirty="0">
                <a:latin typeface="Lucida Sans Unicode"/>
                <a:cs typeface="Lucida Sans Unicode"/>
              </a:rPr>
              <a:t> </a:t>
            </a:r>
            <a:r>
              <a:rPr sz="1200" spc="-70" dirty="0">
                <a:latin typeface="Lucida Sans Unicode"/>
                <a:cs typeface="Lucida Sans Unicode"/>
              </a:rPr>
              <a:t>rapido;</a:t>
            </a:r>
            <a:endParaRPr sz="120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944"/>
              </a:spcBef>
            </a:pPr>
            <a:r>
              <a:rPr sz="1600" spc="-100" dirty="0">
                <a:latin typeface="Lucida Sans Unicode"/>
                <a:cs typeface="Lucida Sans Unicode"/>
              </a:rPr>
              <a:t>Difetti:</a:t>
            </a:r>
            <a:endParaRPr sz="1600">
              <a:latin typeface="Lucida Sans Unicode"/>
              <a:cs typeface="Lucida Sans Unicode"/>
            </a:endParaRPr>
          </a:p>
          <a:p>
            <a:pPr marL="85725" marR="3246120" indent="149225">
              <a:lnSpc>
                <a:spcPct val="100000"/>
              </a:lnSpc>
              <a:spcBef>
                <a:spcPts val="735"/>
              </a:spcBef>
            </a:pPr>
            <a:r>
              <a:rPr sz="1200" spc="-60" dirty="0">
                <a:latin typeface="Lucida Sans Unicode"/>
                <a:cs typeface="Lucida Sans Unicode"/>
              </a:rPr>
              <a:t>Ad </a:t>
            </a:r>
            <a:r>
              <a:rPr sz="1200" spc="-80" dirty="0">
                <a:latin typeface="Lucida Sans Unicode"/>
                <a:cs typeface="Lucida Sans Unicode"/>
              </a:rPr>
              <a:t>un </a:t>
            </a:r>
            <a:r>
              <a:rPr sz="1200" spc="-65" dirty="0">
                <a:latin typeface="Lucida Sans Unicode"/>
                <a:cs typeface="Lucida Sans Unicode"/>
              </a:rPr>
              <a:t>gran </a:t>
            </a:r>
            <a:r>
              <a:rPr sz="1200" spc="-80" dirty="0">
                <a:latin typeface="Lucida Sans Unicode"/>
                <a:cs typeface="Lucida Sans Unicode"/>
              </a:rPr>
              <a:t>numero </a:t>
            </a:r>
            <a:r>
              <a:rPr sz="1200" spc="-90" dirty="0">
                <a:latin typeface="Lucida Sans Unicode"/>
                <a:cs typeface="Lucida Sans Unicode"/>
              </a:rPr>
              <a:t>di </a:t>
            </a:r>
            <a:r>
              <a:rPr sz="1200" spc="-65" dirty="0">
                <a:latin typeface="Lucida Sans Unicode"/>
                <a:cs typeface="Lucida Sans Unicode"/>
              </a:rPr>
              <a:t>blocchi </a:t>
            </a:r>
            <a:r>
              <a:rPr sz="1200" spc="-85" dirty="0">
                <a:latin typeface="Lucida Sans Unicode"/>
                <a:cs typeface="Lucida Sans Unicode"/>
              </a:rPr>
              <a:t>di </a:t>
            </a:r>
            <a:r>
              <a:rPr sz="1200" spc="-60" dirty="0">
                <a:latin typeface="Lucida Sans Unicode"/>
                <a:cs typeface="Lucida Sans Unicode"/>
              </a:rPr>
              <a:t>disco </a:t>
            </a:r>
            <a:r>
              <a:rPr sz="1200" spc="-70" dirty="0">
                <a:latin typeface="Lucida Sans Unicode"/>
                <a:cs typeface="Lucida Sans Unicode"/>
              </a:rPr>
              <a:t>corrisponde </a:t>
            </a:r>
            <a:r>
              <a:rPr sz="1200" spc="-60" dirty="0">
                <a:latin typeface="Lucida Sans Unicode"/>
                <a:cs typeface="Lucida Sans Unicode"/>
              </a:rPr>
              <a:t>una tabella grande </a:t>
            </a:r>
            <a:r>
              <a:rPr sz="1200" spc="-40" dirty="0">
                <a:latin typeface="Lucida Sans Unicode"/>
                <a:cs typeface="Lucida Sans Unicode"/>
              </a:rPr>
              <a:t>che  </a:t>
            </a:r>
            <a:r>
              <a:rPr sz="1200" spc="-45" dirty="0">
                <a:latin typeface="Lucida Sans Unicode"/>
                <a:cs typeface="Lucida Sans Unicode"/>
              </a:rPr>
              <a:t>occupa </a:t>
            </a:r>
            <a:r>
              <a:rPr sz="1200" spc="-95" dirty="0">
                <a:latin typeface="Lucida Sans Unicode"/>
                <a:cs typeface="Lucida Sans Unicode"/>
              </a:rPr>
              <a:t>molto </a:t>
            </a:r>
            <a:r>
              <a:rPr sz="1200" spc="-60" dirty="0">
                <a:latin typeface="Lucida Sans Unicode"/>
                <a:cs typeface="Lucida Sans Unicode"/>
              </a:rPr>
              <a:t>spazio </a:t>
            </a:r>
            <a:r>
              <a:rPr sz="1200" spc="-85" dirty="0">
                <a:latin typeface="Lucida Sans Unicode"/>
                <a:cs typeface="Lucida Sans Unicode"/>
              </a:rPr>
              <a:t>in </a:t>
            </a:r>
            <a:r>
              <a:rPr sz="1200" spc="-75" dirty="0">
                <a:latin typeface="Lucida Sans Unicode"/>
                <a:cs typeface="Lucida Sans Unicode"/>
              </a:rPr>
              <a:t>memoria</a:t>
            </a:r>
            <a:r>
              <a:rPr sz="1200" spc="-20" dirty="0">
                <a:latin typeface="Lucida Sans Unicode"/>
                <a:cs typeface="Lucida Sans Unicode"/>
              </a:rPr>
              <a:t> </a:t>
            </a:r>
            <a:r>
              <a:rPr sz="1200" spc="-50" dirty="0">
                <a:latin typeface="Lucida Sans Unicode"/>
                <a:cs typeface="Lucida Sans Unicode"/>
              </a:rPr>
              <a:t>centrale.</a:t>
            </a:r>
            <a:endParaRPr sz="1200">
              <a:latin typeface="Lucida Sans Unicode"/>
              <a:cs typeface="Lucida Sans Unicode"/>
            </a:endParaRPr>
          </a:p>
          <a:p>
            <a:pPr marL="234950">
              <a:lnSpc>
                <a:spcPct val="100000"/>
              </a:lnSpc>
              <a:spcBef>
                <a:spcPts val="725"/>
              </a:spcBef>
            </a:pPr>
            <a:r>
              <a:rPr sz="1200" spc="15" dirty="0">
                <a:latin typeface="Lucida Sans Unicode"/>
                <a:cs typeface="Lucida Sans Unicode"/>
              </a:rPr>
              <a:t>La </a:t>
            </a:r>
            <a:r>
              <a:rPr sz="1200" spc="-75" dirty="0">
                <a:latin typeface="Lucida Sans Unicode"/>
                <a:cs typeface="Lucida Sans Unicode"/>
              </a:rPr>
              <a:t>lettura </a:t>
            </a:r>
            <a:r>
              <a:rPr sz="1200" spc="-55" dirty="0">
                <a:latin typeface="Lucida Sans Unicode"/>
                <a:cs typeface="Lucida Sans Unicode"/>
              </a:rPr>
              <a:t>della </a:t>
            </a:r>
            <a:r>
              <a:rPr sz="1200" spc="10" dirty="0">
                <a:latin typeface="Lucida Sans Unicode"/>
                <a:cs typeface="Lucida Sans Unicode"/>
              </a:rPr>
              <a:t>FAT </a:t>
            </a:r>
            <a:r>
              <a:rPr sz="1200" spc="-85" dirty="0">
                <a:latin typeface="Lucida Sans Unicode"/>
                <a:cs typeface="Lucida Sans Unicode"/>
              </a:rPr>
              <a:t>può </a:t>
            </a:r>
            <a:r>
              <a:rPr sz="1200" spc="-35" dirty="0">
                <a:latin typeface="Lucida Sans Unicode"/>
                <a:cs typeface="Lucida Sans Unicode"/>
              </a:rPr>
              <a:t>causare </a:t>
            </a:r>
            <a:r>
              <a:rPr sz="1200" spc="-75" dirty="0">
                <a:latin typeface="Lucida Sans Unicode"/>
                <a:cs typeface="Lucida Sans Unicode"/>
              </a:rPr>
              <a:t>numerosi </a:t>
            </a:r>
            <a:r>
              <a:rPr sz="1200" spc="-70" dirty="0">
                <a:latin typeface="Lucida Sans Unicode"/>
                <a:cs typeface="Lucida Sans Unicode"/>
              </a:rPr>
              <a:t>spostamenti</a:t>
            </a:r>
            <a:r>
              <a:rPr sz="1200" spc="235" dirty="0">
                <a:latin typeface="Lucida Sans Unicode"/>
                <a:cs typeface="Lucida Sans Unicode"/>
              </a:rPr>
              <a:t> </a:t>
            </a:r>
            <a:r>
              <a:rPr sz="1200" spc="-60" dirty="0">
                <a:latin typeface="Lucida Sans Unicode"/>
                <a:cs typeface="Lucida Sans Unicode"/>
              </a:rPr>
              <a:t>della</a:t>
            </a:r>
            <a:r>
              <a:rPr sz="1200" spc="90" dirty="0">
                <a:latin typeface="Lucida Sans Unicode"/>
                <a:cs typeface="Lucida Sans Unicode"/>
              </a:rPr>
              <a:t> </a:t>
            </a:r>
            <a:r>
              <a:rPr sz="1200" spc="-60" dirty="0">
                <a:latin typeface="Lucida Sans Unicode"/>
                <a:cs typeface="Lucida Sans Unicode"/>
              </a:rPr>
              <a:t>testina.</a:t>
            </a:r>
            <a:endParaRPr sz="120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</a:pPr>
            <a:r>
              <a:rPr sz="1200" spc="-50" dirty="0">
                <a:latin typeface="Lucida Sans Unicode"/>
                <a:cs typeface="Lucida Sans Unicode"/>
              </a:rPr>
              <a:t>Soluzione: </a:t>
            </a:r>
            <a:r>
              <a:rPr sz="1200" spc="10" dirty="0">
                <a:latin typeface="Lucida Sans Unicode"/>
                <a:cs typeface="Lucida Sans Unicode"/>
              </a:rPr>
              <a:t>FAT </a:t>
            </a:r>
            <a:r>
              <a:rPr sz="1200" spc="-85" dirty="0">
                <a:latin typeface="Lucida Sans Unicode"/>
                <a:cs typeface="Lucida Sans Unicode"/>
              </a:rPr>
              <a:t>in</a:t>
            </a:r>
            <a:r>
              <a:rPr sz="1200" spc="-120" dirty="0">
                <a:latin typeface="Lucida Sans Unicode"/>
                <a:cs typeface="Lucida Sans Unicode"/>
              </a:rPr>
              <a:t> </a:t>
            </a:r>
            <a:r>
              <a:rPr sz="1200" spc="-95" dirty="0">
                <a:latin typeface="Lucida Sans Unicode"/>
                <a:cs typeface="Lucida Sans Unicode"/>
              </a:rPr>
              <a:t>$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97240" y="6303390"/>
            <a:ext cx="1981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latin typeface="Arial"/>
                <a:cs typeface="Arial"/>
              </a:rPr>
              <a:t>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95898" y="3944999"/>
            <a:ext cx="3313049" cy="2868549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57798" y="6845300"/>
            <a:ext cx="3386454" cy="0"/>
          </a:xfrm>
          <a:custGeom>
            <a:avLst/>
            <a:gdLst/>
            <a:ahLst/>
            <a:cxnLst/>
            <a:rect l="l" t="t" r="r" b="b"/>
            <a:pathLst>
              <a:path w="3386454">
                <a:moveTo>
                  <a:pt x="0" y="0"/>
                </a:moveTo>
                <a:lnTo>
                  <a:pt x="3386200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64148" y="3919220"/>
            <a:ext cx="0" cy="2919730"/>
          </a:xfrm>
          <a:custGeom>
            <a:avLst/>
            <a:gdLst/>
            <a:ahLst/>
            <a:cxnLst/>
            <a:rect l="l" t="t" r="r" b="b"/>
            <a:pathLst>
              <a:path h="2919729">
                <a:moveTo>
                  <a:pt x="0" y="0"/>
                </a:moveTo>
                <a:lnTo>
                  <a:pt x="0" y="2919729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57798" y="3912870"/>
            <a:ext cx="3386454" cy="0"/>
          </a:xfrm>
          <a:custGeom>
            <a:avLst/>
            <a:gdLst/>
            <a:ahLst/>
            <a:cxnLst/>
            <a:rect l="l" t="t" r="r" b="b"/>
            <a:pathLst>
              <a:path w="3386454">
                <a:moveTo>
                  <a:pt x="0" y="0"/>
                </a:moveTo>
                <a:lnTo>
                  <a:pt x="3386200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39237" y="3919473"/>
            <a:ext cx="0" cy="2919730"/>
          </a:xfrm>
          <a:custGeom>
            <a:avLst/>
            <a:gdLst/>
            <a:ahLst/>
            <a:cxnLst/>
            <a:rect l="l" t="t" r="r" b="b"/>
            <a:pathLst>
              <a:path h="2919729">
                <a:moveTo>
                  <a:pt x="0" y="0"/>
                </a:moveTo>
                <a:lnTo>
                  <a:pt x="0" y="2919473"/>
                </a:lnTo>
              </a:path>
            </a:pathLst>
          </a:custGeom>
          <a:ln w="9524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83198" y="6819900"/>
            <a:ext cx="3338829" cy="0"/>
          </a:xfrm>
          <a:custGeom>
            <a:avLst/>
            <a:gdLst/>
            <a:ahLst/>
            <a:cxnLst/>
            <a:rect l="l" t="t" r="r" b="b"/>
            <a:pathLst>
              <a:path w="3338829">
                <a:moveTo>
                  <a:pt x="0" y="0"/>
                </a:moveTo>
                <a:lnTo>
                  <a:pt x="333857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89548" y="3944620"/>
            <a:ext cx="0" cy="2868930"/>
          </a:xfrm>
          <a:custGeom>
            <a:avLst/>
            <a:gdLst/>
            <a:ahLst/>
            <a:cxnLst/>
            <a:rect l="l" t="t" r="r" b="b"/>
            <a:pathLst>
              <a:path h="2868929">
                <a:moveTo>
                  <a:pt x="0" y="0"/>
                </a:moveTo>
                <a:lnTo>
                  <a:pt x="0" y="2868929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83198" y="3938270"/>
            <a:ext cx="3338829" cy="0"/>
          </a:xfrm>
          <a:custGeom>
            <a:avLst/>
            <a:gdLst/>
            <a:ahLst/>
            <a:cxnLst/>
            <a:rect l="l" t="t" r="r" b="b"/>
            <a:pathLst>
              <a:path w="3338829">
                <a:moveTo>
                  <a:pt x="0" y="0"/>
                </a:moveTo>
                <a:lnTo>
                  <a:pt x="333857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115425" y="3944873"/>
            <a:ext cx="0" cy="2868930"/>
          </a:xfrm>
          <a:custGeom>
            <a:avLst/>
            <a:gdLst/>
            <a:ahLst/>
            <a:cxnLst/>
            <a:rect l="l" t="t" r="r" b="b"/>
            <a:pathLst>
              <a:path h="2868929">
                <a:moveTo>
                  <a:pt x="0" y="0"/>
                </a:moveTo>
                <a:lnTo>
                  <a:pt x="0" y="2868673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265" y="4134611"/>
            <a:ext cx="140207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2265" y="4500371"/>
            <a:ext cx="140207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44295" y="6023922"/>
            <a:ext cx="2079625" cy="756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5500"/>
              </a:lnSpc>
              <a:spcBef>
                <a:spcPts val="90"/>
              </a:spcBef>
            </a:pPr>
            <a:r>
              <a:rPr sz="1650" spc="-60" dirty="0">
                <a:latin typeface="Lucida Sans Unicode"/>
                <a:cs typeface="Lucida Sans Unicode"/>
              </a:rPr>
              <a:t>Blocco </a:t>
            </a:r>
            <a:r>
              <a:rPr sz="1650" spc="-135" dirty="0">
                <a:latin typeface="Lucida Sans Unicode"/>
                <a:cs typeface="Lucida Sans Unicode"/>
              </a:rPr>
              <a:t>indiretto </a:t>
            </a:r>
            <a:r>
              <a:rPr sz="1650" spc="-145" dirty="0">
                <a:latin typeface="Lucida Sans Unicode"/>
                <a:cs typeface="Lucida Sans Unicode"/>
              </a:rPr>
              <a:t>doppio  </a:t>
            </a:r>
            <a:r>
              <a:rPr sz="1650" spc="-60" dirty="0">
                <a:latin typeface="Lucida Sans Unicode"/>
                <a:cs typeface="Lucida Sans Unicode"/>
              </a:rPr>
              <a:t>Blocco </a:t>
            </a:r>
            <a:r>
              <a:rPr sz="1650" spc="-135" dirty="0">
                <a:latin typeface="Lucida Sans Unicode"/>
                <a:cs typeface="Lucida Sans Unicode"/>
              </a:rPr>
              <a:t>indiretto</a:t>
            </a:r>
            <a:r>
              <a:rPr sz="1650" spc="-130" dirty="0">
                <a:latin typeface="Lucida Sans Unicode"/>
                <a:cs typeface="Lucida Sans Unicode"/>
              </a:rPr>
              <a:t> </a:t>
            </a:r>
            <a:r>
              <a:rPr sz="1650" spc="-140" dirty="0">
                <a:latin typeface="Lucida Sans Unicode"/>
                <a:cs typeface="Lucida Sans Unicode"/>
              </a:rPr>
              <a:t>triplo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66052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Allocazione mediante </a:t>
            </a:r>
            <a:r>
              <a:rPr dirty="0"/>
              <a:t>uso </a:t>
            </a:r>
            <a:r>
              <a:rPr spc="-5" dirty="0"/>
              <a:t>di  tabelle</a:t>
            </a:r>
            <a:r>
              <a:rPr spc="-30" dirty="0"/>
              <a:t> </a:t>
            </a:r>
            <a:r>
              <a:rPr dirty="0"/>
              <a:t>i-node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08625" y="1639823"/>
            <a:ext cx="3456051" cy="3013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70525" y="4685029"/>
            <a:ext cx="3532504" cy="0"/>
          </a:xfrm>
          <a:custGeom>
            <a:avLst/>
            <a:gdLst/>
            <a:ahLst/>
            <a:cxnLst/>
            <a:rect l="l" t="t" r="r" b="b"/>
            <a:pathLst>
              <a:path w="3532504">
                <a:moveTo>
                  <a:pt x="0" y="0"/>
                </a:moveTo>
                <a:lnTo>
                  <a:pt x="353212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76875" y="1614169"/>
            <a:ext cx="0" cy="3064510"/>
          </a:xfrm>
          <a:custGeom>
            <a:avLst/>
            <a:gdLst/>
            <a:ahLst/>
            <a:cxnLst/>
            <a:rect l="l" t="t" r="r" b="b"/>
            <a:pathLst>
              <a:path h="3064510">
                <a:moveTo>
                  <a:pt x="0" y="0"/>
                </a:moveTo>
                <a:lnTo>
                  <a:pt x="0" y="306451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70525" y="1607819"/>
            <a:ext cx="3532504" cy="0"/>
          </a:xfrm>
          <a:custGeom>
            <a:avLst/>
            <a:gdLst/>
            <a:ahLst/>
            <a:cxnLst/>
            <a:rect l="l" t="t" r="r" b="b"/>
            <a:pathLst>
              <a:path w="3532504">
                <a:moveTo>
                  <a:pt x="0" y="0"/>
                </a:moveTo>
                <a:lnTo>
                  <a:pt x="353212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96298" y="1614424"/>
            <a:ext cx="0" cy="3063875"/>
          </a:xfrm>
          <a:custGeom>
            <a:avLst/>
            <a:gdLst/>
            <a:ahLst/>
            <a:cxnLst/>
            <a:rect l="l" t="t" r="r" b="b"/>
            <a:pathLst>
              <a:path h="3063875">
                <a:moveTo>
                  <a:pt x="0" y="0"/>
                </a:moveTo>
                <a:lnTo>
                  <a:pt x="0" y="3063875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95925" y="4659629"/>
            <a:ext cx="3481704" cy="0"/>
          </a:xfrm>
          <a:custGeom>
            <a:avLst/>
            <a:gdLst/>
            <a:ahLst/>
            <a:cxnLst/>
            <a:rect l="l" t="t" r="r" b="b"/>
            <a:pathLst>
              <a:path w="3481704">
                <a:moveTo>
                  <a:pt x="0" y="0"/>
                </a:moveTo>
                <a:lnTo>
                  <a:pt x="348132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02275" y="1639570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71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95925" y="1633220"/>
            <a:ext cx="3481704" cy="0"/>
          </a:xfrm>
          <a:custGeom>
            <a:avLst/>
            <a:gdLst/>
            <a:ahLst/>
            <a:cxnLst/>
            <a:rect l="l" t="t" r="r" b="b"/>
            <a:pathLst>
              <a:path w="3481704">
                <a:moveTo>
                  <a:pt x="0" y="0"/>
                </a:moveTo>
                <a:lnTo>
                  <a:pt x="348132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70898" y="1639823"/>
            <a:ext cx="0" cy="3013075"/>
          </a:xfrm>
          <a:custGeom>
            <a:avLst/>
            <a:gdLst/>
            <a:ahLst/>
            <a:cxnLst/>
            <a:rect l="l" t="t" r="r" b="b"/>
            <a:pathLst>
              <a:path h="3013075">
                <a:moveTo>
                  <a:pt x="0" y="0"/>
                </a:moveTo>
                <a:lnTo>
                  <a:pt x="0" y="3013075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29590" y="1583181"/>
            <a:ext cx="8629650" cy="4464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037965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latin typeface="Lucida Sans Unicode"/>
                <a:cs typeface="Lucida Sans Unicode"/>
              </a:rPr>
              <a:t>Allocazione </a:t>
            </a:r>
            <a:r>
              <a:rPr sz="1600" spc="-90" dirty="0">
                <a:latin typeface="Lucida Sans Unicode"/>
                <a:cs typeface="Lucida Sans Unicode"/>
              </a:rPr>
              <a:t>indicizzata: </a:t>
            </a:r>
            <a:r>
              <a:rPr sz="1600" spc="-135" dirty="0">
                <a:latin typeface="Lucida Sans Unicode"/>
                <a:cs typeface="Lucida Sans Unicode"/>
              </a:rPr>
              <a:t>tutti </a:t>
            </a:r>
            <a:r>
              <a:rPr sz="1600" spc="-110" dirty="0">
                <a:latin typeface="Lucida Sans Unicode"/>
                <a:cs typeface="Lucida Sans Unicode"/>
              </a:rPr>
              <a:t>i puntatori </a:t>
            </a:r>
            <a:r>
              <a:rPr sz="1600" spc="-55" dirty="0">
                <a:latin typeface="Lucida Sans Unicode"/>
                <a:cs typeface="Lucida Sans Unicode"/>
              </a:rPr>
              <a:t>ai </a:t>
            </a:r>
            <a:r>
              <a:rPr sz="1600" spc="-90" dirty="0">
                <a:latin typeface="Lucida Sans Unicode"/>
                <a:cs typeface="Lucida Sans Unicode"/>
              </a:rPr>
              <a:t>blocchi </a:t>
            </a:r>
            <a:r>
              <a:rPr sz="1600" spc="-114" dirty="0">
                <a:latin typeface="Lucida Sans Unicode"/>
                <a:cs typeface="Lucida Sans Unicode"/>
              </a:rPr>
              <a:t>di 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90" dirty="0">
                <a:latin typeface="Lucida Sans Unicode"/>
                <a:cs typeface="Lucida Sans Unicode"/>
              </a:rPr>
              <a:t>file </a:t>
            </a:r>
            <a:r>
              <a:rPr sz="1600" spc="-85" dirty="0">
                <a:latin typeface="Lucida Sans Unicode"/>
                <a:cs typeface="Lucida Sans Unicode"/>
              </a:rPr>
              <a:t>sono </a:t>
            </a:r>
            <a:r>
              <a:rPr sz="1600" spc="-105" dirty="0">
                <a:latin typeface="Lucida Sans Unicode"/>
                <a:cs typeface="Lucida Sans Unicode"/>
              </a:rPr>
              <a:t>raggruppati in </a:t>
            </a:r>
            <a:r>
              <a:rPr sz="1600" spc="-70" dirty="0">
                <a:latin typeface="Lucida Sans Unicode"/>
                <a:cs typeface="Lucida Sans Unicode"/>
              </a:rPr>
              <a:t>una </a:t>
            </a:r>
            <a:r>
              <a:rPr sz="1600" spc="-60" dirty="0">
                <a:latin typeface="Lucida Sans Unicode"/>
                <a:cs typeface="Lucida Sans Unicode"/>
              </a:rPr>
              <a:t>sola</a:t>
            </a:r>
            <a:r>
              <a:rPr sz="1600" spc="-50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locazione: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600" u="sng" spc="-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blocco</a:t>
            </a: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1600" u="sng" spc="-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indice</a:t>
            </a:r>
            <a:r>
              <a:rPr sz="1600" spc="-80" dirty="0">
                <a:latin typeface="Lucida Sans Unicode"/>
                <a:cs typeface="Lucida Sans Unicode"/>
              </a:rPr>
              <a:t>.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600" spc="-90" dirty="0">
                <a:latin typeface="Lucida Sans Unicode"/>
                <a:cs typeface="Lucida Sans Unicode"/>
              </a:rPr>
              <a:t>Ogni file </a:t>
            </a:r>
            <a:r>
              <a:rPr sz="1600" spc="-55" dirty="0">
                <a:latin typeface="Lucida Sans Unicode"/>
                <a:cs typeface="Lucida Sans Unicode"/>
              </a:rPr>
              <a:t>ha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120" dirty="0">
                <a:latin typeface="Lucida Sans Unicode"/>
                <a:cs typeface="Lucida Sans Unicode"/>
              </a:rPr>
              <a:t>proprio </a:t>
            </a:r>
            <a:r>
              <a:rPr sz="1600" spc="-80" dirty="0">
                <a:latin typeface="Lucida Sans Unicode"/>
                <a:cs typeface="Lucida Sans Unicode"/>
              </a:rPr>
              <a:t>blocco</a:t>
            </a:r>
            <a:r>
              <a:rPr sz="1600" spc="90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indice</a:t>
            </a:r>
            <a:endParaRPr sz="1600">
              <a:latin typeface="Lucida Sans Unicode"/>
              <a:cs typeface="Lucida Sans Unicode"/>
            </a:endParaRPr>
          </a:p>
          <a:p>
            <a:pPr marL="12700" marR="4038600">
              <a:lnSpc>
                <a:spcPct val="100000"/>
              </a:lnSpc>
              <a:spcBef>
                <a:spcPts val="955"/>
              </a:spcBef>
            </a:pPr>
            <a:r>
              <a:rPr sz="1600" spc="-85" dirty="0">
                <a:latin typeface="Lucida Sans Unicode"/>
                <a:cs typeface="Lucida Sans Unicode"/>
              </a:rPr>
              <a:t>L’elemento </a:t>
            </a:r>
            <a:r>
              <a:rPr sz="1600" spc="-90" dirty="0">
                <a:latin typeface="Lucida Sans Unicode"/>
                <a:cs typeface="Lucida Sans Unicode"/>
              </a:rPr>
              <a:t>directory </a:t>
            </a:r>
            <a:r>
              <a:rPr sz="1600" spc="-80" dirty="0">
                <a:latin typeface="Lucida Sans Unicode"/>
                <a:cs typeface="Lucida Sans Unicode"/>
              </a:rPr>
              <a:t>contiene </a:t>
            </a:r>
            <a:r>
              <a:rPr sz="1600" spc="-120" dirty="0">
                <a:latin typeface="Lucida Sans Unicode"/>
                <a:cs typeface="Lucida Sans Unicode"/>
              </a:rPr>
              <a:t>l’indirizzo </a:t>
            </a:r>
            <a:r>
              <a:rPr sz="1600" spc="-80" dirty="0">
                <a:latin typeface="Lucida Sans Unicode"/>
                <a:cs typeface="Lucida Sans Unicode"/>
              </a:rPr>
              <a:t>del blocco  indice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650" spc="-100" dirty="0">
                <a:latin typeface="Lucida Sans Unicode"/>
                <a:cs typeface="Lucida Sans Unicode"/>
              </a:rPr>
              <a:t>Allocazione </a:t>
            </a:r>
            <a:r>
              <a:rPr sz="1650" spc="-125" dirty="0">
                <a:latin typeface="Lucida Sans Unicode"/>
                <a:cs typeface="Lucida Sans Unicode"/>
              </a:rPr>
              <a:t>utilizzata </a:t>
            </a:r>
            <a:r>
              <a:rPr sz="1650" spc="-130" dirty="0">
                <a:latin typeface="Lucida Sans Unicode"/>
                <a:cs typeface="Lucida Sans Unicode"/>
              </a:rPr>
              <a:t>in</a:t>
            </a:r>
            <a:r>
              <a:rPr sz="1650" spc="-60" dirty="0">
                <a:latin typeface="Lucida Sans Unicode"/>
                <a:cs typeface="Lucida Sans Unicode"/>
              </a:rPr>
              <a:t> </a:t>
            </a:r>
            <a:r>
              <a:rPr sz="1650" spc="-110" dirty="0">
                <a:latin typeface="Lucida Sans Unicode"/>
                <a:cs typeface="Lucida Sans Unicode"/>
              </a:rPr>
              <a:t>Unix.</a:t>
            </a:r>
            <a:endParaRPr sz="1650">
              <a:latin typeface="Lucida Sans Unicode"/>
              <a:cs typeface="Lucida Sans Unicode"/>
            </a:endParaRPr>
          </a:p>
          <a:p>
            <a:pPr marL="210820" marR="4342765" indent="-198120">
              <a:lnSpc>
                <a:spcPts val="2880"/>
              </a:lnSpc>
              <a:spcBef>
                <a:spcPts val="245"/>
              </a:spcBef>
            </a:pPr>
            <a:r>
              <a:rPr sz="1600" spc="-50" dirty="0">
                <a:latin typeface="Lucida Sans Unicode"/>
                <a:cs typeface="Lucida Sans Unicode"/>
              </a:rPr>
              <a:t>Gli </a:t>
            </a:r>
            <a:r>
              <a:rPr sz="1600" u="sng" spc="-14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i-node</a:t>
            </a:r>
            <a:r>
              <a:rPr sz="1600" spc="-140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sono </a:t>
            </a:r>
            <a:r>
              <a:rPr sz="1600" spc="-70" dirty="0">
                <a:latin typeface="Lucida Sans Unicode"/>
                <a:cs typeface="Lucida Sans Unicode"/>
              </a:rPr>
              <a:t>piccole tabelle </a:t>
            </a:r>
            <a:r>
              <a:rPr sz="1600" spc="-50" dirty="0">
                <a:latin typeface="Lucida Sans Unicode"/>
                <a:cs typeface="Lucida Sans Unicode"/>
              </a:rPr>
              <a:t>che </a:t>
            </a:r>
            <a:r>
              <a:rPr sz="1600" spc="-90" dirty="0">
                <a:latin typeface="Lucida Sans Unicode"/>
                <a:cs typeface="Lucida Sans Unicode"/>
              </a:rPr>
              <a:t>contengono:  </a:t>
            </a:r>
            <a:r>
              <a:rPr sz="1600" spc="-114" dirty="0">
                <a:latin typeface="Lucida Sans Unicode"/>
                <a:cs typeface="Lucida Sans Unicode"/>
              </a:rPr>
              <a:t>gli </a:t>
            </a:r>
            <a:r>
              <a:rPr sz="1600" spc="-120" dirty="0">
                <a:latin typeface="Lucida Sans Unicode"/>
                <a:cs typeface="Lucida Sans Unicode"/>
              </a:rPr>
              <a:t>attributi </a:t>
            </a:r>
            <a:r>
              <a:rPr sz="1600" spc="-80" dirty="0">
                <a:latin typeface="Lucida Sans Unicode"/>
                <a:cs typeface="Lucida Sans Unicode"/>
              </a:rPr>
              <a:t>del</a:t>
            </a:r>
            <a:r>
              <a:rPr sz="1600" spc="60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file;</a:t>
            </a:r>
            <a:endParaRPr sz="1600">
              <a:latin typeface="Lucida Sans Unicode"/>
              <a:cs typeface="Lucida Sans Unicode"/>
            </a:endParaRPr>
          </a:p>
          <a:p>
            <a:pPr marL="210820">
              <a:lnSpc>
                <a:spcPct val="100000"/>
              </a:lnSpc>
              <a:spcBef>
                <a:spcPts val="705"/>
              </a:spcBef>
            </a:pPr>
            <a:r>
              <a:rPr sz="1600" spc="-114" dirty="0">
                <a:latin typeface="Lucida Sans Unicode"/>
                <a:cs typeface="Lucida Sans Unicode"/>
              </a:rPr>
              <a:t>gli indirizzi </a:t>
            </a:r>
            <a:r>
              <a:rPr sz="1600" spc="-80" dirty="0">
                <a:latin typeface="Lucida Sans Unicode"/>
                <a:cs typeface="Lucida Sans Unicode"/>
              </a:rPr>
              <a:t>dei </a:t>
            </a:r>
            <a:r>
              <a:rPr sz="1600" spc="-130" dirty="0">
                <a:latin typeface="Lucida Sans Unicode"/>
                <a:cs typeface="Lucida Sans Unicode"/>
              </a:rPr>
              <a:t>primi </a:t>
            </a:r>
            <a:r>
              <a:rPr sz="1600" spc="-105" dirty="0">
                <a:latin typeface="Lucida Sans Unicode"/>
                <a:cs typeface="Lucida Sans Unicode"/>
              </a:rPr>
              <a:t>quindici </a:t>
            </a:r>
            <a:r>
              <a:rPr sz="1600" spc="-85" dirty="0">
                <a:latin typeface="Lucida Sans Unicode"/>
                <a:cs typeface="Lucida Sans Unicode"/>
              </a:rPr>
              <a:t>blocchi </a:t>
            </a:r>
            <a:r>
              <a:rPr sz="1600" spc="-60" dirty="0">
                <a:latin typeface="Lucida Sans Unicode"/>
                <a:cs typeface="Lucida Sans Unicode"/>
              </a:rPr>
              <a:t>assegnati </a:t>
            </a:r>
            <a:r>
              <a:rPr sz="1600" spc="-55" dirty="0">
                <a:latin typeface="Lucida Sans Unicode"/>
                <a:cs typeface="Lucida Sans Unicode"/>
              </a:rPr>
              <a:t>al</a:t>
            </a:r>
            <a:r>
              <a:rPr sz="1600" spc="140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file:</a:t>
            </a:r>
            <a:endParaRPr sz="1600">
              <a:latin typeface="Lucida Sans Unicode"/>
              <a:cs typeface="Lucida Sans Unicode"/>
            </a:endParaRPr>
          </a:p>
          <a:p>
            <a:pPr marL="469900">
              <a:lnSpc>
                <a:spcPct val="100000"/>
              </a:lnSpc>
              <a:spcBef>
                <a:spcPts val="960"/>
              </a:spcBef>
            </a:pPr>
            <a:r>
              <a:rPr sz="1600" spc="-204" dirty="0">
                <a:latin typeface="Lucida Sans Unicode"/>
                <a:cs typeface="Lucida Sans Unicode"/>
              </a:rPr>
              <a:t>-I </a:t>
            </a:r>
            <a:r>
              <a:rPr sz="1600" spc="-130" dirty="0">
                <a:latin typeface="Lucida Sans Unicode"/>
                <a:cs typeface="Lucida Sans Unicode"/>
              </a:rPr>
              <a:t>primi </a:t>
            </a:r>
            <a:r>
              <a:rPr sz="1600" spc="-125" dirty="0">
                <a:latin typeface="Lucida Sans Unicode"/>
                <a:cs typeface="Lucida Sans Unicode"/>
              </a:rPr>
              <a:t>12 </a:t>
            </a:r>
            <a:r>
              <a:rPr sz="1600" spc="-100" dirty="0">
                <a:latin typeface="Lucida Sans Unicode"/>
                <a:cs typeface="Lucida Sans Unicode"/>
              </a:rPr>
              <a:t>puntano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85" dirty="0">
                <a:latin typeface="Lucida Sans Unicode"/>
                <a:cs typeface="Lucida Sans Unicode"/>
              </a:rPr>
              <a:t>blocchi </a:t>
            </a:r>
            <a:r>
              <a:rPr sz="1600" spc="-105" dirty="0">
                <a:latin typeface="Lucida Sans Unicode"/>
                <a:cs typeface="Lucida Sans Unicode"/>
              </a:rPr>
              <a:t>diretti: </a:t>
            </a:r>
            <a:r>
              <a:rPr sz="1600" spc="-95" dirty="0">
                <a:latin typeface="Lucida Sans Unicode"/>
                <a:cs typeface="Lucida Sans Unicode"/>
              </a:rPr>
              <a:t>contengono direttamente </a:t>
            </a:r>
            <a:r>
              <a:rPr sz="1600" spc="-120" dirty="0">
                <a:latin typeface="Lucida Sans Unicode"/>
                <a:cs typeface="Lucida Sans Unicode"/>
              </a:rPr>
              <a:t>l’indirizzo </a:t>
            </a:r>
            <a:r>
              <a:rPr sz="1600" spc="-80" dirty="0">
                <a:latin typeface="Lucida Sans Unicode"/>
                <a:cs typeface="Lucida Sans Unicode"/>
              </a:rPr>
              <a:t>dei </a:t>
            </a:r>
            <a:r>
              <a:rPr sz="1600" spc="-85" dirty="0">
                <a:latin typeface="Lucida Sans Unicode"/>
                <a:cs typeface="Lucida Sans Unicode"/>
              </a:rPr>
              <a:t>blocchi </a:t>
            </a:r>
            <a:r>
              <a:rPr sz="1600" spc="-80" dirty="0">
                <a:latin typeface="Lucida Sans Unicode"/>
                <a:cs typeface="Lucida Sans Unicode"/>
              </a:rPr>
              <a:t>del</a:t>
            </a:r>
            <a:r>
              <a:rPr sz="1600" spc="210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file</a:t>
            </a:r>
            <a:endParaRPr sz="1600">
              <a:latin typeface="Lucida Sans Unicode"/>
              <a:cs typeface="Lucida Sans Unicode"/>
            </a:endParaRPr>
          </a:p>
          <a:p>
            <a:pPr marL="469900">
              <a:lnSpc>
                <a:spcPct val="100000"/>
              </a:lnSpc>
              <a:spcBef>
                <a:spcPts val="960"/>
              </a:spcBef>
            </a:pPr>
            <a:r>
              <a:rPr sz="1600" spc="-135" dirty="0">
                <a:latin typeface="Lucida Sans Unicode"/>
                <a:cs typeface="Lucida Sans Unicode"/>
              </a:rPr>
              <a:t>-Gli </a:t>
            </a:r>
            <a:r>
              <a:rPr sz="1600" spc="-100" dirty="0">
                <a:latin typeface="Lucida Sans Unicode"/>
                <a:cs typeface="Lucida Sans Unicode"/>
              </a:rPr>
              <a:t>altri </a:t>
            </a:r>
            <a:r>
              <a:rPr sz="1600" spc="-125" dirty="0">
                <a:latin typeface="Lucida Sans Unicode"/>
                <a:cs typeface="Lucida Sans Unicode"/>
              </a:rPr>
              <a:t>3 </a:t>
            </a:r>
            <a:r>
              <a:rPr sz="1600" spc="-100" dirty="0">
                <a:latin typeface="Lucida Sans Unicode"/>
                <a:cs typeface="Lucida Sans Unicode"/>
              </a:rPr>
              <a:t>puntano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85" dirty="0">
                <a:latin typeface="Lucida Sans Unicode"/>
                <a:cs typeface="Lucida Sans Unicode"/>
              </a:rPr>
              <a:t>blocchi</a:t>
            </a:r>
            <a:r>
              <a:rPr sz="1600" spc="100" dirty="0">
                <a:latin typeface="Lucida Sans Unicode"/>
                <a:cs typeface="Lucida Sans Unicode"/>
              </a:rPr>
              <a:t> </a:t>
            </a:r>
            <a:r>
              <a:rPr sz="1600" spc="-110" dirty="0">
                <a:latin typeface="Lucida Sans Unicode"/>
                <a:cs typeface="Lucida Sans Unicode"/>
              </a:rPr>
              <a:t>indiretti.</a:t>
            </a:r>
            <a:endParaRPr sz="1600">
              <a:latin typeface="Lucida Sans Unicode"/>
              <a:cs typeface="Lucida Sans Unicode"/>
            </a:endParaRPr>
          </a:p>
          <a:p>
            <a:pPr marL="927100">
              <a:lnSpc>
                <a:spcPts val="1975"/>
              </a:lnSpc>
              <a:spcBef>
                <a:spcPts val="910"/>
              </a:spcBef>
            </a:pPr>
            <a:r>
              <a:rPr sz="1650" spc="-65" dirty="0">
                <a:latin typeface="Lucida Sans Unicode"/>
                <a:cs typeface="Lucida Sans Unicode"/>
              </a:rPr>
              <a:t>Blocco </a:t>
            </a:r>
            <a:r>
              <a:rPr sz="1650" spc="-135" dirty="0">
                <a:latin typeface="Lucida Sans Unicode"/>
                <a:cs typeface="Lucida Sans Unicode"/>
              </a:rPr>
              <a:t>indiretto </a:t>
            </a:r>
            <a:r>
              <a:rPr sz="1650" spc="-114" dirty="0">
                <a:latin typeface="Lucida Sans Unicode"/>
                <a:cs typeface="Lucida Sans Unicode"/>
              </a:rPr>
              <a:t>singolo</a:t>
            </a:r>
            <a:r>
              <a:rPr sz="1600" spc="-114" dirty="0">
                <a:latin typeface="Lucida Sans Unicode"/>
                <a:cs typeface="Lucida Sans Unicode"/>
              </a:rPr>
              <a:t>: il </a:t>
            </a:r>
            <a:r>
              <a:rPr sz="1600" spc="-85" dirty="0">
                <a:latin typeface="Lucida Sans Unicode"/>
                <a:cs typeface="Lucida Sans Unicode"/>
              </a:rPr>
              <a:t>blocco </a:t>
            </a:r>
            <a:r>
              <a:rPr sz="1600" spc="-110" dirty="0">
                <a:latin typeface="Lucida Sans Unicode"/>
                <a:cs typeface="Lucida Sans Unicode"/>
              </a:rPr>
              <a:t>indirizzato </a:t>
            </a:r>
            <a:r>
              <a:rPr sz="1600" spc="-105" dirty="0">
                <a:latin typeface="Lucida Sans Unicode"/>
                <a:cs typeface="Lucida Sans Unicode"/>
              </a:rPr>
              <a:t>non </a:t>
            </a:r>
            <a:r>
              <a:rPr sz="1600" spc="-80" dirty="0">
                <a:latin typeface="Lucida Sans Unicode"/>
                <a:cs typeface="Lucida Sans Unicode"/>
              </a:rPr>
              <a:t>contiene </a:t>
            </a:r>
            <a:r>
              <a:rPr sz="1600" spc="-95" dirty="0">
                <a:latin typeface="Lucida Sans Unicode"/>
                <a:cs typeface="Lucida Sans Unicode"/>
              </a:rPr>
              <a:t>dati </a:t>
            </a:r>
            <a:r>
              <a:rPr sz="1600" spc="-85" dirty="0">
                <a:latin typeface="Lucida Sans Unicode"/>
                <a:cs typeface="Lucida Sans Unicode"/>
              </a:rPr>
              <a:t>ma </a:t>
            </a:r>
            <a:r>
              <a:rPr sz="1600" spc="-114" dirty="0">
                <a:latin typeface="Lucida Sans Unicode"/>
                <a:cs typeface="Lucida Sans Unicode"/>
              </a:rPr>
              <a:t>indirizzi </a:t>
            </a:r>
            <a:r>
              <a:rPr sz="1600" spc="-125" dirty="0">
                <a:latin typeface="Lucida Sans Unicode"/>
                <a:cs typeface="Lucida Sans Unicode"/>
              </a:rPr>
              <a:t>di</a:t>
            </a:r>
            <a:r>
              <a:rPr sz="1600" spc="-45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altri</a:t>
            </a:r>
            <a:endParaRPr sz="1600">
              <a:latin typeface="Lucida Sans Unicode"/>
              <a:cs typeface="Lucida Sans Unicode"/>
            </a:endParaRPr>
          </a:p>
          <a:p>
            <a:pPr marL="927100">
              <a:lnSpc>
                <a:spcPts val="1914"/>
              </a:lnSpc>
            </a:pPr>
            <a:r>
              <a:rPr sz="1600" spc="-85" dirty="0">
                <a:latin typeface="Lucida Sans Unicode"/>
                <a:cs typeface="Lucida Sans Unicode"/>
              </a:rPr>
              <a:t>blocchi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95" dirty="0">
                <a:latin typeface="Lucida Sans Unicode"/>
                <a:cs typeface="Lucida Sans Unicode"/>
              </a:rPr>
              <a:t>quali contengono</a:t>
            </a:r>
            <a:r>
              <a:rPr sz="1600" spc="15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dati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6582" y="1548765"/>
            <a:ext cx="4271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Combined Scheme: UNIX (4K </a:t>
            </a:r>
            <a:r>
              <a:rPr sz="1600" spc="-10" dirty="0">
                <a:latin typeface="Arial"/>
                <a:cs typeface="Arial"/>
              </a:rPr>
              <a:t>bytes </a:t>
            </a:r>
            <a:r>
              <a:rPr sz="1600" spc="-5" dirty="0">
                <a:latin typeface="Arial"/>
                <a:cs typeface="Arial"/>
              </a:rPr>
              <a:t>per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block)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5287" y="2076450"/>
            <a:ext cx="5310124" cy="430212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7187" y="6410959"/>
            <a:ext cx="5386705" cy="0"/>
          </a:xfrm>
          <a:custGeom>
            <a:avLst/>
            <a:gdLst/>
            <a:ahLst/>
            <a:cxnLst/>
            <a:rect l="l" t="t" r="r" b="b"/>
            <a:pathLst>
              <a:path w="5386705">
                <a:moveTo>
                  <a:pt x="0" y="0"/>
                </a:moveTo>
                <a:lnTo>
                  <a:pt x="5386387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3537" y="2051050"/>
            <a:ext cx="0" cy="4353560"/>
          </a:xfrm>
          <a:custGeom>
            <a:avLst/>
            <a:gdLst/>
            <a:ahLst/>
            <a:cxnLst/>
            <a:rect l="l" t="t" r="r" b="b"/>
            <a:pathLst>
              <a:path h="4353560">
                <a:moveTo>
                  <a:pt x="0" y="0"/>
                </a:moveTo>
                <a:lnTo>
                  <a:pt x="0" y="435356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7187" y="2044700"/>
            <a:ext cx="5386705" cy="0"/>
          </a:xfrm>
          <a:custGeom>
            <a:avLst/>
            <a:gdLst/>
            <a:ahLst/>
            <a:cxnLst/>
            <a:rect l="l" t="t" r="r" b="b"/>
            <a:pathLst>
              <a:path w="5386705">
                <a:moveTo>
                  <a:pt x="0" y="0"/>
                </a:moveTo>
                <a:lnTo>
                  <a:pt x="5386387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37225" y="2051050"/>
            <a:ext cx="0" cy="4352925"/>
          </a:xfrm>
          <a:custGeom>
            <a:avLst/>
            <a:gdLst/>
            <a:ahLst/>
            <a:cxnLst/>
            <a:rect l="l" t="t" r="r" b="b"/>
            <a:pathLst>
              <a:path h="4352925">
                <a:moveTo>
                  <a:pt x="0" y="0"/>
                </a:moveTo>
                <a:lnTo>
                  <a:pt x="0" y="4352925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2587" y="6385559"/>
            <a:ext cx="5335905" cy="0"/>
          </a:xfrm>
          <a:custGeom>
            <a:avLst/>
            <a:gdLst/>
            <a:ahLst/>
            <a:cxnLst/>
            <a:rect l="l" t="t" r="r" b="b"/>
            <a:pathLst>
              <a:path w="5335905">
                <a:moveTo>
                  <a:pt x="0" y="0"/>
                </a:moveTo>
                <a:lnTo>
                  <a:pt x="5335587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8937" y="2076450"/>
            <a:ext cx="0" cy="4302760"/>
          </a:xfrm>
          <a:custGeom>
            <a:avLst/>
            <a:gdLst/>
            <a:ahLst/>
            <a:cxnLst/>
            <a:rect l="l" t="t" r="r" b="b"/>
            <a:pathLst>
              <a:path h="4302760">
                <a:moveTo>
                  <a:pt x="0" y="0"/>
                </a:moveTo>
                <a:lnTo>
                  <a:pt x="0" y="430276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2587" y="2070100"/>
            <a:ext cx="5335905" cy="0"/>
          </a:xfrm>
          <a:custGeom>
            <a:avLst/>
            <a:gdLst/>
            <a:ahLst/>
            <a:cxnLst/>
            <a:rect l="l" t="t" r="r" b="b"/>
            <a:pathLst>
              <a:path w="5335905">
                <a:moveTo>
                  <a:pt x="0" y="0"/>
                </a:moveTo>
                <a:lnTo>
                  <a:pt x="5335587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11825" y="2076450"/>
            <a:ext cx="0" cy="4302125"/>
          </a:xfrm>
          <a:custGeom>
            <a:avLst/>
            <a:gdLst/>
            <a:ahLst/>
            <a:cxnLst/>
            <a:rect l="l" t="t" r="r" b="b"/>
            <a:pathLst>
              <a:path h="4302125">
                <a:moveTo>
                  <a:pt x="0" y="0"/>
                </a:moveTo>
                <a:lnTo>
                  <a:pt x="0" y="4302125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66052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Allocazione mediante </a:t>
            </a:r>
            <a:r>
              <a:rPr dirty="0"/>
              <a:t>uso </a:t>
            </a:r>
            <a:r>
              <a:rPr spc="-5" dirty="0"/>
              <a:t>di  tabelle</a:t>
            </a:r>
            <a:r>
              <a:rPr spc="-30" dirty="0"/>
              <a:t> </a:t>
            </a:r>
            <a:r>
              <a:rPr dirty="0"/>
              <a:t>i-node</a:t>
            </a:r>
          </a:p>
        </p:txBody>
      </p:sp>
      <p:sp>
        <p:nvSpPr>
          <p:cNvPr id="14" name="object 1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67400" y="2054225"/>
            <a:ext cx="2133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867400" y="2054225"/>
            <a:ext cx="2133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15"/>
              </a:spcBef>
            </a:pP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Pregi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958840" y="2527173"/>
            <a:ext cx="140208" cy="1417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58840" y="3234308"/>
            <a:ext cx="140208" cy="1417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58840" y="4136516"/>
            <a:ext cx="140208" cy="1417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58840" y="4843653"/>
            <a:ext cx="140208" cy="1417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128384" y="2463164"/>
            <a:ext cx="2688590" cy="317182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6350" algn="just">
              <a:lnSpc>
                <a:spcPct val="80100"/>
              </a:lnSpc>
              <a:spcBef>
                <a:spcPts val="475"/>
              </a:spcBef>
            </a:pPr>
            <a:r>
              <a:rPr sz="1600" b="1" spc="-45" dirty="0">
                <a:latin typeface="Yu Gothic UI"/>
                <a:cs typeface="Yu Gothic UI"/>
              </a:rPr>
              <a:t>l’elemento </a:t>
            </a:r>
            <a:r>
              <a:rPr sz="1600" b="1" spc="-70" dirty="0">
                <a:latin typeface="Yu Gothic UI"/>
                <a:cs typeface="Yu Gothic UI"/>
              </a:rPr>
              <a:t>di </a:t>
            </a:r>
            <a:r>
              <a:rPr sz="1600" b="1" spc="-45" dirty="0">
                <a:latin typeface="Yu Gothic UI"/>
                <a:cs typeface="Yu Gothic UI"/>
              </a:rPr>
              <a:t>directory  </a:t>
            </a:r>
            <a:r>
              <a:rPr sz="1600" b="1" spc="-35" dirty="0">
                <a:latin typeface="Yu Gothic UI"/>
                <a:cs typeface="Yu Gothic UI"/>
              </a:rPr>
              <a:t>contiene </a:t>
            </a:r>
            <a:r>
              <a:rPr sz="1600" b="1" spc="-25" dirty="0">
                <a:latin typeface="Yu Gothic UI"/>
                <a:cs typeface="Yu Gothic UI"/>
              </a:rPr>
              <a:t>solo </a:t>
            </a:r>
            <a:r>
              <a:rPr sz="1600" b="1" spc="-60" dirty="0">
                <a:latin typeface="Yu Gothic UI"/>
                <a:cs typeface="Yu Gothic UI"/>
              </a:rPr>
              <a:t>il </a:t>
            </a:r>
            <a:r>
              <a:rPr sz="1600" b="1" spc="-45" dirty="0">
                <a:latin typeface="Yu Gothic UI"/>
                <a:cs typeface="Yu Gothic UI"/>
              </a:rPr>
              <a:t>nome </a:t>
            </a:r>
            <a:r>
              <a:rPr sz="1600" b="1" spc="-40" dirty="0">
                <a:latin typeface="Yu Gothic UI"/>
                <a:cs typeface="Yu Gothic UI"/>
              </a:rPr>
              <a:t>del </a:t>
            </a:r>
            <a:r>
              <a:rPr sz="1600" b="1" spc="-45" dirty="0">
                <a:latin typeface="Yu Gothic UI"/>
                <a:cs typeface="Yu Gothic UI"/>
              </a:rPr>
              <a:t>file </a:t>
            </a:r>
            <a:r>
              <a:rPr sz="1600" b="1" spc="345" dirty="0">
                <a:latin typeface="Yu Gothic UI"/>
                <a:cs typeface="Yu Gothic UI"/>
              </a:rPr>
              <a:t> </a:t>
            </a:r>
            <a:r>
              <a:rPr sz="1600" b="1" spc="-15" dirty="0">
                <a:latin typeface="Yu Gothic UI"/>
                <a:cs typeface="Yu Gothic UI"/>
              </a:rPr>
              <a:t>ed </a:t>
            </a:r>
            <a:r>
              <a:rPr sz="1600" b="1" spc="-60" dirty="0">
                <a:latin typeface="Yu Gothic UI"/>
                <a:cs typeface="Yu Gothic UI"/>
              </a:rPr>
              <a:t>il </a:t>
            </a:r>
            <a:r>
              <a:rPr sz="1600" b="1" spc="-40" dirty="0">
                <a:latin typeface="Yu Gothic UI"/>
                <a:cs typeface="Yu Gothic UI"/>
              </a:rPr>
              <a:t>numero </a:t>
            </a:r>
            <a:r>
              <a:rPr sz="1600" b="1" spc="-65" dirty="0">
                <a:latin typeface="Yu Gothic UI"/>
                <a:cs typeface="Yu Gothic UI"/>
              </a:rPr>
              <a:t>di</a:t>
            </a:r>
            <a:r>
              <a:rPr sz="1600" b="1" spc="85" dirty="0">
                <a:latin typeface="Yu Gothic UI"/>
                <a:cs typeface="Yu Gothic UI"/>
              </a:rPr>
              <a:t> </a:t>
            </a:r>
            <a:r>
              <a:rPr sz="1600" b="1" spc="-40" dirty="0">
                <a:latin typeface="Yu Gothic UI"/>
                <a:cs typeface="Yu Gothic UI"/>
              </a:rPr>
              <a:t>i-node;</a:t>
            </a:r>
            <a:endParaRPr sz="1600">
              <a:latin typeface="Yu Gothic UI"/>
              <a:cs typeface="Yu Gothic UI"/>
            </a:endParaRPr>
          </a:p>
          <a:p>
            <a:pPr marL="12700" marR="5080" algn="just">
              <a:lnSpc>
                <a:spcPts val="1540"/>
              </a:lnSpc>
              <a:spcBef>
                <a:spcPts val="944"/>
              </a:spcBef>
            </a:pPr>
            <a:r>
              <a:rPr sz="1600" spc="-70" dirty="0">
                <a:latin typeface="Lucida Sans Unicode"/>
                <a:cs typeface="Lucida Sans Unicode"/>
              </a:rPr>
              <a:t>consente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75" dirty="0">
                <a:latin typeface="Lucida Sans Unicode"/>
                <a:cs typeface="Lucida Sans Unicode"/>
              </a:rPr>
              <a:t>mantenere </a:t>
            </a:r>
            <a:r>
              <a:rPr sz="1600" spc="-105" dirty="0">
                <a:latin typeface="Lucida Sans Unicode"/>
                <a:cs typeface="Lucida Sans Unicode"/>
              </a:rPr>
              <a:t>in  </a:t>
            </a:r>
            <a:r>
              <a:rPr sz="1600" spc="-95" dirty="0">
                <a:latin typeface="Lucida Sans Unicode"/>
                <a:cs typeface="Lucida Sans Unicode"/>
              </a:rPr>
              <a:t>memoria </a:t>
            </a:r>
            <a:r>
              <a:rPr sz="1600" spc="-114" dirty="0">
                <a:latin typeface="Lucida Sans Unicode"/>
                <a:cs typeface="Lucida Sans Unicode"/>
              </a:rPr>
              <a:t>gli </a:t>
            </a:r>
            <a:r>
              <a:rPr sz="1600" spc="-140" dirty="0">
                <a:latin typeface="Lucida Sans Unicode"/>
                <a:cs typeface="Lucida Sans Unicode"/>
              </a:rPr>
              <a:t>i-node </a:t>
            </a:r>
            <a:r>
              <a:rPr sz="1600" spc="-80" dirty="0">
                <a:latin typeface="Lucida Sans Unicode"/>
                <a:cs typeface="Lucida Sans Unicode"/>
              </a:rPr>
              <a:t>dei </a:t>
            </a:r>
            <a:r>
              <a:rPr sz="1600" spc="-90" dirty="0">
                <a:latin typeface="Lucida Sans Unicode"/>
                <a:cs typeface="Lucida Sans Unicode"/>
              </a:rPr>
              <a:t>file  aperti </a:t>
            </a:r>
            <a:r>
              <a:rPr sz="1600" spc="-75" dirty="0">
                <a:latin typeface="Lucida Sans Unicode"/>
                <a:cs typeface="Lucida Sans Unicode"/>
              </a:rPr>
              <a:t>sprecando </a:t>
            </a:r>
            <a:r>
              <a:rPr sz="1600" spc="-85" dirty="0">
                <a:latin typeface="Lucida Sans Unicode"/>
                <a:cs typeface="Lucida Sans Unicode"/>
              </a:rPr>
              <a:t>poco  </a:t>
            </a:r>
            <a:r>
              <a:rPr sz="1600" spc="-75" dirty="0">
                <a:latin typeface="Lucida Sans Unicode"/>
                <a:cs typeface="Lucida Sans Unicode"/>
              </a:rPr>
              <a:t>spazio;</a:t>
            </a:r>
            <a:endParaRPr sz="1600">
              <a:latin typeface="Lucida Sans Unicode"/>
              <a:cs typeface="Lucida Sans Unicode"/>
            </a:endParaRPr>
          </a:p>
          <a:p>
            <a:pPr marL="12700" marR="5080" algn="just">
              <a:lnSpc>
                <a:spcPts val="1540"/>
              </a:lnSpc>
              <a:spcBef>
                <a:spcPts val="944"/>
              </a:spcBef>
            </a:pPr>
            <a:r>
              <a:rPr sz="1600" spc="-70" dirty="0">
                <a:latin typeface="Lucida Sans Unicode"/>
                <a:cs typeface="Lucida Sans Unicode"/>
              </a:rPr>
              <a:t>consente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95" dirty="0">
                <a:latin typeface="Lucida Sans Unicode"/>
                <a:cs typeface="Lucida Sans Unicode"/>
              </a:rPr>
              <a:t>indirizzare </a:t>
            </a:r>
            <a:r>
              <a:rPr sz="1600" spc="-110" dirty="0">
                <a:latin typeface="Lucida Sans Unicode"/>
                <a:cs typeface="Lucida Sans Unicode"/>
              </a:rPr>
              <a:t>un  </a:t>
            </a: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spc="-85" dirty="0">
                <a:latin typeface="Lucida Sans Unicode"/>
                <a:cs typeface="Lucida Sans Unicode"/>
              </a:rPr>
              <a:t>enorme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90" dirty="0">
                <a:latin typeface="Lucida Sans Unicode"/>
                <a:cs typeface="Lucida Sans Unicode"/>
              </a:rPr>
              <a:t>blocchi </a:t>
            </a:r>
            <a:r>
              <a:rPr sz="1600" spc="-114" dirty="0">
                <a:latin typeface="Lucida Sans Unicode"/>
                <a:cs typeface="Lucida Sans Unicode"/>
              </a:rPr>
              <a:t>di  </a:t>
            </a:r>
            <a:r>
              <a:rPr sz="1600" spc="-75" dirty="0">
                <a:latin typeface="Lucida Sans Unicode"/>
                <a:cs typeface="Lucida Sans Unicode"/>
              </a:rPr>
              <a:t>disco;</a:t>
            </a:r>
            <a:endParaRPr sz="1600">
              <a:latin typeface="Lucida Sans Unicode"/>
              <a:cs typeface="Lucida Sans Unicode"/>
            </a:endParaRPr>
          </a:p>
          <a:p>
            <a:pPr marL="12700" marR="5080" algn="just">
              <a:lnSpc>
                <a:spcPct val="80000"/>
              </a:lnSpc>
              <a:spcBef>
                <a:spcPts val="965"/>
              </a:spcBef>
            </a:pPr>
            <a:r>
              <a:rPr sz="1600" spc="-85" dirty="0">
                <a:latin typeface="Lucida Sans Unicode"/>
                <a:cs typeface="Lucida Sans Unicode"/>
              </a:rPr>
              <a:t>per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90" dirty="0">
                <a:latin typeface="Lucida Sans Unicode"/>
                <a:cs typeface="Lucida Sans Unicode"/>
              </a:rPr>
              <a:t>file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75" dirty="0">
                <a:latin typeface="Lucida Sans Unicode"/>
                <a:cs typeface="Lucida Sans Unicode"/>
              </a:rPr>
              <a:t>piccole </a:t>
            </a:r>
            <a:r>
              <a:rPr sz="1600" spc="-100" dirty="0">
                <a:latin typeface="Lucida Sans Unicode"/>
                <a:cs typeface="Lucida Sans Unicode"/>
              </a:rPr>
              <a:t>dimensioni  </a:t>
            </a:r>
            <a:r>
              <a:rPr sz="1600" spc="-70" dirty="0">
                <a:latin typeface="Lucida Sans Unicode"/>
                <a:cs typeface="Lucida Sans Unicode"/>
              </a:rPr>
              <a:t>consente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80" dirty="0">
                <a:latin typeface="Lucida Sans Unicode"/>
                <a:cs typeface="Lucida Sans Unicode"/>
              </a:rPr>
              <a:t>reperire  </a:t>
            </a:r>
            <a:r>
              <a:rPr sz="1600" spc="-85" dirty="0">
                <a:latin typeface="Lucida Sans Unicode"/>
                <a:cs typeface="Lucida Sans Unicode"/>
              </a:rPr>
              <a:t>rapidamente </a:t>
            </a:r>
            <a:r>
              <a:rPr sz="1600" spc="-120" dirty="0">
                <a:latin typeface="Lucida Sans Unicode"/>
                <a:cs typeface="Lucida Sans Unicode"/>
              </a:rPr>
              <a:t>l’indirizzo </a:t>
            </a:r>
            <a:r>
              <a:rPr sz="1600" spc="-85" dirty="0">
                <a:latin typeface="Lucida Sans Unicode"/>
                <a:cs typeface="Lucida Sans Unicode"/>
              </a:rPr>
              <a:t>dei  </a:t>
            </a:r>
            <a:r>
              <a:rPr sz="1600" spc="-130" dirty="0">
                <a:latin typeface="Lucida Sans Unicode"/>
                <a:cs typeface="Lucida Sans Unicode"/>
              </a:rPr>
              <a:t>primi </a:t>
            </a:r>
            <a:r>
              <a:rPr sz="1600" spc="-85" dirty="0">
                <a:latin typeface="Lucida Sans Unicode"/>
                <a:cs typeface="Lucida Sans Unicode"/>
              </a:rPr>
              <a:t>blocchi </a:t>
            </a:r>
            <a:r>
              <a:rPr sz="1600" spc="-114" dirty="0">
                <a:latin typeface="Lucida Sans Unicode"/>
                <a:cs typeface="Lucida Sans Unicode"/>
              </a:rPr>
              <a:t>di</a:t>
            </a:r>
            <a:r>
              <a:rPr sz="1600" spc="5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disco.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18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1722247"/>
            <a:ext cx="5298440" cy="2827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1600" spc="-80" dirty="0">
                <a:latin typeface="Lucida Sans Unicode"/>
                <a:cs typeface="Lucida Sans Unicode"/>
              </a:rPr>
              <a:t>Consideriamo </a:t>
            </a:r>
            <a:r>
              <a:rPr sz="1600" spc="-60" dirty="0">
                <a:latin typeface="Lucida Sans Unicode"/>
                <a:cs typeface="Lucida Sans Unicode"/>
              </a:rPr>
              <a:t>le </a:t>
            </a:r>
            <a:r>
              <a:rPr sz="1600" spc="-125" dirty="0">
                <a:latin typeface="Lucida Sans Unicode"/>
                <a:cs typeface="Lucida Sans Unicode"/>
              </a:rPr>
              <a:t>4 </a:t>
            </a:r>
            <a:r>
              <a:rPr sz="1600" spc="-90" dirty="0">
                <a:latin typeface="Lucida Sans Unicode"/>
                <a:cs typeface="Lucida Sans Unicode"/>
              </a:rPr>
              <a:t>possibilità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90" dirty="0">
                <a:latin typeface="Lucida Sans Unicode"/>
                <a:cs typeface="Lucida Sans Unicode"/>
              </a:rPr>
              <a:t>addizione </a:t>
            </a:r>
            <a:r>
              <a:rPr sz="1600" spc="-95" dirty="0">
                <a:latin typeface="Lucida Sans Unicode"/>
                <a:cs typeface="Lucida Sans Unicode"/>
              </a:rPr>
              <a:t>tra </a:t>
            </a:r>
            <a:r>
              <a:rPr sz="1600" spc="-80" dirty="0">
                <a:latin typeface="Lucida Sans Unicode"/>
                <a:cs typeface="Lucida Sans Unicode"/>
              </a:rPr>
              <a:t>due</a:t>
            </a:r>
            <a:r>
              <a:rPr sz="1600" spc="120" dirty="0">
                <a:latin typeface="Lucida Sans Unicode"/>
                <a:cs typeface="Lucida Sans Unicode"/>
              </a:rPr>
              <a:t> </a:t>
            </a:r>
            <a:r>
              <a:rPr sz="1600" spc="-114" dirty="0">
                <a:latin typeface="Lucida Sans Unicode"/>
                <a:cs typeface="Lucida Sans Unicode"/>
              </a:rPr>
              <a:t>bit:</a:t>
            </a:r>
            <a:endParaRPr sz="1600">
              <a:latin typeface="Lucida Sans Unicode"/>
              <a:cs typeface="Lucida Sans Unicode"/>
            </a:endParaRPr>
          </a:p>
          <a:p>
            <a:pPr marL="374015" algn="ctr">
              <a:lnSpc>
                <a:spcPts val="1950"/>
              </a:lnSpc>
              <a:spcBef>
                <a:spcPts val="1475"/>
              </a:spcBef>
            </a:pPr>
            <a:r>
              <a:rPr sz="1650" spc="-160" dirty="0">
                <a:latin typeface="Lucida Sans Unicode"/>
                <a:cs typeface="Lucida Sans Unicode"/>
              </a:rPr>
              <a:t>0 </a:t>
            </a:r>
            <a:r>
              <a:rPr sz="1650" spc="-380" dirty="0">
                <a:latin typeface="Lucida Sans Unicode"/>
                <a:cs typeface="Lucida Sans Unicode"/>
              </a:rPr>
              <a:t>+   </a:t>
            </a:r>
            <a:r>
              <a:rPr sz="1650" spc="-160" dirty="0">
                <a:latin typeface="Lucida Sans Unicode"/>
                <a:cs typeface="Lucida Sans Unicode"/>
              </a:rPr>
              <a:t>0 </a:t>
            </a:r>
            <a:r>
              <a:rPr sz="1650" spc="-380" dirty="0">
                <a:latin typeface="Lucida Sans Unicode"/>
                <a:cs typeface="Lucida Sans Unicode"/>
              </a:rPr>
              <a:t>=  </a:t>
            </a:r>
            <a:r>
              <a:rPr sz="1650" spc="-245" dirty="0">
                <a:latin typeface="Lucida Sans Unicode"/>
                <a:cs typeface="Lucida Sans Unicode"/>
              </a:rPr>
              <a:t> </a:t>
            </a:r>
            <a:r>
              <a:rPr sz="1650" spc="-160" dirty="0">
                <a:latin typeface="Lucida Sans Unicode"/>
                <a:cs typeface="Lucida Sans Unicode"/>
              </a:rPr>
              <a:t>0</a:t>
            </a:r>
            <a:endParaRPr sz="1650">
              <a:latin typeface="Lucida Sans Unicode"/>
              <a:cs typeface="Lucida Sans Unicode"/>
            </a:endParaRPr>
          </a:p>
          <a:p>
            <a:pPr marL="374015" algn="ctr">
              <a:lnSpc>
                <a:spcPts val="1920"/>
              </a:lnSpc>
            </a:pPr>
            <a:r>
              <a:rPr sz="1650" spc="-160" dirty="0">
                <a:latin typeface="Lucida Sans Unicode"/>
                <a:cs typeface="Lucida Sans Unicode"/>
              </a:rPr>
              <a:t>0 </a:t>
            </a:r>
            <a:r>
              <a:rPr sz="1650" spc="-380" dirty="0">
                <a:latin typeface="Lucida Sans Unicode"/>
                <a:cs typeface="Lucida Sans Unicode"/>
              </a:rPr>
              <a:t>+   </a:t>
            </a:r>
            <a:r>
              <a:rPr sz="1650" spc="-160" dirty="0">
                <a:latin typeface="Lucida Sans Unicode"/>
                <a:cs typeface="Lucida Sans Unicode"/>
              </a:rPr>
              <a:t>1 </a:t>
            </a:r>
            <a:r>
              <a:rPr sz="1650" spc="-380" dirty="0">
                <a:latin typeface="Lucida Sans Unicode"/>
                <a:cs typeface="Lucida Sans Unicode"/>
              </a:rPr>
              <a:t>=  </a:t>
            </a:r>
            <a:r>
              <a:rPr sz="1650" spc="-245" dirty="0">
                <a:latin typeface="Lucida Sans Unicode"/>
                <a:cs typeface="Lucida Sans Unicode"/>
              </a:rPr>
              <a:t> </a:t>
            </a:r>
            <a:r>
              <a:rPr sz="1650" spc="-160" dirty="0">
                <a:latin typeface="Lucida Sans Unicode"/>
                <a:cs typeface="Lucida Sans Unicode"/>
              </a:rPr>
              <a:t>1</a:t>
            </a:r>
            <a:endParaRPr sz="1650">
              <a:latin typeface="Lucida Sans Unicode"/>
              <a:cs typeface="Lucida Sans Unicode"/>
            </a:endParaRPr>
          </a:p>
          <a:p>
            <a:pPr marL="374015" algn="ctr">
              <a:lnSpc>
                <a:spcPts val="1920"/>
              </a:lnSpc>
            </a:pPr>
            <a:r>
              <a:rPr sz="1650" spc="-160" dirty="0">
                <a:latin typeface="Lucida Sans Unicode"/>
                <a:cs typeface="Lucida Sans Unicode"/>
              </a:rPr>
              <a:t>1 </a:t>
            </a:r>
            <a:r>
              <a:rPr sz="1650" spc="-380" dirty="0">
                <a:latin typeface="Lucida Sans Unicode"/>
                <a:cs typeface="Lucida Sans Unicode"/>
              </a:rPr>
              <a:t>+   </a:t>
            </a:r>
            <a:r>
              <a:rPr sz="1650" spc="-160" dirty="0">
                <a:latin typeface="Lucida Sans Unicode"/>
                <a:cs typeface="Lucida Sans Unicode"/>
              </a:rPr>
              <a:t>0 </a:t>
            </a:r>
            <a:r>
              <a:rPr sz="1650" spc="-380" dirty="0">
                <a:latin typeface="Lucida Sans Unicode"/>
                <a:cs typeface="Lucida Sans Unicode"/>
              </a:rPr>
              <a:t>=  </a:t>
            </a:r>
            <a:r>
              <a:rPr sz="1650" spc="-245" dirty="0">
                <a:latin typeface="Lucida Sans Unicode"/>
                <a:cs typeface="Lucida Sans Unicode"/>
              </a:rPr>
              <a:t> </a:t>
            </a:r>
            <a:r>
              <a:rPr sz="1650" spc="-160" dirty="0">
                <a:latin typeface="Lucida Sans Unicode"/>
                <a:cs typeface="Lucida Sans Unicode"/>
              </a:rPr>
              <a:t>1</a:t>
            </a:r>
            <a:endParaRPr sz="1650">
              <a:latin typeface="Lucida Sans Unicode"/>
              <a:cs typeface="Lucida Sans Unicode"/>
            </a:endParaRPr>
          </a:p>
          <a:p>
            <a:pPr marL="2433955">
              <a:lnSpc>
                <a:spcPts val="1950"/>
              </a:lnSpc>
            </a:pPr>
            <a:r>
              <a:rPr sz="1650" spc="-155" dirty="0">
                <a:latin typeface="Lucida Sans Unicode"/>
                <a:cs typeface="Lucida Sans Unicode"/>
              </a:rPr>
              <a:t>1 </a:t>
            </a:r>
            <a:r>
              <a:rPr sz="1650" spc="-380" dirty="0">
                <a:latin typeface="Lucida Sans Unicode"/>
                <a:cs typeface="Lucida Sans Unicode"/>
              </a:rPr>
              <a:t>+ </a:t>
            </a:r>
            <a:r>
              <a:rPr sz="1650" spc="-155" dirty="0">
                <a:latin typeface="Lucida Sans Unicode"/>
                <a:cs typeface="Lucida Sans Unicode"/>
              </a:rPr>
              <a:t>1 </a:t>
            </a:r>
            <a:r>
              <a:rPr sz="1650" spc="-380" dirty="0">
                <a:latin typeface="Lucida Sans Unicode"/>
                <a:cs typeface="Lucida Sans Unicode"/>
              </a:rPr>
              <a:t>= </a:t>
            </a:r>
            <a:r>
              <a:rPr sz="1650" spc="-155" dirty="0">
                <a:latin typeface="Lucida Sans Unicode"/>
                <a:cs typeface="Lucida Sans Unicode"/>
              </a:rPr>
              <a:t>0 </a:t>
            </a:r>
            <a:r>
              <a:rPr sz="1650" spc="-105" dirty="0">
                <a:latin typeface="Lucida Sans Unicode"/>
                <a:cs typeface="Lucida Sans Unicode"/>
              </a:rPr>
              <a:t>con </a:t>
            </a:r>
            <a:r>
              <a:rPr sz="1650" spc="-145" dirty="0">
                <a:latin typeface="Lucida Sans Unicode"/>
                <a:cs typeface="Lucida Sans Unicode"/>
              </a:rPr>
              <a:t>riporto </a:t>
            </a:r>
            <a:r>
              <a:rPr sz="1650" spc="-65" dirty="0">
                <a:latin typeface="Lucida Sans Unicode"/>
                <a:cs typeface="Lucida Sans Unicode"/>
              </a:rPr>
              <a:t>(carry) </a:t>
            </a:r>
            <a:r>
              <a:rPr sz="1650" spc="-140" dirty="0">
                <a:latin typeface="Lucida Sans Unicode"/>
                <a:cs typeface="Lucida Sans Unicode"/>
              </a:rPr>
              <a:t>di</a:t>
            </a:r>
            <a:r>
              <a:rPr sz="1650" spc="-110" dirty="0">
                <a:latin typeface="Lucida Sans Unicode"/>
                <a:cs typeface="Lucida Sans Unicode"/>
              </a:rPr>
              <a:t> </a:t>
            </a:r>
            <a:r>
              <a:rPr sz="1650" spc="-155" dirty="0">
                <a:latin typeface="Lucida Sans Unicode"/>
                <a:cs typeface="Lucida Sans Unicode"/>
              </a:rPr>
              <a:t>1</a:t>
            </a:r>
            <a:endParaRPr sz="16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1600" spc="-55" dirty="0">
                <a:latin typeface="Lucida Sans Unicode"/>
                <a:cs typeface="Lucida Sans Unicode"/>
              </a:rPr>
              <a:t>Osservazione…. </a:t>
            </a:r>
            <a:r>
              <a:rPr sz="1600" spc="-80" dirty="0">
                <a:latin typeface="Lucida Sans Unicode"/>
                <a:cs typeface="Lucida Sans Unicode"/>
              </a:rPr>
              <a:t>(1)</a:t>
            </a:r>
            <a:r>
              <a:rPr sz="1575" spc="-120" baseline="-21164" dirty="0">
                <a:latin typeface="Lucida Sans Unicode"/>
                <a:cs typeface="Lucida Sans Unicode"/>
              </a:rPr>
              <a:t>2</a:t>
            </a:r>
            <a:r>
              <a:rPr sz="1600" spc="-80" dirty="0">
                <a:latin typeface="Lucida Sans Unicode"/>
                <a:cs typeface="Lucida Sans Unicode"/>
              </a:rPr>
              <a:t>+(1)</a:t>
            </a:r>
            <a:r>
              <a:rPr sz="1575" spc="-120" baseline="-21164" dirty="0">
                <a:latin typeface="Lucida Sans Unicode"/>
                <a:cs typeface="Lucida Sans Unicode"/>
              </a:rPr>
              <a:t>2 </a:t>
            </a:r>
            <a:r>
              <a:rPr sz="1600" spc="-340" dirty="0">
                <a:latin typeface="Lucida Sans Unicode"/>
                <a:cs typeface="Lucida Sans Unicode"/>
              </a:rPr>
              <a:t>= </a:t>
            </a:r>
            <a:r>
              <a:rPr sz="1600" spc="-65" dirty="0">
                <a:latin typeface="Lucida Sans Unicode"/>
                <a:cs typeface="Lucida Sans Unicode"/>
              </a:rPr>
              <a:t>(10)</a:t>
            </a:r>
            <a:r>
              <a:rPr sz="1575" spc="-97" baseline="-21164" dirty="0">
                <a:latin typeface="Lucida Sans Unicode"/>
                <a:cs typeface="Lucida Sans Unicode"/>
              </a:rPr>
              <a:t>2 </a:t>
            </a:r>
            <a:r>
              <a:rPr sz="1600" spc="-5" dirty="0">
                <a:latin typeface="Lucida Sans Unicode"/>
                <a:cs typeface="Lucida Sans Unicode"/>
              </a:rPr>
              <a:t>… </a:t>
            </a:r>
            <a:r>
              <a:rPr sz="1600" spc="-135" dirty="0">
                <a:latin typeface="Lucida Sans Unicode"/>
                <a:cs typeface="Lucida Sans Unicode"/>
              </a:rPr>
              <a:t>(1+1=2)</a:t>
            </a:r>
            <a:r>
              <a:rPr sz="1575" spc="-202" baseline="-21164" dirty="0">
                <a:latin typeface="Lucida Sans Unicode"/>
                <a:cs typeface="Lucida Sans Unicode"/>
              </a:rPr>
              <a:t>10</a:t>
            </a:r>
            <a:r>
              <a:rPr sz="1575" spc="-97" baseline="-21164" dirty="0">
                <a:latin typeface="Lucida Sans Unicode"/>
                <a:cs typeface="Lucida Sans Unicode"/>
              </a:rPr>
              <a:t> </a:t>
            </a:r>
            <a:r>
              <a:rPr sz="1600" spc="-65" dirty="0">
                <a:latin typeface="Lucida Sans Unicode"/>
                <a:cs typeface="Lucida Sans Unicode"/>
              </a:rPr>
              <a:t>!!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marL="349250">
              <a:lnSpc>
                <a:spcPct val="100000"/>
              </a:lnSpc>
            </a:pPr>
            <a:r>
              <a:rPr sz="1650" spc="-80" dirty="0">
                <a:latin typeface="Lucida Sans Unicode"/>
                <a:cs typeface="Lucida Sans Unicode"/>
              </a:rPr>
              <a:t>Esempio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38473" y="4539761"/>
            <a:ext cx="70485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155" dirty="0">
                <a:latin typeface="Lucida Sans Unicode"/>
                <a:cs typeface="Lucida Sans Unicode"/>
              </a:rPr>
              <a:t>1 </a:t>
            </a:r>
            <a:r>
              <a:rPr sz="1650" spc="-160" dirty="0">
                <a:latin typeface="Lucida Sans Unicode"/>
                <a:cs typeface="Lucida Sans Unicode"/>
              </a:rPr>
              <a:t>11</a:t>
            </a:r>
            <a:r>
              <a:rPr sz="1650" spc="75" dirty="0">
                <a:latin typeface="Lucida Sans Unicode"/>
                <a:cs typeface="Lucida Sans Unicode"/>
              </a:rPr>
              <a:t> </a:t>
            </a:r>
            <a:r>
              <a:rPr sz="1650" spc="-155" dirty="0">
                <a:latin typeface="Lucida Sans Unicode"/>
                <a:cs typeface="Lucida Sans Unicode"/>
              </a:rPr>
              <a:t>1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38473" y="4783923"/>
            <a:ext cx="104648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-185" dirty="0">
                <a:latin typeface="Lucida Sans Unicode"/>
                <a:cs typeface="Lucida Sans Unicode"/>
              </a:rPr>
              <a:t>01011011+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35401" y="5027762"/>
            <a:ext cx="1247775" cy="525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1950"/>
              </a:lnSpc>
              <a:spcBef>
                <a:spcPts val="130"/>
              </a:spcBef>
              <a:tabLst>
                <a:tab pos="202565" algn="l"/>
              </a:tabLst>
            </a:pPr>
            <a:r>
              <a:rPr sz="1650" u="sng" spc="-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	</a:t>
            </a:r>
            <a:r>
              <a:rPr sz="1650" u="sng" spc="-16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01011010</a:t>
            </a:r>
            <a:r>
              <a:rPr sz="1650" u="sng" spc="-12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endParaRPr sz="1650">
              <a:latin typeface="Lucida Sans Unicode"/>
              <a:cs typeface="Lucida Sans Unicode"/>
            </a:endParaRPr>
          </a:p>
          <a:p>
            <a:pPr marL="85725" algn="ctr">
              <a:lnSpc>
                <a:spcPts val="1950"/>
              </a:lnSpc>
            </a:pPr>
            <a:r>
              <a:rPr sz="1650" spc="-160" dirty="0">
                <a:latin typeface="Lucida Sans Unicode"/>
                <a:cs typeface="Lucida Sans Unicode"/>
              </a:rPr>
              <a:t>10110101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94151" y="4564126"/>
            <a:ext cx="868680" cy="292100"/>
          </a:xfrm>
          <a:custGeom>
            <a:avLst/>
            <a:gdLst/>
            <a:ahLst/>
            <a:cxnLst/>
            <a:rect l="l" t="t" r="r" b="b"/>
            <a:pathLst>
              <a:path w="868679" h="292100">
                <a:moveTo>
                  <a:pt x="0" y="292100"/>
                </a:moveTo>
                <a:lnTo>
                  <a:pt x="868362" y="292100"/>
                </a:lnTo>
                <a:lnTo>
                  <a:pt x="868362" y="0"/>
                </a:lnTo>
                <a:lnTo>
                  <a:pt x="0" y="0"/>
                </a:lnTo>
                <a:lnTo>
                  <a:pt x="0" y="292100"/>
                </a:lnTo>
                <a:close/>
              </a:path>
            </a:pathLst>
          </a:custGeom>
          <a:ln w="9525">
            <a:solidFill>
              <a:srgbClr val="33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80001" y="4523954"/>
            <a:ext cx="53276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-145" dirty="0">
                <a:latin typeface="Lucida Sans Unicode"/>
                <a:cs typeface="Lucida Sans Unicode"/>
              </a:rPr>
              <a:t>riporti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05601" y="4602162"/>
            <a:ext cx="942975" cy="1109980"/>
          </a:xfrm>
          <a:custGeom>
            <a:avLst/>
            <a:gdLst/>
            <a:ahLst/>
            <a:cxnLst/>
            <a:rect l="l" t="t" r="r" b="b"/>
            <a:pathLst>
              <a:path w="942975" h="1109979">
                <a:moveTo>
                  <a:pt x="0" y="1109662"/>
                </a:moveTo>
                <a:lnTo>
                  <a:pt x="942975" y="1109662"/>
                </a:lnTo>
                <a:lnTo>
                  <a:pt x="942975" y="0"/>
                </a:lnTo>
                <a:lnTo>
                  <a:pt x="0" y="0"/>
                </a:lnTo>
                <a:lnTo>
                  <a:pt x="0" y="1109662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38951" y="5337175"/>
            <a:ext cx="630555" cy="0"/>
          </a:xfrm>
          <a:custGeom>
            <a:avLst/>
            <a:gdLst/>
            <a:ahLst/>
            <a:cxnLst/>
            <a:rect l="l" t="t" r="r" b="b"/>
            <a:pathLst>
              <a:path w="630554">
                <a:moveTo>
                  <a:pt x="0" y="0"/>
                </a:moveTo>
                <a:lnTo>
                  <a:pt x="63017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205601" y="4602162"/>
            <a:ext cx="942975" cy="1109980"/>
          </a:xfrm>
          <a:prstGeom prst="rect">
            <a:avLst/>
          </a:prstGeom>
          <a:ln w="9525">
            <a:solidFill>
              <a:srgbClr val="6600CC"/>
            </a:solidFill>
          </a:ln>
        </p:spPr>
        <p:txBody>
          <a:bodyPr vert="horz" wrap="square" lIns="0" tIns="138430" rIns="0" bIns="0" rtlCol="0">
            <a:spAutoFit/>
          </a:bodyPr>
          <a:lstStyle/>
          <a:p>
            <a:pPr marL="285750">
              <a:lnSpc>
                <a:spcPct val="100000"/>
              </a:lnSpc>
              <a:spcBef>
                <a:spcPts val="1090"/>
              </a:spcBef>
            </a:pPr>
            <a:r>
              <a:rPr sz="1650" spc="-235" dirty="0">
                <a:latin typeface="Lucida Sans Unicode"/>
                <a:cs typeface="Lucida Sans Unicode"/>
              </a:rPr>
              <a:t>91+</a:t>
            </a:r>
            <a:endParaRPr sz="1650">
              <a:latin typeface="Lucida Sans Unicode"/>
              <a:cs typeface="Lucida Sans Unicode"/>
            </a:endParaRPr>
          </a:p>
          <a:p>
            <a:pPr marR="137795" algn="ctr">
              <a:lnSpc>
                <a:spcPct val="100000"/>
              </a:lnSpc>
              <a:spcBef>
                <a:spcPts val="260"/>
              </a:spcBef>
            </a:pPr>
            <a:r>
              <a:rPr sz="1650" spc="-160" dirty="0">
                <a:latin typeface="Lucida Sans Unicode"/>
                <a:cs typeface="Lucida Sans Unicode"/>
              </a:rPr>
              <a:t>90</a:t>
            </a:r>
            <a:endParaRPr sz="1650">
              <a:latin typeface="Lucida Sans Unicode"/>
              <a:cs typeface="Lucida Sans Unicode"/>
            </a:endParaRPr>
          </a:p>
          <a:p>
            <a:pPr marR="262255" algn="ctr">
              <a:lnSpc>
                <a:spcPct val="100000"/>
              </a:lnSpc>
              <a:spcBef>
                <a:spcPts val="384"/>
              </a:spcBef>
            </a:pPr>
            <a:r>
              <a:rPr sz="1650" spc="-160" dirty="0">
                <a:latin typeface="Lucida Sans Unicode"/>
                <a:cs typeface="Lucida Sans Unicode"/>
              </a:rPr>
              <a:t>181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6426" y="4946650"/>
            <a:ext cx="555625" cy="284480"/>
          </a:xfrm>
          <a:custGeom>
            <a:avLst/>
            <a:gdLst/>
            <a:ahLst/>
            <a:cxnLst/>
            <a:rect l="l" t="t" r="r" b="b"/>
            <a:pathLst>
              <a:path w="555625" h="284479">
                <a:moveTo>
                  <a:pt x="138811" y="0"/>
                </a:moveTo>
                <a:lnTo>
                  <a:pt x="0" y="142112"/>
                </a:lnTo>
                <a:lnTo>
                  <a:pt x="138811" y="284099"/>
                </a:lnTo>
                <a:lnTo>
                  <a:pt x="138811" y="213106"/>
                </a:lnTo>
                <a:lnTo>
                  <a:pt x="555625" y="213106"/>
                </a:lnTo>
                <a:lnTo>
                  <a:pt x="555625" y="70993"/>
                </a:lnTo>
                <a:lnTo>
                  <a:pt x="138811" y="70993"/>
                </a:lnTo>
                <a:lnTo>
                  <a:pt x="138811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86426" y="4946650"/>
            <a:ext cx="555625" cy="284480"/>
          </a:xfrm>
          <a:custGeom>
            <a:avLst/>
            <a:gdLst/>
            <a:ahLst/>
            <a:cxnLst/>
            <a:rect l="l" t="t" r="r" b="b"/>
            <a:pathLst>
              <a:path w="555625" h="284479">
                <a:moveTo>
                  <a:pt x="0" y="142112"/>
                </a:moveTo>
                <a:lnTo>
                  <a:pt x="138811" y="0"/>
                </a:lnTo>
                <a:lnTo>
                  <a:pt x="138811" y="70993"/>
                </a:lnTo>
                <a:lnTo>
                  <a:pt x="555625" y="70993"/>
                </a:lnTo>
                <a:lnTo>
                  <a:pt x="555625" y="213106"/>
                </a:lnTo>
                <a:lnTo>
                  <a:pt x="138811" y="213106"/>
                </a:lnTo>
                <a:lnTo>
                  <a:pt x="138811" y="284099"/>
                </a:lnTo>
                <a:lnTo>
                  <a:pt x="0" y="142112"/>
                </a:lnTo>
                <a:close/>
              </a:path>
            </a:pathLst>
          </a:custGeom>
          <a:ln w="9525">
            <a:solidFill>
              <a:srgbClr val="660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Addizione</a:t>
            </a:r>
            <a:r>
              <a:rPr spc="10" dirty="0"/>
              <a:t> </a:t>
            </a:r>
            <a:r>
              <a:rPr spc="-5" dirty="0"/>
              <a:t>Binaria</a:t>
            </a:r>
          </a:p>
        </p:txBody>
      </p:sp>
      <p:sp>
        <p:nvSpPr>
          <p:cNvPr id="16" name="object 1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169035">
              <a:lnSpc>
                <a:spcPct val="100000"/>
              </a:lnSpc>
              <a:spcBef>
                <a:spcPts val="105"/>
              </a:spcBef>
            </a:pPr>
            <a:r>
              <a:rPr dirty="0"/>
              <a:t>Gestione </a:t>
            </a:r>
            <a:r>
              <a:rPr spc="-5" dirty="0"/>
              <a:t>dello </a:t>
            </a:r>
            <a:r>
              <a:rPr dirty="0"/>
              <a:t>spazio su </a:t>
            </a:r>
            <a:r>
              <a:rPr spc="-5" dirty="0"/>
              <a:t>disco:  </a:t>
            </a:r>
            <a:r>
              <a:rPr dirty="0"/>
              <a:t>Dimensione </a:t>
            </a:r>
            <a:r>
              <a:rPr spc="-5" dirty="0"/>
              <a:t>dei</a:t>
            </a:r>
            <a:r>
              <a:rPr spc="-20" dirty="0"/>
              <a:t> </a:t>
            </a:r>
            <a:r>
              <a:rPr dirty="0"/>
              <a:t>blocchi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7217" y="1583181"/>
            <a:ext cx="8268334" cy="4930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2270">
              <a:lnSpc>
                <a:spcPct val="100000"/>
              </a:lnSpc>
              <a:spcBef>
                <a:spcPts val="95"/>
              </a:spcBef>
            </a:pPr>
            <a:r>
              <a:rPr sz="1600" spc="-35" dirty="0">
                <a:latin typeface="Lucida Sans Unicode"/>
                <a:cs typeface="Lucida Sans Unicode"/>
              </a:rPr>
              <a:t>Blocco </a:t>
            </a:r>
            <a:r>
              <a:rPr sz="1600" spc="-125" dirty="0">
                <a:latin typeface="Lucida Sans Unicode"/>
                <a:cs typeface="Lucida Sans Unicode"/>
              </a:rPr>
              <a:t>molto</a:t>
            </a:r>
            <a:r>
              <a:rPr sz="1600" spc="-105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grande:</a:t>
            </a:r>
            <a:endParaRPr sz="1600">
              <a:latin typeface="Lucida Sans Unicode"/>
              <a:cs typeface="Lucida Sans Unicode"/>
            </a:endParaRPr>
          </a:p>
          <a:p>
            <a:pPr marL="737235" indent="-176530">
              <a:lnSpc>
                <a:spcPct val="100000"/>
              </a:lnSpc>
              <a:buFont typeface="Arial"/>
              <a:buChar char="•"/>
              <a:tabLst>
                <a:tab pos="737870" algn="l"/>
              </a:tabLst>
            </a:pPr>
            <a:r>
              <a:rPr sz="1600" spc="-75" dirty="0">
                <a:latin typeface="Lucida Sans Unicode"/>
                <a:cs typeface="Lucida Sans Unicode"/>
              </a:rPr>
              <a:t>rende </a:t>
            </a:r>
            <a:r>
              <a:rPr sz="1600" spc="-114" dirty="0">
                <a:latin typeface="Lucida Sans Unicode"/>
                <a:cs typeface="Lucida Sans Unicode"/>
              </a:rPr>
              <a:t>più </a:t>
            </a:r>
            <a:r>
              <a:rPr sz="1600" spc="-50" dirty="0">
                <a:latin typeface="Lucida Sans Unicode"/>
                <a:cs typeface="Lucida Sans Unicode"/>
              </a:rPr>
              <a:t>veloce </a:t>
            </a:r>
            <a:r>
              <a:rPr sz="1600" spc="-110" dirty="0">
                <a:latin typeface="Lucida Sans Unicode"/>
                <a:cs typeface="Lucida Sans Unicode"/>
              </a:rPr>
              <a:t>il tempo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00" dirty="0">
                <a:latin typeface="Lucida Sans Unicode"/>
                <a:cs typeface="Lucida Sans Unicode"/>
              </a:rPr>
              <a:t>lettura</a:t>
            </a:r>
            <a:r>
              <a:rPr sz="1600" spc="170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(seek+rotational+transfert)</a:t>
            </a:r>
            <a:endParaRPr sz="1600">
              <a:latin typeface="Lucida Sans Unicode"/>
              <a:cs typeface="Lucida Sans Unicode"/>
            </a:endParaRPr>
          </a:p>
          <a:p>
            <a:pPr marL="737235" indent="-176530">
              <a:lnSpc>
                <a:spcPct val="100000"/>
              </a:lnSpc>
              <a:buFont typeface="Arial"/>
              <a:buChar char="•"/>
              <a:tabLst>
                <a:tab pos="737870" algn="l"/>
              </a:tabLst>
            </a:pPr>
            <a:r>
              <a:rPr sz="1600" spc="-75" dirty="0">
                <a:latin typeface="Lucida Sans Unicode"/>
                <a:cs typeface="Lucida Sans Unicode"/>
              </a:rPr>
              <a:t>provoca </a:t>
            </a:r>
            <a:r>
              <a:rPr sz="1600" spc="-105" dirty="0">
                <a:latin typeface="Lucida Sans Unicode"/>
                <a:cs typeface="Lucida Sans Unicode"/>
              </a:rPr>
              <a:t>maggior </a:t>
            </a:r>
            <a:r>
              <a:rPr sz="1600" spc="-70" dirty="0">
                <a:latin typeface="Lucida Sans Unicode"/>
                <a:cs typeface="Lucida Sans Unicode"/>
              </a:rPr>
              <a:t>spreco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80" dirty="0">
                <a:latin typeface="Lucida Sans Unicode"/>
                <a:cs typeface="Lucida Sans Unicode"/>
              </a:rPr>
              <a:t>spazio </a:t>
            </a:r>
            <a:r>
              <a:rPr sz="1600" spc="-90" dirty="0">
                <a:latin typeface="Lucida Sans Unicode"/>
                <a:cs typeface="Lucida Sans Unicode"/>
              </a:rPr>
              <a:t>(frammentazione</a:t>
            </a:r>
            <a:r>
              <a:rPr sz="1600" spc="125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interna).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382270">
              <a:lnSpc>
                <a:spcPct val="100000"/>
              </a:lnSpc>
            </a:pPr>
            <a:r>
              <a:rPr sz="1600" spc="-35" dirty="0">
                <a:latin typeface="Lucida Sans Unicode"/>
                <a:cs typeface="Lucida Sans Unicode"/>
              </a:rPr>
              <a:t>Blocco </a:t>
            </a:r>
            <a:r>
              <a:rPr sz="1600" spc="-125" dirty="0">
                <a:latin typeface="Lucida Sans Unicode"/>
                <a:cs typeface="Lucida Sans Unicode"/>
              </a:rPr>
              <a:t>molto</a:t>
            </a:r>
            <a:r>
              <a:rPr sz="1600" spc="-110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piccolo:</a:t>
            </a:r>
            <a:endParaRPr sz="1600">
              <a:latin typeface="Lucida Sans Unicode"/>
              <a:cs typeface="Lucida Sans Unicode"/>
            </a:endParaRPr>
          </a:p>
          <a:p>
            <a:pPr marL="737235" indent="-176530">
              <a:lnSpc>
                <a:spcPct val="100000"/>
              </a:lnSpc>
              <a:buFont typeface="Arial"/>
              <a:buChar char="•"/>
              <a:tabLst>
                <a:tab pos="737870" algn="l"/>
              </a:tabLst>
            </a:pPr>
            <a:r>
              <a:rPr sz="1600" spc="-30" dirty="0">
                <a:latin typeface="Lucida Sans Unicode"/>
                <a:cs typeface="Lucida Sans Unicode"/>
              </a:rPr>
              <a:t>causa </a:t>
            </a:r>
            <a:r>
              <a:rPr sz="1600" spc="-95" dirty="0">
                <a:latin typeface="Lucida Sans Unicode"/>
                <a:cs typeface="Lucida Sans Unicode"/>
              </a:rPr>
              <a:t>numerosi </a:t>
            </a:r>
            <a:r>
              <a:rPr sz="1600" spc="-30" dirty="0">
                <a:latin typeface="Lucida Sans Unicode"/>
                <a:cs typeface="Lucida Sans Unicode"/>
              </a:rPr>
              <a:t>accessi </a:t>
            </a:r>
            <a:r>
              <a:rPr sz="1600" spc="-55" dirty="0">
                <a:latin typeface="Lucida Sans Unicode"/>
                <a:cs typeface="Lucida Sans Unicode"/>
              </a:rPr>
              <a:t>ai </a:t>
            </a:r>
            <a:r>
              <a:rPr sz="1600" spc="-85" dirty="0">
                <a:latin typeface="Lucida Sans Unicode"/>
                <a:cs typeface="Lucida Sans Unicode"/>
              </a:rPr>
              <a:t>blocchi per </a:t>
            </a:r>
            <a:r>
              <a:rPr sz="1600" spc="-70" dirty="0">
                <a:latin typeface="Lucida Sans Unicode"/>
                <a:cs typeface="Lucida Sans Unicode"/>
              </a:rPr>
              <a:t>leggere 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r>
              <a:rPr sz="1600" spc="-65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dati</a:t>
            </a:r>
            <a:endParaRPr sz="1600">
              <a:latin typeface="Lucida Sans Unicode"/>
              <a:cs typeface="Lucida Sans Unicode"/>
            </a:endParaRPr>
          </a:p>
          <a:p>
            <a:pPr marL="737235" indent="-176530">
              <a:lnSpc>
                <a:spcPct val="100000"/>
              </a:lnSpc>
              <a:buFont typeface="Arial"/>
              <a:buChar char="•"/>
              <a:tabLst>
                <a:tab pos="737870" algn="l"/>
              </a:tabLst>
            </a:pPr>
            <a:r>
              <a:rPr sz="1600" spc="-70" dirty="0">
                <a:latin typeface="Lucida Sans Unicode"/>
                <a:cs typeface="Lucida Sans Unicode"/>
              </a:rPr>
              <a:t>consente una </a:t>
            </a:r>
            <a:r>
              <a:rPr sz="1600" spc="-80" dirty="0">
                <a:latin typeface="Lucida Sans Unicode"/>
                <a:cs typeface="Lucida Sans Unicode"/>
              </a:rPr>
              <a:t>gestione </a:t>
            </a:r>
            <a:r>
              <a:rPr sz="1600" spc="-114" dirty="0">
                <a:latin typeface="Lucida Sans Unicode"/>
                <a:cs typeface="Lucida Sans Unicode"/>
              </a:rPr>
              <a:t>più </a:t>
            </a:r>
            <a:r>
              <a:rPr sz="1600" spc="-85" dirty="0">
                <a:latin typeface="Lucida Sans Unicode"/>
                <a:cs typeface="Lucida Sans Unicode"/>
              </a:rPr>
              <a:t>efficiente </a:t>
            </a:r>
            <a:r>
              <a:rPr sz="1600" spc="-90" dirty="0">
                <a:latin typeface="Lucida Sans Unicode"/>
                <a:cs typeface="Lucida Sans Unicode"/>
              </a:rPr>
              <a:t>dello</a:t>
            </a:r>
            <a:r>
              <a:rPr sz="1600" spc="30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spazio.</a:t>
            </a:r>
            <a:endParaRPr sz="1600">
              <a:latin typeface="Lucida Sans Unicode"/>
              <a:cs typeface="Lucida Sans Unicode"/>
            </a:endParaRPr>
          </a:p>
          <a:p>
            <a:pPr marL="12700" algn="just">
              <a:lnSpc>
                <a:spcPct val="100000"/>
              </a:lnSpc>
              <a:spcBef>
                <a:spcPts val="1650"/>
              </a:spcBef>
            </a:pP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L’efficienza nel </a:t>
            </a:r>
            <a:r>
              <a:rPr sz="1600" u="sng" spc="-11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tempo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e </a:t>
            </a:r>
            <a:r>
              <a:rPr sz="1600" u="sng" spc="-9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nello </a:t>
            </a:r>
            <a:r>
              <a:rPr sz="1600" u="sng" spc="-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spazio 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sono intrinsecamente </a:t>
            </a:r>
            <a:r>
              <a:rPr sz="1600" u="sng" spc="-10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in</a:t>
            </a:r>
            <a:r>
              <a:rPr sz="1600" u="sng" spc="5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1600" u="sng" spc="-11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conflitto.</a:t>
            </a:r>
            <a:endParaRPr sz="1600">
              <a:latin typeface="Lucida Sans Unicode"/>
              <a:cs typeface="Lucida Sans Unicode"/>
            </a:endParaRPr>
          </a:p>
          <a:p>
            <a:pPr marL="12700" marR="5080" algn="just">
              <a:lnSpc>
                <a:spcPct val="100000"/>
              </a:lnSpc>
            </a:pPr>
            <a:r>
              <a:rPr sz="1600" spc="-100" dirty="0">
                <a:latin typeface="Lucida Sans Unicode"/>
                <a:cs typeface="Lucida Sans Unicode"/>
              </a:rPr>
              <a:t>Confrontando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70" dirty="0">
                <a:latin typeface="Lucida Sans Unicode"/>
                <a:cs typeface="Lucida Sans Unicode"/>
              </a:rPr>
              <a:t>velocità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95" dirty="0">
                <a:latin typeface="Lucida Sans Unicode"/>
                <a:cs typeface="Lucida Sans Unicode"/>
              </a:rPr>
              <a:t>trasferimento </a:t>
            </a:r>
            <a:r>
              <a:rPr sz="1600" spc="-80" dirty="0">
                <a:latin typeface="Lucida Sans Unicode"/>
                <a:cs typeface="Lucida Sans Unicode"/>
              </a:rPr>
              <a:t>dei </a:t>
            </a:r>
            <a:r>
              <a:rPr sz="1600" spc="-95" dirty="0">
                <a:latin typeface="Lucida Sans Unicode"/>
                <a:cs typeface="Lucida Sans Unicode"/>
              </a:rPr>
              <a:t>dati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90" dirty="0">
                <a:latin typeface="Lucida Sans Unicode"/>
                <a:cs typeface="Lucida Sans Unicode"/>
              </a:rPr>
              <a:t>l’efficienza </a:t>
            </a:r>
            <a:r>
              <a:rPr sz="1600" spc="-95" dirty="0">
                <a:latin typeface="Lucida Sans Unicode"/>
                <a:cs typeface="Lucida Sans Unicode"/>
              </a:rPr>
              <a:t>dello </a:t>
            </a:r>
            <a:r>
              <a:rPr sz="1600" spc="-80" dirty="0">
                <a:latin typeface="Lucida Sans Unicode"/>
                <a:cs typeface="Lucida Sans Unicode"/>
              </a:rPr>
              <a:t>spazio </a:t>
            </a:r>
            <a:r>
              <a:rPr sz="1600" spc="-60" dirty="0">
                <a:latin typeface="Lucida Sans Unicode"/>
                <a:cs typeface="Lucida Sans Unicode"/>
              </a:rPr>
              <a:t>su </a:t>
            </a:r>
            <a:r>
              <a:rPr sz="1600" spc="-80" dirty="0">
                <a:latin typeface="Lucida Sans Unicode"/>
                <a:cs typeface="Lucida Sans Unicode"/>
              </a:rPr>
              <a:t>disco </a:t>
            </a:r>
            <a:r>
              <a:rPr sz="1600" spc="-90" dirty="0">
                <a:latin typeface="Lucida Sans Unicode"/>
                <a:cs typeface="Lucida Sans Unicode"/>
              </a:rPr>
              <a:t>risulta  </a:t>
            </a:r>
            <a:r>
              <a:rPr sz="1600" spc="-50" dirty="0">
                <a:latin typeface="Lucida Sans Unicode"/>
                <a:cs typeface="Lucida Sans Unicode"/>
              </a:rPr>
              <a:t>che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70" dirty="0">
                <a:latin typeface="Lucida Sans Unicode"/>
                <a:cs typeface="Lucida Sans Unicode"/>
              </a:rPr>
              <a:t>una </a:t>
            </a:r>
            <a:r>
              <a:rPr sz="1600" spc="-90" dirty="0">
                <a:latin typeface="Lucida Sans Unicode"/>
                <a:cs typeface="Lucida Sans Unicode"/>
              </a:rPr>
              <a:t>buona </a:t>
            </a:r>
            <a:r>
              <a:rPr sz="1600" spc="-100" dirty="0">
                <a:latin typeface="Lucida Sans Unicode"/>
                <a:cs typeface="Lucida Sans Unicode"/>
              </a:rPr>
              <a:t>utilizzazione </a:t>
            </a:r>
            <a:r>
              <a:rPr sz="1600" spc="-90" dirty="0">
                <a:latin typeface="Lucida Sans Unicode"/>
                <a:cs typeface="Lucida Sans Unicode"/>
              </a:rPr>
              <a:t>dello </a:t>
            </a:r>
            <a:r>
              <a:rPr sz="1600" spc="-80" dirty="0">
                <a:latin typeface="Lucida Sans Unicode"/>
                <a:cs typeface="Lucida Sans Unicode"/>
              </a:rPr>
              <a:t>spazio </a:t>
            </a:r>
            <a:r>
              <a:rPr sz="1600" spc="-90" dirty="0">
                <a:latin typeface="Lucida Sans Unicode"/>
                <a:cs typeface="Lucida Sans Unicode"/>
              </a:rPr>
              <a:t>corrisponde </a:t>
            </a:r>
            <a:r>
              <a:rPr sz="1600" spc="-70" dirty="0">
                <a:latin typeface="Lucida Sans Unicode"/>
                <a:cs typeface="Lucida Sans Unicode"/>
              </a:rPr>
              <a:t>una </a:t>
            </a:r>
            <a:r>
              <a:rPr sz="1600" spc="-30" dirty="0">
                <a:latin typeface="Lucida Sans Unicode"/>
                <a:cs typeface="Lucida Sans Unicode"/>
              </a:rPr>
              <a:t>bassa </a:t>
            </a:r>
            <a:r>
              <a:rPr sz="1600" spc="-70" dirty="0">
                <a:latin typeface="Lucida Sans Unicode"/>
                <a:cs typeface="Lucida Sans Unicode"/>
              </a:rPr>
              <a:t>percentuale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95" dirty="0">
                <a:latin typeface="Lucida Sans Unicode"/>
                <a:cs typeface="Lucida Sans Unicode"/>
              </a:rPr>
              <a:t>dati </a:t>
            </a:r>
            <a:r>
              <a:rPr sz="1600" spc="-5" dirty="0">
                <a:latin typeface="Lucida Sans Unicode"/>
                <a:cs typeface="Lucida Sans Unicode"/>
              </a:rPr>
              <a:t>e  </a:t>
            </a:r>
            <a:r>
              <a:rPr sz="1600" spc="-45" dirty="0">
                <a:latin typeface="Lucida Sans Unicode"/>
                <a:cs typeface="Lucida Sans Unicode"/>
              </a:rPr>
              <a:t>viceversa.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60" dirty="0">
                <a:latin typeface="Lucida Sans Unicode"/>
                <a:cs typeface="Lucida Sans Unicode"/>
              </a:rPr>
              <a:t>COMPROMESSO: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ts val="1895"/>
              </a:lnSpc>
            </a:pPr>
            <a:r>
              <a:rPr sz="1600" spc="-80" dirty="0">
                <a:latin typeface="Lucida Sans Unicode"/>
                <a:cs typeface="Lucida Sans Unicode"/>
              </a:rPr>
              <a:t>Dimensione blocco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70" dirty="0">
                <a:latin typeface="Lucida Sans Unicode"/>
                <a:cs typeface="Lucida Sans Unicode"/>
              </a:rPr>
              <a:t>allocazione: </a:t>
            </a:r>
            <a:r>
              <a:rPr sz="1600" spc="-125" dirty="0">
                <a:latin typeface="Lucida Sans Unicode"/>
                <a:cs typeface="Lucida Sans Unicode"/>
              </a:rPr>
              <a:t>512 </a:t>
            </a:r>
            <a:r>
              <a:rPr sz="1600" spc="-80" dirty="0">
                <a:latin typeface="Lucida Sans Unicode"/>
                <a:cs typeface="Lucida Sans Unicode"/>
              </a:rPr>
              <a:t>byte, </a:t>
            </a:r>
            <a:r>
              <a:rPr sz="1600" spc="-125" dirty="0">
                <a:latin typeface="Lucida Sans Unicode"/>
                <a:cs typeface="Lucida Sans Unicode"/>
              </a:rPr>
              <a:t>1 </a:t>
            </a:r>
            <a:r>
              <a:rPr sz="1600" spc="30" dirty="0">
                <a:latin typeface="Lucida Sans Unicode"/>
                <a:cs typeface="Lucida Sans Unicode"/>
              </a:rPr>
              <a:t>KB, </a:t>
            </a:r>
            <a:r>
              <a:rPr sz="1600" spc="-125" dirty="0">
                <a:latin typeface="Lucida Sans Unicode"/>
                <a:cs typeface="Lucida Sans Unicode"/>
              </a:rPr>
              <a:t>2 </a:t>
            </a:r>
            <a:r>
              <a:rPr sz="1600" spc="30" dirty="0">
                <a:latin typeface="Lucida Sans Unicode"/>
                <a:cs typeface="Lucida Sans Unicode"/>
              </a:rPr>
              <a:t>KB, </a:t>
            </a:r>
            <a:r>
              <a:rPr sz="1600" spc="-10" dirty="0">
                <a:latin typeface="Lucida Sans Unicode"/>
                <a:cs typeface="Lucida Sans Unicode"/>
              </a:rPr>
              <a:t>4KB,</a:t>
            </a:r>
            <a:r>
              <a:rPr sz="1600" spc="-50" dirty="0">
                <a:latin typeface="Lucida Sans Unicode"/>
                <a:cs typeface="Lucida Sans Unicode"/>
              </a:rPr>
              <a:t> </a:t>
            </a:r>
            <a:r>
              <a:rPr sz="1600" spc="10" dirty="0">
                <a:latin typeface="Lucida Sans Unicode"/>
                <a:cs typeface="Lucida Sans Unicode"/>
              </a:rPr>
              <a:t>8KB</a:t>
            </a:r>
            <a:endParaRPr sz="1600">
              <a:latin typeface="Lucida Sans Unicode"/>
              <a:cs typeface="Lucida Sans Unicode"/>
            </a:endParaRPr>
          </a:p>
          <a:p>
            <a:pPr marL="12700" marR="5715">
              <a:lnSpc>
                <a:spcPts val="1920"/>
              </a:lnSpc>
              <a:spcBef>
                <a:spcPts val="90"/>
              </a:spcBef>
            </a:pPr>
            <a:r>
              <a:rPr sz="1600" spc="15" dirty="0">
                <a:latin typeface="Lucida Sans Unicode"/>
                <a:cs typeface="Lucida Sans Unicode"/>
              </a:rPr>
              <a:t>NB: </a:t>
            </a:r>
            <a:r>
              <a:rPr sz="1600" spc="-114" dirty="0">
                <a:latin typeface="Lucida Sans Unicode"/>
                <a:cs typeface="Lucida Sans Unicode"/>
              </a:rPr>
              <a:t>il </a:t>
            </a:r>
            <a:r>
              <a:rPr sz="1650" spc="-110" dirty="0">
                <a:latin typeface="Lucida Sans Unicode"/>
                <a:cs typeface="Lucida Sans Unicode"/>
              </a:rPr>
              <a:t>settore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45" dirty="0">
                <a:latin typeface="Lucida Sans Unicode"/>
                <a:cs typeface="Lucida Sans Unicode"/>
              </a:rPr>
              <a:t>la </a:t>
            </a:r>
            <a:r>
              <a:rPr sz="1600" spc="-110" dirty="0">
                <a:latin typeface="Lucida Sans Unicode"/>
                <a:cs typeface="Lucida Sans Unicode"/>
              </a:rPr>
              <a:t>minima </a:t>
            </a:r>
            <a:r>
              <a:rPr sz="1600" spc="-100" dirty="0">
                <a:latin typeface="Lucida Sans Unicode"/>
                <a:cs typeface="Lucida Sans Unicode"/>
              </a:rPr>
              <a:t>unità </a:t>
            </a:r>
            <a:r>
              <a:rPr sz="1600" spc="-70" dirty="0">
                <a:latin typeface="Lucida Sans Unicode"/>
                <a:cs typeface="Lucida Sans Unicode"/>
              </a:rPr>
              <a:t>fisica </a:t>
            </a:r>
            <a:r>
              <a:rPr sz="1600" spc="-95" dirty="0">
                <a:latin typeface="Lucida Sans Unicode"/>
                <a:cs typeface="Lucida Sans Unicode"/>
              </a:rPr>
              <a:t>leggibile </a:t>
            </a:r>
            <a:r>
              <a:rPr sz="1600" spc="-85" dirty="0">
                <a:latin typeface="Lucida Sans Unicode"/>
                <a:cs typeface="Lucida Sans Unicode"/>
              </a:rPr>
              <a:t>dal </a:t>
            </a:r>
            <a:r>
              <a:rPr sz="1600" spc="-75" dirty="0">
                <a:latin typeface="Lucida Sans Unicode"/>
                <a:cs typeface="Lucida Sans Unicode"/>
              </a:rPr>
              <a:t>disco </a:t>
            </a:r>
            <a:r>
              <a:rPr sz="1600" spc="-340" dirty="0">
                <a:latin typeface="Lucida Sans Unicode"/>
                <a:cs typeface="Lucida Sans Unicode"/>
              </a:rPr>
              <a:t>=&gt;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90" dirty="0">
                <a:latin typeface="Lucida Sans Unicode"/>
                <a:cs typeface="Lucida Sans Unicode"/>
              </a:rPr>
              <a:t>dimensione </a:t>
            </a:r>
            <a:r>
              <a:rPr sz="1600" spc="-85" dirty="0">
                <a:latin typeface="Lucida Sans Unicode"/>
                <a:cs typeface="Lucida Sans Unicode"/>
              </a:rPr>
              <a:t>del settore sul  </a:t>
            </a:r>
            <a:r>
              <a:rPr sz="1600" spc="-80" dirty="0">
                <a:latin typeface="Lucida Sans Unicode"/>
                <a:cs typeface="Lucida Sans Unicode"/>
              </a:rPr>
              <a:t>disco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80" dirty="0">
                <a:latin typeface="Lucida Sans Unicode"/>
                <a:cs typeface="Lucida Sans Unicode"/>
              </a:rPr>
              <a:t>generalmente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25" dirty="0">
                <a:latin typeface="Lucida Sans Unicode"/>
                <a:cs typeface="Lucida Sans Unicode"/>
              </a:rPr>
              <a:t>512 </a:t>
            </a:r>
            <a:r>
              <a:rPr sz="1600" spc="-85" dirty="0">
                <a:latin typeface="Lucida Sans Unicode"/>
                <a:cs typeface="Lucida Sans Unicode"/>
              </a:rPr>
              <a:t>byte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100" dirty="0">
                <a:latin typeface="Lucida Sans Unicode"/>
                <a:cs typeface="Lucida Sans Unicode"/>
              </a:rPr>
              <a:t>lettura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80" dirty="0">
                <a:latin typeface="Lucida Sans Unicode"/>
                <a:cs typeface="Lucida Sans Unicode"/>
              </a:rPr>
              <a:t>blocco </a:t>
            </a:r>
            <a:r>
              <a:rPr sz="1600" spc="-125" dirty="0">
                <a:latin typeface="Lucida Sans Unicode"/>
                <a:cs typeface="Lucida Sans Unicode"/>
              </a:rPr>
              <a:t>di </a:t>
            </a:r>
            <a:r>
              <a:rPr sz="1600" spc="-75" dirty="0">
                <a:latin typeface="Lucida Sans Unicode"/>
                <a:cs typeface="Lucida Sans Unicode"/>
              </a:rPr>
              <a:t>allocazione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25" dirty="0">
                <a:latin typeface="Lucida Sans Unicode"/>
                <a:cs typeface="Lucida Sans Unicode"/>
              </a:rPr>
              <a:t>1 </a:t>
            </a:r>
            <a:r>
              <a:rPr sz="1600" spc="20" dirty="0">
                <a:latin typeface="Lucida Sans Unicode"/>
                <a:cs typeface="Lucida Sans Unicode"/>
              </a:rPr>
              <a:t>K</a:t>
            </a:r>
            <a:r>
              <a:rPr sz="1600" spc="55" dirty="0">
                <a:latin typeface="Lucida Sans Unicode"/>
                <a:cs typeface="Lucida Sans Unicode"/>
              </a:rPr>
              <a:t> </a:t>
            </a:r>
            <a:r>
              <a:rPr sz="1600" spc="-45" dirty="0">
                <a:latin typeface="Lucida Sans Unicode"/>
                <a:cs typeface="Lucida Sans Unicode"/>
              </a:rPr>
              <a:t>causerà</a:t>
            </a:r>
            <a:endParaRPr sz="1600">
              <a:latin typeface="Lucida Sans Unicode"/>
              <a:cs typeface="Lucida Sans Unicode"/>
            </a:endParaRPr>
          </a:p>
          <a:p>
            <a:pPr marL="12700" algn="just">
              <a:lnSpc>
                <a:spcPts val="1860"/>
              </a:lnSpc>
            </a:pPr>
            <a:r>
              <a:rPr sz="1600" spc="-75" dirty="0">
                <a:latin typeface="Lucida Sans Unicode"/>
                <a:cs typeface="Lucida Sans Unicode"/>
              </a:rPr>
              <a:t>sempre </a:t>
            </a:r>
            <a:r>
              <a:rPr sz="1600" spc="-55" dirty="0">
                <a:latin typeface="Lucida Sans Unicode"/>
                <a:cs typeface="Lucida Sans Unicode"/>
              </a:rPr>
              <a:t>la </a:t>
            </a:r>
            <a:r>
              <a:rPr sz="1600" spc="-100" dirty="0">
                <a:latin typeface="Lucida Sans Unicode"/>
                <a:cs typeface="Lucida Sans Unicode"/>
              </a:rPr>
              <a:t>lettura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80" dirty="0">
                <a:latin typeface="Lucida Sans Unicode"/>
                <a:cs typeface="Lucida Sans Unicode"/>
              </a:rPr>
              <a:t>due </a:t>
            </a:r>
            <a:r>
              <a:rPr sz="1600" spc="-100" dirty="0">
                <a:latin typeface="Lucida Sans Unicode"/>
                <a:cs typeface="Lucida Sans Unicode"/>
              </a:rPr>
              <a:t>settori </a:t>
            </a:r>
            <a:r>
              <a:rPr sz="1600" spc="-120" dirty="0">
                <a:latin typeface="Lucida Sans Unicode"/>
                <a:cs typeface="Lucida Sans Unicode"/>
              </a:rPr>
              <a:t>di</a:t>
            </a:r>
            <a:r>
              <a:rPr sz="1600" spc="130" dirty="0">
                <a:latin typeface="Lucida Sans Unicode"/>
                <a:cs typeface="Lucida Sans Unicode"/>
              </a:rPr>
              <a:t> </a:t>
            </a:r>
            <a:r>
              <a:rPr sz="1600" spc="-70" dirty="0">
                <a:latin typeface="Lucida Sans Unicode"/>
                <a:cs typeface="Lucida Sans Unicode"/>
              </a:rPr>
              <a:t>disco.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 marR="212090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8540" y="1510029"/>
            <a:ext cx="35299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Lucida Sans Unicode"/>
                <a:cs typeface="Lucida Sans Unicode"/>
              </a:rPr>
              <a:t>I </a:t>
            </a:r>
            <a:r>
              <a:rPr sz="1600" spc="-110" dirty="0">
                <a:latin typeface="Lucida Sans Unicode"/>
                <a:cs typeface="Lucida Sans Unicode"/>
              </a:rPr>
              <a:t>metodi </a:t>
            </a:r>
            <a:r>
              <a:rPr sz="1600" spc="-80" dirty="0">
                <a:latin typeface="Lucida Sans Unicode"/>
                <a:cs typeface="Lucida Sans Unicode"/>
              </a:rPr>
              <a:t>usati </a:t>
            </a:r>
            <a:r>
              <a:rPr sz="1600" spc="-90" dirty="0">
                <a:latin typeface="Lucida Sans Unicode"/>
                <a:cs typeface="Lucida Sans Unicode"/>
              </a:rPr>
              <a:t>comunemente </a:t>
            </a:r>
            <a:r>
              <a:rPr sz="1600" spc="-85" dirty="0">
                <a:latin typeface="Lucida Sans Unicode"/>
                <a:cs typeface="Lucida Sans Unicode"/>
              </a:rPr>
              <a:t>sono</a:t>
            </a:r>
            <a:r>
              <a:rPr sz="1600" spc="40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due: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1190" y="1818004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6848" y="1742907"/>
            <a:ext cx="336296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75310" algn="l"/>
                <a:tab pos="1940560" algn="l"/>
                <a:tab pos="2471420" algn="l"/>
                <a:tab pos="2717800" algn="l"/>
              </a:tabLst>
            </a:pPr>
            <a:r>
              <a:rPr sz="1650" spc="-100" dirty="0">
                <a:latin typeface="Lucida Sans Unicode"/>
                <a:cs typeface="Lucida Sans Unicode"/>
              </a:rPr>
              <a:t>lista	</a:t>
            </a:r>
            <a:r>
              <a:rPr sz="1650" spc="-90" dirty="0">
                <a:latin typeface="Lucida Sans Unicode"/>
                <a:cs typeface="Lucida Sans Unicode"/>
              </a:rPr>
              <a:t>concatenata:	</a:t>
            </a:r>
            <a:r>
              <a:rPr sz="1600" spc="-135" dirty="0">
                <a:latin typeface="Lucida Sans Unicode"/>
                <a:cs typeface="Lucida Sans Unicode"/>
              </a:rPr>
              <a:t>tutti	</a:t>
            </a:r>
            <a:r>
              <a:rPr sz="1600" spc="-110" dirty="0">
                <a:latin typeface="Lucida Sans Unicode"/>
                <a:cs typeface="Lucida Sans Unicode"/>
              </a:rPr>
              <a:t>i	</a:t>
            </a:r>
            <a:r>
              <a:rPr sz="1600" spc="-90" dirty="0">
                <a:latin typeface="Lucida Sans Unicode"/>
                <a:cs typeface="Lucida Sans Unicode"/>
              </a:rPr>
              <a:t>blocchi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36160" y="1753869"/>
            <a:ext cx="10953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41985" algn="l"/>
              </a:tabLst>
            </a:pPr>
            <a:r>
              <a:rPr sz="1600" spc="-120" dirty="0">
                <a:latin typeface="Lucida Sans Unicode"/>
                <a:cs typeface="Lucida Sans Unicode"/>
              </a:rPr>
              <a:t>l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r>
              <a:rPr sz="1600" spc="-105" dirty="0">
                <a:latin typeface="Lucida Sans Unicode"/>
                <a:cs typeface="Lucida Sans Unicode"/>
              </a:rPr>
              <a:t>ber</a:t>
            </a:r>
            <a:r>
              <a:rPr sz="1600" spc="-55" dirty="0">
                <a:latin typeface="Lucida Sans Unicode"/>
                <a:cs typeface="Lucida Sans Unicode"/>
              </a:rPr>
              <a:t>i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20" dirty="0">
                <a:latin typeface="Lucida Sans Unicode"/>
                <a:cs typeface="Lucida Sans Unicode"/>
              </a:rPr>
              <a:t>s</a:t>
            </a:r>
            <a:r>
              <a:rPr sz="1600" spc="-105" dirty="0">
                <a:latin typeface="Lucida Sans Unicode"/>
                <a:cs typeface="Lucida Sans Unicode"/>
              </a:rPr>
              <a:t>ono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1190" y="2793492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52600">
              <a:lnSpc>
                <a:spcPct val="100000"/>
              </a:lnSpc>
              <a:spcBef>
                <a:spcPts val="105"/>
              </a:spcBef>
            </a:pPr>
            <a:r>
              <a:rPr dirty="0"/>
              <a:t>Gestione </a:t>
            </a:r>
            <a:r>
              <a:rPr spc="-5" dirty="0"/>
              <a:t>dello </a:t>
            </a:r>
            <a:r>
              <a:rPr dirty="0"/>
              <a:t>spazio </a:t>
            </a:r>
            <a:r>
              <a:rPr spc="-5" dirty="0"/>
              <a:t>libero  </a:t>
            </a:r>
            <a:r>
              <a:rPr dirty="0"/>
              <a:t>su</a:t>
            </a:r>
            <a:r>
              <a:rPr spc="-25" dirty="0"/>
              <a:t> </a:t>
            </a:r>
            <a:r>
              <a:rPr spc="-5" dirty="0"/>
              <a:t>disco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8540" y="1997786"/>
            <a:ext cx="8123555" cy="4687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0" marR="3315970" algn="just">
              <a:lnSpc>
                <a:spcPct val="100000"/>
              </a:lnSpc>
              <a:spcBef>
                <a:spcPts val="95"/>
              </a:spcBef>
            </a:pPr>
            <a:r>
              <a:rPr sz="1600" spc="-75" dirty="0">
                <a:latin typeface="Lucida Sans Unicode"/>
                <a:cs typeface="Lucida Sans Unicode"/>
              </a:rPr>
              <a:t>concatenati </a:t>
            </a:r>
            <a:r>
              <a:rPr sz="1600" spc="-65" dirty="0">
                <a:latin typeface="Lucida Sans Unicode"/>
                <a:cs typeface="Lucida Sans Unicode"/>
              </a:rPr>
              <a:t>ed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100" dirty="0">
                <a:latin typeface="Lucida Sans Unicode"/>
                <a:cs typeface="Lucida Sans Unicode"/>
              </a:rPr>
              <a:t>puntatore </a:t>
            </a:r>
            <a:r>
              <a:rPr sz="1600" spc="-80" dirty="0">
                <a:latin typeface="Lucida Sans Unicode"/>
                <a:cs typeface="Lucida Sans Unicode"/>
              </a:rPr>
              <a:t>indica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125" dirty="0">
                <a:latin typeface="Lucida Sans Unicode"/>
                <a:cs typeface="Lucida Sans Unicode"/>
              </a:rPr>
              <a:t>primo </a:t>
            </a:r>
            <a:r>
              <a:rPr sz="1600" spc="-80" dirty="0">
                <a:latin typeface="Lucida Sans Unicode"/>
                <a:cs typeface="Lucida Sans Unicode"/>
              </a:rPr>
              <a:t>blocco  </a:t>
            </a:r>
            <a:r>
              <a:rPr sz="1600" spc="-95" dirty="0">
                <a:latin typeface="Lucida Sans Unicode"/>
                <a:cs typeface="Lucida Sans Unicode"/>
              </a:rPr>
              <a:t>libero. </a:t>
            </a:r>
            <a:r>
              <a:rPr sz="1600" spc="-45" dirty="0">
                <a:latin typeface="Lucida Sans Unicode"/>
                <a:cs typeface="Lucida Sans Unicode"/>
              </a:rPr>
              <a:t>Necessità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90" dirty="0">
                <a:latin typeface="Lucida Sans Unicode"/>
                <a:cs typeface="Lucida Sans Unicode"/>
              </a:rPr>
              <a:t>proteggere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100" dirty="0">
                <a:latin typeface="Lucida Sans Unicode"/>
                <a:cs typeface="Lucida Sans Unicode"/>
              </a:rPr>
              <a:t>puntatore </a:t>
            </a:r>
            <a:r>
              <a:rPr sz="1600" spc="-55" dirty="0">
                <a:latin typeface="Lucida Sans Unicode"/>
                <a:cs typeface="Lucida Sans Unicode"/>
              </a:rPr>
              <a:t>al </a:t>
            </a:r>
            <a:r>
              <a:rPr sz="1600" spc="-125" dirty="0">
                <a:latin typeface="Lucida Sans Unicode"/>
                <a:cs typeface="Lucida Sans Unicode"/>
              </a:rPr>
              <a:t>primo  </a:t>
            </a:r>
            <a:r>
              <a:rPr sz="1600" spc="-80" dirty="0">
                <a:latin typeface="Lucida Sans Unicode"/>
                <a:cs typeface="Lucida Sans Unicode"/>
              </a:rPr>
              <a:t>blocco</a:t>
            </a:r>
            <a:r>
              <a:rPr sz="1600" spc="-75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libero.</a:t>
            </a:r>
            <a:endParaRPr sz="1600">
              <a:latin typeface="Lucida Sans Unicode"/>
              <a:cs typeface="Lucida Sans Unicode"/>
            </a:endParaRPr>
          </a:p>
          <a:p>
            <a:pPr marL="190500" marR="3316604" algn="just">
              <a:lnSpc>
                <a:spcPts val="1920"/>
              </a:lnSpc>
              <a:spcBef>
                <a:spcPts val="65"/>
              </a:spcBef>
            </a:pPr>
            <a:r>
              <a:rPr sz="1650" spc="-114" dirty="0">
                <a:latin typeface="Lucida Sans Unicode"/>
                <a:cs typeface="Lucida Sans Unicode"/>
              </a:rPr>
              <a:t>mappa </a:t>
            </a:r>
            <a:r>
              <a:rPr sz="1650" spc="-140" dirty="0">
                <a:latin typeface="Lucida Sans Unicode"/>
                <a:cs typeface="Lucida Sans Unicode"/>
              </a:rPr>
              <a:t>di </a:t>
            </a:r>
            <a:r>
              <a:rPr sz="1650" spc="-130" dirty="0">
                <a:latin typeface="Lucida Sans Unicode"/>
                <a:cs typeface="Lucida Sans Unicode"/>
              </a:rPr>
              <a:t>bit</a:t>
            </a:r>
            <a:r>
              <a:rPr sz="1600" spc="-130" dirty="0">
                <a:latin typeface="Lucida Sans Unicode"/>
                <a:cs typeface="Lucida Sans Unicode"/>
              </a:rPr>
              <a:t>: </a:t>
            </a:r>
            <a:r>
              <a:rPr sz="1600" spc="-105" dirty="0">
                <a:latin typeface="Lucida Sans Unicode"/>
                <a:cs typeface="Lucida Sans Unicode"/>
              </a:rPr>
              <a:t>un </a:t>
            </a:r>
            <a:r>
              <a:rPr sz="1600" spc="-75" dirty="0">
                <a:latin typeface="Lucida Sans Unicode"/>
                <a:cs typeface="Lucida Sans Unicode"/>
              </a:rPr>
              <a:t>disco </a:t>
            </a:r>
            <a:r>
              <a:rPr sz="1600" spc="-125" dirty="0">
                <a:latin typeface="Lucida Sans Unicode"/>
                <a:cs typeface="Lucida Sans Unicode"/>
              </a:rPr>
              <a:t>di </a:t>
            </a:r>
            <a:r>
              <a:rPr sz="1600" spc="-110" dirty="0">
                <a:latin typeface="Lucida Sans Unicode"/>
                <a:cs typeface="Lucida Sans Unicode"/>
              </a:rPr>
              <a:t>n </a:t>
            </a:r>
            <a:r>
              <a:rPr sz="1600" spc="-90" dirty="0">
                <a:latin typeface="Lucida Sans Unicode"/>
                <a:cs typeface="Lucida Sans Unicode"/>
              </a:rPr>
              <a:t>blocchi </a:t>
            </a:r>
            <a:r>
              <a:rPr sz="1600" spc="-80" dirty="0">
                <a:latin typeface="Lucida Sans Unicode"/>
                <a:cs typeface="Lucida Sans Unicode"/>
              </a:rPr>
              <a:t>richiede una  mappa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10" dirty="0">
                <a:latin typeface="Lucida Sans Unicode"/>
                <a:cs typeface="Lucida Sans Unicode"/>
              </a:rPr>
              <a:t>n </a:t>
            </a:r>
            <a:r>
              <a:rPr sz="1600" spc="-114" dirty="0">
                <a:latin typeface="Lucida Sans Unicode"/>
                <a:cs typeface="Lucida Sans Unicode"/>
              </a:rPr>
              <a:t>bit. </a:t>
            </a:r>
            <a:r>
              <a:rPr sz="1600" spc="-20" dirty="0">
                <a:latin typeface="Lucida Sans Unicode"/>
                <a:cs typeface="Lucida Sans Unicode"/>
              </a:rPr>
              <a:t>I </a:t>
            </a:r>
            <a:r>
              <a:rPr sz="1600" spc="-90" dirty="0">
                <a:latin typeface="Lucida Sans Unicode"/>
                <a:cs typeface="Lucida Sans Unicode"/>
              </a:rPr>
              <a:t>blocchi </a:t>
            </a:r>
            <a:r>
              <a:rPr sz="1600" spc="-100" dirty="0">
                <a:latin typeface="Lucida Sans Unicode"/>
                <a:cs typeface="Lucida Sans Unicode"/>
              </a:rPr>
              <a:t>liberi </a:t>
            </a:r>
            <a:r>
              <a:rPr sz="1600" spc="-70" dirty="0">
                <a:latin typeface="Lucida Sans Unicode"/>
                <a:cs typeface="Lucida Sans Unicode"/>
              </a:rPr>
              <a:t>si </a:t>
            </a:r>
            <a:r>
              <a:rPr sz="1600" spc="-80" dirty="0">
                <a:latin typeface="Lucida Sans Unicode"/>
                <a:cs typeface="Lucida Sans Unicode"/>
              </a:rPr>
              <a:t>rappresentano </a:t>
            </a:r>
            <a:r>
              <a:rPr sz="1600" spc="25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con</a:t>
            </a:r>
            <a:endParaRPr sz="1600">
              <a:latin typeface="Lucida Sans Unicode"/>
              <a:cs typeface="Lucida Sans Unicode"/>
            </a:endParaRPr>
          </a:p>
          <a:p>
            <a:pPr marL="190500" algn="just">
              <a:lnSpc>
                <a:spcPts val="1860"/>
              </a:lnSpc>
            </a:pPr>
            <a:r>
              <a:rPr sz="1600" spc="-125" dirty="0">
                <a:latin typeface="Lucida Sans Unicode"/>
                <a:cs typeface="Lucida Sans Unicode"/>
              </a:rPr>
              <a:t>1    </a:t>
            </a:r>
            <a:r>
              <a:rPr sz="1600" spc="-70" dirty="0">
                <a:latin typeface="Lucida Sans Unicode"/>
                <a:cs typeface="Lucida Sans Unicode"/>
              </a:rPr>
              <a:t>sulla   </a:t>
            </a:r>
            <a:r>
              <a:rPr sz="1600" spc="-75" dirty="0">
                <a:latin typeface="Lucida Sans Unicode"/>
                <a:cs typeface="Lucida Sans Unicode"/>
              </a:rPr>
              <a:t>mappa,   </a:t>
            </a:r>
            <a:r>
              <a:rPr sz="1600" spc="-110" dirty="0">
                <a:latin typeface="Lucida Sans Unicode"/>
                <a:cs typeface="Lucida Sans Unicode"/>
              </a:rPr>
              <a:t>i    </a:t>
            </a:r>
            <a:r>
              <a:rPr sz="1600" spc="-90" dirty="0">
                <a:latin typeface="Lucida Sans Unicode"/>
                <a:cs typeface="Lucida Sans Unicode"/>
              </a:rPr>
              <a:t>blocchi    </a:t>
            </a:r>
            <a:r>
              <a:rPr sz="1600" spc="-80" dirty="0">
                <a:latin typeface="Lucida Sans Unicode"/>
                <a:cs typeface="Lucida Sans Unicode"/>
              </a:rPr>
              <a:t>allocati    </a:t>
            </a:r>
            <a:r>
              <a:rPr sz="1600" spc="-75" dirty="0">
                <a:latin typeface="Lucida Sans Unicode"/>
                <a:cs typeface="Lucida Sans Unicode"/>
              </a:rPr>
              <a:t>con   </a:t>
            </a:r>
            <a:r>
              <a:rPr sz="1600" spc="-125" dirty="0">
                <a:latin typeface="Lucida Sans Unicode"/>
                <a:cs typeface="Lucida Sans Unicode"/>
              </a:rPr>
              <a:t>0  </a:t>
            </a:r>
            <a:r>
              <a:rPr sz="1600" spc="-114" dirty="0">
                <a:latin typeface="Lucida Sans Unicode"/>
                <a:cs typeface="Lucida Sans Unicode"/>
              </a:rPr>
              <a:t> </a:t>
            </a:r>
            <a:r>
              <a:rPr sz="1600" spc="-40" dirty="0">
                <a:latin typeface="Lucida Sans Unicode"/>
                <a:cs typeface="Lucida Sans Unicode"/>
              </a:rPr>
              <a:t>(o</a:t>
            </a:r>
            <a:endParaRPr sz="1600">
              <a:latin typeface="Lucida Sans Unicode"/>
              <a:cs typeface="Lucida Sans Unicode"/>
            </a:endParaRPr>
          </a:p>
          <a:p>
            <a:pPr marL="190500" algn="just">
              <a:lnSpc>
                <a:spcPct val="100000"/>
              </a:lnSpc>
            </a:pPr>
            <a:r>
              <a:rPr sz="1600" spc="-40" dirty="0">
                <a:latin typeface="Lucida Sans Unicode"/>
                <a:cs typeface="Lucida Sans Unicode"/>
              </a:rPr>
              <a:t>viceversa).</a:t>
            </a:r>
            <a:endParaRPr sz="1600">
              <a:latin typeface="Lucida Sans Unicode"/>
              <a:cs typeface="Lucida Sans Unicode"/>
            </a:endParaRPr>
          </a:p>
          <a:p>
            <a:pPr marL="83820">
              <a:lnSpc>
                <a:spcPct val="100000"/>
              </a:lnSpc>
              <a:spcBef>
                <a:spcPts val="190"/>
              </a:spcBef>
            </a:pPr>
            <a:r>
              <a:rPr sz="1200" i="1" dirty="0">
                <a:latin typeface="Arial"/>
                <a:cs typeface="Arial"/>
              </a:rPr>
              <a:t>Bit </a:t>
            </a:r>
            <a:r>
              <a:rPr sz="1200" i="1" spc="-10" dirty="0">
                <a:latin typeface="Arial"/>
                <a:cs typeface="Arial"/>
              </a:rPr>
              <a:t>map </a:t>
            </a:r>
            <a:r>
              <a:rPr sz="1200" i="1" spc="-5" dirty="0">
                <a:latin typeface="Arial"/>
                <a:cs typeface="Arial"/>
              </a:rPr>
              <a:t>richiede </a:t>
            </a:r>
            <a:r>
              <a:rPr sz="1200" i="1" dirty="0">
                <a:latin typeface="Arial"/>
                <a:cs typeface="Arial"/>
              </a:rPr>
              <a:t>extra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space</a:t>
            </a:r>
            <a:endParaRPr sz="1200">
              <a:latin typeface="Arial"/>
              <a:cs typeface="Arial"/>
            </a:endParaRPr>
          </a:p>
          <a:p>
            <a:pPr marR="6812280" algn="ctr">
              <a:lnSpc>
                <a:spcPct val="100000"/>
              </a:lnSpc>
            </a:pPr>
            <a:r>
              <a:rPr sz="1200" i="1" dirty="0">
                <a:latin typeface="Arial"/>
                <a:cs typeface="Arial"/>
              </a:rPr>
              <a:t>Es:</a:t>
            </a:r>
            <a:endParaRPr sz="1200">
              <a:latin typeface="Arial"/>
              <a:cs typeface="Arial"/>
            </a:endParaRPr>
          </a:p>
          <a:p>
            <a:pPr marL="1397635">
              <a:lnSpc>
                <a:spcPct val="100000"/>
              </a:lnSpc>
            </a:pPr>
            <a:r>
              <a:rPr sz="1200" i="1" spc="-5" dirty="0">
                <a:latin typeface="Arial"/>
                <a:cs typeface="Arial"/>
              </a:rPr>
              <a:t>block </a:t>
            </a:r>
            <a:r>
              <a:rPr sz="1200" i="1" spc="-15" dirty="0">
                <a:latin typeface="Arial"/>
                <a:cs typeface="Arial"/>
              </a:rPr>
              <a:t>size </a:t>
            </a:r>
            <a:r>
              <a:rPr sz="1200" i="1" dirty="0">
                <a:latin typeface="Arial"/>
                <a:cs typeface="Arial"/>
              </a:rPr>
              <a:t>= 2</a:t>
            </a:r>
            <a:r>
              <a:rPr sz="1200" i="1" baseline="24305" dirty="0">
                <a:latin typeface="Arial"/>
                <a:cs typeface="Arial"/>
              </a:rPr>
              <a:t>12 </a:t>
            </a:r>
            <a:r>
              <a:rPr sz="1200" i="1" dirty="0">
                <a:latin typeface="Arial"/>
                <a:cs typeface="Arial"/>
              </a:rPr>
              <a:t>bytes</a:t>
            </a:r>
            <a:r>
              <a:rPr sz="1200" i="1" spc="-9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(4KB)</a:t>
            </a:r>
            <a:endParaRPr sz="1200">
              <a:latin typeface="Arial"/>
              <a:cs typeface="Arial"/>
            </a:endParaRPr>
          </a:p>
          <a:p>
            <a:pPr marL="1397635" marR="4197350">
              <a:lnSpc>
                <a:spcPct val="100000"/>
              </a:lnSpc>
            </a:pPr>
            <a:r>
              <a:rPr sz="1200" i="1" spc="-5" dirty="0">
                <a:latin typeface="Arial"/>
                <a:cs typeface="Arial"/>
              </a:rPr>
              <a:t>disk </a:t>
            </a:r>
            <a:r>
              <a:rPr sz="1200" i="1" spc="-15" dirty="0">
                <a:latin typeface="Arial"/>
                <a:cs typeface="Arial"/>
              </a:rPr>
              <a:t>size </a:t>
            </a:r>
            <a:r>
              <a:rPr sz="1200" i="1" dirty="0">
                <a:latin typeface="Arial"/>
                <a:cs typeface="Arial"/>
              </a:rPr>
              <a:t>= 2</a:t>
            </a:r>
            <a:r>
              <a:rPr sz="1200" i="1" baseline="24305" dirty="0">
                <a:latin typeface="Arial"/>
                <a:cs typeface="Arial"/>
              </a:rPr>
              <a:t>9</a:t>
            </a:r>
            <a:r>
              <a:rPr sz="1200" i="1" dirty="0">
                <a:latin typeface="Arial"/>
                <a:cs typeface="Arial"/>
              </a:rPr>
              <a:t>2</a:t>
            </a:r>
            <a:r>
              <a:rPr sz="1200" i="1" baseline="24305" dirty="0">
                <a:latin typeface="Arial"/>
                <a:cs typeface="Arial"/>
              </a:rPr>
              <a:t>30 </a:t>
            </a:r>
            <a:r>
              <a:rPr sz="1200" i="1" dirty="0">
                <a:latin typeface="Arial"/>
                <a:cs typeface="Arial"/>
              </a:rPr>
              <a:t>bytes </a:t>
            </a:r>
            <a:r>
              <a:rPr sz="1200" i="1" spc="-5" dirty="0">
                <a:latin typeface="Arial"/>
                <a:cs typeface="Arial"/>
              </a:rPr>
              <a:t>(500 gigabyte)  n </a:t>
            </a:r>
            <a:r>
              <a:rPr sz="1200" i="1" dirty="0">
                <a:latin typeface="Arial"/>
                <a:cs typeface="Arial"/>
              </a:rPr>
              <a:t>= 2</a:t>
            </a:r>
            <a:r>
              <a:rPr sz="1200" i="1" baseline="24305" dirty="0">
                <a:latin typeface="Arial"/>
                <a:cs typeface="Arial"/>
              </a:rPr>
              <a:t>39</a:t>
            </a:r>
            <a:r>
              <a:rPr sz="1200" i="1" dirty="0">
                <a:latin typeface="Arial"/>
                <a:cs typeface="Arial"/>
              </a:rPr>
              <a:t>/2</a:t>
            </a:r>
            <a:r>
              <a:rPr sz="1200" i="1" baseline="24305" dirty="0">
                <a:latin typeface="Arial"/>
                <a:cs typeface="Arial"/>
              </a:rPr>
              <a:t>12 </a:t>
            </a:r>
            <a:r>
              <a:rPr sz="1200" i="1" dirty="0">
                <a:latin typeface="Arial"/>
                <a:cs typeface="Arial"/>
              </a:rPr>
              <a:t>= 2</a:t>
            </a:r>
            <a:r>
              <a:rPr sz="1200" i="1" baseline="24305" dirty="0">
                <a:latin typeface="Arial"/>
                <a:cs typeface="Arial"/>
              </a:rPr>
              <a:t>27 </a:t>
            </a:r>
            <a:r>
              <a:rPr sz="1200" i="1" spc="-5" dirty="0">
                <a:latin typeface="Arial"/>
                <a:cs typeface="Arial"/>
              </a:rPr>
              <a:t>bits (or </a:t>
            </a:r>
            <a:r>
              <a:rPr sz="1200" i="1" dirty="0">
                <a:latin typeface="Arial"/>
                <a:cs typeface="Arial"/>
              </a:rPr>
              <a:t>16M</a:t>
            </a:r>
            <a:r>
              <a:rPr sz="1200" i="1" spc="17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bytes)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83820">
              <a:lnSpc>
                <a:spcPct val="100000"/>
              </a:lnSpc>
            </a:pPr>
            <a:r>
              <a:rPr sz="1200" i="1" dirty="0">
                <a:latin typeface="Arial"/>
                <a:cs typeface="Arial"/>
              </a:rPr>
              <a:t>Easy </a:t>
            </a:r>
            <a:r>
              <a:rPr sz="1200" i="1" spc="-5" dirty="0">
                <a:latin typeface="Arial"/>
                <a:cs typeface="Arial"/>
              </a:rPr>
              <a:t>to get contiguous</a:t>
            </a:r>
            <a:r>
              <a:rPr sz="1200" i="1" spc="-4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files</a:t>
            </a:r>
            <a:endParaRPr sz="12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520"/>
              </a:spcBef>
            </a:pPr>
            <a:r>
              <a:rPr sz="1600" spc="-65" dirty="0">
                <a:latin typeface="Lucida Sans Unicode"/>
                <a:cs typeface="Lucida Sans Unicode"/>
              </a:rPr>
              <a:t>Il </a:t>
            </a:r>
            <a:r>
              <a:rPr sz="1600" spc="-105" dirty="0">
                <a:latin typeface="Lucida Sans Unicode"/>
                <a:cs typeface="Lucida Sans Unicode"/>
              </a:rPr>
              <a:t>metodo </a:t>
            </a:r>
            <a:r>
              <a:rPr sz="1600" spc="-70" dirty="0">
                <a:latin typeface="Lucida Sans Unicode"/>
                <a:cs typeface="Lucida Sans Unicode"/>
              </a:rPr>
              <a:t>della </a:t>
            </a:r>
            <a:r>
              <a:rPr sz="1600" spc="-80" dirty="0">
                <a:latin typeface="Lucida Sans Unicode"/>
                <a:cs typeface="Lucida Sans Unicode"/>
              </a:rPr>
              <a:t>lista </a:t>
            </a:r>
            <a:r>
              <a:rPr sz="1600" spc="-65" dirty="0">
                <a:latin typeface="Lucida Sans Unicode"/>
                <a:cs typeface="Lucida Sans Unicode"/>
              </a:rPr>
              <a:t>concatenata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114" dirty="0">
                <a:latin typeface="Lucida Sans Unicode"/>
                <a:cs typeface="Lucida Sans Unicode"/>
              </a:rPr>
              <a:t>più </a:t>
            </a:r>
            <a:r>
              <a:rPr sz="1600" spc="-85" dirty="0">
                <a:latin typeface="Lucida Sans Unicode"/>
                <a:cs typeface="Lucida Sans Unicode"/>
              </a:rPr>
              <a:t>efficiente </a:t>
            </a:r>
            <a:r>
              <a:rPr sz="1600" spc="-10" dirty="0">
                <a:latin typeface="Lucida Sans Unicode"/>
                <a:cs typeface="Lucida Sans Unicode"/>
              </a:rPr>
              <a:t>se </a:t>
            </a:r>
            <a:r>
              <a:rPr sz="1600" spc="-114" dirty="0">
                <a:latin typeface="Lucida Sans Unicode"/>
                <a:cs typeface="Lucida Sans Unicode"/>
              </a:rPr>
              <a:t>il </a:t>
            </a:r>
            <a:r>
              <a:rPr sz="1600" spc="-80" dirty="0">
                <a:latin typeface="Lucida Sans Unicode"/>
                <a:cs typeface="Lucida Sans Unicode"/>
              </a:rPr>
              <a:t>disco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75" dirty="0">
                <a:latin typeface="Lucida Sans Unicode"/>
                <a:cs typeface="Lucida Sans Unicode"/>
              </a:rPr>
              <a:t>quasi </a:t>
            </a:r>
            <a:r>
              <a:rPr sz="1600" spc="-90" dirty="0">
                <a:latin typeface="Lucida Sans Unicode"/>
                <a:cs typeface="Lucida Sans Unicode"/>
              </a:rPr>
              <a:t>pieno, </a:t>
            </a:r>
            <a:r>
              <a:rPr sz="1600" spc="-80" dirty="0">
                <a:latin typeface="Lucida Sans Unicode"/>
                <a:cs typeface="Lucida Sans Unicode"/>
              </a:rPr>
              <a:t>poiché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105" dirty="0">
                <a:latin typeface="Lucida Sans Unicode"/>
                <a:cs typeface="Lucida Sans Unicode"/>
              </a:rPr>
              <a:t>numero 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90" dirty="0">
                <a:latin typeface="Lucida Sans Unicode"/>
                <a:cs typeface="Lucida Sans Unicode"/>
              </a:rPr>
              <a:t>blocchi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125" dirty="0">
                <a:latin typeface="Lucida Sans Unicode"/>
                <a:cs typeface="Lucida Sans Unicode"/>
              </a:rPr>
              <a:t>molto </a:t>
            </a:r>
            <a:r>
              <a:rPr sz="1600" spc="-110" dirty="0">
                <a:latin typeface="Lucida Sans Unicode"/>
                <a:cs typeface="Lucida Sans Unicode"/>
              </a:rPr>
              <a:t>limitato. </a:t>
            </a:r>
            <a:r>
              <a:rPr sz="1600" spc="-90" dirty="0">
                <a:latin typeface="Lucida Sans Unicode"/>
                <a:cs typeface="Lucida Sans Unicode"/>
              </a:rPr>
              <a:t>Inoltre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70" dirty="0">
                <a:latin typeface="Lucida Sans Unicode"/>
                <a:cs typeface="Lucida Sans Unicode"/>
              </a:rPr>
              <a:t>queste </a:t>
            </a:r>
            <a:r>
              <a:rPr sz="1600" spc="-100" dirty="0">
                <a:latin typeface="Lucida Sans Unicode"/>
                <a:cs typeface="Lucida Sans Unicode"/>
              </a:rPr>
              <a:t>condizioni,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80" dirty="0">
                <a:latin typeface="Lucida Sans Unicode"/>
                <a:cs typeface="Lucida Sans Unicode"/>
              </a:rPr>
              <a:t>mappa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30" dirty="0">
                <a:latin typeface="Lucida Sans Unicode"/>
                <a:cs typeface="Lucida Sans Unicode"/>
              </a:rPr>
              <a:t>bit </a:t>
            </a:r>
            <a:r>
              <a:rPr sz="1600" spc="-100" dirty="0">
                <a:latin typeface="Lucida Sans Unicode"/>
                <a:cs typeface="Lucida Sans Unicode"/>
              </a:rPr>
              <a:t>potrebbe </a:t>
            </a:r>
            <a:r>
              <a:rPr sz="1600" spc="-85" dirty="0">
                <a:latin typeface="Lucida Sans Unicode"/>
                <a:cs typeface="Lucida Sans Unicode"/>
              </a:rPr>
              <a:t>risultare  </a:t>
            </a:r>
            <a:r>
              <a:rPr sz="1600" spc="-50" dirty="0">
                <a:latin typeface="Lucida Sans Unicode"/>
                <a:cs typeface="Lucida Sans Unicode"/>
              </a:rPr>
              <a:t>spesso </a:t>
            </a:r>
            <a:r>
              <a:rPr sz="1600" spc="-75" dirty="0">
                <a:latin typeface="Lucida Sans Unicode"/>
                <a:cs typeface="Lucida Sans Unicode"/>
              </a:rPr>
              <a:t>piena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75" dirty="0">
                <a:latin typeface="Lucida Sans Unicode"/>
                <a:cs typeface="Lucida Sans Unicode"/>
              </a:rPr>
              <a:t>richiedere </a:t>
            </a:r>
            <a:r>
              <a:rPr sz="1600" spc="-105" dirty="0">
                <a:latin typeface="Lucida Sans Unicode"/>
                <a:cs typeface="Lucida Sans Unicode"/>
              </a:rPr>
              <a:t>continui </a:t>
            </a:r>
            <a:r>
              <a:rPr sz="1600" spc="-35" dirty="0">
                <a:latin typeface="Lucida Sans Unicode"/>
                <a:cs typeface="Lucida Sans Unicode"/>
              </a:rPr>
              <a:t>accessi </a:t>
            </a:r>
            <a:r>
              <a:rPr sz="1600" spc="-60" dirty="0">
                <a:latin typeface="Lucida Sans Unicode"/>
                <a:cs typeface="Lucida Sans Unicode"/>
              </a:rPr>
              <a:t>ad </a:t>
            </a:r>
            <a:r>
              <a:rPr sz="1600" spc="-85" dirty="0">
                <a:latin typeface="Lucida Sans Unicode"/>
                <a:cs typeface="Lucida Sans Unicode"/>
              </a:rPr>
              <a:t>altre </a:t>
            </a:r>
            <a:r>
              <a:rPr sz="1600" spc="-105" dirty="0">
                <a:latin typeface="Lucida Sans Unicode"/>
                <a:cs typeface="Lucida Sans Unicode"/>
              </a:rPr>
              <a:t>parti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80" dirty="0">
                <a:latin typeface="Lucida Sans Unicode"/>
                <a:cs typeface="Lucida Sans Unicode"/>
              </a:rPr>
              <a:t>mappa </a:t>
            </a:r>
            <a:r>
              <a:rPr sz="1600" spc="-85" dirty="0">
                <a:latin typeface="Lucida Sans Unicode"/>
                <a:cs typeface="Lucida Sans Unicode"/>
              </a:rPr>
              <a:t>per </a:t>
            </a:r>
            <a:r>
              <a:rPr sz="1600" spc="-45" dirty="0">
                <a:latin typeface="Lucida Sans Unicode"/>
                <a:cs typeface="Lucida Sans Unicode"/>
              </a:rPr>
              <a:t>assegnare </a:t>
            </a:r>
            <a:r>
              <a:rPr sz="1600" spc="-90" dirty="0">
                <a:latin typeface="Lucida Sans Unicode"/>
                <a:cs typeface="Lucida Sans Unicode"/>
              </a:rPr>
              <a:t>blocchi  </a:t>
            </a:r>
            <a:r>
              <a:rPr sz="1600" spc="-95" dirty="0">
                <a:latin typeface="Lucida Sans Unicode"/>
                <a:cs typeface="Lucida Sans Unicode"/>
              </a:rPr>
              <a:t>liberi.</a:t>
            </a:r>
            <a:endParaRPr sz="1600">
              <a:latin typeface="Lucida Sans Unicode"/>
              <a:cs typeface="Lucida Sans Unicode"/>
            </a:endParaRPr>
          </a:p>
          <a:p>
            <a:pPr marL="12700" marR="6985" algn="just">
              <a:lnSpc>
                <a:spcPct val="100000"/>
              </a:lnSpc>
              <a:spcBef>
                <a:spcPts val="960"/>
              </a:spcBef>
            </a:pPr>
            <a:r>
              <a:rPr sz="1600" spc="95" dirty="0">
                <a:latin typeface="Lucida Sans Unicode"/>
                <a:cs typeface="Lucida Sans Unicode"/>
              </a:rPr>
              <a:t>Se </a:t>
            </a:r>
            <a:r>
              <a:rPr sz="1600" spc="-60" dirty="0">
                <a:latin typeface="Lucida Sans Unicode"/>
                <a:cs typeface="Lucida Sans Unicode"/>
              </a:rPr>
              <a:t>c’è </a:t>
            </a:r>
            <a:r>
              <a:rPr sz="1600" spc="-65" dirty="0">
                <a:latin typeface="Lucida Sans Unicode"/>
                <a:cs typeface="Lucida Sans Unicode"/>
              </a:rPr>
              <a:t>abbastanza </a:t>
            </a:r>
            <a:r>
              <a:rPr sz="1600" spc="-95" dirty="0">
                <a:latin typeface="Lucida Sans Unicode"/>
                <a:cs typeface="Lucida Sans Unicode"/>
              </a:rPr>
              <a:t>memoria </a:t>
            </a:r>
            <a:r>
              <a:rPr sz="1600" spc="-85" dirty="0">
                <a:latin typeface="Lucida Sans Unicode"/>
                <a:cs typeface="Lucida Sans Unicode"/>
              </a:rPr>
              <a:t>principale per </a:t>
            </a:r>
            <a:r>
              <a:rPr sz="1600" spc="-75" dirty="0">
                <a:latin typeface="Lucida Sans Unicode"/>
                <a:cs typeface="Lucida Sans Unicode"/>
              </a:rPr>
              <a:t>contenere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80" dirty="0">
                <a:latin typeface="Lucida Sans Unicode"/>
                <a:cs typeface="Lucida Sans Unicode"/>
              </a:rPr>
              <a:t>mappa </a:t>
            </a:r>
            <a:r>
              <a:rPr sz="1600" spc="-114" dirty="0">
                <a:latin typeface="Lucida Sans Unicode"/>
                <a:cs typeface="Lucida Sans Unicode"/>
              </a:rPr>
              <a:t>di bit,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75" dirty="0">
                <a:latin typeface="Lucida Sans Unicode"/>
                <a:cs typeface="Lucida Sans Unicode"/>
              </a:rPr>
              <a:t>generalmente  </a:t>
            </a:r>
            <a:r>
              <a:rPr sz="1600" spc="-95" dirty="0">
                <a:latin typeface="Lucida Sans Unicode"/>
                <a:cs typeface="Lucida Sans Unicode"/>
              </a:rPr>
              <a:t>preferibile </a:t>
            </a:r>
            <a:r>
              <a:rPr sz="1600" spc="-110" dirty="0">
                <a:latin typeface="Lucida Sans Unicode"/>
                <a:cs typeface="Lucida Sans Unicode"/>
              </a:rPr>
              <a:t>quest’ultimo</a:t>
            </a:r>
            <a:r>
              <a:rPr sz="1600" spc="-40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metodo.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24525" y="1557400"/>
            <a:ext cx="2708275" cy="3166999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86425" y="4756150"/>
            <a:ext cx="2784475" cy="0"/>
          </a:xfrm>
          <a:custGeom>
            <a:avLst/>
            <a:gdLst/>
            <a:ahLst/>
            <a:cxnLst/>
            <a:rect l="l" t="t" r="r" b="b"/>
            <a:pathLst>
              <a:path w="2784475">
                <a:moveTo>
                  <a:pt x="0" y="0"/>
                </a:moveTo>
                <a:lnTo>
                  <a:pt x="2784475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92775" y="1531619"/>
            <a:ext cx="0" cy="3218180"/>
          </a:xfrm>
          <a:custGeom>
            <a:avLst/>
            <a:gdLst/>
            <a:ahLst/>
            <a:cxnLst/>
            <a:rect l="l" t="t" r="r" b="b"/>
            <a:pathLst>
              <a:path h="3218179">
                <a:moveTo>
                  <a:pt x="0" y="0"/>
                </a:moveTo>
                <a:lnTo>
                  <a:pt x="0" y="321818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86425" y="1525269"/>
            <a:ext cx="2784475" cy="0"/>
          </a:xfrm>
          <a:custGeom>
            <a:avLst/>
            <a:gdLst/>
            <a:ahLst/>
            <a:cxnLst/>
            <a:rect l="l" t="t" r="r" b="b"/>
            <a:pathLst>
              <a:path w="2784475">
                <a:moveTo>
                  <a:pt x="0" y="0"/>
                </a:moveTo>
                <a:lnTo>
                  <a:pt x="2784475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64550" y="1531874"/>
            <a:ext cx="0" cy="3218180"/>
          </a:xfrm>
          <a:custGeom>
            <a:avLst/>
            <a:gdLst/>
            <a:ahLst/>
            <a:cxnLst/>
            <a:rect l="l" t="t" r="r" b="b"/>
            <a:pathLst>
              <a:path h="3218179">
                <a:moveTo>
                  <a:pt x="0" y="0"/>
                </a:moveTo>
                <a:lnTo>
                  <a:pt x="0" y="3217926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11825" y="4730750"/>
            <a:ext cx="2733675" cy="0"/>
          </a:xfrm>
          <a:custGeom>
            <a:avLst/>
            <a:gdLst/>
            <a:ahLst/>
            <a:cxnLst/>
            <a:rect l="l" t="t" r="r" b="b"/>
            <a:pathLst>
              <a:path w="2733675">
                <a:moveTo>
                  <a:pt x="0" y="0"/>
                </a:moveTo>
                <a:lnTo>
                  <a:pt x="2733675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18175" y="1557019"/>
            <a:ext cx="0" cy="3167380"/>
          </a:xfrm>
          <a:custGeom>
            <a:avLst/>
            <a:gdLst/>
            <a:ahLst/>
            <a:cxnLst/>
            <a:rect l="l" t="t" r="r" b="b"/>
            <a:pathLst>
              <a:path h="3167379">
                <a:moveTo>
                  <a:pt x="0" y="0"/>
                </a:moveTo>
                <a:lnTo>
                  <a:pt x="0" y="316738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11825" y="1550669"/>
            <a:ext cx="2733675" cy="0"/>
          </a:xfrm>
          <a:custGeom>
            <a:avLst/>
            <a:gdLst/>
            <a:ahLst/>
            <a:cxnLst/>
            <a:rect l="l" t="t" r="r" b="b"/>
            <a:pathLst>
              <a:path w="2733675">
                <a:moveTo>
                  <a:pt x="0" y="0"/>
                </a:moveTo>
                <a:lnTo>
                  <a:pt x="2733675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39150" y="1557274"/>
            <a:ext cx="0" cy="3167380"/>
          </a:xfrm>
          <a:custGeom>
            <a:avLst/>
            <a:gdLst/>
            <a:ahLst/>
            <a:cxnLst/>
            <a:rect l="l" t="t" r="r" b="b"/>
            <a:pathLst>
              <a:path h="3167379">
                <a:moveTo>
                  <a:pt x="0" y="0"/>
                </a:moveTo>
                <a:lnTo>
                  <a:pt x="0" y="3167126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</a:t>
            </a:r>
            <a:r>
              <a:rPr dirty="0"/>
              <a:t>del </a:t>
            </a:r>
            <a:r>
              <a:rPr spc="-5" dirty="0"/>
              <a:t>Fyle </a:t>
            </a:r>
            <a:r>
              <a:rPr dirty="0"/>
              <a:t>System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7902" y="4325492"/>
            <a:ext cx="178307" cy="178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7902" y="4782692"/>
            <a:ext cx="178307" cy="178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47902" y="5239892"/>
            <a:ext cx="178307" cy="178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63244" y="1417726"/>
            <a:ext cx="7536815" cy="4992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8740">
              <a:lnSpc>
                <a:spcPct val="150000"/>
              </a:lnSpc>
              <a:spcBef>
                <a:spcPts val="100"/>
              </a:spcBef>
            </a:pPr>
            <a:r>
              <a:rPr sz="1600" spc="-65" dirty="0">
                <a:latin typeface="Lucida Sans Unicode"/>
                <a:cs typeface="Lucida Sans Unicode"/>
              </a:rPr>
              <a:t>Il </a:t>
            </a:r>
            <a:r>
              <a:rPr sz="1600" spc="-90" dirty="0">
                <a:latin typeface="Lucida Sans Unicode"/>
                <a:cs typeface="Lucida Sans Unicode"/>
              </a:rPr>
              <a:t>file </a:t>
            </a:r>
            <a:r>
              <a:rPr sz="1600" spc="-70" dirty="0">
                <a:latin typeface="Lucida Sans Unicode"/>
                <a:cs typeface="Lucida Sans Unicode"/>
              </a:rPr>
              <a:t>system </a:t>
            </a:r>
            <a:r>
              <a:rPr sz="1600" spc="-110" dirty="0">
                <a:latin typeface="Lucida Sans Unicode"/>
                <a:cs typeface="Lucida Sans Unicode"/>
              </a:rPr>
              <a:t>può </a:t>
            </a:r>
            <a:r>
              <a:rPr sz="1600" spc="-75" dirty="0">
                <a:latin typeface="Lucida Sans Unicode"/>
                <a:cs typeface="Lucida Sans Unicode"/>
              </a:rPr>
              <a:t>contenere </a:t>
            </a:r>
            <a:r>
              <a:rPr sz="1600" spc="-95" dirty="0">
                <a:latin typeface="Lucida Sans Unicode"/>
                <a:cs typeface="Lucida Sans Unicode"/>
              </a:rPr>
              <a:t>dati </a:t>
            </a:r>
            <a:r>
              <a:rPr sz="1600" spc="-45" dirty="0">
                <a:latin typeface="Lucida Sans Unicode"/>
                <a:cs typeface="Lucida Sans Unicode"/>
              </a:rPr>
              <a:t>che </a:t>
            </a:r>
            <a:r>
              <a:rPr sz="1600" spc="-105" dirty="0">
                <a:latin typeface="Lucida Sans Unicode"/>
                <a:cs typeface="Lucida Sans Unicode"/>
              </a:rPr>
              <a:t>non </a:t>
            </a:r>
            <a:r>
              <a:rPr sz="1600" spc="-85" dirty="0">
                <a:latin typeface="Lucida Sans Unicode"/>
                <a:cs typeface="Lucida Sans Unicode"/>
              </a:rPr>
              <a:t>possono </a:t>
            </a:r>
            <a:r>
              <a:rPr sz="1600" spc="-35" dirty="0">
                <a:latin typeface="Lucida Sans Unicode"/>
                <a:cs typeface="Lucida Sans Unicode"/>
              </a:rPr>
              <a:t>essere </a:t>
            </a:r>
            <a:r>
              <a:rPr sz="1600" spc="-75" dirty="0">
                <a:latin typeface="Lucida Sans Unicode"/>
                <a:cs typeface="Lucida Sans Unicode"/>
              </a:rPr>
              <a:t>persi </a:t>
            </a:r>
            <a:r>
              <a:rPr sz="1600" spc="-80" dirty="0">
                <a:latin typeface="Lucida Sans Unicode"/>
                <a:cs typeface="Lucida Sans Unicode"/>
              </a:rPr>
              <a:t>poiché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00" dirty="0">
                <a:latin typeface="Lucida Sans Unicode"/>
                <a:cs typeface="Lucida Sans Unicode"/>
              </a:rPr>
              <a:t>difficile o  </a:t>
            </a:r>
            <a:r>
              <a:rPr sz="1600" spc="-75" dirty="0">
                <a:latin typeface="Lucida Sans Unicode"/>
                <a:cs typeface="Lucida Sans Unicode"/>
              </a:rPr>
              <a:t>costoso</a:t>
            </a:r>
            <a:r>
              <a:rPr sz="1600" spc="-65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recupero.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95" dirty="0">
                <a:latin typeface="Lucida Sans Unicode"/>
                <a:cs typeface="Lucida Sans Unicode"/>
              </a:rPr>
              <a:t>L’affidabilità </a:t>
            </a:r>
            <a:r>
              <a:rPr sz="1600" spc="-80" dirty="0">
                <a:latin typeface="Lucida Sans Unicode"/>
                <a:cs typeface="Lucida Sans Unicode"/>
              </a:rPr>
              <a:t>del </a:t>
            </a:r>
            <a:r>
              <a:rPr sz="1600" spc="-95" dirty="0">
                <a:latin typeface="Lucida Sans Unicode"/>
                <a:cs typeface="Lucida Sans Unicode"/>
              </a:rPr>
              <a:t>file </a:t>
            </a:r>
            <a:r>
              <a:rPr sz="1600" spc="-70" dirty="0">
                <a:latin typeface="Lucida Sans Unicode"/>
                <a:cs typeface="Lucida Sans Unicode"/>
              </a:rPr>
              <a:t>system </a:t>
            </a:r>
            <a:r>
              <a:rPr sz="1600" spc="-15" dirty="0">
                <a:latin typeface="Lucida Sans Unicode"/>
                <a:cs typeface="Lucida Sans Unicode"/>
              </a:rPr>
              <a:t>va </a:t>
            </a:r>
            <a:r>
              <a:rPr sz="1600" spc="-75" dirty="0">
                <a:latin typeface="Lucida Sans Unicode"/>
                <a:cs typeface="Lucida Sans Unicode"/>
              </a:rPr>
              <a:t>perseguita </a:t>
            </a:r>
            <a:r>
              <a:rPr sz="1600" spc="-50" dirty="0">
                <a:latin typeface="Lucida Sans Unicode"/>
                <a:cs typeface="Lucida Sans Unicode"/>
              </a:rPr>
              <a:t>spesso anche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75" dirty="0">
                <a:latin typeface="Lucida Sans Unicode"/>
                <a:cs typeface="Lucida Sans Unicode"/>
              </a:rPr>
              <a:t>scapito </a:t>
            </a:r>
            <a:r>
              <a:rPr sz="1600" spc="-90" dirty="0">
                <a:latin typeface="Lucida Sans Unicode"/>
                <a:cs typeface="Lucida Sans Unicode"/>
              </a:rPr>
              <a:t>dell’efficienza</a:t>
            </a:r>
            <a:r>
              <a:rPr sz="1600" spc="150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o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120" dirty="0">
                <a:latin typeface="Lucida Sans Unicode"/>
                <a:cs typeface="Lucida Sans Unicode"/>
              </a:rPr>
              <a:t>di</a:t>
            </a:r>
            <a:r>
              <a:rPr sz="1600" spc="-65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economie.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Times New Roman"/>
              <a:cs typeface="Times New Roman"/>
            </a:endParaRPr>
          </a:p>
          <a:p>
            <a:pPr marL="84455" marR="5715">
              <a:lnSpc>
                <a:spcPct val="150100"/>
              </a:lnSpc>
              <a:tabLst>
                <a:tab pos="380365" algn="l"/>
                <a:tab pos="1708150" algn="l"/>
                <a:tab pos="2131695" algn="l"/>
                <a:tab pos="4204335" algn="l"/>
                <a:tab pos="5699760" algn="l"/>
                <a:tab pos="6730365" algn="l"/>
              </a:tabLst>
            </a:pPr>
            <a:r>
              <a:rPr sz="2000" spc="-20" dirty="0">
                <a:latin typeface="Lucida Sans Unicode"/>
                <a:cs typeface="Lucida Sans Unicode"/>
              </a:rPr>
              <a:t>I	</a:t>
            </a:r>
            <a:r>
              <a:rPr sz="2000" spc="-120" dirty="0">
                <a:latin typeface="Lucida Sans Unicode"/>
                <a:cs typeface="Lucida Sans Unicode"/>
              </a:rPr>
              <a:t>dispositiv</a:t>
            </a:r>
            <a:r>
              <a:rPr sz="2000" spc="-70" dirty="0">
                <a:latin typeface="Lucida Sans Unicode"/>
                <a:cs typeface="Lucida Sans Unicode"/>
              </a:rPr>
              <a:t>i</a:t>
            </a:r>
            <a:r>
              <a:rPr sz="2000" dirty="0">
                <a:latin typeface="Lucida Sans Unicode"/>
                <a:cs typeface="Lucida Sans Unicode"/>
              </a:rPr>
              <a:t>	</a:t>
            </a:r>
            <a:r>
              <a:rPr sz="2000" spc="-140" dirty="0">
                <a:latin typeface="Lucida Sans Unicode"/>
                <a:cs typeface="Lucida Sans Unicode"/>
              </a:rPr>
              <a:t>di</a:t>
            </a:r>
            <a:r>
              <a:rPr sz="2000" dirty="0">
                <a:latin typeface="Lucida Sans Unicode"/>
                <a:cs typeface="Lucida Sans Unicode"/>
              </a:rPr>
              <a:t>	</a:t>
            </a:r>
            <a:r>
              <a:rPr sz="2000" spc="-215" dirty="0">
                <a:latin typeface="Lucida Sans Unicode"/>
                <a:cs typeface="Lucida Sans Unicode"/>
              </a:rPr>
              <a:t>m</a:t>
            </a:r>
            <a:r>
              <a:rPr sz="2000" spc="-120" dirty="0">
                <a:latin typeface="Lucida Sans Unicode"/>
                <a:cs typeface="Lucida Sans Unicode"/>
              </a:rPr>
              <a:t>em</a:t>
            </a:r>
            <a:r>
              <a:rPr sz="2000" spc="-110" dirty="0">
                <a:latin typeface="Lucida Sans Unicode"/>
                <a:cs typeface="Lucida Sans Unicode"/>
              </a:rPr>
              <a:t>o</a:t>
            </a:r>
            <a:r>
              <a:rPr sz="2000" spc="-170" dirty="0">
                <a:latin typeface="Lucida Sans Unicode"/>
                <a:cs typeface="Lucida Sans Unicode"/>
              </a:rPr>
              <a:t>r</a:t>
            </a:r>
            <a:r>
              <a:rPr sz="2000" spc="-130" dirty="0">
                <a:latin typeface="Lucida Sans Unicode"/>
                <a:cs typeface="Lucida Sans Unicode"/>
              </a:rPr>
              <a:t>i</a:t>
            </a:r>
            <a:r>
              <a:rPr sz="2000" spc="-110" dirty="0">
                <a:latin typeface="Lucida Sans Unicode"/>
                <a:cs typeface="Lucida Sans Unicode"/>
              </a:rPr>
              <a:t>zza</a:t>
            </a:r>
            <a:r>
              <a:rPr sz="2000" spc="-105" dirty="0">
                <a:latin typeface="Lucida Sans Unicode"/>
                <a:cs typeface="Lucida Sans Unicode"/>
              </a:rPr>
              <a:t>z</a:t>
            </a:r>
            <a:r>
              <a:rPr sz="2000" spc="-120" dirty="0">
                <a:latin typeface="Lucida Sans Unicode"/>
                <a:cs typeface="Lucida Sans Unicode"/>
              </a:rPr>
              <a:t>io</a:t>
            </a:r>
            <a:r>
              <a:rPr sz="2000" spc="-170" dirty="0">
                <a:latin typeface="Lucida Sans Unicode"/>
                <a:cs typeface="Lucida Sans Unicode"/>
              </a:rPr>
              <a:t>n</a:t>
            </a:r>
            <a:r>
              <a:rPr sz="2000" dirty="0">
                <a:latin typeface="Lucida Sans Unicode"/>
                <a:cs typeface="Lucida Sans Unicode"/>
              </a:rPr>
              <a:t>e	</a:t>
            </a:r>
            <a:r>
              <a:rPr sz="2000" spc="-70" dirty="0">
                <a:latin typeface="Lucida Sans Unicode"/>
                <a:cs typeface="Lucida Sans Unicode"/>
              </a:rPr>
              <a:t>pres</a:t>
            </a:r>
            <a:r>
              <a:rPr sz="2000" spc="-80" dirty="0">
                <a:latin typeface="Lucida Sans Unicode"/>
                <a:cs typeface="Lucida Sans Unicode"/>
              </a:rPr>
              <a:t>e</a:t>
            </a:r>
            <a:r>
              <a:rPr sz="2000" spc="-110" dirty="0">
                <a:latin typeface="Lucida Sans Unicode"/>
                <a:cs typeface="Lucida Sans Unicode"/>
              </a:rPr>
              <a:t>nta</a:t>
            </a:r>
            <a:r>
              <a:rPr sz="2000" spc="-140" dirty="0">
                <a:latin typeface="Lucida Sans Unicode"/>
                <a:cs typeface="Lucida Sans Unicode"/>
              </a:rPr>
              <a:t>n</a:t>
            </a:r>
            <a:r>
              <a:rPr sz="2000" spc="-114" dirty="0">
                <a:latin typeface="Lucida Sans Unicode"/>
                <a:cs typeface="Lucida Sans Unicode"/>
              </a:rPr>
              <a:t>o</a:t>
            </a:r>
            <a:r>
              <a:rPr sz="2000" dirty="0">
                <a:latin typeface="Lucida Sans Unicode"/>
                <a:cs typeface="Lucida Sans Unicode"/>
              </a:rPr>
              <a:t>	</a:t>
            </a:r>
            <a:r>
              <a:rPr sz="2000" spc="-50" dirty="0">
                <a:latin typeface="Lucida Sans Unicode"/>
                <a:cs typeface="Lucida Sans Unicode"/>
              </a:rPr>
              <a:t>spe</a:t>
            </a:r>
            <a:r>
              <a:rPr sz="2000" spc="-55" dirty="0">
                <a:latin typeface="Lucida Sans Unicode"/>
                <a:cs typeface="Lucida Sans Unicode"/>
              </a:rPr>
              <a:t>s</a:t>
            </a:r>
            <a:r>
              <a:rPr sz="2000" spc="-70" dirty="0">
                <a:latin typeface="Lucida Sans Unicode"/>
                <a:cs typeface="Lucida Sans Unicode"/>
              </a:rPr>
              <a:t>so</a:t>
            </a:r>
            <a:r>
              <a:rPr sz="2000" dirty="0">
                <a:latin typeface="Lucida Sans Unicode"/>
                <a:cs typeface="Lucida Sans Unicode"/>
              </a:rPr>
              <a:t>	</a:t>
            </a:r>
            <a:r>
              <a:rPr sz="2000" spc="-100" dirty="0">
                <a:latin typeface="Lucida Sans Unicode"/>
                <a:cs typeface="Lucida Sans Unicode"/>
              </a:rPr>
              <a:t>blocchi  </a:t>
            </a:r>
            <a:r>
              <a:rPr sz="2000" spc="-130" dirty="0">
                <a:latin typeface="Lucida Sans Unicode"/>
                <a:cs typeface="Lucida Sans Unicode"/>
              </a:rPr>
              <a:t>inutilizzabili:</a:t>
            </a:r>
            <a:endParaRPr sz="2000">
              <a:latin typeface="Lucida Sans Unicode"/>
              <a:cs typeface="Lucida Sans Unicode"/>
            </a:endParaRPr>
          </a:p>
          <a:p>
            <a:pPr marL="333375" marR="4664075">
              <a:lnSpc>
                <a:spcPct val="150000"/>
              </a:lnSpc>
            </a:pPr>
            <a:r>
              <a:rPr sz="2000" spc="-145" dirty="0">
                <a:latin typeface="Lucida Sans Unicode"/>
                <a:cs typeface="Lucida Sans Unicode"/>
              </a:rPr>
              <a:t>difetti </a:t>
            </a:r>
            <a:r>
              <a:rPr sz="2000" spc="-140" dirty="0">
                <a:latin typeface="Lucida Sans Unicode"/>
                <a:cs typeface="Lucida Sans Unicode"/>
              </a:rPr>
              <a:t>di </a:t>
            </a:r>
            <a:r>
              <a:rPr sz="2000" spc="-100" dirty="0">
                <a:latin typeface="Lucida Sans Unicode"/>
                <a:cs typeface="Lucida Sans Unicode"/>
              </a:rPr>
              <a:t>fabbricazione;  </a:t>
            </a:r>
            <a:r>
              <a:rPr sz="2000" spc="-85" dirty="0">
                <a:latin typeface="Lucida Sans Unicode"/>
                <a:cs typeface="Lucida Sans Unicode"/>
              </a:rPr>
              <a:t>usura;</a:t>
            </a:r>
            <a:endParaRPr sz="2000">
              <a:latin typeface="Lucida Sans Unicode"/>
              <a:cs typeface="Lucida Sans Unicode"/>
            </a:endParaRPr>
          </a:p>
          <a:p>
            <a:pPr marL="333375">
              <a:lnSpc>
                <a:spcPct val="100000"/>
              </a:lnSpc>
              <a:spcBef>
                <a:spcPts val="1205"/>
              </a:spcBef>
            </a:pPr>
            <a:r>
              <a:rPr sz="2000" spc="-155" dirty="0">
                <a:latin typeface="Lucida Sans Unicode"/>
                <a:cs typeface="Lucida Sans Unicode"/>
              </a:rPr>
              <a:t>urti</a:t>
            </a:r>
            <a:r>
              <a:rPr sz="2000" spc="-105" dirty="0">
                <a:latin typeface="Lucida Sans Unicode"/>
                <a:cs typeface="Lucida Sans Unicode"/>
              </a:rPr>
              <a:t> violenti.</a:t>
            </a:r>
            <a:endParaRPr sz="2000">
              <a:latin typeface="Lucida Sans Unicode"/>
              <a:cs typeface="Lucida Sans Unicode"/>
            </a:endParaRPr>
          </a:p>
          <a:p>
            <a:pPr marL="84455" marR="5080">
              <a:lnSpc>
                <a:spcPct val="150000"/>
              </a:lnSpc>
            </a:pPr>
            <a:r>
              <a:rPr sz="2000" spc="-20" dirty="0">
                <a:latin typeface="Lucida Sans Unicode"/>
                <a:cs typeface="Lucida Sans Unicode"/>
              </a:rPr>
              <a:t>I </a:t>
            </a:r>
            <a:r>
              <a:rPr sz="2000" spc="-105" dirty="0">
                <a:latin typeface="Lucida Sans Unicode"/>
                <a:cs typeface="Lucida Sans Unicode"/>
              </a:rPr>
              <a:t>blocchi </a:t>
            </a:r>
            <a:r>
              <a:rPr sz="2000" spc="-135" dirty="0">
                <a:latin typeface="Lucida Sans Unicode"/>
                <a:cs typeface="Lucida Sans Unicode"/>
              </a:rPr>
              <a:t>inutilizzabili </a:t>
            </a:r>
            <a:r>
              <a:rPr sz="2000" spc="-125" dirty="0">
                <a:latin typeface="Lucida Sans Unicode"/>
                <a:cs typeface="Lucida Sans Unicode"/>
              </a:rPr>
              <a:t>non </a:t>
            </a:r>
            <a:r>
              <a:rPr sz="2000" spc="-95" dirty="0">
                <a:latin typeface="Lucida Sans Unicode"/>
                <a:cs typeface="Lucida Sans Unicode"/>
              </a:rPr>
              <a:t>devono </a:t>
            </a:r>
            <a:r>
              <a:rPr sz="2000" spc="-40" dirty="0">
                <a:latin typeface="Lucida Sans Unicode"/>
                <a:cs typeface="Lucida Sans Unicode"/>
              </a:rPr>
              <a:t>essere </a:t>
            </a:r>
            <a:r>
              <a:rPr sz="2000" spc="-75" dirty="0">
                <a:latin typeface="Lucida Sans Unicode"/>
                <a:cs typeface="Lucida Sans Unicode"/>
              </a:rPr>
              <a:t>assegnati </a:t>
            </a:r>
            <a:r>
              <a:rPr sz="2000" spc="10" dirty="0">
                <a:latin typeface="Lucida Sans Unicode"/>
                <a:cs typeface="Lucida Sans Unicode"/>
              </a:rPr>
              <a:t>a </a:t>
            </a:r>
            <a:r>
              <a:rPr sz="2000" spc="-75" dirty="0">
                <a:latin typeface="Lucida Sans Unicode"/>
                <a:cs typeface="Lucida Sans Unicode"/>
              </a:rPr>
              <a:t>nessun </a:t>
            </a:r>
            <a:r>
              <a:rPr sz="2000" spc="-110" dirty="0">
                <a:latin typeface="Lucida Sans Unicode"/>
                <a:cs typeface="Lucida Sans Unicode"/>
              </a:rPr>
              <a:t>file,  </a:t>
            </a:r>
            <a:r>
              <a:rPr sz="2000" spc="-60" dirty="0">
                <a:latin typeface="Lucida Sans Unicode"/>
                <a:cs typeface="Lucida Sans Unicode"/>
              </a:rPr>
              <a:t>necessità </a:t>
            </a:r>
            <a:r>
              <a:rPr sz="2000" spc="-85" dirty="0">
                <a:latin typeface="Lucida Sans Unicode"/>
                <a:cs typeface="Lucida Sans Unicode"/>
              </a:rPr>
              <a:t>una </a:t>
            </a:r>
            <a:r>
              <a:rPr sz="2000" spc="-90" dirty="0">
                <a:latin typeface="Lucida Sans Unicode"/>
                <a:cs typeface="Lucida Sans Unicode"/>
              </a:rPr>
              <a:t>gestione</a:t>
            </a:r>
            <a:r>
              <a:rPr sz="2000" spc="-175" dirty="0">
                <a:latin typeface="Lucida Sans Unicode"/>
                <a:cs typeface="Lucida Sans Unicode"/>
              </a:rPr>
              <a:t> </a:t>
            </a:r>
            <a:r>
              <a:rPr sz="2000" spc="-105" dirty="0">
                <a:latin typeface="Lucida Sans Unicode"/>
                <a:cs typeface="Lucida Sans Unicode"/>
              </a:rPr>
              <a:t>appropriata.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1875" y="2612517"/>
            <a:ext cx="178307" cy="178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1875" y="5264277"/>
            <a:ext cx="178307" cy="178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9378" y="1606676"/>
            <a:ext cx="7462520" cy="4642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Gestione dei blocchi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danneggiati: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25463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soluzione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hardware</a:t>
            </a:r>
            <a:endParaRPr sz="2000">
              <a:latin typeface="Times New Roman"/>
              <a:cs typeface="Times New Roman"/>
            </a:endParaRPr>
          </a:p>
          <a:p>
            <a:pPr marL="661670" marR="5080" indent="-286385">
              <a:lnSpc>
                <a:spcPct val="150000"/>
              </a:lnSpc>
              <a:spcBef>
                <a:spcPts val="100"/>
              </a:spcBef>
              <a:buFont typeface="Arial"/>
              <a:buChar char="•"/>
              <a:tabLst>
                <a:tab pos="711835" algn="l"/>
                <a:tab pos="712470" algn="l"/>
                <a:tab pos="2025650" algn="l"/>
                <a:tab pos="5778500" algn="l"/>
                <a:tab pos="6540500" algn="l"/>
                <a:tab pos="6760209" algn="l"/>
              </a:tabLst>
            </a:pPr>
            <a:r>
              <a:rPr dirty="0"/>
              <a:t>	</a:t>
            </a:r>
            <a:r>
              <a:rPr sz="1600" dirty="0">
                <a:latin typeface="Times New Roman"/>
                <a:cs typeface="Times New Roman"/>
              </a:rPr>
              <a:t>un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9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pa</a:t>
            </a:r>
            <a:r>
              <a:rPr sz="1600" dirty="0">
                <a:latin typeface="Times New Roman"/>
                <a:cs typeface="Times New Roman"/>
              </a:rPr>
              <a:t>r</a:t>
            </a:r>
            <a:r>
              <a:rPr sz="1600" spc="-5" dirty="0">
                <a:latin typeface="Times New Roman"/>
                <a:cs typeface="Times New Roman"/>
              </a:rPr>
              <a:t>te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</a:t>
            </a:r>
            <a:r>
              <a:rPr sz="1600" spc="-5" dirty="0">
                <a:latin typeface="Times New Roman"/>
                <a:cs typeface="Times New Roman"/>
              </a:rPr>
              <a:t>i</a:t>
            </a:r>
            <a:r>
              <a:rPr sz="1600" spc="1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di</a:t>
            </a:r>
            <a:r>
              <a:rPr sz="1600" spc="5" dirty="0">
                <a:latin typeface="Times New Roman"/>
                <a:cs typeface="Times New Roman"/>
              </a:rPr>
              <a:t>s</a:t>
            </a:r>
            <a:r>
              <a:rPr sz="1600" dirty="0">
                <a:latin typeface="Times New Roman"/>
                <a:cs typeface="Times New Roman"/>
              </a:rPr>
              <a:t>c</a:t>
            </a:r>
            <a:r>
              <a:rPr sz="1600" spc="-5" dirty="0">
                <a:latin typeface="Times New Roman"/>
                <a:cs typeface="Times New Roman"/>
              </a:rPr>
              <a:t>o</a:t>
            </a:r>
            <a:r>
              <a:rPr sz="1600" spc="1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è</a:t>
            </a:r>
            <a:r>
              <a:rPr sz="1600" spc="1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</a:t>
            </a:r>
            <a:r>
              <a:rPr sz="1600" spc="-5" dirty="0">
                <a:latin typeface="Times New Roman"/>
                <a:cs typeface="Times New Roman"/>
              </a:rPr>
              <a:t>is</a:t>
            </a:r>
            <a:r>
              <a:rPr sz="1600" spc="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rv</a:t>
            </a:r>
            <a:r>
              <a:rPr sz="1600" spc="5" dirty="0">
                <a:latin typeface="Times New Roman"/>
                <a:cs typeface="Times New Roman"/>
              </a:rPr>
              <a:t>a</a:t>
            </a:r>
            <a:r>
              <a:rPr sz="1600" spc="-5" dirty="0">
                <a:latin typeface="Times New Roman"/>
                <a:cs typeface="Times New Roman"/>
              </a:rPr>
              <a:t>ta</a:t>
            </a:r>
            <a:r>
              <a:rPr sz="1600" spc="1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</a:t>
            </a:r>
            <a:r>
              <a:rPr sz="1600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r</a:t>
            </a:r>
            <a:r>
              <a:rPr sz="1600" spc="1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nere</a:t>
            </a:r>
            <a:r>
              <a:rPr sz="1600" spc="10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Times New Roman"/>
                <a:cs typeface="Times New Roman"/>
              </a:rPr>
              <a:t>r</a:t>
            </a:r>
            <a:r>
              <a:rPr sz="1600" spc="-5" dirty="0">
                <a:latin typeface="Times New Roman"/>
                <a:cs typeface="Times New Roman"/>
              </a:rPr>
              <a:t>ac</a:t>
            </a:r>
            <a:r>
              <a:rPr sz="1600" dirty="0">
                <a:latin typeface="Times New Roman"/>
                <a:cs typeface="Times New Roman"/>
              </a:rPr>
              <a:t>c</a:t>
            </a:r>
            <a:r>
              <a:rPr sz="1600" spc="-5" dirty="0">
                <a:latin typeface="Times New Roman"/>
                <a:cs typeface="Times New Roman"/>
              </a:rPr>
              <a:t>ia</a:t>
            </a:r>
            <a:r>
              <a:rPr sz="1600" spc="1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</a:t>
            </a:r>
            <a:r>
              <a:rPr sz="1600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i</a:t>
            </a:r>
            <a:r>
              <a:rPr sz="1600" spc="95" dirty="0">
                <a:latin typeface="Times New Roman"/>
                <a:cs typeface="Times New Roman"/>
              </a:rPr>
              <a:t> </a:t>
            </a:r>
            <a:r>
              <a:rPr sz="1600" spc="10" dirty="0">
                <a:latin typeface="Times New Roman"/>
                <a:cs typeface="Times New Roman"/>
              </a:rPr>
              <a:t>b</a:t>
            </a:r>
            <a:r>
              <a:rPr sz="1600" spc="5" dirty="0">
                <a:latin typeface="Times New Roman"/>
                <a:cs typeface="Times New Roman"/>
              </a:rPr>
              <a:t>l</a:t>
            </a:r>
            <a:r>
              <a:rPr sz="1600" spc="-5" dirty="0">
                <a:latin typeface="Times New Roman"/>
                <a:cs typeface="Times New Roman"/>
              </a:rPr>
              <a:t>occhi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spc="-5" dirty="0">
                <a:latin typeface="Times New Roman"/>
                <a:cs typeface="Times New Roman"/>
              </a:rPr>
              <a:t>ro</a:t>
            </a:r>
            <a:r>
              <a:rPr sz="1600" dirty="0">
                <a:latin typeface="Times New Roman"/>
                <a:cs typeface="Times New Roman"/>
              </a:rPr>
              <a:t>v</a:t>
            </a:r>
            <a:r>
              <a:rPr sz="1600" spc="-5" dirty="0">
                <a:latin typeface="Times New Roman"/>
                <a:cs typeface="Times New Roman"/>
              </a:rPr>
              <a:t>ina</a:t>
            </a:r>
            <a:r>
              <a:rPr sz="1600" dirty="0">
                <a:latin typeface="Times New Roman"/>
                <a:cs typeface="Times New Roman"/>
              </a:rPr>
              <a:t>t</a:t>
            </a:r>
            <a:r>
              <a:rPr sz="1600" spc="-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spc="-5" dirty="0">
                <a:latin typeface="Times New Roman"/>
                <a:cs typeface="Times New Roman"/>
              </a:rPr>
              <a:t>e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spc="-5" dirty="0">
                <a:latin typeface="Times New Roman"/>
                <a:cs typeface="Times New Roman"/>
              </a:rPr>
              <a:t>contiene  dei 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blocchi 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di	</a:t>
            </a:r>
            <a:r>
              <a:rPr sz="1600" spc="-5" dirty="0">
                <a:latin typeface="Times New Roman"/>
                <a:cs typeface="Times New Roman"/>
              </a:rPr>
              <a:t>riserva;</a:t>
            </a:r>
            <a:endParaRPr sz="1600">
              <a:latin typeface="Times New Roman"/>
              <a:cs typeface="Times New Roman"/>
            </a:endParaRPr>
          </a:p>
          <a:p>
            <a:pPr marL="661670" marR="7620" indent="-286385">
              <a:lnSpc>
                <a:spcPts val="2880"/>
              </a:lnSpc>
              <a:spcBef>
                <a:spcPts val="254"/>
              </a:spcBef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dirty="0"/>
              <a:t>	</a:t>
            </a:r>
            <a:r>
              <a:rPr sz="1600" spc="-5" dirty="0">
                <a:latin typeface="Times New Roman"/>
                <a:cs typeface="Times New Roman"/>
              </a:rPr>
              <a:t>in </a:t>
            </a:r>
            <a:r>
              <a:rPr sz="1600" dirty="0">
                <a:latin typeface="Times New Roman"/>
                <a:cs typeface="Times New Roman"/>
              </a:rPr>
              <a:t>fase di inizializzazione </a:t>
            </a:r>
            <a:r>
              <a:rPr sz="1600" spc="-5" dirty="0">
                <a:latin typeface="Times New Roman"/>
                <a:cs typeface="Times New Roman"/>
              </a:rPr>
              <a:t>il </a:t>
            </a:r>
            <a:r>
              <a:rPr sz="1600" dirty="0">
                <a:latin typeface="Times New Roman"/>
                <a:cs typeface="Times New Roman"/>
              </a:rPr>
              <a:t>controllore </a:t>
            </a:r>
            <a:r>
              <a:rPr sz="1600" spc="-5" dirty="0">
                <a:latin typeface="Times New Roman"/>
                <a:cs typeface="Times New Roman"/>
              </a:rPr>
              <a:t>del dispositivo </a:t>
            </a:r>
            <a:r>
              <a:rPr sz="1600" dirty="0">
                <a:latin typeface="Times New Roman"/>
                <a:cs typeface="Times New Roman"/>
              </a:rPr>
              <a:t>legge questi blocchi </a:t>
            </a:r>
            <a:r>
              <a:rPr sz="1600" spc="-5" dirty="0">
                <a:latin typeface="Times New Roman"/>
                <a:cs typeface="Times New Roman"/>
              </a:rPr>
              <a:t>e li  sostituisce con blocchi </a:t>
            </a:r>
            <a:r>
              <a:rPr sz="1600" dirty="0">
                <a:latin typeface="Times New Roman"/>
                <a:cs typeface="Times New Roman"/>
              </a:rPr>
              <a:t>di </a:t>
            </a:r>
            <a:r>
              <a:rPr sz="1600" spc="-5" dirty="0">
                <a:latin typeface="Times New Roman"/>
                <a:cs typeface="Times New Roman"/>
              </a:rPr>
              <a:t>riserva, memorizzandone l’avvenuta</a:t>
            </a:r>
            <a:r>
              <a:rPr sz="1600" spc="29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sostituzione;</a:t>
            </a:r>
            <a:endParaRPr sz="1600">
              <a:latin typeface="Times New Roman"/>
              <a:cs typeface="Times New Roman"/>
            </a:endParaRPr>
          </a:p>
          <a:p>
            <a:pPr marL="661670" indent="-286385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661670" algn="l"/>
                <a:tab pos="662305" algn="l"/>
              </a:tabLst>
            </a:pPr>
            <a:r>
              <a:rPr sz="1600" spc="-5" dirty="0">
                <a:latin typeface="Times New Roman"/>
                <a:cs typeface="Times New Roman"/>
              </a:rPr>
              <a:t>soluzione trasparente al file</a:t>
            </a:r>
            <a:r>
              <a:rPr sz="1600" spc="9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system.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Times New Roman"/>
              <a:cs typeface="Times New Roman"/>
            </a:endParaRPr>
          </a:p>
          <a:p>
            <a:pPr marL="25463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soluzione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</a:t>
            </a:r>
            <a:endParaRPr sz="2000">
              <a:latin typeface="Times New Roman"/>
              <a:cs typeface="Times New Roman"/>
            </a:endParaRPr>
          </a:p>
          <a:p>
            <a:pPr marL="719455" marR="5080" indent="-342900">
              <a:lnSpc>
                <a:spcPct val="150000"/>
              </a:lnSpc>
              <a:spcBef>
                <a:spcPts val="100"/>
              </a:spcBef>
              <a:buChar char="•"/>
              <a:tabLst>
                <a:tab pos="719455" algn="l"/>
                <a:tab pos="720090" algn="l"/>
              </a:tabLst>
            </a:pPr>
            <a:r>
              <a:rPr sz="1600" spc="-5" dirty="0">
                <a:latin typeface="Times New Roman"/>
                <a:cs typeface="Times New Roman"/>
              </a:rPr>
              <a:t>il </a:t>
            </a:r>
            <a:r>
              <a:rPr sz="1600" dirty="0">
                <a:latin typeface="Times New Roman"/>
                <a:cs typeface="Times New Roman"/>
              </a:rPr>
              <a:t>file system tiene </a:t>
            </a:r>
            <a:r>
              <a:rPr sz="1600" spc="-5" dirty="0">
                <a:latin typeface="Times New Roman"/>
                <a:cs typeface="Times New Roman"/>
              </a:rPr>
              <a:t>traccia </a:t>
            </a:r>
            <a:r>
              <a:rPr sz="1600" dirty="0">
                <a:latin typeface="Times New Roman"/>
                <a:cs typeface="Times New Roman"/>
              </a:rPr>
              <a:t>dei </a:t>
            </a:r>
            <a:r>
              <a:rPr sz="1600" spc="-5" dirty="0">
                <a:latin typeface="Times New Roman"/>
                <a:cs typeface="Times New Roman"/>
              </a:rPr>
              <a:t>blocchi rovinati assegnandoli </a:t>
            </a:r>
            <a:r>
              <a:rPr sz="1600" dirty="0">
                <a:latin typeface="Times New Roman"/>
                <a:cs typeface="Times New Roman"/>
              </a:rPr>
              <a:t>tutti </a:t>
            </a:r>
            <a:r>
              <a:rPr sz="1600" spc="-5" dirty="0">
                <a:latin typeface="Times New Roman"/>
                <a:cs typeface="Times New Roman"/>
              </a:rPr>
              <a:t>ad </a:t>
            </a:r>
            <a:r>
              <a:rPr sz="1600" dirty="0">
                <a:latin typeface="Times New Roman"/>
                <a:cs typeface="Times New Roman"/>
              </a:rPr>
              <a:t>un </a:t>
            </a:r>
            <a:r>
              <a:rPr sz="1600" spc="-5" dirty="0">
                <a:latin typeface="Times New Roman"/>
                <a:cs typeface="Times New Roman"/>
              </a:rPr>
              <a:t>file  speciale </a:t>
            </a:r>
            <a:r>
              <a:rPr sz="1600" dirty="0">
                <a:latin typeface="Times New Roman"/>
                <a:cs typeface="Times New Roman"/>
              </a:rPr>
              <a:t>da non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utilizzare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</a:t>
            </a:r>
            <a:r>
              <a:rPr dirty="0"/>
              <a:t>del </a:t>
            </a:r>
            <a:r>
              <a:rPr spc="-5" dirty="0"/>
              <a:t>Fyle </a:t>
            </a:r>
            <a:r>
              <a:rPr dirty="0"/>
              <a:t>System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739" y="1624965"/>
            <a:ext cx="6500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92175" algn="l"/>
                <a:tab pos="2835275" algn="l"/>
                <a:tab pos="3646170" algn="l"/>
                <a:tab pos="5150485" algn="l"/>
                <a:tab pos="5607685" algn="l"/>
              </a:tabLst>
            </a:pPr>
            <a:r>
              <a:rPr sz="2400" spc="-5" dirty="0">
                <a:latin typeface="Times New Roman"/>
                <a:cs typeface="Times New Roman"/>
              </a:rPr>
              <a:t>Nella	piani</a:t>
            </a:r>
            <a:r>
              <a:rPr sz="2400" spc="-15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5" dirty="0">
                <a:latin typeface="Times New Roman"/>
                <a:cs typeface="Times New Roman"/>
              </a:rPr>
              <a:t>c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z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0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e	del</a:t>
            </a:r>
            <a:r>
              <a:rPr sz="2400" spc="-1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e	op</a:t>
            </a:r>
            <a:r>
              <a:rPr sz="2400" spc="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ra</a:t>
            </a:r>
            <a:r>
              <a:rPr sz="2400" spc="-10" dirty="0">
                <a:latin typeface="Times New Roman"/>
                <a:cs typeface="Times New Roman"/>
              </a:rPr>
              <a:t>z</a:t>
            </a:r>
            <a:r>
              <a:rPr sz="2400" dirty="0">
                <a:latin typeface="Times New Roman"/>
                <a:cs typeface="Times New Roman"/>
              </a:rPr>
              <a:t>ioni	di	</a:t>
            </a:r>
            <a:r>
              <a:rPr sz="2400" spc="-10" dirty="0">
                <a:latin typeface="Times New Roman"/>
                <a:cs typeface="Times New Roman"/>
              </a:rPr>
              <a:t>b</a:t>
            </a:r>
            <a:r>
              <a:rPr sz="2400" dirty="0">
                <a:latin typeface="Times New Roman"/>
                <a:cs typeface="Times New Roman"/>
              </a:rPr>
              <a:t>ackup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33893" y="1624965"/>
            <a:ext cx="770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vanno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0739" y="1990831"/>
            <a:ext cx="7462520" cy="276923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dirty="0">
                <a:latin typeface="Times New Roman"/>
                <a:cs typeface="Times New Roman"/>
              </a:rPr>
              <a:t>valutati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principalmente: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Font typeface="Times New Roman"/>
              <a:buChar char="•"/>
              <a:tabLst>
                <a:tab pos="431800" algn="l"/>
                <a:tab pos="432434" algn="l"/>
              </a:tabLst>
            </a:pPr>
            <a:r>
              <a:rPr dirty="0"/>
              <a:t>	</a:t>
            </a:r>
            <a:r>
              <a:rPr sz="2400" dirty="0">
                <a:latin typeface="Times New Roman"/>
                <a:cs typeface="Times New Roman"/>
              </a:rPr>
              <a:t>la </a:t>
            </a:r>
            <a:r>
              <a:rPr sz="2400" spc="-5" dirty="0">
                <a:latin typeface="Times New Roman"/>
                <a:cs typeface="Times New Roman"/>
              </a:rPr>
              <a:t>frequenza </a:t>
            </a:r>
            <a:r>
              <a:rPr sz="2400" dirty="0">
                <a:latin typeface="Times New Roman"/>
                <a:cs typeface="Times New Roman"/>
              </a:rPr>
              <a:t>con cui </a:t>
            </a:r>
            <a:r>
              <a:rPr sz="2400" spc="-5" dirty="0">
                <a:latin typeface="Times New Roman"/>
                <a:cs typeface="Times New Roman"/>
              </a:rPr>
              <a:t>effettuare </a:t>
            </a:r>
            <a:r>
              <a:rPr sz="2400" dirty="0">
                <a:latin typeface="Times New Roman"/>
                <a:cs typeface="Times New Roman"/>
              </a:rPr>
              <a:t>le copie di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backup;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4320"/>
              </a:lnSpc>
              <a:spcBef>
                <a:spcPts val="385"/>
              </a:spcBef>
              <a:buFont typeface="Times New Roman"/>
              <a:buChar char="•"/>
              <a:tabLst>
                <a:tab pos="431800" algn="l"/>
                <a:tab pos="432434" algn="l"/>
                <a:tab pos="701675" algn="l"/>
                <a:tab pos="1289685" algn="l"/>
                <a:tab pos="1894839" algn="l"/>
                <a:tab pos="3397885" algn="l"/>
                <a:tab pos="3803015" algn="l"/>
                <a:tab pos="4999990" algn="l"/>
                <a:tab pos="6282055" algn="l"/>
                <a:tab pos="6703695" algn="l"/>
              </a:tabLst>
            </a:pPr>
            <a:r>
              <a:rPr dirty="0"/>
              <a:t>	</a:t>
            </a:r>
            <a:r>
              <a:rPr sz="2400" dirty="0">
                <a:latin typeface="Times New Roman"/>
                <a:cs typeface="Times New Roman"/>
              </a:rPr>
              <a:t>i	f</a:t>
            </a:r>
            <a:r>
              <a:rPr sz="2400" spc="-1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le	c</a:t>
            </a:r>
            <a:r>
              <a:rPr sz="2400" spc="5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e	pr</a:t>
            </a:r>
            <a:r>
              <a:rPr sz="2400" spc="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no	</a:t>
            </a:r>
            <a:r>
              <a:rPr sz="2400" spc="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a	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g</a:t>
            </a:r>
            <a:r>
              <a:rPr sz="2400" dirty="0">
                <a:latin typeface="Times New Roman"/>
                <a:cs typeface="Times New Roman"/>
              </a:rPr>
              <a:t>gior	ne</a:t>
            </a:r>
            <a:r>
              <a:rPr sz="2400" spc="-10" dirty="0">
                <a:latin typeface="Times New Roman"/>
                <a:cs typeface="Times New Roman"/>
              </a:rPr>
              <a:t>c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sità</a:t>
            </a:r>
            <a:r>
              <a:rPr sz="2400" dirty="0">
                <a:latin typeface="Times New Roman"/>
                <a:cs typeface="Times New Roman"/>
              </a:rPr>
              <a:t>	di	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sere  </a:t>
            </a:r>
            <a:r>
              <a:rPr sz="2400" dirty="0">
                <a:latin typeface="Times New Roman"/>
                <a:cs typeface="Times New Roman"/>
              </a:rPr>
              <a:t>copiati;</a:t>
            </a:r>
            <a:endParaRPr sz="2400">
              <a:latin typeface="Times New Roman"/>
              <a:cs typeface="Times New Roman"/>
            </a:endParaRPr>
          </a:p>
          <a:p>
            <a:pPr marL="431800" indent="-419100">
              <a:lnSpc>
                <a:spcPct val="100000"/>
              </a:lnSpc>
              <a:spcBef>
                <a:spcPts val="1060"/>
              </a:spcBef>
              <a:buChar char="•"/>
              <a:tabLst>
                <a:tab pos="431800" algn="l"/>
                <a:tab pos="432434" algn="l"/>
              </a:tabLst>
            </a:pPr>
            <a:r>
              <a:rPr sz="2400" dirty="0">
                <a:latin typeface="Times New Roman"/>
                <a:cs typeface="Times New Roman"/>
              </a:rPr>
              <a:t>la tecnica </a:t>
            </a:r>
            <a:r>
              <a:rPr sz="2400" spc="-5" dirty="0">
                <a:latin typeface="Times New Roman"/>
                <a:cs typeface="Times New Roman"/>
              </a:rPr>
              <a:t>migliore </a:t>
            </a:r>
            <a:r>
              <a:rPr sz="2400" dirty="0">
                <a:latin typeface="Times New Roman"/>
                <a:cs typeface="Times New Roman"/>
              </a:rPr>
              <a:t>per </a:t>
            </a:r>
            <a:r>
              <a:rPr sz="2400" spc="-5" dirty="0">
                <a:latin typeface="Times New Roman"/>
                <a:cs typeface="Times New Roman"/>
              </a:rPr>
              <a:t>effettuare </a:t>
            </a:r>
            <a:r>
              <a:rPr sz="2400" dirty="0">
                <a:latin typeface="Times New Roman"/>
                <a:cs typeface="Times New Roman"/>
              </a:rPr>
              <a:t>il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backup.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79119" y="394843"/>
            <a:ext cx="574040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del Fyle </a:t>
            </a:r>
            <a:r>
              <a:rPr dirty="0"/>
              <a:t>System  BackUp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739" y="1898604"/>
            <a:ext cx="7463790" cy="386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400" i="1" spc="-10" dirty="0">
                <a:latin typeface="Times New Roman"/>
                <a:cs typeface="Times New Roman"/>
              </a:rPr>
              <a:t>Frequenza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latin typeface="Times New Roman"/>
                <a:cs typeface="Times New Roman"/>
              </a:rPr>
              <a:t>la </a:t>
            </a:r>
            <a:r>
              <a:rPr sz="2400" spc="-5" dirty="0">
                <a:latin typeface="Times New Roman"/>
                <a:cs typeface="Times New Roman"/>
              </a:rPr>
              <a:t>scelta </a:t>
            </a:r>
            <a:r>
              <a:rPr sz="2400" dirty="0">
                <a:latin typeface="Times New Roman"/>
                <a:cs typeface="Times New Roman"/>
              </a:rPr>
              <a:t>va </a:t>
            </a:r>
            <a:r>
              <a:rPr sz="2400" spc="-5" dirty="0">
                <a:latin typeface="Times New Roman"/>
                <a:cs typeface="Times New Roman"/>
              </a:rPr>
              <a:t>pianificata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base alla quantità </a:t>
            </a:r>
            <a:r>
              <a:rPr sz="2400" spc="-15" dirty="0">
                <a:latin typeface="Times New Roman"/>
                <a:cs typeface="Times New Roman"/>
              </a:rPr>
              <a:t>di  </a:t>
            </a:r>
            <a:r>
              <a:rPr sz="2400" spc="-5" dirty="0">
                <a:latin typeface="Times New Roman"/>
                <a:cs typeface="Times New Roman"/>
              </a:rPr>
              <a:t>lavoro svolta </a:t>
            </a:r>
            <a:r>
              <a:rPr sz="2400" dirty="0">
                <a:latin typeface="Times New Roman"/>
                <a:cs typeface="Times New Roman"/>
              </a:rPr>
              <a:t>nel </a:t>
            </a:r>
            <a:r>
              <a:rPr sz="2400" spc="-5" dirty="0">
                <a:latin typeface="Times New Roman"/>
                <a:cs typeface="Times New Roman"/>
              </a:rPr>
              <a:t>tempo </a:t>
            </a:r>
            <a:r>
              <a:rPr sz="2400" dirty="0">
                <a:latin typeface="Times New Roman"/>
                <a:cs typeface="Times New Roman"/>
              </a:rPr>
              <a:t>ed </a:t>
            </a:r>
            <a:r>
              <a:rPr sz="2400" spc="5" dirty="0">
                <a:latin typeface="Times New Roman"/>
                <a:cs typeface="Times New Roman"/>
              </a:rPr>
              <a:t>al </a:t>
            </a:r>
            <a:r>
              <a:rPr sz="2400" dirty="0">
                <a:latin typeface="Times New Roman"/>
                <a:cs typeface="Times New Roman"/>
              </a:rPr>
              <a:t>costo di </a:t>
            </a:r>
            <a:r>
              <a:rPr sz="2400" spc="-5" dirty="0">
                <a:latin typeface="Times New Roman"/>
                <a:cs typeface="Times New Roman"/>
              </a:rPr>
              <a:t>ripristino.  </a:t>
            </a:r>
            <a:r>
              <a:rPr sz="2400" dirty="0">
                <a:latin typeface="Times New Roman"/>
                <a:cs typeface="Times New Roman"/>
              </a:rPr>
              <a:t>Generalmente la frequenza è di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tipo:</a:t>
            </a:r>
            <a:endParaRPr sz="2400">
              <a:latin typeface="Times New Roman"/>
              <a:cs typeface="Times New Roman"/>
            </a:endParaRPr>
          </a:p>
          <a:p>
            <a:pPr marL="431800" indent="-419100" algn="just">
              <a:lnSpc>
                <a:spcPct val="100000"/>
              </a:lnSpc>
              <a:spcBef>
                <a:spcPts val="1440"/>
              </a:spcBef>
              <a:buChar char="•"/>
              <a:tabLst>
                <a:tab pos="432434" algn="l"/>
              </a:tabLst>
            </a:pPr>
            <a:r>
              <a:rPr sz="2400" dirty="0">
                <a:latin typeface="Times New Roman"/>
                <a:cs typeface="Times New Roman"/>
              </a:rPr>
              <a:t>giornaliero;</a:t>
            </a:r>
            <a:endParaRPr sz="2400">
              <a:latin typeface="Times New Roman"/>
              <a:cs typeface="Times New Roman"/>
            </a:endParaRPr>
          </a:p>
          <a:p>
            <a:pPr marL="431800" indent="-419100" algn="just">
              <a:lnSpc>
                <a:spcPct val="100000"/>
              </a:lnSpc>
              <a:spcBef>
                <a:spcPts val="1445"/>
              </a:spcBef>
              <a:buChar char="•"/>
              <a:tabLst>
                <a:tab pos="432434" algn="l"/>
              </a:tabLst>
            </a:pPr>
            <a:r>
              <a:rPr sz="2400" spc="-5" dirty="0">
                <a:latin typeface="Times New Roman"/>
                <a:cs typeface="Times New Roman"/>
              </a:rPr>
              <a:t>settimanale;</a:t>
            </a:r>
            <a:endParaRPr sz="2400">
              <a:latin typeface="Times New Roman"/>
              <a:cs typeface="Times New Roman"/>
            </a:endParaRPr>
          </a:p>
          <a:p>
            <a:pPr marL="431800" indent="-419100" algn="just">
              <a:lnSpc>
                <a:spcPct val="100000"/>
              </a:lnSpc>
              <a:spcBef>
                <a:spcPts val="1440"/>
              </a:spcBef>
              <a:buChar char="•"/>
              <a:tabLst>
                <a:tab pos="432434" algn="l"/>
              </a:tabLst>
            </a:pPr>
            <a:r>
              <a:rPr sz="2400" spc="-5" dirty="0">
                <a:latin typeface="Times New Roman"/>
                <a:cs typeface="Times New Roman"/>
              </a:rPr>
              <a:t>mensile;</a:t>
            </a:r>
            <a:endParaRPr sz="2400">
              <a:latin typeface="Times New Roman"/>
              <a:cs typeface="Times New Roman"/>
            </a:endParaRPr>
          </a:p>
          <a:p>
            <a:pPr marL="431800" indent="-419100" algn="just">
              <a:lnSpc>
                <a:spcPct val="100000"/>
              </a:lnSpc>
              <a:spcBef>
                <a:spcPts val="1440"/>
              </a:spcBef>
              <a:buChar char="•"/>
              <a:tabLst>
                <a:tab pos="432434" algn="l"/>
              </a:tabLst>
            </a:pPr>
            <a:r>
              <a:rPr sz="2400" dirty="0">
                <a:latin typeface="Times New Roman"/>
                <a:cs typeface="Times New Roman"/>
              </a:rPr>
              <a:t>annuale (solo per archivi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storici).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818639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del Fyle </a:t>
            </a:r>
            <a:r>
              <a:rPr dirty="0"/>
              <a:t>System  BackUp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3439" y="3468242"/>
            <a:ext cx="202691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3439" y="5370195"/>
            <a:ext cx="202691" cy="21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0739" y="1586229"/>
            <a:ext cx="7464425" cy="454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i="1" spc="-5" dirty="0">
                <a:latin typeface="Times New Roman"/>
                <a:cs typeface="Times New Roman"/>
              </a:rPr>
              <a:t>Scelta </a:t>
            </a:r>
            <a:r>
              <a:rPr sz="2400" i="1" dirty="0">
                <a:latin typeface="Times New Roman"/>
                <a:cs typeface="Times New Roman"/>
              </a:rPr>
              <a:t>dei </a:t>
            </a:r>
            <a:r>
              <a:rPr sz="2400" i="1" spc="-5" dirty="0">
                <a:latin typeface="Times New Roman"/>
                <a:cs typeface="Times New Roman"/>
              </a:rPr>
              <a:t>file</a:t>
            </a:r>
            <a:r>
              <a:rPr sz="2400" spc="-5" dirty="0">
                <a:latin typeface="Times New Roman"/>
                <a:cs typeface="Times New Roman"/>
              </a:rPr>
              <a:t>: </a:t>
            </a:r>
            <a:r>
              <a:rPr sz="2400" dirty="0">
                <a:latin typeface="Times New Roman"/>
                <a:cs typeface="Times New Roman"/>
              </a:rPr>
              <a:t>la </a:t>
            </a:r>
            <a:r>
              <a:rPr sz="2400" spc="-5" dirty="0">
                <a:latin typeface="Times New Roman"/>
                <a:cs typeface="Times New Roman"/>
              </a:rPr>
              <a:t>scelta </a:t>
            </a:r>
            <a:r>
              <a:rPr sz="2400" dirty="0">
                <a:latin typeface="Times New Roman"/>
                <a:cs typeface="Times New Roman"/>
              </a:rPr>
              <a:t>va </a:t>
            </a:r>
            <a:r>
              <a:rPr sz="2400" spc="-5" dirty="0">
                <a:latin typeface="Times New Roman"/>
                <a:cs typeface="Times New Roman"/>
              </a:rPr>
              <a:t>pianificata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base </a:t>
            </a:r>
            <a:r>
              <a:rPr sz="2400" dirty="0">
                <a:latin typeface="Times New Roman"/>
                <a:cs typeface="Times New Roman"/>
              </a:rPr>
              <a:t>al </a:t>
            </a:r>
            <a:r>
              <a:rPr sz="2400" spc="-5" dirty="0">
                <a:latin typeface="Times New Roman"/>
                <a:cs typeface="Times New Roman"/>
              </a:rPr>
              <a:t>contenuto  </a:t>
            </a:r>
            <a:r>
              <a:rPr sz="2400" dirty="0">
                <a:latin typeface="Times New Roman"/>
                <a:cs typeface="Times New Roman"/>
              </a:rPr>
              <a:t>dei file ed al costo di ripristino. </a:t>
            </a:r>
            <a:r>
              <a:rPr sz="2400" spc="-5" dirty="0">
                <a:latin typeface="Times New Roman"/>
                <a:cs typeface="Times New Roman"/>
              </a:rPr>
              <a:t>Ad</a:t>
            </a:r>
            <a:r>
              <a:rPr sz="2400" spc="-2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esempio: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850">
              <a:latin typeface="Times New Roman"/>
              <a:cs typeface="Times New Roman"/>
            </a:endParaRPr>
          </a:p>
          <a:p>
            <a:pPr marL="241300" marR="598805" indent="60960">
              <a:lnSpc>
                <a:spcPct val="13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i file </a:t>
            </a:r>
            <a:r>
              <a:rPr sz="2400" i="1" dirty="0">
                <a:latin typeface="Times New Roman"/>
                <a:cs typeface="Times New Roman"/>
              </a:rPr>
              <a:t>critici </a:t>
            </a:r>
            <a:r>
              <a:rPr sz="2400" dirty="0">
                <a:latin typeface="Times New Roman"/>
                <a:cs typeface="Times New Roman"/>
              </a:rPr>
              <a:t>potrebbero essere raggruppati in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directory  dedicate delle quali </a:t>
            </a:r>
            <a:r>
              <a:rPr sz="2400" spc="-5" dirty="0">
                <a:latin typeface="Times New Roman"/>
                <a:cs typeface="Times New Roman"/>
              </a:rPr>
              <a:t>si </a:t>
            </a:r>
            <a:r>
              <a:rPr sz="2400" spc="-10" dirty="0">
                <a:latin typeface="Times New Roman"/>
                <a:cs typeface="Times New Roman"/>
              </a:rPr>
              <a:t>effettua </a:t>
            </a:r>
            <a:r>
              <a:rPr sz="2400" dirty="0">
                <a:latin typeface="Times New Roman"/>
                <a:cs typeface="Times New Roman"/>
              </a:rPr>
              <a:t>copia con </a:t>
            </a:r>
            <a:r>
              <a:rPr sz="2400" spc="-5" dirty="0">
                <a:latin typeface="Times New Roman"/>
                <a:cs typeface="Times New Roman"/>
              </a:rPr>
              <a:t>maggiore  </a:t>
            </a:r>
            <a:r>
              <a:rPr sz="2400" dirty="0">
                <a:latin typeface="Times New Roman"/>
                <a:cs typeface="Times New Roman"/>
              </a:rPr>
              <a:t>frequenza;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250">
              <a:latin typeface="Times New Roman"/>
              <a:cs typeface="Times New Roman"/>
            </a:endParaRPr>
          </a:p>
          <a:p>
            <a:pPr marL="317500" marR="221615" indent="-15240">
              <a:lnSpc>
                <a:spcPct val="130100"/>
              </a:lnSpc>
            </a:pPr>
            <a:r>
              <a:rPr sz="2400" dirty="0">
                <a:latin typeface="Times New Roman"/>
                <a:cs typeface="Times New Roman"/>
              </a:rPr>
              <a:t>la duplicazione di alcuni file </a:t>
            </a:r>
            <a:r>
              <a:rPr sz="2400" i="1" dirty="0">
                <a:latin typeface="Times New Roman"/>
                <a:cs typeface="Times New Roman"/>
              </a:rPr>
              <a:t>critici </a:t>
            </a:r>
            <a:r>
              <a:rPr sz="2400" dirty="0">
                <a:latin typeface="Times New Roman"/>
                <a:cs typeface="Times New Roman"/>
              </a:rPr>
              <a:t>può essere</a:t>
            </a:r>
            <a:r>
              <a:rPr sz="2400" spc="-20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opportuna  se il quantitativo di </a:t>
            </a:r>
            <a:r>
              <a:rPr sz="2400" spc="-5" dirty="0">
                <a:latin typeface="Times New Roman"/>
                <a:cs typeface="Times New Roman"/>
              </a:rPr>
              <a:t>memoria </a:t>
            </a:r>
            <a:r>
              <a:rPr sz="2400" dirty="0">
                <a:latin typeface="Times New Roman"/>
                <a:cs typeface="Times New Roman"/>
              </a:rPr>
              <a:t>sprecato è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giustificabile.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818639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del Fyle </a:t>
            </a:r>
            <a:r>
              <a:rPr dirty="0"/>
              <a:t>System  BackUp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3439" y="3544061"/>
            <a:ext cx="202691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3439" y="3982973"/>
            <a:ext cx="202691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3439" y="4860671"/>
            <a:ext cx="202691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40739" y="1689100"/>
            <a:ext cx="7461884" cy="4333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400" i="1" spc="-35" dirty="0">
                <a:latin typeface="Times New Roman"/>
                <a:cs typeface="Times New Roman"/>
              </a:rPr>
              <a:t>Tecnica </a:t>
            </a:r>
            <a:r>
              <a:rPr sz="2400" i="1" spc="-5" dirty="0">
                <a:latin typeface="Times New Roman"/>
                <a:cs typeface="Times New Roman"/>
              </a:rPr>
              <a:t>di backup</a:t>
            </a:r>
            <a:r>
              <a:rPr sz="2400" spc="-5" dirty="0">
                <a:latin typeface="Times New Roman"/>
                <a:cs typeface="Times New Roman"/>
              </a:rPr>
              <a:t>: </a:t>
            </a:r>
            <a:r>
              <a:rPr sz="2400" dirty="0">
                <a:latin typeface="Times New Roman"/>
                <a:cs typeface="Times New Roman"/>
              </a:rPr>
              <a:t>la </a:t>
            </a:r>
            <a:r>
              <a:rPr sz="2400" spc="-5" dirty="0">
                <a:latin typeface="Times New Roman"/>
                <a:cs typeface="Times New Roman"/>
              </a:rPr>
              <a:t>scelta </a:t>
            </a:r>
            <a:r>
              <a:rPr sz="2400" dirty="0">
                <a:latin typeface="Times New Roman"/>
                <a:cs typeface="Times New Roman"/>
              </a:rPr>
              <a:t>va </a:t>
            </a:r>
            <a:r>
              <a:rPr sz="2400" spc="-5" dirty="0">
                <a:latin typeface="Times New Roman"/>
                <a:cs typeface="Times New Roman"/>
              </a:rPr>
              <a:t>pianificata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base al tempo  disponibile </a:t>
            </a:r>
            <a:r>
              <a:rPr sz="2400" dirty="0">
                <a:latin typeface="Times New Roman"/>
                <a:cs typeface="Times New Roman"/>
              </a:rPr>
              <a:t>ed </a:t>
            </a:r>
            <a:r>
              <a:rPr sz="2400" spc="-5" dirty="0">
                <a:latin typeface="Times New Roman"/>
                <a:cs typeface="Times New Roman"/>
              </a:rPr>
              <a:t>al </a:t>
            </a:r>
            <a:r>
              <a:rPr sz="2400" dirty="0">
                <a:latin typeface="Times New Roman"/>
                <a:cs typeface="Times New Roman"/>
              </a:rPr>
              <a:t>costo </a:t>
            </a:r>
            <a:r>
              <a:rPr sz="2400" spc="-5" dirty="0">
                <a:latin typeface="Times New Roman"/>
                <a:cs typeface="Times New Roman"/>
              </a:rPr>
              <a:t>sopportabile per </a:t>
            </a:r>
            <a:r>
              <a:rPr sz="2400" dirty="0">
                <a:latin typeface="Times New Roman"/>
                <a:cs typeface="Times New Roman"/>
              </a:rPr>
              <a:t>i </a:t>
            </a:r>
            <a:r>
              <a:rPr sz="2400" spc="-5" dirty="0">
                <a:latin typeface="Times New Roman"/>
                <a:cs typeface="Times New Roman"/>
              </a:rPr>
              <a:t>supporti. </a:t>
            </a:r>
            <a:r>
              <a:rPr sz="2400" spc="-15" dirty="0">
                <a:latin typeface="Times New Roman"/>
                <a:cs typeface="Times New Roman"/>
              </a:rPr>
              <a:t>Le  </a:t>
            </a:r>
            <a:r>
              <a:rPr sz="2400" dirty="0">
                <a:latin typeface="Times New Roman"/>
                <a:cs typeface="Times New Roman"/>
              </a:rPr>
              <a:t>tecniche di backup possono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essere:</a:t>
            </a:r>
            <a:endParaRPr sz="2400">
              <a:latin typeface="Times New Roman"/>
              <a:cs typeface="Times New Roman"/>
            </a:endParaRPr>
          </a:p>
          <a:p>
            <a:pPr marL="302260">
              <a:lnSpc>
                <a:spcPct val="100000"/>
              </a:lnSpc>
              <a:spcBef>
                <a:spcPts val="795"/>
              </a:spcBef>
            </a:pPr>
            <a:r>
              <a:rPr sz="2400" dirty="0">
                <a:latin typeface="Times New Roman"/>
                <a:cs typeface="Times New Roman"/>
              </a:rPr>
              <a:t>backup </a:t>
            </a:r>
            <a:r>
              <a:rPr sz="2400" spc="-5" dirty="0">
                <a:latin typeface="Times New Roman"/>
                <a:cs typeface="Times New Roman"/>
              </a:rPr>
              <a:t>su </a:t>
            </a:r>
            <a:r>
              <a:rPr sz="2400" dirty="0">
                <a:latin typeface="Times New Roman"/>
                <a:cs typeface="Times New Roman"/>
              </a:rPr>
              <a:t>nastri dell’intero file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system;</a:t>
            </a:r>
            <a:endParaRPr sz="2400">
              <a:latin typeface="Times New Roman"/>
              <a:cs typeface="Times New Roman"/>
            </a:endParaRPr>
          </a:p>
          <a:p>
            <a:pPr marL="302260">
              <a:lnSpc>
                <a:spcPct val="100000"/>
              </a:lnSpc>
              <a:spcBef>
                <a:spcPts val="575"/>
              </a:spcBef>
              <a:tabLst>
                <a:tab pos="1334135" algn="l"/>
                <a:tab pos="3056255" algn="l"/>
                <a:tab pos="3969385" algn="l"/>
                <a:tab pos="4631055" algn="l"/>
                <a:tab pos="5153660" algn="l"/>
                <a:tab pos="5711825" algn="l"/>
                <a:tab pos="6557645" algn="l"/>
              </a:tabLst>
            </a:pPr>
            <a:r>
              <a:rPr sz="2400" dirty="0">
                <a:latin typeface="Times New Roman"/>
                <a:cs typeface="Times New Roman"/>
              </a:rPr>
              <a:t>backup	incrementale	(copia	solo	dei	</a:t>
            </a:r>
            <a:r>
              <a:rPr sz="2400" spc="-5" dirty="0">
                <a:latin typeface="Times New Roman"/>
                <a:cs typeface="Times New Roman"/>
              </a:rPr>
              <a:t>file	</a:t>
            </a:r>
            <a:r>
              <a:rPr sz="2400" dirty="0">
                <a:latin typeface="Times New Roman"/>
                <a:cs typeface="Times New Roman"/>
              </a:rPr>
              <a:t>nuovi	o</a:t>
            </a:r>
            <a:endParaRPr sz="2400">
              <a:latin typeface="Times New Roman"/>
              <a:cs typeface="Times New Roman"/>
            </a:endParaRPr>
          </a:p>
          <a:p>
            <a:pPr marL="3175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Times New Roman"/>
                <a:cs typeface="Times New Roman"/>
              </a:rPr>
              <a:t>modificati dall’ultimo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backup);</a:t>
            </a:r>
            <a:endParaRPr sz="2400">
              <a:latin typeface="Times New Roman"/>
              <a:cs typeface="Times New Roman"/>
            </a:endParaRPr>
          </a:p>
          <a:p>
            <a:pPr marL="317500" marR="67945" indent="-15240">
              <a:lnSpc>
                <a:spcPct val="120000"/>
              </a:lnSpc>
            </a:pPr>
            <a:r>
              <a:rPr sz="2400" dirty="0">
                <a:latin typeface="Times New Roman"/>
                <a:cs typeface="Times New Roman"/>
              </a:rPr>
              <a:t>duplicazione incrociata dei dati </a:t>
            </a:r>
            <a:r>
              <a:rPr sz="2400" spc="-5" dirty="0">
                <a:latin typeface="Times New Roman"/>
                <a:cs typeface="Times New Roman"/>
              </a:rPr>
              <a:t>su </a:t>
            </a:r>
            <a:r>
              <a:rPr sz="2400" dirty="0">
                <a:latin typeface="Times New Roman"/>
                <a:cs typeface="Times New Roman"/>
              </a:rPr>
              <a:t>due dispositivi: </a:t>
            </a:r>
            <a:r>
              <a:rPr sz="2400" spc="-5" dirty="0">
                <a:latin typeface="Times New Roman"/>
                <a:cs typeface="Times New Roman"/>
              </a:rPr>
              <a:t>metà</a:t>
            </a:r>
            <a:r>
              <a:rPr sz="2400" spc="-229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  ogni disco contiene i propri dati e l’altra </a:t>
            </a:r>
            <a:r>
              <a:rPr sz="2400" spc="-5" dirty="0">
                <a:latin typeface="Times New Roman"/>
                <a:cs typeface="Times New Roman"/>
              </a:rPr>
              <a:t>metà </a:t>
            </a:r>
            <a:r>
              <a:rPr sz="2400" dirty="0">
                <a:latin typeface="Times New Roman"/>
                <a:cs typeface="Times New Roman"/>
              </a:rPr>
              <a:t>contiene i  dati dell’altro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disco.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818639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del Fyle </a:t>
            </a:r>
            <a:r>
              <a:rPr dirty="0"/>
              <a:t>System  BackUp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9639" y="3379089"/>
            <a:ext cx="202691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9639" y="3927728"/>
            <a:ext cx="202691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639" y="5025009"/>
            <a:ext cx="202691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7244" y="1442085"/>
            <a:ext cx="7461884" cy="441579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spc="-5" dirty="0">
                <a:latin typeface="Times New Roman"/>
                <a:cs typeface="Times New Roman"/>
              </a:rPr>
              <a:t>Accesso </a:t>
            </a:r>
            <a:r>
              <a:rPr sz="2400" dirty="0">
                <a:latin typeface="Times New Roman"/>
                <a:cs typeface="Times New Roman"/>
              </a:rPr>
              <a:t>a disco operazione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lenta.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ts val="4320"/>
              </a:lnSpc>
              <a:spcBef>
                <a:spcPts val="380"/>
              </a:spcBef>
            </a:pPr>
            <a:r>
              <a:rPr sz="2400" spc="-5" dirty="0">
                <a:latin typeface="Times New Roman"/>
                <a:cs typeface="Times New Roman"/>
              </a:rPr>
              <a:t>Molti file system prevedono tecniche </a:t>
            </a:r>
            <a:r>
              <a:rPr sz="2400" dirty="0">
                <a:latin typeface="Times New Roman"/>
                <a:cs typeface="Times New Roman"/>
              </a:rPr>
              <a:t>per </a:t>
            </a:r>
            <a:r>
              <a:rPr sz="2400" spc="-5" dirty="0">
                <a:latin typeface="Times New Roman"/>
                <a:cs typeface="Times New Roman"/>
              </a:rPr>
              <a:t>ridurre il numero  di </a:t>
            </a:r>
            <a:r>
              <a:rPr sz="2400" dirty="0">
                <a:latin typeface="Times New Roman"/>
                <a:cs typeface="Times New Roman"/>
              </a:rPr>
              <a:t>accessi al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disco:</a:t>
            </a:r>
            <a:endParaRPr sz="2400">
              <a:latin typeface="Times New Roman"/>
              <a:cs typeface="Times New Roman"/>
            </a:endParaRPr>
          </a:p>
          <a:p>
            <a:pPr marL="301625">
              <a:lnSpc>
                <a:spcPct val="100000"/>
              </a:lnSpc>
              <a:spcBef>
                <a:spcPts val="1060"/>
              </a:spcBef>
            </a:pPr>
            <a:r>
              <a:rPr sz="2400" dirty="0">
                <a:latin typeface="Times New Roman"/>
                <a:cs typeface="Times New Roman"/>
              </a:rPr>
              <a:t>caching;</a:t>
            </a:r>
            <a:endParaRPr sz="2400">
              <a:latin typeface="Times New Roman"/>
              <a:cs typeface="Times New Roman"/>
            </a:endParaRPr>
          </a:p>
          <a:p>
            <a:pPr marL="301625">
              <a:lnSpc>
                <a:spcPct val="100000"/>
              </a:lnSpc>
              <a:spcBef>
                <a:spcPts val="1445"/>
              </a:spcBef>
            </a:pPr>
            <a:r>
              <a:rPr sz="2400" dirty="0">
                <a:latin typeface="Times New Roman"/>
                <a:cs typeface="Times New Roman"/>
              </a:rPr>
              <a:t>riduzione dei </a:t>
            </a:r>
            <a:r>
              <a:rPr sz="2400" spc="-5" dirty="0">
                <a:latin typeface="Times New Roman"/>
                <a:cs typeface="Times New Roman"/>
              </a:rPr>
              <a:t>movimenti </a:t>
            </a:r>
            <a:r>
              <a:rPr sz="2400" dirty="0">
                <a:latin typeface="Times New Roman"/>
                <a:cs typeface="Times New Roman"/>
              </a:rPr>
              <a:t>del braccio del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disco</a:t>
            </a:r>
            <a:endParaRPr sz="2400">
              <a:latin typeface="Times New Roman"/>
              <a:cs typeface="Times New Roman"/>
            </a:endParaRPr>
          </a:p>
          <a:p>
            <a:pPr marL="31750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latin typeface="Times New Roman"/>
                <a:cs typeface="Times New Roman"/>
              </a:rPr>
              <a:t>(soluzione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soft);</a:t>
            </a:r>
            <a:endParaRPr sz="2400">
              <a:latin typeface="Times New Roman"/>
              <a:cs typeface="Times New Roman"/>
            </a:endParaRPr>
          </a:p>
          <a:p>
            <a:pPr marL="317500" marR="1571625" indent="-15240">
              <a:lnSpc>
                <a:spcPct val="150000"/>
              </a:lnSpc>
            </a:pPr>
            <a:r>
              <a:rPr sz="2400" dirty="0">
                <a:latin typeface="Times New Roman"/>
                <a:cs typeface="Times New Roman"/>
              </a:rPr>
              <a:t>riduzione dei </a:t>
            </a:r>
            <a:r>
              <a:rPr sz="2400" spc="-5" dirty="0">
                <a:latin typeface="Times New Roman"/>
                <a:cs typeface="Times New Roman"/>
              </a:rPr>
              <a:t>movimenti </a:t>
            </a:r>
            <a:r>
              <a:rPr sz="2400" dirty="0">
                <a:latin typeface="Times New Roman"/>
                <a:cs typeface="Times New Roman"/>
              </a:rPr>
              <a:t>del braccio del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disco  (soluzione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hard).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818639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del Fyle </a:t>
            </a:r>
            <a:r>
              <a:rPr dirty="0"/>
              <a:t>System  </a:t>
            </a:r>
            <a:r>
              <a:rPr spc="-5" dirty="0"/>
              <a:t>Prestazioni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818639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del Fyle </a:t>
            </a:r>
            <a:r>
              <a:rPr dirty="0"/>
              <a:t>System  </a:t>
            </a:r>
            <a:r>
              <a:rPr spc="-5" dirty="0"/>
              <a:t>Prestazioni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1552" y="2634233"/>
            <a:ext cx="178308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1552" y="3548634"/>
            <a:ext cx="178308" cy="178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1552" y="4463034"/>
            <a:ext cx="178308" cy="178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7244" y="1454886"/>
            <a:ext cx="7682865" cy="5030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3520">
              <a:lnSpc>
                <a:spcPct val="150000"/>
              </a:lnSpc>
              <a:spcBef>
                <a:spcPts val="100"/>
              </a:spcBef>
            </a:pPr>
            <a:r>
              <a:rPr sz="2000" b="1" i="1" spc="-5" dirty="0">
                <a:latin typeface="Times New Roman"/>
                <a:cs typeface="Times New Roman"/>
              </a:rPr>
              <a:t>block cache</a:t>
            </a:r>
            <a:r>
              <a:rPr sz="2000" i="1" spc="-5" dirty="0">
                <a:latin typeface="Times New Roman"/>
                <a:cs typeface="Times New Roman"/>
              </a:rPr>
              <a:t>: </a:t>
            </a:r>
            <a:r>
              <a:rPr sz="2000" dirty="0">
                <a:latin typeface="Times New Roman"/>
                <a:cs typeface="Times New Roman"/>
              </a:rPr>
              <a:t>un </a:t>
            </a:r>
            <a:r>
              <a:rPr sz="2000" spc="-10" dirty="0">
                <a:latin typeface="Times New Roman"/>
                <a:cs typeface="Times New Roman"/>
              </a:rPr>
              <a:t>certo </a:t>
            </a:r>
            <a:r>
              <a:rPr sz="2000" spc="-5" dirty="0">
                <a:latin typeface="Times New Roman"/>
                <a:cs typeface="Times New Roman"/>
              </a:rPr>
              <a:t>numero </a:t>
            </a:r>
            <a:r>
              <a:rPr sz="2000" dirty="0">
                <a:latin typeface="Times New Roman"/>
                <a:cs typeface="Times New Roman"/>
              </a:rPr>
              <a:t>di </a:t>
            </a:r>
            <a:r>
              <a:rPr sz="2000" spc="-5" dirty="0">
                <a:latin typeface="Times New Roman"/>
                <a:cs typeface="Times New Roman"/>
              </a:rPr>
              <a:t>blocchi </a:t>
            </a:r>
            <a:r>
              <a:rPr sz="2000" spc="-10" dirty="0">
                <a:latin typeface="Times New Roman"/>
                <a:cs typeface="Times New Roman"/>
              </a:rPr>
              <a:t>in </a:t>
            </a:r>
            <a:r>
              <a:rPr sz="2000" spc="-5" dirty="0">
                <a:latin typeface="Times New Roman"/>
                <a:cs typeface="Times New Roman"/>
              </a:rPr>
              <a:t>memoria </a:t>
            </a:r>
            <a:r>
              <a:rPr sz="2000" dirty="0">
                <a:latin typeface="Times New Roman"/>
                <a:cs typeface="Times New Roman"/>
              </a:rPr>
              <a:t>vengono </a:t>
            </a:r>
            <a:r>
              <a:rPr sz="2000" spc="-5" dirty="0">
                <a:latin typeface="Times New Roman"/>
                <a:cs typeface="Times New Roman"/>
              </a:rPr>
              <a:t>riservati  </a:t>
            </a:r>
            <a:r>
              <a:rPr sz="2000" dirty="0">
                <a:latin typeface="Times New Roman"/>
                <a:cs typeface="Times New Roman"/>
              </a:rPr>
              <a:t>per contenere blocchi di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disco.</a:t>
            </a:r>
            <a:endParaRPr sz="2000">
              <a:latin typeface="Times New Roman"/>
              <a:cs typeface="Times New Roman"/>
            </a:endParaRPr>
          </a:p>
          <a:p>
            <a:pPr marL="74295" marR="8890" indent="241935">
              <a:lnSpc>
                <a:spcPct val="150000"/>
              </a:lnSpc>
              <a:spcBef>
                <a:spcPts val="170"/>
              </a:spcBef>
            </a:pPr>
            <a:r>
              <a:rPr sz="2000" spc="-5" dirty="0">
                <a:latin typeface="Times New Roman"/>
                <a:cs typeface="Times New Roman"/>
              </a:rPr>
              <a:t>ad </a:t>
            </a:r>
            <a:r>
              <a:rPr sz="2000" dirty="0">
                <a:latin typeface="Times New Roman"/>
                <a:cs typeface="Times New Roman"/>
              </a:rPr>
              <a:t>ogni </a:t>
            </a:r>
            <a:r>
              <a:rPr sz="2000" spc="-5" dirty="0">
                <a:latin typeface="Times New Roman"/>
                <a:cs typeface="Times New Roman"/>
              </a:rPr>
              <a:t>richiesta di un blocco </a:t>
            </a:r>
            <a:r>
              <a:rPr sz="2000" dirty="0">
                <a:latin typeface="Times New Roman"/>
                <a:cs typeface="Times New Roman"/>
              </a:rPr>
              <a:t>viene </a:t>
            </a:r>
            <a:r>
              <a:rPr sz="2000" spc="-5" dirty="0">
                <a:latin typeface="Times New Roman"/>
                <a:cs typeface="Times New Roman"/>
              </a:rPr>
              <a:t>scandita la tabella </a:t>
            </a:r>
            <a:r>
              <a:rPr sz="2000" dirty="0">
                <a:latin typeface="Times New Roman"/>
                <a:cs typeface="Times New Roman"/>
              </a:rPr>
              <a:t>dei blocchi </a:t>
            </a:r>
            <a:r>
              <a:rPr sz="2000" spc="-20" dirty="0">
                <a:latin typeface="Times New Roman"/>
                <a:cs typeface="Times New Roman"/>
              </a:rPr>
              <a:t>in  </a:t>
            </a:r>
            <a:r>
              <a:rPr sz="2000" spc="-5" dirty="0">
                <a:latin typeface="Times New Roman"/>
                <a:cs typeface="Times New Roman"/>
              </a:rPr>
              <a:t>memoria </a:t>
            </a:r>
            <a:r>
              <a:rPr sz="2000" dirty="0">
                <a:latin typeface="Times New Roman"/>
                <a:cs typeface="Times New Roman"/>
              </a:rPr>
              <a:t>per verificarne </a:t>
            </a:r>
            <a:r>
              <a:rPr sz="2000" spc="-5" dirty="0">
                <a:latin typeface="Times New Roman"/>
                <a:cs typeface="Times New Roman"/>
              </a:rPr>
              <a:t>la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presenza;</a:t>
            </a:r>
            <a:endParaRPr sz="2000">
              <a:latin typeface="Times New Roman"/>
              <a:cs typeface="Times New Roman"/>
            </a:endParaRPr>
          </a:p>
          <a:p>
            <a:pPr marL="74295" marR="6985" indent="241935">
              <a:lnSpc>
                <a:spcPct val="150000"/>
              </a:lnSpc>
              <a:spcBef>
                <a:spcPts val="5"/>
              </a:spcBef>
              <a:tabLst>
                <a:tab pos="676275" algn="l"/>
                <a:tab pos="1206500" algn="l"/>
                <a:tab pos="1467485" algn="l"/>
                <a:tab pos="2461260" algn="l"/>
                <a:tab pos="2748915" algn="l"/>
                <a:tab pos="3573779" algn="l"/>
                <a:tab pos="4273550" algn="l"/>
                <a:tab pos="5222875" algn="l"/>
                <a:tab pos="5681980" algn="l"/>
              </a:tabLst>
            </a:pPr>
            <a:r>
              <a:rPr sz="2000" dirty="0">
                <a:latin typeface="Times New Roman"/>
                <a:cs typeface="Times New Roman"/>
              </a:rPr>
              <a:t>se	non	è	</a:t>
            </a:r>
            <a:r>
              <a:rPr sz="2000" spc="-5" dirty="0">
                <a:latin typeface="Times New Roman"/>
                <a:cs typeface="Times New Roman"/>
              </a:rPr>
              <a:t>presente	il	blocco	viene	caricato	</a:t>
            </a:r>
            <a:r>
              <a:rPr sz="2000" dirty="0">
                <a:latin typeface="Times New Roman"/>
                <a:cs typeface="Times New Roman"/>
              </a:rPr>
              <a:t>dal	</a:t>
            </a:r>
            <a:r>
              <a:rPr sz="2000" spc="-5" dirty="0">
                <a:latin typeface="Times New Roman"/>
                <a:cs typeface="Times New Roman"/>
              </a:rPr>
              <a:t>disco, copiato nella  </a:t>
            </a:r>
            <a:r>
              <a:rPr sz="2000" dirty="0">
                <a:latin typeface="Times New Roman"/>
                <a:cs typeface="Times New Roman"/>
              </a:rPr>
              <a:t>chache e </a:t>
            </a:r>
            <a:r>
              <a:rPr sz="2000" spc="5" dirty="0">
                <a:latin typeface="Times New Roman"/>
                <a:cs typeface="Times New Roman"/>
              </a:rPr>
              <a:t>poi </a:t>
            </a:r>
            <a:r>
              <a:rPr sz="2000" dirty="0">
                <a:latin typeface="Times New Roman"/>
                <a:cs typeface="Times New Roman"/>
              </a:rPr>
              <a:t>reso disponibile </a:t>
            </a:r>
            <a:r>
              <a:rPr sz="2000" spc="-5" dirty="0">
                <a:latin typeface="Times New Roman"/>
                <a:cs typeface="Times New Roman"/>
              </a:rPr>
              <a:t>alle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richieste;</a:t>
            </a:r>
            <a:endParaRPr sz="2000">
              <a:latin typeface="Times New Roman"/>
              <a:cs typeface="Times New Roman"/>
            </a:endParaRPr>
          </a:p>
          <a:p>
            <a:pPr marL="316865">
              <a:lnSpc>
                <a:spcPct val="100000"/>
              </a:lnSpc>
              <a:spcBef>
                <a:spcPts val="1200"/>
              </a:spcBef>
              <a:tabLst>
                <a:tab pos="795020" algn="l"/>
                <a:tab pos="1511300" algn="l"/>
                <a:tab pos="2188210" algn="l"/>
                <a:tab pos="3250565" algn="l"/>
                <a:tab pos="4208145" algn="l"/>
                <a:tab pos="5017135" algn="l"/>
                <a:tab pos="6101080" algn="l"/>
                <a:tab pos="7470140" algn="l"/>
              </a:tabLst>
            </a:pPr>
            <a:r>
              <a:rPr sz="2000" spc="-5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a	l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2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a	</a:t>
            </a:r>
            <a:r>
              <a:rPr sz="2000" spc="-10" dirty="0">
                <a:latin typeface="Times New Roman"/>
                <a:cs typeface="Times New Roman"/>
              </a:rPr>
              <a:t>pu</a:t>
            </a:r>
            <a:r>
              <a:rPr sz="2000" dirty="0">
                <a:latin typeface="Times New Roman"/>
                <a:cs typeface="Times New Roman"/>
              </a:rPr>
              <a:t>ò	e</a:t>
            </a:r>
            <a:r>
              <a:rPr sz="2000" spc="-1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sere	gest</a:t>
            </a:r>
            <a:r>
              <a:rPr sz="2000" spc="-2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ta	c</a:t>
            </a:r>
            <a:r>
              <a:rPr sz="2000" spc="-10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n	nor</a:t>
            </a:r>
            <a:r>
              <a:rPr sz="2000" spc="-2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i	</a:t>
            </a:r>
            <a:r>
              <a:rPr sz="2000" spc="-1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l</a:t>
            </a:r>
            <a:r>
              <a:rPr sz="2000" spc="-15" dirty="0">
                <a:latin typeface="Times New Roman"/>
                <a:cs typeface="Times New Roman"/>
              </a:rPr>
              <a:t>g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spc="-2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3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i	</a:t>
            </a:r>
            <a:r>
              <a:rPr sz="2000" spc="5" dirty="0">
                <a:latin typeface="Times New Roman"/>
                <a:cs typeface="Times New Roman"/>
              </a:rPr>
              <a:t>di</a:t>
            </a:r>
            <a:endParaRPr sz="2000">
              <a:latin typeface="Times New Roman"/>
              <a:cs typeface="Times New Roman"/>
            </a:endParaRPr>
          </a:p>
          <a:p>
            <a:pPr marL="74295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latin typeface="Times New Roman"/>
                <a:cs typeface="Times New Roman"/>
              </a:rPr>
              <a:t>rimpiazzamento </a:t>
            </a:r>
            <a:r>
              <a:rPr sz="2000" dirty="0">
                <a:latin typeface="Times New Roman"/>
                <a:cs typeface="Times New Roman"/>
              </a:rPr>
              <a:t>delle pagine </a:t>
            </a:r>
            <a:r>
              <a:rPr sz="2000" spc="-5" dirty="0">
                <a:latin typeface="Times New Roman"/>
                <a:cs typeface="Times New Roman"/>
              </a:rPr>
              <a:t>come </a:t>
            </a:r>
            <a:r>
              <a:rPr sz="2000" dirty="0">
                <a:latin typeface="Times New Roman"/>
                <a:cs typeface="Times New Roman"/>
              </a:rPr>
              <a:t>FIFO e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LRU;</a:t>
            </a:r>
            <a:endParaRPr sz="2000">
              <a:latin typeface="Times New Roman"/>
              <a:cs typeface="Times New Roman"/>
            </a:endParaRPr>
          </a:p>
          <a:p>
            <a:pPr marL="86360" marR="151765">
              <a:lnSpc>
                <a:spcPct val="150000"/>
              </a:lnSpc>
              <a:spcBef>
                <a:spcPts val="1789"/>
              </a:spcBef>
            </a:pPr>
            <a:r>
              <a:rPr sz="1600" spc="-5" dirty="0">
                <a:latin typeface="Times New Roman"/>
                <a:cs typeface="Times New Roman"/>
              </a:rPr>
              <a:t>UNIX </a:t>
            </a:r>
            <a:r>
              <a:rPr sz="1600" dirty="0">
                <a:latin typeface="Times New Roman"/>
                <a:cs typeface="Times New Roman"/>
              </a:rPr>
              <a:t>ogni 30 </a:t>
            </a:r>
            <a:r>
              <a:rPr sz="1600" spc="-5" dirty="0">
                <a:latin typeface="Times New Roman"/>
                <a:cs typeface="Times New Roman"/>
              </a:rPr>
              <a:t>secondi </a:t>
            </a:r>
            <a:r>
              <a:rPr sz="1600" dirty="0">
                <a:latin typeface="Times New Roman"/>
                <a:cs typeface="Times New Roman"/>
              </a:rPr>
              <a:t>riscrive tutti </a:t>
            </a:r>
            <a:r>
              <a:rPr sz="1600" spc="-5" dirty="0">
                <a:latin typeface="Times New Roman"/>
                <a:cs typeface="Times New Roman"/>
              </a:rPr>
              <a:t>i blocchi modificati su </a:t>
            </a:r>
            <a:r>
              <a:rPr sz="1600" dirty="0">
                <a:latin typeface="Times New Roman"/>
                <a:cs typeface="Times New Roman"/>
              </a:rPr>
              <a:t>disco </a:t>
            </a:r>
            <a:r>
              <a:rPr sz="1600" spc="-5" dirty="0">
                <a:latin typeface="Times New Roman"/>
                <a:cs typeface="Times New Roman"/>
              </a:rPr>
              <a:t>(oppure a</a:t>
            </a:r>
            <a:r>
              <a:rPr sz="1600" spc="2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richiesta  </a:t>
            </a:r>
            <a:r>
              <a:rPr sz="1600" spc="-5" dirty="0">
                <a:latin typeface="Times New Roman"/>
                <a:cs typeface="Times New Roman"/>
              </a:rPr>
              <a:t>dell’utente),</a:t>
            </a:r>
            <a:endParaRPr sz="1600">
              <a:latin typeface="Times New Roman"/>
              <a:cs typeface="Times New Roman"/>
            </a:endParaRPr>
          </a:p>
          <a:p>
            <a:pPr marL="86360">
              <a:lnSpc>
                <a:spcPct val="100000"/>
              </a:lnSpc>
              <a:spcBef>
                <a:spcPts val="960"/>
              </a:spcBef>
            </a:pPr>
            <a:r>
              <a:rPr sz="1600" spc="-10" dirty="0">
                <a:latin typeface="Times New Roman"/>
                <a:cs typeface="Times New Roman"/>
              </a:rPr>
              <a:t>WINDOWS </a:t>
            </a:r>
            <a:r>
              <a:rPr sz="1600" spc="-5" dirty="0">
                <a:latin typeface="Times New Roman"/>
                <a:cs typeface="Times New Roman"/>
              </a:rPr>
              <a:t>riscrive immediatamente </a:t>
            </a:r>
            <a:r>
              <a:rPr sz="1600" dirty="0">
                <a:latin typeface="Times New Roman"/>
                <a:cs typeface="Times New Roman"/>
              </a:rPr>
              <a:t>ogni </a:t>
            </a:r>
            <a:r>
              <a:rPr sz="1600" spc="-5" dirty="0">
                <a:latin typeface="Times New Roman"/>
                <a:cs typeface="Times New Roman"/>
              </a:rPr>
              <a:t>blocco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modificato.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5632" y="1679448"/>
            <a:ext cx="894588" cy="4572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85900" y="1679448"/>
            <a:ext cx="332231" cy="4572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3811" y="1679448"/>
            <a:ext cx="897636" cy="4572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4775" y="1972055"/>
            <a:ext cx="896112" cy="4572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96567" y="1972055"/>
            <a:ext cx="341375" cy="4572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63624" y="1972055"/>
            <a:ext cx="973836" cy="457200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3443" y="1676806"/>
            <a:ext cx="8022590" cy="144018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20" dirty="0">
                <a:latin typeface="Lucida Sans Unicode"/>
                <a:cs typeface="Lucida Sans Unicode"/>
              </a:rPr>
              <a:t>I </a:t>
            </a:r>
            <a:r>
              <a:rPr sz="1600" spc="-110" dirty="0">
                <a:solidFill>
                  <a:srgbClr val="0000FF"/>
                </a:solidFill>
                <a:latin typeface="Lucida Sans Unicode"/>
                <a:cs typeface="Lucida Sans Unicode"/>
              </a:rPr>
              <a:t>numeri </a:t>
            </a:r>
            <a:r>
              <a:rPr sz="1600" spc="-95" dirty="0">
                <a:solidFill>
                  <a:srgbClr val="0000FF"/>
                </a:solidFill>
                <a:latin typeface="Lucida Sans Unicode"/>
                <a:cs typeface="Lucida Sans Unicode"/>
              </a:rPr>
              <a:t>positivi </a:t>
            </a:r>
            <a:r>
              <a:rPr sz="1600" spc="-85" dirty="0">
                <a:latin typeface="Lucida Sans Unicode"/>
                <a:cs typeface="Lucida Sans Unicode"/>
              </a:rPr>
              <a:t>sono rappresentati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114" dirty="0">
                <a:latin typeface="Lucida Sans Unicode"/>
                <a:cs typeface="Lucida Sans Unicode"/>
              </a:rPr>
              <a:t>modulo </a:t>
            </a:r>
            <a:r>
              <a:rPr sz="1600" spc="-5" dirty="0">
                <a:latin typeface="Lucida Sans Unicode"/>
                <a:cs typeface="Lucida Sans Unicode"/>
              </a:rPr>
              <a:t>e</a:t>
            </a:r>
            <a:r>
              <a:rPr sz="1600" spc="155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segno</a:t>
            </a:r>
            <a:endParaRPr sz="160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20" dirty="0">
                <a:latin typeface="Lucida Sans Unicode"/>
                <a:cs typeface="Lucida Sans Unicode"/>
              </a:rPr>
              <a:t>I </a:t>
            </a:r>
            <a:r>
              <a:rPr sz="1600" spc="-105" dirty="0">
                <a:solidFill>
                  <a:srgbClr val="0000FF"/>
                </a:solidFill>
                <a:latin typeface="Lucida Sans Unicode"/>
                <a:cs typeface="Lucida Sans Unicode"/>
              </a:rPr>
              <a:t>numeri </a:t>
            </a:r>
            <a:r>
              <a:rPr sz="1600" spc="-80" dirty="0">
                <a:solidFill>
                  <a:srgbClr val="0000FF"/>
                </a:solidFill>
                <a:latin typeface="Lucida Sans Unicode"/>
                <a:cs typeface="Lucida Sans Unicode"/>
              </a:rPr>
              <a:t>negativi </a:t>
            </a:r>
            <a:r>
              <a:rPr sz="1600" spc="-85" dirty="0">
                <a:latin typeface="Lucida Sans Unicode"/>
                <a:cs typeface="Lucida Sans Unicode"/>
              </a:rPr>
              <a:t>hanno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125" dirty="0">
                <a:latin typeface="Lucida Sans Unicode"/>
                <a:cs typeface="Lucida Sans Unicode"/>
              </a:rPr>
              <a:t>1 </a:t>
            </a:r>
            <a:r>
              <a:rPr sz="1600" spc="-70" dirty="0">
                <a:latin typeface="Lucida Sans Unicode"/>
                <a:cs typeface="Lucida Sans Unicode"/>
              </a:rPr>
              <a:t>nella </a:t>
            </a:r>
            <a:r>
              <a:rPr sz="1600" spc="-90" dirty="0">
                <a:latin typeface="Lucida Sans Unicode"/>
                <a:cs typeface="Lucida Sans Unicode"/>
              </a:rPr>
              <a:t>posizione </a:t>
            </a:r>
            <a:r>
              <a:rPr sz="1600" spc="-120" dirty="0">
                <a:latin typeface="Lucida Sans Unicode"/>
                <a:cs typeface="Lucida Sans Unicode"/>
              </a:rPr>
              <a:t>più </a:t>
            </a:r>
            <a:r>
              <a:rPr sz="1600" spc="-85" dirty="0">
                <a:latin typeface="Lucida Sans Unicode"/>
                <a:cs typeface="Lucida Sans Unicode"/>
              </a:rPr>
              <a:t>significativa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85" dirty="0">
                <a:latin typeface="Lucida Sans Unicode"/>
                <a:cs typeface="Lucida Sans Unicode"/>
              </a:rPr>
              <a:t>sono </a:t>
            </a:r>
            <a:r>
              <a:rPr sz="1600" spc="-80" dirty="0">
                <a:latin typeface="Lucida Sans Unicode"/>
                <a:cs typeface="Lucida Sans Unicode"/>
              </a:rPr>
              <a:t>rappresentati </a:t>
            </a:r>
            <a:r>
              <a:rPr sz="1600" spc="-105" dirty="0">
                <a:latin typeface="Lucida Sans Unicode"/>
                <a:cs typeface="Lucida Sans Unicode"/>
              </a:rPr>
              <a:t>in  </a:t>
            </a:r>
            <a:r>
              <a:rPr sz="1600" spc="-100" dirty="0">
                <a:latin typeface="Lucida Sans Unicode"/>
                <a:cs typeface="Lucida Sans Unicode"/>
              </a:rPr>
              <a:t>complemento </a:t>
            </a:r>
            <a:r>
              <a:rPr sz="1600" dirty="0">
                <a:latin typeface="Lucida Sans Unicode"/>
                <a:cs typeface="Lucida Sans Unicode"/>
              </a:rPr>
              <a:t>a</a:t>
            </a:r>
            <a:r>
              <a:rPr sz="1600" spc="-10" dirty="0">
                <a:latin typeface="Lucida Sans Unicode"/>
                <a:cs typeface="Lucida Sans Unicode"/>
              </a:rPr>
              <a:t> </a:t>
            </a:r>
            <a:r>
              <a:rPr sz="1600" spc="-125" dirty="0"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35" dirty="0">
                <a:latin typeface="Lucida Sans Unicode"/>
                <a:cs typeface="Lucida Sans Unicode"/>
              </a:rPr>
              <a:t>Lo </a:t>
            </a:r>
            <a:r>
              <a:rPr sz="1600" spc="-90" dirty="0">
                <a:latin typeface="Lucida Sans Unicode"/>
                <a:cs typeface="Lucida Sans Unicode"/>
              </a:rPr>
              <a:t>zero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85" dirty="0">
                <a:latin typeface="Lucida Sans Unicode"/>
                <a:cs typeface="Lucida Sans Unicode"/>
              </a:rPr>
              <a:t>rappresentato </a:t>
            </a:r>
            <a:r>
              <a:rPr sz="1600" spc="-75" dirty="0">
                <a:latin typeface="Lucida Sans Unicode"/>
                <a:cs typeface="Lucida Sans Unicode"/>
              </a:rPr>
              <a:t>come </a:t>
            </a: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spc="-95" dirty="0">
                <a:latin typeface="Lucida Sans Unicode"/>
                <a:cs typeface="Lucida Sans Unicode"/>
              </a:rPr>
              <a:t>positivo </a:t>
            </a:r>
            <a:r>
              <a:rPr sz="1600" spc="-55" dirty="0">
                <a:latin typeface="Lucida Sans Unicode"/>
                <a:cs typeface="Lucida Sans Unicode"/>
              </a:rPr>
              <a:t>(con </a:t>
            </a:r>
            <a:r>
              <a:rPr sz="1600" spc="-70" dirty="0">
                <a:latin typeface="Lucida Sans Unicode"/>
                <a:cs typeface="Lucida Sans Unicode"/>
              </a:rPr>
              <a:t>una </a:t>
            </a:r>
            <a:r>
              <a:rPr sz="1600" spc="-65" dirty="0">
                <a:latin typeface="Lucida Sans Unicode"/>
                <a:cs typeface="Lucida Sans Unicode"/>
              </a:rPr>
              <a:t>sequenza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10" dirty="0">
                <a:latin typeface="Lucida Sans Unicode"/>
                <a:cs typeface="Lucida Sans Unicode"/>
              </a:rPr>
              <a:t>n</a:t>
            </a:r>
            <a:r>
              <a:rPr sz="1600" spc="170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zeri)</a:t>
            </a:r>
            <a:endParaRPr sz="16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65" dirty="0">
                <a:latin typeface="Lucida Sans Unicode"/>
                <a:cs typeface="Lucida Sans Unicode"/>
              </a:rPr>
              <a:t>Il </a:t>
            </a:r>
            <a:r>
              <a:rPr sz="1600" spc="-85" dirty="0">
                <a:latin typeface="Lucida Sans Unicode"/>
                <a:cs typeface="Lucida Sans Unicode"/>
              </a:rPr>
              <a:t>campo </a:t>
            </a:r>
            <a:r>
              <a:rPr sz="1600" spc="-80" dirty="0">
                <a:latin typeface="Lucida Sans Unicode"/>
                <a:cs typeface="Lucida Sans Unicode"/>
              </a:rPr>
              <a:t>dei </a:t>
            </a:r>
            <a:r>
              <a:rPr sz="1600" spc="-110" dirty="0">
                <a:latin typeface="Lucida Sans Unicode"/>
                <a:cs typeface="Lucida Sans Unicode"/>
              </a:rPr>
              <a:t>numeri </a:t>
            </a:r>
            <a:r>
              <a:rPr sz="1600" spc="-85" dirty="0">
                <a:latin typeface="Lucida Sans Unicode"/>
                <a:cs typeface="Lucida Sans Unicode"/>
              </a:rPr>
              <a:t>rappresentabili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60" dirty="0">
                <a:latin typeface="Lucida Sans Unicode"/>
                <a:cs typeface="Lucida Sans Unicode"/>
              </a:rPr>
              <a:t>da </a:t>
            </a:r>
            <a:r>
              <a:rPr sz="1600" spc="-105" dirty="0">
                <a:latin typeface="Symbol"/>
                <a:cs typeface="Symbol"/>
              </a:rPr>
              <a:t></a:t>
            </a:r>
            <a:r>
              <a:rPr sz="1600" spc="-105" dirty="0">
                <a:latin typeface="Lucida Sans Unicode"/>
                <a:cs typeface="Lucida Sans Unicode"/>
              </a:rPr>
              <a:t>2</a:t>
            </a:r>
            <a:r>
              <a:rPr sz="1575" spc="-157" baseline="26455" dirty="0">
                <a:latin typeface="Lucida Sans Unicode"/>
                <a:cs typeface="Lucida Sans Unicode"/>
              </a:rPr>
              <a:t>n-1 </a:t>
            </a:r>
            <a:r>
              <a:rPr sz="1600" spc="5" dirty="0">
                <a:latin typeface="Lucida Sans Unicode"/>
                <a:cs typeface="Lucida Sans Unicode"/>
              </a:rPr>
              <a:t>a</a:t>
            </a:r>
            <a:r>
              <a:rPr sz="1600" spc="-5" dirty="0">
                <a:latin typeface="Lucida Sans Unicode"/>
                <a:cs typeface="Lucida Sans Unicode"/>
              </a:rPr>
              <a:t> </a:t>
            </a:r>
            <a:r>
              <a:rPr sz="1600" spc="-145" dirty="0">
                <a:latin typeface="Lucida Sans Unicode"/>
                <a:cs typeface="Lucida Sans Unicode"/>
              </a:rPr>
              <a:t>+2</a:t>
            </a:r>
            <a:r>
              <a:rPr sz="1575" spc="-217" baseline="26455" dirty="0">
                <a:latin typeface="Lucida Sans Unicode"/>
                <a:cs typeface="Lucida Sans Unicode"/>
              </a:rPr>
              <a:t>n-1</a:t>
            </a:r>
            <a:r>
              <a:rPr sz="1600" spc="-145" dirty="0">
                <a:latin typeface="Symbol"/>
                <a:cs typeface="Symbol"/>
              </a:rPr>
              <a:t></a:t>
            </a:r>
            <a:r>
              <a:rPr sz="1600" spc="-145" dirty="0">
                <a:latin typeface="Lucida Sans Unicode"/>
                <a:cs typeface="Lucida Sans Unicode"/>
              </a:rPr>
              <a:t>1</a:t>
            </a:r>
            <a:endParaRPr sz="1600">
              <a:latin typeface="Lucida Sans Unicode"/>
              <a:cs typeface="Lucida Sans Unicode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807669" y="3604606"/>
          <a:ext cx="4899660" cy="2592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7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0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925">
                <a:tc>
                  <a:txBody>
                    <a:bodyPr/>
                    <a:lstStyle/>
                    <a:p>
                      <a:pPr marR="42545" algn="r">
                        <a:lnSpc>
                          <a:spcPts val="2280"/>
                        </a:lnSpc>
                      </a:pPr>
                      <a:r>
                        <a:rPr sz="1900" i="1" spc="-60" dirty="0">
                          <a:latin typeface="Tahoma"/>
                          <a:cs typeface="Tahoma"/>
                        </a:rPr>
                        <a:t>Ad </a:t>
                      </a:r>
                      <a:r>
                        <a:rPr sz="1900" i="1" spc="-55" dirty="0">
                          <a:latin typeface="Tahoma"/>
                          <a:cs typeface="Tahoma"/>
                        </a:rPr>
                        <a:t>esempio: numeri a 4</a:t>
                      </a:r>
                      <a:r>
                        <a:rPr sz="1900" i="1" spc="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00" i="1" spc="-50" dirty="0">
                          <a:latin typeface="Tahoma"/>
                          <a:cs typeface="Tahoma"/>
                        </a:rPr>
                        <a:t>cifre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R="86995" algn="r">
                        <a:lnSpc>
                          <a:spcPts val="2125"/>
                        </a:lnSpc>
                        <a:spcBef>
                          <a:spcPts val="350"/>
                        </a:spcBef>
                      </a:pPr>
                      <a:r>
                        <a:rPr sz="1900" i="1" dirty="0">
                          <a:latin typeface="Tahoma"/>
                          <a:cs typeface="Tahoma"/>
                        </a:rPr>
                        <a:t>0000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2125"/>
                        </a:lnSpc>
                        <a:spcBef>
                          <a:spcPts val="350"/>
                        </a:spcBef>
                      </a:pPr>
                      <a:r>
                        <a:rPr sz="1900" i="1" spc="-65" dirty="0">
                          <a:latin typeface="Tahoma"/>
                          <a:cs typeface="Tahoma"/>
                        </a:rPr>
                        <a:t>+0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2125"/>
                        </a:lnSpc>
                        <a:spcBef>
                          <a:spcPts val="350"/>
                        </a:spcBef>
                      </a:pPr>
                      <a:r>
                        <a:rPr sz="1900" i="1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900" i="1" spc="5" dirty="0">
                          <a:latin typeface="Tahoma"/>
                          <a:cs typeface="Tahoma"/>
                        </a:rPr>
                        <a:t>0</a:t>
                      </a:r>
                      <a:r>
                        <a:rPr sz="1900" i="1" dirty="0">
                          <a:latin typeface="Tahoma"/>
                          <a:cs typeface="Tahoma"/>
                        </a:rPr>
                        <a:t>00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25"/>
                        </a:lnSpc>
                        <a:spcBef>
                          <a:spcPts val="350"/>
                        </a:spcBef>
                      </a:pPr>
                      <a:r>
                        <a:rPr sz="1900" i="1" spc="-10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900" i="1" dirty="0">
                          <a:latin typeface="Tahoma"/>
                          <a:cs typeface="Tahoma"/>
                        </a:rPr>
                        <a:t>8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86">
                <a:tc>
                  <a:txBody>
                    <a:bodyPr/>
                    <a:lstStyle/>
                    <a:p>
                      <a:pPr marR="86995" algn="r">
                        <a:lnSpc>
                          <a:spcPts val="2060"/>
                        </a:lnSpc>
                      </a:pPr>
                      <a:r>
                        <a:rPr sz="1900" i="1" dirty="0">
                          <a:latin typeface="Tahoma"/>
                          <a:cs typeface="Tahoma"/>
                        </a:rPr>
                        <a:t>0001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2060"/>
                        </a:lnSpc>
                      </a:pPr>
                      <a:r>
                        <a:rPr sz="1900" i="1" spc="-65" dirty="0">
                          <a:latin typeface="Tahoma"/>
                          <a:cs typeface="Tahoma"/>
                        </a:rPr>
                        <a:t>+1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2060"/>
                        </a:lnSpc>
                      </a:pPr>
                      <a:r>
                        <a:rPr sz="1900" i="1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900" i="1" spc="5" dirty="0">
                          <a:latin typeface="Tahoma"/>
                          <a:cs typeface="Tahoma"/>
                        </a:rPr>
                        <a:t>0</a:t>
                      </a:r>
                      <a:r>
                        <a:rPr sz="1900" i="1" dirty="0">
                          <a:latin typeface="Tahoma"/>
                          <a:cs typeface="Tahoma"/>
                        </a:rPr>
                        <a:t>01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060"/>
                        </a:lnSpc>
                      </a:pPr>
                      <a:r>
                        <a:rPr sz="1900" i="1" spc="-10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900" i="1" dirty="0">
                          <a:latin typeface="Tahoma"/>
                          <a:cs typeface="Tahoma"/>
                        </a:rPr>
                        <a:t>7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640">
                <a:tc>
                  <a:txBody>
                    <a:bodyPr/>
                    <a:lstStyle/>
                    <a:p>
                      <a:pPr marR="86360" algn="r">
                        <a:lnSpc>
                          <a:spcPts val="2065"/>
                        </a:lnSpc>
                      </a:pPr>
                      <a:r>
                        <a:rPr sz="1900" i="1" dirty="0">
                          <a:latin typeface="Tahoma"/>
                          <a:cs typeface="Tahoma"/>
                        </a:rPr>
                        <a:t>0010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2065"/>
                        </a:lnSpc>
                      </a:pPr>
                      <a:r>
                        <a:rPr sz="1900" i="1" spc="-65" dirty="0">
                          <a:latin typeface="Tahoma"/>
                          <a:cs typeface="Tahoma"/>
                        </a:rPr>
                        <a:t>+2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ts val="2065"/>
                        </a:lnSpc>
                      </a:pPr>
                      <a:r>
                        <a:rPr sz="1900" i="1" dirty="0">
                          <a:latin typeface="Tahoma"/>
                          <a:cs typeface="Tahoma"/>
                        </a:rPr>
                        <a:t>10</a:t>
                      </a:r>
                      <a:r>
                        <a:rPr sz="1900" i="1" spc="5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900" i="1" dirty="0">
                          <a:latin typeface="Tahoma"/>
                          <a:cs typeface="Tahoma"/>
                        </a:rPr>
                        <a:t>0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065"/>
                        </a:lnSpc>
                      </a:pPr>
                      <a:r>
                        <a:rPr sz="1900" i="1" spc="-10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900" i="1" dirty="0">
                          <a:latin typeface="Tahoma"/>
                          <a:cs typeface="Tahoma"/>
                        </a:rPr>
                        <a:t>6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86">
                <a:tc>
                  <a:txBody>
                    <a:bodyPr/>
                    <a:lstStyle/>
                    <a:p>
                      <a:pPr marR="86995" algn="r">
                        <a:lnSpc>
                          <a:spcPts val="2060"/>
                        </a:lnSpc>
                      </a:pPr>
                      <a:r>
                        <a:rPr sz="1900" i="1" dirty="0">
                          <a:latin typeface="Tahoma"/>
                          <a:cs typeface="Tahoma"/>
                        </a:rPr>
                        <a:t>0011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2060"/>
                        </a:lnSpc>
                      </a:pPr>
                      <a:r>
                        <a:rPr sz="1900" i="1" spc="-65" dirty="0">
                          <a:latin typeface="Tahoma"/>
                          <a:cs typeface="Tahoma"/>
                        </a:rPr>
                        <a:t>+3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2060"/>
                        </a:lnSpc>
                      </a:pPr>
                      <a:r>
                        <a:rPr sz="1900" i="1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900" i="1" spc="5" dirty="0">
                          <a:latin typeface="Tahoma"/>
                          <a:cs typeface="Tahoma"/>
                        </a:rPr>
                        <a:t>0</a:t>
                      </a:r>
                      <a:r>
                        <a:rPr sz="1900" i="1" dirty="0">
                          <a:latin typeface="Tahoma"/>
                          <a:cs typeface="Tahoma"/>
                        </a:rPr>
                        <a:t>11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060"/>
                        </a:lnSpc>
                      </a:pPr>
                      <a:r>
                        <a:rPr sz="1900" i="1" spc="-10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900" i="1" dirty="0">
                          <a:latin typeface="Tahoma"/>
                          <a:cs typeface="Tahoma"/>
                        </a:rPr>
                        <a:t>5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32">
                <a:tc>
                  <a:txBody>
                    <a:bodyPr/>
                    <a:lstStyle/>
                    <a:p>
                      <a:pPr marR="86995" algn="r">
                        <a:lnSpc>
                          <a:spcPts val="2060"/>
                        </a:lnSpc>
                      </a:pPr>
                      <a:r>
                        <a:rPr sz="1900" i="1" dirty="0">
                          <a:latin typeface="Tahoma"/>
                          <a:cs typeface="Tahoma"/>
                        </a:rPr>
                        <a:t>0100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2060"/>
                        </a:lnSpc>
                      </a:pPr>
                      <a:r>
                        <a:rPr sz="1900" i="1" spc="-65" dirty="0">
                          <a:latin typeface="Tahoma"/>
                          <a:cs typeface="Tahoma"/>
                        </a:rPr>
                        <a:t>+4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2060"/>
                        </a:lnSpc>
                      </a:pPr>
                      <a:r>
                        <a:rPr sz="1900" i="1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900" i="1" spc="5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900" i="1" dirty="0">
                          <a:latin typeface="Tahoma"/>
                          <a:cs typeface="Tahoma"/>
                        </a:rPr>
                        <a:t>00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060"/>
                        </a:lnSpc>
                      </a:pPr>
                      <a:r>
                        <a:rPr sz="1900" i="1" spc="-10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900" i="1" dirty="0">
                          <a:latin typeface="Tahoma"/>
                          <a:cs typeface="Tahoma"/>
                        </a:rPr>
                        <a:t>4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32">
                <a:tc>
                  <a:txBody>
                    <a:bodyPr/>
                    <a:lstStyle/>
                    <a:p>
                      <a:pPr marR="86995" algn="r">
                        <a:lnSpc>
                          <a:spcPts val="2060"/>
                        </a:lnSpc>
                      </a:pPr>
                      <a:r>
                        <a:rPr sz="1900" i="1" dirty="0">
                          <a:latin typeface="Tahoma"/>
                          <a:cs typeface="Tahoma"/>
                        </a:rPr>
                        <a:t>0101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2060"/>
                        </a:lnSpc>
                      </a:pPr>
                      <a:r>
                        <a:rPr sz="1900" i="1" spc="-65" dirty="0">
                          <a:latin typeface="Tahoma"/>
                          <a:cs typeface="Tahoma"/>
                        </a:rPr>
                        <a:t>+5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2060"/>
                        </a:lnSpc>
                      </a:pPr>
                      <a:r>
                        <a:rPr sz="1900" i="1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900" i="1" spc="5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900" i="1" dirty="0">
                          <a:latin typeface="Tahoma"/>
                          <a:cs typeface="Tahoma"/>
                        </a:rPr>
                        <a:t>01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060"/>
                        </a:lnSpc>
                      </a:pPr>
                      <a:r>
                        <a:rPr sz="1900" i="1" spc="-10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900" i="1" dirty="0">
                          <a:latin typeface="Tahoma"/>
                          <a:cs typeface="Tahoma"/>
                        </a:rPr>
                        <a:t>3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472">
                <a:tc>
                  <a:txBody>
                    <a:bodyPr/>
                    <a:lstStyle/>
                    <a:p>
                      <a:pPr marR="86995" algn="r">
                        <a:lnSpc>
                          <a:spcPts val="2060"/>
                        </a:lnSpc>
                      </a:pPr>
                      <a:r>
                        <a:rPr sz="1900" i="1" dirty="0">
                          <a:latin typeface="Tahoma"/>
                          <a:cs typeface="Tahoma"/>
                        </a:rPr>
                        <a:t>0110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2060"/>
                        </a:lnSpc>
                      </a:pPr>
                      <a:r>
                        <a:rPr sz="1900" i="1" spc="-65" dirty="0">
                          <a:latin typeface="Tahoma"/>
                          <a:cs typeface="Tahoma"/>
                        </a:rPr>
                        <a:t>+6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2060"/>
                        </a:lnSpc>
                      </a:pPr>
                      <a:r>
                        <a:rPr sz="1900" i="1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900" i="1" spc="5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900" i="1" dirty="0">
                          <a:latin typeface="Tahoma"/>
                          <a:cs typeface="Tahoma"/>
                        </a:rPr>
                        <a:t>10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060"/>
                        </a:lnSpc>
                      </a:pPr>
                      <a:r>
                        <a:rPr sz="1900" i="1" spc="-10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900" i="1" dirty="0">
                          <a:latin typeface="Tahoma"/>
                          <a:cs typeface="Tahoma"/>
                        </a:rPr>
                        <a:t>2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737">
                <a:tc>
                  <a:txBody>
                    <a:bodyPr/>
                    <a:lstStyle/>
                    <a:p>
                      <a:pPr marR="86995" algn="r">
                        <a:lnSpc>
                          <a:spcPts val="2125"/>
                        </a:lnSpc>
                      </a:pPr>
                      <a:r>
                        <a:rPr sz="1900" i="1" dirty="0">
                          <a:latin typeface="Tahoma"/>
                          <a:cs typeface="Tahoma"/>
                        </a:rPr>
                        <a:t>0111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2125"/>
                        </a:lnSpc>
                      </a:pPr>
                      <a:r>
                        <a:rPr sz="1900" i="1" spc="-65" dirty="0">
                          <a:latin typeface="Tahoma"/>
                          <a:cs typeface="Tahoma"/>
                        </a:rPr>
                        <a:t>+7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2125"/>
                        </a:lnSpc>
                      </a:pPr>
                      <a:r>
                        <a:rPr sz="1900" i="1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900" i="1" spc="5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900" i="1" dirty="0">
                          <a:latin typeface="Tahoma"/>
                          <a:cs typeface="Tahoma"/>
                        </a:rPr>
                        <a:t>11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25"/>
                        </a:lnSpc>
                      </a:pPr>
                      <a:r>
                        <a:rPr sz="1900" i="1" spc="-10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900" i="1" dirty="0">
                          <a:latin typeface="Tahoma"/>
                          <a:cs typeface="Tahoma"/>
                        </a:rPr>
                        <a:t>1</a:t>
                      </a:r>
                      <a:endParaRPr sz="1900" dirty="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6655434" y="4133297"/>
            <a:ext cx="1584960" cy="589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220"/>
              </a:lnSpc>
              <a:spcBef>
                <a:spcPts val="95"/>
              </a:spcBef>
              <a:tabLst>
                <a:tab pos="1280795" algn="l"/>
              </a:tabLst>
            </a:pPr>
            <a:r>
              <a:rPr sz="1900" i="1" spc="-75" dirty="0">
                <a:latin typeface="Tahoma"/>
                <a:cs typeface="Tahoma"/>
              </a:rPr>
              <a:t>N</a:t>
            </a:r>
            <a:r>
              <a:rPr sz="1900" i="1" spc="-65" dirty="0">
                <a:latin typeface="Tahoma"/>
                <a:cs typeface="Tahoma"/>
              </a:rPr>
              <a:t>o</a:t>
            </a:r>
            <a:r>
              <a:rPr sz="1900" i="1" spc="-50" dirty="0">
                <a:latin typeface="Tahoma"/>
                <a:cs typeface="Tahoma"/>
              </a:rPr>
              <a:t>ta</a:t>
            </a:r>
            <a:r>
              <a:rPr sz="1900" i="1" spc="-40" dirty="0">
                <a:latin typeface="Tahoma"/>
                <a:cs typeface="Tahoma"/>
              </a:rPr>
              <a:t>:</a:t>
            </a:r>
            <a:r>
              <a:rPr sz="1900" i="1" spc="-35" dirty="0">
                <a:latin typeface="Tahoma"/>
                <a:cs typeface="Tahoma"/>
              </a:rPr>
              <a:t> </a:t>
            </a:r>
            <a:r>
              <a:rPr sz="1900" i="1" spc="-55" dirty="0">
                <a:latin typeface="Tahoma"/>
                <a:cs typeface="Tahoma"/>
              </a:rPr>
              <a:t>0111</a:t>
            </a:r>
            <a:r>
              <a:rPr sz="1900" i="1" dirty="0">
                <a:latin typeface="Tahoma"/>
                <a:cs typeface="Tahoma"/>
              </a:rPr>
              <a:t>	</a:t>
            </a:r>
            <a:r>
              <a:rPr sz="1900" i="1" spc="-65" dirty="0">
                <a:latin typeface="Tahoma"/>
                <a:cs typeface="Tahoma"/>
              </a:rPr>
              <a:t>+7</a:t>
            </a:r>
            <a:endParaRPr sz="1900">
              <a:latin typeface="Tahoma"/>
              <a:cs typeface="Tahoma"/>
            </a:endParaRPr>
          </a:p>
          <a:p>
            <a:pPr marL="655320">
              <a:lnSpc>
                <a:spcPts val="2220"/>
              </a:lnSpc>
              <a:tabLst>
                <a:tab pos="1347470" algn="l"/>
              </a:tabLst>
            </a:pPr>
            <a:r>
              <a:rPr sz="1900" i="1" spc="-55" dirty="0">
                <a:latin typeface="Tahoma"/>
                <a:cs typeface="Tahoma"/>
              </a:rPr>
              <a:t>1000	</a:t>
            </a:r>
            <a:r>
              <a:rPr sz="1900" i="1" spc="-50" dirty="0">
                <a:latin typeface="Tahoma"/>
                <a:cs typeface="Tahoma"/>
              </a:rPr>
              <a:t>-8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03022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Codifica </a:t>
            </a:r>
            <a:r>
              <a:rPr dirty="0"/>
              <a:t>dei </a:t>
            </a:r>
            <a:r>
              <a:rPr spc="-5" dirty="0"/>
              <a:t>dati:  </a:t>
            </a:r>
            <a:r>
              <a:rPr u="heavy" spc="-5" dirty="0">
                <a:uFill>
                  <a:solidFill>
                    <a:srgbClr val="FFFFFF"/>
                  </a:solidFill>
                </a:uFill>
              </a:rPr>
              <a:t>Numeri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interi</a:t>
            </a:r>
            <a:r>
              <a:rPr u="heavy" spc="-7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u="heavy" spc="-5" dirty="0">
                <a:uFill>
                  <a:solidFill>
                    <a:srgbClr val="FFFFFF"/>
                  </a:solidFill>
                </a:uFill>
              </a:rPr>
              <a:t>relativi</a:t>
            </a:r>
          </a:p>
        </p:txBody>
      </p:sp>
      <p:sp>
        <p:nvSpPr>
          <p:cNvPr id="14" name="object 1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265" y="2053208"/>
            <a:ext cx="152400" cy="160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265" y="2807589"/>
            <a:ext cx="152400" cy="160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9265" y="4453509"/>
            <a:ext cx="152400" cy="160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6464" y="5276469"/>
            <a:ext cx="152400" cy="1600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6464" y="6099454"/>
            <a:ext cx="152400" cy="160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56691" y="1503044"/>
            <a:ext cx="8359775" cy="522541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dirty="0">
                <a:latin typeface="Times New Roman"/>
                <a:cs typeface="Times New Roman"/>
              </a:rPr>
              <a:t>Riduzione dei </a:t>
            </a:r>
            <a:r>
              <a:rPr sz="1800" spc="-5" dirty="0">
                <a:latin typeface="Times New Roman"/>
                <a:cs typeface="Times New Roman"/>
              </a:rPr>
              <a:t>movimenti </a:t>
            </a:r>
            <a:r>
              <a:rPr sz="1800" dirty="0">
                <a:latin typeface="Times New Roman"/>
                <a:cs typeface="Times New Roman"/>
              </a:rPr>
              <a:t>del braccio del disco </a:t>
            </a:r>
            <a:r>
              <a:rPr sz="1800" spc="-5" dirty="0">
                <a:latin typeface="Times New Roman"/>
                <a:cs typeface="Times New Roman"/>
              </a:rPr>
              <a:t>(</a:t>
            </a:r>
            <a:r>
              <a:rPr sz="1800" b="1" spc="-5" dirty="0">
                <a:latin typeface="Times New Roman"/>
                <a:cs typeface="Times New Roman"/>
              </a:rPr>
              <a:t>soluzione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soft</a:t>
            </a:r>
            <a:r>
              <a:rPr sz="1800" spc="-5" dirty="0">
                <a:latin typeface="Times New Roman"/>
                <a:cs typeface="Times New Roman"/>
              </a:rPr>
              <a:t>):</a:t>
            </a:r>
            <a:endParaRPr sz="1800">
              <a:latin typeface="Times New Roman"/>
              <a:cs typeface="Times New Roman"/>
            </a:endParaRPr>
          </a:p>
          <a:p>
            <a:pPr marL="12700" marR="6350" indent="217804" algn="just">
              <a:lnSpc>
                <a:spcPct val="130000"/>
              </a:lnSpc>
              <a:spcBef>
                <a:spcPts val="110"/>
              </a:spcBef>
            </a:pPr>
            <a:r>
              <a:rPr sz="1800" i="1" spc="-5" dirty="0">
                <a:latin typeface="Times New Roman"/>
                <a:cs typeface="Times New Roman"/>
              </a:rPr>
              <a:t>raggruppamento </a:t>
            </a:r>
            <a:r>
              <a:rPr sz="1800" i="1" dirty="0">
                <a:latin typeface="Times New Roman"/>
                <a:cs typeface="Times New Roman"/>
              </a:rPr>
              <a:t>di </a:t>
            </a:r>
            <a:r>
              <a:rPr sz="1800" i="1" spc="-5" dirty="0">
                <a:latin typeface="Times New Roman"/>
                <a:cs typeface="Times New Roman"/>
              </a:rPr>
              <a:t>blocchi </a:t>
            </a:r>
            <a:r>
              <a:rPr sz="1800" i="1" dirty="0">
                <a:latin typeface="Times New Roman"/>
                <a:cs typeface="Times New Roman"/>
              </a:rPr>
              <a:t>in </a:t>
            </a:r>
            <a:r>
              <a:rPr sz="1800" i="1" spc="-10" dirty="0">
                <a:latin typeface="Times New Roman"/>
                <a:cs typeface="Times New Roman"/>
              </a:rPr>
              <a:t>uso. </a:t>
            </a:r>
            <a:r>
              <a:rPr sz="1800" dirty="0">
                <a:latin typeface="Times New Roman"/>
                <a:cs typeface="Times New Roman"/>
              </a:rPr>
              <a:t>Andando a </a:t>
            </a:r>
            <a:r>
              <a:rPr sz="1800" spc="-5" dirty="0">
                <a:latin typeface="Times New Roman"/>
                <a:cs typeface="Times New Roman"/>
              </a:rPr>
              <a:t>stimare </a:t>
            </a:r>
            <a:r>
              <a:rPr sz="1800" dirty="0">
                <a:latin typeface="Times New Roman"/>
                <a:cs typeface="Times New Roman"/>
              </a:rPr>
              <a:t>i blocchi a cui </a:t>
            </a:r>
            <a:r>
              <a:rPr sz="1800" spc="-5" dirty="0">
                <a:latin typeface="Times New Roman"/>
                <a:cs typeface="Times New Roman"/>
              </a:rPr>
              <a:t>si accede </a:t>
            </a:r>
            <a:r>
              <a:rPr sz="1800" dirty="0">
                <a:latin typeface="Times New Roman"/>
                <a:cs typeface="Times New Roman"/>
              </a:rPr>
              <a:t>con  </a:t>
            </a:r>
            <a:r>
              <a:rPr sz="1800" spc="-5" dirty="0">
                <a:latin typeface="Times New Roman"/>
                <a:cs typeface="Times New Roman"/>
              </a:rPr>
              <a:t>maggiore </a:t>
            </a:r>
            <a:r>
              <a:rPr sz="1800" dirty="0">
                <a:latin typeface="Times New Roman"/>
                <a:cs typeface="Times New Roman"/>
              </a:rPr>
              <a:t>probabilità in sequenza al fine di ridurre i </a:t>
            </a:r>
            <a:r>
              <a:rPr sz="1800" spc="-5" dirty="0">
                <a:latin typeface="Times New Roman"/>
                <a:cs typeface="Times New Roman"/>
              </a:rPr>
              <a:t>movimenti </a:t>
            </a:r>
            <a:r>
              <a:rPr sz="1800" dirty="0">
                <a:latin typeface="Times New Roman"/>
                <a:cs typeface="Times New Roman"/>
              </a:rPr>
              <a:t>della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testina.</a:t>
            </a:r>
            <a:endParaRPr sz="1800">
              <a:latin typeface="Times New Roman"/>
              <a:cs typeface="Times New Roman"/>
            </a:endParaRPr>
          </a:p>
          <a:p>
            <a:pPr marL="12700" marR="5080" indent="217804" algn="just">
              <a:lnSpc>
                <a:spcPts val="3240"/>
              </a:lnSpc>
              <a:spcBef>
                <a:spcPts val="180"/>
              </a:spcBef>
            </a:pPr>
            <a:r>
              <a:rPr sz="1800" i="1" spc="-5" dirty="0">
                <a:latin typeface="Times New Roman"/>
                <a:cs typeface="Times New Roman"/>
              </a:rPr>
              <a:t>posizione dell’indice dei blocchi </a:t>
            </a:r>
            <a:r>
              <a:rPr sz="1800" dirty="0">
                <a:latin typeface="Times New Roman"/>
                <a:cs typeface="Times New Roman"/>
              </a:rPr>
              <a:t>. </a:t>
            </a:r>
            <a:r>
              <a:rPr sz="1800" spc="-5" dirty="0">
                <a:latin typeface="Times New Roman"/>
                <a:cs typeface="Times New Roman"/>
              </a:rPr>
              <a:t>La lettura di un file richiede comunque </a:t>
            </a:r>
            <a:r>
              <a:rPr sz="1800" spc="-10" dirty="0">
                <a:latin typeface="Times New Roman"/>
                <a:cs typeface="Times New Roman"/>
              </a:rPr>
              <a:t>almeno </a:t>
            </a:r>
            <a:r>
              <a:rPr sz="1800" spc="-5" dirty="0">
                <a:latin typeface="Times New Roman"/>
                <a:cs typeface="Times New Roman"/>
              </a:rPr>
              <a:t>2  accessi </a:t>
            </a:r>
            <a:r>
              <a:rPr sz="1800" dirty="0">
                <a:latin typeface="Times New Roman"/>
                <a:cs typeface="Times New Roman"/>
              </a:rPr>
              <a:t>(uno </a:t>
            </a:r>
            <a:r>
              <a:rPr sz="1800" spc="-5" dirty="0">
                <a:latin typeface="Times New Roman"/>
                <a:cs typeface="Times New Roman"/>
              </a:rPr>
              <a:t>all’i-node </a:t>
            </a:r>
            <a:r>
              <a:rPr sz="1800" dirty="0">
                <a:latin typeface="Times New Roman"/>
                <a:cs typeface="Times New Roman"/>
              </a:rPr>
              <a:t>ed uno al blocco). </a:t>
            </a:r>
            <a:r>
              <a:rPr sz="1800" spc="-10" dirty="0">
                <a:latin typeface="Times New Roman"/>
                <a:cs typeface="Times New Roman"/>
              </a:rPr>
              <a:t>Il </a:t>
            </a:r>
            <a:r>
              <a:rPr sz="1800" spc="-5" dirty="0">
                <a:latin typeface="Times New Roman"/>
                <a:cs typeface="Times New Roman"/>
              </a:rPr>
              <a:t>posizionamento degli </a:t>
            </a:r>
            <a:r>
              <a:rPr sz="1800" dirty="0">
                <a:latin typeface="Times New Roman"/>
                <a:cs typeface="Times New Roman"/>
              </a:rPr>
              <a:t>i-node o </a:t>
            </a:r>
            <a:r>
              <a:rPr sz="1800" spc="-5" dirty="0">
                <a:latin typeface="Times New Roman"/>
                <a:cs typeface="Times New Roman"/>
              </a:rPr>
              <a:t>della tabella  </a:t>
            </a:r>
            <a:r>
              <a:rPr sz="1800" dirty="0">
                <a:latin typeface="Times New Roman"/>
                <a:cs typeface="Times New Roman"/>
              </a:rPr>
              <a:t>di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allocazione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dei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file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centro</a:t>
            </a:r>
            <a:r>
              <a:rPr sz="1800" spc="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del</a:t>
            </a:r>
            <a:r>
              <a:rPr sz="1800" spc="1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disco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per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ridurre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distanza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tra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questi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ed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blocchi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800" dirty="0">
                <a:latin typeface="Times New Roman"/>
                <a:cs typeface="Times New Roman"/>
              </a:rPr>
              <a:t>a cui questi fanno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riferimento.</a:t>
            </a:r>
            <a:endParaRPr sz="1800">
              <a:latin typeface="Times New Roman"/>
              <a:cs typeface="Times New Roman"/>
            </a:endParaRPr>
          </a:p>
          <a:p>
            <a:pPr marL="12700" marR="5080" indent="217804" algn="just">
              <a:lnSpc>
                <a:spcPct val="150000"/>
              </a:lnSpc>
            </a:pPr>
            <a:r>
              <a:rPr sz="1800" i="1" spc="-5" dirty="0">
                <a:latin typeface="Times New Roman"/>
                <a:cs typeface="Times New Roman"/>
              </a:rPr>
              <a:t>partizioni aperte</a:t>
            </a:r>
            <a:r>
              <a:rPr sz="1800" spc="-5" dirty="0">
                <a:latin typeface="Times New Roman"/>
                <a:cs typeface="Times New Roman"/>
              </a:rPr>
              <a:t>. Si tende </a:t>
            </a:r>
            <a:r>
              <a:rPr sz="1800" dirty="0">
                <a:latin typeface="Times New Roman"/>
                <a:cs typeface="Times New Roman"/>
              </a:rPr>
              <a:t>ad </a:t>
            </a:r>
            <a:r>
              <a:rPr sz="1800" spc="-5" dirty="0">
                <a:latin typeface="Times New Roman"/>
                <a:cs typeface="Times New Roman"/>
              </a:rPr>
              <a:t>avvicinare </a:t>
            </a:r>
            <a:r>
              <a:rPr sz="1800" dirty="0">
                <a:latin typeface="Times New Roman"/>
                <a:cs typeface="Times New Roman"/>
              </a:rPr>
              <a:t>il </a:t>
            </a:r>
            <a:r>
              <a:rPr sz="1800" spc="-5" dirty="0">
                <a:latin typeface="Times New Roman"/>
                <a:cs typeface="Times New Roman"/>
              </a:rPr>
              <a:t>più possibile gli i-node ai blocchi cui </a:t>
            </a:r>
            <a:r>
              <a:rPr sz="1800" dirty="0">
                <a:latin typeface="Times New Roman"/>
                <a:cs typeface="Times New Roman"/>
              </a:rPr>
              <a:t>fanno  riferimento nel seguente</a:t>
            </a:r>
            <a:r>
              <a:rPr sz="1800" spc="-5" dirty="0">
                <a:latin typeface="Times New Roman"/>
                <a:cs typeface="Times New Roman"/>
              </a:rPr>
              <a:t> modo:</a:t>
            </a:r>
            <a:endParaRPr sz="1800">
              <a:latin typeface="Times New Roman"/>
              <a:cs typeface="Times New Roman"/>
            </a:endParaRPr>
          </a:p>
          <a:p>
            <a:pPr marL="687705">
              <a:lnSpc>
                <a:spcPct val="100000"/>
              </a:lnSpc>
              <a:spcBef>
                <a:spcPts val="1080"/>
              </a:spcBef>
            </a:pPr>
            <a:r>
              <a:rPr sz="1800" spc="-5" dirty="0">
                <a:latin typeface="Times New Roman"/>
                <a:cs typeface="Times New Roman"/>
              </a:rPr>
              <a:t>divisione</a:t>
            </a:r>
            <a:r>
              <a:rPr sz="1800" spc="2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del</a:t>
            </a:r>
            <a:r>
              <a:rPr sz="1800" spc="25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disco</a:t>
            </a:r>
            <a:r>
              <a:rPr sz="1800" spc="2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2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gruppi</a:t>
            </a:r>
            <a:r>
              <a:rPr sz="1800" spc="2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di</a:t>
            </a:r>
            <a:r>
              <a:rPr sz="1800" spc="2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cilindri,</a:t>
            </a:r>
            <a:r>
              <a:rPr sz="1800" spc="26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ognuno</a:t>
            </a:r>
            <a:r>
              <a:rPr sz="1800" spc="2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</a:t>
            </a:r>
            <a:r>
              <a:rPr sz="1800" spc="2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</a:t>
            </a:r>
            <a:r>
              <a:rPr sz="1800" spc="2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propri</a:t>
            </a:r>
            <a:r>
              <a:rPr sz="1800" spc="2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i-node</a:t>
            </a:r>
            <a:r>
              <a:rPr sz="1800" spc="25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25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</a:t>
            </a:r>
            <a:r>
              <a:rPr sz="1800" spc="25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propria</a:t>
            </a:r>
            <a:endParaRPr sz="18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Times New Roman"/>
                <a:cs typeface="Times New Roman"/>
              </a:rPr>
              <a:t>lista dei blocchi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liberi;</a:t>
            </a:r>
            <a:endParaRPr sz="1800">
              <a:latin typeface="Times New Roman"/>
              <a:cs typeface="Times New Roman"/>
            </a:endParaRPr>
          </a:p>
          <a:p>
            <a:pPr marL="687705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Times New Roman"/>
                <a:cs typeface="Times New Roman"/>
              </a:rPr>
              <a:t>quando</a:t>
            </a:r>
            <a:r>
              <a:rPr sz="1800" spc="3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una</a:t>
            </a:r>
            <a:r>
              <a:rPr sz="1800" spc="29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partizione</a:t>
            </a:r>
            <a:r>
              <a:rPr sz="1800" spc="3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esaurisce</a:t>
            </a:r>
            <a:r>
              <a:rPr sz="1800" spc="3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</a:t>
            </a:r>
            <a:r>
              <a:rPr sz="1800" spc="29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blocchi,</a:t>
            </a:r>
            <a:r>
              <a:rPr sz="1800" spc="3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</a:t>
            </a:r>
            <a:r>
              <a:rPr sz="1800" spc="29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blocco</a:t>
            </a:r>
            <a:r>
              <a:rPr sz="1800" spc="3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può</a:t>
            </a:r>
            <a:r>
              <a:rPr sz="1800" spc="2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essere</a:t>
            </a:r>
            <a:r>
              <a:rPr sz="1800" spc="3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allocato</a:t>
            </a:r>
            <a:r>
              <a:rPr sz="1800" spc="2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3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una</a:t>
            </a:r>
            <a:endParaRPr sz="18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1085"/>
              </a:spcBef>
            </a:pPr>
            <a:r>
              <a:rPr sz="1800" dirty="0">
                <a:latin typeface="Times New Roman"/>
                <a:cs typeface="Times New Roman"/>
              </a:rPr>
              <a:t>partizione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diversa.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818639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del Fyle </a:t>
            </a:r>
            <a:r>
              <a:rPr dirty="0"/>
              <a:t>System  </a:t>
            </a:r>
            <a:r>
              <a:rPr spc="-5" dirty="0"/>
              <a:t>Prestazioni</a:t>
            </a:r>
          </a:p>
        </p:txBody>
      </p:sp>
      <p:sp>
        <p:nvSpPr>
          <p:cNvPr id="10" name="object 10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6839" y="3526916"/>
            <a:ext cx="178308" cy="178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86839" y="3984116"/>
            <a:ext cx="178308" cy="1783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7244" y="1454886"/>
            <a:ext cx="7465059" cy="459867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300"/>
              </a:spcBef>
            </a:pPr>
            <a:r>
              <a:rPr sz="2000" b="1" i="1" dirty="0">
                <a:latin typeface="Times New Roman"/>
                <a:cs typeface="Times New Roman"/>
              </a:rPr>
              <a:t>Interleave</a:t>
            </a:r>
            <a:r>
              <a:rPr sz="2000" b="1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un </a:t>
            </a:r>
            <a:r>
              <a:rPr sz="2000" spc="-5" dirty="0">
                <a:latin typeface="Times New Roman"/>
                <a:cs typeface="Times New Roman"/>
              </a:rPr>
              <a:t>processo richiede un tempo </a:t>
            </a:r>
            <a:r>
              <a:rPr sz="2000" spc="5" dirty="0">
                <a:latin typeface="Times New Roman"/>
                <a:cs typeface="Times New Roman"/>
              </a:rPr>
              <a:t>t</a:t>
            </a:r>
            <a:r>
              <a:rPr sz="1950" spc="7" baseline="-21367" dirty="0">
                <a:latin typeface="Times New Roman"/>
                <a:cs typeface="Times New Roman"/>
              </a:rPr>
              <a:t>b </a:t>
            </a:r>
            <a:r>
              <a:rPr sz="2000" spc="-5" dirty="0">
                <a:latin typeface="Times New Roman"/>
                <a:cs typeface="Times New Roman"/>
              </a:rPr>
              <a:t>per richiedere </a:t>
            </a:r>
            <a:r>
              <a:rPr sz="2000" dirty="0">
                <a:latin typeface="Times New Roman"/>
                <a:cs typeface="Times New Roman"/>
              </a:rPr>
              <a:t>e  </a:t>
            </a:r>
            <a:r>
              <a:rPr sz="2000" spc="-10" dirty="0">
                <a:latin typeface="Times New Roman"/>
                <a:cs typeface="Times New Roman"/>
              </a:rPr>
              <a:t>recuperare  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un  </a:t>
            </a:r>
            <a:r>
              <a:rPr sz="2000" spc="-10" dirty="0">
                <a:latin typeface="Times New Roman"/>
                <a:cs typeface="Times New Roman"/>
              </a:rPr>
              <a:t>blocco.</a:t>
            </a:r>
            <a:endParaRPr sz="20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In  </a:t>
            </a:r>
            <a:r>
              <a:rPr sz="2000" spc="-5" dirty="0">
                <a:latin typeface="Times New Roman"/>
                <a:cs typeface="Times New Roman"/>
              </a:rPr>
              <a:t>situazioni   (frequenti)   </a:t>
            </a:r>
            <a:r>
              <a:rPr sz="2000" dirty="0">
                <a:latin typeface="Times New Roman"/>
                <a:cs typeface="Times New Roman"/>
              </a:rPr>
              <a:t>di </a:t>
            </a:r>
            <a:r>
              <a:rPr sz="2000" spc="-5" dirty="0">
                <a:latin typeface="Times New Roman"/>
                <a:cs typeface="Times New Roman"/>
              </a:rPr>
              <a:t>richieste consecutive </a:t>
            </a:r>
            <a:r>
              <a:rPr sz="2000" dirty="0">
                <a:latin typeface="Times New Roman"/>
                <a:cs typeface="Times New Roman"/>
              </a:rPr>
              <a:t>di </a:t>
            </a:r>
            <a:r>
              <a:rPr sz="2000" spc="-5" dirty="0">
                <a:latin typeface="Times New Roman"/>
                <a:cs typeface="Times New Roman"/>
              </a:rPr>
              <a:t>blocchi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sequenziali</a:t>
            </a:r>
            <a:endParaRPr sz="20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1200"/>
              </a:spcBef>
            </a:pPr>
            <a:r>
              <a:rPr sz="2000" spc="5" dirty="0">
                <a:latin typeface="Times New Roman"/>
                <a:cs typeface="Times New Roman"/>
              </a:rPr>
              <a:t>può </a:t>
            </a:r>
            <a:r>
              <a:rPr sz="2000" dirty="0">
                <a:latin typeface="Times New Roman"/>
                <a:cs typeface="Times New Roman"/>
              </a:rPr>
              <a:t>accadere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che:</a:t>
            </a:r>
            <a:endParaRPr sz="2000">
              <a:latin typeface="Times New Roman"/>
              <a:cs typeface="Times New Roman"/>
            </a:endParaRPr>
          </a:p>
          <a:p>
            <a:pPr marL="754380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latin typeface="Times New Roman"/>
                <a:cs typeface="Times New Roman"/>
              </a:rPr>
              <a:t>il </a:t>
            </a:r>
            <a:r>
              <a:rPr sz="2000" dirty="0">
                <a:latin typeface="Times New Roman"/>
                <a:cs typeface="Times New Roman"/>
              </a:rPr>
              <a:t>blocco richiesto </a:t>
            </a:r>
            <a:r>
              <a:rPr sz="2000" spc="5" dirty="0">
                <a:latin typeface="Times New Roman"/>
                <a:cs typeface="Times New Roman"/>
              </a:rPr>
              <a:t>può </a:t>
            </a:r>
            <a:r>
              <a:rPr sz="2000" dirty="0">
                <a:latin typeface="Times New Roman"/>
                <a:cs typeface="Times New Roman"/>
              </a:rPr>
              <a:t>essere già passato </a:t>
            </a:r>
            <a:r>
              <a:rPr sz="2000" spc="-5" dirty="0">
                <a:latin typeface="Times New Roman"/>
                <a:cs typeface="Times New Roman"/>
              </a:rPr>
              <a:t>sotto la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testina;</a:t>
            </a:r>
            <a:endParaRPr sz="2000">
              <a:latin typeface="Times New Roman"/>
              <a:cs typeface="Times New Roman"/>
            </a:endParaRPr>
          </a:p>
          <a:p>
            <a:pPr marL="711835">
              <a:lnSpc>
                <a:spcPct val="100000"/>
              </a:lnSpc>
              <a:spcBef>
                <a:spcPts val="1205"/>
              </a:spcBef>
            </a:pPr>
            <a:r>
              <a:rPr sz="2000" dirty="0">
                <a:latin typeface="Times New Roman"/>
                <a:cs typeface="Times New Roman"/>
              </a:rPr>
              <a:t>bisogna attendere una rotazione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intera.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Times New Roman"/>
              <a:cs typeface="Times New Roman"/>
            </a:endParaRPr>
          </a:p>
          <a:p>
            <a:pPr marL="18415" marR="6350" algn="just">
              <a:lnSpc>
                <a:spcPct val="150000"/>
              </a:lnSpc>
              <a:spcBef>
                <a:spcPts val="5"/>
              </a:spcBef>
            </a:pPr>
            <a:r>
              <a:rPr sz="2000" b="1" spc="-5" dirty="0">
                <a:latin typeface="Times New Roman"/>
                <a:cs typeface="Times New Roman"/>
              </a:rPr>
              <a:t>La tecnica </a:t>
            </a:r>
            <a:r>
              <a:rPr sz="2000" b="1" dirty="0">
                <a:latin typeface="Times New Roman"/>
                <a:cs typeface="Times New Roman"/>
              </a:rPr>
              <a:t>di </a:t>
            </a:r>
            <a:r>
              <a:rPr sz="2000" b="1" spc="-5" dirty="0">
                <a:latin typeface="Times New Roman"/>
                <a:cs typeface="Times New Roman"/>
              </a:rPr>
              <a:t>interleaving alloca </a:t>
            </a:r>
            <a:r>
              <a:rPr sz="2000" b="1" dirty="0">
                <a:latin typeface="Times New Roman"/>
                <a:cs typeface="Times New Roman"/>
              </a:rPr>
              <a:t>i </a:t>
            </a:r>
            <a:r>
              <a:rPr sz="2000" b="1" spc="-5" dirty="0">
                <a:latin typeface="Times New Roman"/>
                <a:cs typeface="Times New Roman"/>
              </a:rPr>
              <a:t>blocchi fisici </a:t>
            </a:r>
            <a:r>
              <a:rPr sz="2000" b="1" dirty="0">
                <a:latin typeface="Times New Roman"/>
                <a:cs typeface="Times New Roman"/>
              </a:rPr>
              <a:t>del </a:t>
            </a:r>
            <a:r>
              <a:rPr sz="2000" b="1" spc="-5" dirty="0">
                <a:latin typeface="Times New Roman"/>
                <a:cs typeface="Times New Roman"/>
              </a:rPr>
              <a:t>disco in ordine  </a:t>
            </a:r>
            <a:r>
              <a:rPr sz="2000" b="1" dirty="0">
                <a:latin typeface="Times New Roman"/>
                <a:cs typeface="Times New Roman"/>
              </a:rPr>
              <a:t>non </a:t>
            </a:r>
            <a:r>
              <a:rPr sz="2000" b="1" spc="-5" dirty="0">
                <a:latin typeface="Times New Roman"/>
                <a:cs typeface="Times New Roman"/>
              </a:rPr>
              <a:t>sequenziale </a:t>
            </a:r>
            <a:r>
              <a:rPr sz="2000" b="1" spc="-10" dirty="0">
                <a:latin typeface="Times New Roman"/>
                <a:cs typeface="Times New Roman"/>
              </a:rPr>
              <a:t>stretto, </a:t>
            </a:r>
            <a:r>
              <a:rPr sz="2000" b="1" dirty="0">
                <a:latin typeface="Times New Roman"/>
                <a:cs typeface="Times New Roman"/>
              </a:rPr>
              <a:t>ma </a:t>
            </a:r>
            <a:r>
              <a:rPr sz="2000" b="1" spc="-5" dirty="0">
                <a:latin typeface="Times New Roman"/>
                <a:cs typeface="Times New Roman"/>
              </a:rPr>
              <a:t>sequenziale con salti </a:t>
            </a:r>
            <a:r>
              <a:rPr sz="2000" b="1" spc="-10" dirty="0">
                <a:latin typeface="Times New Roman"/>
                <a:cs typeface="Times New Roman"/>
              </a:rPr>
              <a:t>(fattore </a:t>
            </a:r>
            <a:r>
              <a:rPr sz="2000" b="1" dirty="0">
                <a:latin typeface="Times New Roman"/>
                <a:cs typeface="Times New Roman"/>
              </a:rPr>
              <a:t>di  </a:t>
            </a:r>
            <a:r>
              <a:rPr sz="2000" b="1" spc="-5" dirty="0">
                <a:latin typeface="Times New Roman"/>
                <a:cs typeface="Times New Roman"/>
              </a:rPr>
              <a:t>interleaving).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818639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del Fyle </a:t>
            </a:r>
            <a:r>
              <a:rPr dirty="0"/>
              <a:t>System  </a:t>
            </a:r>
            <a:r>
              <a:rPr spc="-5" dirty="0"/>
              <a:t>Prestazioni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44" y="1769109"/>
            <a:ext cx="4008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fattore di interleaving : ¼ di</a:t>
            </a:r>
            <a:r>
              <a:rPr sz="2400" spc="-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giro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00200" y="3013710"/>
            <a:ext cx="2133600" cy="20574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0200" y="3013710"/>
            <a:ext cx="2133600" cy="2057400"/>
          </a:xfrm>
          <a:custGeom>
            <a:avLst/>
            <a:gdLst/>
            <a:ahLst/>
            <a:cxnLst/>
            <a:rect l="l" t="t" r="r" b="b"/>
            <a:pathLst>
              <a:path w="2133600" h="2057400">
                <a:moveTo>
                  <a:pt x="0" y="1028700"/>
                </a:moveTo>
                <a:lnTo>
                  <a:pt x="1097" y="981617"/>
                </a:lnTo>
                <a:lnTo>
                  <a:pt x="4359" y="935076"/>
                </a:lnTo>
                <a:lnTo>
                  <a:pt x="9739" y="889125"/>
                </a:lnTo>
                <a:lnTo>
                  <a:pt x="17188" y="843806"/>
                </a:lnTo>
                <a:lnTo>
                  <a:pt x="26660" y="799167"/>
                </a:lnTo>
                <a:lnTo>
                  <a:pt x="38108" y="755253"/>
                </a:lnTo>
                <a:lnTo>
                  <a:pt x="51485" y="712108"/>
                </a:lnTo>
                <a:lnTo>
                  <a:pt x="66744" y="669779"/>
                </a:lnTo>
                <a:lnTo>
                  <a:pt x="83837" y="628310"/>
                </a:lnTo>
                <a:lnTo>
                  <a:pt x="102718" y="587748"/>
                </a:lnTo>
                <a:lnTo>
                  <a:pt x="123340" y="548137"/>
                </a:lnTo>
                <a:lnTo>
                  <a:pt x="145654" y="509524"/>
                </a:lnTo>
                <a:lnTo>
                  <a:pt x="169615" y="471952"/>
                </a:lnTo>
                <a:lnTo>
                  <a:pt x="195176" y="435469"/>
                </a:lnTo>
                <a:lnTo>
                  <a:pt x="222288" y="400119"/>
                </a:lnTo>
                <a:lnTo>
                  <a:pt x="250906" y="365948"/>
                </a:lnTo>
                <a:lnTo>
                  <a:pt x="280981" y="333000"/>
                </a:lnTo>
                <a:lnTo>
                  <a:pt x="312467" y="301323"/>
                </a:lnTo>
                <a:lnTo>
                  <a:pt x="345317" y="270960"/>
                </a:lnTo>
                <a:lnTo>
                  <a:pt x="379484" y="241958"/>
                </a:lnTo>
                <a:lnTo>
                  <a:pt x="414920" y="214362"/>
                </a:lnTo>
                <a:lnTo>
                  <a:pt x="451579" y="188216"/>
                </a:lnTo>
                <a:lnTo>
                  <a:pt x="489413" y="163568"/>
                </a:lnTo>
                <a:lnTo>
                  <a:pt x="528376" y="140462"/>
                </a:lnTo>
                <a:lnTo>
                  <a:pt x="568420" y="118943"/>
                </a:lnTo>
                <a:lnTo>
                  <a:pt x="609498" y="99057"/>
                </a:lnTo>
                <a:lnTo>
                  <a:pt x="651563" y="80849"/>
                </a:lnTo>
                <a:lnTo>
                  <a:pt x="694568" y="64365"/>
                </a:lnTo>
                <a:lnTo>
                  <a:pt x="738466" y="49650"/>
                </a:lnTo>
                <a:lnTo>
                  <a:pt x="783210" y="36750"/>
                </a:lnTo>
                <a:lnTo>
                  <a:pt x="828753" y="25710"/>
                </a:lnTo>
                <a:lnTo>
                  <a:pt x="875047" y="16575"/>
                </a:lnTo>
                <a:lnTo>
                  <a:pt x="922046" y="9392"/>
                </a:lnTo>
                <a:lnTo>
                  <a:pt x="969703" y="4204"/>
                </a:lnTo>
                <a:lnTo>
                  <a:pt x="1017969" y="1058"/>
                </a:lnTo>
                <a:lnTo>
                  <a:pt x="1066800" y="0"/>
                </a:lnTo>
                <a:lnTo>
                  <a:pt x="1115630" y="1058"/>
                </a:lnTo>
                <a:lnTo>
                  <a:pt x="1163896" y="4204"/>
                </a:lnTo>
                <a:lnTo>
                  <a:pt x="1211553" y="9392"/>
                </a:lnTo>
                <a:lnTo>
                  <a:pt x="1258552" y="16575"/>
                </a:lnTo>
                <a:lnTo>
                  <a:pt x="1304846" y="25710"/>
                </a:lnTo>
                <a:lnTo>
                  <a:pt x="1350389" y="36750"/>
                </a:lnTo>
                <a:lnTo>
                  <a:pt x="1395133" y="49650"/>
                </a:lnTo>
                <a:lnTo>
                  <a:pt x="1439031" y="64365"/>
                </a:lnTo>
                <a:lnTo>
                  <a:pt x="1482036" y="80849"/>
                </a:lnTo>
                <a:lnTo>
                  <a:pt x="1524101" y="99057"/>
                </a:lnTo>
                <a:lnTo>
                  <a:pt x="1565179" y="118943"/>
                </a:lnTo>
                <a:lnTo>
                  <a:pt x="1605223" y="140462"/>
                </a:lnTo>
                <a:lnTo>
                  <a:pt x="1644186" y="163568"/>
                </a:lnTo>
                <a:lnTo>
                  <a:pt x="1682020" y="188216"/>
                </a:lnTo>
                <a:lnTo>
                  <a:pt x="1718679" y="214362"/>
                </a:lnTo>
                <a:lnTo>
                  <a:pt x="1754115" y="241958"/>
                </a:lnTo>
                <a:lnTo>
                  <a:pt x="1788282" y="270960"/>
                </a:lnTo>
                <a:lnTo>
                  <a:pt x="1821132" y="301323"/>
                </a:lnTo>
                <a:lnTo>
                  <a:pt x="1852618" y="333000"/>
                </a:lnTo>
                <a:lnTo>
                  <a:pt x="1882693" y="365948"/>
                </a:lnTo>
                <a:lnTo>
                  <a:pt x="1911311" y="400119"/>
                </a:lnTo>
                <a:lnTo>
                  <a:pt x="1938423" y="435469"/>
                </a:lnTo>
                <a:lnTo>
                  <a:pt x="1963984" y="471952"/>
                </a:lnTo>
                <a:lnTo>
                  <a:pt x="1987945" y="509524"/>
                </a:lnTo>
                <a:lnTo>
                  <a:pt x="2010259" y="548137"/>
                </a:lnTo>
                <a:lnTo>
                  <a:pt x="2030881" y="587748"/>
                </a:lnTo>
                <a:lnTo>
                  <a:pt x="2049762" y="628310"/>
                </a:lnTo>
                <a:lnTo>
                  <a:pt x="2066855" y="669779"/>
                </a:lnTo>
                <a:lnTo>
                  <a:pt x="2082114" y="712108"/>
                </a:lnTo>
                <a:lnTo>
                  <a:pt x="2095491" y="755253"/>
                </a:lnTo>
                <a:lnTo>
                  <a:pt x="2106939" y="799167"/>
                </a:lnTo>
                <a:lnTo>
                  <a:pt x="2116411" y="843806"/>
                </a:lnTo>
                <a:lnTo>
                  <a:pt x="2123860" y="889125"/>
                </a:lnTo>
                <a:lnTo>
                  <a:pt x="2129240" y="935076"/>
                </a:lnTo>
                <a:lnTo>
                  <a:pt x="2132502" y="981617"/>
                </a:lnTo>
                <a:lnTo>
                  <a:pt x="2133600" y="1028700"/>
                </a:lnTo>
                <a:lnTo>
                  <a:pt x="2132502" y="1075792"/>
                </a:lnTo>
                <a:lnTo>
                  <a:pt x="2129240" y="1122341"/>
                </a:lnTo>
                <a:lnTo>
                  <a:pt x="2123860" y="1168301"/>
                </a:lnTo>
                <a:lnTo>
                  <a:pt x="2116411" y="1213626"/>
                </a:lnTo>
                <a:lnTo>
                  <a:pt x="2106939" y="1258271"/>
                </a:lnTo>
                <a:lnTo>
                  <a:pt x="2095491" y="1302190"/>
                </a:lnTo>
                <a:lnTo>
                  <a:pt x="2082114" y="1345339"/>
                </a:lnTo>
                <a:lnTo>
                  <a:pt x="2066855" y="1387672"/>
                </a:lnTo>
                <a:lnTo>
                  <a:pt x="2049762" y="1429142"/>
                </a:lnTo>
                <a:lnTo>
                  <a:pt x="2030881" y="1469706"/>
                </a:lnTo>
                <a:lnTo>
                  <a:pt x="2010259" y="1509318"/>
                </a:lnTo>
                <a:lnTo>
                  <a:pt x="1987945" y="1547932"/>
                </a:lnTo>
                <a:lnTo>
                  <a:pt x="1963984" y="1585503"/>
                </a:lnTo>
                <a:lnTo>
                  <a:pt x="1938423" y="1621985"/>
                </a:lnTo>
                <a:lnTo>
                  <a:pt x="1911311" y="1657334"/>
                </a:lnTo>
                <a:lnTo>
                  <a:pt x="1882693" y="1691504"/>
                </a:lnTo>
                <a:lnTo>
                  <a:pt x="1852618" y="1724449"/>
                </a:lnTo>
                <a:lnTo>
                  <a:pt x="1821132" y="1756124"/>
                </a:lnTo>
                <a:lnTo>
                  <a:pt x="1788282" y="1786484"/>
                </a:lnTo>
                <a:lnTo>
                  <a:pt x="1754115" y="1815483"/>
                </a:lnTo>
                <a:lnTo>
                  <a:pt x="1718679" y="1843076"/>
                </a:lnTo>
                <a:lnTo>
                  <a:pt x="1682020" y="1869218"/>
                </a:lnTo>
                <a:lnTo>
                  <a:pt x="1644186" y="1893863"/>
                </a:lnTo>
                <a:lnTo>
                  <a:pt x="1605223" y="1916966"/>
                </a:lnTo>
                <a:lnTo>
                  <a:pt x="1565179" y="1938481"/>
                </a:lnTo>
                <a:lnTo>
                  <a:pt x="1524101" y="1958364"/>
                </a:lnTo>
                <a:lnTo>
                  <a:pt x="1482036" y="1976568"/>
                </a:lnTo>
                <a:lnTo>
                  <a:pt x="1439031" y="1993049"/>
                </a:lnTo>
                <a:lnTo>
                  <a:pt x="1395133" y="2007760"/>
                </a:lnTo>
                <a:lnTo>
                  <a:pt x="1350389" y="2020658"/>
                </a:lnTo>
                <a:lnTo>
                  <a:pt x="1304846" y="2031695"/>
                </a:lnTo>
                <a:lnTo>
                  <a:pt x="1258552" y="2040828"/>
                </a:lnTo>
                <a:lnTo>
                  <a:pt x="1211553" y="2048010"/>
                </a:lnTo>
                <a:lnTo>
                  <a:pt x="1163896" y="2053196"/>
                </a:lnTo>
                <a:lnTo>
                  <a:pt x="1115630" y="2056341"/>
                </a:lnTo>
                <a:lnTo>
                  <a:pt x="1066800" y="2057400"/>
                </a:lnTo>
                <a:lnTo>
                  <a:pt x="1017969" y="2056341"/>
                </a:lnTo>
                <a:lnTo>
                  <a:pt x="969703" y="2053196"/>
                </a:lnTo>
                <a:lnTo>
                  <a:pt x="922046" y="2048010"/>
                </a:lnTo>
                <a:lnTo>
                  <a:pt x="875047" y="2040828"/>
                </a:lnTo>
                <a:lnTo>
                  <a:pt x="828753" y="2031695"/>
                </a:lnTo>
                <a:lnTo>
                  <a:pt x="783210" y="2020658"/>
                </a:lnTo>
                <a:lnTo>
                  <a:pt x="738466" y="2007760"/>
                </a:lnTo>
                <a:lnTo>
                  <a:pt x="694568" y="1993049"/>
                </a:lnTo>
                <a:lnTo>
                  <a:pt x="651563" y="1976568"/>
                </a:lnTo>
                <a:lnTo>
                  <a:pt x="609498" y="1958364"/>
                </a:lnTo>
                <a:lnTo>
                  <a:pt x="568420" y="1938481"/>
                </a:lnTo>
                <a:lnTo>
                  <a:pt x="528376" y="1916966"/>
                </a:lnTo>
                <a:lnTo>
                  <a:pt x="489413" y="1893863"/>
                </a:lnTo>
                <a:lnTo>
                  <a:pt x="451579" y="1869218"/>
                </a:lnTo>
                <a:lnTo>
                  <a:pt x="414920" y="1843076"/>
                </a:lnTo>
                <a:lnTo>
                  <a:pt x="379484" y="1815483"/>
                </a:lnTo>
                <a:lnTo>
                  <a:pt x="345317" y="1786484"/>
                </a:lnTo>
                <a:lnTo>
                  <a:pt x="312467" y="1756124"/>
                </a:lnTo>
                <a:lnTo>
                  <a:pt x="280981" y="1724449"/>
                </a:lnTo>
                <a:lnTo>
                  <a:pt x="250906" y="1691504"/>
                </a:lnTo>
                <a:lnTo>
                  <a:pt x="222288" y="1657334"/>
                </a:lnTo>
                <a:lnTo>
                  <a:pt x="195176" y="1621985"/>
                </a:lnTo>
                <a:lnTo>
                  <a:pt x="169615" y="1585503"/>
                </a:lnTo>
                <a:lnTo>
                  <a:pt x="145654" y="1547932"/>
                </a:lnTo>
                <a:lnTo>
                  <a:pt x="123340" y="1509318"/>
                </a:lnTo>
                <a:lnTo>
                  <a:pt x="102718" y="1469706"/>
                </a:lnTo>
                <a:lnTo>
                  <a:pt x="83837" y="1429142"/>
                </a:lnTo>
                <a:lnTo>
                  <a:pt x="66744" y="1387672"/>
                </a:lnTo>
                <a:lnTo>
                  <a:pt x="51485" y="1345339"/>
                </a:lnTo>
                <a:lnTo>
                  <a:pt x="38108" y="1302190"/>
                </a:lnTo>
                <a:lnTo>
                  <a:pt x="26660" y="1258271"/>
                </a:lnTo>
                <a:lnTo>
                  <a:pt x="17188" y="1213626"/>
                </a:lnTo>
                <a:lnTo>
                  <a:pt x="9739" y="1168301"/>
                </a:lnTo>
                <a:lnTo>
                  <a:pt x="4359" y="1122341"/>
                </a:lnTo>
                <a:lnTo>
                  <a:pt x="1097" y="1075792"/>
                </a:lnTo>
                <a:lnTo>
                  <a:pt x="0" y="10287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90700" y="3204210"/>
            <a:ext cx="1752600" cy="16764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0700" y="3204210"/>
            <a:ext cx="1752600" cy="1676400"/>
          </a:xfrm>
          <a:custGeom>
            <a:avLst/>
            <a:gdLst/>
            <a:ahLst/>
            <a:cxnLst/>
            <a:rect l="l" t="t" r="r" b="b"/>
            <a:pathLst>
              <a:path w="1752600" h="1676400">
                <a:moveTo>
                  <a:pt x="0" y="838200"/>
                </a:moveTo>
                <a:lnTo>
                  <a:pt x="1387" y="790636"/>
                </a:lnTo>
                <a:lnTo>
                  <a:pt x="5499" y="743769"/>
                </a:lnTo>
                <a:lnTo>
                  <a:pt x="12261" y="697668"/>
                </a:lnTo>
                <a:lnTo>
                  <a:pt x="21601" y="652405"/>
                </a:lnTo>
                <a:lnTo>
                  <a:pt x="33444" y="608050"/>
                </a:lnTo>
                <a:lnTo>
                  <a:pt x="47716" y="564674"/>
                </a:lnTo>
                <a:lnTo>
                  <a:pt x="64343" y="522348"/>
                </a:lnTo>
                <a:lnTo>
                  <a:pt x="83251" y="481142"/>
                </a:lnTo>
                <a:lnTo>
                  <a:pt x="104367" y="441128"/>
                </a:lnTo>
                <a:lnTo>
                  <a:pt x="127616" y="402376"/>
                </a:lnTo>
                <a:lnTo>
                  <a:pt x="152923" y="364956"/>
                </a:lnTo>
                <a:lnTo>
                  <a:pt x="180217" y="328940"/>
                </a:lnTo>
                <a:lnTo>
                  <a:pt x="209421" y="294399"/>
                </a:lnTo>
                <a:lnTo>
                  <a:pt x="240464" y="261403"/>
                </a:lnTo>
                <a:lnTo>
                  <a:pt x="273269" y="230023"/>
                </a:lnTo>
                <a:lnTo>
                  <a:pt x="307764" y="200329"/>
                </a:lnTo>
                <a:lnTo>
                  <a:pt x="343875" y="172393"/>
                </a:lnTo>
                <a:lnTo>
                  <a:pt x="381527" y="146285"/>
                </a:lnTo>
                <a:lnTo>
                  <a:pt x="420647" y="122076"/>
                </a:lnTo>
                <a:lnTo>
                  <a:pt x="461161" y="99837"/>
                </a:lnTo>
                <a:lnTo>
                  <a:pt x="502995" y="79638"/>
                </a:lnTo>
                <a:lnTo>
                  <a:pt x="546074" y="61551"/>
                </a:lnTo>
                <a:lnTo>
                  <a:pt x="590325" y="45645"/>
                </a:lnTo>
                <a:lnTo>
                  <a:pt x="635674" y="31993"/>
                </a:lnTo>
                <a:lnTo>
                  <a:pt x="682047" y="20664"/>
                </a:lnTo>
                <a:lnTo>
                  <a:pt x="729370" y="11729"/>
                </a:lnTo>
                <a:lnTo>
                  <a:pt x="777569" y="5260"/>
                </a:lnTo>
                <a:lnTo>
                  <a:pt x="826570" y="1326"/>
                </a:lnTo>
                <a:lnTo>
                  <a:pt x="876300" y="0"/>
                </a:lnTo>
                <a:lnTo>
                  <a:pt x="926029" y="1326"/>
                </a:lnTo>
                <a:lnTo>
                  <a:pt x="975030" y="5260"/>
                </a:lnTo>
                <a:lnTo>
                  <a:pt x="1023229" y="11729"/>
                </a:lnTo>
                <a:lnTo>
                  <a:pt x="1070552" y="20664"/>
                </a:lnTo>
                <a:lnTo>
                  <a:pt x="1116925" y="31993"/>
                </a:lnTo>
                <a:lnTo>
                  <a:pt x="1162274" y="45645"/>
                </a:lnTo>
                <a:lnTo>
                  <a:pt x="1206525" y="61551"/>
                </a:lnTo>
                <a:lnTo>
                  <a:pt x="1249604" y="79638"/>
                </a:lnTo>
                <a:lnTo>
                  <a:pt x="1291438" y="99837"/>
                </a:lnTo>
                <a:lnTo>
                  <a:pt x="1331952" y="122076"/>
                </a:lnTo>
                <a:lnTo>
                  <a:pt x="1371072" y="146285"/>
                </a:lnTo>
                <a:lnTo>
                  <a:pt x="1408724" y="172393"/>
                </a:lnTo>
                <a:lnTo>
                  <a:pt x="1444835" y="200329"/>
                </a:lnTo>
                <a:lnTo>
                  <a:pt x="1479330" y="230023"/>
                </a:lnTo>
                <a:lnTo>
                  <a:pt x="1512135" y="261403"/>
                </a:lnTo>
                <a:lnTo>
                  <a:pt x="1543178" y="294399"/>
                </a:lnTo>
                <a:lnTo>
                  <a:pt x="1572382" y="328940"/>
                </a:lnTo>
                <a:lnTo>
                  <a:pt x="1599676" y="364956"/>
                </a:lnTo>
                <a:lnTo>
                  <a:pt x="1624983" y="402376"/>
                </a:lnTo>
                <a:lnTo>
                  <a:pt x="1648232" y="441128"/>
                </a:lnTo>
                <a:lnTo>
                  <a:pt x="1669348" y="481142"/>
                </a:lnTo>
                <a:lnTo>
                  <a:pt x="1688256" y="522348"/>
                </a:lnTo>
                <a:lnTo>
                  <a:pt x="1704883" y="564674"/>
                </a:lnTo>
                <a:lnTo>
                  <a:pt x="1719155" y="608050"/>
                </a:lnTo>
                <a:lnTo>
                  <a:pt x="1730998" y="652405"/>
                </a:lnTo>
                <a:lnTo>
                  <a:pt x="1740338" y="697668"/>
                </a:lnTo>
                <a:lnTo>
                  <a:pt x="1747100" y="743769"/>
                </a:lnTo>
                <a:lnTo>
                  <a:pt x="1751212" y="790636"/>
                </a:lnTo>
                <a:lnTo>
                  <a:pt x="1752600" y="838200"/>
                </a:lnTo>
                <a:lnTo>
                  <a:pt x="1751212" y="885763"/>
                </a:lnTo>
                <a:lnTo>
                  <a:pt x="1747100" y="932630"/>
                </a:lnTo>
                <a:lnTo>
                  <a:pt x="1740338" y="978731"/>
                </a:lnTo>
                <a:lnTo>
                  <a:pt x="1730998" y="1023994"/>
                </a:lnTo>
                <a:lnTo>
                  <a:pt x="1719155" y="1068349"/>
                </a:lnTo>
                <a:lnTo>
                  <a:pt x="1704883" y="1111725"/>
                </a:lnTo>
                <a:lnTo>
                  <a:pt x="1688256" y="1154051"/>
                </a:lnTo>
                <a:lnTo>
                  <a:pt x="1669348" y="1195257"/>
                </a:lnTo>
                <a:lnTo>
                  <a:pt x="1648232" y="1235271"/>
                </a:lnTo>
                <a:lnTo>
                  <a:pt x="1624983" y="1274023"/>
                </a:lnTo>
                <a:lnTo>
                  <a:pt x="1599676" y="1311443"/>
                </a:lnTo>
                <a:lnTo>
                  <a:pt x="1572382" y="1347459"/>
                </a:lnTo>
                <a:lnTo>
                  <a:pt x="1543178" y="1382000"/>
                </a:lnTo>
                <a:lnTo>
                  <a:pt x="1512135" y="1414996"/>
                </a:lnTo>
                <a:lnTo>
                  <a:pt x="1479330" y="1446376"/>
                </a:lnTo>
                <a:lnTo>
                  <a:pt x="1444835" y="1476070"/>
                </a:lnTo>
                <a:lnTo>
                  <a:pt x="1408724" y="1504006"/>
                </a:lnTo>
                <a:lnTo>
                  <a:pt x="1371072" y="1530114"/>
                </a:lnTo>
                <a:lnTo>
                  <a:pt x="1331952" y="1554323"/>
                </a:lnTo>
                <a:lnTo>
                  <a:pt x="1291438" y="1576562"/>
                </a:lnTo>
                <a:lnTo>
                  <a:pt x="1249604" y="1596761"/>
                </a:lnTo>
                <a:lnTo>
                  <a:pt x="1206525" y="1614848"/>
                </a:lnTo>
                <a:lnTo>
                  <a:pt x="1162274" y="1630754"/>
                </a:lnTo>
                <a:lnTo>
                  <a:pt x="1116925" y="1644406"/>
                </a:lnTo>
                <a:lnTo>
                  <a:pt x="1070552" y="1655735"/>
                </a:lnTo>
                <a:lnTo>
                  <a:pt x="1023229" y="1664670"/>
                </a:lnTo>
                <a:lnTo>
                  <a:pt x="975030" y="1671139"/>
                </a:lnTo>
                <a:lnTo>
                  <a:pt x="926029" y="1675073"/>
                </a:lnTo>
                <a:lnTo>
                  <a:pt x="876300" y="1676400"/>
                </a:lnTo>
                <a:lnTo>
                  <a:pt x="826570" y="1675073"/>
                </a:lnTo>
                <a:lnTo>
                  <a:pt x="777569" y="1671139"/>
                </a:lnTo>
                <a:lnTo>
                  <a:pt x="729370" y="1664670"/>
                </a:lnTo>
                <a:lnTo>
                  <a:pt x="682047" y="1655735"/>
                </a:lnTo>
                <a:lnTo>
                  <a:pt x="635674" y="1644406"/>
                </a:lnTo>
                <a:lnTo>
                  <a:pt x="590325" y="1630754"/>
                </a:lnTo>
                <a:lnTo>
                  <a:pt x="546074" y="1614848"/>
                </a:lnTo>
                <a:lnTo>
                  <a:pt x="502995" y="1596761"/>
                </a:lnTo>
                <a:lnTo>
                  <a:pt x="461161" y="1576562"/>
                </a:lnTo>
                <a:lnTo>
                  <a:pt x="420647" y="1554323"/>
                </a:lnTo>
                <a:lnTo>
                  <a:pt x="381527" y="1530114"/>
                </a:lnTo>
                <a:lnTo>
                  <a:pt x="343875" y="1504006"/>
                </a:lnTo>
                <a:lnTo>
                  <a:pt x="307764" y="1476070"/>
                </a:lnTo>
                <a:lnTo>
                  <a:pt x="273269" y="1446376"/>
                </a:lnTo>
                <a:lnTo>
                  <a:pt x="240464" y="1414996"/>
                </a:lnTo>
                <a:lnTo>
                  <a:pt x="209421" y="1382000"/>
                </a:lnTo>
                <a:lnTo>
                  <a:pt x="180217" y="1347459"/>
                </a:lnTo>
                <a:lnTo>
                  <a:pt x="152923" y="1311443"/>
                </a:lnTo>
                <a:lnTo>
                  <a:pt x="127616" y="1274023"/>
                </a:lnTo>
                <a:lnTo>
                  <a:pt x="104367" y="1235271"/>
                </a:lnTo>
                <a:lnTo>
                  <a:pt x="83251" y="1195257"/>
                </a:lnTo>
                <a:lnTo>
                  <a:pt x="64343" y="1154051"/>
                </a:lnTo>
                <a:lnTo>
                  <a:pt x="47716" y="1111725"/>
                </a:lnTo>
                <a:lnTo>
                  <a:pt x="33444" y="1068349"/>
                </a:lnTo>
                <a:lnTo>
                  <a:pt x="21601" y="1023994"/>
                </a:lnTo>
                <a:lnTo>
                  <a:pt x="12261" y="978731"/>
                </a:lnTo>
                <a:lnTo>
                  <a:pt x="5499" y="932630"/>
                </a:lnTo>
                <a:lnTo>
                  <a:pt x="1387" y="885763"/>
                </a:lnTo>
                <a:lnTo>
                  <a:pt x="0" y="8382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00" y="4042409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0" y="3089910"/>
            <a:ext cx="762000" cy="1905000"/>
          </a:xfrm>
          <a:custGeom>
            <a:avLst/>
            <a:gdLst/>
            <a:ahLst/>
            <a:cxnLst/>
            <a:rect l="l" t="t" r="r" b="b"/>
            <a:pathLst>
              <a:path w="762000" h="1905000">
                <a:moveTo>
                  <a:pt x="762000" y="0"/>
                </a:moveTo>
                <a:lnTo>
                  <a:pt x="0" y="190500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86000" y="3089910"/>
            <a:ext cx="762000" cy="1905000"/>
          </a:xfrm>
          <a:custGeom>
            <a:avLst/>
            <a:gdLst/>
            <a:ahLst/>
            <a:cxnLst/>
            <a:rect l="l" t="t" r="r" b="b"/>
            <a:pathLst>
              <a:path w="762000" h="1905000">
                <a:moveTo>
                  <a:pt x="0" y="0"/>
                </a:moveTo>
                <a:lnTo>
                  <a:pt x="762000" y="190500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16100" y="3382009"/>
            <a:ext cx="1676400" cy="1295400"/>
          </a:xfrm>
          <a:custGeom>
            <a:avLst/>
            <a:gdLst/>
            <a:ahLst/>
            <a:cxnLst/>
            <a:rect l="l" t="t" r="r" b="b"/>
            <a:pathLst>
              <a:path w="1676400" h="1295400">
                <a:moveTo>
                  <a:pt x="0" y="0"/>
                </a:moveTo>
                <a:lnTo>
                  <a:pt x="1676400" y="129540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52600" y="3470909"/>
            <a:ext cx="1828800" cy="1143000"/>
          </a:xfrm>
          <a:custGeom>
            <a:avLst/>
            <a:gdLst/>
            <a:ahLst/>
            <a:cxnLst/>
            <a:rect l="l" t="t" r="r" b="b"/>
            <a:pathLst>
              <a:path w="1828800" h="1143000">
                <a:moveTo>
                  <a:pt x="0" y="1143000"/>
                </a:moveTo>
                <a:lnTo>
                  <a:pt x="1828800" y="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25827" y="4870526"/>
            <a:ext cx="1149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32382" y="4260850"/>
            <a:ext cx="1149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67709" y="4337050"/>
            <a:ext cx="1149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61435" y="4858003"/>
            <a:ext cx="1149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imes New Roman"/>
                <a:cs typeface="Times New Roman"/>
              </a:rPr>
              <a:t>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38654" y="2965195"/>
            <a:ext cx="1149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24454" y="2736595"/>
            <a:ext cx="1149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62909" y="3041395"/>
            <a:ext cx="1149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67709" y="3651250"/>
            <a:ext cx="1149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44827" y="3498544"/>
            <a:ext cx="1149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35600" y="3013710"/>
            <a:ext cx="2133600" cy="20574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35600" y="3013710"/>
            <a:ext cx="2133600" cy="2057400"/>
          </a:xfrm>
          <a:custGeom>
            <a:avLst/>
            <a:gdLst/>
            <a:ahLst/>
            <a:cxnLst/>
            <a:rect l="l" t="t" r="r" b="b"/>
            <a:pathLst>
              <a:path w="2133600" h="2057400">
                <a:moveTo>
                  <a:pt x="0" y="1028700"/>
                </a:moveTo>
                <a:lnTo>
                  <a:pt x="1097" y="981617"/>
                </a:lnTo>
                <a:lnTo>
                  <a:pt x="4359" y="935076"/>
                </a:lnTo>
                <a:lnTo>
                  <a:pt x="9739" y="889125"/>
                </a:lnTo>
                <a:lnTo>
                  <a:pt x="17188" y="843806"/>
                </a:lnTo>
                <a:lnTo>
                  <a:pt x="26660" y="799167"/>
                </a:lnTo>
                <a:lnTo>
                  <a:pt x="38108" y="755253"/>
                </a:lnTo>
                <a:lnTo>
                  <a:pt x="51485" y="712108"/>
                </a:lnTo>
                <a:lnTo>
                  <a:pt x="66744" y="669779"/>
                </a:lnTo>
                <a:lnTo>
                  <a:pt x="83837" y="628310"/>
                </a:lnTo>
                <a:lnTo>
                  <a:pt x="102718" y="587748"/>
                </a:lnTo>
                <a:lnTo>
                  <a:pt x="123340" y="548137"/>
                </a:lnTo>
                <a:lnTo>
                  <a:pt x="145654" y="509524"/>
                </a:lnTo>
                <a:lnTo>
                  <a:pt x="169615" y="471952"/>
                </a:lnTo>
                <a:lnTo>
                  <a:pt x="195176" y="435469"/>
                </a:lnTo>
                <a:lnTo>
                  <a:pt x="222288" y="400119"/>
                </a:lnTo>
                <a:lnTo>
                  <a:pt x="250906" y="365948"/>
                </a:lnTo>
                <a:lnTo>
                  <a:pt x="280981" y="333000"/>
                </a:lnTo>
                <a:lnTo>
                  <a:pt x="312467" y="301323"/>
                </a:lnTo>
                <a:lnTo>
                  <a:pt x="345317" y="270960"/>
                </a:lnTo>
                <a:lnTo>
                  <a:pt x="379484" y="241958"/>
                </a:lnTo>
                <a:lnTo>
                  <a:pt x="414920" y="214362"/>
                </a:lnTo>
                <a:lnTo>
                  <a:pt x="451579" y="188216"/>
                </a:lnTo>
                <a:lnTo>
                  <a:pt x="489413" y="163568"/>
                </a:lnTo>
                <a:lnTo>
                  <a:pt x="528376" y="140462"/>
                </a:lnTo>
                <a:lnTo>
                  <a:pt x="568420" y="118943"/>
                </a:lnTo>
                <a:lnTo>
                  <a:pt x="609498" y="99057"/>
                </a:lnTo>
                <a:lnTo>
                  <a:pt x="651563" y="80849"/>
                </a:lnTo>
                <a:lnTo>
                  <a:pt x="694568" y="64365"/>
                </a:lnTo>
                <a:lnTo>
                  <a:pt x="738466" y="49650"/>
                </a:lnTo>
                <a:lnTo>
                  <a:pt x="783210" y="36750"/>
                </a:lnTo>
                <a:lnTo>
                  <a:pt x="828753" y="25710"/>
                </a:lnTo>
                <a:lnTo>
                  <a:pt x="875047" y="16575"/>
                </a:lnTo>
                <a:lnTo>
                  <a:pt x="922046" y="9392"/>
                </a:lnTo>
                <a:lnTo>
                  <a:pt x="969703" y="4204"/>
                </a:lnTo>
                <a:lnTo>
                  <a:pt x="1017969" y="1058"/>
                </a:lnTo>
                <a:lnTo>
                  <a:pt x="1066800" y="0"/>
                </a:lnTo>
                <a:lnTo>
                  <a:pt x="1115630" y="1058"/>
                </a:lnTo>
                <a:lnTo>
                  <a:pt x="1163896" y="4204"/>
                </a:lnTo>
                <a:lnTo>
                  <a:pt x="1211553" y="9392"/>
                </a:lnTo>
                <a:lnTo>
                  <a:pt x="1258552" y="16575"/>
                </a:lnTo>
                <a:lnTo>
                  <a:pt x="1304846" y="25710"/>
                </a:lnTo>
                <a:lnTo>
                  <a:pt x="1350389" y="36750"/>
                </a:lnTo>
                <a:lnTo>
                  <a:pt x="1395133" y="49650"/>
                </a:lnTo>
                <a:lnTo>
                  <a:pt x="1439031" y="64365"/>
                </a:lnTo>
                <a:lnTo>
                  <a:pt x="1482036" y="80849"/>
                </a:lnTo>
                <a:lnTo>
                  <a:pt x="1524101" y="99057"/>
                </a:lnTo>
                <a:lnTo>
                  <a:pt x="1565179" y="118943"/>
                </a:lnTo>
                <a:lnTo>
                  <a:pt x="1605223" y="140462"/>
                </a:lnTo>
                <a:lnTo>
                  <a:pt x="1644186" y="163568"/>
                </a:lnTo>
                <a:lnTo>
                  <a:pt x="1682020" y="188216"/>
                </a:lnTo>
                <a:lnTo>
                  <a:pt x="1718679" y="214362"/>
                </a:lnTo>
                <a:lnTo>
                  <a:pt x="1754115" y="241958"/>
                </a:lnTo>
                <a:lnTo>
                  <a:pt x="1788282" y="270960"/>
                </a:lnTo>
                <a:lnTo>
                  <a:pt x="1821132" y="301323"/>
                </a:lnTo>
                <a:lnTo>
                  <a:pt x="1852618" y="333000"/>
                </a:lnTo>
                <a:lnTo>
                  <a:pt x="1882693" y="365948"/>
                </a:lnTo>
                <a:lnTo>
                  <a:pt x="1911311" y="400119"/>
                </a:lnTo>
                <a:lnTo>
                  <a:pt x="1938423" y="435469"/>
                </a:lnTo>
                <a:lnTo>
                  <a:pt x="1963984" y="471952"/>
                </a:lnTo>
                <a:lnTo>
                  <a:pt x="1987945" y="509524"/>
                </a:lnTo>
                <a:lnTo>
                  <a:pt x="2010259" y="548137"/>
                </a:lnTo>
                <a:lnTo>
                  <a:pt x="2030881" y="587748"/>
                </a:lnTo>
                <a:lnTo>
                  <a:pt x="2049762" y="628310"/>
                </a:lnTo>
                <a:lnTo>
                  <a:pt x="2066855" y="669779"/>
                </a:lnTo>
                <a:lnTo>
                  <a:pt x="2082114" y="712108"/>
                </a:lnTo>
                <a:lnTo>
                  <a:pt x="2095491" y="755253"/>
                </a:lnTo>
                <a:lnTo>
                  <a:pt x="2106939" y="799167"/>
                </a:lnTo>
                <a:lnTo>
                  <a:pt x="2116411" y="843806"/>
                </a:lnTo>
                <a:lnTo>
                  <a:pt x="2123860" y="889125"/>
                </a:lnTo>
                <a:lnTo>
                  <a:pt x="2129240" y="935076"/>
                </a:lnTo>
                <a:lnTo>
                  <a:pt x="2132502" y="981617"/>
                </a:lnTo>
                <a:lnTo>
                  <a:pt x="2133600" y="1028700"/>
                </a:lnTo>
                <a:lnTo>
                  <a:pt x="2132502" y="1075792"/>
                </a:lnTo>
                <a:lnTo>
                  <a:pt x="2129240" y="1122341"/>
                </a:lnTo>
                <a:lnTo>
                  <a:pt x="2123860" y="1168301"/>
                </a:lnTo>
                <a:lnTo>
                  <a:pt x="2116411" y="1213626"/>
                </a:lnTo>
                <a:lnTo>
                  <a:pt x="2106939" y="1258271"/>
                </a:lnTo>
                <a:lnTo>
                  <a:pt x="2095491" y="1302190"/>
                </a:lnTo>
                <a:lnTo>
                  <a:pt x="2082114" y="1345339"/>
                </a:lnTo>
                <a:lnTo>
                  <a:pt x="2066855" y="1387672"/>
                </a:lnTo>
                <a:lnTo>
                  <a:pt x="2049762" y="1429142"/>
                </a:lnTo>
                <a:lnTo>
                  <a:pt x="2030881" y="1469706"/>
                </a:lnTo>
                <a:lnTo>
                  <a:pt x="2010259" y="1509318"/>
                </a:lnTo>
                <a:lnTo>
                  <a:pt x="1987945" y="1547932"/>
                </a:lnTo>
                <a:lnTo>
                  <a:pt x="1963984" y="1585503"/>
                </a:lnTo>
                <a:lnTo>
                  <a:pt x="1938423" y="1621985"/>
                </a:lnTo>
                <a:lnTo>
                  <a:pt x="1911311" y="1657334"/>
                </a:lnTo>
                <a:lnTo>
                  <a:pt x="1882693" y="1691504"/>
                </a:lnTo>
                <a:lnTo>
                  <a:pt x="1852618" y="1724449"/>
                </a:lnTo>
                <a:lnTo>
                  <a:pt x="1821132" y="1756124"/>
                </a:lnTo>
                <a:lnTo>
                  <a:pt x="1788282" y="1786484"/>
                </a:lnTo>
                <a:lnTo>
                  <a:pt x="1754115" y="1815483"/>
                </a:lnTo>
                <a:lnTo>
                  <a:pt x="1718679" y="1843076"/>
                </a:lnTo>
                <a:lnTo>
                  <a:pt x="1682020" y="1869218"/>
                </a:lnTo>
                <a:lnTo>
                  <a:pt x="1644186" y="1893863"/>
                </a:lnTo>
                <a:lnTo>
                  <a:pt x="1605223" y="1916966"/>
                </a:lnTo>
                <a:lnTo>
                  <a:pt x="1565179" y="1938481"/>
                </a:lnTo>
                <a:lnTo>
                  <a:pt x="1524101" y="1958364"/>
                </a:lnTo>
                <a:lnTo>
                  <a:pt x="1482036" y="1976568"/>
                </a:lnTo>
                <a:lnTo>
                  <a:pt x="1439031" y="1993049"/>
                </a:lnTo>
                <a:lnTo>
                  <a:pt x="1395133" y="2007760"/>
                </a:lnTo>
                <a:lnTo>
                  <a:pt x="1350389" y="2020658"/>
                </a:lnTo>
                <a:lnTo>
                  <a:pt x="1304846" y="2031695"/>
                </a:lnTo>
                <a:lnTo>
                  <a:pt x="1258552" y="2040828"/>
                </a:lnTo>
                <a:lnTo>
                  <a:pt x="1211553" y="2048010"/>
                </a:lnTo>
                <a:lnTo>
                  <a:pt x="1163896" y="2053196"/>
                </a:lnTo>
                <a:lnTo>
                  <a:pt x="1115630" y="2056341"/>
                </a:lnTo>
                <a:lnTo>
                  <a:pt x="1066800" y="2057400"/>
                </a:lnTo>
                <a:lnTo>
                  <a:pt x="1017969" y="2056341"/>
                </a:lnTo>
                <a:lnTo>
                  <a:pt x="969703" y="2053196"/>
                </a:lnTo>
                <a:lnTo>
                  <a:pt x="922046" y="2048010"/>
                </a:lnTo>
                <a:lnTo>
                  <a:pt x="875047" y="2040828"/>
                </a:lnTo>
                <a:lnTo>
                  <a:pt x="828753" y="2031695"/>
                </a:lnTo>
                <a:lnTo>
                  <a:pt x="783210" y="2020658"/>
                </a:lnTo>
                <a:lnTo>
                  <a:pt x="738466" y="2007760"/>
                </a:lnTo>
                <a:lnTo>
                  <a:pt x="694568" y="1993049"/>
                </a:lnTo>
                <a:lnTo>
                  <a:pt x="651563" y="1976568"/>
                </a:lnTo>
                <a:lnTo>
                  <a:pt x="609498" y="1958364"/>
                </a:lnTo>
                <a:lnTo>
                  <a:pt x="568420" y="1938481"/>
                </a:lnTo>
                <a:lnTo>
                  <a:pt x="528376" y="1916966"/>
                </a:lnTo>
                <a:lnTo>
                  <a:pt x="489413" y="1893863"/>
                </a:lnTo>
                <a:lnTo>
                  <a:pt x="451579" y="1869218"/>
                </a:lnTo>
                <a:lnTo>
                  <a:pt x="414920" y="1843076"/>
                </a:lnTo>
                <a:lnTo>
                  <a:pt x="379484" y="1815483"/>
                </a:lnTo>
                <a:lnTo>
                  <a:pt x="345317" y="1786484"/>
                </a:lnTo>
                <a:lnTo>
                  <a:pt x="312467" y="1756124"/>
                </a:lnTo>
                <a:lnTo>
                  <a:pt x="280981" y="1724449"/>
                </a:lnTo>
                <a:lnTo>
                  <a:pt x="250906" y="1691504"/>
                </a:lnTo>
                <a:lnTo>
                  <a:pt x="222288" y="1657334"/>
                </a:lnTo>
                <a:lnTo>
                  <a:pt x="195176" y="1621985"/>
                </a:lnTo>
                <a:lnTo>
                  <a:pt x="169615" y="1585503"/>
                </a:lnTo>
                <a:lnTo>
                  <a:pt x="145654" y="1547932"/>
                </a:lnTo>
                <a:lnTo>
                  <a:pt x="123340" y="1509318"/>
                </a:lnTo>
                <a:lnTo>
                  <a:pt x="102718" y="1469706"/>
                </a:lnTo>
                <a:lnTo>
                  <a:pt x="83837" y="1429142"/>
                </a:lnTo>
                <a:lnTo>
                  <a:pt x="66744" y="1387672"/>
                </a:lnTo>
                <a:lnTo>
                  <a:pt x="51485" y="1345339"/>
                </a:lnTo>
                <a:lnTo>
                  <a:pt x="38108" y="1302190"/>
                </a:lnTo>
                <a:lnTo>
                  <a:pt x="26660" y="1258271"/>
                </a:lnTo>
                <a:lnTo>
                  <a:pt x="17188" y="1213626"/>
                </a:lnTo>
                <a:lnTo>
                  <a:pt x="9739" y="1168301"/>
                </a:lnTo>
                <a:lnTo>
                  <a:pt x="4359" y="1122341"/>
                </a:lnTo>
                <a:lnTo>
                  <a:pt x="1097" y="1075792"/>
                </a:lnTo>
                <a:lnTo>
                  <a:pt x="0" y="10287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26100" y="3204210"/>
            <a:ext cx="1752600" cy="16764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26100" y="3204210"/>
            <a:ext cx="1752600" cy="1676400"/>
          </a:xfrm>
          <a:custGeom>
            <a:avLst/>
            <a:gdLst/>
            <a:ahLst/>
            <a:cxnLst/>
            <a:rect l="l" t="t" r="r" b="b"/>
            <a:pathLst>
              <a:path w="1752600" h="1676400">
                <a:moveTo>
                  <a:pt x="0" y="838200"/>
                </a:moveTo>
                <a:lnTo>
                  <a:pt x="1387" y="790636"/>
                </a:lnTo>
                <a:lnTo>
                  <a:pt x="5499" y="743769"/>
                </a:lnTo>
                <a:lnTo>
                  <a:pt x="12261" y="697668"/>
                </a:lnTo>
                <a:lnTo>
                  <a:pt x="21601" y="652405"/>
                </a:lnTo>
                <a:lnTo>
                  <a:pt x="33444" y="608050"/>
                </a:lnTo>
                <a:lnTo>
                  <a:pt x="47716" y="564674"/>
                </a:lnTo>
                <a:lnTo>
                  <a:pt x="64343" y="522348"/>
                </a:lnTo>
                <a:lnTo>
                  <a:pt x="83251" y="481142"/>
                </a:lnTo>
                <a:lnTo>
                  <a:pt x="104367" y="441128"/>
                </a:lnTo>
                <a:lnTo>
                  <a:pt x="127616" y="402376"/>
                </a:lnTo>
                <a:lnTo>
                  <a:pt x="152923" y="364956"/>
                </a:lnTo>
                <a:lnTo>
                  <a:pt x="180217" y="328940"/>
                </a:lnTo>
                <a:lnTo>
                  <a:pt x="209421" y="294399"/>
                </a:lnTo>
                <a:lnTo>
                  <a:pt x="240464" y="261403"/>
                </a:lnTo>
                <a:lnTo>
                  <a:pt x="273269" y="230023"/>
                </a:lnTo>
                <a:lnTo>
                  <a:pt x="307764" y="200329"/>
                </a:lnTo>
                <a:lnTo>
                  <a:pt x="343875" y="172393"/>
                </a:lnTo>
                <a:lnTo>
                  <a:pt x="381527" y="146285"/>
                </a:lnTo>
                <a:lnTo>
                  <a:pt x="420647" y="122076"/>
                </a:lnTo>
                <a:lnTo>
                  <a:pt x="461161" y="99837"/>
                </a:lnTo>
                <a:lnTo>
                  <a:pt x="502995" y="79638"/>
                </a:lnTo>
                <a:lnTo>
                  <a:pt x="546074" y="61551"/>
                </a:lnTo>
                <a:lnTo>
                  <a:pt x="590325" y="45645"/>
                </a:lnTo>
                <a:lnTo>
                  <a:pt x="635674" y="31993"/>
                </a:lnTo>
                <a:lnTo>
                  <a:pt x="682047" y="20664"/>
                </a:lnTo>
                <a:lnTo>
                  <a:pt x="729370" y="11729"/>
                </a:lnTo>
                <a:lnTo>
                  <a:pt x="777569" y="5260"/>
                </a:lnTo>
                <a:lnTo>
                  <a:pt x="826570" y="1326"/>
                </a:lnTo>
                <a:lnTo>
                  <a:pt x="876300" y="0"/>
                </a:lnTo>
                <a:lnTo>
                  <a:pt x="926029" y="1326"/>
                </a:lnTo>
                <a:lnTo>
                  <a:pt x="975030" y="5260"/>
                </a:lnTo>
                <a:lnTo>
                  <a:pt x="1023229" y="11729"/>
                </a:lnTo>
                <a:lnTo>
                  <a:pt x="1070552" y="20664"/>
                </a:lnTo>
                <a:lnTo>
                  <a:pt x="1116925" y="31993"/>
                </a:lnTo>
                <a:lnTo>
                  <a:pt x="1162274" y="45645"/>
                </a:lnTo>
                <a:lnTo>
                  <a:pt x="1206525" y="61551"/>
                </a:lnTo>
                <a:lnTo>
                  <a:pt x="1249604" y="79638"/>
                </a:lnTo>
                <a:lnTo>
                  <a:pt x="1291438" y="99837"/>
                </a:lnTo>
                <a:lnTo>
                  <a:pt x="1331952" y="122076"/>
                </a:lnTo>
                <a:lnTo>
                  <a:pt x="1371072" y="146285"/>
                </a:lnTo>
                <a:lnTo>
                  <a:pt x="1408724" y="172393"/>
                </a:lnTo>
                <a:lnTo>
                  <a:pt x="1444835" y="200329"/>
                </a:lnTo>
                <a:lnTo>
                  <a:pt x="1479330" y="230023"/>
                </a:lnTo>
                <a:lnTo>
                  <a:pt x="1512135" y="261403"/>
                </a:lnTo>
                <a:lnTo>
                  <a:pt x="1543178" y="294399"/>
                </a:lnTo>
                <a:lnTo>
                  <a:pt x="1572382" y="328940"/>
                </a:lnTo>
                <a:lnTo>
                  <a:pt x="1599676" y="364956"/>
                </a:lnTo>
                <a:lnTo>
                  <a:pt x="1624983" y="402376"/>
                </a:lnTo>
                <a:lnTo>
                  <a:pt x="1648232" y="441128"/>
                </a:lnTo>
                <a:lnTo>
                  <a:pt x="1669348" y="481142"/>
                </a:lnTo>
                <a:lnTo>
                  <a:pt x="1688256" y="522348"/>
                </a:lnTo>
                <a:lnTo>
                  <a:pt x="1704883" y="564674"/>
                </a:lnTo>
                <a:lnTo>
                  <a:pt x="1719155" y="608050"/>
                </a:lnTo>
                <a:lnTo>
                  <a:pt x="1730998" y="652405"/>
                </a:lnTo>
                <a:lnTo>
                  <a:pt x="1740338" y="697668"/>
                </a:lnTo>
                <a:lnTo>
                  <a:pt x="1747100" y="743769"/>
                </a:lnTo>
                <a:lnTo>
                  <a:pt x="1751212" y="790636"/>
                </a:lnTo>
                <a:lnTo>
                  <a:pt x="1752600" y="838200"/>
                </a:lnTo>
                <a:lnTo>
                  <a:pt x="1751212" y="885763"/>
                </a:lnTo>
                <a:lnTo>
                  <a:pt x="1747100" y="932630"/>
                </a:lnTo>
                <a:lnTo>
                  <a:pt x="1740338" y="978731"/>
                </a:lnTo>
                <a:lnTo>
                  <a:pt x="1730998" y="1023994"/>
                </a:lnTo>
                <a:lnTo>
                  <a:pt x="1719155" y="1068349"/>
                </a:lnTo>
                <a:lnTo>
                  <a:pt x="1704883" y="1111725"/>
                </a:lnTo>
                <a:lnTo>
                  <a:pt x="1688256" y="1154051"/>
                </a:lnTo>
                <a:lnTo>
                  <a:pt x="1669348" y="1195257"/>
                </a:lnTo>
                <a:lnTo>
                  <a:pt x="1648232" y="1235271"/>
                </a:lnTo>
                <a:lnTo>
                  <a:pt x="1624983" y="1274023"/>
                </a:lnTo>
                <a:lnTo>
                  <a:pt x="1599676" y="1311443"/>
                </a:lnTo>
                <a:lnTo>
                  <a:pt x="1572382" y="1347459"/>
                </a:lnTo>
                <a:lnTo>
                  <a:pt x="1543178" y="1382000"/>
                </a:lnTo>
                <a:lnTo>
                  <a:pt x="1512135" y="1414996"/>
                </a:lnTo>
                <a:lnTo>
                  <a:pt x="1479330" y="1446376"/>
                </a:lnTo>
                <a:lnTo>
                  <a:pt x="1444835" y="1476070"/>
                </a:lnTo>
                <a:lnTo>
                  <a:pt x="1408724" y="1504006"/>
                </a:lnTo>
                <a:lnTo>
                  <a:pt x="1371072" y="1530114"/>
                </a:lnTo>
                <a:lnTo>
                  <a:pt x="1331952" y="1554323"/>
                </a:lnTo>
                <a:lnTo>
                  <a:pt x="1291438" y="1576562"/>
                </a:lnTo>
                <a:lnTo>
                  <a:pt x="1249604" y="1596761"/>
                </a:lnTo>
                <a:lnTo>
                  <a:pt x="1206525" y="1614848"/>
                </a:lnTo>
                <a:lnTo>
                  <a:pt x="1162274" y="1630754"/>
                </a:lnTo>
                <a:lnTo>
                  <a:pt x="1116925" y="1644406"/>
                </a:lnTo>
                <a:lnTo>
                  <a:pt x="1070552" y="1655735"/>
                </a:lnTo>
                <a:lnTo>
                  <a:pt x="1023229" y="1664670"/>
                </a:lnTo>
                <a:lnTo>
                  <a:pt x="975030" y="1671139"/>
                </a:lnTo>
                <a:lnTo>
                  <a:pt x="926029" y="1675073"/>
                </a:lnTo>
                <a:lnTo>
                  <a:pt x="876300" y="1676400"/>
                </a:lnTo>
                <a:lnTo>
                  <a:pt x="826570" y="1675073"/>
                </a:lnTo>
                <a:lnTo>
                  <a:pt x="777569" y="1671139"/>
                </a:lnTo>
                <a:lnTo>
                  <a:pt x="729370" y="1664670"/>
                </a:lnTo>
                <a:lnTo>
                  <a:pt x="682047" y="1655735"/>
                </a:lnTo>
                <a:lnTo>
                  <a:pt x="635674" y="1644406"/>
                </a:lnTo>
                <a:lnTo>
                  <a:pt x="590325" y="1630754"/>
                </a:lnTo>
                <a:lnTo>
                  <a:pt x="546074" y="1614848"/>
                </a:lnTo>
                <a:lnTo>
                  <a:pt x="502995" y="1596761"/>
                </a:lnTo>
                <a:lnTo>
                  <a:pt x="461161" y="1576562"/>
                </a:lnTo>
                <a:lnTo>
                  <a:pt x="420647" y="1554323"/>
                </a:lnTo>
                <a:lnTo>
                  <a:pt x="381527" y="1530114"/>
                </a:lnTo>
                <a:lnTo>
                  <a:pt x="343875" y="1504006"/>
                </a:lnTo>
                <a:lnTo>
                  <a:pt x="307764" y="1476070"/>
                </a:lnTo>
                <a:lnTo>
                  <a:pt x="273269" y="1446376"/>
                </a:lnTo>
                <a:lnTo>
                  <a:pt x="240464" y="1414996"/>
                </a:lnTo>
                <a:lnTo>
                  <a:pt x="209421" y="1382000"/>
                </a:lnTo>
                <a:lnTo>
                  <a:pt x="180217" y="1347459"/>
                </a:lnTo>
                <a:lnTo>
                  <a:pt x="152923" y="1311443"/>
                </a:lnTo>
                <a:lnTo>
                  <a:pt x="127616" y="1274023"/>
                </a:lnTo>
                <a:lnTo>
                  <a:pt x="104367" y="1235271"/>
                </a:lnTo>
                <a:lnTo>
                  <a:pt x="83251" y="1195257"/>
                </a:lnTo>
                <a:lnTo>
                  <a:pt x="64343" y="1154051"/>
                </a:lnTo>
                <a:lnTo>
                  <a:pt x="47716" y="1111725"/>
                </a:lnTo>
                <a:lnTo>
                  <a:pt x="33444" y="1068349"/>
                </a:lnTo>
                <a:lnTo>
                  <a:pt x="21601" y="1023994"/>
                </a:lnTo>
                <a:lnTo>
                  <a:pt x="12261" y="978731"/>
                </a:lnTo>
                <a:lnTo>
                  <a:pt x="5499" y="932630"/>
                </a:lnTo>
                <a:lnTo>
                  <a:pt x="1387" y="885763"/>
                </a:lnTo>
                <a:lnTo>
                  <a:pt x="0" y="8382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35600" y="4042409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21400" y="3089910"/>
            <a:ext cx="762000" cy="1905000"/>
          </a:xfrm>
          <a:custGeom>
            <a:avLst/>
            <a:gdLst/>
            <a:ahLst/>
            <a:cxnLst/>
            <a:rect l="l" t="t" r="r" b="b"/>
            <a:pathLst>
              <a:path w="762000" h="1905000">
                <a:moveTo>
                  <a:pt x="762000" y="0"/>
                </a:moveTo>
                <a:lnTo>
                  <a:pt x="0" y="190500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21400" y="3089910"/>
            <a:ext cx="762000" cy="1905000"/>
          </a:xfrm>
          <a:custGeom>
            <a:avLst/>
            <a:gdLst/>
            <a:ahLst/>
            <a:cxnLst/>
            <a:rect l="l" t="t" r="r" b="b"/>
            <a:pathLst>
              <a:path w="762000" h="1905000">
                <a:moveTo>
                  <a:pt x="0" y="0"/>
                </a:moveTo>
                <a:lnTo>
                  <a:pt x="762000" y="190500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51500" y="3382009"/>
            <a:ext cx="1676400" cy="1295400"/>
          </a:xfrm>
          <a:custGeom>
            <a:avLst/>
            <a:gdLst/>
            <a:ahLst/>
            <a:cxnLst/>
            <a:rect l="l" t="t" r="r" b="b"/>
            <a:pathLst>
              <a:path w="1676400" h="1295400">
                <a:moveTo>
                  <a:pt x="0" y="0"/>
                </a:moveTo>
                <a:lnTo>
                  <a:pt x="1676400" y="129540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88000" y="3470909"/>
            <a:ext cx="1828800" cy="1143000"/>
          </a:xfrm>
          <a:custGeom>
            <a:avLst/>
            <a:gdLst/>
            <a:ahLst/>
            <a:cxnLst/>
            <a:rect l="l" t="t" r="r" b="b"/>
            <a:pathLst>
              <a:path w="1828800" h="1143000">
                <a:moveTo>
                  <a:pt x="0" y="1143000"/>
                </a:moveTo>
                <a:lnTo>
                  <a:pt x="1828800" y="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761990" y="4870526"/>
            <a:ext cx="1149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68290" y="4260850"/>
            <a:ext cx="1149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603997" y="4337050"/>
            <a:ext cx="1149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197343" y="4858003"/>
            <a:ext cx="1149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774816" y="2965195"/>
            <a:ext cx="1149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60616" y="2736595"/>
            <a:ext cx="1149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298817" y="3041395"/>
            <a:ext cx="1149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603997" y="3651250"/>
            <a:ext cx="1149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80990" y="3498544"/>
            <a:ext cx="1149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imes New Roman"/>
                <a:cs typeface="Times New Roman"/>
              </a:rPr>
              <a:t>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243454" y="3422396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solidFill>
                  <a:srgbClr val="808080"/>
                </a:solidFill>
                <a:latin typeface="Times New Roman"/>
                <a:cs typeface="Times New Roman"/>
              </a:rPr>
              <a:t>43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24454" y="3346195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solidFill>
                  <a:srgbClr val="808080"/>
                </a:solidFill>
                <a:latin typeface="Times New Roman"/>
                <a:cs typeface="Times New Roman"/>
              </a:rPr>
              <a:t>42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05708" y="3422396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solidFill>
                  <a:srgbClr val="808080"/>
                </a:solidFill>
                <a:latin typeface="Times New Roman"/>
                <a:cs typeface="Times New Roman"/>
              </a:rPr>
              <a:t>41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014854" y="3727450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solidFill>
                  <a:srgbClr val="808080"/>
                </a:solidFill>
                <a:latin typeface="Times New Roman"/>
                <a:cs typeface="Times New Roman"/>
              </a:rPr>
              <a:t>44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014854" y="4108450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solidFill>
                  <a:srgbClr val="808080"/>
                </a:solidFill>
                <a:latin typeface="Times New Roman"/>
                <a:cs typeface="Times New Roman"/>
              </a:rPr>
              <a:t>45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243454" y="4413250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solidFill>
                  <a:srgbClr val="808080"/>
                </a:solidFill>
                <a:latin typeface="Times New Roman"/>
                <a:cs typeface="Times New Roman"/>
              </a:rPr>
              <a:t>46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624454" y="4489450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solidFill>
                  <a:srgbClr val="808080"/>
                </a:solidFill>
                <a:latin typeface="Times New Roman"/>
                <a:cs typeface="Times New Roman"/>
              </a:rPr>
              <a:t>47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005708" y="4413250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solidFill>
                  <a:srgbClr val="808080"/>
                </a:solidFill>
                <a:latin typeface="Times New Roman"/>
                <a:cs typeface="Times New Roman"/>
              </a:rPr>
              <a:t>48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234308" y="3727450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solidFill>
                  <a:srgbClr val="808080"/>
                </a:solidFill>
                <a:latin typeface="Times New Roman"/>
                <a:cs typeface="Times New Roman"/>
              </a:rPr>
              <a:t>40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234308" y="4108450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solidFill>
                  <a:srgbClr val="808080"/>
                </a:solidFill>
                <a:latin typeface="Times New Roman"/>
                <a:cs typeface="Times New Roman"/>
              </a:rPr>
              <a:t>49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290955" y="5099430"/>
            <a:ext cx="2179955" cy="417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1345" algn="ctr">
              <a:lnSpc>
                <a:spcPts val="1540"/>
              </a:lnSpc>
              <a:spcBef>
                <a:spcPts val="100"/>
              </a:spcBef>
            </a:pPr>
            <a:r>
              <a:rPr sz="1400" b="1" dirty="0"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540"/>
              </a:lnSpc>
            </a:pPr>
            <a:r>
              <a:rPr sz="1400" b="1" dirty="0">
                <a:latin typeface="Times New Roman"/>
                <a:cs typeface="Times New Roman"/>
              </a:rPr>
              <a:t>(a) Senza</a:t>
            </a:r>
            <a:r>
              <a:rPr sz="1400" b="1" spc="-11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interallacciamento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444490" y="5099430"/>
            <a:ext cx="2061210" cy="42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" algn="ctr">
              <a:lnSpc>
                <a:spcPts val="1590"/>
              </a:lnSpc>
              <a:spcBef>
                <a:spcPts val="100"/>
              </a:spcBef>
            </a:pPr>
            <a:r>
              <a:rPr sz="1400" b="1" dirty="0"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590"/>
              </a:lnSpc>
            </a:pPr>
            <a:r>
              <a:rPr sz="1400" b="1" dirty="0">
                <a:latin typeface="Times New Roman"/>
                <a:cs typeface="Times New Roman"/>
              </a:rPr>
              <a:t>(b) </a:t>
            </a:r>
            <a:r>
              <a:rPr sz="1400" b="1" spc="-5" dirty="0">
                <a:latin typeface="Times New Roman"/>
                <a:cs typeface="Times New Roman"/>
              </a:rPr>
              <a:t>Con</a:t>
            </a:r>
            <a:r>
              <a:rPr sz="1400" b="1" spc="-10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interallacciamento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818639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del Fyle </a:t>
            </a:r>
            <a:r>
              <a:rPr dirty="0"/>
              <a:t>System  </a:t>
            </a:r>
            <a:r>
              <a:rPr spc="-5" dirty="0"/>
              <a:t>Prestazioni</a:t>
            </a:r>
          </a:p>
        </p:txBody>
      </p:sp>
      <p:sp>
        <p:nvSpPr>
          <p:cNvPr id="53" name="object 5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9639" y="4216908"/>
            <a:ext cx="202691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9639" y="4692396"/>
            <a:ext cx="202691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639" y="5643371"/>
            <a:ext cx="202691" cy="21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7244" y="1786254"/>
            <a:ext cx="7462520" cy="4141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La riduzione dei movimenti del braccio del disco (</a:t>
            </a:r>
            <a:r>
              <a:rPr sz="2400" b="1" spc="-5" dirty="0">
                <a:latin typeface="Times New Roman"/>
                <a:cs typeface="Times New Roman"/>
              </a:rPr>
              <a:t>soluzione  hard</a:t>
            </a:r>
            <a:r>
              <a:rPr sz="2400" spc="-5" dirty="0">
                <a:latin typeface="Times New Roman"/>
                <a:cs typeface="Times New Roman"/>
              </a:rPr>
              <a:t>) avviene mediante </a:t>
            </a:r>
            <a:r>
              <a:rPr sz="2400" dirty="0">
                <a:latin typeface="Times New Roman"/>
                <a:cs typeface="Times New Roman"/>
              </a:rPr>
              <a:t>la </a:t>
            </a:r>
            <a:r>
              <a:rPr sz="2400" i="1" spc="-5" dirty="0">
                <a:latin typeface="Times New Roman"/>
                <a:cs typeface="Times New Roman"/>
              </a:rPr>
              <a:t>schedulazione del </a:t>
            </a:r>
            <a:r>
              <a:rPr sz="2400" i="1" dirty="0">
                <a:latin typeface="Times New Roman"/>
                <a:cs typeface="Times New Roman"/>
              </a:rPr>
              <a:t>braccio del  disco</a:t>
            </a:r>
            <a:r>
              <a:rPr sz="2400" dirty="0">
                <a:latin typeface="Times New Roman"/>
                <a:cs typeface="Times New Roman"/>
              </a:rPr>
              <a:t>. </a:t>
            </a:r>
            <a:r>
              <a:rPr sz="2400" spc="-5" dirty="0">
                <a:latin typeface="Times New Roman"/>
                <a:cs typeface="Times New Roman"/>
              </a:rPr>
              <a:t>Il tempo </a:t>
            </a:r>
            <a:r>
              <a:rPr sz="2400" dirty="0">
                <a:latin typeface="Times New Roman"/>
                <a:cs typeface="Times New Roman"/>
              </a:rPr>
              <a:t>necessario per </a:t>
            </a:r>
            <a:r>
              <a:rPr sz="2400" spc="-5" dirty="0">
                <a:latin typeface="Times New Roman"/>
                <a:cs typeface="Times New Roman"/>
              </a:rPr>
              <a:t>leggere un blocco </a:t>
            </a:r>
            <a:r>
              <a:rPr sz="2400" spc="-10" dirty="0">
                <a:latin typeface="Times New Roman"/>
                <a:cs typeface="Times New Roman"/>
              </a:rPr>
              <a:t>di </a:t>
            </a:r>
            <a:r>
              <a:rPr sz="2400" spc="-5" dirty="0">
                <a:latin typeface="Times New Roman"/>
                <a:cs typeface="Times New Roman"/>
              </a:rPr>
              <a:t>disco  </a:t>
            </a:r>
            <a:r>
              <a:rPr sz="2400" dirty="0">
                <a:latin typeface="Times New Roman"/>
                <a:cs typeface="Times New Roman"/>
              </a:rPr>
              <a:t>dipende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da:</a:t>
            </a:r>
            <a:endParaRPr sz="2400">
              <a:latin typeface="Times New Roman"/>
              <a:cs typeface="Times New Roman"/>
            </a:endParaRPr>
          </a:p>
          <a:p>
            <a:pPr marL="225425">
              <a:lnSpc>
                <a:spcPct val="100000"/>
              </a:lnSpc>
              <a:spcBef>
                <a:spcPts val="1010"/>
              </a:spcBef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seek time: spostamento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della testina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sul</a:t>
            </a:r>
            <a:r>
              <a:rPr sz="2400" u="heavy" spc="-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cilindro</a:t>
            </a:r>
            <a:r>
              <a:rPr sz="2400" dirty="0">
                <a:latin typeface="Times New Roman"/>
                <a:cs typeface="Times New Roman"/>
              </a:rPr>
              <a:t>;</a:t>
            </a:r>
            <a:endParaRPr sz="2400">
              <a:latin typeface="Times New Roman"/>
              <a:cs typeface="Times New Roman"/>
            </a:endParaRPr>
          </a:p>
          <a:p>
            <a:pPr marL="317500" marR="85725" indent="-15240">
              <a:lnSpc>
                <a:spcPct val="130000"/>
              </a:lnSpc>
            </a:pPr>
            <a:r>
              <a:rPr sz="2400" dirty="0">
                <a:latin typeface="Times New Roman"/>
                <a:cs typeface="Times New Roman"/>
              </a:rPr>
              <a:t>latency </a:t>
            </a:r>
            <a:r>
              <a:rPr sz="2400" spc="-5" dirty="0">
                <a:latin typeface="Times New Roman"/>
                <a:cs typeface="Times New Roman"/>
              </a:rPr>
              <a:t>time: tempo </a:t>
            </a:r>
            <a:r>
              <a:rPr sz="2400" dirty="0">
                <a:latin typeface="Times New Roman"/>
                <a:cs typeface="Times New Roman"/>
              </a:rPr>
              <a:t>di rotazione per raggiungere il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settore  richiesto;</a:t>
            </a:r>
            <a:endParaRPr sz="2400">
              <a:latin typeface="Times New Roman"/>
              <a:cs typeface="Times New Roman"/>
            </a:endParaRPr>
          </a:p>
          <a:p>
            <a:pPr marL="301625">
              <a:lnSpc>
                <a:spcPct val="100000"/>
              </a:lnSpc>
              <a:spcBef>
                <a:spcPts val="865"/>
              </a:spcBef>
            </a:pPr>
            <a:r>
              <a:rPr sz="2400" dirty="0">
                <a:latin typeface="Times New Roman"/>
                <a:cs typeface="Times New Roman"/>
              </a:rPr>
              <a:t>transfer </a:t>
            </a:r>
            <a:r>
              <a:rPr sz="2400" spc="-5" dirty="0">
                <a:latin typeface="Times New Roman"/>
                <a:cs typeface="Times New Roman"/>
              </a:rPr>
              <a:t>time: tempo di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trasferimento.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818639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del Fyle </a:t>
            </a:r>
            <a:r>
              <a:rPr dirty="0"/>
              <a:t>System  </a:t>
            </a:r>
            <a:r>
              <a:rPr spc="-5" dirty="0"/>
              <a:t>Prestazioni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7240" y="2830448"/>
            <a:ext cx="202691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4439" y="3379089"/>
            <a:ext cx="202691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34439" y="3845433"/>
            <a:ext cx="202691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4439" y="4805553"/>
            <a:ext cx="202691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34439" y="5354192"/>
            <a:ext cx="202691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4540" y="1442085"/>
            <a:ext cx="7106920" cy="419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62635">
              <a:lnSpc>
                <a:spcPct val="15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Il ritardo predominante è dato dal seek </a:t>
            </a:r>
            <a:r>
              <a:rPr sz="2400" spc="-5" dirty="0">
                <a:latin typeface="Times New Roman"/>
                <a:cs typeface="Times New Roman"/>
              </a:rPr>
              <a:t>time.  Algoritmi </a:t>
            </a:r>
            <a:r>
              <a:rPr sz="2400" dirty="0">
                <a:latin typeface="Times New Roman"/>
                <a:cs typeface="Times New Roman"/>
              </a:rPr>
              <a:t>per </a:t>
            </a:r>
            <a:r>
              <a:rPr sz="2400" spc="-5" dirty="0">
                <a:latin typeface="Times New Roman"/>
                <a:cs typeface="Times New Roman"/>
              </a:rPr>
              <a:t>ottimizzare </a:t>
            </a:r>
            <a:r>
              <a:rPr sz="2400" dirty="0">
                <a:latin typeface="Times New Roman"/>
                <a:cs typeface="Times New Roman"/>
              </a:rPr>
              <a:t>il </a:t>
            </a:r>
            <a:r>
              <a:rPr sz="2400" spc="-5" dirty="0">
                <a:latin typeface="Times New Roman"/>
                <a:cs typeface="Times New Roman"/>
              </a:rPr>
              <a:t>movimento </a:t>
            </a:r>
            <a:r>
              <a:rPr sz="2400" dirty="0">
                <a:latin typeface="Times New Roman"/>
                <a:cs typeface="Times New Roman"/>
              </a:rPr>
              <a:t>del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braccio:</a:t>
            </a:r>
            <a:endParaRPr sz="2400">
              <a:latin typeface="Times New Roman"/>
              <a:cs typeface="Times New Roman"/>
            </a:endParaRPr>
          </a:p>
          <a:p>
            <a:pPr marL="22606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latin typeface="Times New Roman"/>
                <a:cs typeface="Times New Roman"/>
              </a:rPr>
              <a:t>FCFS (First </a:t>
            </a:r>
            <a:r>
              <a:rPr sz="2400" spc="-5" dirty="0">
                <a:latin typeface="Times New Roman"/>
                <a:cs typeface="Times New Roman"/>
              </a:rPr>
              <a:t>Come </a:t>
            </a:r>
            <a:r>
              <a:rPr sz="2400" dirty="0">
                <a:latin typeface="Times New Roman"/>
                <a:cs typeface="Times New Roman"/>
              </a:rPr>
              <a:t>First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Served):</a:t>
            </a:r>
            <a:endParaRPr sz="2400">
              <a:latin typeface="Times New Roman"/>
              <a:cs typeface="Times New Roman"/>
            </a:endParaRPr>
          </a:p>
          <a:p>
            <a:pPr marL="75946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latin typeface="Times New Roman"/>
                <a:cs typeface="Times New Roman"/>
              </a:rPr>
              <a:t>serve le richieste nell’ordine in cui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giungono;</a:t>
            </a:r>
            <a:endParaRPr sz="2400">
              <a:latin typeface="Times New Roman"/>
              <a:cs typeface="Times New Roman"/>
            </a:endParaRPr>
          </a:p>
          <a:p>
            <a:pPr marL="759460">
              <a:lnSpc>
                <a:spcPct val="100000"/>
              </a:lnSpc>
              <a:spcBef>
                <a:spcPts val="795"/>
              </a:spcBef>
            </a:pPr>
            <a:r>
              <a:rPr sz="2400" dirty="0">
                <a:latin typeface="Times New Roman"/>
                <a:cs typeface="Times New Roman"/>
              </a:rPr>
              <a:t>non richiede nessun specifico supporto hardware</a:t>
            </a:r>
            <a:r>
              <a:rPr sz="2400" spc="-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</a:t>
            </a:r>
            <a:endParaRPr sz="2400">
              <a:latin typeface="Times New Roman"/>
              <a:cs typeface="Times New Roman"/>
            </a:endParaRPr>
          </a:p>
          <a:p>
            <a:pPr marL="7747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Times New Roman"/>
                <a:cs typeface="Times New Roman"/>
              </a:rPr>
              <a:t>software;</a:t>
            </a:r>
            <a:endParaRPr sz="2400">
              <a:latin typeface="Times New Roman"/>
              <a:cs typeface="Times New Roman"/>
            </a:endParaRPr>
          </a:p>
          <a:p>
            <a:pPr marL="759460" marR="5080">
              <a:lnSpc>
                <a:spcPts val="4320"/>
              </a:lnSpc>
              <a:spcBef>
                <a:spcPts val="170"/>
              </a:spcBef>
            </a:pPr>
            <a:r>
              <a:rPr sz="2400" dirty="0">
                <a:latin typeface="Times New Roman"/>
                <a:cs typeface="Times New Roman"/>
              </a:rPr>
              <a:t>è </a:t>
            </a:r>
            <a:r>
              <a:rPr sz="2400" spc="-5" dirty="0">
                <a:latin typeface="Times New Roman"/>
                <a:cs typeface="Times New Roman"/>
              </a:rPr>
              <a:t>l’algoritmo </a:t>
            </a:r>
            <a:r>
              <a:rPr sz="2400" dirty="0">
                <a:latin typeface="Times New Roman"/>
                <a:cs typeface="Times New Roman"/>
              </a:rPr>
              <a:t>più corretto nei riguardi delle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richieste  non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ottimale;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818639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del Fyle </a:t>
            </a:r>
            <a:r>
              <a:rPr dirty="0"/>
              <a:t>System  </a:t>
            </a:r>
            <a:r>
              <a:rPr spc="-5" dirty="0"/>
              <a:t>Prestazioni</a:t>
            </a:r>
          </a:p>
        </p:txBody>
      </p:sp>
      <p:sp>
        <p:nvSpPr>
          <p:cNvPr id="10" name="object 10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9639" y="1661160"/>
            <a:ext cx="202691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86839" y="2209800"/>
            <a:ext cx="202691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86839" y="3855720"/>
            <a:ext cx="202691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6839" y="4953000"/>
            <a:ext cx="202691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604" y="1370203"/>
            <a:ext cx="7235825" cy="386651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spc="-5" dirty="0">
                <a:latin typeface="Times New Roman"/>
                <a:cs typeface="Times New Roman"/>
              </a:rPr>
              <a:t>SSF </a:t>
            </a:r>
            <a:r>
              <a:rPr sz="2400" dirty="0">
                <a:latin typeface="Times New Roman"/>
                <a:cs typeface="Times New Roman"/>
              </a:rPr>
              <a:t>(Shortest Seek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First):</a:t>
            </a:r>
            <a:endParaRPr sz="2400">
              <a:latin typeface="Times New Roman"/>
              <a:cs typeface="Times New Roman"/>
            </a:endParaRPr>
          </a:p>
          <a:p>
            <a:pPr marL="560705" marR="5080" indent="-15240">
              <a:lnSpc>
                <a:spcPct val="150000"/>
              </a:lnSpc>
              <a:tabLst>
                <a:tab pos="1754505" algn="l"/>
                <a:tab pos="2786380" algn="l"/>
                <a:tab pos="3515360" algn="l"/>
                <a:tab pos="5981065" algn="l"/>
                <a:tab pos="6269355" algn="l"/>
              </a:tabLst>
            </a:pPr>
            <a:r>
              <a:rPr sz="2400" spc="-5" dirty="0">
                <a:latin typeface="Times New Roman"/>
                <a:cs typeface="Times New Roman"/>
              </a:rPr>
              <a:t>mantenendo </a:t>
            </a:r>
            <a:r>
              <a:rPr sz="2400" dirty="0">
                <a:latin typeface="Times New Roman"/>
                <a:cs typeface="Times New Roman"/>
              </a:rPr>
              <a:t>in tabella tutte le richieste pendenti,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l’SSF  si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sposta	</a:t>
            </a:r>
            <a:r>
              <a:rPr sz="2400" spc="-5" dirty="0">
                <a:latin typeface="Times New Roman"/>
                <a:cs typeface="Times New Roman"/>
              </a:rPr>
              <a:t>sempre	</a:t>
            </a:r>
            <a:r>
              <a:rPr sz="2400" dirty="0">
                <a:latin typeface="Times New Roman"/>
                <a:cs typeface="Times New Roman"/>
              </a:rPr>
              <a:t>sulla	richiesta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più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vicina	a	quella  appena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servita;</a:t>
            </a:r>
            <a:endParaRPr sz="2400">
              <a:latin typeface="Times New Roman"/>
              <a:cs typeface="Times New Roman"/>
            </a:endParaRPr>
          </a:p>
          <a:p>
            <a:pPr marL="560705" marR="289560" indent="-15240">
              <a:lnSpc>
                <a:spcPts val="4320"/>
              </a:lnSpc>
              <a:spcBef>
                <a:spcPts val="380"/>
              </a:spcBef>
              <a:tabLst>
                <a:tab pos="1458595" algn="l"/>
                <a:tab pos="1847850" algn="l"/>
                <a:tab pos="2591435" algn="l"/>
                <a:tab pos="2961640" algn="l"/>
                <a:tab pos="3705860" algn="l"/>
                <a:tab pos="4178300" algn="l"/>
                <a:tab pos="5786120" algn="l"/>
                <a:tab pos="6293485" algn="l"/>
              </a:tabLst>
            </a:pP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duce	di	c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rca	</a:t>
            </a:r>
            <a:r>
              <a:rPr sz="2400" spc="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a	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à	gli	</a:t>
            </a:r>
            <a:r>
              <a:rPr sz="2400" spc="-5" dirty="0">
                <a:latin typeface="Times New Roman"/>
                <a:cs typeface="Times New Roman"/>
              </a:rPr>
              <a:t>spos</a:t>
            </a:r>
            <a:r>
              <a:rPr sz="2400" dirty="0">
                <a:latin typeface="Times New Roman"/>
                <a:cs typeface="Times New Roman"/>
              </a:rPr>
              <a:t>ta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en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i	</a:t>
            </a:r>
            <a:r>
              <a:rPr sz="2400" spc="-5" dirty="0">
                <a:latin typeface="Times New Roman"/>
                <a:cs typeface="Times New Roman"/>
              </a:rPr>
              <a:t>sul</a:t>
            </a:r>
            <a:r>
              <a:rPr sz="2400" dirty="0">
                <a:latin typeface="Times New Roman"/>
                <a:cs typeface="Times New Roman"/>
              </a:rPr>
              <a:t>	dis</a:t>
            </a:r>
            <a:r>
              <a:rPr sz="2400" spc="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  rispetto 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FCFS;</a:t>
            </a:r>
            <a:endParaRPr sz="2400">
              <a:latin typeface="Times New Roman"/>
              <a:cs typeface="Times New Roman"/>
            </a:endParaRPr>
          </a:p>
          <a:p>
            <a:pPr marL="545465">
              <a:lnSpc>
                <a:spcPct val="100000"/>
              </a:lnSpc>
              <a:spcBef>
                <a:spcPts val="1060"/>
              </a:spcBef>
            </a:pPr>
            <a:r>
              <a:rPr sz="2400" dirty="0">
                <a:latin typeface="Times New Roman"/>
                <a:cs typeface="Times New Roman"/>
              </a:rPr>
              <a:t>presenta un </a:t>
            </a:r>
            <a:r>
              <a:rPr sz="2400" spc="-5" dirty="0">
                <a:latin typeface="Times New Roman"/>
                <a:cs typeface="Times New Roman"/>
              </a:rPr>
              <a:t>problema </a:t>
            </a:r>
            <a:r>
              <a:rPr sz="2400" dirty="0">
                <a:latin typeface="Times New Roman"/>
                <a:cs typeface="Times New Roman"/>
              </a:rPr>
              <a:t>di </a:t>
            </a:r>
            <a:r>
              <a:rPr sz="2400" spc="-5" dirty="0">
                <a:latin typeface="Times New Roman"/>
                <a:cs typeface="Times New Roman"/>
              </a:rPr>
              <a:t>localizzazione </a:t>
            </a:r>
            <a:r>
              <a:rPr sz="2400" dirty="0">
                <a:latin typeface="Times New Roman"/>
                <a:cs typeface="Times New Roman"/>
              </a:rPr>
              <a:t>delle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richieste.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818639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del Fyle </a:t>
            </a:r>
            <a:r>
              <a:rPr dirty="0"/>
              <a:t>System  </a:t>
            </a:r>
            <a:r>
              <a:rPr spc="-5" dirty="0"/>
              <a:t>Prestazioni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67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6700" y="3162300"/>
            <a:ext cx="228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ts val="234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53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53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39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39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25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25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11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81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097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097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383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383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669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669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955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095500" y="3162300"/>
            <a:ext cx="228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ts val="234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3241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24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527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552700" y="3162300"/>
            <a:ext cx="228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ts val="234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7813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781300" y="3162300"/>
            <a:ext cx="228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ts val="234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0099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099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385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385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671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67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1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243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243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529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529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3815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3815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101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10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387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387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673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673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959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959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245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245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7531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753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9817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9817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103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103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389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4389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6675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6675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8961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896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247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247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6957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3695700" y="3162300"/>
            <a:ext cx="228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ts val="234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2771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277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5057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5057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7343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734300" y="3162300"/>
            <a:ext cx="228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234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9629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9629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915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8191500" y="3162300"/>
            <a:ext cx="228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234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84201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420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6487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6487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8773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8773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109524" y="3533013"/>
            <a:ext cx="1149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252829" y="3533013"/>
            <a:ext cx="1149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395854" y="3533013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539109" y="3533013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imes New Roman"/>
                <a:cs typeface="Times New Roman"/>
              </a:rPr>
              <a:t>15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682490" y="3533013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825490" y="3533013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imes New Roman"/>
                <a:cs typeface="Times New Roman"/>
              </a:rPr>
              <a:t>25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968743" y="3533013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imes New Roman"/>
                <a:cs typeface="Times New Roman"/>
              </a:rPr>
              <a:t>30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8035543" y="3533013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imes New Roman"/>
                <a:cs typeface="Times New Roman"/>
              </a:rPr>
              <a:t>35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8353170" y="3545840"/>
            <a:ext cx="6673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Times New Roman"/>
                <a:cs typeface="Times New Roman"/>
              </a:rPr>
              <a:t>C</a:t>
            </a:r>
            <a:r>
              <a:rPr sz="1400" b="1" dirty="0">
                <a:latin typeface="Times New Roman"/>
                <a:cs typeface="Times New Roman"/>
              </a:rPr>
              <a:t>ilind</a:t>
            </a:r>
            <a:r>
              <a:rPr sz="1400" b="1" spc="-30" dirty="0">
                <a:latin typeface="Times New Roman"/>
                <a:cs typeface="Times New Roman"/>
              </a:rPr>
              <a:t>r</a:t>
            </a:r>
            <a:r>
              <a:rPr sz="1400" b="1" dirty="0">
                <a:latin typeface="Times New Roman"/>
                <a:cs typeface="Times New Roman"/>
              </a:rPr>
              <a:t>o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2628900" y="2438400"/>
            <a:ext cx="76200" cy="685800"/>
          </a:xfrm>
          <a:custGeom>
            <a:avLst/>
            <a:gdLst/>
            <a:ahLst/>
            <a:cxnLst/>
            <a:rect l="l" t="t" r="r" b="b"/>
            <a:pathLst>
              <a:path w="76200" h="685800">
                <a:moveTo>
                  <a:pt x="30223" y="609600"/>
                </a:moveTo>
                <a:lnTo>
                  <a:pt x="0" y="609600"/>
                </a:lnTo>
                <a:lnTo>
                  <a:pt x="38100" y="685800"/>
                </a:lnTo>
                <a:lnTo>
                  <a:pt x="69850" y="622300"/>
                </a:lnTo>
                <a:lnTo>
                  <a:pt x="30225" y="622300"/>
                </a:lnTo>
                <a:lnTo>
                  <a:pt x="30223" y="609600"/>
                </a:lnTo>
                <a:close/>
              </a:path>
              <a:path w="76200" h="685800">
                <a:moveTo>
                  <a:pt x="45974" y="0"/>
                </a:moveTo>
                <a:lnTo>
                  <a:pt x="30099" y="0"/>
                </a:lnTo>
                <a:lnTo>
                  <a:pt x="30225" y="622300"/>
                </a:lnTo>
                <a:lnTo>
                  <a:pt x="46100" y="622300"/>
                </a:lnTo>
                <a:lnTo>
                  <a:pt x="45974" y="0"/>
                </a:lnTo>
                <a:close/>
              </a:path>
              <a:path w="76200" h="685800">
                <a:moveTo>
                  <a:pt x="76200" y="609600"/>
                </a:moveTo>
                <a:lnTo>
                  <a:pt x="46098" y="609600"/>
                </a:lnTo>
                <a:lnTo>
                  <a:pt x="46100" y="622300"/>
                </a:lnTo>
                <a:lnTo>
                  <a:pt x="69850" y="622300"/>
                </a:lnTo>
                <a:lnTo>
                  <a:pt x="76200" y="6096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895600" y="2431414"/>
            <a:ext cx="1299210" cy="692785"/>
          </a:xfrm>
          <a:custGeom>
            <a:avLst/>
            <a:gdLst/>
            <a:ahLst/>
            <a:cxnLst/>
            <a:rect l="l" t="t" r="r" b="b"/>
            <a:pathLst>
              <a:path w="1299210" h="692785">
                <a:moveTo>
                  <a:pt x="49530" y="623443"/>
                </a:moveTo>
                <a:lnTo>
                  <a:pt x="0" y="692785"/>
                </a:lnTo>
                <a:lnTo>
                  <a:pt x="85217" y="690752"/>
                </a:lnTo>
                <a:lnTo>
                  <a:pt x="74241" y="670051"/>
                </a:lnTo>
                <a:lnTo>
                  <a:pt x="59817" y="670051"/>
                </a:lnTo>
                <a:lnTo>
                  <a:pt x="52450" y="656082"/>
                </a:lnTo>
                <a:lnTo>
                  <a:pt x="63682" y="650136"/>
                </a:lnTo>
                <a:lnTo>
                  <a:pt x="49530" y="623443"/>
                </a:lnTo>
                <a:close/>
              </a:path>
              <a:path w="1299210" h="692785">
                <a:moveTo>
                  <a:pt x="63682" y="650136"/>
                </a:moveTo>
                <a:lnTo>
                  <a:pt x="52450" y="656082"/>
                </a:lnTo>
                <a:lnTo>
                  <a:pt x="59817" y="670051"/>
                </a:lnTo>
                <a:lnTo>
                  <a:pt x="71080" y="664089"/>
                </a:lnTo>
                <a:lnTo>
                  <a:pt x="63682" y="650136"/>
                </a:lnTo>
                <a:close/>
              </a:path>
              <a:path w="1299210" h="692785">
                <a:moveTo>
                  <a:pt x="71080" y="664089"/>
                </a:moveTo>
                <a:lnTo>
                  <a:pt x="59817" y="670051"/>
                </a:lnTo>
                <a:lnTo>
                  <a:pt x="74241" y="670051"/>
                </a:lnTo>
                <a:lnTo>
                  <a:pt x="71080" y="664089"/>
                </a:lnTo>
                <a:close/>
              </a:path>
              <a:path w="1299210" h="692785">
                <a:moveTo>
                  <a:pt x="1291716" y="0"/>
                </a:moveTo>
                <a:lnTo>
                  <a:pt x="63682" y="650136"/>
                </a:lnTo>
                <a:lnTo>
                  <a:pt x="71080" y="664089"/>
                </a:lnTo>
                <a:lnTo>
                  <a:pt x="1299083" y="13970"/>
                </a:lnTo>
                <a:lnTo>
                  <a:pt x="1291716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810000" y="2434589"/>
            <a:ext cx="387985" cy="689610"/>
          </a:xfrm>
          <a:custGeom>
            <a:avLst/>
            <a:gdLst/>
            <a:ahLst/>
            <a:cxnLst/>
            <a:rect l="l" t="t" r="r" b="b"/>
            <a:pathLst>
              <a:path w="387985" h="689610">
                <a:moveTo>
                  <a:pt x="3683" y="604520"/>
                </a:moveTo>
                <a:lnTo>
                  <a:pt x="0" y="689610"/>
                </a:lnTo>
                <a:lnTo>
                  <a:pt x="70358" y="641476"/>
                </a:lnTo>
                <a:lnTo>
                  <a:pt x="63942" y="637921"/>
                </a:lnTo>
                <a:lnTo>
                  <a:pt x="37719" y="637921"/>
                </a:lnTo>
                <a:lnTo>
                  <a:pt x="23875" y="630301"/>
                </a:lnTo>
                <a:lnTo>
                  <a:pt x="30072" y="619147"/>
                </a:lnTo>
                <a:lnTo>
                  <a:pt x="3683" y="604520"/>
                </a:lnTo>
                <a:close/>
              </a:path>
              <a:path w="387985" h="689610">
                <a:moveTo>
                  <a:pt x="30072" y="619147"/>
                </a:moveTo>
                <a:lnTo>
                  <a:pt x="23875" y="630301"/>
                </a:lnTo>
                <a:lnTo>
                  <a:pt x="37719" y="637921"/>
                </a:lnTo>
                <a:lnTo>
                  <a:pt x="43894" y="626808"/>
                </a:lnTo>
                <a:lnTo>
                  <a:pt x="30072" y="619147"/>
                </a:lnTo>
                <a:close/>
              </a:path>
              <a:path w="387985" h="689610">
                <a:moveTo>
                  <a:pt x="43894" y="626808"/>
                </a:moveTo>
                <a:lnTo>
                  <a:pt x="37719" y="637921"/>
                </a:lnTo>
                <a:lnTo>
                  <a:pt x="63942" y="637921"/>
                </a:lnTo>
                <a:lnTo>
                  <a:pt x="43894" y="626808"/>
                </a:lnTo>
                <a:close/>
              </a:path>
              <a:path w="387985" h="689610">
                <a:moveTo>
                  <a:pt x="374014" y="0"/>
                </a:moveTo>
                <a:lnTo>
                  <a:pt x="30072" y="619147"/>
                </a:lnTo>
                <a:lnTo>
                  <a:pt x="43894" y="626808"/>
                </a:lnTo>
                <a:lnTo>
                  <a:pt x="387985" y="7620"/>
                </a:lnTo>
                <a:lnTo>
                  <a:pt x="374014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33324" y="4089272"/>
            <a:ext cx="613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0" dirty="0">
                <a:latin typeface="Times New Roman"/>
                <a:cs typeface="Times New Roman"/>
              </a:rPr>
              <a:t>T</a:t>
            </a:r>
            <a:r>
              <a:rPr sz="1600" b="1" spc="-5" dirty="0">
                <a:latin typeface="Times New Roman"/>
                <a:cs typeface="Times New Roman"/>
              </a:rPr>
              <a:t>e</a:t>
            </a:r>
            <a:r>
              <a:rPr sz="1600" b="1" spc="-30" dirty="0">
                <a:latin typeface="Times New Roman"/>
                <a:cs typeface="Times New Roman"/>
              </a:rPr>
              <a:t>m</a:t>
            </a:r>
            <a:r>
              <a:rPr sz="1600" b="1" spc="-5" dirty="0">
                <a:latin typeface="Times New Roman"/>
                <a:cs typeface="Times New Roman"/>
              </a:rPr>
              <a:t>po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266700" y="4495800"/>
            <a:ext cx="76200" cy="60960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30162" y="533400"/>
                </a:moveTo>
                <a:lnTo>
                  <a:pt x="0" y="533400"/>
                </a:lnTo>
                <a:lnTo>
                  <a:pt x="38100" y="609600"/>
                </a:lnTo>
                <a:lnTo>
                  <a:pt x="69850" y="546100"/>
                </a:lnTo>
                <a:lnTo>
                  <a:pt x="30162" y="546100"/>
                </a:lnTo>
                <a:lnTo>
                  <a:pt x="30162" y="533400"/>
                </a:lnTo>
                <a:close/>
              </a:path>
              <a:path w="76200" h="609600">
                <a:moveTo>
                  <a:pt x="46037" y="0"/>
                </a:moveTo>
                <a:lnTo>
                  <a:pt x="30162" y="0"/>
                </a:lnTo>
                <a:lnTo>
                  <a:pt x="30162" y="546100"/>
                </a:lnTo>
                <a:lnTo>
                  <a:pt x="46037" y="546100"/>
                </a:lnTo>
                <a:lnTo>
                  <a:pt x="46037" y="0"/>
                </a:lnTo>
                <a:close/>
              </a:path>
              <a:path w="76200" h="609600">
                <a:moveTo>
                  <a:pt x="76200" y="533400"/>
                </a:moveTo>
                <a:lnTo>
                  <a:pt x="46037" y="533400"/>
                </a:lnTo>
                <a:lnTo>
                  <a:pt x="46037" y="546100"/>
                </a:lnTo>
                <a:lnTo>
                  <a:pt x="69850" y="546100"/>
                </a:lnTo>
                <a:lnTo>
                  <a:pt x="76200" y="5334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794382" y="4041521"/>
            <a:ext cx="5292090" cy="2286000"/>
          </a:xfrm>
          <a:custGeom>
            <a:avLst/>
            <a:gdLst/>
            <a:ahLst/>
            <a:cxnLst/>
            <a:rect l="l" t="t" r="r" b="b"/>
            <a:pathLst>
              <a:path w="5292090" h="2286000">
                <a:moveTo>
                  <a:pt x="5217799" y="2263892"/>
                </a:moveTo>
                <a:lnTo>
                  <a:pt x="5206746" y="2285999"/>
                </a:lnTo>
                <a:lnTo>
                  <a:pt x="5291963" y="2285999"/>
                </a:lnTo>
                <a:lnTo>
                  <a:pt x="5281269" y="2273299"/>
                </a:lnTo>
                <a:lnTo>
                  <a:pt x="5230876" y="2273299"/>
                </a:lnTo>
                <a:lnTo>
                  <a:pt x="5217799" y="2263892"/>
                </a:lnTo>
                <a:close/>
              </a:path>
              <a:path w="5292090" h="2286000">
                <a:moveTo>
                  <a:pt x="5224381" y="2250729"/>
                </a:moveTo>
                <a:lnTo>
                  <a:pt x="5217799" y="2263892"/>
                </a:lnTo>
                <a:lnTo>
                  <a:pt x="5230876" y="2273299"/>
                </a:lnTo>
                <a:lnTo>
                  <a:pt x="5237607" y="2260599"/>
                </a:lnTo>
                <a:lnTo>
                  <a:pt x="5224381" y="2250729"/>
                </a:lnTo>
                <a:close/>
              </a:path>
              <a:path w="5292090" h="2286000">
                <a:moveTo>
                  <a:pt x="5238496" y="2222499"/>
                </a:moveTo>
                <a:lnTo>
                  <a:pt x="5224381" y="2250729"/>
                </a:lnTo>
                <a:lnTo>
                  <a:pt x="5237607" y="2260599"/>
                </a:lnTo>
                <a:lnTo>
                  <a:pt x="5230876" y="2273299"/>
                </a:lnTo>
                <a:lnTo>
                  <a:pt x="5281269" y="2273299"/>
                </a:lnTo>
                <a:lnTo>
                  <a:pt x="5238496" y="2222499"/>
                </a:lnTo>
                <a:close/>
              </a:path>
              <a:path w="5292090" h="2286000">
                <a:moveTo>
                  <a:pt x="4942332" y="2108199"/>
                </a:moveTo>
                <a:lnTo>
                  <a:pt x="4889119" y="2108199"/>
                </a:lnTo>
                <a:lnTo>
                  <a:pt x="4905502" y="2120899"/>
                </a:lnTo>
                <a:lnTo>
                  <a:pt x="4921250" y="2120899"/>
                </a:lnTo>
                <a:lnTo>
                  <a:pt x="4936490" y="2133599"/>
                </a:lnTo>
                <a:lnTo>
                  <a:pt x="4965446" y="2133599"/>
                </a:lnTo>
                <a:lnTo>
                  <a:pt x="4992243" y="2146299"/>
                </a:lnTo>
                <a:lnTo>
                  <a:pt x="5041011" y="2171699"/>
                </a:lnTo>
                <a:lnTo>
                  <a:pt x="5084318" y="2197099"/>
                </a:lnTo>
                <a:lnTo>
                  <a:pt x="5104257" y="2209799"/>
                </a:lnTo>
                <a:lnTo>
                  <a:pt x="5123434" y="2209799"/>
                </a:lnTo>
                <a:lnTo>
                  <a:pt x="5141849" y="2222499"/>
                </a:lnTo>
                <a:lnTo>
                  <a:pt x="5177790" y="2247899"/>
                </a:lnTo>
                <a:lnTo>
                  <a:pt x="5213223" y="2260599"/>
                </a:lnTo>
                <a:lnTo>
                  <a:pt x="5217799" y="2263892"/>
                </a:lnTo>
                <a:lnTo>
                  <a:pt x="5224381" y="2250729"/>
                </a:lnTo>
                <a:lnTo>
                  <a:pt x="5220589" y="2247899"/>
                </a:lnTo>
                <a:lnTo>
                  <a:pt x="5185283" y="2235199"/>
                </a:lnTo>
                <a:lnTo>
                  <a:pt x="5130800" y="2197099"/>
                </a:lnTo>
                <a:lnTo>
                  <a:pt x="5111496" y="2184399"/>
                </a:lnTo>
                <a:lnTo>
                  <a:pt x="5091303" y="2184399"/>
                </a:lnTo>
                <a:lnTo>
                  <a:pt x="5070094" y="2171699"/>
                </a:lnTo>
                <a:lnTo>
                  <a:pt x="5047742" y="2158999"/>
                </a:lnTo>
                <a:lnTo>
                  <a:pt x="5023866" y="2146299"/>
                </a:lnTo>
                <a:lnTo>
                  <a:pt x="4998466" y="2133599"/>
                </a:lnTo>
                <a:lnTo>
                  <a:pt x="4971288" y="2120899"/>
                </a:lnTo>
                <a:lnTo>
                  <a:pt x="4942332" y="2108199"/>
                </a:lnTo>
                <a:close/>
              </a:path>
              <a:path w="5292090" h="2286000">
                <a:moveTo>
                  <a:pt x="4911090" y="2095499"/>
                </a:moveTo>
                <a:lnTo>
                  <a:pt x="4854702" y="2095499"/>
                </a:lnTo>
                <a:lnTo>
                  <a:pt x="4872228" y="2108199"/>
                </a:lnTo>
                <a:lnTo>
                  <a:pt x="4926838" y="2108199"/>
                </a:lnTo>
                <a:lnTo>
                  <a:pt x="4911090" y="2095499"/>
                </a:lnTo>
                <a:close/>
              </a:path>
              <a:path w="5292090" h="2286000">
                <a:moveTo>
                  <a:pt x="4877562" y="2082799"/>
                </a:moveTo>
                <a:lnTo>
                  <a:pt x="4817618" y="2082799"/>
                </a:lnTo>
                <a:lnTo>
                  <a:pt x="4836414" y="2095499"/>
                </a:lnTo>
                <a:lnTo>
                  <a:pt x="4894580" y="2095499"/>
                </a:lnTo>
                <a:lnTo>
                  <a:pt x="4877562" y="2082799"/>
                </a:lnTo>
                <a:close/>
              </a:path>
              <a:path w="5292090" h="2286000">
                <a:moveTo>
                  <a:pt x="4716907" y="2031999"/>
                </a:moveTo>
                <a:lnTo>
                  <a:pt x="4665091" y="2031999"/>
                </a:lnTo>
                <a:lnTo>
                  <a:pt x="4689221" y="2044699"/>
                </a:lnTo>
                <a:lnTo>
                  <a:pt x="4712462" y="2057399"/>
                </a:lnTo>
                <a:lnTo>
                  <a:pt x="4735068" y="2057399"/>
                </a:lnTo>
                <a:lnTo>
                  <a:pt x="4756785" y="2070099"/>
                </a:lnTo>
                <a:lnTo>
                  <a:pt x="4798187" y="2082799"/>
                </a:lnTo>
                <a:lnTo>
                  <a:pt x="4859909" y="2082799"/>
                </a:lnTo>
                <a:lnTo>
                  <a:pt x="4841621" y="2070099"/>
                </a:lnTo>
                <a:lnTo>
                  <a:pt x="4822698" y="2070099"/>
                </a:lnTo>
                <a:lnTo>
                  <a:pt x="4802886" y="2057399"/>
                </a:lnTo>
                <a:lnTo>
                  <a:pt x="4761484" y="2044699"/>
                </a:lnTo>
                <a:lnTo>
                  <a:pt x="4739513" y="2044699"/>
                </a:lnTo>
                <a:lnTo>
                  <a:pt x="4716907" y="2031999"/>
                </a:lnTo>
                <a:close/>
              </a:path>
              <a:path w="5292090" h="2286000">
                <a:moveTo>
                  <a:pt x="4669282" y="2019299"/>
                </a:moveTo>
                <a:lnTo>
                  <a:pt x="4614037" y="2019299"/>
                </a:lnTo>
                <a:lnTo>
                  <a:pt x="4639945" y="2031999"/>
                </a:lnTo>
                <a:lnTo>
                  <a:pt x="4693539" y="2031999"/>
                </a:lnTo>
                <a:lnTo>
                  <a:pt x="4669282" y="2019299"/>
                </a:lnTo>
                <a:close/>
              </a:path>
              <a:path w="5292090" h="2286000">
                <a:moveTo>
                  <a:pt x="4534916" y="1981199"/>
                </a:moveTo>
                <a:lnTo>
                  <a:pt x="4470908" y="1981199"/>
                </a:lnTo>
                <a:lnTo>
                  <a:pt x="4501388" y="1993899"/>
                </a:lnTo>
                <a:lnTo>
                  <a:pt x="4531106" y="2006599"/>
                </a:lnTo>
                <a:lnTo>
                  <a:pt x="4559681" y="2006599"/>
                </a:lnTo>
                <a:lnTo>
                  <a:pt x="4587367" y="2019299"/>
                </a:lnTo>
                <a:lnTo>
                  <a:pt x="4644136" y="2019299"/>
                </a:lnTo>
                <a:lnTo>
                  <a:pt x="4591431" y="2006599"/>
                </a:lnTo>
                <a:lnTo>
                  <a:pt x="4563618" y="1993899"/>
                </a:lnTo>
                <a:lnTo>
                  <a:pt x="4534916" y="1981199"/>
                </a:lnTo>
                <a:close/>
              </a:path>
              <a:path w="5292090" h="2286000">
                <a:moveTo>
                  <a:pt x="4376547" y="1943099"/>
                </a:moveTo>
                <a:lnTo>
                  <a:pt x="4302379" y="1943099"/>
                </a:lnTo>
                <a:lnTo>
                  <a:pt x="4338320" y="1955799"/>
                </a:lnTo>
                <a:lnTo>
                  <a:pt x="4372991" y="1968499"/>
                </a:lnTo>
                <a:lnTo>
                  <a:pt x="4406646" y="1968499"/>
                </a:lnTo>
                <a:lnTo>
                  <a:pt x="4439284" y="1981199"/>
                </a:lnTo>
                <a:lnTo>
                  <a:pt x="4505198" y="1981199"/>
                </a:lnTo>
                <a:lnTo>
                  <a:pt x="4474464" y="1968499"/>
                </a:lnTo>
                <a:lnTo>
                  <a:pt x="4410202" y="1955799"/>
                </a:lnTo>
                <a:lnTo>
                  <a:pt x="4376547" y="1943099"/>
                </a:lnTo>
                <a:close/>
              </a:path>
              <a:path w="5292090" h="2286000">
                <a:moveTo>
                  <a:pt x="4305808" y="1930399"/>
                </a:moveTo>
                <a:lnTo>
                  <a:pt x="4227322" y="1930399"/>
                </a:lnTo>
                <a:lnTo>
                  <a:pt x="4265549" y="1943099"/>
                </a:lnTo>
                <a:lnTo>
                  <a:pt x="4341749" y="1943099"/>
                </a:lnTo>
                <a:lnTo>
                  <a:pt x="4305808" y="1930399"/>
                </a:lnTo>
                <a:close/>
              </a:path>
              <a:path w="5292090" h="2286000">
                <a:moveTo>
                  <a:pt x="4191254" y="1904999"/>
                </a:moveTo>
                <a:lnTo>
                  <a:pt x="4105148" y="1904999"/>
                </a:lnTo>
                <a:lnTo>
                  <a:pt x="4147693" y="1917699"/>
                </a:lnTo>
                <a:lnTo>
                  <a:pt x="4188079" y="1930399"/>
                </a:lnTo>
                <a:lnTo>
                  <a:pt x="4268724" y="1930399"/>
                </a:lnTo>
                <a:lnTo>
                  <a:pt x="4230624" y="1917699"/>
                </a:lnTo>
                <a:lnTo>
                  <a:pt x="4191254" y="1904999"/>
                </a:lnTo>
                <a:close/>
              </a:path>
              <a:path w="5292090" h="2286000">
                <a:moveTo>
                  <a:pt x="187579" y="1257299"/>
                </a:moveTo>
                <a:lnTo>
                  <a:pt x="118872" y="1257299"/>
                </a:lnTo>
                <a:lnTo>
                  <a:pt x="149606" y="1269999"/>
                </a:lnTo>
                <a:lnTo>
                  <a:pt x="183642" y="1282699"/>
                </a:lnTo>
                <a:lnTo>
                  <a:pt x="220725" y="1282699"/>
                </a:lnTo>
                <a:lnTo>
                  <a:pt x="261112" y="1295399"/>
                </a:lnTo>
                <a:lnTo>
                  <a:pt x="304292" y="1308099"/>
                </a:lnTo>
                <a:lnTo>
                  <a:pt x="350393" y="1320799"/>
                </a:lnTo>
                <a:lnTo>
                  <a:pt x="399161" y="1320799"/>
                </a:lnTo>
                <a:lnTo>
                  <a:pt x="450723" y="1333499"/>
                </a:lnTo>
                <a:lnTo>
                  <a:pt x="504825" y="1346199"/>
                </a:lnTo>
                <a:lnTo>
                  <a:pt x="620268" y="1371599"/>
                </a:lnTo>
                <a:lnTo>
                  <a:pt x="681355" y="1371599"/>
                </a:lnTo>
                <a:lnTo>
                  <a:pt x="744601" y="1384299"/>
                </a:lnTo>
                <a:lnTo>
                  <a:pt x="946023" y="1422399"/>
                </a:lnTo>
                <a:lnTo>
                  <a:pt x="1237996" y="1473199"/>
                </a:lnTo>
                <a:lnTo>
                  <a:pt x="1392174" y="1485899"/>
                </a:lnTo>
                <a:lnTo>
                  <a:pt x="2866771" y="1714499"/>
                </a:lnTo>
                <a:lnTo>
                  <a:pt x="3024632" y="1727199"/>
                </a:lnTo>
                <a:lnTo>
                  <a:pt x="3178302" y="1752599"/>
                </a:lnTo>
                <a:lnTo>
                  <a:pt x="3537584" y="1816099"/>
                </a:lnTo>
                <a:lnTo>
                  <a:pt x="3604387" y="1816099"/>
                </a:lnTo>
                <a:lnTo>
                  <a:pt x="3732022" y="1841499"/>
                </a:lnTo>
                <a:lnTo>
                  <a:pt x="3851148" y="1866899"/>
                </a:lnTo>
                <a:lnTo>
                  <a:pt x="3907028" y="1866899"/>
                </a:lnTo>
                <a:lnTo>
                  <a:pt x="3960622" y="1879599"/>
                </a:lnTo>
                <a:lnTo>
                  <a:pt x="4011549" y="1892299"/>
                </a:lnTo>
                <a:lnTo>
                  <a:pt x="4059808" y="1904999"/>
                </a:lnTo>
                <a:lnTo>
                  <a:pt x="4150741" y="1904999"/>
                </a:lnTo>
                <a:lnTo>
                  <a:pt x="4108069" y="1892299"/>
                </a:lnTo>
                <a:lnTo>
                  <a:pt x="4062603" y="1879599"/>
                </a:lnTo>
                <a:lnTo>
                  <a:pt x="4014343" y="1879599"/>
                </a:lnTo>
                <a:lnTo>
                  <a:pt x="3963289" y="1866899"/>
                </a:lnTo>
                <a:lnTo>
                  <a:pt x="3909822" y="1854199"/>
                </a:lnTo>
                <a:lnTo>
                  <a:pt x="3853688" y="1841499"/>
                </a:lnTo>
                <a:lnTo>
                  <a:pt x="3795268" y="1841499"/>
                </a:lnTo>
                <a:lnTo>
                  <a:pt x="3606927" y="1803399"/>
                </a:lnTo>
                <a:lnTo>
                  <a:pt x="3540125" y="1790699"/>
                </a:lnTo>
                <a:lnTo>
                  <a:pt x="3471418" y="1790699"/>
                </a:lnTo>
                <a:lnTo>
                  <a:pt x="3027045" y="1714499"/>
                </a:lnTo>
                <a:lnTo>
                  <a:pt x="2707767" y="1663699"/>
                </a:lnTo>
                <a:lnTo>
                  <a:pt x="2543683" y="1650999"/>
                </a:lnTo>
                <a:lnTo>
                  <a:pt x="1394587" y="1473199"/>
                </a:lnTo>
                <a:lnTo>
                  <a:pt x="1091565" y="1422399"/>
                </a:lnTo>
                <a:lnTo>
                  <a:pt x="1019302" y="1422399"/>
                </a:lnTo>
                <a:lnTo>
                  <a:pt x="812546" y="1384299"/>
                </a:lnTo>
                <a:lnTo>
                  <a:pt x="684022" y="1358899"/>
                </a:lnTo>
                <a:lnTo>
                  <a:pt x="623062" y="1346199"/>
                </a:lnTo>
                <a:lnTo>
                  <a:pt x="564134" y="1346199"/>
                </a:lnTo>
                <a:lnTo>
                  <a:pt x="507746" y="1333499"/>
                </a:lnTo>
                <a:lnTo>
                  <a:pt x="453771" y="1320799"/>
                </a:lnTo>
                <a:lnTo>
                  <a:pt x="402336" y="1308099"/>
                </a:lnTo>
                <a:lnTo>
                  <a:pt x="353568" y="1295399"/>
                </a:lnTo>
                <a:lnTo>
                  <a:pt x="307594" y="1295399"/>
                </a:lnTo>
                <a:lnTo>
                  <a:pt x="264541" y="1282699"/>
                </a:lnTo>
                <a:lnTo>
                  <a:pt x="224536" y="1269999"/>
                </a:lnTo>
                <a:lnTo>
                  <a:pt x="187579" y="1257299"/>
                </a:lnTo>
                <a:close/>
              </a:path>
              <a:path w="5292090" h="2286000">
                <a:moveTo>
                  <a:pt x="96647" y="1231899"/>
                </a:moveTo>
                <a:lnTo>
                  <a:pt x="47371" y="1231899"/>
                </a:lnTo>
                <a:lnTo>
                  <a:pt x="67691" y="1244599"/>
                </a:lnTo>
                <a:lnTo>
                  <a:pt x="91567" y="1257299"/>
                </a:lnTo>
                <a:lnTo>
                  <a:pt x="153924" y="1257299"/>
                </a:lnTo>
                <a:lnTo>
                  <a:pt x="123443" y="1244599"/>
                </a:lnTo>
                <a:lnTo>
                  <a:pt x="96647" y="1231899"/>
                </a:lnTo>
                <a:close/>
              </a:path>
              <a:path w="5292090" h="2286000">
                <a:moveTo>
                  <a:pt x="53848" y="1219199"/>
                </a:moveTo>
                <a:lnTo>
                  <a:pt x="18161" y="1219199"/>
                </a:lnTo>
                <a:lnTo>
                  <a:pt x="30480" y="1231899"/>
                </a:lnTo>
                <a:lnTo>
                  <a:pt x="73279" y="1231899"/>
                </a:lnTo>
                <a:lnTo>
                  <a:pt x="53848" y="1219199"/>
                </a:lnTo>
                <a:close/>
              </a:path>
              <a:path w="5292090" h="2286000">
                <a:moveTo>
                  <a:pt x="26035" y="1206499"/>
                </a:moveTo>
                <a:lnTo>
                  <a:pt x="2667" y="1206499"/>
                </a:lnTo>
                <a:lnTo>
                  <a:pt x="7239" y="1219199"/>
                </a:lnTo>
                <a:lnTo>
                  <a:pt x="38354" y="1219199"/>
                </a:lnTo>
                <a:lnTo>
                  <a:pt x="26035" y="1206499"/>
                </a:lnTo>
                <a:close/>
              </a:path>
              <a:path w="5292090" h="2286000">
                <a:moveTo>
                  <a:pt x="15493" y="1193799"/>
                </a:moveTo>
                <a:lnTo>
                  <a:pt x="0" y="1193799"/>
                </a:lnTo>
                <a:lnTo>
                  <a:pt x="1269" y="1206499"/>
                </a:lnTo>
                <a:lnTo>
                  <a:pt x="16891" y="1206499"/>
                </a:lnTo>
                <a:lnTo>
                  <a:pt x="15493" y="1193799"/>
                </a:lnTo>
                <a:close/>
              </a:path>
              <a:path w="5292090" h="2286000">
                <a:moveTo>
                  <a:pt x="15493" y="1193799"/>
                </a:moveTo>
                <a:lnTo>
                  <a:pt x="16891" y="1206499"/>
                </a:lnTo>
                <a:lnTo>
                  <a:pt x="15983" y="1195160"/>
                </a:lnTo>
                <a:lnTo>
                  <a:pt x="15493" y="1193799"/>
                </a:lnTo>
                <a:close/>
              </a:path>
              <a:path w="5292090" h="2286000">
                <a:moveTo>
                  <a:pt x="15983" y="1195160"/>
                </a:moveTo>
                <a:lnTo>
                  <a:pt x="16891" y="1206499"/>
                </a:lnTo>
                <a:lnTo>
                  <a:pt x="20066" y="1206499"/>
                </a:lnTo>
                <a:lnTo>
                  <a:pt x="15983" y="1195160"/>
                </a:lnTo>
                <a:close/>
              </a:path>
              <a:path w="5292090" h="2286000">
                <a:moveTo>
                  <a:pt x="15875" y="1193799"/>
                </a:moveTo>
                <a:lnTo>
                  <a:pt x="15493" y="1193799"/>
                </a:lnTo>
                <a:lnTo>
                  <a:pt x="15983" y="1195160"/>
                </a:lnTo>
                <a:lnTo>
                  <a:pt x="15875" y="1193799"/>
                </a:lnTo>
                <a:close/>
              </a:path>
              <a:path w="5292090" h="2286000">
                <a:moveTo>
                  <a:pt x="28829" y="1181099"/>
                </a:moveTo>
                <a:lnTo>
                  <a:pt x="3302" y="1181099"/>
                </a:lnTo>
                <a:lnTo>
                  <a:pt x="762" y="1193799"/>
                </a:lnTo>
                <a:lnTo>
                  <a:pt x="20574" y="1193799"/>
                </a:lnTo>
                <a:lnTo>
                  <a:pt x="28829" y="1181099"/>
                </a:lnTo>
                <a:close/>
              </a:path>
              <a:path w="5292090" h="2286000">
                <a:moveTo>
                  <a:pt x="74168" y="1168399"/>
                </a:moveTo>
                <a:lnTo>
                  <a:pt x="22860" y="1168399"/>
                </a:lnTo>
                <a:lnTo>
                  <a:pt x="12573" y="1181099"/>
                </a:lnTo>
                <a:lnTo>
                  <a:pt x="55880" y="1181099"/>
                </a:lnTo>
                <a:lnTo>
                  <a:pt x="74168" y="1168399"/>
                </a:lnTo>
                <a:close/>
              </a:path>
              <a:path w="5292090" h="2286000">
                <a:moveTo>
                  <a:pt x="145923" y="1155699"/>
                </a:moveTo>
                <a:lnTo>
                  <a:pt x="52069" y="1155699"/>
                </a:lnTo>
                <a:lnTo>
                  <a:pt x="35941" y="1168399"/>
                </a:lnTo>
                <a:lnTo>
                  <a:pt x="119253" y="1168399"/>
                </a:lnTo>
                <a:lnTo>
                  <a:pt x="145923" y="1155699"/>
                </a:lnTo>
                <a:close/>
              </a:path>
              <a:path w="5292090" h="2286000">
                <a:moveTo>
                  <a:pt x="240537" y="1142999"/>
                </a:moveTo>
                <a:lnTo>
                  <a:pt x="116840" y="1142999"/>
                </a:lnTo>
                <a:lnTo>
                  <a:pt x="92456" y="1155699"/>
                </a:lnTo>
                <a:lnTo>
                  <a:pt x="206629" y="1155699"/>
                </a:lnTo>
                <a:lnTo>
                  <a:pt x="240537" y="1142999"/>
                </a:lnTo>
                <a:close/>
              </a:path>
              <a:path w="5292090" h="2286000">
                <a:moveTo>
                  <a:pt x="396748" y="1130299"/>
                </a:moveTo>
                <a:lnTo>
                  <a:pt x="205105" y="1130299"/>
                </a:lnTo>
                <a:lnTo>
                  <a:pt x="173228" y="1142999"/>
                </a:lnTo>
                <a:lnTo>
                  <a:pt x="354965" y="1142999"/>
                </a:lnTo>
                <a:lnTo>
                  <a:pt x="396748" y="1130299"/>
                </a:lnTo>
                <a:close/>
              </a:path>
              <a:path w="5292090" h="2286000">
                <a:moveTo>
                  <a:pt x="680593" y="1117599"/>
                </a:moveTo>
                <a:lnTo>
                  <a:pt x="353822" y="1117599"/>
                </a:lnTo>
                <a:lnTo>
                  <a:pt x="313563" y="1130299"/>
                </a:lnTo>
                <a:lnTo>
                  <a:pt x="580644" y="1130299"/>
                </a:lnTo>
                <a:lnTo>
                  <a:pt x="680593" y="1117599"/>
                </a:lnTo>
                <a:close/>
              </a:path>
              <a:path w="5292090" h="2286000">
                <a:moveTo>
                  <a:pt x="891921" y="1104899"/>
                </a:moveTo>
                <a:lnTo>
                  <a:pt x="579882" y="1104899"/>
                </a:lnTo>
                <a:lnTo>
                  <a:pt x="484886" y="1117599"/>
                </a:lnTo>
                <a:lnTo>
                  <a:pt x="784606" y="1117599"/>
                </a:lnTo>
                <a:lnTo>
                  <a:pt x="891921" y="1104899"/>
                </a:lnTo>
                <a:close/>
              </a:path>
              <a:path w="5292090" h="2286000">
                <a:moveTo>
                  <a:pt x="1223899" y="1092199"/>
                </a:moveTo>
                <a:lnTo>
                  <a:pt x="891413" y="1092199"/>
                </a:lnTo>
                <a:lnTo>
                  <a:pt x="783971" y="1104899"/>
                </a:lnTo>
                <a:lnTo>
                  <a:pt x="1001522" y="1104899"/>
                </a:lnTo>
                <a:lnTo>
                  <a:pt x="1223899" y="1092199"/>
                </a:lnTo>
                <a:close/>
              </a:path>
              <a:path w="5292090" h="2286000">
                <a:moveTo>
                  <a:pt x="1551940" y="1079499"/>
                </a:moveTo>
                <a:lnTo>
                  <a:pt x="1334262" y="1079499"/>
                </a:lnTo>
                <a:lnTo>
                  <a:pt x="1000887" y="1092199"/>
                </a:lnTo>
                <a:lnTo>
                  <a:pt x="1444498" y="1092199"/>
                </a:lnTo>
                <a:lnTo>
                  <a:pt x="1551940" y="1079499"/>
                </a:lnTo>
                <a:close/>
              </a:path>
              <a:path w="5292090" h="2286000">
                <a:moveTo>
                  <a:pt x="1851279" y="1066799"/>
                </a:moveTo>
                <a:lnTo>
                  <a:pt x="1551178" y="1066799"/>
                </a:lnTo>
                <a:lnTo>
                  <a:pt x="1443863" y="1079499"/>
                </a:lnTo>
                <a:lnTo>
                  <a:pt x="1756156" y="1079499"/>
                </a:lnTo>
                <a:lnTo>
                  <a:pt x="1851279" y="1066799"/>
                </a:lnTo>
                <a:close/>
              </a:path>
              <a:path w="5292090" h="2286000">
                <a:moveTo>
                  <a:pt x="2022729" y="1054099"/>
                </a:moveTo>
                <a:lnTo>
                  <a:pt x="1755267" y="1054099"/>
                </a:lnTo>
                <a:lnTo>
                  <a:pt x="1655318" y="1066799"/>
                </a:lnTo>
                <a:lnTo>
                  <a:pt x="1982470" y="1066799"/>
                </a:lnTo>
                <a:lnTo>
                  <a:pt x="2022729" y="1054099"/>
                </a:lnTo>
                <a:close/>
              </a:path>
              <a:path w="5292090" h="2286000">
                <a:moveTo>
                  <a:pt x="2131568" y="1041399"/>
                </a:moveTo>
                <a:lnTo>
                  <a:pt x="1981200" y="1041399"/>
                </a:lnTo>
                <a:lnTo>
                  <a:pt x="1939163" y="1054099"/>
                </a:lnTo>
                <a:lnTo>
                  <a:pt x="2097405" y="1054099"/>
                </a:lnTo>
                <a:lnTo>
                  <a:pt x="2131568" y="1041399"/>
                </a:lnTo>
                <a:close/>
              </a:path>
              <a:path w="5292090" h="2286000">
                <a:moveTo>
                  <a:pt x="2219960" y="1028699"/>
                </a:moveTo>
                <a:lnTo>
                  <a:pt x="2095627" y="1028699"/>
                </a:lnTo>
                <a:lnTo>
                  <a:pt x="2059432" y="1041399"/>
                </a:lnTo>
                <a:lnTo>
                  <a:pt x="2192909" y="1041399"/>
                </a:lnTo>
                <a:lnTo>
                  <a:pt x="2219960" y="1028699"/>
                </a:lnTo>
                <a:close/>
              </a:path>
              <a:path w="5292090" h="2286000">
                <a:moveTo>
                  <a:pt x="2285365" y="1015999"/>
                </a:moveTo>
                <a:lnTo>
                  <a:pt x="2190369" y="1015999"/>
                </a:lnTo>
                <a:lnTo>
                  <a:pt x="2161159" y="1028699"/>
                </a:lnTo>
                <a:lnTo>
                  <a:pt x="2266315" y="1028699"/>
                </a:lnTo>
                <a:lnTo>
                  <a:pt x="2285365" y="1015999"/>
                </a:lnTo>
                <a:close/>
              </a:path>
              <a:path w="5292090" h="2286000">
                <a:moveTo>
                  <a:pt x="2314321" y="1003299"/>
                </a:moveTo>
                <a:lnTo>
                  <a:pt x="2262124" y="1003299"/>
                </a:lnTo>
                <a:lnTo>
                  <a:pt x="2240915" y="1015999"/>
                </a:lnTo>
                <a:lnTo>
                  <a:pt x="2301747" y="1015999"/>
                </a:lnTo>
                <a:lnTo>
                  <a:pt x="2314321" y="1003299"/>
                </a:lnTo>
                <a:close/>
              </a:path>
              <a:path w="5292090" h="2286000">
                <a:moveTo>
                  <a:pt x="2332482" y="990599"/>
                </a:moveTo>
                <a:lnTo>
                  <a:pt x="2307844" y="990599"/>
                </a:lnTo>
                <a:lnTo>
                  <a:pt x="2295271" y="1003299"/>
                </a:lnTo>
                <a:lnTo>
                  <a:pt x="2325751" y="1003299"/>
                </a:lnTo>
                <a:lnTo>
                  <a:pt x="2332482" y="990599"/>
                </a:lnTo>
                <a:close/>
              </a:path>
              <a:path w="5292090" h="2286000">
                <a:moveTo>
                  <a:pt x="2341499" y="977899"/>
                </a:moveTo>
                <a:lnTo>
                  <a:pt x="2321687" y="977899"/>
                </a:lnTo>
                <a:lnTo>
                  <a:pt x="2315083" y="990599"/>
                </a:lnTo>
                <a:lnTo>
                  <a:pt x="2338451" y="990599"/>
                </a:lnTo>
                <a:lnTo>
                  <a:pt x="2341499" y="977899"/>
                </a:lnTo>
                <a:close/>
              </a:path>
              <a:path w="5292090" h="2286000">
                <a:moveTo>
                  <a:pt x="2342388" y="965199"/>
                </a:moveTo>
                <a:lnTo>
                  <a:pt x="2326640" y="965199"/>
                </a:lnTo>
                <a:lnTo>
                  <a:pt x="2326132" y="977899"/>
                </a:lnTo>
                <a:lnTo>
                  <a:pt x="2342007" y="977899"/>
                </a:lnTo>
                <a:lnTo>
                  <a:pt x="2342388" y="965199"/>
                </a:lnTo>
                <a:close/>
              </a:path>
              <a:path w="5292090" h="2286000">
                <a:moveTo>
                  <a:pt x="2330069" y="939799"/>
                </a:moveTo>
                <a:lnTo>
                  <a:pt x="2312162" y="939799"/>
                </a:lnTo>
                <a:lnTo>
                  <a:pt x="2318512" y="952499"/>
                </a:lnTo>
                <a:lnTo>
                  <a:pt x="2323084" y="965199"/>
                </a:lnTo>
                <a:lnTo>
                  <a:pt x="2322449" y="952499"/>
                </a:lnTo>
                <a:lnTo>
                  <a:pt x="2336038" y="952499"/>
                </a:lnTo>
                <a:lnTo>
                  <a:pt x="2330069" y="939799"/>
                </a:lnTo>
                <a:close/>
              </a:path>
              <a:path w="5292090" h="2286000">
                <a:moveTo>
                  <a:pt x="2340356" y="952499"/>
                </a:moveTo>
                <a:lnTo>
                  <a:pt x="2322449" y="952499"/>
                </a:lnTo>
                <a:lnTo>
                  <a:pt x="2325878" y="965199"/>
                </a:lnTo>
                <a:lnTo>
                  <a:pt x="2340610" y="965199"/>
                </a:lnTo>
                <a:lnTo>
                  <a:pt x="2340356" y="952499"/>
                </a:lnTo>
                <a:close/>
              </a:path>
              <a:path w="5292090" h="2286000">
                <a:moveTo>
                  <a:pt x="1360678" y="584199"/>
                </a:moveTo>
                <a:lnTo>
                  <a:pt x="1301750" y="584199"/>
                </a:lnTo>
                <a:lnTo>
                  <a:pt x="1328420" y="596899"/>
                </a:lnTo>
                <a:lnTo>
                  <a:pt x="1355852" y="609599"/>
                </a:lnTo>
                <a:lnTo>
                  <a:pt x="1384046" y="609599"/>
                </a:lnTo>
                <a:lnTo>
                  <a:pt x="1412748" y="622299"/>
                </a:lnTo>
                <a:lnTo>
                  <a:pt x="1471421" y="634999"/>
                </a:lnTo>
                <a:lnTo>
                  <a:pt x="1532001" y="660399"/>
                </a:lnTo>
                <a:lnTo>
                  <a:pt x="1593595" y="673099"/>
                </a:lnTo>
                <a:lnTo>
                  <a:pt x="1655699" y="698499"/>
                </a:lnTo>
                <a:lnTo>
                  <a:pt x="1718056" y="711199"/>
                </a:lnTo>
                <a:lnTo>
                  <a:pt x="1779905" y="736599"/>
                </a:lnTo>
                <a:lnTo>
                  <a:pt x="1840992" y="749299"/>
                </a:lnTo>
                <a:lnTo>
                  <a:pt x="1929892" y="787399"/>
                </a:lnTo>
                <a:lnTo>
                  <a:pt x="1958594" y="787399"/>
                </a:lnTo>
                <a:lnTo>
                  <a:pt x="1986661" y="800099"/>
                </a:lnTo>
                <a:lnTo>
                  <a:pt x="2040763" y="825499"/>
                </a:lnTo>
                <a:lnTo>
                  <a:pt x="2066670" y="825499"/>
                </a:lnTo>
                <a:lnTo>
                  <a:pt x="2091817" y="838199"/>
                </a:lnTo>
                <a:lnTo>
                  <a:pt x="2115947" y="850899"/>
                </a:lnTo>
                <a:lnTo>
                  <a:pt x="2139188" y="850899"/>
                </a:lnTo>
                <a:lnTo>
                  <a:pt x="2161413" y="863599"/>
                </a:lnTo>
                <a:lnTo>
                  <a:pt x="2182495" y="876299"/>
                </a:lnTo>
                <a:lnTo>
                  <a:pt x="2202434" y="876299"/>
                </a:lnTo>
                <a:lnTo>
                  <a:pt x="2221103" y="888999"/>
                </a:lnTo>
                <a:lnTo>
                  <a:pt x="2238502" y="901699"/>
                </a:lnTo>
                <a:lnTo>
                  <a:pt x="2254631" y="901699"/>
                </a:lnTo>
                <a:lnTo>
                  <a:pt x="2269236" y="914399"/>
                </a:lnTo>
                <a:lnTo>
                  <a:pt x="2282444" y="927099"/>
                </a:lnTo>
                <a:lnTo>
                  <a:pt x="2294001" y="927099"/>
                </a:lnTo>
                <a:lnTo>
                  <a:pt x="2303907" y="939799"/>
                </a:lnTo>
                <a:lnTo>
                  <a:pt x="2322576" y="939799"/>
                </a:lnTo>
                <a:lnTo>
                  <a:pt x="2313432" y="927099"/>
                </a:lnTo>
                <a:lnTo>
                  <a:pt x="2302764" y="914399"/>
                </a:lnTo>
                <a:lnTo>
                  <a:pt x="2290572" y="914399"/>
                </a:lnTo>
                <a:lnTo>
                  <a:pt x="2276856" y="901699"/>
                </a:lnTo>
                <a:lnTo>
                  <a:pt x="2261870" y="888999"/>
                </a:lnTo>
                <a:lnTo>
                  <a:pt x="2245360" y="888999"/>
                </a:lnTo>
                <a:lnTo>
                  <a:pt x="2227707" y="876299"/>
                </a:lnTo>
                <a:lnTo>
                  <a:pt x="2208657" y="863599"/>
                </a:lnTo>
                <a:lnTo>
                  <a:pt x="2188591" y="863599"/>
                </a:lnTo>
                <a:lnTo>
                  <a:pt x="2167255" y="850899"/>
                </a:lnTo>
                <a:lnTo>
                  <a:pt x="2144903" y="838199"/>
                </a:lnTo>
                <a:lnTo>
                  <a:pt x="2121535" y="838199"/>
                </a:lnTo>
                <a:lnTo>
                  <a:pt x="2097151" y="825499"/>
                </a:lnTo>
                <a:lnTo>
                  <a:pt x="2072005" y="812799"/>
                </a:lnTo>
                <a:lnTo>
                  <a:pt x="2045970" y="800099"/>
                </a:lnTo>
                <a:lnTo>
                  <a:pt x="2019172" y="800099"/>
                </a:lnTo>
                <a:lnTo>
                  <a:pt x="1963546" y="774699"/>
                </a:lnTo>
                <a:lnTo>
                  <a:pt x="1934845" y="761999"/>
                </a:lnTo>
                <a:lnTo>
                  <a:pt x="1905508" y="761999"/>
                </a:lnTo>
                <a:lnTo>
                  <a:pt x="1845818" y="736599"/>
                </a:lnTo>
                <a:lnTo>
                  <a:pt x="1784604" y="723899"/>
                </a:lnTo>
                <a:lnTo>
                  <a:pt x="1722628" y="698499"/>
                </a:lnTo>
                <a:lnTo>
                  <a:pt x="1536700" y="647699"/>
                </a:lnTo>
                <a:lnTo>
                  <a:pt x="1476247" y="622299"/>
                </a:lnTo>
                <a:lnTo>
                  <a:pt x="1417447" y="609599"/>
                </a:lnTo>
                <a:lnTo>
                  <a:pt x="1388745" y="596899"/>
                </a:lnTo>
                <a:lnTo>
                  <a:pt x="1360678" y="584199"/>
                </a:lnTo>
                <a:close/>
              </a:path>
              <a:path w="5292090" h="2286000">
                <a:moveTo>
                  <a:pt x="1280922" y="558799"/>
                </a:moveTo>
                <a:lnTo>
                  <a:pt x="1226439" y="558799"/>
                </a:lnTo>
                <a:lnTo>
                  <a:pt x="1250696" y="571499"/>
                </a:lnTo>
                <a:lnTo>
                  <a:pt x="1275842" y="584199"/>
                </a:lnTo>
                <a:lnTo>
                  <a:pt x="1333500" y="584199"/>
                </a:lnTo>
                <a:lnTo>
                  <a:pt x="1280922" y="558799"/>
                </a:lnTo>
                <a:close/>
              </a:path>
              <a:path w="5292090" h="2286000">
                <a:moveTo>
                  <a:pt x="1208659" y="533399"/>
                </a:moveTo>
                <a:lnTo>
                  <a:pt x="1159764" y="533399"/>
                </a:lnTo>
                <a:lnTo>
                  <a:pt x="1180973" y="546099"/>
                </a:lnTo>
                <a:lnTo>
                  <a:pt x="1203198" y="558799"/>
                </a:lnTo>
                <a:lnTo>
                  <a:pt x="1255776" y="558799"/>
                </a:lnTo>
                <a:lnTo>
                  <a:pt x="1231773" y="546099"/>
                </a:lnTo>
                <a:lnTo>
                  <a:pt x="1208659" y="533399"/>
                </a:lnTo>
                <a:close/>
              </a:path>
              <a:path w="5292090" h="2286000">
                <a:moveTo>
                  <a:pt x="1165479" y="520699"/>
                </a:moveTo>
                <a:lnTo>
                  <a:pt x="1120775" y="520699"/>
                </a:lnTo>
                <a:lnTo>
                  <a:pt x="1139698" y="533399"/>
                </a:lnTo>
                <a:lnTo>
                  <a:pt x="1186434" y="533399"/>
                </a:lnTo>
                <a:lnTo>
                  <a:pt x="1165479" y="520699"/>
                </a:lnTo>
                <a:close/>
              </a:path>
              <a:path w="5292090" h="2286000">
                <a:moveTo>
                  <a:pt x="1109726" y="495299"/>
                </a:moveTo>
                <a:lnTo>
                  <a:pt x="1071880" y="495299"/>
                </a:lnTo>
                <a:lnTo>
                  <a:pt x="1086866" y="507999"/>
                </a:lnTo>
                <a:lnTo>
                  <a:pt x="1103249" y="520699"/>
                </a:lnTo>
                <a:lnTo>
                  <a:pt x="1145667" y="520699"/>
                </a:lnTo>
                <a:lnTo>
                  <a:pt x="1126998" y="507999"/>
                </a:lnTo>
                <a:lnTo>
                  <a:pt x="1109726" y="495299"/>
                </a:lnTo>
                <a:close/>
              </a:path>
              <a:path w="5292090" h="2286000">
                <a:moveTo>
                  <a:pt x="1079246" y="482599"/>
                </a:moveTo>
                <a:lnTo>
                  <a:pt x="1046226" y="482599"/>
                </a:lnTo>
                <a:lnTo>
                  <a:pt x="1058418" y="495299"/>
                </a:lnTo>
                <a:lnTo>
                  <a:pt x="1093851" y="495299"/>
                </a:lnTo>
                <a:lnTo>
                  <a:pt x="1079246" y="482599"/>
                </a:lnTo>
                <a:close/>
              </a:path>
              <a:path w="5292090" h="2286000">
                <a:moveTo>
                  <a:pt x="1054862" y="469899"/>
                </a:moveTo>
                <a:lnTo>
                  <a:pt x="1026414" y="469899"/>
                </a:lnTo>
                <a:lnTo>
                  <a:pt x="1035685" y="482599"/>
                </a:lnTo>
                <a:lnTo>
                  <a:pt x="1066292" y="482599"/>
                </a:lnTo>
                <a:lnTo>
                  <a:pt x="1054862" y="469899"/>
                </a:lnTo>
                <a:close/>
              </a:path>
              <a:path w="5292090" h="2286000">
                <a:moveTo>
                  <a:pt x="1037336" y="457199"/>
                </a:moveTo>
                <a:lnTo>
                  <a:pt x="1013079" y="457199"/>
                </a:lnTo>
                <a:lnTo>
                  <a:pt x="1019048" y="469899"/>
                </a:lnTo>
                <a:lnTo>
                  <a:pt x="1045083" y="469899"/>
                </a:lnTo>
                <a:lnTo>
                  <a:pt x="1037336" y="457199"/>
                </a:lnTo>
                <a:close/>
              </a:path>
              <a:path w="5292090" h="2286000">
                <a:moveTo>
                  <a:pt x="1025779" y="444499"/>
                </a:moveTo>
                <a:lnTo>
                  <a:pt x="1004697" y="444499"/>
                </a:lnTo>
                <a:lnTo>
                  <a:pt x="1008380" y="457199"/>
                </a:lnTo>
                <a:lnTo>
                  <a:pt x="1030732" y="457199"/>
                </a:lnTo>
                <a:lnTo>
                  <a:pt x="1025779" y="444499"/>
                </a:lnTo>
                <a:close/>
              </a:path>
              <a:path w="5292090" h="2286000">
                <a:moveTo>
                  <a:pt x="1017016" y="431799"/>
                </a:moveTo>
                <a:lnTo>
                  <a:pt x="1000760" y="431799"/>
                </a:lnTo>
                <a:lnTo>
                  <a:pt x="1001903" y="444499"/>
                </a:lnTo>
                <a:lnTo>
                  <a:pt x="1019302" y="444499"/>
                </a:lnTo>
                <a:lnTo>
                  <a:pt x="1017016" y="431799"/>
                </a:lnTo>
                <a:close/>
              </a:path>
              <a:path w="5292090" h="2286000">
                <a:moveTo>
                  <a:pt x="1016635" y="419099"/>
                </a:moveTo>
                <a:lnTo>
                  <a:pt x="1001014" y="419099"/>
                </a:lnTo>
                <a:lnTo>
                  <a:pt x="1000252" y="431799"/>
                </a:lnTo>
                <a:lnTo>
                  <a:pt x="1016000" y="431799"/>
                </a:lnTo>
                <a:lnTo>
                  <a:pt x="1016635" y="419099"/>
                </a:lnTo>
                <a:close/>
              </a:path>
              <a:path w="5292090" h="2286000">
                <a:moveTo>
                  <a:pt x="1025525" y="406399"/>
                </a:moveTo>
                <a:lnTo>
                  <a:pt x="1006348" y="406399"/>
                </a:lnTo>
                <a:lnTo>
                  <a:pt x="1003300" y="419099"/>
                </a:lnTo>
                <a:lnTo>
                  <a:pt x="1022096" y="419099"/>
                </a:lnTo>
                <a:lnTo>
                  <a:pt x="1025525" y="406399"/>
                </a:lnTo>
                <a:close/>
              </a:path>
              <a:path w="5292090" h="2286000">
                <a:moveTo>
                  <a:pt x="1040638" y="393699"/>
                </a:moveTo>
                <a:lnTo>
                  <a:pt x="1014603" y="393699"/>
                </a:lnTo>
                <a:lnTo>
                  <a:pt x="1010031" y="406399"/>
                </a:lnTo>
                <a:lnTo>
                  <a:pt x="1034923" y="406399"/>
                </a:lnTo>
                <a:lnTo>
                  <a:pt x="1040638" y="393699"/>
                </a:lnTo>
                <a:close/>
              </a:path>
              <a:path w="5292090" h="2286000">
                <a:moveTo>
                  <a:pt x="1062609" y="380999"/>
                </a:moveTo>
                <a:lnTo>
                  <a:pt x="1032637" y="380999"/>
                </a:lnTo>
                <a:lnTo>
                  <a:pt x="1025906" y="393699"/>
                </a:lnTo>
                <a:lnTo>
                  <a:pt x="1054608" y="393699"/>
                </a:lnTo>
                <a:lnTo>
                  <a:pt x="1062609" y="380999"/>
                </a:lnTo>
                <a:close/>
              </a:path>
              <a:path w="5292090" h="2286000">
                <a:moveTo>
                  <a:pt x="1089914" y="368299"/>
                </a:moveTo>
                <a:lnTo>
                  <a:pt x="1047750" y="368299"/>
                </a:lnTo>
                <a:lnTo>
                  <a:pt x="1039876" y="380999"/>
                </a:lnTo>
                <a:lnTo>
                  <a:pt x="1071118" y="380999"/>
                </a:lnTo>
                <a:lnTo>
                  <a:pt x="1089914" y="368299"/>
                </a:lnTo>
                <a:close/>
              </a:path>
              <a:path w="5292090" h="2286000">
                <a:moveTo>
                  <a:pt x="1133475" y="355599"/>
                </a:moveTo>
                <a:lnTo>
                  <a:pt x="1084707" y="355599"/>
                </a:lnTo>
                <a:lnTo>
                  <a:pt x="1065276" y="368299"/>
                </a:lnTo>
                <a:lnTo>
                  <a:pt x="1110742" y="368299"/>
                </a:lnTo>
                <a:lnTo>
                  <a:pt x="1133475" y="355599"/>
                </a:lnTo>
                <a:close/>
              </a:path>
              <a:path w="5292090" h="2286000">
                <a:moveTo>
                  <a:pt x="1182878" y="342899"/>
                </a:moveTo>
                <a:lnTo>
                  <a:pt x="1129157" y="342899"/>
                </a:lnTo>
                <a:lnTo>
                  <a:pt x="1106170" y="355599"/>
                </a:lnTo>
                <a:lnTo>
                  <a:pt x="1157478" y="355599"/>
                </a:lnTo>
                <a:lnTo>
                  <a:pt x="1182878" y="342899"/>
                </a:lnTo>
                <a:close/>
              </a:path>
              <a:path w="5292090" h="2286000">
                <a:moveTo>
                  <a:pt x="1424686" y="292099"/>
                </a:moveTo>
                <a:lnTo>
                  <a:pt x="1343406" y="292099"/>
                </a:lnTo>
                <a:lnTo>
                  <a:pt x="1232916" y="317499"/>
                </a:lnTo>
                <a:lnTo>
                  <a:pt x="1205738" y="330199"/>
                </a:lnTo>
                <a:lnTo>
                  <a:pt x="1179195" y="330199"/>
                </a:lnTo>
                <a:lnTo>
                  <a:pt x="1153668" y="342899"/>
                </a:lnTo>
                <a:lnTo>
                  <a:pt x="1209167" y="342899"/>
                </a:lnTo>
                <a:lnTo>
                  <a:pt x="1236218" y="330199"/>
                </a:lnTo>
                <a:lnTo>
                  <a:pt x="1291463" y="317499"/>
                </a:lnTo>
                <a:lnTo>
                  <a:pt x="1346708" y="317499"/>
                </a:lnTo>
                <a:lnTo>
                  <a:pt x="1373505" y="304799"/>
                </a:lnTo>
                <a:lnTo>
                  <a:pt x="1399667" y="304799"/>
                </a:lnTo>
                <a:lnTo>
                  <a:pt x="1424686" y="292099"/>
                </a:lnTo>
                <a:close/>
              </a:path>
              <a:path w="5292090" h="2286000">
                <a:moveTo>
                  <a:pt x="1470787" y="279399"/>
                </a:moveTo>
                <a:lnTo>
                  <a:pt x="1396238" y="279399"/>
                </a:lnTo>
                <a:lnTo>
                  <a:pt x="1370203" y="292099"/>
                </a:lnTo>
                <a:lnTo>
                  <a:pt x="1448435" y="292099"/>
                </a:lnTo>
                <a:lnTo>
                  <a:pt x="1470787" y="279399"/>
                </a:lnTo>
                <a:close/>
              </a:path>
              <a:path w="5292090" h="2286000">
                <a:moveTo>
                  <a:pt x="1509776" y="266699"/>
                </a:moveTo>
                <a:lnTo>
                  <a:pt x="1466469" y="266699"/>
                </a:lnTo>
                <a:lnTo>
                  <a:pt x="1444498" y="279399"/>
                </a:lnTo>
                <a:lnTo>
                  <a:pt x="1500886" y="279399"/>
                </a:lnTo>
                <a:lnTo>
                  <a:pt x="1509776" y="266699"/>
                </a:lnTo>
                <a:close/>
              </a:path>
              <a:path w="5292090" h="2286000">
                <a:moveTo>
                  <a:pt x="1540256" y="253999"/>
                </a:moveTo>
                <a:lnTo>
                  <a:pt x="1495806" y="253999"/>
                </a:lnTo>
                <a:lnTo>
                  <a:pt x="1486534" y="266699"/>
                </a:lnTo>
                <a:lnTo>
                  <a:pt x="1533525" y="266699"/>
                </a:lnTo>
                <a:lnTo>
                  <a:pt x="1540256" y="253999"/>
                </a:lnTo>
                <a:close/>
              </a:path>
              <a:path w="5292090" h="2286000">
                <a:moveTo>
                  <a:pt x="1560576" y="241299"/>
                </a:moveTo>
                <a:lnTo>
                  <a:pt x="1532382" y="241299"/>
                </a:lnTo>
                <a:lnTo>
                  <a:pt x="1526540" y="253999"/>
                </a:lnTo>
                <a:lnTo>
                  <a:pt x="1556639" y="253999"/>
                </a:lnTo>
                <a:lnTo>
                  <a:pt x="1560576" y="241299"/>
                </a:lnTo>
                <a:close/>
              </a:path>
              <a:path w="5292090" h="2286000">
                <a:moveTo>
                  <a:pt x="1565783" y="228599"/>
                </a:moveTo>
                <a:lnTo>
                  <a:pt x="1548638" y="228599"/>
                </a:lnTo>
                <a:lnTo>
                  <a:pt x="1545336" y="241299"/>
                </a:lnTo>
                <a:lnTo>
                  <a:pt x="1565656" y="241299"/>
                </a:lnTo>
                <a:lnTo>
                  <a:pt x="1565783" y="228599"/>
                </a:lnTo>
                <a:close/>
              </a:path>
              <a:path w="5292090" h="2286000">
                <a:moveTo>
                  <a:pt x="1568450" y="215899"/>
                </a:moveTo>
                <a:lnTo>
                  <a:pt x="1552575" y="215899"/>
                </a:lnTo>
                <a:lnTo>
                  <a:pt x="1552194" y="228599"/>
                </a:lnTo>
                <a:lnTo>
                  <a:pt x="1568069" y="228599"/>
                </a:lnTo>
                <a:lnTo>
                  <a:pt x="1568450" y="215899"/>
                </a:lnTo>
                <a:close/>
              </a:path>
              <a:path w="5292090" h="2286000">
                <a:moveTo>
                  <a:pt x="1567561" y="203199"/>
                </a:moveTo>
                <a:lnTo>
                  <a:pt x="1550416" y="203199"/>
                </a:lnTo>
                <a:lnTo>
                  <a:pt x="1552194" y="215899"/>
                </a:lnTo>
                <a:lnTo>
                  <a:pt x="1567688" y="215899"/>
                </a:lnTo>
                <a:lnTo>
                  <a:pt x="1567561" y="203199"/>
                </a:lnTo>
                <a:close/>
              </a:path>
              <a:path w="5292090" h="2286000">
                <a:moveTo>
                  <a:pt x="1561211" y="190499"/>
                </a:moveTo>
                <a:lnTo>
                  <a:pt x="1543812" y="190499"/>
                </a:lnTo>
                <a:lnTo>
                  <a:pt x="1547621" y="203199"/>
                </a:lnTo>
                <a:lnTo>
                  <a:pt x="1564894" y="203199"/>
                </a:lnTo>
                <a:lnTo>
                  <a:pt x="1561211" y="190499"/>
                </a:lnTo>
                <a:close/>
              </a:path>
              <a:path w="5292090" h="2286000">
                <a:moveTo>
                  <a:pt x="1543684" y="165099"/>
                </a:moveTo>
                <a:lnTo>
                  <a:pt x="1517395" y="165099"/>
                </a:lnTo>
                <a:lnTo>
                  <a:pt x="1525524" y="177799"/>
                </a:lnTo>
                <a:lnTo>
                  <a:pt x="1532763" y="177799"/>
                </a:lnTo>
                <a:lnTo>
                  <a:pt x="1538858" y="190499"/>
                </a:lnTo>
                <a:lnTo>
                  <a:pt x="1556512" y="190499"/>
                </a:lnTo>
                <a:lnTo>
                  <a:pt x="1550543" y="177799"/>
                </a:lnTo>
                <a:lnTo>
                  <a:pt x="1543684" y="165099"/>
                </a:lnTo>
                <a:close/>
              </a:path>
              <a:path w="5292090" h="2286000">
                <a:moveTo>
                  <a:pt x="1495679" y="126999"/>
                </a:moveTo>
                <a:lnTo>
                  <a:pt x="1463294" y="126999"/>
                </a:lnTo>
                <a:lnTo>
                  <a:pt x="1475740" y="139699"/>
                </a:lnTo>
                <a:lnTo>
                  <a:pt x="1487424" y="139699"/>
                </a:lnTo>
                <a:lnTo>
                  <a:pt x="1498345" y="152399"/>
                </a:lnTo>
                <a:lnTo>
                  <a:pt x="1508379" y="165099"/>
                </a:lnTo>
                <a:lnTo>
                  <a:pt x="1535811" y="165099"/>
                </a:lnTo>
                <a:lnTo>
                  <a:pt x="1527047" y="152399"/>
                </a:lnTo>
                <a:lnTo>
                  <a:pt x="1517395" y="152399"/>
                </a:lnTo>
                <a:lnTo>
                  <a:pt x="1506855" y="139699"/>
                </a:lnTo>
                <a:lnTo>
                  <a:pt x="1495679" y="126999"/>
                </a:lnTo>
                <a:close/>
              </a:path>
              <a:path w="5292090" h="2286000">
                <a:moveTo>
                  <a:pt x="1470787" y="114299"/>
                </a:moveTo>
                <a:lnTo>
                  <a:pt x="1436116" y="114299"/>
                </a:lnTo>
                <a:lnTo>
                  <a:pt x="1450086" y="126999"/>
                </a:lnTo>
                <a:lnTo>
                  <a:pt x="1483614" y="126999"/>
                </a:lnTo>
                <a:lnTo>
                  <a:pt x="1470787" y="114299"/>
                </a:lnTo>
                <a:close/>
              </a:path>
              <a:path w="5292090" h="2286000">
                <a:moveTo>
                  <a:pt x="1443101" y="101599"/>
                </a:moveTo>
                <a:lnTo>
                  <a:pt x="1406398" y="101599"/>
                </a:lnTo>
                <a:lnTo>
                  <a:pt x="1421638" y="114299"/>
                </a:lnTo>
                <a:lnTo>
                  <a:pt x="1457197" y="114299"/>
                </a:lnTo>
                <a:lnTo>
                  <a:pt x="1443101" y="101599"/>
                </a:lnTo>
                <a:close/>
              </a:path>
              <a:path w="5292090" h="2286000">
                <a:moveTo>
                  <a:pt x="1252546" y="22699"/>
                </a:moveTo>
                <a:lnTo>
                  <a:pt x="1246047" y="38099"/>
                </a:lnTo>
                <a:lnTo>
                  <a:pt x="1250442" y="38099"/>
                </a:lnTo>
                <a:lnTo>
                  <a:pt x="1323340" y="63499"/>
                </a:lnTo>
                <a:lnTo>
                  <a:pt x="1357884" y="76199"/>
                </a:lnTo>
                <a:lnTo>
                  <a:pt x="1390904" y="101599"/>
                </a:lnTo>
                <a:lnTo>
                  <a:pt x="1428369" y="101599"/>
                </a:lnTo>
                <a:lnTo>
                  <a:pt x="1397127" y="76199"/>
                </a:lnTo>
                <a:lnTo>
                  <a:pt x="1329182" y="50799"/>
                </a:lnTo>
                <a:lnTo>
                  <a:pt x="1256030" y="25399"/>
                </a:lnTo>
                <a:lnTo>
                  <a:pt x="1252546" y="22699"/>
                </a:lnTo>
                <a:close/>
              </a:path>
              <a:path w="5292090" h="2286000">
                <a:moveTo>
                  <a:pt x="1262126" y="0"/>
                </a:moveTo>
                <a:lnTo>
                  <a:pt x="1177417" y="0"/>
                </a:lnTo>
                <a:lnTo>
                  <a:pt x="1235329" y="63499"/>
                </a:lnTo>
                <a:lnTo>
                  <a:pt x="1246047" y="38099"/>
                </a:lnTo>
                <a:lnTo>
                  <a:pt x="1234059" y="38099"/>
                </a:lnTo>
                <a:lnTo>
                  <a:pt x="1239647" y="12699"/>
                </a:lnTo>
                <a:lnTo>
                  <a:pt x="1256766" y="12699"/>
                </a:lnTo>
                <a:lnTo>
                  <a:pt x="1262126" y="0"/>
                </a:lnTo>
                <a:close/>
              </a:path>
              <a:path w="5292090" h="2286000">
                <a:moveTo>
                  <a:pt x="1239647" y="12699"/>
                </a:moveTo>
                <a:lnTo>
                  <a:pt x="1234059" y="38099"/>
                </a:lnTo>
                <a:lnTo>
                  <a:pt x="1246047" y="38099"/>
                </a:lnTo>
                <a:lnTo>
                  <a:pt x="1252546" y="22699"/>
                </a:lnTo>
                <a:lnTo>
                  <a:pt x="1239647" y="12699"/>
                </a:lnTo>
                <a:close/>
              </a:path>
              <a:path w="5292090" h="2286000">
                <a:moveTo>
                  <a:pt x="1256766" y="12699"/>
                </a:moveTo>
                <a:lnTo>
                  <a:pt x="1239647" y="12699"/>
                </a:lnTo>
                <a:lnTo>
                  <a:pt x="1252546" y="22699"/>
                </a:lnTo>
                <a:lnTo>
                  <a:pt x="1256766" y="1269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951162" y="4017962"/>
            <a:ext cx="168275" cy="1047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217862" y="4183062"/>
            <a:ext cx="168275" cy="1047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735262" y="4411662"/>
            <a:ext cx="168275" cy="1047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05262" y="4945062"/>
            <a:ext cx="168275" cy="1047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744662" y="5173662"/>
            <a:ext cx="168275" cy="1047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621462" y="6075362"/>
            <a:ext cx="168275" cy="104775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926262" y="6227762"/>
            <a:ext cx="168275" cy="104775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4530090" y="4775453"/>
            <a:ext cx="2155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Sequenza di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spostamenti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645058" y="1511630"/>
            <a:ext cx="8099425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Algoritmo </a:t>
            </a:r>
            <a:r>
              <a:rPr sz="2400" b="1" spc="-5" dirty="0">
                <a:latin typeface="Times New Roman"/>
                <a:cs typeface="Times New Roman"/>
              </a:rPr>
              <a:t>SSF </a:t>
            </a:r>
            <a:r>
              <a:rPr sz="2400" b="1" dirty="0">
                <a:latin typeface="Times New Roman"/>
                <a:cs typeface="Times New Roman"/>
              </a:rPr>
              <a:t>per la </a:t>
            </a:r>
            <a:r>
              <a:rPr sz="2400" b="1" spc="-5" dirty="0">
                <a:latin typeface="Times New Roman"/>
                <a:cs typeface="Times New Roman"/>
              </a:rPr>
              <a:t>schedulazione </a:t>
            </a:r>
            <a:r>
              <a:rPr sz="2400" b="1" dirty="0">
                <a:latin typeface="Times New Roman"/>
                <a:cs typeface="Times New Roman"/>
              </a:rPr>
              <a:t>dei movimenti del</a:t>
            </a:r>
            <a:r>
              <a:rPr sz="2400" b="1" spc="-204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braccio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Times New Roman"/>
              <a:cs typeface="Times New Roman"/>
            </a:endParaRPr>
          </a:p>
          <a:p>
            <a:pPr marL="1306195">
              <a:lnSpc>
                <a:spcPct val="100000"/>
              </a:lnSpc>
              <a:tabLst>
                <a:tab pos="3134995" algn="l"/>
              </a:tabLst>
            </a:pPr>
            <a:r>
              <a:rPr sz="1600" b="1" spc="-5" dirty="0">
                <a:latin typeface="Times New Roman"/>
                <a:cs typeface="Times New Roman"/>
              </a:rPr>
              <a:t>Posizione</a:t>
            </a:r>
            <a:r>
              <a:rPr sz="1600" b="1" spc="3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iniziale	Richieste</a:t>
            </a:r>
            <a:r>
              <a:rPr sz="1600" b="1" spc="2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precedenti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818639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del Fyle </a:t>
            </a:r>
            <a:r>
              <a:rPr dirty="0"/>
              <a:t>System  </a:t>
            </a:r>
            <a:r>
              <a:rPr spc="-5" dirty="0"/>
              <a:t>Prestazioni</a:t>
            </a:r>
          </a:p>
        </p:txBody>
      </p:sp>
      <p:sp>
        <p:nvSpPr>
          <p:cNvPr id="108" name="object 10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9639" y="1917319"/>
            <a:ext cx="202691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86839" y="2430907"/>
            <a:ext cx="178308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86839" y="2888107"/>
            <a:ext cx="178308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6839" y="3345307"/>
            <a:ext cx="178308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86839" y="4259707"/>
            <a:ext cx="178308" cy="178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06804" y="1611999"/>
            <a:ext cx="7174230" cy="3345179"/>
          </a:xfrm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sz="2400" spc="-5" dirty="0">
                <a:latin typeface="Times New Roman"/>
                <a:cs typeface="Times New Roman"/>
              </a:rPr>
              <a:t>algoritmo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dell’ascensore:</a:t>
            </a:r>
            <a:endParaRPr sz="2400">
              <a:latin typeface="Times New Roman"/>
              <a:cs typeface="Times New Roman"/>
            </a:endParaRPr>
          </a:p>
          <a:p>
            <a:pPr marL="422275">
              <a:lnSpc>
                <a:spcPct val="100000"/>
              </a:lnSpc>
              <a:spcBef>
                <a:spcPts val="1300"/>
              </a:spcBef>
            </a:pPr>
            <a:r>
              <a:rPr sz="2000" spc="-5" dirty="0">
                <a:latin typeface="Times New Roman"/>
                <a:cs typeface="Times New Roman"/>
              </a:rPr>
              <a:t>mantiene in </a:t>
            </a:r>
            <a:r>
              <a:rPr sz="2000" dirty="0">
                <a:latin typeface="Times New Roman"/>
                <a:cs typeface="Times New Roman"/>
              </a:rPr>
              <a:t>tabella </a:t>
            </a:r>
            <a:r>
              <a:rPr sz="2000" spc="-5" dirty="0">
                <a:latin typeface="Times New Roman"/>
                <a:cs typeface="Times New Roman"/>
              </a:rPr>
              <a:t>le </a:t>
            </a:r>
            <a:r>
              <a:rPr sz="2000" dirty="0">
                <a:latin typeface="Times New Roman"/>
                <a:cs typeface="Times New Roman"/>
              </a:rPr>
              <a:t>richieste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pendenti;</a:t>
            </a:r>
            <a:endParaRPr sz="2000">
              <a:latin typeface="Times New Roman"/>
              <a:cs typeface="Times New Roman"/>
            </a:endParaRPr>
          </a:p>
          <a:p>
            <a:pPr marL="422275">
              <a:lnSpc>
                <a:spcPct val="100000"/>
              </a:lnSpc>
              <a:spcBef>
                <a:spcPts val="1205"/>
              </a:spcBef>
            </a:pPr>
            <a:r>
              <a:rPr sz="2000" dirty="0">
                <a:latin typeface="Times New Roman"/>
                <a:cs typeface="Times New Roman"/>
              </a:rPr>
              <a:t>un bit </a:t>
            </a:r>
            <a:r>
              <a:rPr sz="2000" i="1" dirty="0">
                <a:latin typeface="Times New Roman"/>
                <a:cs typeface="Times New Roman"/>
              </a:rPr>
              <a:t>up/down </a:t>
            </a:r>
            <a:r>
              <a:rPr sz="2000" dirty="0">
                <a:latin typeface="Times New Roman"/>
                <a:cs typeface="Times New Roman"/>
              </a:rPr>
              <a:t>indica </a:t>
            </a:r>
            <a:r>
              <a:rPr sz="2000" spc="-5" dirty="0">
                <a:latin typeface="Times New Roman"/>
                <a:cs typeface="Times New Roman"/>
              </a:rPr>
              <a:t>la </a:t>
            </a:r>
            <a:r>
              <a:rPr sz="2000" dirty="0">
                <a:latin typeface="Times New Roman"/>
                <a:cs typeface="Times New Roman"/>
              </a:rPr>
              <a:t>direzione </a:t>
            </a:r>
            <a:r>
              <a:rPr sz="2000" spc="-5" dirty="0">
                <a:latin typeface="Times New Roman"/>
                <a:cs typeface="Times New Roman"/>
              </a:rPr>
              <a:t>attuale </a:t>
            </a:r>
            <a:r>
              <a:rPr sz="2000" dirty="0">
                <a:latin typeface="Times New Roman"/>
                <a:cs typeface="Times New Roman"/>
              </a:rPr>
              <a:t>del braccio del</a:t>
            </a:r>
            <a:r>
              <a:rPr sz="2000" spc="-1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disco;</a:t>
            </a:r>
            <a:endParaRPr sz="2000">
              <a:latin typeface="Times New Roman"/>
              <a:cs typeface="Times New Roman"/>
            </a:endParaRPr>
          </a:p>
          <a:p>
            <a:pPr marL="179705" marR="5080" indent="241935">
              <a:lnSpc>
                <a:spcPct val="150000"/>
              </a:lnSpc>
              <a:tabLst>
                <a:tab pos="1096010" algn="l"/>
                <a:tab pos="1417320" algn="l"/>
                <a:tab pos="2413000" algn="l"/>
                <a:tab pos="2874645" algn="l"/>
                <a:tab pos="3632200" algn="l"/>
                <a:tab pos="5067935" algn="l"/>
                <a:tab pos="5938520" algn="l"/>
                <a:tab pos="6569709" algn="l"/>
              </a:tabLst>
            </a:pP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1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v</a:t>
            </a:r>
            <a:r>
              <a:rPr sz="2000" dirty="0">
                <a:latin typeface="Times New Roman"/>
                <a:cs typeface="Times New Roman"/>
              </a:rPr>
              <a:t>e	</a:t>
            </a:r>
            <a:r>
              <a:rPr sz="2000" spc="-5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e	</a:t>
            </a:r>
            <a:r>
              <a:rPr sz="2000" spc="-10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10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00" spc="-2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es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e	</a:t>
            </a:r>
            <a:r>
              <a:rPr sz="2000" spc="-10" dirty="0">
                <a:latin typeface="Times New Roman"/>
                <a:cs typeface="Times New Roman"/>
              </a:rPr>
              <a:t>pi</a:t>
            </a:r>
            <a:r>
              <a:rPr sz="2000" dirty="0">
                <a:latin typeface="Times New Roman"/>
                <a:cs typeface="Times New Roman"/>
              </a:rPr>
              <a:t>ù	vic</a:t>
            </a:r>
            <a:r>
              <a:rPr sz="2000" spc="-2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ne	pr</a:t>
            </a:r>
            <a:r>
              <a:rPr sz="2000" spc="-10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se</a:t>
            </a:r>
            <a:r>
              <a:rPr sz="2000" spc="-10" dirty="0">
                <a:latin typeface="Times New Roman"/>
                <a:cs typeface="Times New Roman"/>
              </a:rPr>
              <a:t>g</a:t>
            </a:r>
            <a:r>
              <a:rPr sz="2000" dirty="0">
                <a:latin typeface="Times New Roman"/>
                <a:cs typeface="Times New Roman"/>
              </a:rPr>
              <a:t>u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ndo	se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p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e	nella	st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spc="-1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sa  direzione;</a:t>
            </a:r>
            <a:endParaRPr sz="2000">
              <a:latin typeface="Times New Roman"/>
              <a:cs typeface="Times New Roman"/>
            </a:endParaRPr>
          </a:p>
          <a:p>
            <a:pPr marL="179705" marR="5715" indent="241935">
              <a:lnSpc>
                <a:spcPct val="150000"/>
              </a:lnSpc>
              <a:tabLst>
                <a:tab pos="2359660" algn="l"/>
                <a:tab pos="3281679" algn="l"/>
                <a:tab pos="4472305" algn="l"/>
                <a:tab pos="6778625" algn="l"/>
              </a:tabLst>
            </a:pPr>
            <a:r>
              <a:rPr sz="2000" dirty="0">
                <a:latin typeface="Times New Roman"/>
                <a:cs typeface="Times New Roman"/>
              </a:rPr>
              <a:t>ca</a:t>
            </a:r>
            <a:r>
              <a:rPr sz="2000" spc="-3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bia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-1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re</a:t>
            </a:r>
            <a:r>
              <a:rPr sz="2000" spc="-10" dirty="0">
                <a:latin typeface="Times New Roman"/>
                <a:cs typeface="Times New Roman"/>
              </a:rPr>
              <a:t>z</a:t>
            </a:r>
            <a:r>
              <a:rPr sz="2000" spc="-2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10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e	qu</a:t>
            </a:r>
            <a:r>
              <a:rPr sz="2000" spc="-1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ndo	</a:t>
            </a:r>
            <a:r>
              <a:rPr sz="2000" spc="-10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agg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u</a:t>
            </a:r>
            <a:r>
              <a:rPr sz="2000" spc="-1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ge	</a:t>
            </a:r>
            <a:r>
              <a:rPr sz="2000" spc="-2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’es</a:t>
            </a:r>
            <a:r>
              <a:rPr sz="2000" spc="-15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re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à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qu</a:t>
            </a:r>
            <a:r>
              <a:rPr sz="2000" spc="-1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ndo	non  </a:t>
            </a:r>
            <a:r>
              <a:rPr sz="2000" spc="-5" dirty="0">
                <a:latin typeface="Times New Roman"/>
                <a:cs typeface="Times New Roman"/>
              </a:rPr>
              <a:t>ci </a:t>
            </a:r>
            <a:r>
              <a:rPr sz="2000" dirty="0">
                <a:latin typeface="Times New Roman"/>
                <a:cs typeface="Times New Roman"/>
              </a:rPr>
              <a:t>sono più richieste nella direzione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attuale;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818639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del Fyle </a:t>
            </a:r>
            <a:r>
              <a:rPr dirty="0"/>
              <a:t>System  </a:t>
            </a:r>
            <a:r>
              <a:rPr spc="-5" dirty="0"/>
              <a:t>Prestazioni</a:t>
            </a:r>
          </a:p>
        </p:txBody>
      </p:sp>
      <p:sp>
        <p:nvSpPr>
          <p:cNvPr id="10" name="object 10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5962650"/>
            <a:ext cx="609600" cy="381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9125" y="60102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596265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0" y="381000"/>
                </a:moveTo>
                <a:lnTo>
                  <a:pt x="609600" y="381000"/>
                </a:lnTo>
                <a:lnTo>
                  <a:pt x="6096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77200" y="5962650"/>
            <a:ext cx="609600" cy="3810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39125" y="60102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142875"/>
                </a:moveTo>
                <a:lnTo>
                  <a:pt x="0" y="285750"/>
                </a:lnTo>
                <a:lnTo>
                  <a:pt x="0" y="0"/>
                </a:lnTo>
                <a:lnTo>
                  <a:pt x="285750" y="1428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77200" y="596265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0" y="381000"/>
                </a:moveTo>
                <a:lnTo>
                  <a:pt x="609600" y="381000"/>
                </a:lnTo>
                <a:lnTo>
                  <a:pt x="6096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67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66700" y="3162300"/>
            <a:ext cx="228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ts val="234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53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239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39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25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25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11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81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097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097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383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383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669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669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955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095500" y="3162300"/>
            <a:ext cx="228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ts val="234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3241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24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527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552700" y="3162300"/>
            <a:ext cx="228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ts val="234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7813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781300" y="3162300"/>
            <a:ext cx="228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ts val="234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0099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099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385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2385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671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67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81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9243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243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529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529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3815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815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6101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610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8387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8387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0673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0673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959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2959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245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5245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531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753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9817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9817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2103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2103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389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389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675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6675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8961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896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1247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1247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6957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3695700" y="3162300"/>
            <a:ext cx="228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ts val="234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771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277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057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5057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7343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7734300" y="3162300"/>
            <a:ext cx="228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234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9629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9629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1915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8191500" y="3162300"/>
            <a:ext cx="228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234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4201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420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6487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6487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8773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8773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109524" y="3533013"/>
            <a:ext cx="1149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252829" y="3533013"/>
            <a:ext cx="1149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2395854" y="3533013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3539109" y="3533013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imes New Roman"/>
                <a:cs typeface="Times New Roman"/>
              </a:rPr>
              <a:t>15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682490" y="3533013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5825490" y="3533013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imes New Roman"/>
                <a:cs typeface="Times New Roman"/>
              </a:rPr>
              <a:t>25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968743" y="3533013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imes New Roman"/>
                <a:cs typeface="Times New Roman"/>
              </a:rPr>
              <a:t>30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035543" y="3533013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imes New Roman"/>
                <a:cs typeface="Times New Roman"/>
              </a:rPr>
              <a:t>35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8353170" y="3545840"/>
            <a:ext cx="6673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Times New Roman"/>
                <a:cs typeface="Times New Roman"/>
              </a:rPr>
              <a:t>C</a:t>
            </a:r>
            <a:r>
              <a:rPr sz="1400" b="1" dirty="0">
                <a:latin typeface="Times New Roman"/>
                <a:cs typeface="Times New Roman"/>
              </a:rPr>
              <a:t>ilind</a:t>
            </a:r>
            <a:r>
              <a:rPr sz="1400" b="1" spc="-30" dirty="0">
                <a:latin typeface="Times New Roman"/>
                <a:cs typeface="Times New Roman"/>
              </a:rPr>
              <a:t>r</a:t>
            </a:r>
            <a:r>
              <a:rPr sz="1400" b="1" dirty="0">
                <a:latin typeface="Times New Roman"/>
                <a:cs typeface="Times New Roman"/>
              </a:rPr>
              <a:t>o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938654" y="2184018"/>
            <a:ext cx="15093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Posizione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iniziale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2628900" y="2438400"/>
            <a:ext cx="76200" cy="685800"/>
          </a:xfrm>
          <a:custGeom>
            <a:avLst/>
            <a:gdLst/>
            <a:ahLst/>
            <a:cxnLst/>
            <a:rect l="l" t="t" r="r" b="b"/>
            <a:pathLst>
              <a:path w="76200" h="685800">
                <a:moveTo>
                  <a:pt x="30223" y="609600"/>
                </a:moveTo>
                <a:lnTo>
                  <a:pt x="0" y="609600"/>
                </a:lnTo>
                <a:lnTo>
                  <a:pt x="38100" y="685800"/>
                </a:lnTo>
                <a:lnTo>
                  <a:pt x="69850" y="622300"/>
                </a:lnTo>
                <a:lnTo>
                  <a:pt x="30225" y="622300"/>
                </a:lnTo>
                <a:lnTo>
                  <a:pt x="30223" y="609600"/>
                </a:lnTo>
                <a:close/>
              </a:path>
              <a:path w="76200" h="685800">
                <a:moveTo>
                  <a:pt x="45974" y="0"/>
                </a:moveTo>
                <a:lnTo>
                  <a:pt x="30099" y="0"/>
                </a:lnTo>
                <a:lnTo>
                  <a:pt x="30225" y="622300"/>
                </a:lnTo>
                <a:lnTo>
                  <a:pt x="46100" y="622300"/>
                </a:lnTo>
                <a:lnTo>
                  <a:pt x="45974" y="0"/>
                </a:lnTo>
                <a:close/>
              </a:path>
              <a:path w="76200" h="685800">
                <a:moveTo>
                  <a:pt x="76200" y="609600"/>
                </a:moveTo>
                <a:lnTo>
                  <a:pt x="46098" y="609600"/>
                </a:lnTo>
                <a:lnTo>
                  <a:pt x="46100" y="622300"/>
                </a:lnTo>
                <a:lnTo>
                  <a:pt x="69850" y="622300"/>
                </a:lnTo>
                <a:lnTo>
                  <a:pt x="76200" y="6096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33324" y="4089272"/>
            <a:ext cx="613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0" dirty="0">
                <a:latin typeface="Times New Roman"/>
                <a:cs typeface="Times New Roman"/>
              </a:rPr>
              <a:t>T</a:t>
            </a:r>
            <a:r>
              <a:rPr sz="1600" b="1" spc="-5" dirty="0">
                <a:latin typeface="Times New Roman"/>
                <a:cs typeface="Times New Roman"/>
              </a:rPr>
              <a:t>e</a:t>
            </a:r>
            <a:r>
              <a:rPr sz="1600" b="1" spc="-30" dirty="0">
                <a:latin typeface="Times New Roman"/>
                <a:cs typeface="Times New Roman"/>
              </a:rPr>
              <a:t>m</a:t>
            </a:r>
            <a:r>
              <a:rPr sz="1600" b="1" spc="-5" dirty="0">
                <a:latin typeface="Times New Roman"/>
                <a:cs typeface="Times New Roman"/>
              </a:rPr>
              <a:t>po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266700" y="4495800"/>
            <a:ext cx="76200" cy="60960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30162" y="533400"/>
                </a:moveTo>
                <a:lnTo>
                  <a:pt x="0" y="533400"/>
                </a:lnTo>
                <a:lnTo>
                  <a:pt x="38100" y="609600"/>
                </a:lnTo>
                <a:lnTo>
                  <a:pt x="69850" y="546100"/>
                </a:lnTo>
                <a:lnTo>
                  <a:pt x="30162" y="546100"/>
                </a:lnTo>
                <a:lnTo>
                  <a:pt x="30162" y="533400"/>
                </a:lnTo>
                <a:close/>
              </a:path>
              <a:path w="76200" h="609600">
                <a:moveTo>
                  <a:pt x="46037" y="0"/>
                </a:moveTo>
                <a:lnTo>
                  <a:pt x="30162" y="0"/>
                </a:lnTo>
                <a:lnTo>
                  <a:pt x="30162" y="546100"/>
                </a:lnTo>
                <a:lnTo>
                  <a:pt x="46037" y="546100"/>
                </a:lnTo>
                <a:lnTo>
                  <a:pt x="46037" y="0"/>
                </a:lnTo>
                <a:close/>
              </a:path>
              <a:path w="76200" h="609600">
                <a:moveTo>
                  <a:pt x="76200" y="533400"/>
                </a:moveTo>
                <a:lnTo>
                  <a:pt x="46037" y="533400"/>
                </a:lnTo>
                <a:lnTo>
                  <a:pt x="46037" y="546100"/>
                </a:lnTo>
                <a:lnTo>
                  <a:pt x="69850" y="546100"/>
                </a:lnTo>
                <a:lnTo>
                  <a:pt x="76200" y="5334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278062" y="3992562"/>
            <a:ext cx="168275" cy="104775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344862" y="4513262"/>
            <a:ext cx="168275" cy="104775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430462" y="5910262"/>
            <a:ext cx="168275" cy="104775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850062" y="5237162"/>
            <a:ext cx="168275" cy="104775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243762" y="5465762"/>
            <a:ext cx="168275" cy="104775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582862" y="4322762"/>
            <a:ext cx="168275" cy="104775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516062" y="6113462"/>
            <a:ext cx="168275" cy="104775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3691509" y="4318253"/>
            <a:ext cx="2155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Sequenza di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spostamenti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933094" y="1511630"/>
            <a:ext cx="32619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Algoritmo</a:t>
            </a:r>
            <a:r>
              <a:rPr sz="2400" b="1" spc="-8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dell’ascensore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1562558" y="4012450"/>
            <a:ext cx="5818505" cy="2197100"/>
          </a:xfrm>
          <a:custGeom>
            <a:avLst/>
            <a:gdLst/>
            <a:ahLst/>
            <a:cxnLst/>
            <a:rect l="l" t="t" r="r" b="b"/>
            <a:pathLst>
              <a:path w="5818505" h="2197100">
                <a:moveTo>
                  <a:pt x="59614" y="2133600"/>
                </a:moveTo>
                <a:lnTo>
                  <a:pt x="17448" y="2133600"/>
                </a:lnTo>
                <a:lnTo>
                  <a:pt x="6488" y="2146300"/>
                </a:lnTo>
                <a:lnTo>
                  <a:pt x="541" y="2159000"/>
                </a:lnTo>
                <a:lnTo>
                  <a:pt x="0" y="2171700"/>
                </a:lnTo>
                <a:lnTo>
                  <a:pt x="5256" y="2184400"/>
                </a:lnTo>
                <a:lnTo>
                  <a:pt x="15668" y="2197100"/>
                </a:lnTo>
                <a:lnTo>
                  <a:pt x="57834" y="2197100"/>
                </a:lnTo>
                <a:lnTo>
                  <a:pt x="68794" y="2184400"/>
                </a:lnTo>
                <a:lnTo>
                  <a:pt x="74741" y="2171700"/>
                </a:lnTo>
                <a:lnTo>
                  <a:pt x="41832" y="2171700"/>
                </a:lnTo>
                <a:lnTo>
                  <a:pt x="33450" y="2159000"/>
                </a:lnTo>
                <a:lnTo>
                  <a:pt x="64453" y="2139501"/>
                </a:lnTo>
                <a:lnTo>
                  <a:pt x="59614" y="2133600"/>
                </a:lnTo>
                <a:close/>
              </a:path>
              <a:path w="5818505" h="2197100">
                <a:moveTo>
                  <a:pt x="64453" y="2139501"/>
                </a:moveTo>
                <a:lnTo>
                  <a:pt x="33450" y="2159000"/>
                </a:lnTo>
                <a:lnTo>
                  <a:pt x="41832" y="2171700"/>
                </a:lnTo>
                <a:lnTo>
                  <a:pt x="72464" y="2152189"/>
                </a:lnTo>
                <a:lnTo>
                  <a:pt x="70026" y="2146300"/>
                </a:lnTo>
                <a:lnTo>
                  <a:pt x="64453" y="2139501"/>
                </a:lnTo>
                <a:close/>
              </a:path>
              <a:path w="5818505" h="2197100">
                <a:moveTo>
                  <a:pt x="72464" y="2152189"/>
                </a:moveTo>
                <a:lnTo>
                  <a:pt x="41832" y="2171700"/>
                </a:lnTo>
                <a:lnTo>
                  <a:pt x="74741" y="2171700"/>
                </a:lnTo>
                <a:lnTo>
                  <a:pt x="75283" y="2159000"/>
                </a:lnTo>
                <a:lnTo>
                  <a:pt x="72464" y="2152189"/>
                </a:lnTo>
                <a:close/>
              </a:path>
              <a:path w="5818505" h="2197100">
                <a:moveTo>
                  <a:pt x="104570" y="2133600"/>
                </a:moveTo>
                <a:lnTo>
                  <a:pt x="73836" y="2133600"/>
                </a:lnTo>
                <a:lnTo>
                  <a:pt x="64453" y="2139501"/>
                </a:lnTo>
                <a:lnTo>
                  <a:pt x="70026" y="2146300"/>
                </a:lnTo>
                <a:lnTo>
                  <a:pt x="72464" y="2152189"/>
                </a:lnTo>
                <a:lnTo>
                  <a:pt x="81710" y="2146300"/>
                </a:lnTo>
                <a:lnTo>
                  <a:pt x="92886" y="2146300"/>
                </a:lnTo>
                <a:lnTo>
                  <a:pt x="104570" y="2133600"/>
                </a:lnTo>
                <a:close/>
              </a:path>
              <a:path w="5818505" h="2197100">
                <a:moveTo>
                  <a:pt x="145718" y="2108200"/>
                </a:moveTo>
                <a:lnTo>
                  <a:pt x="110158" y="2108200"/>
                </a:lnTo>
                <a:lnTo>
                  <a:pt x="97204" y="2120900"/>
                </a:lnTo>
                <a:lnTo>
                  <a:pt x="85139" y="2133600"/>
                </a:lnTo>
                <a:lnTo>
                  <a:pt x="117270" y="2133600"/>
                </a:lnTo>
                <a:lnTo>
                  <a:pt x="130859" y="2120900"/>
                </a:lnTo>
                <a:lnTo>
                  <a:pt x="145718" y="2108200"/>
                </a:lnTo>
                <a:close/>
              </a:path>
              <a:path w="5818505" h="2197100">
                <a:moveTo>
                  <a:pt x="179119" y="2095500"/>
                </a:moveTo>
                <a:lnTo>
                  <a:pt x="139368" y="2095500"/>
                </a:lnTo>
                <a:lnTo>
                  <a:pt x="124255" y="2108200"/>
                </a:lnTo>
                <a:lnTo>
                  <a:pt x="161593" y="2108200"/>
                </a:lnTo>
                <a:lnTo>
                  <a:pt x="179119" y="2095500"/>
                </a:lnTo>
                <a:close/>
              </a:path>
              <a:path w="5818505" h="2197100">
                <a:moveTo>
                  <a:pt x="218743" y="2082800"/>
                </a:moveTo>
                <a:lnTo>
                  <a:pt x="173531" y="2082800"/>
                </a:lnTo>
                <a:lnTo>
                  <a:pt x="155751" y="2095500"/>
                </a:lnTo>
                <a:lnTo>
                  <a:pt x="198042" y="2095500"/>
                </a:lnTo>
                <a:lnTo>
                  <a:pt x="218743" y="2082800"/>
                </a:lnTo>
                <a:close/>
              </a:path>
              <a:path w="5818505" h="2197100">
                <a:moveTo>
                  <a:pt x="306119" y="2057400"/>
                </a:moveTo>
                <a:lnTo>
                  <a:pt x="236650" y="2057400"/>
                </a:lnTo>
                <a:lnTo>
                  <a:pt x="213917" y="2070100"/>
                </a:lnTo>
                <a:lnTo>
                  <a:pt x="192835" y="2082800"/>
                </a:lnTo>
                <a:lnTo>
                  <a:pt x="241222" y="2082800"/>
                </a:lnTo>
                <a:lnTo>
                  <a:pt x="265606" y="2070100"/>
                </a:lnTo>
                <a:lnTo>
                  <a:pt x="292022" y="2070100"/>
                </a:lnTo>
                <a:lnTo>
                  <a:pt x="306119" y="2057400"/>
                </a:lnTo>
                <a:close/>
              </a:path>
              <a:path w="5818505" h="2197100">
                <a:moveTo>
                  <a:pt x="351712" y="2044700"/>
                </a:moveTo>
                <a:lnTo>
                  <a:pt x="288085" y="2044700"/>
                </a:lnTo>
                <a:lnTo>
                  <a:pt x="261288" y="2057400"/>
                </a:lnTo>
                <a:lnTo>
                  <a:pt x="335964" y="2057400"/>
                </a:lnTo>
                <a:lnTo>
                  <a:pt x="351712" y="2044700"/>
                </a:lnTo>
                <a:close/>
              </a:path>
              <a:path w="5818505" h="2197100">
                <a:moveTo>
                  <a:pt x="403020" y="2032000"/>
                </a:moveTo>
                <a:lnTo>
                  <a:pt x="332281" y="2032000"/>
                </a:lnTo>
                <a:lnTo>
                  <a:pt x="317041" y="2044700"/>
                </a:lnTo>
                <a:lnTo>
                  <a:pt x="385240" y="2044700"/>
                </a:lnTo>
                <a:lnTo>
                  <a:pt x="403020" y="2032000"/>
                </a:lnTo>
                <a:close/>
              </a:path>
              <a:path w="5818505" h="2197100">
                <a:moveTo>
                  <a:pt x="569898" y="2006600"/>
                </a:moveTo>
                <a:lnTo>
                  <a:pt x="457249" y="2006600"/>
                </a:lnTo>
                <a:lnTo>
                  <a:pt x="418260" y="2019300"/>
                </a:lnTo>
                <a:lnTo>
                  <a:pt x="381938" y="2032000"/>
                </a:lnTo>
                <a:lnTo>
                  <a:pt x="460043" y="2032000"/>
                </a:lnTo>
                <a:lnTo>
                  <a:pt x="480617" y="2019300"/>
                </a:lnTo>
                <a:lnTo>
                  <a:pt x="523797" y="2019300"/>
                </a:lnTo>
                <a:lnTo>
                  <a:pt x="569898" y="2006600"/>
                </a:lnTo>
                <a:close/>
              </a:path>
              <a:path w="5818505" h="2197100">
                <a:moveTo>
                  <a:pt x="645336" y="1993900"/>
                </a:moveTo>
                <a:lnTo>
                  <a:pt x="521130" y="1993900"/>
                </a:lnTo>
                <a:lnTo>
                  <a:pt x="477823" y="2006600"/>
                </a:lnTo>
                <a:lnTo>
                  <a:pt x="619301" y="2006600"/>
                </a:lnTo>
                <a:lnTo>
                  <a:pt x="645336" y="1993900"/>
                </a:lnTo>
                <a:close/>
              </a:path>
              <a:path w="5818505" h="2197100">
                <a:moveTo>
                  <a:pt x="728394" y="1981200"/>
                </a:moveTo>
                <a:lnTo>
                  <a:pt x="617015" y="1981200"/>
                </a:lnTo>
                <a:lnTo>
                  <a:pt x="591869" y="1993900"/>
                </a:lnTo>
                <a:lnTo>
                  <a:pt x="699819" y="1993900"/>
                </a:lnTo>
                <a:lnTo>
                  <a:pt x="728394" y="1981200"/>
                </a:lnTo>
                <a:close/>
              </a:path>
              <a:path w="5818505" h="2197100">
                <a:moveTo>
                  <a:pt x="819326" y="1968500"/>
                </a:moveTo>
                <a:lnTo>
                  <a:pt x="697787" y="1968500"/>
                </a:lnTo>
                <a:lnTo>
                  <a:pt x="669974" y="1981200"/>
                </a:lnTo>
                <a:lnTo>
                  <a:pt x="788084" y="1981200"/>
                </a:lnTo>
                <a:lnTo>
                  <a:pt x="819326" y="1968500"/>
                </a:lnTo>
                <a:close/>
              </a:path>
              <a:path w="5818505" h="2197100">
                <a:moveTo>
                  <a:pt x="954200" y="1955800"/>
                </a:moveTo>
                <a:lnTo>
                  <a:pt x="817675" y="1955800"/>
                </a:lnTo>
                <a:lnTo>
                  <a:pt x="786179" y="1968500"/>
                </a:lnTo>
                <a:lnTo>
                  <a:pt x="884731" y="1968500"/>
                </a:lnTo>
                <a:lnTo>
                  <a:pt x="954200" y="1955800"/>
                </a:lnTo>
                <a:close/>
              </a:path>
              <a:path w="5818505" h="2197100">
                <a:moveTo>
                  <a:pt x="1105076" y="1943100"/>
                </a:moveTo>
                <a:lnTo>
                  <a:pt x="952549" y="1943100"/>
                </a:lnTo>
                <a:lnTo>
                  <a:pt x="883080" y="1955800"/>
                </a:lnTo>
                <a:lnTo>
                  <a:pt x="1027479" y="1955800"/>
                </a:lnTo>
                <a:lnTo>
                  <a:pt x="1105076" y="1943100"/>
                </a:lnTo>
                <a:close/>
              </a:path>
              <a:path w="5818505" h="2197100">
                <a:moveTo>
                  <a:pt x="1234870" y="1930400"/>
                </a:moveTo>
                <a:lnTo>
                  <a:pt x="1026082" y="1930400"/>
                </a:lnTo>
                <a:lnTo>
                  <a:pt x="988744" y="1943100"/>
                </a:lnTo>
                <a:lnTo>
                  <a:pt x="1189404" y="1943100"/>
                </a:lnTo>
                <a:lnTo>
                  <a:pt x="1234870" y="1930400"/>
                </a:lnTo>
                <a:close/>
              </a:path>
              <a:path w="5818505" h="2197100">
                <a:moveTo>
                  <a:pt x="1437308" y="1917700"/>
                </a:moveTo>
                <a:lnTo>
                  <a:pt x="1188261" y="1917700"/>
                </a:lnTo>
                <a:lnTo>
                  <a:pt x="1144827" y="1930400"/>
                </a:lnTo>
                <a:lnTo>
                  <a:pt x="1383714" y="1930400"/>
                </a:lnTo>
                <a:lnTo>
                  <a:pt x="1437308" y="1917700"/>
                </a:lnTo>
                <a:close/>
              </a:path>
              <a:path w="5818505" h="2197100">
                <a:moveTo>
                  <a:pt x="1668702" y="1905000"/>
                </a:moveTo>
                <a:lnTo>
                  <a:pt x="1382698" y="1905000"/>
                </a:lnTo>
                <a:lnTo>
                  <a:pt x="1331136" y="1917700"/>
                </a:lnTo>
                <a:lnTo>
                  <a:pt x="1549576" y="1917700"/>
                </a:lnTo>
                <a:lnTo>
                  <a:pt x="1668702" y="1905000"/>
                </a:lnTo>
                <a:close/>
              </a:path>
              <a:path w="5818505" h="2197100">
                <a:moveTo>
                  <a:pt x="1858186" y="1892300"/>
                </a:moveTo>
                <a:lnTo>
                  <a:pt x="1667813" y="1892300"/>
                </a:lnTo>
                <a:lnTo>
                  <a:pt x="1548687" y="1905000"/>
                </a:lnTo>
                <a:lnTo>
                  <a:pt x="1730424" y="1905000"/>
                </a:lnTo>
                <a:lnTo>
                  <a:pt x="1858186" y="1892300"/>
                </a:lnTo>
                <a:close/>
              </a:path>
              <a:path w="5818505" h="2197100">
                <a:moveTo>
                  <a:pt x="2128696" y="1879600"/>
                </a:moveTo>
                <a:lnTo>
                  <a:pt x="1857424" y="1879600"/>
                </a:lnTo>
                <a:lnTo>
                  <a:pt x="1729662" y="1892300"/>
                </a:lnTo>
                <a:lnTo>
                  <a:pt x="1991282" y="1892300"/>
                </a:lnTo>
                <a:lnTo>
                  <a:pt x="2128696" y="1879600"/>
                </a:lnTo>
                <a:close/>
              </a:path>
              <a:path w="5818505" h="2197100">
                <a:moveTo>
                  <a:pt x="2414954" y="1866900"/>
                </a:moveTo>
                <a:lnTo>
                  <a:pt x="2128061" y="1866900"/>
                </a:lnTo>
                <a:lnTo>
                  <a:pt x="1990520" y="1879600"/>
                </a:lnTo>
                <a:lnTo>
                  <a:pt x="2270174" y="1879600"/>
                </a:lnTo>
                <a:lnTo>
                  <a:pt x="2414954" y="1866900"/>
                </a:lnTo>
                <a:close/>
              </a:path>
              <a:path w="5818505" h="2197100">
                <a:moveTo>
                  <a:pt x="2711880" y="1854200"/>
                </a:moveTo>
                <a:lnTo>
                  <a:pt x="2414319" y="1854200"/>
                </a:lnTo>
                <a:lnTo>
                  <a:pt x="2269412" y="1866900"/>
                </a:lnTo>
                <a:lnTo>
                  <a:pt x="2562401" y="1866900"/>
                </a:lnTo>
                <a:lnTo>
                  <a:pt x="2711880" y="1854200"/>
                </a:lnTo>
                <a:close/>
              </a:path>
              <a:path w="5818505" h="2197100">
                <a:moveTo>
                  <a:pt x="3619041" y="1816100"/>
                </a:moveTo>
                <a:lnTo>
                  <a:pt x="3318051" y="1816100"/>
                </a:lnTo>
                <a:lnTo>
                  <a:pt x="3166286" y="1828800"/>
                </a:lnTo>
                <a:lnTo>
                  <a:pt x="2862248" y="1841500"/>
                </a:lnTo>
                <a:lnTo>
                  <a:pt x="2711245" y="1841500"/>
                </a:lnTo>
                <a:lnTo>
                  <a:pt x="2561766" y="1854200"/>
                </a:lnTo>
                <a:lnTo>
                  <a:pt x="2862883" y="1854200"/>
                </a:lnTo>
                <a:lnTo>
                  <a:pt x="3166921" y="1841500"/>
                </a:lnTo>
                <a:lnTo>
                  <a:pt x="3318813" y="1828800"/>
                </a:lnTo>
                <a:lnTo>
                  <a:pt x="3469816" y="1828800"/>
                </a:lnTo>
                <a:lnTo>
                  <a:pt x="3619041" y="1816100"/>
                </a:lnTo>
                <a:close/>
              </a:path>
              <a:path w="5818505" h="2197100">
                <a:moveTo>
                  <a:pt x="3910760" y="1803400"/>
                </a:moveTo>
                <a:lnTo>
                  <a:pt x="3618279" y="1803400"/>
                </a:lnTo>
                <a:lnTo>
                  <a:pt x="3469054" y="1816100"/>
                </a:lnTo>
                <a:lnTo>
                  <a:pt x="3766234" y="1816100"/>
                </a:lnTo>
                <a:lnTo>
                  <a:pt x="3910760" y="1803400"/>
                </a:lnTo>
                <a:close/>
              </a:path>
              <a:path w="5818505" h="2197100">
                <a:moveTo>
                  <a:pt x="4448732" y="1778000"/>
                </a:moveTo>
                <a:lnTo>
                  <a:pt x="4050968" y="1778000"/>
                </a:lnTo>
                <a:lnTo>
                  <a:pt x="3765472" y="1803400"/>
                </a:lnTo>
                <a:lnTo>
                  <a:pt x="4051857" y="1803400"/>
                </a:lnTo>
                <a:lnTo>
                  <a:pt x="4188890" y="1790700"/>
                </a:lnTo>
                <a:lnTo>
                  <a:pt x="4321478" y="1790700"/>
                </a:lnTo>
                <a:lnTo>
                  <a:pt x="4448732" y="1778000"/>
                </a:lnTo>
                <a:close/>
              </a:path>
              <a:path w="5818505" h="2197100">
                <a:moveTo>
                  <a:pt x="4570271" y="1765300"/>
                </a:moveTo>
                <a:lnTo>
                  <a:pt x="4320462" y="1765300"/>
                </a:lnTo>
                <a:lnTo>
                  <a:pt x="4188001" y="1778000"/>
                </a:lnTo>
                <a:lnTo>
                  <a:pt x="4510200" y="1778000"/>
                </a:lnTo>
                <a:lnTo>
                  <a:pt x="4570271" y="1765300"/>
                </a:lnTo>
                <a:close/>
              </a:path>
              <a:path w="5818505" h="2197100">
                <a:moveTo>
                  <a:pt x="4740451" y="1752600"/>
                </a:moveTo>
                <a:lnTo>
                  <a:pt x="4509184" y="1752600"/>
                </a:lnTo>
                <a:lnTo>
                  <a:pt x="4447716" y="1765300"/>
                </a:lnTo>
                <a:lnTo>
                  <a:pt x="4685460" y="1765300"/>
                </a:lnTo>
                <a:lnTo>
                  <a:pt x="4740451" y="1752600"/>
                </a:lnTo>
                <a:close/>
              </a:path>
              <a:path w="5818505" h="2197100">
                <a:moveTo>
                  <a:pt x="4894121" y="1739900"/>
                </a:moveTo>
                <a:lnTo>
                  <a:pt x="4684317" y="1739900"/>
                </a:lnTo>
                <a:lnTo>
                  <a:pt x="4627548" y="1752600"/>
                </a:lnTo>
                <a:lnTo>
                  <a:pt x="4844845" y="1752600"/>
                </a:lnTo>
                <a:lnTo>
                  <a:pt x="4894121" y="1739900"/>
                </a:lnTo>
                <a:close/>
              </a:path>
              <a:path w="5818505" h="2197100">
                <a:moveTo>
                  <a:pt x="5029376" y="1727200"/>
                </a:moveTo>
                <a:lnTo>
                  <a:pt x="4843448" y="1727200"/>
                </a:lnTo>
                <a:lnTo>
                  <a:pt x="4792267" y="1739900"/>
                </a:lnTo>
                <a:lnTo>
                  <a:pt x="4986450" y="1739900"/>
                </a:lnTo>
                <a:lnTo>
                  <a:pt x="5029376" y="1727200"/>
                </a:lnTo>
                <a:close/>
              </a:path>
              <a:path w="5818505" h="2197100">
                <a:moveTo>
                  <a:pt x="5143803" y="1714500"/>
                </a:moveTo>
                <a:lnTo>
                  <a:pt x="4984799" y="1714500"/>
                </a:lnTo>
                <a:lnTo>
                  <a:pt x="4939841" y="1727200"/>
                </a:lnTo>
                <a:lnTo>
                  <a:pt x="5108370" y="1727200"/>
                </a:lnTo>
                <a:lnTo>
                  <a:pt x="5143803" y="1714500"/>
                </a:lnTo>
                <a:close/>
              </a:path>
              <a:path w="5818505" h="2197100">
                <a:moveTo>
                  <a:pt x="5211113" y="1701800"/>
                </a:moveTo>
                <a:lnTo>
                  <a:pt x="5106084" y="1701800"/>
                </a:lnTo>
                <a:lnTo>
                  <a:pt x="5068111" y="1714500"/>
                </a:lnTo>
                <a:lnTo>
                  <a:pt x="5177839" y="1714500"/>
                </a:lnTo>
                <a:lnTo>
                  <a:pt x="5211113" y="1701800"/>
                </a:lnTo>
                <a:close/>
              </a:path>
              <a:path w="5818505" h="2197100">
                <a:moveTo>
                  <a:pt x="5305474" y="1689100"/>
                </a:moveTo>
                <a:lnTo>
                  <a:pt x="5208700" y="1689100"/>
                </a:lnTo>
                <a:lnTo>
                  <a:pt x="5175680" y="1701800"/>
                </a:lnTo>
                <a:lnTo>
                  <a:pt x="5274994" y="1701800"/>
                </a:lnTo>
                <a:lnTo>
                  <a:pt x="5305474" y="1689100"/>
                </a:lnTo>
                <a:close/>
              </a:path>
              <a:path w="5818505" h="2197100">
                <a:moveTo>
                  <a:pt x="5391834" y="1676400"/>
                </a:moveTo>
                <a:lnTo>
                  <a:pt x="5272454" y="1676400"/>
                </a:lnTo>
                <a:lnTo>
                  <a:pt x="5241085" y="1689100"/>
                </a:lnTo>
                <a:lnTo>
                  <a:pt x="5363894" y="1689100"/>
                </a:lnTo>
                <a:lnTo>
                  <a:pt x="5391834" y="1676400"/>
                </a:lnTo>
                <a:close/>
              </a:path>
              <a:path w="5818505" h="2197100">
                <a:moveTo>
                  <a:pt x="5444920" y="1663700"/>
                </a:moveTo>
                <a:lnTo>
                  <a:pt x="5361227" y="1663700"/>
                </a:lnTo>
                <a:lnTo>
                  <a:pt x="5332525" y="1676400"/>
                </a:lnTo>
                <a:lnTo>
                  <a:pt x="5418758" y="1676400"/>
                </a:lnTo>
                <a:lnTo>
                  <a:pt x="5444920" y="1663700"/>
                </a:lnTo>
                <a:close/>
              </a:path>
              <a:path w="5818505" h="2197100">
                <a:moveTo>
                  <a:pt x="5517945" y="1651000"/>
                </a:moveTo>
                <a:lnTo>
                  <a:pt x="5441999" y="1651000"/>
                </a:lnTo>
                <a:lnTo>
                  <a:pt x="5415964" y="1663700"/>
                </a:lnTo>
                <a:lnTo>
                  <a:pt x="5494577" y="1663700"/>
                </a:lnTo>
                <a:lnTo>
                  <a:pt x="5517945" y="1651000"/>
                </a:lnTo>
                <a:close/>
              </a:path>
              <a:path w="5818505" h="2197100">
                <a:moveTo>
                  <a:pt x="5562141" y="1638300"/>
                </a:moveTo>
                <a:lnTo>
                  <a:pt x="5491275" y="1638300"/>
                </a:lnTo>
                <a:lnTo>
                  <a:pt x="5467018" y="1651000"/>
                </a:lnTo>
                <a:lnTo>
                  <a:pt x="5540424" y="1651000"/>
                </a:lnTo>
                <a:lnTo>
                  <a:pt x="5562141" y="1638300"/>
                </a:lnTo>
                <a:close/>
              </a:path>
              <a:path w="5818505" h="2197100">
                <a:moveTo>
                  <a:pt x="5621958" y="1625600"/>
                </a:moveTo>
                <a:lnTo>
                  <a:pt x="5558458" y="1625600"/>
                </a:lnTo>
                <a:lnTo>
                  <a:pt x="5536995" y="1638300"/>
                </a:lnTo>
                <a:lnTo>
                  <a:pt x="5602908" y="1638300"/>
                </a:lnTo>
                <a:lnTo>
                  <a:pt x="5621958" y="1625600"/>
                </a:lnTo>
                <a:close/>
              </a:path>
              <a:path w="5818505" h="2197100">
                <a:moveTo>
                  <a:pt x="5657264" y="1612900"/>
                </a:moveTo>
                <a:lnTo>
                  <a:pt x="5598717" y="1612900"/>
                </a:lnTo>
                <a:lnTo>
                  <a:pt x="5579159" y="1625600"/>
                </a:lnTo>
                <a:lnTo>
                  <a:pt x="5639992" y="1625600"/>
                </a:lnTo>
                <a:lnTo>
                  <a:pt x="5657264" y="1612900"/>
                </a:lnTo>
                <a:close/>
              </a:path>
              <a:path w="5818505" h="2197100">
                <a:moveTo>
                  <a:pt x="5703746" y="1600200"/>
                </a:moveTo>
                <a:lnTo>
                  <a:pt x="5652565" y="1600200"/>
                </a:lnTo>
                <a:lnTo>
                  <a:pt x="5635547" y="1612900"/>
                </a:lnTo>
                <a:lnTo>
                  <a:pt x="5689141" y="1612900"/>
                </a:lnTo>
                <a:lnTo>
                  <a:pt x="5703746" y="1600200"/>
                </a:lnTo>
                <a:close/>
              </a:path>
              <a:path w="5818505" h="2197100">
                <a:moveTo>
                  <a:pt x="5730416" y="1587500"/>
                </a:moveTo>
                <a:lnTo>
                  <a:pt x="5683680" y="1587500"/>
                </a:lnTo>
                <a:lnTo>
                  <a:pt x="5668567" y="1600200"/>
                </a:lnTo>
                <a:lnTo>
                  <a:pt x="5717462" y="1600200"/>
                </a:lnTo>
                <a:lnTo>
                  <a:pt x="5730416" y="1587500"/>
                </a:lnTo>
                <a:close/>
              </a:path>
              <a:path w="5818505" h="2197100">
                <a:moveTo>
                  <a:pt x="5763944" y="1574800"/>
                </a:moveTo>
                <a:lnTo>
                  <a:pt x="5723812" y="1574800"/>
                </a:lnTo>
                <a:lnTo>
                  <a:pt x="5711366" y="1587500"/>
                </a:lnTo>
                <a:lnTo>
                  <a:pt x="5753530" y="1587500"/>
                </a:lnTo>
                <a:lnTo>
                  <a:pt x="5763944" y="1574800"/>
                </a:lnTo>
                <a:close/>
              </a:path>
              <a:path w="5818505" h="2197100">
                <a:moveTo>
                  <a:pt x="5781851" y="1562100"/>
                </a:moveTo>
                <a:lnTo>
                  <a:pt x="5746037" y="1562100"/>
                </a:lnTo>
                <a:lnTo>
                  <a:pt x="5735369" y="1574800"/>
                </a:lnTo>
                <a:lnTo>
                  <a:pt x="5773215" y="1574800"/>
                </a:lnTo>
                <a:lnTo>
                  <a:pt x="5781851" y="1562100"/>
                </a:lnTo>
                <a:close/>
              </a:path>
              <a:path w="5818505" h="2197100">
                <a:moveTo>
                  <a:pt x="5796456" y="1549400"/>
                </a:moveTo>
                <a:lnTo>
                  <a:pt x="5772199" y="1549400"/>
                </a:lnTo>
                <a:lnTo>
                  <a:pt x="5764452" y="1562100"/>
                </a:lnTo>
                <a:lnTo>
                  <a:pt x="5789598" y="1562100"/>
                </a:lnTo>
                <a:lnTo>
                  <a:pt x="5796456" y="1549400"/>
                </a:lnTo>
                <a:close/>
              </a:path>
              <a:path w="5818505" h="2197100">
                <a:moveTo>
                  <a:pt x="5807505" y="1536700"/>
                </a:moveTo>
                <a:lnTo>
                  <a:pt x="5785026" y="1536700"/>
                </a:lnTo>
                <a:lnTo>
                  <a:pt x="5779057" y="1549400"/>
                </a:lnTo>
                <a:lnTo>
                  <a:pt x="5802425" y="1549400"/>
                </a:lnTo>
                <a:lnTo>
                  <a:pt x="5807505" y="1536700"/>
                </a:lnTo>
                <a:close/>
              </a:path>
              <a:path w="5818505" h="2197100">
                <a:moveTo>
                  <a:pt x="5814490" y="1524000"/>
                </a:moveTo>
                <a:lnTo>
                  <a:pt x="5797472" y="1524000"/>
                </a:lnTo>
                <a:lnTo>
                  <a:pt x="5794170" y="1536700"/>
                </a:lnTo>
                <a:lnTo>
                  <a:pt x="5811696" y="1536700"/>
                </a:lnTo>
                <a:lnTo>
                  <a:pt x="5814490" y="1524000"/>
                </a:lnTo>
                <a:close/>
              </a:path>
              <a:path w="5818505" h="2197100">
                <a:moveTo>
                  <a:pt x="5818173" y="1511300"/>
                </a:moveTo>
                <a:lnTo>
                  <a:pt x="5801536" y="1511300"/>
                </a:lnTo>
                <a:lnTo>
                  <a:pt x="5799885" y="1524000"/>
                </a:lnTo>
                <a:lnTo>
                  <a:pt x="5817157" y="1524000"/>
                </a:lnTo>
                <a:lnTo>
                  <a:pt x="5818173" y="1511300"/>
                </a:lnTo>
                <a:close/>
              </a:path>
              <a:path w="5818505" h="2197100">
                <a:moveTo>
                  <a:pt x="5818427" y="1498600"/>
                </a:moveTo>
                <a:lnTo>
                  <a:pt x="5802171" y="1498600"/>
                </a:lnTo>
                <a:lnTo>
                  <a:pt x="5802679" y="1511300"/>
                </a:lnTo>
                <a:lnTo>
                  <a:pt x="5818427" y="1511300"/>
                </a:lnTo>
                <a:lnTo>
                  <a:pt x="5818427" y="1498600"/>
                </a:lnTo>
                <a:close/>
              </a:path>
              <a:path w="5818505" h="2197100">
                <a:moveTo>
                  <a:pt x="5815506" y="1485900"/>
                </a:moveTo>
                <a:lnTo>
                  <a:pt x="5798615" y="1485900"/>
                </a:lnTo>
                <a:lnTo>
                  <a:pt x="5800774" y="1498600"/>
                </a:lnTo>
                <a:lnTo>
                  <a:pt x="5817411" y="1498600"/>
                </a:lnTo>
                <a:lnTo>
                  <a:pt x="5815506" y="1485900"/>
                </a:lnTo>
                <a:close/>
              </a:path>
              <a:path w="5818505" h="2197100">
                <a:moveTo>
                  <a:pt x="5808775" y="1473200"/>
                </a:moveTo>
                <a:lnTo>
                  <a:pt x="5791757" y="1473200"/>
                </a:lnTo>
                <a:lnTo>
                  <a:pt x="5795567" y="1485900"/>
                </a:lnTo>
                <a:lnTo>
                  <a:pt x="5812585" y="1485900"/>
                </a:lnTo>
                <a:lnTo>
                  <a:pt x="5808775" y="1473200"/>
                </a:lnTo>
                <a:close/>
              </a:path>
              <a:path w="5818505" h="2197100">
                <a:moveTo>
                  <a:pt x="5798488" y="1460500"/>
                </a:moveTo>
                <a:lnTo>
                  <a:pt x="5774485" y="1460500"/>
                </a:lnTo>
                <a:lnTo>
                  <a:pt x="5781089" y="1473200"/>
                </a:lnTo>
                <a:lnTo>
                  <a:pt x="5804076" y="1473200"/>
                </a:lnTo>
                <a:lnTo>
                  <a:pt x="5798488" y="1460500"/>
                </a:lnTo>
                <a:close/>
              </a:path>
              <a:path w="5818505" h="2197100">
                <a:moveTo>
                  <a:pt x="5757594" y="1422400"/>
                </a:moveTo>
                <a:lnTo>
                  <a:pt x="5727241" y="1422400"/>
                </a:lnTo>
                <a:lnTo>
                  <a:pt x="5738417" y="1435100"/>
                </a:lnTo>
                <a:lnTo>
                  <a:pt x="5748831" y="1435100"/>
                </a:lnTo>
                <a:lnTo>
                  <a:pt x="5758356" y="1447800"/>
                </a:lnTo>
                <a:lnTo>
                  <a:pt x="5766738" y="1460500"/>
                </a:lnTo>
                <a:lnTo>
                  <a:pt x="5792011" y="1460500"/>
                </a:lnTo>
                <a:lnTo>
                  <a:pt x="5784772" y="1447800"/>
                </a:lnTo>
                <a:lnTo>
                  <a:pt x="5776517" y="1447800"/>
                </a:lnTo>
                <a:lnTo>
                  <a:pt x="5767500" y="1435100"/>
                </a:lnTo>
                <a:lnTo>
                  <a:pt x="5757594" y="1422400"/>
                </a:lnTo>
                <a:close/>
              </a:path>
              <a:path w="5818505" h="2197100">
                <a:moveTo>
                  <a:pt x="5735115" y="1409700"/>
                </a:moveTo>
                <a:lnTo>
                  <a:pt x="5701841" y="1409700"/>
                </a:lnTo>
                <a:lnTo>
                  <a:pt x="5715049" y="1422400"/>
                </a:lnTo>
                <a:lnTo>
                  <a:pt x="5746799" y="1422400"/>
                </a:lnTo>
                <a:lnTo>
                  <a:pt x="5735115" y="1409700"/>
                </a:lnTo>
                <a:close/>
              </a:path>
              <a:path w="5818505" h="2197100">
                <a:moveTo>
                  <a:pt x="5709334" y="1397000"/>
                </a:moveTo>
                <a:lnTo>
                  <a:pt x="5673012" y="1397000"/>
                </a:lnTo>
                <a:lnTo>
                  <a:pt x="5687998" y="1409700"/>
                </a:lnTo>
                <a:lnTo>
                  <a:pt x="5722669" y="1409700"/>
                </a:lnTo>
                <a:lnTo>
                  <a:pt x="5709334" y="1397000"/>
                </a:lnTo>
                <a:close/>
              </a:path>
              <a:path w="5818505" h="2197100">
                <a:moveTo>
                  <a:pt x="5663741" y="1371600"/>
                </a:moveTo>
                <a:lnTo>
                  <a:pt x="5622847" y="1371600"/>
                </a:lnTo>
                <a:lnTo>
                  <a:pt x="5640500" y="1384300"/>
                </a:lnTo>
                <a:lnTo>
                  <a:pt x="5657264" y="1397000"/>
                </a:lnTo>
                <a:lnTo>
                  <a:pt x="5694983" y="1397000"/>
                </a:lnTo>
                <a:lnTo>
                  <a:pt x="5679870" y="1384300"/>
                </a:lnTo>
                <a:lnTo>
                  <a:pt x="5663741" y="1371600"/>
                </a:lnTo>
                <a:close/>
              </a:path>
              <a:path w="5818505" h="2197100">
                <a:moveTo>
                  <a:pt x="2215564" y="622300"/>
                </a:moveTo>
                <a:lnTo>
                  <a:pt x="2117266" y="622300"/>
                </a:lnTo>
                <a:lnTo>
                  <a:pt x="2148000" y="635000"/>
                </a:lnTo>
                <a:lnTo>
                  <a:pt x="2179750" y="635000"/>
                </a:lnTo>
                <a:lnTo>
                  <a:pt x="2212262" y="647700"/>
                </a:lnTo>
                <a:lnTo>
                  <a:pt x="2245790" y="647700"/>
                </a:lnTo>
                <a:lnTo>
                  <a:pt x="2280715" y="660400"/>
                </a:lnTo>
                <a:lnTo>
                  <a:pt x="2356280" y="673100"/>
                </a:lnTo>
                <a:lnTo>
                  <a:pt x="2396666" y="685800"/>
                </a:lnTo>
                <a:lnTo>
                  <a:pt x="2438830" y="685800"/>
                </a:lnTo>
                <a:lnTo>
                  <a:pt x="2527984" y="711200"/>
                </a:lnTo>
                <a:lnTo>
                  <a:pt x="2574720" y="711200"/>
                </a:lnTo>
                <a:lnTo>
                  <a:pt x="2672637" y="736600"/>
                </a:lnTo>
                <a:lnTo>
                  <a:pt x="2775761" y="749300"/>
                </a:lnTo>
                <a:lnTo>
                  <a:pt x="2995471" y="800100"/>
                </a:lnTo>
                <a:lnTo>
                  <a:pt x="3110914" y="812800"/>
                </a:lnTo>
                <a:lnTo>
                  <a:pt x="3723435" y="939800"/>
                </a:lnTo>
                <a:lnTo>
                  <a:pt x="3974768" y="977900"/>
                </a:lnTo>
                <a:lnTo>
                  <a:pt x="4223180" y="1028700"/>
                </a:lnTo>
                <a:lnTo>
                  <a:pt x="4694350" y="1130300"/>
                </a:lnTo>
                <a:lnTo>
                  <a:pt x="4908599" y="1181100"/>
                </a:lnTo>
                <a:lnTo>
                  <a:pt x="5008421" y="1193800"/>
                </a:lnTo>
                <a:lnTo>
                  <a:pt x="5102655" y="1219200"/>
                </a:lnTo>
                <a:lnTo>
                  <a:pt x="5147613" y="1231900"/>
                </a:lnTo>
                <a:lnTo>
                  <a:pt x="5190920" y="1244600"/>
                </a:lnTo>
                <a:lnTo>
                  <a:pt x="5232576" y="1257300"/>
                </a:lnTo>
                <a:lnTo>
                  <a:pt x="5272454" y="1257300"/>
                </a:lnTo>
                <a:lnTo>
                  <a:pt x="5310554" y="1270000"/>
                </a:lnTo>
                <a:lnTo>
                  <a:pt x="5346749" y="1282700"/>
                </a:lnTo>
                <a:lnTo>
                  <a:pt x="5381166" y="1295400"/>
                </a:lnTo>
                <a:lnTo>
                  <a:pt x="5413424" y="1295400"/>
                </a:lnTo>
                <a:lnTo>
                  <a:pt x="5443777" y="1308100"/>
                </a:lnTo>
                <a:lnTo>
                  <a:pt x="5471844" y="1320800"/>
                </a:lnTo>
                <a:lnTo>
                  <a:pt x="5497752" y="1320800"/>
                </a:lnTo>
                <a:lnTo>
                  <a:pt x="5521374" y="1333500"/>
                </a:lnTo>
                <a:lnTo>
                  <a:pt x="5543472" y="1346200"/>
                </a:lnTo>
                <a:lnTo>
                  <a:pt x="5564554" y="1346200"/>
                </a:lnTo>
                <a:lnTo>
                  <a:pt x="5585001" y="1358900"/>
                </a:lnTo>
                <a:lnTo>
                  <a:pt x="5604432" y="1371600"/>
                </a:lnTo>
                <a:lnTo>
                  <a:pt x="5646850" y="1371600"/>
                </a:lnTo>
                <a:lnTo>
                  <a:pt x="5629070" y="1358900"/>
                </a:lnTo>
                <a:lnTo>
                  <a:pt x="5610401" y="1358900"/>
                </a:lnTo>
                <a:lnTo>
                  <a:pt x="5590716" y="1346200"/>
                </a:lnTo>
                <a:lnTo>
                  <a:pt x="5570269" y="1333500"/>
                </a:lnTo>
                <a:lnTo>
                  <a:pt x="5549060" y="1333500"/>
                </a:lnTo>
                <a:lnTo>
                  <a:pt x="5526708" y="1320800"/>
                </a:lnTo>
                <a:lnTo>
                  <a:pt x="5502705" y="1308100"/>
                </a:lnTo>
                <a:lnTo>
                  <a:pt x="5476670" y="1308100"/>
                </a:lnTo>
                <a:lnTo>
                  <a:pt x="5448349" y="1295400"/>
                </a:lnTo>
                <a:lnTo>
                  <a:pt x="5417869" y="1282700"/>
                </a:lnTo>
                <a:lnTo>
                  <a:pt x="5385357" y="1270000"/>
                </a:lnTo>
                <a:lnTo>
                  <a:pt x="5350940" y="1270000"/>
                </a:lnTo>
                <a:lnTo>
                  <a:pt x="5314618" y="1257300"/>
                </a:lnTo>
                <a:lnTo>
                  <a:pt x="5276391" y="1244600"/>
                </a:lnTo>
                <a:lnTo>
                  <a:pt x="5236386" y="1231900"/>
                </a:lnTo>
                <a:lnTo>
                  <a:pt x="5194603" y="1219200"/>
                </a:lnTo>
                <a:lnTo>
                  <a:pt x="5151296" y="1219200"/>
                </a:lnTo>
                <a:lnTo>
                  <a:pt x="5106211" y="1206500"/>
                </a:lnTo>
                <a:lnTo>
                  <a:pt x="5011850" y="1181100"/>
                </a:lnTo>
                <a:lnTo>
                  <a:pt x="4912028" y="1155700"/>
                </a:lnTo>
                <a:lnTo>
                  <a:pt x="4806999" y="1130300"/>
                </a:lnTo>
                <a:lnTo>
                  <a:pt x="4697652" y="1117600"/>
                </a:lnTo>
                <a:lnTo>
                  <a:pt x="4102657" y="990600"/>
                </a:lnTo>
                <a:lnTo>
                  <a:pt x="3726483" y="914400"/>
                </a:lnTo>
                <a:lnTo>
                  <a:pt x="3476547" y="876300"/>
                </a:lnTo>
                <a:lnTo>
                  <a:pt x="2998392" y="774700"/>
                </a:lnTo>
                <a:lnTo>
                  <a:pt x="2886505" y="762000"/>
                </a:lnTo>
                <a:lnTo>
                  <a:pt x="2778809" y="736600"/>
                </a:lnTo>
                <a:lnTo>
                  <a:pt x="2675685" y="723900"/>
                </a:lnTo>
                <a:lnTo>
                  <a:pt x="2577768" y="698500"/>
                </a:lnTo>
                <a:lnTo>
                  <a:pt x="2485693" y="685800"/>
                </a:lnTo>
                <a:lnTo>
                  <a:pt x="2441878" y="673100"/>
                </a:lnTo>
                <a:lnTo>
                  <a:pt x="2399841" y="660400"/>
                </a:lnTo>
                <a:lnTo>
                  <a:pt x="2359455" y="660400"/>
                </a:lnTo>
                <a:lnTo>
                  <a:pt x="2283890" y="647700"/>
                </a:lnTo>
                <a:lnTo>
                  <a:pt x="2215564" y="622300"/>
                </a:lnTo>
                <a:close/>
              </a:path>
              <a:path w="5818505" h="2197100">
                <a:moveTo>
                  <a:pt x="2151175" y="609600"/>
                </a:moveTo>
                <a:lnTo>
                  <a:pt x="2058084" y="609600"/>
                </a:lnTo>
                <a:lnTo>
                  <a:pt x="2087294" y="622300"/>
                </a:lnTo>
                <a:lnTo>
                  <a:pt x="2182925" y="622300"/>
                </a:lnTo>
                <a:lnTo>
                  <a:pt x="2151175" y="609600"/>
                </a:lnTo>
                <a:close/>
              </a:path>
              <a:path w="5818505" h="2197100">
                <a:moveTo>
                  <a:pt x="2090342" y="596900"/>
                </a:moveTo>
                <a:lnTo>
                  <a:pt x="2002204" y="596900"/>
                </a:lnTo>
                <a:lnTo>
                  <a:pt x="2029636" y="609600"/>
                </a:lnTo>
                <a:lnTo>
                  <a:pt x="2120441" y="609600"/>
                </a:lnTo>
                <a:lnTo>
                  <a:pt x="2090342" y="596900"/>
                </a:lnTo>
                <a:close/>
              </a:path>
              <a:path w="5818505" h="2197100">
                <a:moveTo>
                  <a:pt x="2005125" y="584200"/>
                </a:moveTo>
                <a:lnTo>
                  <a:pt x="1949372" y="584200"/>
                </a:lnTo>
                <a:lnTo>
                  <a:pt x="1975280" y="596900"/>
                </a:lnTo>
                <a:lnTo>
                  <a:pt x="2061132" y="596900"/>
                </a:lnTo>
                <a:lnTo>
                  <a:pt x="2005125" y="584200"/>
                </a:lnTo>
                <a:close/>
              </a:path>
              <a:path w="5818505" h="2197100">
                <a:moveTo>
                  <a:pt x="1952293" y="571500"/>
                </a:moveTo>
                <a:lnTo>
                  <a:pt x="1852344" y="571500"/>
                </a:lnTo>
                <a:lnTo>
                  <a:pt x="1899334" y="584200"/>
                </a:lnTo>
                <a:lnTo>
                  <a:pt x="1978328" y="584200"/>
                </a:lnTo>
                <a:lnTo>
                  <a:pt x="1952293" y="571500"/>
                </a:lnTo>
                <a:close/>
              </a:path>
              <a:path w="5818505" h="2197100">
                <a:moveTo>
                  <a:pt x="1878379" y="558800"/>
                </a:moveTo>
                <a:lnTo>
                  <a:pt x="1807894" y="558800"/>
                </a:lnTo>
                <a:lnTo>
                  <a:pt x="1829865" y="571500"/>
                </a:lnTo>
                <a:lnTo>
                  <a:pt x="1902255" y="571500"/>
                </a:lnTo>
                <a:lnTo>
                  <a:pt x="1878379" y="558800"/>
                </a:lnTo>
                <a:close/>
              </a:path>
              <a:path w="5818505" h="2197100">
                <a:moveTo>
                  <a:pt x="1789479" y="546100"/>
                </a:moveTo>
                <a:lnTo>
                  <a:pt x="1726487" y="546100"/>
                </a:lnTo>
                <a:lnTo>
                  <a:pt x="1745918" y="558800"/>
                </a:lnTo>
                <a:lnTo>
                  <a:pt x="1855138" y="558800"/>
                </a:lnTo>
                <a:lnTo>
                  <a:pt x="1789479" y="546100"/>
                </a:lnTo>
                <a:close/>
              </a:path>
              <a:path w="5818505" h="2197100">
                <a:moveTo>
                  <a:pt x="1748712" y="533400"/>
                </a:moveTo>
                <a:lnTo>
                  <a:pt x="1654097" y="533400"/>
                </a:lnTo>
                <a:lnTo>
                  <a:pt x="1689276" y="546100"/>
                </a:lnTo>
                <a:lnTo>
                  <a:pt x="1768778" y="546100"/>
                </a:lnTo>
                <a:lnTo>
                  <a:pt x="1748712" y="533400"/>
                </a:lnTo>
                <a:close/>
              </a:path>
              <a:path w="5818505" h="2197100">
                <a:moveTo>
                  <a:pt x="1656764" y="520700"/>
                </a:moveTo>
                <a:lnTo>
                  <a:pt x="1589581" y="520700"/>
                </a:lnTo>
                <a:lnTo>
                  <a:pt x="1620950" y="533400"/>
                </a:lnTo>
                <a:lnTo>
                  <a:pt x="1691943" y="533400"/>
                </a:lnTo>
                <a:lnTo>
                  <a:pt x="1656764" y="520700"/>
                </a:lnTo>
                <a:close/>
              </a:path>
              <a:path w="5818505" h="2197100">
                <a:moveTo>
                  <a:pt x="1592248" y="508000"/>
                </a:moveTo>
                <a:lnTo>
                  <a:pt x="1504999" y="508000"/>
                </a:lnTo>
                <a:lnTo>
                  <a:pt x="1531669" y="520700"/>
                </a:lnTo>
                <a:lnTo>
                  <a:pt x="1623490" y="520700"/>
                </a:lnTo>
                <a:lnTo>
                  <a:pt x="1592248" y="508000"/>
                </a:lnTo>
                <a:close/>
              </a:path>
              <a:path w="5818505" h="2197100">
                <a:moveTo>
                  <a:pt x="1534463" y="495300"/>
                </a:moveTo>
                <a:lnTo>
                  <a:pt x="1431720" y="495300"/>
                </a:lnTo>
                <a:lnTo>
                  <a:pt x="1455088" y="508000"/>
                </a:lnTo>
                <a:lnTo>
                  <a:pt x="1562530" y="508000"/>
                </a:lnTo>
                <a:lnTo>
                  <a:pt x="1534463" y="495300"/>
                </a:lnTo>
                <a:close/>
              </a:path>
              <a:path w="5818505" h="2197100">
                <a:moveTo>
                  <a:pt x="1458263" y="482600"/>
                </a:moveTo>
                <a:lnTo>
                  <a:pt x="1387397" y="482600"/>
                </a:lnTo>
                <a:lnTo>
                  <a:pt x="1409241" y="495300"/>
                </a:lnTo>
                <a:lnTo>
                  <a:pt x="1507793" y="495300"/>
                </a:lnTo>
                <a:lnTo>
                  <a:pt x="1458263" y="482600"/>
                </a:lnTo>
                <a:close/>
              </a:path>
              <a:path w="5818505" h="2197100">
                <a:moveTo>
                  <a:pt x="823168" y="56816"/>
                </a:moveTo>
                <a:lnTo>
                  <a:pt x="816913" y="63500"/>
                </a:lnTo>
                <a:lnTo>
                  <a:pt x="809330" y="70101"/>
                </a:lnTo>
                <a:lnTo>
                  <a:pt x="819199" y="88900"/>
                </a:lnTo>
                <a:lnTo>
                  <a:pt x="847774" y="139700"/>
                </a:lnTo>
                <a:lnTo>
                  <a:pt x="880667" y="190500"/>
                </a:lnTo>
                <a:lnTo>
                  <a:pt x="919656" y="241300"/>
                </a:lnTo>
                <a:lnTo>
                  <a:pt x="954327" y="279400"/>
                </a:lnTo>
                <a:lnTo>
                  <a:pt x="994459" y="317500"/>
                </a:lnTo>
                <a:lnTo>
                  <a:pt x="1024431" y="342900"/>
                </a:lnTo>
                <a:lnTo>
                  <a:pt x="1040560" y="342900"/>
                </a:lnTo>
                <a:lnTo>
                  <a:pt x="1057578" y="355600"/>
                </a:lnTo>
                <a:lnTo>
                  <a:pt x="1075358" y="368300"/>
                </a:lnTo>
                <a:lnTo>
                  <a:pt x="1093900" y="381000"/>
                </a:lnTo>
                <a:lnTo>
                  <a:pt x="1113458" y="393700"/>
                </a:lnTo>
                <a:lnTo>
                  <a:pt x="1133905" y="406400"/>
                </a:lnTo>
                <a:lnTo>
                  <a:pt x="1155241" y="406400"/>
                </a:lnTo>
                <a:lnTo>
                  <a:pt x="1199945" y="431800"/>
                </a:lnTo>
                <a:lnTo>
                  <a:pt x="1221535" y="444500"/>
                </a:lnTo>
                <a:lnTo>
                  <a:pt x="1242744" y="444500"/>
                </a:lnTo>
                <a:lnTo>
                  <a:pt x="1263445" y="457200"/>
                </a:lnTo>
                <a:lnTo>
                  <a:pt x="1345233" y="482600"/>
                </a:lnTo>
                <a:lnTo>
                  <a:pt x="1412670" y="482600"/>
                </a:lnTo>
                <a:lnTo>
                  <a:pt x="1391080" y="469900"/>
                </a:lnTo>
                <a:lnTo>
                  <a:pt x="1369998" y="469900"/>
                </a:lnTo>
                <a:lnTo>
                  <a:pt x="1349424" y="457200"/>
                </a:lnTo>
                <a:lnTo>
                  <a:pt x="1309038" y="457200"/>
                </a:lnTo>
                <a:lnTo>
                  <a:pt x="1268652" y="444500"/>
                </a:lnTo>
                <a:lnTo>
                  <a:pt x="1248332" y="431800"/>
                </a:lnTo>
                <a:lnTo>
                  <a:pt x="1227377" y="419100"/>
                </a:lnTo>
                <a:lnTo>
                  <a:pt x="1205914" y="419100"/>
                </a:lnTo>
                <a:lnTo>
                  <a:pt x="1161845" y="393700"/>
                </a:lnTo>
                <a:lnTo>
                  <a:pt x="1140890" y="381000"/>
                </a:lnTo>
                <a:lnTo>
                  <a:pt x="1120951" y="381000"/>
                </a:lnTo>
                <a:lnTo>
                  <a:pt x="1101774" y="368300"/>
                </a:lnTo>
                <a:lnTo>
                  <a:pt x="1083613" y="355600"/>
                </a:lnTo>
                <a:lnTo>
                  <a:pt x="1066214" y="342900"/>
                </a:lnTo>
                <a:lnTo>
                  <a:pt x="1049577" y="330200"/>
                </a:lnTo>
                <a:lnTo>
                  <a:pt x="1033956" y="330200"/>
                </a:lnTo>
                <a:lnTo>
                  <a:pt x="1004492" y="304800"/>
                </a:lnTo>
                <a:lnTo>
                  <a:pt x="965503" y="266700"/>
                </a:lnTo>
                <a:lnTo>
                  <a:pt x="931975" y="228600"/>
                </a:lnTo>
                <a:lnTo>
                  <a:pt x="893875" y="177800"/>
                </a:lnTo>
                <a:lnTo>
                  <a:pt x="861617" y="127000"/>
                </a:lnTo>
                <a:lnTo>
                  <a:pt x="833296" y="76200"/>
                </a:lnTo>
                <a:lnTo>
                  <a:pt x="823168" y="56816"/>
                </a:lnTo>
                <a:close/>
              </a:path>
              <a:path w="5818505" h="2197100">
                <a:moveTo>
                  <a:pt x="824178" y="0"/>
                </a:moveTo>
                <a:lnTo>
                  <a:pt x="782369" y="0"/>
                </a:lnTo>
                <a:lnTo>
                  <a:pt x="770483" y="12700"/>
                </a:lnTo>
                <a:lnTo>
                  <a:pt x="763383" y="25400"/>
                </a:lnTo>
                <a:lnTo>
                  <a:pt x="761617" y="38100"/>
                </a:lnTo>
                <a:lnTo>
                  <a:pt x="765732" y="50800"/>
                </a:lnTo>
                <a:lnTo>
                  <a:pt x="775104" y="63500"/>
                </a:lnTo>
                <a:lnTo>
                  <a:pt x="787846" y="63500"/>
                </a:lnTo>
                <a:lnTo>
                  <a:pt x="802326" y="76200"/>
                </a:lnTo>
                <a:lnTo>
                  <a:pt x="809330" y="70101"/>
                </a:lnTo>
                <a:lnTo>
                  <a:pt x="792529" y="38100"/>
                </a:lnTo>
                <a:lnTo>
                  <a:pt x="806753" y="25400"/>
                </a:lnTo>
                <a:lnTo>
                  <a:pt x="837666" y="25400"/>
                </a:lnTo>
                <a:lnTo>
                  <a:pt x="833550" y="12700"/>
                </a:lnTo>
                <a:lnTo>
                  <a:pt x="824178" y="0"/>
                </a:lnTo>
                <a:close/>
              </a:path>
              <a:path w="5818505" h="2197100">
                <a:moveTo>
                  <a:pt x="806753" y="25400"/>
                </a:moveTo>
                <a:lnTo>
                  <a:pt x="792529" y="38100"/>
                </a:lnTo>
                <a:lnTo>
                  <a:pt x="809330" y="70101"/>
                </a:lnTo>
                <a:lnTo>
                  <a:pt x="816913" y="63500"/>
                </a:lnTo>
                <a:lnTo>
                  <a:pt x="823168" y="56816"/>
                </a:lnTo>
                <a:lnTo>
                  <a:pt x="806753" y="25400"/>
                </a:lnTo>
                <a:close/>
              </a:path>
              <a:path w="5818505" h="2197100">
                <a:moveTo>
                  <a:pt x="837666" y="25400"/>
                </a:moveTo>
                <a:lnTo>
                  <a:pt x="806753" y="25400"/>
                </a:lnTo>
                <a:lnTo>
                  <a:pt x="823168" y="56816"/>
                </a:lnTo>
                <a:lnTo>
                  <a:pt x="828800" y="50800"/>
                </a:lnTo>
                <a:lnTo>
                  <a:pt x="835900" y="38100"/>
                </a:lnTo>
                <a:lnTo>
                  <a:pt x="837666" y="254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818639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del Fyle </a:t>
            </a:r>
            <a:r>
              <a:rPr dirty="0"/>
              <a:t>System  </a:t>
            </a:r>
            <a:r>
              <a:rPr spc="-5" dirty="0"/>
              <a:t>Prestazioni</a:t>
            </a:r>
          </a:p>
        </p:txBody>
      </p:sp>
      <p:sp>
        <p:nvSpPr>
          <p:cNvPr id="113" name="object 11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378" y="1454886"/>
            <a:ext cx="7825740" cy="505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85">
              <a:lnSpc>
                <a:spcPct val="15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I </a:t>
            </a:r>
            <a:r>
              <a:rPr sz="2000" spc="-5" dirty="0">
                <a:latin typeface="Times New Roman"/>
                <a:cs typeface="Times New Roman"/>
              </a:rPr>
              <a:t>meccanismi </a:t>
            </a:r>
            <a:r>
              <a:rPr sz="2000" dirty="0">
                <a:latin typeface="Times New Roman"/>
                <a:cs typeface="Times New Roman"/>
              </a:rPr>
              <a:t>di </a:t>
            </a:r>
            <a:r>
              <a:rPr sz="2000" spc="-5" dirty="0">
                <a:latin typeface="Times New Roman"/>
                <a:cs typeface="Times New Roman"/>
              </a:rPr>
              <a:t>protezione degli archivi sono basati sul presupposto della  </a:t>
            </a:r>
            <a:r>
              <a:rPr sz="2000" dirty="0">
                <a:latin typeface="Times New Roman"/>
                <a:cs typeface="Times New Roman"/>
              </a:rPr>
              <a:t>sicura </a:t>
            </a:r>
            <a:r>
              <a:rPr sz="2000" spc="-5" dirty="0">
                <a:latin typeface="Times New Roman"/>
                <a:cs typeface="Times New Roman"/>
              </a:rPr>
              <a:t>identificazione </a:t>
            </a:r>
            <a:r>
              <a:rPr sz="2000" dirty="0">
                <a:latin typeface="Times New Roman"/>
                <a:cs typeface="Times New Roman"/>
              </a:rPr>
              <a:t>degli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utenti.</a:t>
            </a:r>
            <a:endParaRPr sz="2000">
              <a:latin typeface="Times New Roman"/>
              <a:cs typeface="Times New Roman"/>
            </a:endParaRPr>
          </a:p>
          <a:p>
            <a:pPr marL="354965" marR="5080" indent="-342265" algn="just">
              <a:lnSpc>
                <a:spcPct val="150000"/>
              </a:lnSpc>
              <a:buChar char="•"/>
              <a:tabLst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Nei </a:t>
            </a:r>
            <a:r>
              <a:rPr sz="2000" spc="-5" dirty="0">
                <a:latin typeface="Times New Roman"/>
                <a:cs typeface="Times New Roman"/>
              </a:rPr>
              <a:t>sistemi interattivi multi-utente, </a:t>
            </a:r>
            <a:r>
              <a:rPr sz="2000" spc="-10" dirty="0">
                <a:latin typeface="Times New Roman"/>
                <a:cs typeface="Times New Roman"/>
              </a:rPr>
              <a:t>il </a:t>
            </a:r>
            <a:r>
              <a:rPr sz="2000" spc="-5" dirty="0">
                <a:latin typeface="Times New Roman"/>
                <a:cs typeface="Times New Roman"/>
              </a:rPr>
              <a:t>progenitore </a:t>
            </a:r>
            <a:r>
              <a:rPr sz="2000" dirty="0">
                <a:latin typeface="Times New Roman"/>
                <a:cs typeface="Times New Roman"/>
              </a:rPr>
              <a:t>di </a:t>
            </a:r>
            <a:r>
              <a:rPr sz="2000" spc="-10" dirty="0">
                <a:latin typeface="Times New Roman"/>
                <a:cs typeface="Times New Roman"/>
              </a:rPr>
              <a:t>tutti </a:t>
            </a:r>
            <a:r>
              <a:rPr sz="2000" dirty="0">
                <a:latin typeface="Times New Roman"/>
                <a:cs typeface="Times New Roman"/>
              </a:rPr>
              <a:t>i processi di </a:t>
            </a:r>
            <a:r>
              <a:rPr sz="2000" spc="-10" dirty="0">
                <a:latin typeface="Times New Roman"/>
                <a:cs typeface="Times New Roman"/>
              </a:rPr>
              <a:t>un  </a:t>
            </a:r>
            <a:r>
              <a:rPr sz="2000" spc="-5" dirty="0">
                <a:latin typeface="Times New Roman"/>
                <a:cs typeface="Times New Roman"/>
              </a:rPr>
              <a:t>generico utente </a:t>
            </a:r>
            <a:r>
              <a:rPr sz="2000" dirty="0">
                <a:latin typeface="Times New Roman"/>
                <a:cs typeface="Times New Roman"/>
              </a:rPr>
              <a:t>è </a:t>
            </a:r>
            <a:r>
              <a:rPr sz="2000" spc="-5" dirty="0">
                <a:latin typeface="Times New Roman"/>
                <a:cs typeface="Times New Roman"/>
              </a:rPr>
              <a:t>quello che viene generato </a:t>
            </a:r>
            <a:r>
              <a:rPr sz="2000" dirty="0">
                <a:latin typeface="Times New Roman"/>
                <a:cs typeface="Times New Roman"/>
              </a:rPr>
              <a:t>quando </a:t>
            </a:r>
            <a:r>
              <a:rPr sz="2000" spc="-10" dirty="0">
                <a:latin typeface="Times New Roman"/>
                <a:cs typeface="Times New Roman"/>
              </a:rPr>
              <a:t>esso </a:t>
            </a:r>
            <a:r>
              <a:rPr sz="2000" dirty="0">
                <a:latin typeface="Times New Roman"/>
                <a:cs typeface="Times New Roman"/>
              </a:rPr>
              <a:t>si </a:t>
            </a:r>
            <a:r>
              <a:rPr sz="2000" spc="-5" dirty="0">
                <a:latin typeface="Times New Roman"/>
                <a:cs typeface="Times New Roman"/>
              </a:rPr>
              <a:t>connette al  sistema attraverso </a:t>
            </a:r>
            <a:r>
              <a:rPr sz="2000" dirty="0">
                <a:latin typeface="Times New Roman"/>
                <a:cs typeface="Times New Roman"/>
              </a:rPr>
              <a:t>un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terminale.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2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Per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ogni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processo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diverso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dal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progenitore,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la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responsabilità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definire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il</a:t>
            </a:r>
            <a:endParaRPr sz="20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latin typeface="Times New Roman"/>
                <a:cs typeface="Times New Roman"/>
              </a:rPr>
              <a:t>proprietario spetta esclusivamente al sistema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operativo</a:t>
            </a:r>
            <a:endParaRPr sz="2000">
              <a:latin typeface="Times New Roman"/>
              <a:cs typeface="Times New Roman"/>
            </a:endParaRPr>
          </a:p>
          <a:p>
            <a:pPr marL="354965" marR="5080" indent="-342265" algn="just">
              <a:lnSpc>
                <a:spcPct val="150000"/>
              </a:lnSpc>
              <a:buChar char="•"/>
              <a:tabLst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la sicurezza degli archivi </a:t>
            </a:r>
            <a:r>
              <a:rPr sz="2000" dirty="0">
                <a:latin typeface="Times New Roman"/>
                <a:cs typeface="Times New Roman"/>
              </a:rPr>
              <a:t>è fondata </a:t>
            </a:r>
            <a:r>
              <a:rPr sz="2000" spc="-5" dirty="0">
                <a:latin typeface="Times New Roman"/>
                <a:cs typeface="Times New Roman"/>
              </a:rPr>
              <a:t>sulla corretta definizione del  proprietario del processo progenitore, che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sua volta dipende dalla  </a:t>
            </a:r>
            <a:r>
              <a:rPr sz="2000" dirty="0">
                <a:latin typeface="Times New Roman"/>
                <a:cs typeface="Times New Roman"/>
              </a:rPr>
              <a:t>sicura </a:t>
            </a:r>
            <a:r>
              <a:rPr sz="2000" spc="-5" dirty="0">
                <a:latin typeface="Times New Roman"/>
                <a:cs typeface="Times New Roman"/>
              </a:rPr>
              <a:t>identificazione </a:t>
            </a:r>
            <a:r>
              <a:rPr sz="2000" dirty="0">
                <a:latin typeface="Times New Roman"/>
                <a:cs typeface="Times New Roman"/>
              </a:rPr>
              <a:t>dell’utente che si connette attraverso </a:t>
            </a:r>
            <a:r>
              <a:rPr sz="2000" spc="-5" dirty="0">
                <a:latin typeface="Times New Roman"/>
                <a:cs typeface="Times New Roman"/>
              </a:rPr>
              <a:t>il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terminale.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2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La </a:t>
            </a:r>
            <a:r>
              <a:rPr sz="2000" dirty="0">
                <a:latin typeface="Times New Roman"/>
                <a:cs typeface="Times New Roman"/>
              </a:rPr>
              <a:t>tecnica </a:t>
            </a:r>
            <a:r>
              <a:rPr sz="2000" spc="-5" dirty="0">
                <a:latin typeface="Times New Roman"/>
                <a:cs typeface="Times New Roman"/>
              </a:rPr>
              <a:t>comunemente usata </a:t>
            </a:r>
            <a:r>
              <a:rPr sz="2000" dirty="0">
                <a:latin typeface="Times New Roman"/>
                <a:cs typeface="Times New Roman"/>
              </a:rPr>
              <a:t>è quella della parola d’ordine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(password),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Identificazione degli</a:t>
            </a:r>
            <a:r>
              <a:rPr spc="15" dirty="0"/>
              <a:t> </a:t>
            </a:r>
            <a:r>
              <a:rPr dirty="0"/>
              <a:t>utenti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0844" y="1594230"/>
            <a:ext cx="7073265" cy="1423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80" dirty="0">
                <a:latin typeface="Lucida Sans Unicode"/>
                <a:cs typeface="Lucida Sans Unicode"/>
              </a:rPr>
              <a:t>Consideriamo </a:t>
            </a:r>
            <a:r>
              <a:rPr sz="1600" spc="-55" dirty="0">
                <a:latin typeface="Lucida Sans Unicode"/>
                <a:cs typeface="Lucida Sans Unicode"/>
              </a:rPr>
              <a:t>le </a:t>
            </a:r>
            <a:r>
              <a:rPr sz="1600" spc="-125" dirty="0">
                <a:latin typeface="Lucida Sans Unicode"/>
                <a:cs typeface="Lucida Sans Unicode"/>
              </a:rPr>
              <a:t>4 </a:t>
            </a:r>
            <a:r>
              <a:rPr sz="1600" spc="-90" dirty="0">
                <a:latin typeface="Lucida Sans Unicode"/>
                <a:cs typeface="Lucida Sans Unicode"/>
              </a:rPr>
              <a:t>possibilità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95" dirty="0">
                <a:latin typeface="Lucida Sans Unicode"/>
                <a:cs typeface="Lucida Sans Unicode"/>
              </a:rPr>
              <a:t>sottrazione tra </a:t>
            </a:r>
            <a:r>
              <a:rPr sz="1600" spc="-80" dirty="0">
                <a:latin typeface="Lucida Sans Unicode"/>
                <a:cs typeface="Lucida Sans Unicode"/>
              </a:rPr>
              <a:t>due</a:t>
            </a:r>
            <a:r>
              <a:rPr sz="1600" spc="165" dirty="0">
                <a:latin typeface="Lucida Sans Unicode"/>
                <a:cs typeface="Lucida Sans Unicode"/>
              </a:rPr>
              <a:t> </a:t>
            </a:r>
            <a:r>
              <a:rPr sz="1600" spc="-114" dirty="0">
                <a:latin typeface="Lucida Sans Unicode"/>
                <a:cs typeface="Lucida Sans Unicode"/>
              </a:rPr>
              <a:t>bit:</a:t>
            </a:r>
            <a:endParaRPr sz="1600">
              <a:latin typeface="Lucida Sans Unicode"/>
              <a:cs typeface="Lucida Sans Unicode"/>
            </a:endParaRPr>
          </a:p>
          <a:p>
            <a:pPr marL="974090">
              <a:lnSpc>
                <a:spcPts val="1950"/>
              </a:lnSpc>
              <a:spcBef>
                <a:spcPts val="1345"/>
              </a:spcBef>
            </a:pPr>
            <a:r>
              <a:rPr sz="1650" spc="-160" dirty="0">
                <a:latin typeface="Lucida Sans Unicode"/>
                <a:cs typeface="Lucida Sans Unicode"/>
              </a:rPr>
              <a:t>0 </a:t>
            </a:r>
            <a:r>
              <a:rPr sz="1650" i="1" spc="-30" dirty="0">
                <a:latin typeface="Symbol"/>
                <a:cs typeface="Symbol"/>
              </a:rPr>
              <a:t>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spc="-160" dirty="0">
                <a:latin typeface="Lucida Sans Unicode"/>
                <a:cs typeface="Lucida Sans Unicode"/>
              </a:rPr>
              <a:t>0</a:t>
            </a:r>
            <a:r>
              <a:rPr sz="1650" spc="15" dirty="0">
                <a:latin typeface="Lucida Sans Unicode"/>
                <a:cs typeface="Lucida Sans Unicode"/>
              </a:rPr>
              <a:t> </a:t>
            </a:r>
            <a:r>
              <a:rPr sz="1650" spc="-380" dirty="0">
                <a:latin typeface="Lucida Sans Unicode"/>
                <a:cs typeface="Lucida Sans Unicode"/>
              </a:rPr>
              <a:t>=   </a:t>
            </a:r>
            <a:r>
              <a:rPr sz="1650" spc="-160" dirty="0">
                <a:latin typeface="Lucida Sans Unicode"/>
                <a:cs typeface="Lucida Sans Unicode"/>
              </a:rPr>
              <a:t>0</a:t>
            </a:r>
            <a:endParaRPr sz="1650">
              <a:latin typeface="Lucida Sans Unicode"/>
              <a:cs typeface="Lucida Sans Unicode"/>
            </a:endParaRPr>
          </a:p>
          <a:p>
            <a:pPr marL="974090">
              <a:lnSpc>
                <a:spcPts val="1920"/>
              </a:lnSpc>
            </a:pPr>
            <a:r>
              <a:rPr sz="1650" spc="-160" dirty="0">
                <a:latin typeface="Lucida Sans Unicode"/>
                <a:cs typeface="Lucida Sans Unicode"/>
              </a:rPr>
              <a:t>1 </a:t>
            </a:r>
            <a:r>
              <a:rPr sz="1650" i="1" spc="-30" dirty="0">
                <a:latin typeface="Symbol"/>
                <a:cs typeface="Symbol"/>
              </a:rPr>
              <a:t>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spc="-160" dirty="0">
                <a:latin typeface="Lucida Sans Unicode"/>
                <a:cs typeface="Lucida Sans Unicode"/>
              </a:rPr>
              <a:t>0</a:t>
            </a:r>
            <a:r>
              <a:rPr sz="1650" spc="15" dirty="0">
                <a:latin typeface="Lucida Sans Unicode"/>
                <a:cs typeface="Lucida Sans Unicode"/>
              </a:rPr>
              <a:t> </a:t>
            </a:r>
            <a:r>
              <a:rPr sz="1650" spc="-380" dirty="0">
                <a:latin typeface="Lucida Sans Unicode"/>
                <a:cs typeface="Lucida Sans Unicode"/>
              </a:rPr>
              <a:t>=   </a:t>
            </a:r>
            <a:r>
              <a:rPr sz="1650" spc="-160" dirty="0">
                <a:latin typeface="Lucida Sans Unicode"/>
                <a:cs typeface="Lucida Sans Unicode"/>
              </a:rPr>
              <a:t>1</a:t>
            </a:r>
            <a:endParaRPr sz="1650">
              <a:latin typeface="Lucida Sans Unicode"/>
              <a:cs typeface="Lucida Sans Unicode"/>
            </a:endParaRPr>
          </a:p>
          <a:p>
            <a:pPr marL="974090">
              <a:lnSpc>
                <a:spcPts val="1920"/>
              </a:lnSpc>
            </a:pPr>
            <a:r>
              <a:rPr sz="1650" spc="-160" dirty="0">
                <a:latin typeface="Lucida Sans Unicode"/>
                <a:cs typeface="Lucida Sans Unicode"/>
              </a:rPr>
              <a:t>1 </a:t>
            </a:r>
            <a:r>
              <a:rPr sz="1650" i="1" spc="-30" dirty="0">
                <a:latin typeface="Symbol"/>
                <a:cs typeface="Symbol"/>
              </a:rPr>
              <a:t>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spc="-160" dirty="0">
                <a:latin typeface="Lucida Sans Unicode"/>
                <a:cs typeface="Lucida Sans Unicode"/>
              </a:rPr>
              <a:t>1</a:t>
            </a:r>
            <a:r>
              <a:rPr sz="1650" spc="15" dirty="0">
                <a:latin typeface="Lucida Sans Unicode"/>
                <a:cs typeface="Lucida Sans Unicode"/>
              </a:rPr>
              <a:t> </a:t>
            </a:r>
            <a:r>
              <a:rPr sz="1650" spc="-380" dirty="0">
                <a:latin typeface="Lucida Sans Unicode"/>
                <a:cs typeface="Lucida Sans Unicode"/>
              </a:rPr>
              <a:t>=   </a:t>
            </a:r>
            <a:r>
              <a:rPr sz="1650" spc="-160" dirty="0">
                <a:latin typeface="Lucida Sans Unicode"/>
                <a:cs typeface="Lucida Sans Unicode"/>
              </a:rPr>
              <a:t>0</a:t>
            </a:r>
            <a:endParaRPr sz="1650">
              <a:latin typeface="Lucida Sans Unicode"/>
              <a:cs typeface="Lucida Sans Unicode"/>
            </a:endParaRPr>
          </a:p>
          <a:p>
            <a:pPr marL="974090">
              <a:lnSpc>
                <a:spcPts val="1950"/>
              </a:lnSpc>
            </a:pPr>
            <a:r>
              <a:rPr sz="1650" spc="-160" dirty="0">
                <a:latin typeface="Lucida Sans Unicode"/>
                <a:cs typeface="Lucida Sans Unicode"/>
              </a:rPr>
              <a:t>0 </a:t>
            </a:r>
            <a:r>
              <a:rPr sz="1650" i="1" spc="-30" dirty="0">
                <a:latin typeface="Symbol"/>
                <a:cs typeface="Symbol"/>
              </a:rPr>
              <a:t>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spc="-160" dirty="0">
                <a:latin typeface="Lucida Sans Unicode"/>
                <a:cs typeface="Lucida Sans Unicode"/>
              </a:rPr>
              <a:t>1 </a:t>
            </a:r>
            <a:r>
              <a:rPr sz="1650" spc="-380" dirty="0">
                <a:latin typeface="Lucida Sans Unicode"/>
                <a:cs typeface="Lucida Sans Unicode"/>
              </a:rPr>
              <a:t>= </a:t>
            </a:r>
            <a:r>
              <a:rPr sz="1650" spc="-160" dirty="0">
                <a:latin typeface="Lucida Sans Unicode"/>
                <a:cs typeface="Lucida Sans Unicode"/>
              </a:rPr>
              <a:t>1 </a:t>
            </a:r>
            <a:r>
              <a:rPr sz="1650" spc="-105" dirty="0">
                <a:latin typeface="Lucida Sans Unicode"/>
                <a:cs typeface="Lucida Sans Unicode"/>
              </a:rPr>
              <a:t>con </a:t>
            </a:r>
            <a:r>
              <a:rPr sz="1650" spc="-125" dirty="0">
                <a:latin typeface="Lucida Sans Unicode"/>
                <a:cs typeface="Lucida Sans Unicode"/>
              </a:rPr>
              <a:t>prestito </a:t>
            </a:r>
            <a:r>
              <a:rPr sz="1650" spc="-105" dirty="0">
                <a:latin typeface="Lucida Sans Unicode"/>
                <a:cs typeface="Lucida Sans Unicode"/>
              </a:rPr>
              <a:t>(borrow) </a:t>
            </a:r>
            <a:r>
              <a:rPr sz="1650" spc="-140" dirty="0">
                <a:latin typeface="Lucida Sans Unicode"/>
                <a:cs typeface="Lucida Sans Unicode"/>
              </a:rPr>
              <a:t>di </a:t>
            </a:r>
            <a:r>
              <a:rPr sz="1650" spc="-160" dirty="0">
                <a:latin typeface="Lucida Sans Unicode"/>
                <a:cs typeface="Lucida Sans Unicode"/>
              </a:rPr>
              <a:t>1 </a:t>
            </a:r>
            <a:r>
              <a:rPr sz="1650" spc="-90" dirty="0">
                <a:latin typeface="Lucida Sans Unicode"/>
                <a:cs typeface="Lucida Sans Unicode"/>
              </a:rPr>
              <a:t>dalla </a:t>
            </a:r>
            <a:r>
              <a:rPr sz="1650" spc="-100" dirty="0">
                <a:latin typeface="Lucida Sans Unicode"/>
                <a:cs typeface="Lucida Sans Unicode"/>
              </a:rPr>
              <a:t>cifra precedente </a:t>
            </a:r>
            <a:r>
              <a:rPr sz="1650" spc="-25" dirty="0">
                <a:latin typeface="Lucida Sans Unicode"/>
                <a:cs typeface="Lucida Sans Unicode"/>
              </a:rPr>
              <a:t>a</a:t>
            </a:r>
            <a:r>
              <a:rPr sz="1650" spc="415" dirty="0">
                <a:latin typeface="Lucida Sans Unicode"/>
                <a:cs typeface="Lucida Sans Unicode"/>
              </a:rPr>
              <a:t> </a:t>
            </a:r>
            <a:r>
              <a:rPr sz="1650" spc="-105" dirty="0">
                <a:latin typeface="Lucida Sans Unicode"/>
                <a:cs typeface="Lucida Sans Unicode"/>
              </a:rPr>
              <a:t>sinistra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6195" y="3156925"/>
            <a:ext cx="81597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65" dirty="0">
                <a:latin typeface="Lucida Sans Unicode"/>
                <a:cs typeface="Lucida Sans Unicode"/>
              </a:rPr>
              <a:t>Es</a:t>
            </a:r>
            <a:r>
              <a:rPr sz="1650" spc="-160" dirty="0">
                <a:latin typeface="Lucida Sans Unicode"/>
                <a:cs typeface="Lucida Sans Unicode"/>
              </a:rPr>
              <a:t>emp</a:t>
            </a:r>
            <a:r>
              <a:rPr sz="1650" spc="-60" dirty="0">
                <a:latin typeface="Lucida Sans Unicode"/>
                <a:cs typeface="Lucida Sans Unicode"/>
              </a:rPr>
              <a:t>i</a:t>
            </a:r>
            <a:r>
              <a:rPr sz="1650" spc="-130" dirty="0">
                <a:latin typeface="Lucida Sans Unicode"/>
                <a:cs typeface="Lucida Sans Unicode"/>
              </a:rPr>
              <a:t>o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16225" y="3505668"/>
            <a:ext cx="1247775" cy="769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91440">
              <a:lnSpc>
                <a:spcPts val="1950"/>
              </a:lnSpc>
              <a:spcBef>
                <a:spcPts val="130"/>
              </a:spcBef>
            </a:pPr>
            <a:r>
              <a:rPr sz="1650" spc="-160" dirty="0">
                <a:latin typeface="Lucida Sans Unicode"/>
                <a:cs typeface="Lucida Sans Unicode"/>
              </a:rPr>
              <a:t>1 1 0 0 1</a:t>
            </a:r>
            <a:r>
              <a:rPr sz="1650" spc="185" dirty="0">
                <a:latin typeface="Lucida Sans Unicode"/>
                <a:cs typeface="Lucida Sans Unicode"/>
              </a:rPr>
              <a:t> </a:t>
            </a:r>
            <a:r>
              <a:rPr sz="1650" i="1" spc="-30" dirty="0">
                <a:latin typeface="Symbol"/>
                <a:cs typeface="Symbol"/>
              </a:rPr>
              <a:t></a:t>
            </a:r>
            <a:endParaRPr sz="1650">
              <a:latin typeface="Symbol"/>
              <a:cs typeface="Symbol"/>
            </a:endParaRPr>
          </a:p>
          <a:p>
            <a:pPr algn="ctr">
              <a:lnSpc>
                <a:spcPts val="1920"/>
              </a:lnSpc>
              <a:tabLst>
                <a:tab pos="421640" algn="l"/>
                <a:tab pos="1221740" algn="l"/>
              </a:tabLst>
            </a:pPr>
            <a:r>
              <a:rPr sz="1650" u="sng" spc="-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	</a:t>
            </a:r>
            <a:r>
              <a:rPr sz="1650" u="sng" spc="-16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1 0</a:t>
            </a:r>
            <a:r>
              <a:rPr sz="1650" u="sng" spc="-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1650" u="sng" spc="-16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1	</a:t>
            </a:r>
            <a:endParaRPr sz="1650">
              <a:latin typeface="Lucida Sans Unicode"/>
              <a:cs typeface="Lucida Sans Unicode"/>
            </a:endParaRPr>
          </a:p>
          <a:p>
            <a:pPr marL="91440">
              <a:lnSpc>
                <a:spcPts val="1950"/>
              </a:lnSpc>
            </a:pPr>
            <a:r>
              <a:rPr sz="1650" spc="-160" dirty="0">
                <a:latin typeface="Lucida Sans Unicode"/>
                <a:cs typeface="Lucida Sans Unicode"/>
              </a:rPr>
              <a:t>1 0 1 0</a:t>
            </a:r>
            <a:r>
              <a:rPr sz="1650" spc="145" dirty="0">
                <a:latin typeface="Lucida Sans Unicode"/>
                <a:cs typeface="Lucida Sans Unicode"/>
              </a:rPr>
              <a:t> </a:t>
            </a:r>
            <a:r>
              <a:rPr sz="1650" spc="-160" dirty="0">
                <a:latin typeface="Lucida Sans Unicode"/>
                <a:cs typeface="Lucida Sans Unicode"/>
              </a:rPr>
              <a:t>0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25975" y="3683000"/>
            <a:ext cx="555625" cy="284480"/>
          </a:xfrm>
          <a:custGeom>
            <a:avLst/>
            <a:gdLst/>
            <a:ahLst/>
            <a:cxnLst/>
            <a:rect l="l" t="t" r="r" b="b"/>
            <a:pathLst>
              <a:path w="555625" h="284479">
                <a:moveTo>
                  <a:pt x="138937" y="0"/>
                </a:moveTo>
                <a:lnTo>
                  <a:pt x="0" y="142112"/>
                </a:lnTo>
                <a:lnTo>
                  <a:pt x="138937" y="284099"/>
                </a:lnTo>
                <a:lnTo>
                  <a:pt x="138937" y="213106"/>
                </a:lnTo>
                <a:lnTo>
                  <a:pt x="555625" y="213106"/>
                </a:lnTo>
                <a:lnTo>
                  <a:pt x="555625" y="70993"/>
                </a:lnTo>
                <a:lnTo>
                  <a:pt x="138937" y="70993"/>
                </a:lnTo>
                <a:lnTo>
                  <a:pt x="138937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25975" y="3683000"/>
            <a:ext cx="555625" cy="284480"/>
          </a:xfrm>
          <a:custGeom>
            <a:avLst/>
            <a:gdLst/>
            <a:ahLst/>
            <a:cxnLst/>
            <a:rect l="l" t="t" r="r" b="b"/>
            <a:pathLst>
              <a:path w="555625" h="284479">
                <a:moveTo>
                  <a:pt x="0" y="142112"/>
                </a:moveTo>
                <a:lnTo>
                  <a:pt x="138937" y="0"/>
                </a:lnTo>
                <a:lnTo>
                  <a:pt x="138937" y="70993"/>
                </a:lnTo>
                <a:lnTo>
                  <a:pt x="555625" y="70993"/>
                </a:lnTo>
                <a:lnTo>
                  <a:pt x="555625" y="213106"/>
                </a:lnTo>
                <a:lnTo>
                  <a:pt x="138937" y="213106"/>
                </a:lnTo>
                <a:lnTo>
                  <a:pt x="138937" y="284099"/>
                </a:lnTo>
                <a:lnTo>
                  <a:pt x="0" y="142112"/>
                </a:lnTo>
                <a:close/>
              </a:path>
            </a:pathLst>
          </a:custGeom>
          <a:ln w="9525">
            <a:solidFill>
              <a:srgbClr val="660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48376" y="3297237"/>
            <a:ext cx="942975" cy="1109980"/>
          </a:xfrm>
          <a:custGeom>
            <a:avLst/>
            <a:gdLst/>
            <a:ahLst/>
            <a:cxnLst/>
            <a:rect l="l" t="t" r="r" b="b"/>
            <a:pathLst>
              <a:path w="942975" h="1109979">
                <a:moveTo>
                  <a:pt x="0" y="1109662"/>
                </a:moveTo>
                <a:lnTo>
                  <a:pt x="942975" y="1109662"/>
                </a:lnTo>
                <a:lnTo>
                  <a:pt x="942975" y="0"/>
                </a:lnTo>
                <a:lnTo>
                  <a:pt x="0" y="0"/>
                </a:lnTo>
                <a:lnTo>
                  <a:pt x="0" y="1109662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81726" y="4032250"/>
            <a:ext cx="630555" cy="0"/>
          </a:xfrm>
          <a:custGeom>
            <a:avLst/>
            <a:gdLst/>
            <a:ahLst/>
            <a:cxnLst/>
            <a:rect l="l" t="t" r="r" b="b"/>
            <a:pathLst>
              <a:path w="630554">
                <a:moveTo>
                  <a:pt x="0" y="0"/>
                </a:moveTo>
                <a:lnTo>
                  <a:pt x="63017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48376" y="3297237"/>
            <a:ext cx="942975" cy="1109980"/>
          </a:xfrm>
          <a:prstGeom prst="rect">
            <a:avLst/>
          </a:prstGeom>
          <a:ln w="9525">
            <a:solidFill>
              <a:srgbClr val="6600CC"/>
            </a:solidFill>
          </a:ln>
        </p:spPr>
        <p:txBody>
          <a:bodyPr vert="horz" wrap="square" lIns="0" tIns="138430" rIns="0" bIns="0" rtlCol="0">
            <a:spAutoFit/>
          </a:bodyPr>
          <a:lstStyle/>
          <a:p>
            <a:pPr marL="22225" algn="ctr">
              <a:lnSpc>
                <a:spcPct val="100000"/>
              </a:lnSpc>
              <a:spcBef>
                <a:spcPts val="1090"/>
              </a:spcBef>
            </a:pPr>
            <a:r>
              <a:rPr sz="1650" spc="-160" dirty="0">
                <a:latin typeface="Lucida Sans Unicode"/>
                <a:cs typeface="Lucida Sans Unicode"/>
              </a:rPr>
              <a:t>25</a:t>
            </a:r>
            <a:r>
              <a:rPr sz="1650" spc="-100" dirty="0">
                <a:latin typeface="Lucida Sans Unicode"/>
                <a:cs typeface="Lucida Sans Unicode"/>
              </a:rPr>
              <a:t> </a:t>
            </a:r>
            <a:r>
              <a:rPr sz="1650" i="1" spc="-30" dirty="0">
                <a:latin typeface="Symbol"/>
                <a:cs typeface="Symbol"/>
              </a:rPr>
              <a:t></a:t>
            </a:r>
            <a:endParaRPr sz="1650">
              <a:latin typeface="Symbol"/>
              <a:cs typeface="Symbol"/>
            </a:endParaRPr>
          </a:p>
          <a:p>
            <a:pPr marR="21590" algn="ctr">
              <a:lnSpc>
                <a:spcPct val="100000"/>
              </a:lnSpc>
              <a:spcBef>
                <a:spcPts val="254"/>
              </a:spcBef>
            </a:pPr>
            <a:r>
              <a:rPr sz="1650" spc="-160" dirty="0">
                <a:latin typeface="Lucida Sans Unicode"/>
                <a:cs typeface="Lucida Sans Unicode"/>
              </a:rPr>
              <a:t>5</a:t>
            </a:r>
            <a:endParaRPr sz="1650">
              <a:latin typeface="Lucida Sans Unicode"/>
              <a:cs typeface="Lucida Sans Unicode"/>
            </a:endParaRPr>
          </a:p>
          <a:p>
            <a:pPr marR="147320" algn="ctr">
              <a:lnSpc>
                <a:spcPct val="100000"/>
              </a:lnSpc>
              <a:spcBef>
                <a:spcPts val="385"/>
              </a:spcBef>
            </a:pPr>
            <a:r>
              <a:rPr sz="1650" spc="-160" dirty="0">
                <a:latin typeface="Lucida Sans Unicode"/>
                <a:cs typeface="Lucida Sans Unicode"/>
              </a:rPr>
              <a:t>20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Sottrazione</a:t>
            </a:r>
            <a:r>
              <a:rPr spc="10" dirty="0"/>
              <a:t> </a:t>
            </a:r>
            <a:r>
              <a:rPr spc="-5" dirty="0"/>
              <a:t>Binaria</a:t>
            </a:r>
          </a:p>
        </p:txBody>
      </p:sp>
      <p:sp>
        <p:nvSpPr>
          <p:cNvPr id="12" name="object 12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05967" y="4520895"/>
            <a:ext cx="7702550" cy="1992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0045" marR="86360" indent="-342900" algn="just">
              <a:lnSpc>
                <a:spcPct val="100000"/>
              </a:lnSpc>
              <a:spcBef>
                <a:spcPts val="95"/>
              </a:spcBef>
              <a:buChar char="•"/>
              <a:tabLst>
                <a:tab pos="360680" algn="l"/>
              </a:tabLst>
            </a:pPr>
            <a:r>
              <a:rPr sz="1600" spc="-65" dirty="0">
                <a:latin typeface="Lucida Sans Unicode"/>
                <a:cs typeface="Lucida Sans Unicode"/>
              </a:rPr>
              <a:t>Il </a:t>
            </a:r>
            <a:r>
              <a:rPr sz="1600" spc="-70" dirty="0">
                <a:latin typeface="Lucida Sans Unicode"/>
                <a:cs typeface="Lucida Sans Unicode"/>
              </a:rPr>
              <a:t>calcolo della </a:t>
            </a:r>
            <a:r>
              <a:rPr sz="1600" spc="-95" dirty="0">
                <a:latin typeface="Lucida Sans Unicode"/>
                <a:cs typeface="Lucida Sans Unicode"/>
              </a:rPr>
              <a:t>sottrazione </a:t>
            </a:r>
            <a:r>
              <a:rPr sz="1600" spc="-110" dirty="0">
                <a:latin typeface="Lucida Sans Unicode"/>
                <a:cs typeface="Lucida Sans Unicode"/>
              </a:rPr>
              <a:t>può </a:t>
            </a:r>
            <a:r>
              <a:rPr sz="1600" spc="-80" dirty="0">
                <a:latin typeface="Lucida Sans Unicode"/>
                <a:cs typeface="Lucida Sans Unicode"/>
              </a:rPr>
              <a:t>divenire </a:t>
            </a:r>
            <a:r>
              <a:rPr sz="1600" spc="-90" dirty="0">
                <a:latin typeface="Lucida Sans Unicode"/>
                <a:cs typeface="Lucida Sans Unicode"/>
              </a:rPr>
              <a:t>complicato: </a:t>
            </a:r>
            <a:r>
              <a:rPr sz="1600" spc="-95" dirty="0">
                <a:latin typeface="Lucida Sans Unicode"/>
                <a:cs typeface="Lucida Sans Unicode"/>
              </a:rPr>
              <a:t>quando </a:t>
            </a:r>
            <a:r>
              <a:rPr sz="1600" spc="-65" dirty="0">
                <a:latin typeface="Lucida Sans Unicode"/>
                <a:cs typeface="Lucida Sans Unicode"/>
              </a:rPr>
              <a:t>si </a:t>
            </a:r>
            <a:r>
              <a:rPr sz="1600" spc="-55" dirty="0">
                <a:latin typeface="Lucida Sans Unicode"/>
                <a:cs typeface="Lucida Sans Unicode"/>
              </a:rPr>
              <a:t>ha </a:t>
            </a:r>
            <a:r>
              <a:rPr sz="1600" spc="-75" dirty="0">
                <a:latin typeface="Lucida Sans Unicode"/>
                <a:cs typeface="Lucida Sans Unicode"/>
              </a:rPr>
              <a:t>una richiesta  </a:t>
            </a:r>
            <a:r>
              <a:rPr sz="1600" spc="-70" dirty="0">
                <a:latin typeface="Lucida Sans Unicode"/>
                <a:cs typeface="Lucida Sans Unicode"/>
              </a:rPr>
              <a:t>sulla </a:t>
            </a:r>
            <a:r>
              <a:rPr sz="1600" spc="-80" dirty="0">
                <a:latin typeface="Lucida Sans Unicode"/>
                <a:cs typeface="Lucida Sans Unicode"/>
              </a:rPr>
              <a:t>cifra </a:t>
            </a:r>
            <a:r>
              <a:rPr sz="1600" spc="-70" dirty="0">
                <a:latin typeface="Lucida Sans Unicode"/>
                <a:cs typeface="Lucida Sans Unicode"/>
              </a:rPr>
              <a:t>precedente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80" dirty="0">
                <a:latin typeface="Lucida Sans Unicode"/>
                <a:cs typeface="Lucida Sans Unicode"/>
              </a:rPr>
              <a:t>sinistra, </a:t>
            </a:r>
            <a:r>
              <a:rPr sz="1600" spc="-50" dirty="0">
                <a:latin typeface="Lucida Sans Unicode"/>
                <a:cs typeface="Lucida Sans Unicode"/>
              </a:rPr>
              <a:t>che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105" dirty="0">
                <a:latin typeface="Lucida Sans Unicode"/>
                <a:cs typeface="Lucida Sans Unicode"/>
              </a:rPr>
              <a:t>uno </a:t>
            </a:r>
            <a:r>
              <a:rPr sz="1600" spc="-90" dirty="0">
                <a:latin typeface="Lucida Sans Unicode"/>
                <a:cs typeface="Lucida Sans Unicode"/>
              </a:rPr>
              <a:t>0, l’operazione </a:t>
            </a:r>
            <a:r>
              <a:rPr sz="1600" spc="-65" dirty="0">
                <a:latin typeface="Lucida Sans Unicode"/>
                <a:cs typeface="Lucida Sans Unicode"/>
              </a:rPr>
              <a:t>si </a:t>
            </a:r>
            <a:r>
              <a:rPr sz="1600" spc="-85" dirty="0">
                <a:latin typeface="Lucida Sans Unicode"/>
                <a:cs typeface="Lucida Sans Unicode"/>
              </a:rPr>
              <a:t>propaga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85" dirty="0">
                <a:latin typeface="Lucida Sans Unicode"/>
                <a:cs typeface="Lucida Sans Unicode"/>
              </a:rPr>
              <a:t>sinistra  </a:t>
            </a:r>
            <a:r>
              <a:rPr sz="1600" spc="-114" dirty="0">
                <a:latin typeface="Lucida Sans Unicode"/>
                <a:cs typeface="Lucida Sans Unicode"/>
              </a:rPr>
              <a:t>fino </a:t>
            </a:r>
            <a:r>
              <a:rPr sz="1600" spc="-55" dirty="0">
                <a:latin typeface="Lucida Sans Unicode"/>
                <a:cs typeface="Lucida Sans Unicode"/>
              </a:rPr>
              <a:t>alla </a:t>
            </a:r>
            <a:r>
              <a:rPr sz="1600" spc="-110" dirty="0">
                <a:latin typeface="Lucida Sans Unicode"/>
                <a:cs typeface="Lucida Sans Unicode"/>
              </a:rPr>
              <a:t>prima </a:t>
            </a:r>
            <a:r>
              <a:rPr sz="1600" spc="-80" dirty="0">
                <a:latin typeface="Lucida Sans Unicode"/>
                <a:cs typeface="Lucida Sans Unicode"/>
              </a:rPr>
              <a:t>cifra </a:t>
            </a:r>
            <a:r>
              <a:rPr sz="1600" spc="-60" dirty="0">
                <a:latin typeface="Lucida Sans Unicode"/>
                <a:cs typeface="Lucida Sans Unicode"/>
              </a:rPr>
              <a:t>ad </a:t>
            </a:r>
            <a:r>
              <a:rPr sz="1600" spc="-125" dirty="0">
                <a:latin typeface="Lucida Sans Unicode"/>
                <a:cs typeface="Lucida Sans Unicode"/>
              </a:rPr>
              <a:t>1 </a:t>
            </a:r>
            <a:r>
              <a:rPr sz="1600" spc="-80" dirty="0">
                <a:latin typeface="Lucida Sans Unicode"/>
                <a:cs typeface="Lucida Sans Unicode"/>
              </a:rPr>
              <a:t>del</a:t>
            </a:r>
            <a:r>
              <a:rPr sz="1600" spc="110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sottraendo</a:t>
            </a:r>
            <a:endParaRPr sz="1600">
              <a:latin typeface="Lucida Sans Unicode"/>
              <a:cs typeface="Lucida Sans Unicode"/>
            </a:endParaRPr>
          </a:p>
          <a:p>
            <a:pPr marL="12700" marR="87630">
              <a:lnSpc>
                <a:spcPts val="1920"/>
              </a:lnSpc>
              <a:spcBef>
                <a:spcPts val="1290"/>
              </a:spcBef>
            </a:pPr>
            <a:r>
              <a:rPr sz="1650" i="1" spc="-25" dirty="0">
                <a:latin typeface="Tahoma"/>
                <a:cs typeface="Tahoma"/>
              </a:rPr>
              <a:t>Utilizzando la </a:t>
            </a:r>
            <a:r>
              <a:rPr sz="1650" i="1" spc="-35" dirty="0">
                <a:latin typeface="Tahoma"/>
                <a:cs typeface="Tahoma"/>
              </a:rPr>
              <a:t>rappresentazione </a:t>
            </a:r>
            <a:r>
              <a:rPr sz="1650" i="1" spc="-20" dirty="0">
                <a:latin typeface="Tahoma"/>
                <a:cs typeface="Tahoma"/>
              </a:rPr>
              <a:t>in </a:t>
            </a:r>
            <a:r>
              <a:rPr sz="1650" i="1" spc="-35" dirty="0">
                <a:latin typeface="Tahoma"/>
                <a:cs typeface="Tahoma"/>
              </a:rPr>
              <a:t>complemento </a:t>
            </a:r>
            <a:r>
              <a:rPr sz="1650" i="1" spc="-30" dirty="0">
                <a:latin typeface="Tahoma"/>
                <a:cs typeface="Tahoma"/>
              </a:rPr>
              <a:t>a </a:t>
            </a:r>
            <a:r>
              <a:rPr sz="1650" i="1" spc="-25" dirty="0">
                <a:latin typeface="Tahoma"/>
                <a:cs typeface="Tahoma"/>
              </a:rPr>
              <a:t>2, </a:t>
            </a:r>
            <a:r>
              <a:rPr sz="1650" i="1" spc="-30" dirty="0">
                <a:latin typeface="Tahoma"/>
                <a:cs typeface="Tahoma"/>
              </a:rPr>
              <a:t>addizione e sottrazione sono  trattate </a:t>
            </a:r>
            <a:r>
              <a:rPr sz="1650" i="1" spc="-40" dirty="0">
                <a:latin typeface="Tahoma"/>
                <a:cs typeface="Tahoma"/>
              </a:rPr>
              <a:t>come </a:t>
            </a:r>
            <a:r>
              <a:rPr sz="1650" i="1" spc="-35" dirty="0">
                <a:latin typeface="Tahoma"/>
                <a:cs typeface="Tahoma"/>
              </a:rPr>
              <a:t>una </a:t>
            </a:r>
            <a:r>
              <a:rPr sz="1650" i="1" spc="-30" dirty="0">
                <a:latin typeface="Tahoma"/>
                <a:cs typeface="Tahoma"/>
              </a:rPr>
              <a:t>unica</a:t>
            </a:r>
            <a:r>
              <a:rPr sz="1650" i="1" spc="85" dirty="0">
                <a:latin typeface="Tahoma"/>
                <a:cs typeface="Tahoma"/>
              </a:rPr>
              <a:t> </a:t>
            </a:r>
            <a:r>
              <a:rPr sz="1650" i="1" spc="-30" dirty="0">
                <a:latin typeface="Tahoma"/>
                <a:cs typeface="Tahoma"/>
              </a:rPr>
              <a:t>operazione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34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1768551"/>
            <a:ext cx="179006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  <a:tab pos="1605280" algn="l"/>
              </a:tabLst>
            </a:pPr>
            <a:r>
              <a:rPr sz="1800" dirty="0">
                <a:latin typeface="Tahoma"/>
                <a:cs typeface="Tahoma"/>
              </a:rPr>
              <a:t>U</a:t>
            </a:r>
            <a:r>
              <a:rPr sz="1800" spc="-5" dirty="0">
                <a:latin typeface="Tahoma"/>
                <a:cs typeface="Tahoma"/>
              </a:rPr>
              <a:t>t</a:t>
            </a:r>
            <a:r>
              <a:rPr sz="1800" dirty="0">
                <a:latin typeface="Tahoma"/>
                <a:cs typeface="Tahoma"/>
              </a:rPr>
              <a:t>i</a:t>
            </a:r>
            <a:r>
              <a:rPr sz="1800" spc="-10" dirty="0">
                <a:latin typeface="Tahoma"/>
                <a:cs typeface="Tahoma"/>
              </a:rPr>
              <a:t>l</a:t>
            </a:r>
            <a:r>
              <a:rPr sz="1800" dirty="0">
                <a:latin typeface="Tahoma"/>
                <a:cs typeface="Tahoma"/>
              </a:rPr>
              <a:t>izz</a:t>
            </a:r>
            <a:r>
              <a:rPr sz="1800" spc="5" dirty="0">
                <a:latin typeface="Tahoma"/>
                <a:cs typeface="Tahoma"/>
              </a:rPr>
              <a:t>a</a:t>
            </a:r>
            <a:r>
              <a:rPr sz="1800" dirty="0">
                <a:latin typeface="Tahoma"/>
                <a:cs typeface="Tahoma"/>
              </a:rPr>
              <a:t>n</a:t>
            </a:r>
            <a:r>
              <a:rPr sz="1800" spc="5" dirty="0">
                <a:latin typeface="Tahoma"/>
                <a:cs typeface="Tahoma"/>
              </a:rPr>
              <a:t>d</a:t>
            </a:r>
            <a:r>
              <a:rPr sz="1800" dirty="0">
                <a:latin typeface="Tahoma"/>
                <a:cs typeface="Tahoma"/>
              </a:rPr>
              <a:t>o	</a:t>
            </a:r>
            <a:r>
              <a:rPr sz="1800" spc="-5" dirty="0">
                <a:latin typeface="Tahoma"/>
                <a:cs typeface="Tahoma"/>
              </a:rPr>
              <a:t>la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97226" y="1768551"/>
            <a:ext cx="36334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11985" algn="l"/>
                <a:tab pos="2258060" algn="l"/>
              </a:tabLst>
            </a:pPr>
            <a:r>
              <a:rPr sz="1800" spc="-5" dirty="0">
                <a:latin typeface="Tahoma"/>
                <a:cs typeface="Tahoma"/>
              </a:rPr>
              <a:t>rappresentazione	in	complemento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68617" y="1768551"/>
            <a:ext cx="19107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  <a:tab pos="659765" algn="l"/>
                <a:tab pos="1777364" algn="l"/>
              </a:tabLst>
            </a:pPr>
            <a:r>
              <a:rPr sz="1800" dirty="0">
                <a:latin typeface="Tahoma"/>
                <a:cs typeface="Tahoma"/>
              </a:rPr>
              <a:t>a	2,	addizi</a:t>
            </a:r>
            <a:r>
              <a:rPr sz="1800" spc="-10" dirty="0">
                <a:latin typeface="Tahoma"/>
                <a:cs typeface="Tahoma"/>
              </a:rPr>
              <a:t>o</a:t>
            </a:r>
            <a:r>
              <a:rPr sz="1800" dirty="0">
                <a:latin typeface="Tahoma"/>
                <a:cs typeface="Tahoma"/>
              </a:rPr>
              <a:t>ne	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7744" y="2043176"/>
            <a:ext cx="5333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ahoma"/>
                <a:cs typeface="Tahoma"/>
              </a:rPr>
              <a:t>sottrazione sono trattate come </a:t>
            </a:r>
            <a:r>
              <a:rPr sz="1800" dirty="0">
                <a:latin typeface="Tahoma"/>
                <a:cs typeface="Tahoma"/>
              </a:rPr>
              <a:t>una </a:t>
            </a:r>
            <a:r>
              <a:rPr sz="1800" spc="-5" dirty="0">
                <a:latin typeface="Tahoma"/>
                <a:cs typeface="Tahoma"/>
              </a:rPr>
              <a:t>unica</a:t>
            </a:r>
            <a:r>
              <a:rPr sz="1800" spc="-4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operazione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25748" y="2663018"/>
            <a:ext cx="23895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55" dirty="0">
                <a:latin typeface="Tahoma"/>
                <a:cs typeface="Tahoma"/>
              </a:rPr>
              <a:t>N</a:t>
            </a:r>
            <a:r>
              <a:rPr sz="1875" i="1" spc="-82" baseline="-20000" dirty="0">
                <a:latin typeface="Tahoma"/>
                <a:cs typeface="Tahoma"/>
              </a:rPr>
              <a:t>1</a:t>
            </a:r>
            <a:r>
              <a:rPr sz="1900" i="1" spc="-55" dirty="0">
                <a:latin typeface="Symbol"/>
                <a:cs typeface="Symbol"/>
              </a:rPr>
              <a:t></a:t>
            </a:r>
            <a:r>
              <a:rPr sz="1900" i="1" spc="-55" dirty="0">
                <a:latin typeface="Tahoma"/>
                <a:cs typeface="Tahoma"/>
              </a:rPr>
              <a:t>N</a:t>
            </a:r>
            <a:r>
              <a:rPr sz="1875" i="1" spc="-82" baseline="-20000" dirty="0">
                <a:latin typeface="Tahoma"/>
                <a:cs typeface="Tahoma"/>
              </a:rPr>
              <a:t>2 </a:t>
            </a:r>
            <a:r>
              <a:rPr sz="1900" i="1" spc="-75" dirty="0">
                <a:latin typeface="Tahoma"/>
                <a:cs typeface="Tahoma"/>
              </a:rPr>
              <a:t>=</a:t>
            </a:r>
            <a:r>
              <a:rPr sz="1900" i="1" spc="-25" dirty="0">
                <a:latin typeface="Tahoma"/>
                <a:cs typeface="Tahoma"/>
              </a:rPr>
              <a:t> </a:t>
            </a:r>
            <a:r>
              <a:rPr sz="1900" i="1" spc="-55" dirty="0">
                <a:latin typeface="Tahoma"/>
                <a:cs typeface="Tahoma"/>
              </a:rPr>
              <a:t>N</a:t>
            </a:r>
            <a:r>
              <a:rPr sz="1875" i="1" spc="-82" baseline="-20000" dirty="0">
                <a:latin typeface="Tahoma"/>
                <a:cs typeface="Tahoma"/>
              </a:rPr>
              <a:t>1</a:t>
            </a:r>
            <a:r>
              <a:rPr sz="1900" i="1" spc="-55" dirty="0">
                <a:latin typeface="Tahoma"/>
                <a:cs typeface="Tahoma"/>
              </a:rPr>
              <a:t>+(2</a:t>
            </a:r>
            <a:r>
              <a:rPr sz="1875" i="1" spc="-82" baseline="24444" dirty="0">
                <a:latin typeface="Tahoma"/>
                <a:cs typeface="Tahoma"/>
              </a:rPr>
              <a:t>n</a:t>
            </a:r>
            <a:r>
              <a:rPr sz="1900" i="1" spc="-55" dirty="0">
                <a:latin typeface="Symbol"/>
                <a:cs typeface="Symbol"/>
              </a:rPr>
              <a:t></a:t>
            </a:r>
            <a:r>
              <a:rPr sz="1900" i="1" spc="-55" dirty="0">
                <a:latin typeface="Tahoma"/>
                <a:cs typeface="Tahoma"/>
              </a:rPr>
              <a:t>N</a:t>
            </a:r>
            <a:r>
              <a:rPr sz="1875" i="1" spc="-82" baseline="-20000" dirty="0">
                <a:latin typeface="Tahoma"/>
                <a:cs typeface="Tahoma"/>
              </a:rPr>
              <a:t>2</a:t>
            </a:r>
            <a:r>
              <a:rPr sz="1900" i="1" spc="-55" dirty="0">
                <a:latin typeface="Tahoma"/>
                <a:cs typeface="Tahoma"/>
              </a:rPr>
              <a:t>)</a:t>
            </a:r>
            <a:r>
              <a:rPr sz="1900" i="1" spc="-55" dirty="0">
                <a:latin typeface="Symbol"/>
                <a:cs typeface="Symbol"/>
              </a:rPr>
              <a:t></a:t>
            </a:r>
            <a:r>
              <a:rPr sz="1900" i="1" spc="-55" dirty="0">
                <a:latin typeface="Tahoma"/>
                <a:cs typeface="Tahoma"/>
              </a:rPr>
              <a:t>2</a:t>
            </a:r>
            <a:r>
              <a:rPr sz="1875" i="1" spc="-82" baseline="24444" dirty="0">
                <a:latin typeface="Tahoma"/>
                <a:cs typeface="Tahoma"/>
              </a:rPr>
              <a:t>n</a:t>
            </a:r>
            <a:endParaRPr sz="1875" baseline="24444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01232" y="2580341"/>
            <a:ext cx="209994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40" dirty="0">
                <a:latin typeface="Tahoma"/>
                <a:cs typeface="Tahoma"/>
              </a:rPr>
              <a:t>si </a:t>
            </a:r>
            <a:r>
              <a:rPr sz="1900" i="1" spc="-60" dirty="0">
                <a:latin typeface="Tahoma"/>
                <a:cs typeface="Tahoma"/>
              </a:rPr>
              <a:t>trascura </a:t>
            </a:r>
            <a:r>
              <a:rPr sz="1900" i="1" spc="-25" dirty="0">
                <a:latin typeface="Tahoma"/>
                <a:cs typeface="Tahoma"/>
              </a:rPr>
              <a:t>il </a:t>
            </a:r>
            <a:r>
              <a:rPr sz="1900" i="1" spc="-40" dirty="0">
                <a:latin typeface="Tahoma"/>
                <a:cs typeface="Tahoma"/>
              </a:rPr>
              <a:t>bit </a:t>
            </a:r>
            <a:r>
              <a:rPr sz="1900" i="1" spc="-60" dirty="0">
                <a:latin typeface="Tahoma"/>
                <a:cs typeface="Tahoma"/>
              </a:rPr>
              <a:t>n</a:t>
            </a:r>
            <a:r>
              <a:rPr sz="1900" i="1" spc="-215" dirty="0">
                <a:latin typeface="Tahoma"/>
                <a:cs typeface="Tahoma"/>
              </a:rPr>
              <a:t> </a:t>
            </a:r>
            <a:r>
              <a:rPr sz="1900" i="1" spc="-70" dirty="0">
                <a:latin typeface="Tahoma"/>
                <a:cs typeface="Tahoma"/>
              </a:rPr>
              <a:t>+1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21276" y="3057525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635000" y="0"/>
                </a:lnTo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83176" y="3079750"/>
            <a:ext cx="285750" cy="251460"/>
          </a:xfrm>
          <a:custGeom>
            <a:avLst/>
            <a:gdLst/>
            <a:ahLst/>
            <a:cxnLst/>
            <a:rect l="l" t="t" r="r" b="b"/>
            <a:pathLst>
              <a:path w="285750" h="251460">
                <a:moveTo>
                  <a:pt x="225249" y="46620"/>
                </a:moveTo>
                <a:lnTo>
                  <a:pt x="0" y="244094"/>
                </a:lnTo>
                <a:lnTo>
                  <a:pt x="6223" y="251205"/>
                </a:lnTo>
                <a:lnTo>
                  <a:pt x="231535" y="53798"/>
                </a:lnTo>
                <a:lnTo>
                  <a:pt x="225249" y="46620"/>
                </a:lnTo>
                <a:close/>
              </a:path>
              <a:path w="285750" h="251460">
                <a:moveTo>
                  <a:pt x="270049" y="38226"/>
                </a:moveTo>
                <a:lnTo>
                  <a:pt x="234823" y="38226"/>
                </a:lnTo>
                <a:lnTo>
                  <a:pt x="241046" y="45465"/>
                </a:lnTo>
                <a:lnTo>
                  <a:pt x="231535" y="53798"/>
                </a:lnTo>
                <a:lnTo>
                  <a:pt x="253491" y="78866"/>
                </a:lnTo>
                <a:lnTo>
                  <a:pt x="270049" y="38226"/>
                </a:lnTo>
                <a:close/>
              </a:path>
              <a:path w="285750" h="251460">
                <a:moveTo>
                  <a:pt x="234823" y="38226"/>
                </a:moveTo>
                <a:lnTo>
                  <a:pt x="225249" y="46620"/>
                </a:lnTo>
                <a:lnTo>
                  <a:pt x="231535" y="53798"/>
                </a:lnTo>
                <a:lnTo>
                  <a:pt x="241046" y="45465"/>
                </a:lnTo>
                <a:lnTo>
                  <a:pt x="234823" y="38226"/>
                </a:lnTo>
                <a:close/>
              </a:path>
              <a:path w="285750" h="251460">
                <a:moveTo>
                  <a:pt x="285623" y="0"/>
                </a:moveTo>
                <a:lnTo>
                  <a:pt x="203326" y="21589"/>
                </a:lnTo>
                <a:lnTo>
                  <a:pt x="225249" y="46620"/>
                </a:lnTo>
                <a:lnTo>
                  <a:pt x="234823" y="38226"/>
                </a:lnTo>
                <a:lnTo>
                  <a:pt x="270049" y="38226"/>
                </a:lnTo>
                <a:lnTo>
                  <a:pt x="28562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91251" y="2770251"/>
            <a:ext cx="529590" cy="104139"/>
          </a:xfrm>
          <a:custGeom>
            <a:avLst/>
            <a:gdLst/>
            <a:ahLst/>
            <a:cxnLst/>
            <a:rect l="l" t="t" r="r" b="b"/>
            <a:pathLst>
              <a:path w="529589" h="104139">
                <a:moveTo>
                  <a:pt x="70358" y="28194"/>
                </a:moveTo>
                <a:lnTo>
                  <a:pt x="0" y="76073"/>
                </a:lnTo>
                <a:lnTo>
                  <a:pt x="80518" y="103632"/>
                </a:lnTo>
                <a:lnTo>
                  <a:pt x="76310" y="72389"/>
                </a:lnTo>
                <a:lnTo>
                  <a:pt x="63500" y="72389"/>
                </a:lnTo>
                <a:lnTo>
                  <a:pt x="62229" y="62864"/>
                </a:lnTo>
                <a:lnTo>
                  <a:pt x="74798" y="61168"/>
                </a:lnTo>
                <a:lnTo>
                  <a:pt x="70358" y="28194"/>
                </a:lnTo>
                <a:close/>
              </a:path>
              <a:path w="529589" h="104139">
                <a:moveTo>
                  <a:pt x="74798" y="61168"/>
                </a:moveTo>
                <a:lnTo>
                  <a:pt x="62229" y="62864"/>
                </a:lnTo>
                <a:lnTo>
                  <a:pt x="63500" y="72389"/>
                </a:lnTo>
                <a:lnTo>
                  <a:pt x="76081" y="70688"/>
                </a:lnTo>
                <a:lnTo>
                  <a:pt x="74798" y="61168"/>
                </a:lnTo>
                <a:close/>
              </a:path>
              <a:path w="529589" h="104139">
                <a:moveTo>
                  <a:pt x="76081" y="70688"/>
                </a:moveTo>
                <a:lnTo>
                  <a:pt x="63500" y="72389"/>
                </a:lnTo>
                <a:lnTo>
                  <a:pt x="76310" y="72389"/>
                </a:lnTo>
                <a:lnTo>
                  <a:pt x="76081" y="70688"/>
                </a:lnTo>
                <a:close/>
              </a:path>
              <a:path w="529589" h="104139">
                <a:moveTo>
                  <a:pt x="527938" y="0"/>
                </a:moveTo>
                <a:lnTo>
                  <a:pt x="74798" y="61168"/>
                </a:lnTo>
                <a:lnTo>
                  <a:pt x="76081" y="70688"/>
                </a:lnTo>
                <a:lnTo>
                  <a:pt x="529209" y="9398"/>
                </a:lnTo>
                <a:lnTo>
                  <a:pt x="52793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66291" y="3155270"/>
            <a:ext cx="6132195" cy="2730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1345">
              <a:lnSpc>
                <a:spcPct val="100000"/>
              </a:lnSpc>
              <a:spcBef>
                <a:spcPts val="95"/>
              </a:spcBef>
            </a:pPr>
            <a:r>
              <a:rPr sz="1900" i="1" spc="-60" dirty="0">
                <a:latin typeface="Tahoma"/>
                <a:cs typeface="Tahoma"/>
              </a:rPr>
              <a:t>complemento </a:t>
            </a:r>
            <a:r>
              <a:rPr sz="1900" i="1" spc="-55" dirty="0">
                <a:latin typeface="Tahoma"/>
                <a:cs typeface="Tahoma"/>
              </a:rPr>
              <a:t>a 2 </a:t>
            </a:r>
            <a:r>
              <a:rPr sz="1900" i="1" spc="-40" dirty="0">
                <a:latin typeface="Tahoma"/>
                <a:cs typeface="Tahoma"/>
              </a:rPr>
              <a:t>di </a:t>
            </a:r>
            <a:r>
              <a:rPr sz="1900" i="1" spc="-50" dirty="0">
                <a:latin typeface="Tahoma"/>
                <a:cs typeface="Tahoma"/>
              </a:rPr>
              <a:t>N</a:t>
            </a:r>
            <a:r>
              <a:rPr sz="1875" i="1" spc="-75" baseline="-20000" dirty="0">
                <a:latin typeface="Tahoma"/>
                <a:cs typeface="Tahoma"/>
              </a:rPr>
              <a:t>2</a:t>
            </a:r>
            <a:r>
              <a:rPr sz="1875" i="1" spc="382" baseline="-20000" dirty="0">
                <a:latin typeface="Tahoma"/>
                <a:cs typeface="Tahoma"/>
              </a:rPr>
              <a:t> </a:t>
            </a:r>
            <a:r>
              <a:rPr sz="1900" i="1" spc="-50" dirty="0">
                <a:latin typeface="Tahoma"/>
                <a:cs typeface="Tahoma"/>
              </a:rPr>
              <a:t>(-N</a:t>
            </a:r>
            <a:r>
              <a:rPr sz="1875" i="1" spc="-75" baseline="-20000" dirty="0">
                <a:latin typeface="Tahoma"/>
                <a:cs typeface="Tahoma"/>
              </a:rPr>
              <a:t>2</a:t>
            </a:r>
            <a:r>
              <a:rPr sz="1900" i="1" spc="-50" dirty="0">
                <a:latin typeface="Tahoma"/>
                <a:cs typeface="Tahoma"/>
              </a:rPr>
              <a:t>)</a:t>
            </a:r>
            <a:endParaRPr sz="1900">
              <a:latin typeface="Tahoma"/>
              <a:cs typeface="Tahoma"/>
            </a:endParaRPr>
          </a:p>
          <a:p>
            <a:pPr marL="1401445">
              <a:lnSpc>
                <a:spcPts val="2220"/>
              </a:lnSpc>
              <a:spcBef>
                <a:spcPts val="1925"/>
              </a:spcBef>
            </a:pPr>
            <a:r>
              <a:rPr sz="1800" dirty="0">
                <a:solidFill>
                  <a:srgbClr val="9900FF"/>
                </a:solidFill>
                <a:latin typeface="Wingdings 2"/>
                <a:cs typeface="Wingdings 2"/>
              </a:rPr>
              <a:t></a:t>
            </a:r>
            <a:r>
              <a:rPr sz="1800" dirty="0">
                <a:solidFill>
                  <a:srgbClr val="9900FF"/>
                </a:solidFill>
                <a:latin typeface="Times New Roman"/>
                <a:cs typeface="Times New Roman"/>
              </a:rPr>
              <a:t> </a:t>
            </a:r>
            <a:r>
              <a:rPr sz="1900" i="1" spc="-45" dirty="0">
                <a:latin typeface="Tahoma"/>
                <a:cs typeface="Tahoma"/>
              </a:rPr>
              <a:t>Si </a:t>
            </a:r>
            <a:r>
              <a:rPr sz="1900" i="1" spc="-50" dirty="0">
                <a:latin typeface="Tahoma"/>
                <a:cs typeface="Tahoma"/>
              </a:rPr>
              <a:t>calcola </a:t>
            </a:r>
            <a:r>
              <a:rPr sz="1900" i="1" spc="-25" dirty="0">
                <a:latin typeface="Tahoma"/>
                <a:cs typeface="Tahoma"/>
              </a:rPr>
              <a:t>il </a:t>
            </a:r>
            <a:r>
              <a:rPr sz="1900" i="1" spc="-60" dirty="0">
                <a:latin typeface="Tahoma"/>
                <a:cs typeface="Tahoma"/>
              </a:rPr>
              <a:t>complemento </a:t>
            </a:r>
            <a:r>
              <a:rPr sz="1900" i="1" spc="-55" dirty="0">
                <a:latin typeface="Tahoma"/>
                <a:cs typeface="Tahoma"/>
              </a:rPr>
              <a:t>a 2 </a:t>
            </a:r>
            <a:r>
              <a:rPr sz="1900" i="1" spc="-40" dirty="0">
                <a:latin typeface="Tahoma"/>
                <a:cs typeface="Tahoma"/>
              </a:rPr>
              <a:t>di</a:t>
            </a:r>
            <a:r>
              <a:rPr sz="1900" i="1" spc="160" dirty="0">
                <a:latin typeface="Tahoma"/>
                <a:cs typeface="Tahoma"/>
              </a:rPr>
              <a:t> </a:t>
            </a:r>
            <a:r>
              <a:rPr sz="1900" i="1" spc="-45" dirty="0">
                <a:latin typeface="Tahoma"/>
                <a:cs typeface="Tahoma"/>
              </a:rPr>
              <a:t>N</a:t>
            </a:r>
            <a:r>
              <a:rPr sz="1875" i="1" spc="-67" baseline="-20000" dirty="0">
                <a:latin typeface="Tahoma"/>
                <a:cs typeface="Tahoma"/>
              </a:rPr>
              <a:t>2</a:t>
            </a:r>
            <a:endParaRPr sz="1875" baseline="-20000">
              <a:latin typeface="Tahoma"/>
              <a:cs typeface="Tahoma"/>
            </a:endParaRPr>
          </a:p>
          <a:p>
            <a:pPr marL="1401445">
              <a:lnSpc>
                <a:spcPts val="2160"/>
              </a:lnSpc>
            </a:pPr>
            <a:r>
              <a:rPr sz="1800" dirty="0">
                <a:solidFill>
                  <a:srgbClr val="9900FF"/>
                </a:solidFill>
                <a:latin typeface="Wingdings 2"/>
                <a:cs typeface="Wingdings 2"/>
              </a:rPr>
              <a:t></a:t>
            </a:r>
            <a:r>
              <a:rPr sz="1800" dirty="0">
                <a:solidFill>
                  <a:srgbClr val="9900FF"/>
                </a:solidFill>
                <a:latin typeface="Times New Roman"/>
                <a:cs typeface="Times New Roman"/>
              </a:rPr>
              <a:t> </a:t>
            </a:r>
            <a:r>
              <a:rPr sz="1900" i="1" spc="-40" dirty="0">
                <a:latin typeface="Tahoma"/>
                <a:cs typeface="Tahoma"/>
              </a:rPr>
              <a:t>Si </a:t>
            </a:r>
            <a:r>
              <a:rPr sz="1900" i="1" spc="-70" dirty="0">
                <a:latin typeface="Tahoma"/>
                <a:cs typeface="Tahoma"/>
              </a:rPr>
              <a:t>somma </a:t>
            </a:r>
            <a:r>
              <a:rPr sz="1900" i="1" spc="-45" dirty="0">
                <a:latin typeface="Tahoma"/>
                <a:cs typeface="Tahoma"/>
              </a:rPr>
              <a:t>N</a:t>
            </a:r>
            <a:r>
              <a:rPr sz="1875" i="1" spc="-67" baseline="-20000" dirty="0">
                <a:latin typeface="Tahoma"/>
                <a:cs typeface="Tahoma"/>
              </a:rPr>
              <a:t>1 </a:t>
            </a:r>
            <a:r>
              <a:rPr sz="1900" i="1" spc="-60" dirty="0">
                <a:latin typeface="Tahoma"/>
                <a:cs typeface="Tahoma"/>
              </a:rPr>
              <a:t>con </a:t>
            </a:r>
            <a:r>
              <a:rPr sz="1900" i="1" spc="-25" dirty="0">
                <a:latin typeface="Tahoma"/>
                <a:cs typeface="Tahoma"/>
              </a:rPr>
              <a:t>il </a:t>
            </a:r>
            <a:r>
              <a:rPr sz="1900" i="1" spc="-60" dirty="0">
                <a:latin typeface="Tahoma"/>
                <a:cs typeface="Tahoma"/>
              </a:rPr>
              <a:t>complemento </a:t>
            </a:r>
            <a:r>
              <a:rPr sz="1900" i="1" spc="-55" dirty="0">
                <a:latin typeface="Tahoma"/>
                <a:cs typeface="Tahoma"/>
              </a:rPr>
              <a:t>a 2 </a:t>
            </a:r>
            <a:r>
              <a:rPr sz="1900" i="1" spc="-40" dirty="0">
                <a:latin typeface="Tahoma"/>
                <a:cs typeface="Tahoma"/>
              </a:rPr>
              <a:t>di</a:t>
            </a:r>
            <a:r>
              <a:rPr sz="1900" i="1" spc="65" dirty="0">
                <a:latin typeface="Tahoma"/>
                <a:cs typeface="Tahoma"/>
              </a:rPr>
              <a:t> </a:t>
            </a:r>
            <a:r>
              <a:rPr sz="1900" i="1" spc="-50" dirty="0">
                <a:latin typeface="Tahoma"/>
                <a:cs typeface="Tahoma"/>
              </a:rPr>
              <a:t>N</a:t>
            </a:r>
            <a:r>
              <a:rPr sz="1875" i="1" spc="-75" baseline="-20000" dirty="0">
                <a:latin typeface="Tahoma"/>
                <a:cs typeface="Tahoma"/>
              </a:rPr>
              <a:t>2</a:t>
            </a:r>
            <a:endParaRPr sz="1875" baseline="-20000">
              <a:latin typeface="Tahoma"/>
              <a:cs typeface="Tahoma"/>
            </a:endParaRPr>
          </a:p>
          <a:p>
            <a:pPr marL="1401445">
              <a:lnSpc>
                <a:spcPts val="2220"/>
              </a:lnSpc>
            </a:pPr>
            <a:r>
              <a:rPr sz="1800" dirty="0">
                <a:solidFill>
                  <a:srgbClr val="9900FF"/>
                </a:solidFill>
                <a:latin typeface="Wingdings 2"/>
                <a:cs typeface="Wingdings 2"/>
              </a:rPr>
              <a:t></a:t>
            </a:r>
            <a:r>
              <a:rPr sz="1800" dirty="0">
                <a:solidFill>
                  <a:srgbClr val="9900FF"/>
                </a:solidFill>
                <a:latin typeface="Times New Roman"/>
                <a:cs typeface="Times New Roman"/>
              </a:rPr>
              <a:t> </a:t>
            </a:r>
            <a:r>
              <a:rPr sz="1900" i="1" spc="-40" dirty="0">
                <a:latin typeface="Tahoma"/>
                <a:cs typeface="Tahoma"/>
              </a:rPr>
              <a:t>Si </a:t>
            </a:r>
            <a:r>
              <a:rPr sz="1900" i="1" spc="-60" dirty="0">
                <a:latin typeface="Tahoma"/>
                <a:cs typeface="Tahoma"/>
              </a:rPr>
              <a:t>trascura </a:t>
            </a:r>
            <a:r>
              <a:rPr sz="1900" i="1" spc="-25" dirty="0">
                <a:latin typeface="Tahoma"/>
                <a:cs typeface="Tahoma"/>
              </a:rPr>
              <a:t>il </a:t>
            </a:r>
            <a:r>
              <a:rPr sz="1900" i="1" spc="-40" dirty="0">
                <a:latin typeface="Tahoma"/>
                <a:cs typeface="Tahoma"/>
              </a:rPr>
              <a:t>bit </a:t>
            </a:r>
            <a:r>
              <a:rPr sz="1900" i="1" spc="-45" dirty="0">
                <a:latin typeface="Tahoma"/>
                <a:cs typeface="Tahoma"/>
              </a:rPr>
              <a:t>più significativo del</a:t>
            </a:r>
            <a:r>
              <a:rPr sz="1900" i="1" spc="110" dirty="0">
                <a:latin typeface="Tahoma"/>
                <a:cs typeface="Tahoma"/>
              </a:rPr>
              <a:t> </a:t>
            </a:r>
            <a:r>
              <a:rPr sz="1900" i="1" spc="-45" dirty="0">
                <a:latin typeface="Tahoma"/>
                <a:cs typeface="Tahoma"/>
              </a:rPr>
              <a:t>risultato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975"/>
              </a:spcBef>
            </a:pPr>
            <a:r>
              <a:rPr sz="1900" i="1" spc="-55" dirty="0">
                <a:latin typeface="Tahoma"/>
                <a:cs typeface="Tahoma"/>
              </a:rPr>
              <a:t>Esempio: </a:t>
            </a:r>
            <a:r>
              <a:rPr sz="1900" i="1" spc="-50" dirty="0">
                <a:latin typeface="Tahoma"/>
                <a:cs typeface="Tahoma"/>
              </a:rPr>
              <a:t>(010001)</a:t>
            </a:r>
            <a:r>
              <a:rPr sz="1875" i="1" spc="-75" baseline="-20000" dirty="0">
                <a:latin typeface="Tahoma"/>
                <a:cs typeface="Tahoma"/>
              </a:rPr>
              <a:t>2</a:t>
            </a:r>
            <a:r>
              <a:rPr sz="1900" i="1" spc="-50" dirty="0">
                <a:latin typeface="Symbol"/>
                <a:cs typeface="Symbol"/>
              </a:rPr>
              <a:t></a:t>
            </a:r>
            <a:r>
              <a:rPr sz="1900" i="1" spc="-50" dirty="0">
                <a:latin typeface="Tahoma"/>
                <a:cs typeface="Tahoma"/>
              </a:rPr>
              <a:t>(000101)</a:t>
            </a:r>
            <a:r>
              <a:rPr sz="1875" i="1" spc="-75" baseline="-20000" dirty="0">
                <a:latin typeface="Tahoma"/>
                <a:cs typeface="Tahoma"/>
              </a:rPr>
              <a:t>2 </a:t>
            </a:r>
            <a:r>
              <a:rPr sz="1900" i="1" spc="-75" dirty="0">
                <a:latin typeface="Tahoma"/>
                <a:cs typeface="Tahoma"/>
              </a:rPr>
              <a:t>=</a:t>
            </a:r>
            <a:r>
              <a:rPr sz="1900" i="1" spc="-85" dirty="0">
                <a:latin typeface="Tahoma"/>
                <a:cs typeface="Tahoma"/>
              </a:rPr>
              <a:t> </a:t>
            </a:r>
            <a:r>
              <a:rPr sz="1900" i="1" spc="-45" dirty="0">
                <a:latin typeface="Tahoma"/>
                <a:cs typeface="Tahoma"/>
              </a:rPr>
              <a:t>(17)</a:t>
            </a:r>
            <a:r>
              <a:rPr sz="1875" i="1" spc="-67" baseline="-20000" dirty="0">
                <a:latin typeface="Tahoma"/>
                <a:cs typeface="Tahoma"/>
              </a:rPr>
              <a:t>10</a:t>
            </a:r>
            <a:r>
              <a:rPr sz="1900" i="1" spc="-45" dirty="0">
                <a:latin typeface="Symbol"/>
                <a:cs typeface="Symbol"/>
              </a:rPr>
              <a:t></a:t>
            </a:r>
            <a:r>
              <a:rPr sz="1900" i="1" spc="-45" dirty="0">
                <a:latin typeface="Tahoma"/>
                <a:cs typeface="Tahoma"/>
              </a:rPr>
              <a:t>(5)</a:t>
            </a:r>
            <a:r>
              <a:rPr sz="1875" i="1" spc="-67" baseline="-20000" dirty="0">
                <a:latin typeface="Tahoma"/>
                <a:cs typeface="Tahoma"/>
              </a:rPr>
              <a:t>10</a:t>
            </a:r>
            <a:endParaRPr sz="1875" baseline="-20000">
              <a:latin typeface="Tahoma"/>
              <a:cs typeface="Tahoma"/>
            </a:endParaRPr>
          </a:p>
          <a:p>
            <a:pPr marL="138430" algn="ctr">
              <a:lnSpc>
                <a:spcPct val="100000"/>
              </a:lnSpc>
              <a:spcBef>
                <a:spcPts val="1920"/>
              </a:spcBef>
            </a:pPr>
            <a:r>
              <a:rPr sz="1800" dirty="0">
                <a:latin typeface="Tahoma"/>
                <a:cs typeface="Tahoma"/>
              </a:rPr>
              <a:t>010001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+</a:t>
            </a:r>
            <a:endParaRPr sz="1800">
              <a:latin typeface="Tahoma"/>
              <a:cs typeface="Tahoma"/>
            </a:endParaRPr>
          </a:p>
          <a:p>
            <a:pPr marR="260985" algn="ctr">
              <a:lnSpc>
                <a:spcPct val="100000"/>
              </a:lnSpc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800" u="sng" spc="2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111011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51301" y="5859881"/>
            <a:ext cx="9004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1001100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03676" y="5880100"/>
            <a:ext cx="165100" cy="282575"/>
          </a:xfrm>
          <a:custGeom>
            <a:avLst/>
            <a:gdLst/>
            <a:ahLst/>
            <a:cxnLst/>
            <a:rect l="l" t="t" r="r" b="b"/>
            <a:pathLst>
              <a:path w="165100" h="282575">
                <a:moveTo>
                  <a:pt x="0" y="282575"/>
                </a:moveTo>
                <a:lnTo>
                  <a:pt x="165100" y="282575"/>
                </a:lnTo>
                <a:lnTo>
                  <a:pt x="165100" y="0"/>
                </a:lnTo>
                <a:lnTo>
                  <a:pt x="0" y="0"/>
                </a:lnTo>
                <a:lnTo>
                  <a:pt x="0" y="282575"/>
                </a:lnTo>
                <a:close/>
              </a:path>
            </a:pathLst>
          </a:custGeom>
          <a:ln w="12700">
            <a:solidFill>
              <a:srgbClr val="33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90973" y="5994400"/>
            <a:ext cx="365125" cy="76200"/>
          </a:xfrm>
          <a:custGeom>
            <a:avLst/>
            <a:gdLst/>
            <a:ahLst/>
            <a:cxnLst/>
            <a:rect l="l" t="t" r="r" b="b"/>
            <a:pathLst>
              <a:path w="365125" h="76200">
                <a:moveTo>
                  <a:pt x="288925" y="0"/>
                </a:moveTo>
                <a:lnTo>
                  <a:pt x="288925" y="76200"/>
                </a:lnTo>
                <a:lnTo>
                  <a:pt x="355600" y="42862"/>
                </a:lnTo>
                <a:lnTo>
                  <a:pt x="301625" y="42862"/>
                </a:lnTo>
                <a:lnTo>
                  <a:pt x="301625" y="33337"/>
                </a:lnTo>
                <a:lnTo>
                  <a:pt x="355600" y="33337"/>
                </a:lnTo>
                <a:lnTo>
                  <a:pt x="288925" y="0"/>
                </a:lnTo>
                <a:close/>
              </a:path>
              <a:path w="365125" h="76200">
                <a:moveTo>
                  <a:pt x="288925" y="33337"/>
                </a:moveTo>
                <a:lnTo>
                  <a:pt x="0" y="33337"/>
                </a:lnTo>
                <a:lnTo>
                  <a:pt x="0" y="42862"/>
                </a:lnTo>
                <a:lnTo>
                  <a:pt x="288925" y="42862"/>
                </a:lnTo>
                <a:lnTo>
                  <a:pt x="288925" y="33337"/>
                </a:lnTo>
                <a:close/>
              </a:path>
              <a:path w="365125" h="76200">
                <a:moveTo>
                  <a:pt x="355600" y="33337"/>
                </a:moveTo>
                <a:lnTo>
                  <a:pt x="301625" y="33337"/>
                </a:lnTo>
                <a:lnTo>
                  <a:pt x="301625" y="42862"/>
                </a:lnTo>
                <a:lnTo>
                  <a:pt x="355600" y="42862"/>
                </a:lnTo>
                <a:lnTo>
                  <a:pt x="365125" y="38100"/>
                </a:lnTo>
                <a:lnTo>
                  <a:pt x="355600" y="3333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019802" y="5862437"/>
            <a:ext cx="61722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i="1" spc="-50" dirty="0">
                <a:latin typeface="Tahoma"/>
                <a:cs typeface="Tahoma"/>
              </a:rPr>
              <a:t>(</a:t>
            </a:r>
            <a:r>
              <a:rPr sz="1900" i="1" spc="-55" dirty="0">
                <a:latin typeface="Tahoma"/>
                <a:cs typeface="Tahoma"/>
              </a:rPr>
              <a:t>12</a:t>
            </a:r>
            <a:r>
              <a:rPr sz="1900" i="1" spc="-50" dirty="0">
                <a:latin typeface="Tahoma"/>
                <a:cs typeface="Tahoma"/>
              </a:rPr>
              <a:t>)</a:t>
            </a:r>
            <a:r>
              <a:rPr sz="1875" i="1" spc="-44" baseline="-20000" dirty="0">
                <a:latin typeface="Tahoma"/>
                <a:cs typeface="Tahoma"/>
              </a:rPr>
              <a:t>10</a:t>
            </a:r>
            <a:endParaRPr sz="1875" baseline="-200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Sottrazione</a:t>
            </a:r>
            <a:r>
              <a:rPr spc="10" dirty="0"/>
              <a:t> </a:t>
            </a:r>
            <a:r>
              <a:rPr spc="-5" dirty="0"/>
              <a:t>Binaria</a:t>
            </a:r>
          </a:p>
        </p:txBody>
      </p:sp>
      <p:sp>
        <p:nvSpPr>
          <p:cNvPr id="19" name="object 19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40" y="1497228"/>
            <a:ext cx="7614920" cy="1001394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45" dirty="0">
                <a:latin typeface="Lucida Sans Unicode"/>
                <a:cs typeface="Lucida Sans Unicode"/>
              </a:rPr>
              <a:t>Si </a:t>
            </a:r>
            <a:r>
              <a:rPr sz="1600" spc="-85" dirty="0">
                <a:latin typeface="Lucida Sans Unicode"/>
                <a:cs typeface="Lucida Sans Unicode"/>
              </a:rPr>
              <a:t>considerino </a:t>
            </a:r>
            <a:r>
              <a:rPr sz="1600" spc="-80" dirty="0">
                <a:latin typeface="Lucida Sans Unicode"/>
                <a:cs typeface="Lucida Sans Unicode"/>
              </a:rPr>
              <a:t>due </a:t>
            </a:r>
            <a:r>
              <a:rPr sz="1600" spc="-105" dirty="0">
                <a:latin typeface="Lucida Sans Unicode"/>
                <a:cs typeface="Lucida Sans Unicode"/>
              </a:rPr>
              <a:t>numeri </a:t>
            </a:r>
            <a:r>
              <a:rPr sz="1600" spc="-100" dirty="0">
                <a:latin typeface="Lucida Sans Unicode"/>
                <a:cs typeface="Lucida Sans Unicode"/>
              </a:rPr>
              <a:t>binari </a:t>
            </a:r>
            <a:r>
              <a:rPr sz="1600" spc="-60" dirty="0">
                <a:latin typeface="Lucida Sans Unicode"/>
                <a:cs typeface="Lucida Sans Unicode"/>
              </a:rPr>
              <a:t>ad </a:t>
            </a:r>
            <a:r>
              <a:rPr sz="1600" spc="-110" dirty="0">
                <a:latin typeface="Lucida Sans Unicode"/>
                <a:cs typeface="Lucida Sans Unicode"/>
              </a:rPr>
              <a:t>n</a:t>
            </a:r>
            <a:r>
              <a:rPr sz="1600" spc="-65" dirty="0">
                <a:latin typeface="Lucida Sans Unicode"/>
                <a:cs typeface="Lucida Sans Unicode"/>
              </a:rPr>
              <a:t> </a:t>
            </a:r>
            <a:r>
              <a:rPr sz="1600" spc="-130" dirty="0">
                <a:latin typeface="Lucida Sans Unicode"/>
                <a:cs typeface="Lucida Sans Unicode"/>
              </a:rPr>
              <a:t>bit</a:t>
            </a:r>
            <a:endParaRPr sz="1600">
              <a:latin typeface="Lucida Sans Unicode"/>
              <a:cs typeface="Lucida Sans Unicode"/>
            </a:endParaRPr>
          </a:p>
          <a:p>
            <a:pPr marL="355600" marR="5080" indent="-343535" algn="just">
              <a:lnSpc>
                <a:spcPct val="90100"/>
              </a:lnSpc>
              <a:spcBef>
                <a:spcPts val="384"/>
              </a:spcBef>
            </a:pPr>
            <a:r>
              <a:rPr sz="1600" spc="45" dirty="0">
                <a:latin typeface="Lucida Sans Unicode"/>
                <a:cs typeface="Lucida Sans Unicode"/>
              </a:rPr>
              <a:t>Si </a:t>
            </a:r>
            <a:r>
              <a:rPr sz="1600" spc="-55" dirty="0">
                <a:latin typeface="Lucida Sans Unicode"/>
                <a:cs typeface="Lucida Sans Unicode"/>
              </a:rPr>
              <a:t>ha </a:t>
            </a:r>
            <a:r>
              <a:rPr sz="1600" b="1" u="sng" spc="-50" dirty="0">
                <a:solidFill>
                  <a:srgbClr val="3B8B92"/>
                </a:solidFill>
                <a:uFill>
                  <a:solidFill>
                    <a:srgbClr val="3B8B92"/>
                  </a:solidFill>
                </a:uFill>
                <a:latin typeface="Yu Gothic UI"/>
                <a:cs typeface="Yu Gothic UI"/>
              </a:rPr>
              <a:t>overflow</a:t>
            </a:r>
            <a:r>
              <a:rPr sz="1600" b="1" spc="-50" dirty="0">
                <a:solidFill>
                  <a:srgbClr val="3B8B92"/>
                </a:solidFill>
                <a:latin typeface="Yu Gothic UI"/>
                <a:cs typeface="Yu Gothic UI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quando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100" dirty="0">
                <a:latin typeface="Lucida Sans Unicode"/>
                <a:cs typeface="Lucida Sans Unicode"/>
              </a:rPr>
              <a:t>risultato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90" dirty="0">
                <a:latin typeface="Lucida Sans Unicode"/>
                <a:cs typeface="Lucida Sans Unicode"/>
              </a:rPr>
              <a:t>un’operazione </a:t>
            </a:r>
            <a:r>
              <a:rPr sz="1600" spc="-95" dirty="0">
                <a:latin typeface="Lucida Sans Unicode"/>
                <a:cs typeface="Lucida Sans Unicode"/>
              </a:rPr>
              <a:t>tra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80" dirty="0">
                <a:latin typeface="Lucida Sans Unicode"/>
                <a:cs typeface="Lucida Sans Unicode"/>
              </a:rPr>
              <a:t>due </a:t>
            </a:r>
            <a:r>
              <a:rPr sz="1600" spc="-105" dirty="0">
                <a:latin typeface="Lucida Sans Unicode"/>
                <a:cs typeface="Lucida Sans Unicode"/>
              </a:rPr>
              <a:t>numeri non </a:t>
            </a:r>
            <a:r>
              <a:rPr sz="1600" spc="-5" dirty="0">
                <a:latin typeface="Lucida Sans Unicode"/>
                <a:cs typeface="Lucida Sans Unicode"/>
              </a:rPr>
              <a:t>è  </a:t>
            </a:r>
            <a:r>
              <a:rPr sz="1600" spc="-80" dirty="0">
                <a:latin typeface="Lucida Sans Unicode"/>
                <a:cs typeface="Lucida Sans Unicode"/>
              </a:rPr>
              <a:t>rappresentabile </a:t>
            </a:r>
            <a:r>
              <a:rPr sz="1600" spc="-90" dirty="0">
                <a:latin typeface="Lucida Sans Unicode"/>
                <a:cs typeface="Lucida Sans Unicode"/>
              </a:rPr>
              <a:t>correttamente </a:t>
            </a:r>
            <a:r>
              <a:rPr sz="1600" spc="-80" dirty="0">
                <a:latin typeface="Lucida Sans Unicode"/>
                <a:cs typeface="Lucida Sans Unicode"/>
              </a:rPr>
              <a:t>con </a:t>
            </a:r>
            <a:r>
              <a:rPr sz="1600" spc="-110" dirty="0">
                <a:latin typeface="Lucida Sans Unicode"/>
                <a:cs typeface="Lucida Sans Unicode"/>
              </a:rPr>
              <a:t>n </a:t>
            </a:r>
            <a:r>
              <a:rPr sz="1600" spc="-130" dirty="0">
                <a:latin typeface="Lucida Sans Unicode"/>
                <a:cs typeface="Lucida Sans Unicode"/>
              </a:rPr>
              <a:t>bit </a:t>
            </a:r>
            <a:r>
              <a:rPr sz="1600" spc="-25" dirty="0">
                <a:latin typeface="Lucida Sans Unicode"/>
                <a:cs typeface="Lucida Sans Unicode"/>
              </a:rPr>
              <a:t>(eccede </a:t>
            </a:r>
            <a:r>
              <a:rPr sz="1600" spc="-110" dirty="0">
                <a:latin typeface="Lucida Sans Unicode"/>
                <a:cs typeface="Lucida Sans Unicode"/>
              </a:rPr>
              <a:t>il limite </a:t>
            </a:r>
            <a:r>
              <a:rPr sz="1600" spc="-85" dirty="0">
                <a:latin typeface="Lucida Sans Unicode"/>
                <a:cs typeface="Lucida Sans Unicode"/>
              </a:rPr>
              <a:t>superiore </a:t>
            </a:r>
            <a:r>
              <a:rPr sz="1600" spc="-100" dirty="0">
                <a:latin typeface="Lucida Sans Unicode"/>
                <a:cs typeface="Lucida Sans Unicode"/>
              </a:rPr>
              <a:t>o </a:t>
            </a:r>
            <a:r>
              <a:rPr sz="1600" spc="-95" dirty="0">
                <a:latin typeface="Lucida Sans Unicode"/>
                <a:cs typeface="Lucida Sans Unicode"/>
              </a:rPr>
              <a:t>inferiore </a:t>
            </a:r>
            <a:r>
              <a:rPr sz="1600" spc="-114" dirty="0">
                <a:latin typeface="Lucida Sans Unicode"/>
                <a:cs typeface="Lucida Sans Unicode"/>
              </a:rPr>
              <a:t>di  </a:t>
            </a:r>
            <a:r>
              <a:rPr sz="1600" spc="-85" dirty="0">
                <a:latin typeface="Lucida Sans Unicode"/>
                <a:cs typeface="Lucida Sans Unicode"/>
              </a:rPr>
              <a:t>rappresentabilità </a:t>
            </a:r>
            <a:r>
              <a:rPr sz="1600" spc="-75" dirty="0">
                <a:latin typeface="Lucida Sans Unicode"/>
                <a:cs typeface="Lucida Sans Unicode"/>
              </a:rPr>
              <a:t>con </a:t>
            </a:r>
            <a:r>
              <a:rPr sz="1600" spc="-114" dirty="0">
                <a:latin typeface="Lucida Sans Unicode"/>
                <a:cs typeface="Lucida Sans Unicode"/>
              </a:rPr>
              <a:t>gli </a:t>
            </a:r>
            <a:r>
              <a:rPr sz="1600" spc="-105" dirty="0">
                <a:latin typeface="Lucida Sans Unicode"/>
                <a:cs typeface="Lucida Sans Unicode"/>
              </a:rPr>
              <a:t>n</a:t>
            </a:r>
            <a:r>
              <a:rPr sz="1600" spc="20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bit)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4316348"/>
            <a:ext cx="14363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  <a:tab pos="815975" algn="l"/>
              </a:tabLst>
            </a:pPr>
            <a:r>
              <a:rPr sz="1600" spc="-10" dirty="0">
                <a:latin typeface="Tahoma"/>
                <a:cs typeface="Tahoma"/>
              </a:rPr>
              <a:t>Per	evitare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45182" y="4316348"/>
            <a:ext cx="60325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35050" algn="l"/>
                <a:tab pos="1865630" algn="l"/>
                <a:tab pos="2998470" algn="l"/>
                <a:tab pos="3258820" algn="l"/>
                <a:tab pos="4114165" algn="l"/>
                <a:tab pos="4441825" algn="l"/>
                <a:tab pos="4838065" algn="l"/>
                <a:tab pos="5727065" algn="l"/>
              </a:tabLst>
            </a:pPr>
            <a:r>
              <a:rPr sz="1600" spc="-10" dirty="0">
                <a:latin typeface="Tahoma"/>
                <a:cs typeface="Tahoma"/>
              </a:rPr>
              <a:t>l’</a:t>
            </a:r>
            <a:r>
              <a:rPr sz="1600" dirty="0">
                <a:latin typeface="Tahoma"/>
                <a:cs typeface="Tahoma"/>
              </a:rPr>
              <a:t>ov</a:t>
            </a:r>
            <a:r>
              <a:rPr sz="1600" spc="-10" dirty="0">
                <a:latin typeface="Tahoma"/>
                <a:cs typeface="Tahoma"/>
              </a:rPr>
              <a:t>erf</a:t>
            </a:r>
            <a:r>
              <a:rPr sz="1600" spc="-5" dirty="0">
                <a:latin typeface="Tahoma"/>
                <a:cs typeface="Tahoma"/>
              </a:rPr>
              <a:t>low</a:t>
            </a:r>
            <a:r>
              <a:rPr sz="1600" dirty="0">
                <a:latin typeface="Tahoma"/>
                <a:cs typeface="Tahoma"/>
              </a:rPr>
              <a:t>	o</a:t>
            </a:r>
            <a:r>
              <a:rPr sz="1600" spc="-10" dirty="0">
                <a:latin typeface="Tahoma"/>
                <a:cs typeface="Tahoma"/>
              </a:rPr>
              <a:t>ccorr</a:t>
            </a:r>
            <a:r>
              <a:rPr sz="1600" spc="-5" dirty="0">
                <a:latin typeface="Tahoma"/>
                <a:cs typeface="Tahoma"/>
              </a:rPr>
              <a:t>e</a:t>
            </a:r>
            <a:r>
              <a:rPr sz="1600" dirty="0">
                <a:latin typeface="Tahoma"/>
                <a:cs typeface="Tahoma"/>
              </a:rPr>
              <a:t>	</a:t>
            </a:r>
            <a:r>
              <a:rPr sz="1600" spc="-5" dirty="0">
                <a:latin typeface="Tahoma"/>
                <a:cs typeface="Tahoma"/>
              </a:rPr>
              <a:t>aum</a:t>
            </a:r>
            <a:r>
              <a:rPr sz="1600" spc="-10" dirty="0">
                <a:latin typeface="Tahoma"/>
                <a:cs typeface="Tahoma"/>
              </a:rPr>
              <a:t>en</a:t>
            </a:r>
            <a:r>
              <a:rPr sz="1600" spc="-15" dirty="0">
                <a:latin typeface="Tahoma"/>
                <a:cs typeface="Tahoma"/>
              </a:rPr>
              <a:t>t</a:t>
            </a:r>
            <a:r>
              <a:rPr sz="1600" spc="-5" dirty="0">
                <a:latin typeface="Tahoma"/>
                <a:cs typeface="Tahoma"/>
              </a:rPr>
              <a:t>are</a:t>
            </a:r>
            <a:r>
              <a:rPr sz="1600" dirty="0">
                <a:latin typeface="Tahoma"/>
                <a:cs typeface="Tahoma"/>
              </a:rPr>
              <a:t>	</a:t>
            </a:r>
            <a:r>
              <a:rPr sz="1600" spc="-10" dirty="0">
                <a:latin typeface="Tahoma"/>
                <a:cs typeface="Tahoma"/>
              </a:rPr>
              <a:t>i</a:t>
            </a:r>
            <a:r>
              <a:rPr sz="1600" spc="-5" dirty="0">
                <a:latin typeface="Tahoma"/>
                <a:cs typeface="Tahoma"/>
              </a:rPr>
              <a:t>l</a:t>
            </a:r>
            <a:r>
              <a:rPr sz="1600" dirty="0">
                <a:latin typeface="Tahoma"/>
                <a:cs typeface="Tahoma"/>
              </a:rPr>
              <a:t>	</a:t>
            </a:r>
            <a:r>
              <a:rPr sz="1600" spc="-5" dirty="0">
                <a:latin typeface="Tahoma"/>
                <a:cs typeface="Tahoma"/>
              </a:rPr>
              <a:t>n</a:t>
            </a:r>
            <a:r>
              <a:rPr sz="1600" spc="-10" dirty="0">
                <a:latin typeface="Tahoma"/>
                <a:cs typeface="Tahoma"/>
              </a:rPr>
              <a:t>u</a:t>
            </a:r>
            <a:r>
              <a:rPr sz="1600" dirty="0">
                <a:latin typeface="Tahoma"/>
                <a:cs typeface="Tahoma"/>
              </a:rPr>
              <a:t>m</a:t>
            </a:r>
            <a:r>
              <a:rPr sz="1600" spc="-10" dirty="0">
                <a:latin typeface="Tahoma"/>
                <a:cs typeface="Tahoma"/>
              </a:rPr>
              <a:t>er</a:t>
            </a:r>
            <a:r>
              <a:rPr sz="1600" spc="-5" dirty="0">
                <a:latin typeface="Tahoma"/>
                <a:cs typeface="Tahoma"/>
              </a:rPr>
              <a:t>o</a:t>
            </a:r>
            <a:r>
              <a:rPr sz="1600" dirty="0">
                <a:latin typeface="Tahoma"/>
                <a:cs typeface="Tahoma"/>
              </a:rPr>
              <a:t>	d</a:t>
            </a:r>
            <a:r>
              <a:rPr sz="1600" spc="-5" dirty="0">
                <a:latin typeface="Tahoma"/>
                <a:cs typeface="Tahoma"/>
              </a:rPr>
              <a:t>i</a:t>
            </a:r>
            <a:r>
              <a:rPr sz="1600" dirty="0">
                <a:latin typeface="Tahoma"/>
                <a:cs typeface="Tahoma"/>
              </a:rPr>
              <a:t>	</a:t>
            </a:r>
            <a:r>
              <a:rPr sz="1600" spc="-5" dirty="0">
                <a:latin typeface="Tahoma"/>
                <a:cs typeface="Tahoma"/>
              </a:rPr>
              <a:t>b</a:t>
            </a:r>
            <a:r>
              <a:rPr sz="1600" dirty="0">
                <a:latin typeface="Tahoma"/>
                <a:cs typeface="Tahoma"/>
              </a:rPr>
              <a:t>i</a:t>
            </a:r>
            <a:r>
              <a:rPr sz="1600" spc="-5" dirty="0">
                <a:latin typeface="Tahoma"/>
                <a:cs typeface="Tahoma"/>
              </a:rPr>
              <a:t>t</a:t>
            </a:r>
            <a:r>
              <a:rPr sz="1600" dirty="0">
                <a:latin typeface="Tahoma"/>
                <a:cs typeface="Tahoma"/>
              </a:rPr>
              <a:t>	</a:t>
            </a:r>
            <a:r>
              <a:rPr sz="1600" spc="-5" dirty="0">
                <a:latin typeface="Tahoma"/>
                <a:cs typeface="Tahoma"/>
              </a:rPr>
              <a:t>u</a:t>
            </a:r>
            <a:r>
              <a:rPr sz="1600" spc="-15" dirty="0">
                <a:latin typeface="Tahoma"/>
                <a:cs typeface="Tahoma"/>
              </a:rPr>
              <a:t>t</a:t>
            </a:r>
            <a:r>
              <a:rPr sz="1600" spc="-10" dirty="0">
                <a:latin typeface="Tahoma"/>
                <a:cs typeface="Tahoma"/>
              </a:rPr>
              <a:t>il</a:t>
            </a:r>
            <a:r>
              <a:rPr sz="1600" dirty="0">
                <a:latin typeface="Tahoma"/>
                <a:cs typeface="Tahoma"/>
              </a:rPr>
              <a:t>i</a:t>
            </a:r>
            <a:r>
              <a:rPr sz="1600" spc="-10" dirty="0">
                <a:latin typeface="Tahoma"/>
                <a:cs typeface="Tahoma"/>
              </a:rPr>
              <a:t>zz</a:t>
            </a:r>
            <a:r>
              <a:rPr sz="1600" spc="5" dirty="0">
                <a:latin typeface="Tahoma"/>
                <a:cs typeface="Tahoma"/>
              </a:rPr>
              <a:t>a</a:t>
            </a:r>
            <a:r>
              <a:rPr sz="1600" spc="-15" dirty="0">
                <a:latin typeface="Tahoma"/>
                <a:cs typeface="Tahoma"/>
              </a:rPr>
              <a:t>t</a:t>
            </a:r>
            <a:r>
              <a:rPr sz="1600" spc="-5" dirty="0">
                <a:latin typeface="Tahoma"/>
                <a:cs typeface="Tahoma"/>
              </a:rPr>
              <a:t>i</a:t>
            </a:r>
            <a:r>
              <a:rPr sz="1600" dirty="0">
                <a:latin typeface="Tahoma"/>
                <a:cs typeface="Tahoma"/>
              </a:rPr>
              <a:t>	</a:t>
            </a:r>
            <a:r>
              <a:rPr sz="1600" spc="-5" dirty="0">
                <a:latin typeface="Tahoma"/>
                <a:cs typeface="Tahoma"/>
              </a:rPr>
              <a:t>p</a:t>
            </a:r>
            <a:r>
              <a:rPr sz="1600" spc="-10" dirty="0">
                <a:latin typeface="Tahoma"/>
                <a:cs typeface="Tahoma"/>
              </a:rPr>
              <a:t>er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4535804"/>
            <a:ext cx="7843520" cy="19773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>
              <a:lnSpc>
                <a:spcPts val="1825"/>
              </a:lnSpc>
              <a:spcBef>
                <a:spcPts val="95"/>
              </a:spcBef>
            </a:pPr>
            <a:r>
              <a:rPr sz="1600" spc="-10" dirty="0">
                <a:latin typeface="Tahoma"/>
                <a:cs typeface="Tahoma"/>
              </a:rPr>
              <a:t>rappresentare</a:t>
            </a:r>
            <a:r>
              <a:rPr sz="1600" spc="8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gli</a:t>
            </a:r>
            <a:r>
              <a:rPr sz="1600" spc="6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operandi</a:t>
            </a:r>
            <a:r>
              <a:rPr sz="1600" spc="8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(operazione</a:t>
            </a:r>
            <a:r>
              <a:rPr sz="1600" spc="8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non</a:t>
            </a:r>
            <a:r>
              <a:rPr sz="1600" spc="7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possibile</a:t>
            </a:r>
            <a:r>
              <a:rPr sz="1600" spc="8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se</a:t>
            </a:r>
            <a:r>
              <a:rPr sz="1600" spc="8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il</a:t>
            </a:r>
            <a:r>
              <a:rPr sz="1600" spc="6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calcolatore</a:t>
            </a:r>
            <a:r>
              <a:rPr sz="1600" spc="8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è</a:t>
            </a:r>
            <a:r>
              <a:rPr sz="1600" spc="6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già</a:t>
            </a:r>
            <a:r>
              <a:rPr sz="1600" spc="7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stato</a:t>
            </a:r>
            <a:endParaRPr sz="1600">
              <a:latin typeface="Tahoma"/>
              <a:cs typeface="Tahoma"/>
            </a:endParaRPr>
          </a:p>
          <a:p>
            <a:pPr marL="355600">
              <a:lnSpc>
                <a:spcPts val="1825"/>
              </a:lnSpc>
            </a:pPr>
            <a:r>
              <a:rPr sz="1600" spc="-5" dirty="0">
                <a:latin typeface="Tahoma"/>
                <a:cs typeface="Tahoma"/>
              </a:rPr>
              <a:t>progettato)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Times New Roman"/>
              <a:cs typeface="Times New Roman"/>
            </a:endParaRPr>
          </a:p>
          <a:p>
            <a:pPr marL="355600" marR="233679" indent="-342900">
              <a:lnSpc>
                <a:spcPts val="1730"/>
              </a:lnSpc>
              <a:buChar char="•"/>
              <a:tabLst>
                <a:tab pos="355600" algn="l"/>
                <a:tab pos="356235" algn="l"/>
              </a:tabLst>
            </a:pPr>
            <a:r>
              <a:rPr sz="1600" spc="-5" dirty="0">
                <a:latin typeface="Tahoma"/>
                <a:cs typeface="Tahoma"/>
              </a:rPr>
              <a:t>In caso </a:t>
            </a:r>
            <a:r>
              <a:rPr sz="1600" dirty="0">
                <a:latin typeface="Tahoma"/>
                <a:cs typeface="Tahoma"/>
              </a:rPr>
              <a:t>di </a:t>
            </a:r>
            <a:r>
              <a:rPr sz="1600" spc="-5" dirty="0">
                <a:latin typeface="Tahoma"/>
                <a:cs typeface="Tahoma"/>
              </a:rPr>
              <a:t>overflow la </a:t>
            </a:r>
            <a:r>
              <a:rPr sz="1600" spc="-10" dirty="0">
                <a:latin typeface="Tahoma"/>
                <a:cs typeface="Tahoma"/>
              </a:rPr>
              <a:t>circuteria </a:t>
            </a:r>
            <a:r>
              <a:rPr sz="1600" spc="-5" dirty="0">
                <a:latin typeface="Tahoma"/>
                <a:cs typeface="Tahoma"/>
              </a:rPr>
              <a:t>hardware lo </a:t>
            </a:r>
            <a:r>
              <a:rPr sz="1600" spc="-10" dirty="0">
                <a:latin typeface="Tahoma"/>
                <a:cs typeface="Tahoma"/>
              </a:rPr>
              <a:t>rileva </a:t>
            </a:r>
            <a:r>
              <a:rPr sz="1600" spc="-5" dirty="0">
                <a:latin typeface="Tahoma"/>
                <a:cs typeface="Tahoma"/>
              </a:rPr>
              <a:t>e </a:t>
            </a:r>
            <a:r>
              <a:rPr sz="1600" spc="-10" dirty="0">
                <a:latin typeface="Tahoma"/>
                <a:cs typeface="Tahoma"/>
              </a:rPr>
              <a:t>segnala </a:t>
            </a:r>
            <a:r>
              <a:rPr sz="1600" spc="-5" dirty="0">
                <a:latin typeface="Tahoma"/>
                <a:cs typeface="Tahoma"/>
              </a:rPr>
              <a:t>un </a:t>
            </a:r>
            <a:r>
              <a:rPr sz="1600" spc="-10" dirty="0">
                <a:latin typeface="Tahoma"/>
                <a:cs typeface="Tahoma"/>
              </a:rPr>
              <a:t>errore </a:t>
            </a:r>
            <a:r>
              <a:rPr sz="1600" spc="-5" dirty="0">
                <a:latin typeface="Tahoma"/>
                <a:cs typeface="Tahoma"/>
              </a:rPr>
              <a:t>(bit </a:t>
            </a:r>
            <a:r>
              <a:rPr sz="1600" dirty="0">
                <a:latin typeface="Tahoma"/>
                <a:cs typeface="Tahoma"/>
              </a:rPr>
              <a:t>di  </a:t>
            </a:r>
            <a:r>
              <a:rPr sz="1600" spc="-10" dirty="0">
                <a:latin typeface="Tahoma"/>
                <a:cs typeface="Tahoma"/>
              </a:rPr>
              <a:t>overflow </a:t>
            </a:r>
            <a:r>
              <a:rPr sz="1600" spc="-5" dirty="0">
                <a:latin typeface="Tahoma"/>
                <a:cs typeface="Tahoma"/>
              </a:rPr>
              <a:t>nella </a:t>
            </a:r>
            <a:r>
              <a:rPr sz="1600" spc="-10" dirty="0">
                <a:latin typeface="Tahoma"/>
                <a:cs typeface="Tahoma"/>
              </a:rPr>
              <a:t>PSW </a:t>
            </a:r>
            <a:r>
              <a:rPr sz="1600" spc="-5" dirty="0">
                <a:latin typeface="Tahoma"/>
                <a:cs typeface="Tahoma"/>
              </a:rPr>
              <a:t>del</a:t>
            </a:r>
            <a:r>
              <a:rPr sz="1600" spc="6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processore)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36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73401" y="3179019"/>
            <a:ext cx="925830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895">
              <a:lnSpc>
                <a:spcPts val="2220"/>
              </a:lnSpc>
              <a:spcBef>
                <a:spcPts val="95"/>
              </a:spcBef>
            </a:pPr>
            <a:r>
              <a:rPr sz="1900" i="1" spc="-55" dirty="0">
                <a:latin typeface="Tahoma"/>
                <a:cs typeface="Tahoma"/>
              </a:rPr>
              <a:t>01110</a:t>
            </a:r>
            <a:r>
              <a:rPr sz="1900" i="1" spc="-105" dirty="0">
                <a:latin typeface="Tahoma"/>
                <a:cs typeface="Tahoma"/>
              </a:rPr>
              <a:t> </a:t>
            </a:r>
            <a:r>
              <a:rPr sz="1900" i="1" spc="-75" dirty="0">
                <a:latin typeface="Tahoma"/>
                <a:cs typeface="Tahoma"/>
              </a:rPr>
              <a:t>+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160"/>
              </a:lnSpc>
            </a:pPr>
            <a:r>
              <a:rPr sz="1900" i="1" u="sng" spc="-31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900" i="1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01010</a:t>
            </a:r>
            <a:endParaRPr sz="1900">
              <a:latin typeface="Tahoma"/>
              <a:cs typeface="Tahoma"/>
            </a:endParaRPr>
          </a:p>
          <a:p>
            <a:pPr marL="48895">
              <a:lnSpc>
                <a:spcPts val="2220"/>
              </a:lnSpc>
            </a:pPr>
            <a:r>
              <a:rPr sz="1900" i="1" spc="-55" dirty="0">
                <a:latin typeface="Tahoma"/>
                <a:cs typeface="Tahoma"/>
              </a:rPr>
              <a:t>11000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8151" y="2658324"/>
            <a:ext cx="377126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73050" indent="-260350">
              <a:lnSpc>
                <a:spcPct val="100000"/>
              </a:lnSpc>
              <a:spcBef>
                <a:spcPts val="130"/>
              </a:spcBef>
              <a:buFont typeface="Symbol"/>
              <a:buChar char=""/>
              <a:tabLst>
                <a:tab pos="273685" algn="l"/>
              </a:tabLst>
            </a:pPr>
            <a:r>
              <a:rPr sz="1650" spc="-180" dirty="0">
                <a:latin typeface="Lucida Sans Unicode"/>
                <a:cs typeface="Lucida Sans Unicode"/>
              </a:rPr>
              <a:t>[-16,+15], </a:t>
            </a:r>
            <a:r>
              <a:rPr sz="1650" spc="-105" dirty="0">
                <a:latin typeface="Lucida Sans Unicode"/>
                <a:cs typeface="Lucida Sans Unicode"/>
              </a:rPr>
              <a:t>rappresentazione </a:t>
            </a:r>
            <a:r>
              <a:rPr sz="1650" spc="-135" dirty="0">
                <a:latin typeface="Lucida Sans Unicode"/>
                <a:cs typeface="Lucida Sans Unicode"/>
              </a:rPr>
              <a:t>compl </a:t>
            </a:r>
            <a:r>
              <a:rPr sz="1650" spc="-25" dirty="0">
                <a:latin typeface="Lucida Sans Unicode"/>
                <a:cs typeface="Lucida Sans Unicode"/>
              </a:rPr>
              <a:t>a</a:t>
            </a:r>
            <a:r>
              <a:rPr sz="1650" spc="-220" dirty="0">
                <a:latin typeface="Lucida Sans Unicode"/>
                <a:cs typeface="Lucida Sans Unicode"/>
              </a:rPr>
              <a:t> </a:t>
            </a:r>
            <a:r>
              <a:rPr sz="1650" spc="-160" dirty="0">
                <a:latin typeface="Lucida Sans Unicode"/>
                <a:cs typeface="Lucida Sans Unicode"/>
              </a:rPr>
              <a:t>2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86101" y="3786123"/>
            <a:ext cx="681355" cy="222250"/>
          </a:xfrm>
          <a:custGeom>
            <a:avLst/>
            <a:gdLst/>
            <a:ahLst/>
            <a:cxnLst/>
            <a:rect l="l" t="t" r="r" b="b"/>
            <a:pathLst>
              <a:path w="681354" h="222250">
                <a:moveTo>
                  <a:pt x="0" y="222250"/>
                </a:moveTo>
                <a:lnTo>
                  <a:pt x="681037" y="222250"/>
                </a:lnTo>
                <a:lnTo>
                  <a:pt x="681037" y="0"/>
                </a:lnTo>
                <a:lnTo>
                  <a:pt x="0" y="0"/>
                </a:lnTo>
                <a:lnTo>
                  <a:pt x="0" y="222250"/>
                </a:lnTo>
                <a:close/>
              </a:path>
            </a:pathLst>
          </a:custGeom>
          <a:ln w="9525">
            <a:solidFill>
              <a:srgbClr val="33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75740" y="2658324"/>
            <a:ext cx="1312545" cy="13620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-80" dirty="0">
                <a:latin typeface="Lucida Sans Unicode"/>
                <a:cs typeface="Lucida Sans Unicode"/>
              </a:rPr>
              <a:t>Esempio: </a:t>
            </a:r>
            <a:r>
              <a:rPr sz="1650" spc="-160" dirty="0">
                <a:latin typeface="Lucida Sans Unicode"/>
                <a:cs typeface="Lucida Sans Unicode"/>
              </a:rPr>
              <a:t>5</a:t>
            </a:r>
            <a:r>
              <a:rPr sz="1650" spc="-135" dirty="0">
                <a:latin typeface="Lucida Sans Unicode"/>
                <a:cs typeface="Lucida Sans Unicode"/>
              </a:rPr>
              <a:t> </a:t>
            </a:r>
            <a:r>
              <a:rPr sz="1650" spc="-150" dirty="0">
                <a:latin typeface="Lucida Sans Unicode"/>
                <a:cs typeface="Lucida Sans Unicode"/>
              </a:rPr>
              <a:t>bit</a:t>
            </a:r>
            <a:endParaRPr sz="1650">
              <a:latin typeface="Lucida Sans Unicode"/>
              <a:cs typeface="Lucida Sans Unicode"/>
            </a:endParaRPr>
          </a:p>
          <a:p>
            <a:pPr marL="663575">
              <a:lnSpc>
                <a:spcPts val="2220"/>
              </a:lnSpc>
              <a:spcBef>
                <a:spcPts val="1910"/>
              </a:spcBef>
            </a:pPr>
            <a:r>
              <a:rPr sz="1900" i="1" spc="-55" dirty="0">
                <a:latin typeface="Tahoma"/>
                <a:cs typeface="Tahoma"/>
              </a:rPr>
              <a:t>14</a:t>
            </a:r>
            <a:r>
              <a:rPr sz="1900" i="1" spc="-60" dirty="0">
                <a:latin typeface="Tahoma"/>
                <a:cs typeface="Tahoma"/>
              </a:rPr>
              <a:t> </a:t>
            </a:r>
            <a:r>
              <a:rPr sz="1900" i="1" spc="-75" dirty="0">
                <a:latin typeface="Tahoma"/>
                <a:cs typeface="Tahoma"/>
              </a:rPr>
              <a:t>+</a:t>
            </a:r>
            <a:endParaRPr sz="1900">
              <a:latin typeface="Tahoma"/>
              <a:cs typeface="Tahoma"/>
            </a:endParaRPr>
          </a:p>
          <a:p>
            <a:pPr marL="663575">
              <a:lnSpc>
                <a:spcPts val="2160"/>
              </a:lnSpc>
            </a:pPr>
            <a:r>
              <a:rPr sz="1900" i="1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10</a:t>
            </a:r>
            <a:endParaRPr sz="1900">
              <a:latin typeface="Tahoma"/>
              <a:cs typeface="Tahoma"/>
            </a:endParaRPr>
          </a:p>
          <a:p>
            <a:pPr marL="663575">
              <a:lnSpc>
                <a:spcPts val="2220"/>
              </a:lnSpc>
            </a:pPr>
            <a:r>
              <a:rPr sz="1900" i="1" spc="-55" dirty="0">
                <a:latin typeface="Tahoma"/>
                <a:cs typeface="Tahoma"/>
              </a:rPr>
              <a:t>24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02350" y="3236296"/>
            <a:ext cx="1055370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8435">
              <a:lnSpc>
                <a:spcPts val="2220"/>
              </a:lnSpc>
              <a:spcBef>
                <a:spcPts val="95"/>
              </a:spcBef>
            </a:pPr>
            <a:r>
              <a:rPr sz="1900" i="1" spc="-55" dirty="0">
                <a:latin typeface="Tahoma"/>
                <a:cs typeface="Tahoma"/>
              </a:rPr>
              <a:t>11000</a:t>
            </a:r>
            <a:r>
              <a:rPr sz="1900" i="1" spc="-105" dirty="0">
                <a:latin typeface="Tahoma"/>
                <a:cs typeface="Tahoma"/>
              </a:rPr>
              <a:t> </a:t>
            </a:r>
            <a:r>
              <a:rPr sz="1900" i="1" spc="-75" dirty="0">
                <a:latin typeface="Tahoma"/>
                <a:cs typeface="Tahoma"/>
              </a:rPr>
              <a:t>+</a:t>
            </a:r>
            <a:endParaRPr sz="1900">
              <a:latin typeface="Tahoma"/>
              <a:cs typeface="Tahoma"/>
            </a:endParaRPr>
          </a:p>
          <a:p>
            <a:pPr marL="34925" marR="243840" indent="-22860">
              <a:lnSpc>
                <a:spcPts val="2160"/>
              </a:lnSpc>
              <a:spcBef>
                <a:spcPts val="115"/>
              </a:spcBef>
            </a:pPr>
            <a:r>
              <a:rPr sz="1900" i="1" u="sng" spc="-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900" i="1" u="sng" spc="1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900" i="1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10110 </a:t>
            </a:r>
            <a:r>
              <a:rPr sz="1900" i="1" spc="-35" dirty="0">
                <a:latin typeface="Tahoma"/>
                <a:cs typeface="Tahoma"/>
              </a:rPr>
              <a:t> </a:t>
            </a:r>
            <a:r>
              <a:rPr sz="1900" i="1" spc="-55" dirty="0">
                <a:latin typeface="Tahoma"/>
                <a:cs typeface="Tahoma"/>
              </a:rPr>
              <a:t>101110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89675" y="3844925"/>
            <a:ext cx="730250" cy="231775"/>
          </a:xfrm>
          <a:custGeom>
            <a:avLst/>
            <a:gdLst/>
            <a:ahLst/>
            <a:cxnLst/>
            <a:rect l="l" t="t" r="r" b="b"/>
            <a:pathLst>
              <a:path w="730250" h="231775">
                <a:moveTo>
                  <a:pt x="0" y="231775"/>
                </a:moveTo>
                <a:lnTo>
                  <a:pt x="730250" y="231775"/>
                </a:lnTo>
                <a:lnTo>
                  <a:pt x="730250" y="0"/>
                </a:lnTo>
                <a:lnTo>
                  <a:pt x="0" y="0"/>
                </a:lnTo>
                <a:lnTo>
                  <a:pt x="0" y="231775"/>
                </a:lnTo>
                <a:close/>
              </a:path>
            </a:pathLst>
          </a:custGeom>
          <a:ln w="9525">
            <a:solidFill>
              <a:srgbClr val="33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27701" y="3214071"/>
            <a:ext cx="61404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ts val="2220"/>
              </a:lnSpc>
              <a:spcBef>
                <a:spcPts val="95"/>
              </a:spcBef>
            </a:pPr>
            <a:r>
              <a:rPr sz="1900" i="1" spc="-55" dirty="0">
                <a:latin typeface="Tahoma"/>
                <a:cs typeface="Tahoma"/>
              </a:rPr>
              <a:t>-8</a:t>
            </a:r>
            <a:r>
              <a:rPr sz="1900" i="1" spc="-105" dirty="0">
                <a:latin typeface="Tahoma"/>
                <a:cs typeface="Tahoma"/>
              </a:rPr>
              <a:t> </a:t>
            </a:r>
            <a:r>
              <a:rPr sz="1900" i="1" spc="-75" dirty="0">
                <a:latin typeface="Tahoma"/>
                <a:cs typeface="Tahoma"/>
              </a:rPr>
              <a:t>+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160"/>
              </a:lnSpc>
            </a:pPr>
            <a:r>
              <a:rPr sz="1900" i="1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-10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220"/>
              </a:lnSpc>
            </a:pPr>
            <a:r>
              <a:rPr sz="1900" i="1" spc="-55" dirty="0">
                <a:latin typeface="Tahoma"/>
                <a:cs typeface="Tahoma"/>
              </a:rPr>
              <a:t>-18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14750" y="3698322"/>
            <a:ext cx="23304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50" dirty="0">
                <a:latin typeface="Tahoma"/>
                <a:cs typeface="Tahoma"/>
              </a:rPr>
              <a:t>-</a:t>
            </a:r>
            <a:r>
              <a:rPr sz="1900" i="1" spc="-55" dirty="0">
                <a:latin typeface="Tahoma"/>
                <a:cs typeface="Tahoma"/>
              </a:rPr>
              <a:t>8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01661" y="3798398"/>
            <a:ext cx="441959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65" dirty="0">
                <a:latin typeface="Tahoma"/>
                <a:cs typeface="Tahoma"/>
              </a:rPr>
              <a:t>+14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292475" y="3830573"/>
            <a:ext cx="376555" cy="76200"/>
          </a:xfrm>
          <a:custGeom>
            <a:avLst/>
            <a:gdLst/>
            <a:ahLst/>
            <a:cxnLst/>
            <a:rect l="l" t="t" r="r" b="b"/>
            <a:pathLst>
              <a:path w="376554" h="76200">
                <a:moveTo>
                  <a:pt x="299974" y="0"/>
                </a:moveTo>
                <a:lnTo>
                  <a:pt x="299974" y="76200"/>
                </a:lnTo>
                <a:lnTo>
                  <a:pt x="366744" y="42925"/>
                </a:lnTo>
                <a:lnTo>
                  <a:pt x="312674" y="42925"/>
                </a:lnTo>
                <a:lnTo>
                  <a:pt x="312674" y="33400"/>
                </a:lnTo>
                <a:lnTo>
                  <a:pt x="366554" y="33400"/>
                </a:lnTo>
                <a:lnTo>
                  <a:pt x="299974" y="0"/>
                </a:lnTo>
                <a:close/>
              </a:path>
              <a:path w="376554" h="76200">
                <a:moveTo>
                  <a:pt x="299974" y="33400"/>
                </a:moveTo>
                <a:lnTo>
                  <a:pt x="0" y="33400"/>
                </a:lnTo>
                <a:lnTo>
                  <a:pt x="0" y="42925"/>
                </a:lnTo>
                <a:lnTo>
                  <a:pt x="299974" y="42925"/>
                </a:lnTo>
                <a:lnTo>
                  <a:pt x="299974" y="33400"/>
                </a:lnTo>
                <a:close/>
              </a:path>
              <a:path w="376554" h="76200">
                <a:moveTo>
                  <a:pt x="366554" y="33400"/>
                </a:moveTo>
                <a:lnTo>
                  <a:pt x="312674" y="33400"/>
                </a:lnTo>
                <a:lnTo>
                  <a:pt x="312674" y="42925"/>
                </a:lnTo>
                <a:lnTo>
                  <a:pt x="366744" y="42925"/>
                </a:lnTo>
                <a:lnTo>
                  <a:pt x="376174" y="38226"/>
                </a:lnTo>
                <a:lnTo>
                  <a:pt x="366554" y="33400"/>
                </a:lnTo>
                <a:close/>
              </a:path>
            </a:pathLst>
          </a:custGeom>
          <a:solidFill>
            <a:srgbClr val="33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61200" y="3916298"/>
            <a:ext cx="247650" cy="762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OVERFLOW</a:t>
            </a:r>
          </a:p>
        </p:txBody>
      </p:sp>
      <p:sp>
        <p:nvSpPr>
          <p:cNvPr id="19" name="object 19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9940" y="1558798"/>
            <a:ext cx="8141334" cy="70802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55600" marR="5080" indent="-342900" algn="just">
              <a:lnSpc>
                <a:spcPts val="1730"/>
              </a:lnSpc>
              <a:spcBef>
                <a:spcPts val="310"/>
              </a:spcBef>
              <a:buChar char="•"/>
              <a:tabLst>
                <a:tab pos="355600" algn="l"/>
              </a:tabLst>
            </a:pPr>
            <a:r>
              <a:rPr sz="1600" spc="-90" dirty="0">
                <a:latin typeface="Lucida Sans Unicode"/>
                <a:cs typeface="Lucida Sans Unicode"/>
              </a:rPr>
              <a:t>Ogni </a:t>
            </a:r>
            <a:r>
              <a:rPr sz="1600" spc="-105" dirty="0">
                <a:latin typeface="Lucida Sans Unicode"/>
                <a:cs typeface="Lucida Sans Unicode"/>
              </a:rPr>
              <a:t>numero può </a:t>
            </a:r>
            <a:r>
              <a:rPr sz="1600" spc="-35" dirty="0">
                <a:latin typeface="Lucida Sans Unicode"/>
                <a:cs typeface="Lucida Sans Unicode"/>
              </a:rPr>
              <a:t>essere </a:t>
            </a:r>
            <a:r>
              <a:rPr sz="1600" spc="-80" dirty="0">
                <a:latin typeface="Lucida Sans Unicode"/>
                <a:cs typeface="Lucida Sans Unicode"/>
              </a:rPr>
              <a:t>rappresentato </a:t>
            </a:r>
            <a:r>
              <a:rPr sz="1600" spc="-75" dirty="0">
                <a:latin typeface="Lucida Sans Unicode"/>
                <a:cs typeface="Lucida Sans Unicode"/>
              </a:rPr>
              <a:t>come </a:t>
            </a:r>
            <a:r>
              <a:rPr sz="1600" spc="-125" dirty="0">
                <a:latin typeface="Lucida Sans Unicode"/>
                <a:cs typeface="Lucida Sans Unicode"/>
              </a:rPr>
              <a:t>prodotto </a:t>
            </a:r>
            <a:r>
              <a:rPr sz="1600" spc="-75" dirty="0">
                <a:latin typeface="Lucida Sans Unicode"/>
                <a:cs typeface="Lucida Sans Unicode"/>
              </a:rPr>
              <a:t>delle </a:t>
            </a:r>
            <a:r>
              <a:rPr sz="1600" spc="-45" dirty="0">
                <a:latin typeface="Lucida Sans Unicode"/>
                <a:cs typeface="Lucida Sans Unicode"/>
              </a:rPr>
              <a:t>sue </a:t>
            </a:r>
            <a:r>
              <a:rPr sz="1600" spc="-85" dirty="0">
                <a:latin typeface="Lucida Sans Unicode"/>
                <a:cs typeface="Lucida Sans Unicode"/>
              </a:rPr>
              <a:t>cifre significative per  </a:t>
            </a:r>
            <a:r>
              <a:rPr sz="1600" spc="-70" dirty="0">
                <a:latin typeface="Lucida Sans Unicode"/>
                <a:cs typeface="Lucida Sans Unicode"/>
              </a:rPr>
              <a:t>una </a:t>
            </a:r>
            <a:r>
              <a:rPr sz="1600" spc="-90" dirty="0">
                <a:latin typeface="Lucida Sans Unicode"/>
                <a:cs typeface="Lucida Sans Unicode"/>
              </a:rPr>
              <a:t>potenza </a:t>
            </a:r>
            <a:r>
              <a:rPr sz="1600" spc="-75" dirty="0">
                <a:latin typeface="Lucida Sans Unicode"/>
                <a:cs typeface="Lucida Sans Unicode"/>
              </a:rPr>
              <a:t>della </a:t>
            </a:r>
            <a:r>
              <a:rPr sz="1600" spc="-40" dirty="0">
                <a:latin typeface="Lucida Sans Unicode"/>
                <a:cs typeface="Lucida Sans Unicode"/>
              </a:rPr>
              <a:t>base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85" dirty="0">
                <a:latin typeface="Lucida Sans Unicode"/>
                <a:cs typeface="Lucida Sans Unicode"/>
              </a:rPr>
              <a:t>cui </a:t>
            </a:r>
            <a:r>
              <a:rPr sz="1600" spc="-65" dirty="0">
                <a:latin typeface="Lucida Sans Unicode"/>
                <a:cs typeface="Lucida Sans Unicode"/>
              </a:rPr>
              <a:t>valore </a:t>
            </a:r>
            <a:r>
              <a:rPr sz="1600" spc="-90" dirty="0">
                <a:latin typeface="Lucida Sans Unicode"/>
                <a:cs typeface="Lucida Sans Unicode"/>
              </a:rPr>
              <a:t>dipende </a:t>
            </a:r>
            <a:r>
              <a:rPr sz="1600" spc="-70" dirty="0">
                <a:latin typeface="Lucida Sans Unicode"/>
                <a:cs typeface="Lucida Sans Unicode"/>
              </a:rPr>
              <a:t>dalla </a:t>
            </a:r>
            <a:r>
              <a:rPr sz="1600" spc="-90" dirty="0">
                <a:latin typeface="Lucida Sans Unicode"/>
                <a:cs typeface="Lucida Sans Unicode"/>
              </a:rPr>
              <a:t>posizione </a:t>
            </a:r>
            <a:r>
              <a:rPr sz="1600" spc="-70" dirty="0">
                <a:latin typeface="Lucida Sans Unicode"/>
                <a:cs typeface="Lucida Sans Unicode"/>
              </a:rPr>
              <a:t>della </a:t>
            </a:r>
            <a:r>
              <a:rPr sz="1600" spc="-85" dirty="0">
                <a:latin typeface="Lucida Sans Unicode"/>
                <a:cs typeface="Lucida Sans Unicode"/>
              </a:rPr>
              <a:t>virgola </a:t>
            </a:r>
            <a:r>
              <a:rPr sz="1600" spc="-75" dirty="0">
                <a:latin typeface="Lucida Sans Unicode"/>
                <a:cs typeface="Lucida Sans Unicode"/>
              </a:rPr>
              <a:t>nel </a:t>
            </a: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spc="-114" dirty="0">
                <a:latin typeface="Lucida Sans Unicode"/>
                <a:cs typeface="Lucida Sans Unicode"/>
              </a:rPr>
              <a:t>di  </a:t>
            </a:r>
            <a:r>
              <a:rPr sz="1600" spc="-85" dirty="0">
                <a:latin typeface="Lucida Sans Unicode"/>
                <a:cs typeface="Lucida Sans Unicode"/>
              </a:rPr>
              <a:t>partenza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4671" y="2265933"/>
            <a:ext cx="3200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90" dirty="0">
                <a:latin typeface="Lucida Sans Unicode"/>
                <a:cs typeface="Lucida Sans Unicode"/>
              </a:rPr>
              <a:t>Es</a:t>
            </a:r>
            <a:r>
              <a:rPr sz="1600" spc="-65" dirty="0">
                <a:latin typeface="Lucida Sans Unicode"/>
                <a:cs typeface="Lucida Sans Unicode"/>
              </a:rPr>
              <a:t>.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19070" y="2240901"/>
            <a:ext cx="1553845" cy="56261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114" dirty="0">
                <a:latin typeface="Lucida Sans Unicode"/>
                <a:cs typeface="Lucida Sans Unicode"/>
              </a:rPr>
              <a:t>0.0012 </a:t>
            </a:r>
            <a:r>
              <a:rPr sz="1600" spc="-340" dirty="0">
                <a:latin typeface="Lucida Sans Unicode"/>
                <a:cs typeface="Lucida Sans Unicode"/>
              </a:rPr>
              <a:t>=</a:t>
            </a:r>
            <a:r>
              <a:rPr sz="1600" spc="-229" dirty="0">
                <a:latin typeface="Lucida Sans Unicode"/>
                <a:cs typeface="Lucida Sans Unicode"/>
              </a:rPr>
              <a:t> </a:t>
            </a:r>
            <a:r>
              <a:rPr sz="1600" spc="-145" dirty="0">
                <a:latin typeface="Lucida Sans Unicode"/>
                <a:cs typeface="Lucida Sans Unicode"/>
              </a:rPr>
              <a:t>12x10</a:t>
            </a:r>
            <a:r>
              <a:rPr sz="1575" spc="-217" baseline="26455" dirty="0">
                <a:latin typeface="Lucida Sans Unicode"/>
                <a:cs typeface="Lucida Sans Unicode"/>
              </a:rPr>
              <a:t>-4</a:t>
            </a:r>
            <a:endParaRPr sz="1575" baseline="26455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spc="-114" dirty="0">
                <a:latin typeface="Lucida Sans Unicode"/>
                <a:cs typeface="Lucida Sans Unicode"/>
              </a:rPr>
              <a:t>35.5 </a:t>
            </a:r>
            <a:r>
              <a:rPr sz="1600" spc="-340" dirty="0">
                <a:latin typeface="Lucida Sans Unicode"/>
                <a:cs typeface="Lucida Sans Unicode"/>
              </a:rPr>
              <a:t>=</a:t>
            </a:r>
            <a:r>
              <a:rPr sz="1600" spc="-195" dirty="0">
                <a:latin typeface="Lucida Sans Unicode"/>
                <a:cs typeface="Lucida Sans Unicode"/>
              </a:rPr>
              <a:t> </a:t>
            </a:r>
            <a:r>
              <a:rPr sz="1600" spc="-145" dirty="0">
                <a:latin typeface="Lucida Sans Unicode"/>
                <a:cs typeface="Lucida Sans Unicode"/>
              </a:rPr>
              <a:t>355x10</a:t>
            </a:r>
            <a:r>
              <a:rPr sz="1575" spc="-217" baseline="26455" dirty="0">
                <a:latin typeface="Lucida Sans Unicode"/>
                <a:cs typeface="Lucida Sans Unicode"/>
              </a:rPr>
              <a:t>-1</a:t>
            </a:r>
            <a:endParaRPr sz="1575" baseline="26455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7140" y="4363592"/>
            <a:ext cx="44291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5" dirty="0">
                <a:latin typeface="Lucida Sans Unicode"/>
                <a:cs typeface="Lucida Sans Unicode"/>
              </a:rPr>
              <a:t>Un </a:t>
            </a:r>
            <a:r>
              <a:rPr sz="1600" spc="-70" dirty="0">
                <a:latin typeface="Lucida Sans Unicode"/>
                <a:cs typeface="Lucida Sans Unicode"/>
              </a:rPr>
              <a:t>qualsiasi </a:t>
            </a: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spc="-110" dirty="0">
                <a:latin typeface="Lucida Sans Unicode"/>
                <a:cs typeface="Lucida Sans Unicode"/>
              </a:rPr>
              <a:t>può </a:t>
            </a:r>
            <a:r>
              <a:rPr sz="1600" spc="-35" dirty="0">
                <a:latin typeface="Lucida Sans Unicode"/>
                <a:cs typeface="Lucida Sans Unicode"/>
              </a:rPr>
              <a:t>essere </a:t>
            </a:r>
            <a:r>
              <a:rPr sz="1600" spc="-55" dirty="0">
                <a:latin typeface="Lucida Sans Unicode"/>
                <a:cs typeface="Lucida Sans Unicode"/>
              </a:rPr>
              <a:t>espresso</a:t>
            </a:r>
            <a:r>
              <a:rPr sz="1600" spc="20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come: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3652" y="4863465"/>
            <a:ext cx="44195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latin typeface="Lucida Sans Unicode"/>
                <a:cs typeface="Lucida Sans Unicode"/>
              </a:rPr>
              <a:t>D</a:t>
            </a:r>
            <a:r>
              <a:rPr sz="1400" spc="-65" dirty="0">
                <a:latin typeface="Lucida Sans Unicode"/>
                <a:cs typeface="Lucida Sans Unicode"/>
              </a:rPr>
              <a:t>o</a:t>
            </a:r>
            <a:r>
              <a:rPr sz="1400" spc="-50" dirty="0">
                <a:latin typeface="Lucida Sans Unicode"/>
                <a:cs typeface="Lucida Sans Unicode"/>
              </a:rPr>
              <a:t>v</a:t>
            </a:r>
            <a:r>
              <a:rPr sz="1400" dirty="0">
                <a:latin typeface="Lucida Sans Unicode"/>
                <a:cs typeface="Lucida Sans Unicode"/>
              </a:rPr>
              <a:t>e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19070" y="4842357"/>
            <a:ext cx="4812030" cy="73025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400" spc="-40" dirty="0">
                <a:latin typeface="Lucida Sans Unicode"/>
                <a:cs typeface="Lucida Sans Unicode"/>
              </a:rPr>
              <a:t>M </a:t>
            </a:r>
            <a:r>
              <a:rPr sz="1400" spc="-295" dirty="0">
                <a:latin typeface="Lucida Sans Unicode"/>
                <a:cs typeface="Lucida Sans Unicode"/>
              </a:rPr>
              <a:t>= </a:t>
            </a:r>
            <a:r>
              <a:rPr sz="1400" spc="-50" dirty="0">
                <a:latin typeface="Lucida Sans Unicode"/>
                <a:cs typeface="Lucida Sans Unicode"/>
              </a:rPr>
              <a:t>Mantissa </a:t>
            </a:r>
            <a:r>
              <a:rPr sz="1400" dirty="0">
                <a:latin typeface="Lucida Sans Unicode"/>
                <a:cs typeface="Lucida Sans Unicode"/>
              </a:rPr>
              <a:t>– </a:t>
            </a:r>
            <a:r>
              <a:rPr sz="1400" spc="80" dirty="0">
                <a:latin typeface="Lucida Sans Unicode"/>
                <a:cs typeface="Lucida Sans Unicode"/>
              </a:rPr>
              <a:t>CIFRE </a:t>
            </a:r>
            <a:r>
              <a:rPr sz="1400" spc="70" dirty="0">
                <a:latin typeface="Lucida Sans Unicode"/>
                <a:cs typeface="Lucida Sans Unicode"/>
              </a:rPr>
              <a:t>RAPPRESENTATIVE </a:t>
            </a:r>
            <a:r>
              <a:rPr sz="1400" spc="55" dirty="0">
                <a:latin typeface="Lucida Sans Unicode"/>
                <a:cs typeface="Lucida Sans Unicode"/>
              </a:rPr>
              <a:t>DEL</a:t>
            </a:r>
            <a:r>
              <a:rPr sz="1400" spc="-320" dirty="0">
                <a:latin typeface="Lucida Sans Unicode"/>
                <a:cs typeface="Lucida Sans Unicode"/>
              </a:rPr>
              <a:t> </a:t>
            </a:r>
            <a:r>
              <a:rPr sz="1400" spc="40" dirty="0">
                <a:latin typeface="Lucida Sans Unicode"/>
                <a:cs typeface="Lucida Sans Unicode"/>
              </a:rPr>
              <a:t>NUMERO</a:t>
            </a:r>
            <a:endParaRPr sz="1400">
              <a:latin typeface="Lucida Sans Unicode"/>
              <a:cs typeface="Lucida Sans Unicode"/>
            </a:endParaRPr>
          </a:p>
          <a:p>
            <a:pPr marL="12700" marR="1913255">
              <a:lnSpc>
                <a:spcPct val="110000"/>
              </a:lnSpc>
            </a:pPr>
            <a:r>
              <a:rPr sz="1400" spc="-110" dirty="0">
                <a:latin typeface="Lucida Sans Unicode"/>
                <a:cs typeface="Lucida Sans Unicode"/>
              </a:rPr>
              <a:t>r </a:t>
            </a:r>
            <a:r>
              <a:rPr sz="1400" spc="-295" dirty="0">
                <a:latin typeface="Lucida Sans Unicode"/>
                <a:cs typeface="Lucida Sans Unicode"/>
              </a:rPr>
              <a:t>= </a:t>
            </a:r>
            <a:r>
              <a:rPr sz="1400" spc="30" dirty="0">
                <a:latin typeface="Lucida Sans Unicode"/>
                <a:cs typeface="Lucida Sans Unicode"/>
              </a:rPr>
              <a:t>Base </a:t>
            </a:r>
            <a:r>
              <a:rPr sz="1400" spc="-70" dirty="0">
                <a:latin typeface="Lucida Sans Unicode"/>
                <a:cs typeface="Lucida Sans Unicode"/>
              </a:rPr>
              <a:t>del </a:t>
            </a:r>
            <a:r>
              <a:rPr sz="1400" spc="-60" dirty="0">
                <a:latin typeface="Lucida Sans Unicode"/>
                <a:cs typeface="Lucida Sans Unicode"/>
              </a:rPr>
              <a:t>sistema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80" dirty="0">
                <a:latin typeface="Lucida Sans Unicode"/>
                <a:cs typeface="Lucida Sans Unicode"/>
              </a:rPr>
              <a:t>numerazione  </a:t>
            </a:r>
            <a:r>
              <a:rPr sz="1400" spc="175" dirty="0">
                <a:latin typeface="Lucida Sans Unicode"/>
                <a:cs typeface="Lucida Sans Unicode"/>
              </a:rPr>
              <a:t>E </a:t>
            </a:r>
            <a:r>
              <a:rPr sz="1400" spc="-295" dirty="0">
                <a:latin typeface="Lucida Sans Unicode"/>
                <a:cs typeface="Lucida Sans Unicode"/>
              </a:rPr>
              <a:t>= </a:t>
            </a:r>
            <a:r>
              <a:rPr sz="1400" spc="-40" dirty="0">
                <a:latin typeface="Lucida Sans Unicode"/>
                <a:cs typeface="Lucida Sans Unicode"/>
              </a:rPr>
              <a:t>Esponente </a:t>
            </a:r>
            <a:r>
              <a:rPr sz="1400" spc="-60" dirty="0">
                <a:latin typeface="Lucida Sans Unicode"/>
                <a:cs typeface="Lucida Sans Unicode"/>
              </a:rPr>
              <a:t>della</a:t>
            </a:r>
            <a:r>
              <a:rPr sz="1400" spc="-290" dirty="0">
                <a:latin typeface="Lucida Sans Unicode"/>
                <a:cs typeface="Lucida Sans Unicode"/>
              </a:rPr>
              <a:t> </a:t>
            </a:r>
            <a:r>
              <a:rPr sz="1400" spc="-30" dirty="0">
                <a:latin typeface="Lucida Sans Unicode"/>
                <a:cs typeface="Lucida Sans Unicode"/>
              </a:rPr>
              <a:t>base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7140" y="5814161"/>
            <a:ext cx="6268720" cy="56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600" spc="-35" dirty="0">
                <a:latin typeface="Lucida Sans Unicode"/>
                <a:cs typeface="Lucida Sans Unicode"/>
              </a:rPr>
              <a:t>Oss.: </a:t>
            </a:r>
            <a:r>
              <a:rPr sz="1600" spc="-80" dirty="0">
                <a:latin typeface="Lucida Sans Unicode"/>
                <a:cs typeface="Lucida Sans Unicode"/>
              </a:rPr>
              <a:t>rappresentazione </a:t>
            </a:r>
            <a:r>
              <a:rPr sz="1600" spc="-105" dirty="0">
                <a:latin typeface="Lucida Sans Unicode"/>
                <a:cs typeface="Lucida Sans Unicode"/>
              </a:rPr>
              <a:t>non </a:t>
            </a:r>
            <a:r>
              <a:rPr sz="1600" spc="-70" dirty="0">
                <a:latin typeface="Lucida Sans Unicode"/>
                <a:cs typeface="Lucida Sans Unicode"/>
              </a:rPr>
              <a:t>univoca: </a:t>
            </a:r>
            <a:r>
              <a:rPr sz="1600" spc="-114" dirty="0">
                <a:latin typeface="Lucida Sans Unicode"/>
                <a:cs typeface="Lucida Sans Unicode"/>
              </a:rPr>
              <a:t>0.0012 </a:t>
            </a:r>
            <a:r>
              <a:rPr sz="1600" spc="-155" dirty="0">
                <a:latin typeface="Lucida Sans Unicode"/>
                <a:cs typeface="Lucida Sans Unicode"/>
              </a:rPr>
              <a:t>=0.12x10</a:t>
            </a:r>
            <a:r>
              <a:rPr sz="1575" spc="-232" baseline="26455" dirty="0">
                <a:latin typeface="Lucida Sans Unicode"/>
                <a:cs typeface="Lucida Sans Unicode"/>
              </a:rPr>
              <a:t>-2 </a:t>
            </a:r>
            <a:r>
              <a:rPr sz="1600" spc="-340" dirty="0">
                <a:latin typeface="Lucida Sans Unicode"/>
                <a:cs typeface="Lucida Sans Unicode"/>
              </a:rPr>
              <a:t>= </a:t>
            </a:r>
            <a:r>
              <a:rPr sz="1600" spc="-145" dirty="0">
                <a:latin typeface="Lucida Sans Unicode"/>
                <a:cs typeface="Lucida Sans Unicode"/>
              </a:rPr>
              <a:t>12x10</a:t>
            </a:r>
            <a:r>
              <a:rPr sz="1575" spc="-217" baseline="26455" dirty="0">
                <a:latin typeface="Lucida Sans Unicode"/>
                <a:cs typeface="Lucida Sans Unicode"/>
              </a:rPr>
              <a:t>-4  </a:t>
            </a:r>
            <a:r>
              <a:rPr sz="1600" spc="15" dirty="0">
                <a:latin typeface="Lucida Sans Unicode"/>
                <a:cs typeface="Lucida Sans Unicode"/>
              </a:rPr>
              <a:t>NB: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70" dirty="0">
                <a:latin typeface="Lucida Sans Unicode"/>
                <a:cs typeface="Lucida Sans Unicode"/>
              </a:rPr>
              <a:t>mantissa </a:t>
            </a:r>
            <a:r>
              <a:rPr sz="1600" spc="-80" dirty="0">
                <a:latin typeface="Lucida Sans Unicode"/>
                <a:cs typeface="Lucida Sans Unicode"/>
              </a:rPr>
              <a:t>contiene sempre </a:t>
            </a:r>
            <a:r>
              <a:rPr sz="1600" spc="-85" dirty="0">
                <a:latin typeface="Lucida Sans Unicode"/>
                <a:cs typeface="Lucida Sans Unicode"/>
              </a:rPr>
              <a:t>solo </a:t>
            </a:r>
            <a:r>
              <a:rPr sz="1600" spc="-55" dirty="0">
                <a:latin typeface="Lucida Sans Unicode"/>
                <a:cs typeface="Lucida Sans Unicode"/>
              </a:rPr>
              <a:t>le </a:t>
            </a:r>
            <a:r>
              <a:rPr sz="1600" spc="-85" dirty="0">
                <a:latin typeface="Lucida Sans Unicode"/>
                <a:cs typeface="Lucida Sans Unicode"/>
              </a:rPr>
              <a:t>cifre </a:t>
            </a:r>
            <a:r>
              <a:rPr sz="1600" spc="-80" dirty="0">
                <a:latin typeface="Lucida Sans Unicode"/>
                <a:cs typeface="Lucida Sans Unicode"/>
              </a:rPr>
              <a:t>significative del</a:t>
            </a:r>
            <a:r>
              <a:rPr sz="1600" spc="-60" dirty="0">
                <a:latin typeface="Lucida Sans Unicode"/>
                <a:cs typeface="Lucida Sans Unicode"/>
              </a:rPr>
              <a:t> </a:t>
            </a:r>
            <a:r>
              <a:rPr sz="1600" spc="-105" dirty="0">
                <a:latin typeface="Lucida Sans Unicode"/>
                <a:cs typeface="Lucida Sans Unicode"/>
              </a:rPr>
              <a:t>numero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46248" y="3471671"/>
            <a:ext cx="963168" cy="4572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35096" y="3471671"/>
            <a:ext cx="1168908" cy="4572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46248" y="3715511"/>
            <a:ext cx="938784" cy="4572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10711" y="3715511"/>
            <a:ext cx="1168908" cy="4572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89940" y="3070986"/>
            <a:ext cx="8141970" cy="9709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55600" marR="5080" indent="-342900">
              <a:lnSpc>
                <a:spcPts val="1730"/>
              </a:lnSpc>
              <a:spcBef>
                <a:spcPts val="31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15" dirty="0">
                <a:latin typeface="Lucida Sans Unicode"/>
                <a:cs typeface="Lucida Sans Unicode"/>
              </a:rPr>
              <a:t>La </a:t>
            </a:r>
            <a:r>
              <a:rPr sz="1600" spc="140" dirty="0">
                <a:latin typeface="Lucida Sans Unicode"/>
                <a:cs typeface="Lucida Sans Unicode"/>
              </a:rPr>
              <a:t>IEEE </a:t>
            </a:r>
            <a:r>
              <a:rPr sz="1600" spc="-55" dirty="0">
                <a:latin typeface="Lucida Sans Unicode"/>
                <a:cs typeface="Lucida Sans Unicode"/>
              </a:rPr>
              <a:t>ha </a:t>
            </a:r>
            <a:r>
              <a:rPr sz="1600" spc="-85" dirty="0">
                <a:latin typeface="Lucida Sans Unicode"/>
                <a:cs typeface="Lucida Sans Unicode"/>
              </a:rPr>
              <a:t>previsto </a:t>
            </a:r>
            <a:r>
              <a:rPr sz="1600" spc="-105" dirty="0">
                <a:latin typeface="Lucida Sans Unicode"/>
                <a:cs typeface="Lucida Sans Unicode"/>
              </a:rPr>
              <a:t>uno </a:t>
            </a:r>
            <a:r>
              <a:rPr sz="1600" spc="-80" dirty="0">
                <a:latin typeface="Lucida Sans Unicode"/>
                <a:cs typeface="Lucida Sans Unicode"/>
              </a:rPr>
              <a:t>standard </a:t>
            </a:r>
            <a:r>
              <a:rPr sz="1600" spc="114" dirty="0">
                <a:latin typeface="Lucida Sans Unicode"/>
                <a:cs typeface="Lucida Sans Unicode"/>
              </a:rPr>
              <a:t>(IEEE </a:t>
            </a:r>
            <a:r>
              <a:rPr sz="1600" spc="-95" dirty="0">
                <a:latin typeface="Lucida Sans Unicode"/>
                <a:cs typeface="Lucida Sans Unicode"/>
              </a:rPr>
              <a:t>754) </a:t>
            </a:r>
            <a:r>
              <a:rPr sz="1600" spc="-85" dirty="0">
                <a:latin typeface="Lucida Sans Unicode"/>
                <a:cs typeface="Lucida Sans Unicode"/>
              </a:rPr>
              <a:t>per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80" dirty="0">
                <a:latin typeface="Lucida Sans Unicode"/>
                <a:cs typeface="Lucida Sans Unicode"/>
              </a:rPr>
              <a:t>rappresentazione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85" dirty="0">
                <a:latin typeface="Lucida Sans Unicode"/>
                <a:cs typeface="Lucida Sans Unicode"/>
              </a:rPr>
              <a:t>virgola  </a:t>
            </a:r>
            <a:r>
              <a:rPr sz="1600" spc="-100" dirty="0">
                <a:latin typeface="Lucida Sans Unicode"/>
                <a:cs typeface="Lucida Sans Unicode"/>
              </a:rPr>
              <a:t>mobile</a:t>
            </a:r>
            <a:endParaRPr sz="1600">
              <a:latin typeface="Lucida Sans Unicode"/>
              <a:cs typeface="Lucida Sans Unicode"/>
            </a:endParaRPr>
          </a:p>
          <a:p>
            <a:pPr marL="2484120" lvl="1" indent="-155575">
              <a:lnSpc>
                <a:spcPts val="1810"/>
              </a:lnSpc>
              <a:buClr>
                <a:srgbClr val="000000"/>
              </a:buClr>
              <a:buSzPct val="96969"/>
              <a:buFont typeface="Tahoma"/>
              <a:buChar char="•"/>
              <a:tabLst>
                <a:tab pos="2484755" algn="l"/>
              </a:tabLst>
            </a:pPr>
            <a:r>
              <a:rPr sz="1650" i="1" spc="-30" dirty="0">
                <a:solidFill>
                  <a:srgbClr val="9900FF"/>
                </a:solidFill>
                <a:latin typeface="Tahoma"/>
                <a:cs typeface="Tahoma"/>
              </a:rPr>
              <a:t>singola precisione </a:t>
            </a:r>
            <a:r>
              <a:rPr sz="1650" i="1" spc="-30" dirty="0">
                <a:latin typeface="Tahoma"/>
                <a:cs typeface="Tahoma"/>
              </a:rPr>
              <a:t>(32 </a:t>
            </a:r>
            <a:r>
              <a:rPr sz="1650" i="1" spc="-25" dirty="0">
                <a:latin typeface="Tahoma"/>
                <a:cs typeface="Tahoma"/>
              </a:rPr>
              <a:t>bit </a:t>
            </a:r>
            <a:r>
              <a:rPr sz="1650" i="1" spc="-40" dirty="0">
                <a:latin typeface="Tahoma"/>
                <a:cs typeface="Tahoma"/>
              </a:rPr>
              <a:t>= </a:t>
            </a:r>
            <a:r>
              <a:rPr sz="1650" i="1" spc="-30" dirty="0">
                <a:latin typeface="Tahoma"/>
                <a:cs typeface="Tahoma"/>
              </a:rPr>
              <a:t>4</a:t>
            </a:r>
            <a:r>
              <a:rPr sz="1650" i="1" spc="70" dirty="0">
                <a:latin typeface="Tahoma"/>
                <a:cs typeface="Tahoma"/>
              </a:rPr>
              <a:t> </a:t>
            </a:r>
            <a:r>
              <a:rPr sz="1650" i="1" spc="-30" dirty="0">
                <a:latin typeface="Tahoma"/>
                <a:cs typeface="Tahoma"/>
              </a:rPr>
              <a:t>byte)</a:t>
            </a:r>
            <a:endParaRPr sz="1650">
              <a:latin typeface="Tahoma"/>
              <a:cs typeface="Tahoma"/>
            </a:endParaRPr>
          </a:p>
          <a:p>
            <a:pPr marL="2484120" lvl="1" indent="-155575">
              <a:lnSpc>
                <a:spcPts val="1950"/>
              </a:lnSpc>
              <a:buClr>
                <a:srgbClr val="000000"/>
              </a:buClr>
              <a:buSzPct val="96969"/>
              <a:buFont typeface="Tahoma"/>
              <a:buChar char="•"/>
              <a:tabLst>
                <a:tab pos="2484755" algn="l"/>
              </a:tabLst>
            </a:pPr>
            <a:r>
              <a:rPr sz="1650" i="1" spc="-30" dirty="0">
                <a:solidFill>
                  <a:srgbClr val="9900FF"/>
                </a:solidFill>
                <a:latin typeface="Tahoma"/>
                <a:cs typeface="Tahoma"/>
              </a:rPr>
              <a:t>doppia precisione </a:t>
            </a:r>
            <a:r>
              <a:rPr sz="1650" i="1" spc="-30" dirty="0">
                <a:latin typeface="Tahoma"/>
                <a:cs typeface="Tahoma"/>
              </a:rPr>
              <a:t>(64 </a:t>
            </a:r>
            <a:r>
              <a:rPr sz="1650" i="1" spc="-20" dirty="0">
                <a:latin typeface="Tahoma"/>
                <a:cs typeface="Tahoma"/>
              </a:rPr>
              <a:t>bit </a:t>
            </a:r>
            <a:r>
              <a:rPr sz="1650" i="1" spc="-40" dirty="0">
                <a:latin typeface="Tahoma"/>
                <a:cs typeface="Tahoma"/>
              </a:rPr>
              <a:t>= </a:t>
            </a:r>
            <a:r>
              <a:rPr sz="1650" i="1" spc="-30" dirty="0">
                <a:latin typeface="Tahoma"/>
                <a:cs typeface="Tahoma"/>
              </a:rPr>
              <a:t>8</a:t>
            </a:r>
            <a:r>
              <a:rPr sz="1650" i="1" spc="40" dirty="0">
                <a:latin typeface="Tahoma"/>
                <a:cs typeface="Tahoma"/>
              </a:rPr>
              <a:t> </a:t>
            </a:r>
            <a:r>
              <a:rPr sz="1650" i="1" spc="-30" dirty="0">
                <a:latin typeface="Tahoma"/>
                <a:cs typeface="Tahoma"/>
              </a:rPr>
              <a:t>byte)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51964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Numeri razionali  </a:t>
            </a:r>
            <a:r>
              <a:rPr u="heavy" spc="-5" dirty="0">
                <a:uFill>
                  <a:solidFill>
                    <a:srgbClr val="FFFFFF"/>
                  </a:solidFill>
                </a:uFill>
              </a:rPr>
              <a:t>Notazione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in </a:t>
            </a:r>
            <a:r>
              <a:rPr u="heavy" spc="-5" dirty="0">
                <a:uFill>
                  <a:solidFill>
                    <a:srgbClr val="FFFFFF"/>
                  </a:solidFill>
                </a:uFill>
              </a:rPr>
              <a:t>virgola</a:t>
            </a:r>
            <a:r>
              <a:rPr u="heavy" spc="-2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mobile</a:t>
            </a:r>
          </a:p>
        </p:txBody>
      </p:sp>
      <p:sp>
        <p:nvSpPr>
          <p:cNvPr id="17" name="object 1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413535" y="4305767"/>
            <a:ext cx="167957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i="1" spc="30" dirty="0">
                <a:latin typeface="Times New Roman"/>
                <a:cs typeface="Times New Roman"/>
              </a:rPr>
              <a:t>N </a:t>
            </a:r>
            <a:r>
              <a:rPr sz="2500" spc="25" dirty="0">
                <a:latin typeface="Symbol"/>
                <a:cs typeface="Symbol"/>
              </a:rPr>
              <a:t></a:t>
            </a:r>
            <a:r>
              <a:rPr sz="2500" spc="25" dirty="0">
                <a:latin typeface="Times New Roman"/>
                <a:cs typeface="Times New Roman"/>
              </a:rPr>
              <a:t> </a:t>
            </a:r>
            <a:r>
              <a:rPr sz="2500" spc="125" dirty="0">
                <a:latin typeface="Symbol"/>
                <a:cs typeface="Symbol"/>
              </a:rPr>
              <a:t></a:t>
            </a:r>
            <a:r>
              <a:rPr sz="2500" i="1" spc="125" dirty="0">
                <a:latin typeface="Times New Roman"/>
                <a:cs typeface="Times New Roman"/>
              </a:rPr>
              <a:t>M </a:t>
            </a:r>
            <a:r>
              <a:rPr sz="2500" spc="25" dirty="0">
                <a:latin typeface="Symbol"/>
                <a:cs typeface="Symbol"/>
              </a:rPr>
              <a:t></a:t>
            </a:r>
            <a:r>
              <a:rPr sz="2500" spc="-70" dirty="0">
                <a:latin typeface="Times New Roman"/>
                <a:cs typeface="Times New Roman"/>
              </a:rPr>
              <a:t> </a:t>
            </a:r>
            <a:r>
              <a:rPr sz="2500" i="1" spc="120" dirty="0">
                <a:latin typeface="Times New Roman"/>
                <a:cs typeface="Times New Roman"/>
              </a:rPr>
              <a:t>r</a:t>
            </a:r>
            <a:r>
              <a:rPr sz="2175" i="1" spc="179" baseline="42145" dirty="0">
                <a:latin typeface="Times New Roman"/>
                <a:cs typeface="Times New Roman"/>
              </a:rPr>
              <a:t>E</a:t>
            </a:r>
            <a:endParaRPr sz="2175" baseline="42145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5967" y="2872695"/>
            <a:ext cx="1837689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50" dirty="0">
                <a:latin typeface="Tahoma"/>
                <a:cs typeface="Tahoma"/>
              </a:rPr>
              <a:t>Singola</a:t>
            </a:r>
            <a:r>
              <a:rPr sz="1900" i="1" spc="-85" dirty="0">
                <a:latin typeface="Tahoma"/>
                <a:cs typeface="Tahoma"/>
              </a:rPr>
              <a:t> </a:t>
            </a:r>
            <a:r>
              <a:rPr sz="1900" i="1" spc="-50" dirty="0">
                <a:latin typeface="Tahoma"/>
                <a:cs typeface="Tahoma"/>
              </a:rPr>
              <a:t>precisione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64857" y="2975364"/>
            <a:ext cx="123189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i="1" spc="-30" dirty="0">
                <a:latin typeface="Tahoma"/>
                <a:cs typeface="Tahoma"/>
              </a:rPr>
              <a:t>0</a:t>
            </a:r>
            <a:endParaRPr sz="14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41675" y="2975364"/>
            <a:ext cx="220979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i="1" spc="-30" dirty="0">
                <a:latin typeface="Tahoma"/>
                <a:cs typeface="Tahoma"/>
              </a:rPr>
              <a:t>31</a:t>
            </a:r>
            <a:endParaRPr sz="14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35348" y="2975364"/>
            <a:ext cx="47942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i="1" spc="-30" dirty="0">
                <a:latin typeface="Tahoma"/>
                <a:cs typeface="Tahoma"/>
              </a:rPr>
              <a:t>23</a:t>
            </a:r>
            <a:r>
              <a:rPr sz="1450" i="1" spc="-20" dirty="0">
                <a:latin typeface="Tahoma"/>
                <a:cs typeface="Tahoma"/>
              </a:rPr>
              <a:t> </a:t>
            </a:r>
            <a:r>
              <a:rPr sz="1450" i="1" spc="-30" dirty="0">
                <a:latin typeface="Tahoma"/>
                <a:cs typeface="Tahoma"/>
              </a:rPr>
              <a:t>22</a:t>
            </a:r>
            <a:endParaRPr sz="1450">
              <a:latin typeface="Tahoma"/>
              <a:cs typeface="Tahoma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298888" y="3241738"/>
          <a:ext cx="3694429" cy="257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06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21615">
                        <a:lnSpc>
                          <a:spcPts val="1730"/>
                        </a:lnSpc>
                        <a:spcBef>
                          <a:spcPts val="120"/>
                        </a:spcBef>
                      </a:pPr>
                      <a:r>
                        <a:rPr sz="1450" i="1" spc="-30" dirty="0">
                          <a:latin typeface="Tahoma"/>
                          <a:cs typeface="Tahoma"/>
                        </a:rPr>
                        <a:t>8</a:t>
                      </a:r>
                      <a:r>
                        <a:rPr sz="1450" i="1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50" i="1" spc="-20" dirty="0">
                          <a:latin typeface="Tahoma"/>
                          <a:cs typeface="Tahoma"/>
                        </a:rPr>
                        <a:t>bit</a:t>
                      </a:r>
                      <a:endParaRPr sz="1450">
                        <a:latin typeface="Tahoma"/>
                        <a:cs typeface="Tahoma"/>
                      </a:endParaRPr>
                    </a:p>
                  </a:txBody>
                  <a:tcPr marL="0" marR="0" marT="152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8285" algn="ctr">
                        <a:lnSpc>
                          <a:spcPts val="1730"/>
                        </a:lnSpc>
                        <a:spcBef>
                          <a:spcPts val="120"/>
                        </a:spcBef>
                      </a:pPr>
                      <a:r>
                        <a:rPr sz="1450" i="1" spc="-30" dirty="0">
                          <a:latin typeface="Tahoma"/>
                          <a:cs typeface="Tahoma"/>
                        </a:rPr>
                        <a:t>23</a:t>
                      </a:r>
                      <a:r>
                        <a:rPr sz="1450" i="1" spc="-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50" i="1" spc="-20" dirty="0">
                          <a:latin typeface="Tahoma"/>
                          <a:cs typeface="Tahoma"/>
                        </a:rPr>
                        <a:t>bit</a:t>
                      </a:r>
                      <a:endParaRPr sz="1450" dirty="0">
                        <a:latin typeface="Tahoma"/>
                        <a:cs typeface="Tahoma"/>
                      </a:endParaRPr>
                    </a:p>
                  </a:txBody>
                  <a:tcPr marL="0" marR="0" marT="152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5019802" y="3590178"/>
            <a:ext cx="902969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i="1" spc="-65" dirty="0">
                <a:latin typeface="Tahoma"/>
                <a:cs typeface="Tahoma"/>
              </a:rPr>
              <a:t>Ma</a:t>
            </a:r>
            <a:r>
              <a:rPr sz="1900" i="1" spc="-50" dirty="0">
                <a:latin typeface="Tahoma"/>
                <a:cs typeface="Tahoma"/>
              </a:rPr>
              <a:t>n</a:t>
            </a:r>
            <a:r>
              <a:rPr sz="1900" i="1" spc="-40" dirty="0">
                <a:latin typeface="Tahoma"/>
                <a:cs typeface="Tahoma"/>
              </a:rPr>
              <a:t>t</a:t>
            </a:r>
            <a:r>
              <a:rPr sz="1900" i="1" spc="-35" dirty="0">
                <a:latin typeface="Tahoma"/>
                <a:cs typeface="Tahoma"/>
              </a:rPr>
              <a:t>i</a:t>
            </a:r>
            <a:r>
              <a:rPr sz="1900" i="1" spc="-55" dirty="0">
                <a:latin typeface="Tahoma"/>
                <a:cs typeface="Tahoma"/>
              </a:rPr>
              <a:t>ssa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03145" y="3561797"/>
            <a:ext cx="65151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60" dirty="0">
                <a:latin typeface="Tahoma"/>
                <a:cs typeface="Tahoma"/>
              </a:rPr>
              <a:t>Segno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78176" y="3373754"/>
            <a:ext cx="649605" cy="229870"/>
          </a:xfrm>
          <a:custGeom>
            <a:avLst/>
            <a:gdLst/>
            <a:ahLst/>
            <a:cxnLst/>
            <a:rect l="l" t="t" r="r" b="b"/>
            <a:pathLst>
              <a:path w="649604" h="229870">
                <a:moveTo>
                  <a:pt x="575332" y="31641"/>
                </a:moveTo>
                <a:lnTo>
                  <a:pt x="0" y="220599"/>
                </a:lnTo>
                <a:lnTo>
                  <a:pt x="3048" y="229616"/>
                </a:lnTo>
                <a:lnTo>
                  <a:pt x="578313" y="40680"/>
                </a:lnTo>
                <a:lnTo>
                  <a:pt x="575332" y="31641"/>
                </a:lnTo>
                <a:close/>
              </a:path>
              <a:path w="649604" h="229870">
                <a:moveTo>
                  <a:pt x="633759" y="27686"/>
                </a:moveTo>
                <a:lnTo>
                  <a:pt x="587375" y="27686"/>
                </a:lnTo>
                <a:lnTo>
                  <a:pt x="590423" y="36703"/>
                </a:lnTo>
                <a:lnTo>
                  <a:pt x="578313" y="40680"/>
                </a:lnTo>
                <a:lnTo>
                  <a:pt x="588772" y="72390"/>
                </a:lnTo>
                <a:lnTo>
                  <a:pt x="633759" y="27686"/>
                </a:lnTo>
                <a:close/>
              </a:path>
              <a:path w="649604" h="229870">
                <a:moveTo>
                  <a:pt x="587375" y="27686"/>
                </a:moveTo>
                <a:lnTo>
                  <a:pt x="575332" y="31641"/>
                </a:lnTo>
                <a:lnTo>
                  <a:pt x="578313" y="40680"/>
                </a:lnTo>
                <a:lnTo>
                  <a:pt x="590423" y="36703"/>
                </a:lnTo>
                <a:lnTo>
                  <a:pt x="587375" y="27686"/>
                </a:lnTo>
                <a:close/>
              </a:path>
              <a:path w="649604" h="229870">
                <a:moveTo>
                  <a:pt x="564896" y="0"/>
                </a:moveTo>
                <a:lnTo>
                  <a:pt x="575332" y="31641"/>
                </a:lnTo>
                <a:lnTo>
                  <a:pt x="587375" y="27686"/>
                </a:lnTo>
                <a:lnTo>
                  <a:pt x="633759" y="27686"/>
                </a:lnTo>
                <a:lnTo>
                  <a:pt x="649224" y="12319"/>
                </a:lnTo>
                <a:lnTo>
                  <a:pt x="5648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298697" y="3563322"/>
            <a:ext cx="1522095" cy="548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6995">
              <a:lnSpc>
                <a:spcPts val="2205"/>
              </a:lnSpc>
              <a:spcBef>
                <a:spcPts val="95"/>
              </a:spcBef>
            </a:pPr>
            <a:r>
              <a:rPr sz="1900" i="1" spc="-55" dirty="0">
                <a:latin typeface="Tahoma"/>
                <a:cs typeface="Tahoma"/>
              </a:rPr>
              <a:t>Esponente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1905"/>
              </a:lnSpc>
            </a:pPr>
            <a:r>
              <a:rPr sz="1650" i="1" spc="-25" dirty="0">
                <a:latin typeface="Tahoma"/>
                <a:cs typeface="Tahoma"/>
              </a:rPr>
              <a:t>(o</a:t>
            </a:r>
            <a:r>
              <a:rPr sz="1650" i="1" spc="-70" dirty="0">
                <a:latin typeface="Tahoma"/>
                <a:cs typeface="Tahoma"/>
              </a:rPr>
              <a:t> </a:t>
            </a:r>
            <a:r>
              <a:rPr sz="1650" i="1" spc="-30" dirty="0">
                <a:latin typeface="Tahoma"/>
                <a:cs typeface="Tahoma"/>
              </a:rPr>
              <a:t>Caratteristica)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51964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Numeri razionali  </a:t>
            </a:r>
            <a:r>
              <a:rPr u="heavy" spc="-5" dirty="0">
                <a:uFill>
                  <a:solidFill>
                    <a:srgbClr val="FFFFFF"/>
                  </a:solidFill>
                </a:uFill>
              </a:rPr>
              <a:t>Notazione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in </a:t>
            </a:r>
            <a:r>
              <a:rPr u="heavy" spc="-5" dirty="0">
                <a:uFill>
                  <a:solidFill>
                    <a:srgbClr val="FFFFFF"/>
                  </a:solidFill>
                </a:uFill>
              </a:rPr>
              <a:t>virgola</a:t>
            </a:r>
            <a:r>
              <a:rPr u="heavy" spc="-2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mobile</a:t>
            </a:r>
          </a:p>
        </p:txBody>
      </p:sp>
      <p:sp>
        <p:nvSpPr>
          <p:cNvPr id="14" name="object 1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47140" y="1477900"/>
            <a:ext cx="5855970" cy="115443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600" spc="-35" dirty="0">
                <a:latin typeface="Lucida Sans Unicode"/>
                <a:cs typeface="Lucida Sans Unicode"/>
              </a:rPr>
              <a:t>Un </a:t>
            </a:r>
            <a:r>
              <a:rPr sz="1600" spc="-70" dirty="0">
                <a:latin typeface="Lucida Sans Unicode"/>
                <a:cs typeface="Lucida Sans Unicode"/>
              </a:rPr>
              <a:t>qualsiasi </a:t>
            </a: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spc="-110" dirty="0">
                <a:latin typeface="Lucida Sans Unicode"/>
                <a:cs typeface="Lucida Sans Unicode"/>
              </a:rPr>
              <a:t>può </a:t>
            </a:r>
            <a:r>
              <a:rPr sz="1600" spc="-35" dirty="0">
                <a:latin typeface="Lucida Sans Unicode"/>
                <a:cs typeface="Lucida Sans Unicode"/>
              </a:rPr>
              <a:t>essere </a:t>
            </a:r>
            <a:r>
              <a:rPr sz="1600" spc="-55" dirty="0">
                <a:latin typeface="Lucida Sans Unicode"/>
                <a:cs typeface="Lucida Sans Unicode"/>
              </a:rPr>
              <a:t>espresso</a:t>
            </a:r>
            <a:r>
              <a:rPr sz="1600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come:</a:t>
            </a:r>
            <a:endParaRPr sz="1600">
              <a:latin typeface="Lucida Sans Unicode"/>
              <a:cs typeface="Lucida Sans Unicode"/>
            </a:endParaRPr>
          </a:p>
          <a:p>
            <a:pPr marL="2633980">
              <a:lnSpc>
                <a:spcPct val="100000"/>
              </a:lnSpc>
              <a:spcBef>
                <a:spcPts val="1015"/>
              </a:spcBef>
            </a:pPr>
            <a:r>
              <a:rPr sz="2500" i="1" spc="30" dirty="0">
                <a:latin typeface="Times New Roman"/>
                <a:cs typeface="Times New Roman"/>
              </a:rPr>
              <a:t>N </a:t>
            </a:r>
            <a:r>
              <a:rPr sz="2500" spc="25" dirty="0">
                <a:latin typeface="Symbol"/>
                <a:cs typeface="Symbol"/>
              </a:rPr>
              <a:t></a:t>
            </a:r>
            <a:r>
              <a:rPr sz="2500" spc="25" dirty="0">
                <a:latin typeface="Times New Roman"/>
                <a:cs typeface="Times New Roman"/>
              </a:rPr>
              <a:t> </a:t>
            </a:r>
            <a:r>
              <a:rPr sz="2500" spc="125" dirty="0">
                <a:latin typeface="Symbol"/>
                <a:cs typeface="Symbol"/>
              </a:rPr>
              <a:t></a:t>
            </a:r>
            <a:r>
              <a:rPr sz="2500" i="1" spc="125" dirty="0">
                <a:latin typeface="Times New Roman"/>
                <a:cs typeface="Times New Roman"/>
              </a:rPr>
              <a:t>M </a:t>
            </a:r>
            <a:r>
              <a:rPr sz="2500" spc="25" dirty="0">
                <a:latin typeface="Symbol"/>
                <a:cs typeface="Symbol"/>
              </a:rPr>
              <a:t></a:t>
            </a:r>
            <a:r>
              <a:rPr sz="2500" spc="-5" dirty="0">
                <a:latin typeface="Times New Roman"/>
                <a:cs typeface="Times New Roman"/>
              </a:rPr>
              <a:t> </a:t>
            </a:r>
            <a:r>
              <a:rPr sz="2500" i="1" spc="120" dirty="0">
                <a:latin typeface="Times New Roman"/>
                <a:cs typeface="Times New Roman"/>
              </a:rPr>
              <a:t>r</a:t>
            </a:r>
            <a:r>
              <a:rPr sz="2175" i="1" spc="179" baseline="42145" dirty="0">
                <a:latin typeface="Times New Roman"/>
                <a:cs typeface="Times New Roman"/>
              </a:rPr>
              <a:t>E</a:t>
            </a:r>
            <a:endParaRPr sz="2175" baseline="42145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00" spc="15" dirty="0">
                <a:latin typeface="Lucida Sans Unicode"/>
                <a:cs typeface="Lucida Sans Unicode"/>
              </a:rPr>
              <a:t>La </a:t>
            </a:r>
            <a:r>
              <a:rPr sz="1600" spc="-40" dirty="0">
                <a:latin typeface="Lucida Sans Unicode"/>
                <a:cs typeface="Lucida Sans Unicode"/>
              </a:rPr>
              <a:t>base </a:t>
            </a:r>
            <a:r>
              <a:rPr sz="1600" spc="-110" dirty="0">
                <a:latin typeface="Lucida Sans Unicode"/>
                <a:cs typeface="Lucida Sans Unicode"/>
              </a:rPr>
              <a:t>può </a:t>
            </a:r>
            <a:r>
              <a:rPr sz="1600" spc="-35" dirty="0">
                <a:latin typeface="Lucida Sans Unicode"/>
                <a:cs typeface="Lucida Sans Unicode"/>
              </a:rPr>
              <a:t>essere </a:t>
            </a:r>
            <a:r>
              <a:rPr sz="1600" spc="-55" dirty="0">
                <a:latin typeface="Lucida Sans Unicode"/>
                <a:cs typeface="Lucida Sans Unicode"/>
              </a:rPr>
              <a:t>omessa </a:t>
            </a:r>
            <a:r>
              <a:rPr sz="1600" spc="-95" dirty="0">
                <a:latin typeface="Lucida Sans Unicode"/>
                <a:cs typeface="Lucida Sans Unicode"/>
              </a:rPr>
              <a:t>dato </a:t>
            </a:r>
            <a:r>
              <a:rPr sz="1600" spc="-50" dirty="0">
                <a:latin typeface="Lucida Sans Unicode"/>
                <a:cs typeface="Lucida Sans Unicode"/>
              </a:rPr>
              <a:t>che </a:t>
            </a:r>
            <a:r>
              <a:rPr sz="1600" spc="-75" dirty="0">
                <a:latin typeface="Lucida Sans Unicode"/>
                <a:cs typeface="Lucida Sans Unicode"/>
              </a:rPr>
              <a:t>nel </a:t>
            </a:r>
            <a:r>
              <a:rPr sz="1600" spc="-70" dirty="0">
                <a:latin typeface="Lucida Sans Unicode"/>
                <a:cs typeface="Lucida Sans Unicode"/>
              </a:rPr>
              <a:t>calcolatore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80" dirty="0">
                <a:latin typeface="Lucida Sans Unicode"/>
                <a:cs typeface="Lucida Sans Unicode"/>
              </a:rPr>
              <a:t>sempre</a:t>
            </a:r>
            <a:r>
              <a:rPr sz="1600" spc="-55" dirty="0">
                <a:latin typeface="Lucida Sans Unicode"/>
                <a:cs typeface="Lucida Sans Unicode"/>
              </a:rPr>
              <a:t> </a:t>
            </a:r>
            <a:r>
              <a:rPr sz="1600" spc="-125" dirty="0"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9942" y="4261764"/>
            <a:ext cx="4142740" cy="163512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80" dirty="0">
                <a:latin typeface="Lucida Sans Unicode"/>
                <a:cs typeface="Lucida Sans Unicode"/>
              </a:rPr>
              <a:t>Considerazioni </a:t>
            </a:r>
            <a:r>
              <a:rPr sz="1600" spc="-70" dirty="0">
                <a:latin typeface="Lucida Sans Unicode"/>
                <a:cs typeface="Lucida Sans Unicode"/>
              </a:rPr>
              <a:t>sulla</a:t>
            </a:r>
            <a:r>
              <a:rPr sz="1600" spc="-85" dirty="0">
                <a:latin typeface="Lucida Sans Unicode"/>
                <a:cs typeface="Lucida Sans Unicode"/>
              </a:rPr>
              <a:t> </a:t>
            </a:r>
            <a:r>
              <a:rPr sz="1600" spc="-70" dirty="0">
                <a:latin typeface="Lucida Sans Unicode"/>
                <a:cs typeface="Lucida Sans Unicode"/>
              </a:rPr>
              <a:t>mantissa:</a:t>
            </a:r>
            <a:endParaRPr sz="1600">
              <a:latin typeface="Lucida Sans Unicode"/>
              <a:cs typeface="Lucida Sans Unicode"/>
            </a:endParaRPr>
          </a:p>
          <a:p>
            <a:pPr marL="299085" indent="-286385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0" dirty="0">
                <a:latin typeface="Lucida Sans Unicode"/>
                <a:cs typeface="Lucida Sans Unicode"/>
              </a:rPr>
              <a:t>M</a:t>
            </a:r>
            <a:r>
              <a:rPr sz="1600" spc="-55" dirty="0">
                <a:latin typeface="Lucida Sans Unicode"/>
                <a:cs typeface="Lucida Sans Unicode"/>
              </a:rPr>
              <a:t> </a:t>
            </a:r>
            <a:r>
              <a:rPr sz="1600" spc="-105" dirty="0">
                <a:latin typeface="Lucida Sans Unicode"/>
                <a:cs typeface="Lucida Sans Unicode"/>
              </a:rPr>
              <a:t>intero</a:t>
            </a:r>
            <a:endParaRPr sz="1600">
              <a:latin typeface="Lucida Sans Unicode"/>
              <a:cs typeface="Lucida Sans Unicode"/>
            </a:endParaRPr>
          </a:p>
          <a:p>
            <a:pPr marL="299085" indent="-28638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245" dirty="0">
                <a:latin typeface="Lucida Sans Unicode"/>
                <a:cs typeface="Lucida Sans Unicode"/>
              </a:rPr>
              <a:t>1/r&lt;=M&lt;=1 </a:t>
            </a:r>
            <a:r>
              <a:rPr sz="1600" spc="20" dirty="0">
                <a:latin typeface="Lucida Sans Unicode"/>
                <a:cs typeface="Lucida Sans Unicode"/>
              </a:rPr>
              <a:t>MANTISSA</a:t>
            </a:r>
            <a:r>
              <a:rPr sz="1600" spc="-135" dirty="0">
                <a:latin typeface="Lucida Sans Unicode"/>
                <a:cs typeface="Lucida Sans Unicode"/>
              </a:rPr>
              <a:t> </a:t>
            </a:r>
            <a:r>
              <a:rPr sz="1600" spc="-10" dirty="0">
                <a:latin typeface="Lucida Sans Unicode"/>
                <a:cs typeface="Lucida Sans Unicode"/>
              </a:rPr>
              <a:t>NORMALIZZATA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80" dirty="0">
                <a:latin typeface="Lucida Sans Unicode"/>
                <a:cs typeface="Lucida Sans Unicode"/>
              </a:rPr>
              <a:t>Considerazioni </a:t>
            </a:r>
            <a:r>
              <a:rPr sz="1600" spc="-85" dirty="0">
                <a:latin typeface="Lucida Sans Unicode"/>
                <a:cs typeface="Lucida Sans Unicode"/>
              </a:rPr>
              <a:t>sull’esponente:</a:t>
            </a:r>
            <a:endParaRPr sz="1600">
              <a:latin typeface="Lucida Sans Unicode"/>
              <a:cs typeface="Lucida Sans Unicode"/>
            </a:endParaRPr>
          </a:p>
          <a:p>
            <a:pPr marL="299085" indent="-286385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95" dirty="0">
                <a:latin typeface="Lucida Sans Unicode"/>
                <a:cs typeface="Lucida Sans Unicode"/>
              </a:rPr>
              <a:t>Numero </a:t>
            </a:r>
            <a:r>
              <a:rPr sz="1600" spc="-105" dirty="0">
                <a:latin typeface="Lucida Sans Unicode"/>
                <a:cs typeface="Lucida Sans Unicode"/>
              </a:rPr>
              <a:t>intero </a:t>
            </a:r>
            <a:r>
              <a:rPr sz="1600" spc="-80" dirty="0">
                <a:latin typeface="Lucida Sans Unicode"/>
                <a:cs typeface="Lucida Sans Unicode"/>
              </a:rPr>
              <a:t>relativo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100" dirty="0">
                <a:latin typeface="Lucida Sans Unicode"/>
                <a:cs typeface="Lucida Sans Unicode"/>
              </a:rPr>
              <a:t>complemento </a:t>
            </a:r>
            <a:r>
              <a:rPr sz="1600" dirty="0">
                <a:latin typeface="Lucida Sans Unicode"/>
                <a:cs typeface="Lucida Sans Unicode"/>
              </a:rPr>
              <a:t>a</a:t>
            </a:r>
            <a:r>
              <a:rPr sz="1600" spc="150" dirty="0">
                <a:latin typeface="Lucida Sans Unicode"/>
                <a:cs typeface="Lucida Sans Unicode"/>
              </a:rPr>
              <a:t> </a:t>
            </a:r>
            <a:r>
              <a:rPr sz="1600" spc="-125" dirty="0"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39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298888" y="2943288"/>
          <a:ext cx="3694429" cy="257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06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21615">
                        <a:lnSpc>
                          <a:spcPts val="1730"/>
                        </a:lnSpc>
                        <a:spcBef>
                          <a:spcPts val="120"/>
                        </a:spcBef>
                      </a:pPr>
                      <a:r>
                        <a:rPr sz="1450" i="1" spc="-30" dirty="0">
                          <a:latin typeface="Tahoma"/>
                          <a:cs typeface="Tahoma"/>
                        </a:rPr>
                        <a:t>3</a:t>
                      </a:r>
                      <a:r>
                        <a:rPr sz="1450" i="1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50" i="1" spc="-20" dirty="0">
                          <a:latin typeface="Tahoma"/>
                          <a:cs typeface="Tahoma"/>
                        </a:rPr>
                        <a:t>bit</a:t>
                      </a:r>
                      <a:endParaRPr sz="1450">
                        <a:latin typeface="Tahoma"/>
                        <a:cs typeface="Tahoma"/>
                      </a:endParaRPr>
                    </a:p>
                  </a:txBody>
                  <a:tcPr marL="0" marR="0" marT="152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346075" algn="ctr">
                        <a:lnSpc>
                          <a:spcPts val="1730"/>
                        </a:lnSpc>
                        <a:spcBef>
                          <a:spcPts val="120"/>
                        </a:spcBef>
                      </a:pPr>
                      <a:r>
                        <a:rPr sz="1450" i="1" spc="-30" dirty="0">
                          <a:latin typeface="Tahoma"/>
                          <a:cs typeface="Tahoma"/>
                        </a:rPr>
                        <a:t>4</a:t>
                      </a:r>
                      <a:r>
                        <a:rPr sz="1450" i="1" spc="-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50" i="1" spc="-20" dirty="0">
                          <a:latin typeface="Tahoma"/>
                          <a:cs typeface="Tahoma"/>
                        </a:rPr>
                        <a:t>bit</a:t>
                      </a:r>
                      <a:endParaRPr sz="1450" dirty="0">
                        <a:latin typeface="Tahoma"/>
                        <a:cs typeface="Tahoma"/>
                      </a:endParaRPr>
                    </a:p>
                  </a:txBody>
                  <a:tcPr marL="0" marR="0" marT="152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019802" y="3291795"/>
            <a:ext cx="9036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80" dirty="0">
                <a:latin typeface="Tahoma"/>
                <a:cs typeface="Tahoma"/>
              </a:rPr>
              <a:t>M</a:t>
            </a:r>
            <a:r>
              <a:rPr sz="1900" i="1" spc="-50" dirty="0">
                <a:latin typeface="Tahoma"/>
                <a:cs typeface="Tahoma"/>
              </a:rPr>
              <a:t>a</a:t>
            </a:r>
            <a:r>
              <a:rPr sz="1900" i="1" spc="-45" dirty="0">
                <a:latin typeface="Tahoma"/>
                <a:cs typeface="Tahoma"/>
              </a:rPr>
              <a:t>ntissa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78176" y="3075304"/>
            <a:ext cx="649605" cy="229870"/>
          </a:xfrm>
          <a:custGeom>
            <a:avLst/>
            <a:gdLst/>
            <a:ahLst/>
            <a:cxnLst/>
            <a:rect l="l" t="t" r="r" b="b"/>
            <a:pathLst>
              <a:path w="649604" h="229870">
                <a:moveTo>
                  <a:pt x="575332" y="31641"/>
                </a:moveTo>
                <a:lnTo>
                  <a:pt x="0" y="220599"/>
                </a:lnTo>
                <a:lnTo>
                  <a:pt x="3048" y="229616"/>
                </a:lnTo>
                <a:lnTo>
                  <a:pt x="578313" y="40680"/>
                </a:lnTo>
                <a:lnTo>
                  <a:pt x="575332" y="31641"/>
                </a:lnTo>
                <a:close/>
              </a:path>
              <a:path w="649604" h="229870">
                <a:moveTo>
                  <a:pt x="633759" y="27686"/>
                </a:moveTo>
                <a:lnTo>
                  <a:pt x="587375" y="27686"/>
                </a:lnTo>
                <a:lnTo>
                  <a:pt x="590423" y="36703"/>
                </a:lnTo>
                <a:lnTo>
                  <a:pt x="578313" y="40680"/>
                </a:lnTo>
                <a:lnTo>
                  <a:pt x="588772" y="72390"/>
                </a:lnTo>
                <a:lnTo>
                  <a:pt x="633759" y="27686"/>
                </a:lnTo>
                <a:close/>
              </a:path>
              <a:path w="649604" h="229870">
                <a:moveTo>
                  <a:pt x="587375" y="27686"/>
                </a:moveTo>
                <a:lnTo>
                  <a:pt x="575332" y="31641"/>
                </a:lnTo>
                <a:lnTo>
                  <a:pt x="578313" y="40680"/>
                </a:lnTo>
                <a:lnTo>
                  <a:pt x="590423" y="36703"/>
                </a:lnTo>
                <a:lnTo>
                  <a:pt x="587375" y="27686"/>
                </a:lnTo>
                <a:close/>
              </a:path>
              <a:path w="649604" h="229870">
                <a:moveTo>
                  <a:pt x="564896" y="0"/>
                </a:moveTo>
                <a:lnTo>
                  <a:pt x="575332" y="31641"/>
                </a:lnTo>
                <a:lnTo>
                  <a:pt x="587375" y="27686"/>
                </a:lnTo>
                <a:lnTo>
                  <a:pt x="633759" y="27686"/>
                </a:lnTo>
                <a:lnTo>
                  <a:pt x="649224" y="12319"/>
                </a:lnTo>
                <a:lnTo>
                  <a:pt x="5648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03145" y="3264998"/>
            <a:ext cx="214884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82675" algn="l"/>
              </a:tabLst>
            </a:pPr>
            <a:r>
              <a:rPr sz="1900" i="1" spc="-60" dirty="0">
                <a:latin typeface="Tahoma"/>
                <a:cs typeface="Tahoma"/>
              </a:rPr>
              <a:t>Segn</a:t>
            </a:r>
            <a:r>
              <a:rPr sz="1900" i="1" spc="-55" dirty="0">
                <a:latin typeface="Tahoma"/>
                <a:cs typeface="Tahoma"/>
              </a:rPr>
              <a:t>o</a:t>
            </a:r>
            <a:r>
              <a:rPr sz="1900" i="1" dirty="0">
                <a:latin typeface="Tahoma"/>
                <a:cs typeface="Tahoma"/>
              </a:rPr>
              <a:t>	</a:t>
            </a:r>
            <a:r>
              <a:rPr sz="1900" i="1" spc="-60" dirty="0">
                <a:latin typeface="Tahoma"/>
                <a:cs typeface="Tahoma"/>
              </a:rPr>
              <a:t>Esp</a:t>
            </a:r>
            <a:r>
              <a:rPr sz="1900" i="1" spc="-65" dirty="0">
                <a:latin typeface="Tahoma"/>
                <a:cs typeface="Tahoma"/>
              </a:rPr>
              <a:t>o</a:t>
            </a:r>
            <a:r>
              <a:rPr sz="1900" i="1" spc="-55" dirty="0">
                <a:latin typeface="Tahoma"/>
                <a:cs typeface="Tahoma"/>
              </a:rPr>
              <a:t>nen</a:t>
            </a:r>
            <a:r>
              <a:rPr sz="1900" i="1" spc="-50" dirty="0">
                <a:latin typeface="Tahoma"/>
                <a:cs typeface="Tahoma"/>
              </a:rPr>
              <a:t>te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51964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Numeri razionali  </a:t>
            </a:r>
            <a:r>
              <a:rPr u="heavy" spc="-5" dirty="0">
                <a:uFill>
                  <a:solidFill>
                    <a:srgbClr val="FFFFFF"/>
                  </a:solidFill>
                </a:uFill>
              </a:rPr>
              <a:t>Notazione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in </a:t>
            </a:r>
            <a:r>
              <a:rPr u="heavy" spc="-5" dirty="0">
                <a:uFill>
                  <a:solidFill>
                    <a:srgbClr val="FFFFFF"/>
                  </a:solidFill>
                </a:uFill>
              </a:rPr>
              <a:t>virgola</a:t>
            </a:r>
            <a:r>
              <a:rPr u="heavy" spc="-2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mobile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47140" y="1477900"/>
            <a:ext cx="4429125" cy="134937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600" spc="-35" dirty="0">
                <a:latin typeface="Lucida Sans Unicode"/>
                <a:cs typeface="Lucida Sans Unicode"/>
              </a:rPr>
              <a:t>Un </a:t>
            </a:r>
            <a:r>
              <a:rPr sz="1600" spc="-70" dirty="0">
                <a:latin typeface="Lucida Sans Unicode"/>
                <a:cs typeface="Lucida Sans Unicode"/>
              </a:rPr>
              <a:t>qualsiasi </a:t>
            </a: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spc="-110" dirty="0">
                <a:latin typeface="Lucida Sans Unicode"/>
                <a:cs typeface="Lucida Sans Unicode"/>
              </a:rPr>
              <a:t>può </a:t>
            </a:r>
            <a:r>
              <a:rPr sz="1600" spc="-35" dirty="0">
                <a:latin typeface="Lucida Sans Unicode"/>
                <a:cs typeface="Lucida Sans Unicode"/>
              </a:rPr>
              <a:t>essere </a:t>
            </a:r>
            <a:r>
              <a:rPr sz="1600" spc="-55" dirty="0">
                <a:latin typeface="Lucida Sans Unicode"/>
                <a:cs typeface="Lucida Sans Unicode"/>
              </a:rPr>
              <a:t>espresso</a:t>
            </a:r>
            <a:r>
              <a:rPr sz="1600" spc="20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come:</a:t>
            </a:r>
            <a:endParaRPr sz="1600">
              <a:latin typeface="Lucida Sans Unicode"/>
              <a:cs typeface="Lucida Sans Unicode"/>
            </a:endParaRPr>
          </a:p>
          <a:p>
            <a:pPr marL="2633980">
              <a:lnSpc>
                <a:spcPct val="100000"/>
              </a:lnSpc>
              <a:spcBef>
                <a:spcPts val="1015"/>
              </a:spcBef>
            </a:pPr>
            <a:r>
              <a:rPr sz="2500" i="1" spc="30" dirty="0">
                <a:latin typeface="Times New Roman"/>
                <a:cs typeface="Times New Roman"/>
              </a:rPr>
              <a:t>N </a:t>
            </a:r>
            <a:r>
              <a:rPr sz="2500" spc="25" dirty="0">
                <a:latin typeface="Symbol"/>
                <a:cs typeface="Symbol"/>
              </a:rPr>
              <a:t></a:t>
            </a:r>
            <a:r>
              <a:rPr sz="2500" spc="25" dirty="0">
                <a:latin typeface="Times New Roman"/>
                <a:cs typeface="Times New Roman"/>
              </a:rPr>
              <a:t> </a:t>
            </a:r>
            <a:r>
              <a:rPr sz="2500" spc="125" dirty="0">
                <a:latin typeface="Symbol"/>
                <a:cs typeface="Symbol"/>
              </a:rPr>
              <a:t></a:t>
            </a:r>
            <a:r>
              <a:rPr sz="2500" i="1" spc="125" dirty="0">
                <a:latin typeface="Times New Roman"/>
                <a:cs typeface="Times New Roman"/>
              </a:rPr>
              <a:t>M </a:t>
            </a:r>
            <a:r>
              <a:rPr sz="2500" spc="25" dirty="0">
                <a:latin typeface="Symbol"/>
                <a:cs typeface="Symbol"/>
              </a:rPr>
              <a:t></a:t>
            </a:r>
            <a:r>
              <a:rPr sz="2500" spc="-50" dirty="0">
                <a:latin typeface="Times New Roman"/>
                <a:cs typeface="Times New Roman"/>
              </a:rPr>
              <a:t> </a:t>
            </a:r>
            <a:r>
              <a:rPr sz="2500" i="1" spc="120" dirty="0">
                <a:latin typeface="Times New Roman"/>
                <a:cs typeface="Times New Roman"/>
              </a:rPr>
              <a:t>r</a:t>
            </a:r>
            <a:r>
              <a:rPr sz="2175" i="1" spc="179" baseline="42145" dirty="0">
                <a:latin typeface="Times New Roman"/>
                <a:cs typeface="Times New Roman"/>
              </a:rPr>
              <a:t>E</a:t>
            </a:r>
            <a:endParaRPr sz="2175" baseline="42145">
              <a:latin typeface="Times New Roman"/>
              <a:cs typeface="Times New Roman"/>
            </a:endParaRPr>
          </a:p>
          <a:p>
            <a:pPr marL="71120">
              <a:lnSpc>
                <a:spcPct val="100000"/>
              </a:lnSpc>
              <a:spcBef>
                <a:spcPts val="1575"/>
              </a:spcBef>
            </a:pPr>
            <a:r>
              <a:rPr sz="1900" i="1" spc="-60" dirty="0">
                <a:latin typeface="Tahoma"/>
                <a:cs typeface="Tahoma"/>
              </a:rPr>
              <a:t>Esempio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9942" y="3766183"/>
            <a:ext cx="5206365" cy="163576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600" spc="-130" dirty="0">
                <a:latin typeface="Lucida Sans Unicode"/>
                <a:cs typeface="Lucida Sans Unicode"/>
              </a:rPr>
              <a:t>10111010</a:t>
            </a:r>
            <a:endParaRPr sz="1600">
              <a:latin typeface="Lucida Sans Unicode"/>
              <a:cs typeface="Lucida Sans Unicode"/>
            </a:endParaRPr>
          </a:p>
          <a:p>
            <a:pPr marL="299085" indent="-28638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85" dirty="0">
                <a:latin typeface="Lucida Sans Unicode"/>
                <a:cs typeface="Lucida Sans Unicode"/>
              </a:rPr>
              <a:t>Segno=1 </a:t>
            </a:r>
            <a:r>
              <a:rPr sz="1600" spc="-370" dirty="0">
                <a:latin typeface="Lucida Sans Unicode"/>
                <a:cs typeface="Lucida Sans Unicode"/>
              </a:rPr>
              <a:t>-&gt; </a:t>
            </a:r>
            <a:r>
              <a:rPr sz="1600" spc="-105" dirty="0">
                <a:latin typeface="Lucida Sans Unicode"/>
                <a:cs typeface="Lucida Sans Unicode"/>
              </a:rPr>
              <a:t>numero</a:t>
            </a:r>
            <a:r>
              <a:rPr sz="1600" spc="-114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negativo</a:t>
            </a:r>
            <a:endParaRPr sz="1600">
              <a:latin typeface="Lucida Sans Unicode"/>
              <a:cs typeface="Lucida Sans Unicode"/>
            </a:endParaRPr>
          </a:p>
          <a:p>
            <a:pPr marL="299085" indent="-286385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90" dirty="0">
                <a:latin typeface="Lucida Sans Unicode"/>
                <a:cs typeface="Lucida Sans Unicode"/>
              </a:rPr>
              <a:t>Esponente=011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100" dirty="0">
                <a:latin typeface="Lucida Sans Unicode"/>
                <a:cs typeface="Lucida Sans Unicode"/>
              </a:rPr>
              <a:t>complemento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125" dirty="0">
                <a:latin typeface="Lucida Sans Unicode"/>
                <a:cs typeface="Lucida Sans Unicode"/>
              </a:rPr>
              <a:t>2 </a:t>
            </a:r>
            <a:r>
              <a:rPr sz="1600" spc="-340" dirty="0">
                <a:latin typeface="Lucida Sans Unicode"/>
                <a:cs typeface="Lucida Sans Unicode"/>
              </a:rPr>
              <a:t>=</a:t>
            </a:r>
            <a:r>
              <a:rPr sz="1600" spc="-270" dirty="0">
                <a:latin typeface="Lucida Sans Unicode"/>
                <a:cs typeface="Lucida Sans Unicode"/>
              </a:rPr>
              <a:t> </a:t>
            </a:r>
            <a:r>
              <a:rPr sz="1600" spc="-235" dirty="0">
                <a:latin typeface="Lucida Sans Unicode"/>
                <a:cs typeface="Lucida Sans Unicode"/>
              </a:rPr>
              <a:t>+3</a:t>
            </a:r>
            <a:endParaRPr sz="1600">
              <a:latin typeface="Lucida Sans Unicode"/>
              <a:cs typeface="Lucida Sans Unicode"/>
            </a:endParaRPr>
          </a:p>
          <a:p>
            <a:pPr marL="299085" indent="-28638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5" dirty="0">
                <a:latin typeface="Lucida Sans Unicode"/>
                <a:cs typeface="Lucida Sans Unicode"/>
              </a:rPr>
              <a:t>Mantissa </a:t>
            </a:r>
            <a:r>
              <a:rPr sz="1600" spc="-114" dirty="0">
                <a:latin typeface="Lucida Sans Unicode"/>
                <a:cs typeface="Lucida Sans Unicode"/>
              </a:rPr>
              <a:t>normalizzata=0.1010 </a:t>
            </a:r>
            <a:r>
              <a:rPr sz="1600" spc="-340" dirty="0">
                <a:latin typeface="Lucida Sans Unicode"/>
                <a:cs typeface="Lucida Sans Unicode"/>
              </a:rPr>
              <a:t>= </a:t>
            </a:r>
            <a:r>
              <a:rPr sz="1600" spc="-150" dirty="0">
                <a:latin typeface="Lucida Sans Unicode"/>
                <a:cs typeface="Lucida Sans Unicode"/>
              </a:rPr>
              <a:t>2</a:t>
            </a:r>
            <a:r>
              <a:rPr sz="1575" spc="-225" baseline="26455" dirty="0">
                <a:latin typeface="Lucida Sans Unicode"/>
                <a:cs typeface="Lucida Sans Unicode"/>
              </a:rPr>
              <a:t>-1 </a:t>
            </a:r>
            <a:r>
              <a:rPr sz="1600" spc="-200" dirty="0">
                <a:latin typeface="Lucida Sans Unicode"/>
                <a:cs typeface="Lucida Sans Unicode"/>
              </a:rPr>
              <a:t>+2</a:t>
            </a:r>
            <a:r>
              <a:rPr sz="1575" spc="-300" baseline="26455" dirty="0">
                <a:latin typeface="Lucida Sans Unicode"/>
                <a:cs typeface="Lucida Sans Unicode"/>
              </a:rPr>
              <a:t>-3</a:t>
            </a:r>
            <a:r>
              <a:rPr sz="1575" spc="-202" baseline="26455" dirty="0">
                <a:latin typeface="Lucida Sans Unicode"/>
                <a:cs typeface="Lucida Sans Unicode"/>
              </a:rPr>
              <a:t> </a:t>
            </a:r>
            <a:r>
              <a:rPr sz="1600" spc="-250" dirty="0">
                <a:latin typeface="Lucida Sans Unicode"/>
                <a:cs typeface="Lucida Sans Unicode"/>
              </a:rPr>
              <a:t>=1/2+1/8=5/8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229" dirty="0">
                <a:latin typeface="Lucida Sans Unicode"/>
                <a:cs typeface="Lucida Sans Unicode"/>
              </a:rPr>
              <a:t>N=-5/8x </a:t>
            </a:r>
            <a:r>
              <a:rPr sz="1600" spc="-100" dirty="0">
                <a:latin typeface="Lucida Sans Unicode"/>
                <a:cs typeface="Lucida Sans Unicode"/>
              </a:rPr>
              <a:t>2</a:t>
            </a:r>
            <a:r>
              <a:rPr sz="1575" spc="-150" baseline="26455" dirty="0">
                <a:latin typeface="Lucida Sans Unicode"/>
                <a:cs typeface="Lucida Sans Unicode"/>
              </a:rPr>
              <a:t>3</a:t>
            </a:r>
            <a:r>
              <a:rPr sz="1575" spc="22" baseline="26455" dirty="0">
                <a:latin typeface="Lucida Sans Unicode"/>
                <a:cs typeface="Lucida Sans Unicode"/>
              </a:rPr>
              <a:t> </a:t>
            </a:r>
            <a:r>
              <a:rPr sz="1600" spc="-290" dirty="0">
                <a:latin typeface="Lucida Sans Unicode"/>
                <a:cs typeface="Lucida Sans Unicode"/>
              </a:rPr>
              <a:t>=-5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9942" y="5644388"/>
            <a:ext cx="6327775" cy="8305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50" dirty="0">
                <a:latin typeface="Lucida Sans Unicode"/>
                <a:cs typeface="Lucida Sans Unicode"/>
              </a:rPr>
              <a:t>Esercizio:</a:t>
            </a:r>
            <a:endParaRPr sz="1600">
              <a:latin typeface="Lucida Sans Unicode"/>
              <a:cs typeface="Lucida Sans Unicode"/>
            </a:endParaRPr>
          </a:p>
          <a:p>
            <a:pPr marL="299085" indent="-286385">
              <a:lnSpc>
                <a:spcPct val="100000"/>
              </a:lnSpc>
              <a:spcBef>
                <a:spcPts val="195"/>
              </a:spcBef>
              <a:buChar char="-"/>
              <a:tabLst>
                <a:tab pos="299085" algn="l"/>
                <a:tab pos="299720" algn="l"/>
              </a:tabLst>
            </a:pPr>
            <a:r>
              <a:rPr sz="1600" spc="-80" dirty="0">
                <a:latin typeface="Lucida Sans Unicode"/>
                <a:cs typeface="Lucida Sans Unicode"/>
              </a:rPr>
              <a:t>Determinare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114" dirty="0">
                <a:latin typeface="Lucida Sans Unicode"/>
                <a:cs typeface="Lucida Sans Unicode"/>
              </a:rPr>
              <a:t>più </a:t>
            </a:r>
            <a:r>
              <a:rPr sz="1600" spc="-85" dirty="0">
                <a:latin typeface="Lucida Sans Unicode"/>
                <a:cs typeface="Lucida Sans Unicode"/>
              </a:rPr>
              <a:t>grande </a:t>
            </a:r>
            <a:r>
              <a:rPr sz="1600" spc="-105" dirty="0">
                <a:latin typeface="Lucida Sans Unicode"/>
                <a:cs typeface="Lucida Sans Unicode"/>
              </a:rPr>
              <a:t>numero</a:t>
            </a:r>
            <a:r>
              <a:rPr sz="1600" spc="120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rappresentabile</a:t>
            </a:r>
            <a:endParaRPr sz="1600">
              <a:latin typeface="Lucida Sans Unicode"/>
              <a:cs typeface="Lucida Sans Unicode"/>
            </a:endParaRPr>
          </a:p>
          <a:p>
            <a:pPr marL="299085" indent="-286385">
              <a:lnSpc>
                <a:spcPct val="100000"/>
              </a:lnSpc>
              <a:spcBef>
                <a:spcPts val="190"/>
              </a:spcBef>
              <a:buChar char="-"/>
              <a:tabLst>
                <a:tab pos="299085" algn="l"/>
                <a:tab pos="299720" algn="l"/>
              </a:tabLst>
            </a:pPr>
            <a:r>
              <a:rPr sz="1600" spc="-80" dirty="0">
                <a:latin typeface="Lucida Sans Unicode"/>
                <a:cs typeface="Lucida Sans Unicode"/>
              </a:rPr>
              <a:t>Determinare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114" dirty="0">
                <a:latin typeface="Lucida Sans Unicode"/>
                <a:cs typeface="Lucida Sans Unicode"/>
              </a:rPr>
              <a:t>più </a:t>
            </a:r>
            <a:r>
              <a:rPr sz="1600" spc="-85" dirty="0">
                <a:latin typeface="Lucida Sans Unicode"/>
                <a:cs typeface="Lucida Sans Unicode"/>
              </a:rPr>
              <a:t>piccolo </a:t>
            </a: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spc="-70" dirty="0">
                <a:latin typeface="Lucida Sans Unicode"/>
                <a:cs typeface="Lucida Sans Unicode"/>
              </a:rPr>
              <a:t>(vicino </a:t>
            </a:r>
            <a:r>
              <a:rPr sz="1600" spc="-80" dirty="0">
                <a:latin typeface="Lucida Sans Unicode"/>
                <a:cs typeface="Lucida Sans Unicode"/>
              </a:rPr>
              <a:t>allo </a:t>
            </a:r>
            <a:r>
              <a:rPr sz="1600" spc="-70" dirty="0">
                <a:latin typeface="Lucida Sans Unicode"/>
                <a:cs typeface="Lucida Sans Unicode"/>
              </a:rPr>
              <a:t>zero)</a:t>
            </a:r>
            <a:r>
              <a:rPr sz="1600" spc="195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rappresentabile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51964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Numeri razionali  </a:t>
            </a:r>
            <a:r>
              <a:rPr u="heavy" spc="-5" dirty="0">
                <a:uFill>
                  <a:solidFill>
                    <a:srgbClr val="FFFFFF"/>
                  </a:solidFill>
                </a:uFill>
              </a:rPr>
              <a:t>Notazione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in </a:t>
            </a:r>
            <a:r>
              <a:rPr u="heavy" spc="-5" dirty="0">
                <a:uFill>
                  <a:solidFill>
                    <a:srgbClr val="FFFFFF"/>
                  </a:solidFill>
                </a:uFill>
              </a:rPr>
              <a:t>virgola</a:t>
            </a:r>
            <a:r>
              <a:rPr u="heavy" spc="-2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mobile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9942" y="1460652"/>
            <a:ext cx="5453380" cy="136715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114" dirty="0">
                <a:latin typeface="Lucida Sans Unicode"/>
                <a:cs typeface="Lucida Sans Unicode"/>
              </a:rPr>
              <a:t>(+7)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40" dirty="0">
                <a:latin typeface="Lucida Sans Unicode"/>
                <a:cs typeface="Lucida Sans Unicode"/>
              </a:rPr>
              <a:t>base</a:t>
            </a:r>
            <a:r>
              <a:rPr sz="1600" spc="45" dirty="0">
                <a:latin typeface="Lucida Sans Unicode"/>
                <a:cs typeface="Lucida Sans Unicode"/>
              </a:rPr>
              <a:t> </a:t>
            </a:r>
            <a:r>
              <a:rPr sz="1600" spc="-125" dirty="0"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spc="-95" dirty="0">
                <a:latin typeface="Lucida Sans Unicode"/>
                <a:cs typeface="Lucida Sans Unicode"/>
              </a:rPr>
              <a:t>positivo </a:t>
            </a:r>
            <a:r>
              <a:rPr sz="1600" spc="-370" dirty="0">
                <a:latin typeface="Lucida Sans Unicode"/>
                <a:cs typeface="Lucida Sans Unicode"/>
              </a:rPr>
              <a:t>-&gt; </a:t>
            </a:r>
            <a:r>
              <a:rPr sz="1600" spc="-85" dirty="0">
                <a:latin typeface="Lucida Sans Unicode"/>
                <a:cs typeface="Lucida Sans Unicode"/>
              </a:rPr>
              <a:t>Segno=0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25" dirty="0">
                <a:latin typeface="Lucida Sans Unicode"/>
                <a:cs typeface="Lucida Sans Unicode"/>
              </a:rPr>
              <a:t>7 </a:t>
            </a:r>
            <a:r>
              <a:rPr sz="1600" spc="-70" dirty="0">
                <a:latin typeface="Lucida Sans Unicode"/>
                <a:cs typeface="Lucida Sans Unicode"/>
              </a:rPr>
              <a:t>mantissa </a:t>
            </a:r>
            <a:r>
              <a:rPr sz="1600" spc="-65" dirty="0">
                <a:latin typeface="Lucida Sans Unicode"/>
                <a:cs typeface="Lucida Sans Unicode"/>
              </a:rPr>
              <a:t>su </a:t>
            </a:r>
            <a:r>
              <a:rPr sz="1600" spc="-125" dirty="0">
                <a:latin typeface="Lucida Sans Unicode"/>
                <a:cs typeface="Lucida Sans Unicode"/>
              </a:rPr>
              <a:t>4 </a:t>
            </a:r>
            <a:r>
              <a:rPr sz="1600" spc="-130" dirty="0">
                <a:latin typeface="Lucida Sans Unicode"/>
                <a:cs typeface="Lucida Sans Unicode"/>
              </a:rPr>
              <a:t>bit </a:t>
            </a:r>
            <a:r>
              <a:rPr sz="1600" spc="-340" dirty="0">
                <a:latin typeface="Lucida Sans Unicode"/>
                <a:cs typeface="Lucida Sans Unicode"/>
              </a:rPr>
              <a:t>= </a:t>
            </a:r>
            <a:r>
              <a:rPr sz="1600" spc="-130" dirty="0">
                <a:latin typeface="Lucida Sans Unicode"/>
                <a:cs typeface="Lucida Sans Unicode"/>
              </a:rPr>
              <a:t>0111x2</a:t>
            </a:r>
            <a:r>
              <a:rPr sz="1575" spc="-195" baseline="26455" dirty="0">
                <a:latin typeface="Lucida Sans Unicode"/>
                <a:cs typeface="Lucida Sans Unicode"/>
              </a:rPr>
              <a:t>0 </a:t>
            </a:r>
            <a:r>
              <a:rPr sz="1600" spc="-140" dirty="0">
                <a:latin typeface="Lucida Sans Unicode"/>
                <a:cs typeface="Lucida Sans Unicode"/>
              </a:rPr>
              <a:t>=0.111x2</a:t>
            </a:r>
            <a:r>
              <a:rPr sz="1575" spc="-209" baseline="26455" dirty="0">
                <a:latin typeface="Lucida Sans Unicode"/>
                <a:cs typeface="Lucida Sans Unicode"/>
              </a:rPr>
              <a:t>3</a:t>
            </a:r>
            <a:r>
              <a:rPr sz="1600" spc="-140" dirty="0">
                <a:latin typeface="Lucida Sans Unicode"/>
                <a:cs typeface="Lucida Sans Unicode"/>
              </a:rPr>
              <a:t>,</a:t>
            </a:r>
            <a:r>
              <a:rPr sz="1600" spc="160" dirty="0">
                <a:latin typeface="Lucida Sans Unicode"/>
                <a:cs typeface="Lucida Sans Unicode"/>
              </a:rPr>
              <a:t> </a:t>
            </a:r>
            <a:r>
              <a:rPr sz="1600" spc="-110" dirty="0">
                <a:latin typeface="Lucida Sans Unicode"/>
                <a:cs typeface="Lucida Sans Unicode"/>
              </a:rPr>
              <a:t>mantissa=1110</a:t>
            </a:r>
            <a:endParaRPr sz="1600">
              <a:latin typeface="Lucida Sans Unicode"/>
              <a:cs typeface="Lucida Sans Unicode"/>
            </a:endParaRPr>
          </a:p>
          <a:p>
            <a:pPr marL="12700" marR="1422400">
              <a:lnSpc>
                <a:spcPct val="11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90" dirty="0">
                <a:latin typeface="Lucida Sans Unicode"/>
                <a:cs typeface="Lucida Sans Unicode"/>
              </a:rPr>
              <a:t>Esponente=011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100" dirty="0">
                <a:latin typeface="Lucida Sans Unicode"/>
                <a:cs typeface="Lucida Sans Unicode"/>
              </a:rPr>
              <a:t>complemento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125" dirty="0">
                <a:latin typeface="Lucida Sans Unicode"/>
                <a:cs typeface="Lucida Sans Unicode"/>
              </a:rPr>
              <a:t>2 </a:t>
            </a:r>
            <a:r>
              <a:rPr sz="1600" spc="-340" dirty="0">
                <a:latin typeface="Lucida Sans Unicode"/>
                <a:cs typeface="Lucida Sans Unicode"/>
              </a:rPr>
              <a:t>= </a:t>
            </a:r>
            <a:r>
              <a:rPr sz="1600" spc="-235" dirty="0">
                <a:latin typeface="Lucida Sans Unicode"/>
                <a:cs typeface="Lucida Sans Unicode"/>
              </a:rPr>
              <a:t>+3  </a:t>
            </a:r>
            <a:r>
              <a:rPr sz="1600" spc="-170" dirty="0">
                <a:latin typeface="Lucida Sans Unicode"/>
                <a:cs typeface="Lucida Sans Unicode"/>
              </a:rPr>
              <a:t>N=0 </a:t>
            </a:r>
            <a:r>
              <a:rPr sz="1600" spc="-125" dirty="0">
                <a:latin typeface="Lucida Sans Unicode"/>
                <a:cs typeface="Lucida Sans Unicode"/>
              </a:rPr>
              <a:t>011</a:t>
            </a:r>
            <a:r>
              <a:rPr sz="1600" spc="-285" dirty="0">
                <a:latin typeface="Lucida Sans Unicode"/>
                <a:cs typeface="Lucida Sans Unicode"/>
              </a:rPr>
              <a:t> </a:t>
            </a:r>
            <a:r>
              <a:rPr sz="1600" spc="-125" dirty="0">
                <a:latin typeface="Lucida Sans Unicode"/>
                <a:cs typeface="Lucida Sans Unicode"/>
              </a:rPr>
              <a:t>1110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9942" y="2900832"/>
            <a:ext cx="3341370" cy="136715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95" dirty="0">
                <a:latin typeface="Lucida Sans Unicode"/>
                <a:cs typeface="Lucida Sans Unicode"/>
              </a:rPr>
              <a:t>Numero </a:t>
            </a:r>
            <a:r>
              <a:rPr sz="1600" spc="-114" dirty="0">
                <a:latin typeface="Lucida Sans Unicode"/>
                <a:cs typeface="Lucida Sans Unicode"/>
              </a:rPr>
              <a:t>più </a:t>
            </a:r>
            <a:r>
              <a:rPr sz="1600" spc="-85" dirty="0">
                <a:latin typeface="Lucida Sans Unicode"/>
                <a:cs typeface="Lucida Sans Unicode"/>
              </a:rPr>
              <a:t>piccolo (più </a:t>
            </a:r>
            <a:r>
              <a:rPr sz="1600" spc="-80" dirty="0">
                <a:latin typeface="Lucida Sans Unicode"/>
                <a:cs typeface="Lucida Sans Unicode"/>
              </a:rPr>
              <a:t>vicino allo</a:t>
            </a:r>
            <a:r>
              <a:rPr sz="1600" spc="35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0)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spc="-95" dirty="0">
                <a:latin typeface="Lucida Sans Unicode"/>
                <a:cs typeface="Lucida Sans Unicode"/>
              </a:rPr>
              <a:t>positivo </a:t>
            </a:r>
            <a:r>
              <a:rPr sz="1600" spc="-370" dirty="0">
                <a:latin typeface="Lucida Sans Unicode"/>
                <a:cs typeface="Lucida Sans Unicode"/>
              </a:rPr>
              <a:t>-&gt;</a:t>
            </a:r>
            <a:r>
              <a:rPr sz="1600" spc="-240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Segno=0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0" dirty="0">
                <a:latin typeface="Lucida Sans Unicode"/>
                <a:cs typeface="Lucida Sans Unicode"/>
              </a:rPr>
              <a:t>Esponente </a:t>
            </a:r>
            <a:r>
              <a:rPr sz="1600" spc="-340" dirty="0">
                <a:latin typeface="Lucida Sans Unicode"/>
                <a:cs typeface="Lucida Sans Unicode"/>
              </a:rPr>
              <a:t>= </a:t>
            </a:r>
            <a:r>
              <a:rPr sz="1600" spc="-265" dirty="0">
                <a:latin typeface="Lucida Sans Unicode"/>
                <a:cs typeface="Lucida Sans Unicode"/>
              </a:rPr>
              <a:t>-4 </a:t>
            </a:r>
            <a:r>
              <a:rPr sz="1600" spc="-370" dirty="0">
                <a:latin typeface="Lucida Sans Unicode"/>
                <a:cs typeface="Lucida Sans Unicode"/>
              </a:rPr>
              <a:t>-&gt;</a:t>
            </a:r>
            <a:r>
              <a:rPr sz="1600" spc="-275" dirty="0">
                <a:latin typeface="Lucida Sans Unicode"/>
                <a:cs typeface="Lucida Sans Unicode"/>
              </a:rPr>
              <a:t> </a:t>
            </a:r>
            <a:r>
              <a:rPr sz="1600" spc="-125" dirty="0">
                <a:latin typeface="Lucida Sans Unicode"/>
                <a:cs typeface="Lucida Sans Unicode"/>
              </a:rPr>
              <a:t>100</a:t>
            </a:r>
            <a:endParaRPr sz="1600">
              <a:latin typeface="Lucida Sans Unicode"/>
              <a:cs typeface="Lucida Sans Unicode"/>
            </a:endParaRPr>
          </a:p>
          <a:p>
            <a:pPr marL="12700" marR="1367790">
              <a:lnSpc>
                <a:spcPct val="11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5" dirty="0">
                <a:latin typeface="Lucida Sans Unicode"/>
                <a:cs typeface="Lucida Sans Unicode"/>
              </a:rPr>
              <a:t>Mantissa </a:t>
            </a:r>
            <a:r>
              <a:rPr sz="1600" spc="-340" dirty="0">
                <a:latin typeface="Lucida Sans Unicode"/>
                <a:cs typeface="Lucida Sans Unicode"/>
              </a:rPr>
              <a:t>= </a:t>
            </a:r>
            <a:r>
              <a:rPr sz="1600" spc="-114" dirty="0">
                <a:latin typeface="Lucida Sans Unicode"/>
                <a:cs typeface="Lucida Sans Unicode"/>
              </a:rPr>
              <a:t>0.0001  </a:t>
            </a:r>
            <a:r>
              <a:rPr sz="1600" spc="-170" dirty="0">
                <a:latin typeface="Lucida Sans Unicode"/>
                <a:cs typeface="Lucida Sans Unicode"/>
              </a:rPr>
              <a:t>N=0 </a:t>
            </a:r>
            <a:r>
              <a:rPr sz="1600" spc="-125" dirty="0">
                <a:latin typeface="Lucida Sans Unicode"/>
                <a:cs typeface="Lucida Sans Unicode"/>
              </a:rPr>
              <a:t>100</a:t>
            </a:r>
            <a:r>
              <a:rPr sz="1600" spc="40" dirty="0">
                <a:latin typeface="Lucida Sans Unicode"/>
                <a:cs typeface="Lucida Sans Unicode"/>
              </a:rPr>
              <a:t> </a:t>
            </a:r>
            <a:r>
              <a:rPr sz="1600" spc="-125" dirty="0">
                <a:latin typeface="Lucida Sans Unicode"/>
                <a:cs typeface="Lucida Sans Unicode"/>
              </a:rPr>
              <a:t>0001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21428" y="2973984"/>
            <a:ext cx="4109085" cy="109918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125" dirty="0">
                <a:latin typeface="Lucida Sans Unicode"/>
                <a:cs typeface="Lucida Sans Unicode"/>
              </a:rPr>
              <a:t>01000001</a:t>
            </a:r>
            <a:endParaRPr sz="1600">
              <a:latin typeface="Lucida Sans Unicode"/>
              <a:cs typeface="Lucida Sans Unicode"/>
            </a:endParaRPr>
          </a:p>
          <a:p>
            <a:pPr marL="299085" indent="-286385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85" dirty="0">
                <a:latin typeface="Lucida Sans Unicode"/>
                <a:cs typeface="Lucida Sans Unicode"/>
              </a:rPr>
              <a:t>Segno=0 </a:t>
            </a:r>
            <a:r>
              <a:rPr sz="1600" spc="-370" dirty="0">
                <a:latin typeface="Lucida Sans Unicode"/>
                <a:cs typeface="Lucida Sans Unicode"/>
              </a:rPr>
              <a:t>-&gt; </a:t>
            </a:r>
            <a:r>
              <a:rPr sz="1600" spc="-105" dirty="0">
                <a:latin typeface="Lucida Sans Unicode"/>
                <a:cs typeface="Lucida Sans Unicode"/>
              </a:rPr>
              <a:t>numero</a:t>
            </a:r>
            <a:r>
              <a:rPr sz="1600" spc="-114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positivo</a:t>
            </a:r>
            <a:endParaRPr sz="1600">
              <a:latin typeface="Lucida Sans Unicode"/>
              <a:cs typeface="Lucida Sans Unicode"/>
            </a:endParaRPr>
          </a:p>
          <a:p>
            <a:pPr marL="299085" indent="-28638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0" dirty="0">
                <a:latin typeface="Lucida Sans Unicode"/>
                <a:cs typeface="Lucida Sans Unicode"/>
              </a:rPr>
              <a:t>Esponente </a:t>
            </a:r>
            <a:r>
              <a:rPr sz="1600" spc="-340" dirty="0">
                <a:latin typeface="Lucida Sans Unicode"/>
                <a:cs typeface="Lucida Sans Unicode"/>
              </a:rPr>
              <a:t>=</a:t>
            </a:r>
            <a:r>
              <a:rPr sz="1600" spc="-225" dirty="0">
                <a:latin typeface="Lucida Sans Unicode"/>
                <a:cs typeface="Lucida Sans Unicode"/>
              </a:rPr>
              <a:t> </a:t>
            </a:r>
            <a:r>
              <a:rPr sz="1600" spc="-265" dirty="0">
                <a:latin typeface="Lucida Sans Unicode"/>
                <a:cs typeface="Lucida Sans Unicode"/>
              </a:rPr>
              <a:t>-4</a:t>
            </a:r>
            <a:endParaRPr sz="1600">
              <a:latin typeface="Lucida Sans Unicode"/>
              <a:cs typeface="Lucida Sans Unicode"/>
            </a:endParaRPr>
          </a:p>
          <a:p>
            <a:pPr marL="299085" indent="-286385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5" dirty="0">
                <a:latin typeface="Lucida Sans Unicode"/>
                <a:cs typeface="Lucida Sans Unicode"/>
              </a:rPr>
              <a:t>Mantissa </a:t>
            </a:r>
            <a:r>
              <a:rPr sz="1600" spc="-114" dirty="0">
                <a:latin typeface="Lucida Sans Unicode"/>
                <a:cs typeface="Lucida Sans Unicode"/>
              </a:rPr>
              <a:t>normalizzata=0.0001 </a:t>
            </a:r>
            <a:r>
              <a:rPr sz="1600" spc="-340" dirty="0">
                <a:latin typeface="Lucida Sans Unicode"/>
                <a:cs typeface="Lucida Sans Unicode"/>
              </a:rPr>
              <a:t>= </a:t>
            </a:r>
            <a:r>
              <a:rPr sz="1600" spc="-150" dirty="0">
                <a:latin typeface="Lucida Sans Unicode"/>
                <a:cs typeface="Lucida Sans Unicode"/>
              </a:rPr>
              <a:t>2</a:t>
            </a:r>
            <a:r>
              <a:rPr sz="1575" spc="-225" baseline="26455" dirty="0">
                <a:latin typeface="Lucida Sans Unicode"/>
                <a:cs typeface="Lucida Sans Unicode"/>
              </a:rPr>
              <a:t>-4</a:t>
            </a:r>
            <a:r>
              <a:rPr sz="1575" spc="-187" baseline="26455" dirty="0">
                <a:latin typeface="Lucida Sans Unicode"/>
                <a:cs typeface="Lucida Sans Unicode"/>
              </a:rPr>
              <a:t> </a:t>
            </a:r>
            <a:r>
              <a:rPr sz="1600" spc="-225" dirty="0">
                <a:latin typeface="Lucida Sans Unicode"/>
                <a:cs typeface="Lucida Sans Unicode"/>
              </a:rPr>
              <a:t>=1/16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21428" y="4340478"/>
            <a:ext cx="2119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latin typeface="Yu Gothic UI"/>
                <a:cs typeface="Yu Gothic UI"/>
              </a:rPr>
              <a:t>N=+1/16x 2</a:t>
            </a:r>
            <a:r>
              <a:rPr sz="1575" b="1" spc="-30" baseline="26455" dirty="0">
                <a:latin typeface="Yu Gothic UI"/>
                <a:cs typeface="Yu Gothic UI"/>
              </a:rPr>
              <a:t>-4 </a:t>
            </a:r>
            <a:r>
              <a:rPr sz="1600" b="1" spc="-180" dirty="0">
                <a:latin typeface="Yu Gothic UI"/>
                <a:cs typeface="Yu Gothic UI"/>
              </a:rPr>
              <a:t>= +</a:t>
            </a:r>
            <a:r>
              <a:rPr sz="1600" b="1" spc="-220" dirty="0">
                <a:latin typeface="Yu Gothic UI"/>
                <a:cs typeface="Yu Gothic UI"/>
              </a:rPr>
              <a:t> </a:t>
            </a:r>
            <a:r>
              <a:rPr sz="1600" b="1" spc="5" dirty="0">
                <a:latin typeface="Yu Gothic UI"/>
                <a:cs typeface="Yu Gothic UI"/>
              </a:rPr>
              <a:t>1/256</a:t>
            </a:r>
            <a:endParaRPr sz="1600">
              <a:latin typeface="Yu Gothic UI"/>
              <a:cs typeface="Yu Gothic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9942" y="4838217"/>
            <a:ext cx="2867025" cy="136715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40" dirty="0">
                <a:latin typeface="Lucida Sans Unicode"/>
                <a:cs typeface="Lucida Sans Unicode"/>
              </a:rPr>
              <a:t>Secondo </a:t>
            </a: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spc="-114" dirty="0">
                <a:latin typeface="Lucida Sans Unicode"/>
                <a:cs typeface="Lucida Sans Unicode"/>
              </a:rPr>
              <a:t>più</a:t>
            </a:r>
            <a:r>
              <a:rPr sz="1600" spc="-45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piccolo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spc="-95" dirty="0">
                <a:latin typeface="Lucida Sans Unicode"/>
                <a:cs typeface="Lucida Sans Unicode"/>
              </a:rPr>
              <a:t>positivo </a:t>
            </a:r>
            <a:r>
              <a:rPr sz="1600" spc="-370" dirty="0">
                <a:latin typeface="Lucida Sans Unicode"/>
                <a:cs typeface="Lucida Sans Unicode"/>
              </a:rPr>
              <a:t>-&gt;</a:t>
            </a:r>
            <a:r>
              <a:rPr sz="1600" spc="-265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Segno=0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0" dirty="0">
                <a:latin typeface="Lucida Sans Unicode"/>
                <a:cs typeface="Lucida Sans Unicode"/>
              </a:rPr>
              <a:t>Esponente </a:t>
            </a:r>
            <a:r>
              <a:rPr sz="1600" spc="-340" dirty="0">
                <a:latin typeface="Lucida Sans Unicode"/>
                <a:cs typeface="Lucida Sans Unicode"/>
              </a:rPr>
              <a:t>= </a:t>
            </a:r>
            <a:r>
              <a:rPr sz="1600" spc="-265" dirty="0">
                <a:latin typeface="Lucida Sans Unicode"/>
                <a:cs typeface="Lucida Sans Unicode"/>
              </a:rPr>
              <a:t>-4 </a:t>
            </a:r>
            <a:r>
              <a:rPr sz="1600" spc="-370" dirty="0">
                <a:latin typeface="Lucida Sans Unicode"/>
                <a:cs typeface="Lucida Sans Unicode"/>
              </a:rPr>
              <a:t>-&gt;</a:t>
            </a:r>
            <a:r>
              <a:rPr sz="1600" spc="-285" dirty="0">
                <a:latin typeface="Lucida Sans Unicode"/>
                <a:cs typeface="Lucida Sans Unicode"/>
              </a:rPr>
              <a:t> </a:t>
            </a:r>
            <a:r>
              <a:rPr sz="1600" spc="-125" dirty="0">
                <a:latin typeface="Lucida Sans Unicode"/>
                <a:cs typeface="Lucida Sans Unicode"/>
              </a:rPr>
              <a:t>100</a:t>
            </a:r>
            <a:endParaRPr sz="1600">
              <a:latin typeface="Lucida Sans Unicode"/>
              <a:cs typeface="Lucida Sans Unicode"/>
            </a:endParaRPr>
          </a:p>
          <a:p>
            <a:pPr marL="12700" marR="893444">
              <a:lnSpc>
                <a:spcPct val="11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5" dirty="0">
                <a:latin typeface="Lucida Sans Unicode"/>
                <a:cs typeface="Lucida Sans Unicode"/>
              </a:rPr>
              <a:t>Mantissa </a:t>
            </a:r>
            <a:r>
              <a:rPr sz="1600" spc="-340" dirty="0">
                <a:latin typeface="Lucida Sans Unicode"/>
                <a:cs typeface="Lucida Sans Unicode"/>
              </a:rPr>
              <a:t>= </a:t>
            </a:r>
            <a:r>
              <a:rPr sz="1600" spc="-114" dirty="0">
                <a:latin typeface="Lucida Sans Unicode"/>
                <a:cs typeface="Lucida Sans Unicode"/>
              </a:rPr>
              <a:t>0.0010  </a:t>
            </a:r>
            <a:r>
              <a:rPr sz="1600" spc="-170" dirty="0">
                <a:latin typeface="Lucida Sans Unicode"/>
                <a:cs typeface="Lucida Sans Unicode"/>
              </a:rPr>
              <a:t>N=0 </a:t>
            </a:r>
            <a:r>
              <a:rPr sz="1600" spc="-125" dirty="0">
                <a:latin typeface="Lucida Sans Unicode"/>
                <a:cs typeface="Lucida Sans Unicode"/>
              </a:rPr>
              <a:t>100</a:t>
            </a:r>
            <a:r>
              <a:rPr sz="1600" spc="40" dirty="0">
                <a:latin typeface="Lucida Sans Unicode"/>
                <a:cs typeface="Lucida Sans Unicode"/>
              </a:rPr>
              <a:t> </a:t>
            </a:r>
            <a:r>
              <a:rPr sz="1600" spc="-125" dirty="0">
                <a:latin typeface="Lucida Sans Unicode"/>
                <a:cs typeface="Lucida Sans Unicode"/>
              </a:rPr>
              <a:t>0010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21428" y="4774844"/>
            <a:ext cx="3996054" cy="109855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125" dirty="0">
                <a:latin typeface="Lucida Sans Unicode"/>
                <a:cs typeface="Lucida Sans Unicode"/>
              </a:rPr>
              <a:t>01000010</a:t>
            </a:r>
            <a:endParaRPr sz="1600">
              <a:latin typeface="Lucida Sans Unicode"/>
              <a:cs typeface="Lucida Sans Unicode"/>
            </a:endParaRPr>
          </a:p>
          <a:p>
            <a:pPr marL="299085" indent="-286385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85" dirty="0">
                <a:latin typeface="Lucida Sans Unicode"/>
                <a:cs typeface="Lucida Sans Unicode"/>
              </a:rPr>
              <a:t>Segno=0 </a:t>
            </a:r>
            <a:r>
              <a:rPr sz="1600" spc="-370" dirty="0">
                <a:latin typeface="Lucida Sans Unicode"/>
                <a:cs typeface="Lucida Sans Unicode"/>
              </a:rPr>
              <a:t>-&gt; </a:t>
            </a:r>
            <a:r>
              <a:rPr sz="1600" spc="-105" dirty="0">
                <a:latin typeface="Lucida Sans Unicode"/>
                <a:cs typeface="Lucida Sans Unicode"/>
              </a:rPr>
              <a:t>numero</a:t>
            </a:r>
            <a:r>
              <a:rPr sz="1600" spc="-114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positivo</a:t>
            </a:r>
            <a:endParaRPr sz="1600">
              <a:latin typeface="Lucida Sans Unicode"/>
              <a:cs typeface="Lucida Sans Unicode"/>
            </a:endParaRPr>
          </a:p>
          <a:p>
            <a:pPr marL="299085" indent="-28638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0" dirty="0">
                <a:latin typeface="Lucida Sans Unicode"/>
                <a:cs typeface="Lucida Sans Unicode"/>
              </a:rPr>
              <a:t>Esponente </a:t>
            </a:r>
            <a:r>
              <a:rPr sz="1600" spc="-340" dirty="0">
                <a:latin typeface="Lucida Sans Unicode"/>
                <a:cs typeface="Lucida Sans Unicode"/>
              </a:rPr>
              <a:t>=</a:t>
            </a:r>
            <a:r>
              <a:rPr sz="1600" spc="-225" dirty="0">
                <a:latin typeface="Lucida Sans Unicode"/>
                <a:cs typeface="Lucida Sans Unicode"/>
              </a:rPr>
              <a:t> </a:t>
            </a:r>
            <a:r>
              <a:rPr sz="1600" spc="-265" dirty="0">
                <a:latin typeface="Lucida Sans Unicode"/>
                <a:cs typeface="Lucida Sans Unicode"/>
              </a:rPr>
              <a:t>-4</a:t>
            </a:r>
            <a:endParaRPr sz="1600">
              <a:latin typeface="Lucida Sans Unicode"/>
              <a:cs typeface="Lucida Sans Unicode"/>
            </a:endParaRPr>
          </a:p>
          <a:p>
            <a:pPr marL="299085" indent="-28638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5" dirty="0">
                <a:latin typeface="Lucida Sans Unicode"/>
                <a:cs typeface="Lucida Sans Unicode"/>
              </a:rPr>
              <a:t>Mantissa </a:t>
            </a:r>
            <a:r>
              <a:rPr sz="1600" spc="-114" dirty="0">
                <a:latin typeface="Lucida Sans Unicode"/>
                <a:cs typeface="Lucida Sans Unicode"/>
              </a:rPr>
              <a:t>normalizzata=0.0010 </a:t>
            </a:r>
            <a:r>
              <a:rPr sz="1600" spc="-340" dirty="0">
                <a:latin typeface="Lucida Sans Unicode"/>
                <a:cs typeface="Lucida Sans Unicode"/>
              </a:rPr>
              <a:t>= </a:t>
            </a:r>
            <a:r>
              <a:rPr sz="1600" spc="-150" dirty="0">
                <a:latin typeface="Lucida Sans Unicode"/>
                <a:cs typeface="Lucida Sans Unicode"/>
              </a:rPr>
              <a:t>2</a:t>
            </a:r>
            <a:r>
              <a:rPr sz="1575" spc="-225" baseline="26455" dirty="0">
                <a:latin typeface="Lucida Sans Unicode"/>
                <a:cs typeface="Lucida Sans Unicode"/>
              </a:rPr>
              <a:t>-3</a:t>
            </a:r>
            <a:r>
              <a:rPr sz="1575" spc="-172" baseline="26455" dirty="0">
                <a:latin typeface="Lucida Sans Unicode"/>
                <a:cs typeface="Lucida Sans Unicode"/>
              </a:rPr>
              <a:t> </a:t>
            </a:r>
            <a:r>
              <a:rPr sz="1600" spc="-250" dirty="0">
                <a:latin typeface="Lucida Sans Unicode"/>
                <a:cs typeface="Lucida Sans Unicode"/>
              </a:rPr>
              <a:t>=1/8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21428" y="6141211"/>
            <a:ext cx="20066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5" dirty="0">
                <a:latin typeface="Yu Gothic UI"/>
                <a:cs typeface="Yu Gothic UI"/>
              </a:rPr>
              <a:t>N=+1/8x </a:t>
            </a:r>
            <a:r>
              <a:rPr sz="1600" b="1" spc="-20" dirty="0">
                <a:latin typeface="Yu Gothic UI"/>
                <a:cs typeface="Yu Gothic UI"/>
              </a:rPr>
              <a:t>2</a:t>
            </a:r>
            <a:r>
              <a:rPr sz="1575" b="1" spc="-30" baseline="26455" dirty="0">
                <a:latin typeface="Yu Gothic UI"/>
                <a:cs typeface="Yu Gothic UI"/>
              </a:rPr>
              <a:t>-4 </a:t>
            </a:r>
            <a:r>
              <a:rPr sz="1600" b="1" spc="-180" dirty="0">
                <a:latin typeface="Yu Gothic UI"/>
                <a:cs typeface="Yu Gothic UI"/>
              </a:rPr>
              <a:t>= +</a:t>
            </a:r>
            <a:r>
              <a:rPr sz="1600" b="1" spc="-204" dirty="0">
                <a:latin typeface="Yu Gothic UI"/>
                <a:cs typeface="Yu Gothic UI"/>
              </a:rPr>
              <a:t> </a:t>
            </a:r>
            <a:r>
              <a:rPr sz="1600" b="1" spc="55" dirty="0">
                <a:latin typeface="Yu Gothic UI"/>
                <a:cs typeface="Yu Gothic UI"/>
              </a:rPr>
              <a:t>1/128</a:t>
            </a:r>
            <a:endParaRPr sz="1600">
              <a:latin typeface="Yu Gothic UI"/>
              <a:cs typeface="Yu Gothic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24400" y="6453187"/>
            <a:ext cx="2872105" cy="338455"/>
          </a:xfrm>
          <a:prstGeom prst="rect">
            <a:avLst/>
          </a:prstGeom>
          <a:solidFill>
            <a:srgbClr val="FFFFFF"/>
          </a:solidFill>
          <a:ln w="25400">
            <a:solidFill>
              <a:srgbClr val="BADFE2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30"/>
              </a:spcBef>
            </a:pPr>
            <a:r>
              <a:rPr sz="1600" i="1" spc="-5" dirty="0">
                <a:latin typeface="Arial"/>
                <a:cs typeface="Arial"/>
              </a:rPr>
              <a:t>Distanza=1/128=0.0078125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Informatica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4843" y="1504144"/>
            <a:ext cx="8663940" cy="500951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sz="2100" b="1" u="sng" spc="-6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Infor</a:t>
            </a:r>
            <a:r>
              <a:rPr sz="2000" b="1" spc="-60" dirty="0">
                <a:latin typeface="Yu Gothic UI"/>
                <a:cs typeface="Yu Gothic UI"/>
              </a:rPr>
              <a:t>mazione</a:t>
            </a:r>
            <a:r>
              <a:rPr sz="2000" b="1" spc="-35" dirty="0">
                <a:latin typeface="Yu Gothic UI"/>
                <a:cs typeface="Yu Gothic UI"/>
              </a:rPr>
              <a:t> </a:t>
            </a:r>
            <a:r>
              <a:rPr sz="2000" b="1" spc="-70" dirty="0">
                <a:latin typeface="Yu Gothic UI"/>
                <a:cs typeface="Yu Gothic UI"/>
              </a:rPr>
              <a:t>auto</a:t>
            </a:r>
            <a:r>
              <a:rPr sz="2100" b="1" u="sng" spc="-7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matica</a:t>
            </a:r>
            <a:endParaRPr sz="2100">
              <a:latin typeface="Yu Gothic UI"/>
              <a:cs typeface="Yu Gothic UI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spc="-70" dirty="0">
                <a:latin typeface="Lucida Sans Unicode"/>
                <a:cs typeface="Lucida Sans Unicode"/>
              </a:rPr>
              <a:t>Tecnologia </a:t>
            </a:r>
            <a:r>
              <a:rPr sz="1600" spc="-50" dirty="0">
                <a:latin typeface="Lucida Sans Unicode"/>
                <a:cs typeface="Lucida Sans Unicode"/>
              </a:rPr>
              <a:t>che </a:t>
            </a:r>
            <a:r>
              <a:rPr sz="1600" spc="-70" dirty="0">
                <a:latin typeface="Lucida Sans Unicode"/>
                <a:cs typeface="Lucida Sans Unicode"/>
              </a:rPr>
              <a:t>consente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105" dirty="0">
                <a:latin typeface="Lucida Sans Unicode"/>
                <a:cs typeface="Lucida Sans Unicode"/>
              </a:rPr>
              <a:t>trattamento </a:t>
            </a:r>
            <a:r>
              <a:rPr sz="1600" spc="-90" dirty="0">
                <a:latin typeface="Lucida Sans Unicode"/>
                <a:cs typeface="Lucida Sans Unicode"/>
              </a:rPr>
              <a:t>automatico </a:t>
            </a:r>
            <a:r>
              <a:rPr sz="1600" spc="-75" dirty="0">
                <a:latin typeface="Lucida Sans Unicode"/>
                <a:cs typeface="Lucida Sans Unicode"/>
              </a:rPr>
              <a:t>delle </a:t>
            </a:r>
            <a:r>
              <a:rPr sz="1600" b="1" spc="-50" dirty="0">
                <a:solidFill>
                  <a:srgbClr val="0066FF"/>
                </a:solidFill>
                <a:latin typeface="Yu Gothic UI"/>
                <a:cs typeface="Yu Gothic UI"/>
              </a:rPr>
              <a:t>informazioni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80" dirty="0">
                <a:latin typeface="Lucida Sans Unicode"/>
                <a:cs typeface="Lucida Sans Unicode"/>
              </a:rPr>
              <a:t>dei </a:t>
            </a:r>
            <a:r>
              <a:rPr sz="1600" b="1" spc="-60" dirty="0">
                <a:solidFill>
                  <a:srgbClr val="0066FF"/>
                </a:solidFill>
                <a:latin typeface="Yu Gothic UI"/>
                <a:cs typeface="Yu Gothic UI"/>
              </a:rPr>
              <a:t>dati </a:t>
            </a:r>
            <a:r>
              <a:rPr sz="1600" spc="-105" dirty="0">
                <a:latin typeface="Lucida Sans Unicode"/>
                <a:cs typeface="Lucida Sans Unicode"/>
              </a:rPr>
              <a:t>in</a:t>
            </a:r>
            <a:r>
              <a:rPr sz="1600" spc="90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maniera</a:t>
            </a:r>
            <a:endParaRPr sz="1600">
              <a:latin typeface="Lucida Sans Unicode"/>
              <a:cs typeface="Lucida Sans Unicode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600" spc="-85" dirty="0">
                <a:latin typeface="Lucida Sans Unicode"/>
                <a:cs typeface="Lucida Sans Unicode"/>
              </a:rPr>
              <a:t>automatica per </a:t>
            </a:r>
            <a:r>
              <a:rPr sz="1600" spc="-100" dirty="0">
                <a:latin typeface="Lucida Sans Unicode"/>
                <a:cs typeface="Lucida Sans Unicode"/>
              </a:rPr>
              <a:t>mezzo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b="1" spc="-45" dirty="0">
                <a:solidFill>
                  <a:srgbClr val="0066FF"/>
                </a:solidFill>
                <a:latin typeface="Yu Gothic UI"/>
                <a:cs typeface="Yu Gothic UI"/>
              </a:rPr>
              <a:t>elaboratori</a:t>
            </a:r>
            <a:r>
              <a:rPr sz="1600" b="1" spc="145" dirty="0">
                <a:solidFill>
                  <a:srgbClr val="0066FF"/>
                </a:solidFill>
                <a:latin typeface="Yu Gothic UI"/>
                <a:cs typeface="Yu Gothic UI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(computer).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  <a:tabLst>
                <a:tab pos="354965" algn="l"/>
              </a:tabLst>
            </a:pPr>
            <a:r>
              <a:rPr sz="1600" spc="-5" dirty="0">
                <a:solidFill>
                  <a:srgbClr val="009999"/>
                </a:solidFill>
                <a:latin typeface="Wingdings"/>
                <a:cs typeface="Wingdings"/>
              </a:rPr>
              <a:t></a:t>
            </a:r>
            <a:r>
              <a:rPr sz="1600" spc="-5" dirty="0">
                <a:solidFill>
                  <a:srgbClr val="009999"/>
                </a:solidFill>
                <a:latin typeface="Times New Roman"/>
                <a:cs typeface="Times New Roman"/>
              </a:rPr>
              <a:t>	</a:t>
            </a:r>
            <a:r>
              <a:rPr sz="1600" b="1" spc="75" dirty="0">
                <a:latin typeface="Yu Gothic UI"/>
                <a:cs typeface="Yu Gothic UI"/>
              </a:rPr>
              <a:t>SISTEMA: </a:t>
            </a:r>
            <a:r>
              <a:rPr sz="1600" spc="-25" dirty="0">
                <a:latin typeface="Lucida Sans Unicode"/>
                <a:cs typeface="Lucida Sans Unicode"/>
              </a:rPr>
              <a:t>Realtà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20" dirty="0">
                <a:latin typeface="Lucida Sans Unicode"/>
                <a:cs typeface="Lucida Sans Unicode"/>
              </a:rPr>
              <a:t>tipo </a:t>
            </a:r>
            <a:r>
              <a:rPr sz="1600" spc="-75" dirty="0">
                <a:latin typeface="Lucida Sans Unicode"/>
                <a:cs typeface="Lucida Sans Unicode"/>
              </a:rPr>
              <a:t>complesso </a:t>
            </a:r>
            <a:r>
              <a:rPr sz="1600" spc="-50" dirty="0">
                <a:latin typeface="Lucida Sans Unicode"/>
                <a:cs typeface="Lucida Sans Unicode"/>
              </a:rPr>
              <a:t>che </a:t>
            </a:r>
            <a:r>
              <a:rPr sz="1600" spc="-70" dirty="0">
                <a:latin typeface="Lucida Sans Unicode"/>
                <a:cs typeface="Lucida Sans Unicode"/>
              </a:rPr>
              <a:t>presenta </a:t>
            </a:r>
            <a:r>
              <a:rPr sz="1600" spc="-55" dirty="0">
                <a:latin typeface="Lucida Sans Unicode"/>
                <a:cs typeface="Lucida Sans Unicode"/>
              </a:rPr>
              <a:t>le </a:t>
            </a:r>
            <a:r>
              <a:rPr sz="1600" spc="-80" dirty="0">
                <a:latin typeface="Lucida Sans Unicode"/>
                <a:cs typeface="Lucida Sans Unicode"/>
              </a:rPr>
              <a:t>seguenti</a:t>
            </a:r>
            <a:r>
              <a:rPr sz="1600" spc="-70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caratteristiche:</a:t>
            </a:r>
            <a:endParaRPr sz="1600">
              <a:latin typeface="Lucida Sans Unicode"/>
              <a:cs typeface="Lucida Sans Unicode"/>
            </a:endParaRPr>
          </a:p>
          <a:p>
            <a:pPr marL="535305">
              <a:lnSpc>
                <a:spcPct val="100000"/>
              </a:lnSpc>
              <a:spcBef>
                <a:spcPts val="345"/>
              </a:spcBef>
            </a:pPr>
            <a:r>
              <a:rPr sz="1400" dirty="0">
                <a:solidFill>
                  <a:srgbClr val="009999"/>
                </a:solidFill>
                <a:latin typeface="Wingdings"/>
                <a:cs typeface="Wingdings"/>
              </a:rPr>
              <a:t></a:t>
            </a:r>
            <a:r>
              <a:rPr sz="1400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latin typeface="Lucida Sans Unicode"/>
                <a:cs typeface="Lucida Sans Unicode"/>
              </a:rPr>
              <a:t>Essere </a:t>
            </a:r>
            <a:r>
              <a:rPr sz="1400" spc="-85" dirty="0">
                <a:latin typeface="Lucida Sans Unicode"/>
                <a:cs typeface="Lucida Sans Unicode"/>
              </a:rPr>
              <a:t>costituita </a:t>
            </a:r>
            <a:r>
              <a:rPr sz="1400" spc="-50" dirty="0">
                <a:latin typeface="Lucida Sans Unicode"/>
                <a:cs typeface="Lucida Sans Unicode"/>
              </a:rPr>
              <a:t>da </a:t>
            </a:r>
            <a:r>
              <a:rPr sz="1400" spc="-95" dirty="0">
                <a:latin typeface="Lucida Sans Unicode"/>
                <a:cs typeface="Lucida Sans Unicode"/>
              </a:rPr>
              <a:t>un </a:t>
            </a:r>
            <a:r>
              <a:rPr sz="1400" spc="-65" dirty="0">
                <a:latin typeface="Lucida Sans Unicode"/>
                <a:cs typeface="Lucida Sans Unicode"/>
              </a:rPr>
              <a:t>insieme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75" dirty="0">
                <a:latin typeface="Lucida Sans Unicode"/>
                <a:cs typeface="Lucida Sans Unicode"/>
              </a:rPr>
              <a:t>elementi </a:t>
            </a:r>
            <a:r>
              <a:rPr sz="1400" spc="-85" dirty="0">
                <a:latin typeface="Lucida Sans Unicode"/>
                <a:cs typeface="Lucida Sans Unicode"/>
              </a:rPr>
              <a:t>identificabili</a:t>
            </a:r>
            <a:r>
              <a:rPr sz="1400" spc="15" dirty="0">
                <a:latin typeface="Lucida Sans Unicode"/>
                <a:cs typeface="Lucida Sans Unicode"/>
              </a:rPr>
              <a:t> </a:t>
            </a:r>
            <a:r>
              <a:rPr sz="1400" spc="-60" dirty="0">
                <a:latin typeface="Lucida Sans Unicode"/>
                <a:cs typeface="Lucida Sans Unicode"/>
              </a:rPr>
              <a:t>separatamente;</a:t>
            </a:r>
            <a:endParaRPr sz="1400">
              <a:latin typeface="Lucida Sans Unicode"/>
              <a:cs typeface="Lucida Sans Unicode"/>
            </a:endParaRPr>
          </a:p>
          <a:p>
            <a:pPr marL="535305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solidFill>
                  <a:srgbClr val="009999"/>
                </a:solidFill>
                <a:latin typeface="Wingdings"/>
                <a:cs typeface="Wingdings"/>
              </a:rPr>
              <a:t></a:t>
            </a:r>
            <a:r>
              <a:rPr sz="1400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1400" spc="-65" dirty="0">
                <a:latin typeface="Lucida Sans Unicode"/>
                <a:cs typeface="Lucida Sans Unicode"/>
              </a:rPr>
              <a:t>Manifestarsi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85" dirty="0">
                <a:latin typeface="Lucida Sans Unicode"/>
                <a:cs typeface="Lucida Sans Unicode"/>
              </a:rPr>
              <a:t>interazioni </a:t>
            </a:r>
            <a:r>
              <a:rPr sz="1400" spc="-70" dirty="0">
                <a:latin typeface="Lucida Sans Unicode"/>
                <a:cs typeface="Lucida Sans Unicode"/>
              </a:rPr>
              <a:t>significative </a:t>
            </a:r>
            <a:r>
              <a:rPr sz="1400" spc="-80" dirty="0">
                <a:latin typeface="Lucida Sans Unicode"/>
                <a:cs typeface="Lucida Sans Unicode"/>
              </a:rPr>
              <a:t>tra </a:t>
            </a:r>
            <a:r>
              <a:rPr sz="1400" spc="-100" dirty="0">
                <a:latin typeface="Lucida Sans Unicode"/>
                <a:cs typeface="Lucida Sans Unicode"/>
              </a:rPr>
              <a:t>gli </a:t>
            </a:r>
            <a:r>
              <a:rPr sz="1400" spc="-75" dirty="0">
                <a:latin typeface="Lucida Sans Unicode"/>
                <a:cs typeface="Lucida Sans Unicode"/>
              </a:rPr>
              <a:t>elementi </a:t>
            </a:r>
            <a:r>
              <a:rPr sz="1400" spc="-85" dirty="0">
                <a:latin typeface="Lucida Sans Unicode"/>
                <a:cs typeface="Lucida Sans Unicode"/>
              </a:rPr>
              <a:t>costituenti </a:t>
            </a:r>
            <a:r>
              <a:rPr sz="1400" spc="-95" dirty="0">
                <a:latin typeface="Lucida Sans Unicode"/>
                <a:cs typeface="Lucida Sans Unicode"/>
              </a:rPr>
              <a:t>il </a:t>
            </a:r>
            <a:r>
              <a:rPr sz="1400" spc="-60" dirty="0">
                <a:latin typeface="Lucida Sans Unicode"/>
                <a:cs typeface="Lucida Sans Unicode"/>
              </a:rPr>
              <a:t>sistema</a:t>
            </a:r>
            <a:r>
              <a:rPr sz="1400" spc="-185" dirty="0">
                <a:latin typeface="Lucida Sans Unicode"/>
                <a:cs typeface="Lucida Sans Unicode"/>
              </a:rPr>
              <a:t> </a:t>
            </a:r>
            <a:r>
              <a:rPr sz="1400" spc="-45" dirty="0">
                <a:latin typeface="Lucida Sans Unicode"/>
                <a:cs typeface="Lucida Sans Unicode"/>
              </a:rPr>
              <a:t>stesso;</a:t>
            </a:r>
            <a:endParaRPr sz="1400">
              <a:latin typeface="Lucida Sans Unicode"/>
              <a:cs typeface="Lucida Sans Unicode"/>
            </a:endParaRPr>
          </a:p>
          <a:p>
            <a:pPr marL="535305">
              <a:lnSpc>
                <a:spcPct val="100000"/>
              </a:lnSpc>
              <a:spcBef>
                <a:spcPts val="340"/>
              </a:spcBef>
            </a:pPr>
            <a:r>
              <a:rPr sz="1400" spc="5" dirty="0">
                <a:solidFill>
                  <a:srgbClr val="009999"/>
                </a:solidFill>
                <a:latin typeface="Wingdings"/>
                <a:cs typeface="Wingdings"/>
              </a:rPr>
              <a:t></a:t>
            </a:r>
            <a:r>
              <a:rPr sz="1400" spc="5" dirty="0">
                <a:solidFill>
                  <a:srgbClr val="009999"/>
                </a:solidFill>
                <a:latin typeface="Times New Roman"/>
                <a:cs typeface="Times New Roman"/>
              </a:rPr>
              <a:t> </a:t>
            </a:r>
            <a:r>
              <a:rPr sz="1400" spc="15" dirty="0">
                <a:latin typeface="Lucida Sans Unicode"/>
                <a:cs typeface="Lucida Sans Unicode"/>
              </a:rPr>
              <a:t>La </a:t>
            </a:r>
            <a:r>
              <a:rPr sz="1400" spc="-55" dirty="0">
                <a:latin typeface="Lucida Sans Unicode"/>
                <a:cs typeface="Lucida Sans Unicode"/>
              </a:rPr>
              <a:t>presenza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90" dirty="0">
                <a:latin typeface="Lucida Sans Unicode"/>
                <a:cs typeface="Lucida Sans Unicode"/>
              </a:rPr>
              <a:t>obiettivi </a:t>
            </a:r>
            <a:r>
              <a:rPr sz="1400" spc="-80" dirty="0">
                <a:latin typeface="Lucida Sans Unicode"/>
                <a:cs typeface="Lucida Sans Unicode"/>
              </a:rPr>
              <a:t>o finalità </a:t>
            </a:r>
            <a:r>
              <a:rPr sz="1400" spc="-35" dirty="0">
                <a:latin typeface="Lucida Sans Unicode"/>
                <a:cs typeface="Lucida Sans Unicode"/>
              </a:rPr>
              <a:t>che </a:t>
            </a:r>
            <a:r>
              <a:rPr sz="1400" spc="-80" dirty="0">
                <a:latin typeface="Lucida Sans Unicode"/>
                <a:cs typeface="Lucida Sans Unicode"/>
              </a:rPr>
              <a:t>orientano </a:t>
            </a:r>
            <a:r>
              <a:rPr sz="1400" spc="-95" dirty="0">
                <a:latin typeface="Lucida Sans Unicode"/>
                <a:cs typeface="Lucida Sans Unicode"/>
              </a:rPr>
              <a:t>il </a:t>
            </a:r>
            <a:r>
              <a:rPr sz="1400" spc="-90" dirty="0">
                <a:latin typeface="Lucida Sans Unicode"/>
                <a:cs typeface="Lucida Sans Unicode"/>
              </a:rPr>
              <a:t>comportamento </a:t>
            </a:r>
            <a:r>
              <a:rPr sz="1400" spc="-70" dirty="0">
                <a:latin typeface="Lucida Sans Unicode"/>
                <a:cs typeface="Lucida Sans Unicode"/>
              </a:rPr>
              <a:t>del</a:t>
            </a:r>
            <a:r>
              <a:rPr sz="1400" spc="-25" dirty="0">
                <a:latin typeface="Lucida Sans Unicode"/>
                <a:cs typeface="Lucida Sans Unicode"/>
              </a:rPr>
              <a:t> </a:t>
            </a:r>
            <a:r>
              <a:rPr sz="1400" spc="-60" dirty="0">
                <a:latin typeface="Lucida Sans Unicode"/>
                <a:cs typeface="Lucida Sans Unicode"/>
              </a:rPr>
              <a:t>sistema.</a:t>
            </a:r>
            <a:endParaRPr sz="1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tabLst>
                <a:tab pos="354965" algn="l"/>
                <a:tab pos="1156970" algn="l"/>
                <a:tab pos="2905125" algn="l"/>
                <a:tab pos="3917315" algn="l"/>
                <a:tab pos="4253865" algn="l"/>
                <a:tab pos="4659630" algn="l"/>
                <a:tab pos="5800090" algn="l"/>
                <a:tab pos="7005320" algn="l"/>
                <a:tab pos="7341870" algn="l"/>
                <a:tab pos="7860665" algn="l"/>
              </a:tabLst>
            </a:pPr>
            <a:r>
              <a:rPr sz="1600" spc="-5" dirty="0">
                <a:solidFill>
                  <a:srgbClr val="009999"/>
                </a:solidFill>
                <a:latin typeface="Wingdings"/>
                <a:cs typeface="Wingdings"/>
              </a:rPr>
              <a:t></a:t>
            </a:r>
            <a:r>
              <a:rPr sz="1600" spc="-5" dirty="0">
                <a:solidFill>
                  <a:srgbClr val="009999"/>
                </a:solidFill>
                <a:latin typeface="Times New Roman"/>
                <a:cs typeface="Times New Roman"/>
              </a:rPr>
              <a:t>	</a:t>
            </a:r>
            <a:r>
              <a:rPr sz="1600" b="1" spc="-10" dirty="0">
                <a:latin typeface="Yu Gothic UI"/>
                <a:cs typeface="Yu Gothic UI"/>
              </a:rPr>
              <a:t>D</a:t>
            </a:r>
            <a:r>
              <a:rPr sz="1600" b="1" spc="5" dirty="0">
                <a:latin typeface="Yu Gothic UI"/>
                <a:cs typeface="Yu Gothic UI"/>
              </a:rPr>
              <a:t>A</a:t>
            </a:r>
            <a:r>
              <a:rPr sz="1600" b="1" spc="95" dirty="0">
                <a:latin typeface="Yu Gothic UI"/>
                <a:cs typeface="Yu Gothic UI"/>
              </a:rPr>
              <a:t>T</a:t>
            </a:r>
            <a:r>
              <a:rPr sz="1600" b="1" spc="40" dirty="0">
                <a:latin typeface="Yu Gothic UI"/>
                <a:cs typeface="Yu Gothic UI"/>
              </a:rPr>
              <a:t>O</a:t>
            </a:r>
            <a:r>
              <a:rPr sz="1600" spc="-65" dirty="0">
                <a:latin typeface="Lucida Sans Unicode"/>
                <a:cs typeface="Lucida Sans Unicode"/>
              </a:rPr>
              <a:t>: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90" dirty="0">
                <a:latin typeface="Lucida Sans Unicode"/>
                <a:cs typeface="Lucida Sans Unicode"/>
              </a:rPr>
              <a:t>rap</a:t>
            </a:r>
            <a:r>
              <a:rPr sz="1600" spc="-100" dirty="0">
                <a:latin typeface="Lucida Sans Unicode"/>
                <a:cs typeface="Lucida Sans Unicode"/>
              </a:rPr>
              <a:t>p</a:t>
            </a:r>
            <a:r>
              <a:rPr sz="1600" spc="-60" dirty="0">
                <a:latin typeface="Lucida Sans Unicode"/>
                <a:cs typeface="Lucida Sans Unicode"/>
              </a:rPr>
              <a:t>resenta</a:t>
            </a:r>
            <a:r>
              <a:rPr sz="1600" spc="-120" dirty="0">
                <a:latin typeface="Lucida Sans Unicode"/>
                <a:cs typeface="Lucida Sans Unicode"/>
              </a:rPr>
              <a:t>z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r>
              <a:rPr sz="1600" spc="-80" dirty="0">
                <a:latin typeface="Lucida Sans Unicode"/>
                <a:cs typeface="Lucida Sans Unicode"/>
              </a:rPr>
              <a:t>on</a:t>
            </a:r>
            <a:r>
              <a:rPr sz="1600" spc="-65" dirty="0">
                <a:latin typeface="Lucida Sans Unicode"/>
                <a:cs typeface="Lucida Sans Unicode"/>
              </a:rPr>
              <a:t>e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125" dirty="0">
                <a:latin typeface="Lucida Sans Unicode"/>
                <a:cs typeface="Lucida Sans Unicode"/>
              </a:rPr>
              <a:t>orig</a:t>
            </a:r>
            <a:r>
              <a:rPr sz="1600" spc="-70" dirty="0">
                <a:latin typeface="Lucida Sans Unicode"/>
                <a:cs typeface="Lucida Sans Unicode"/>
              </a:rPr>
              <a:t>i</a:t>
            </a:r>
            <a:r>
              <a:rPr sz="1600" spc="-125" dirty="0">
                <a:latin typeface="Lucida Sans Unicode"/>
                <a:cs typeface="Lucida Sans Unicode"/>
              </a:rPr>
              <a:t>n</a:t>
            </a:r>
            <a:r>
              <a:rPr sz="1600" spc="-60" dirty="0">
                <a:latin typeface="Lucida Sans Unicode"/>
                <a:cs typeface="Lucida Sans Unicode"/>
              </a:rPr>
              <a:t>ari</a:t>
            </a:r>
            <a:r>
              <a:rPr sz="1600" spc="-70" dirty="0">
                <a:latin typeface="Lucida Sans Unicode"/>
                <a:cs typeface="Lucida Sans Unicode"/>
              </a:rPr>
              <a:t>a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114" dirty="0">
                <a:latin typeface="Lucida Sans Unicode"/>
                <a:cs typeface="Lucida Sans Unicode"/>
              </a:rPr>
              <a:t>di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110" dirty="0">
                <a:latin typeface="Lucida Sans Unicode"/>
                <a:cs typeface="Lucida Sans Unicode"/>
              </a:rPr>
              <a:t>un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80" dirty="0">
                <a:latin typeface="Lucida Sans Unicode"/>
                <a:cs typeface="Lucida Sans Unicode"/>
              </a:rPr>
              <a:t>fe</a:t>
            </a:r>
            <a:r>
              <a:rPr sz="1600" spc="-95" dirty="0">
                <a:latin typeface="Lucida Sans Unicode"/>
                <a:cs typeface="Lucida Sans Unicode"/>
              </a:rPr>
              <a:t>n</a:t>
            </a:r>
            <a:r>
              <a:rPr sz="1600" spc="-100" dirty="0">
                <a:latin typeface="Lucida Sans Unicode"/>
                <a:cs typeface="Lucida Sans Unicode"/>
              </a:rPr>
              <a:t>omen</a:t>
            </a:r>
            <a:r>
              <a:rPr sz="1600" spc="-90" dirty="0">
                <a:latin typeface="Lucida Sans Unicode"/>
                <a:cs typeface="Lucida Sans Unicode"/>
              </a:rPr>
              <a:t>o</a:t>
            </a:r>
            <a:r>
              <a:rPr sz="1600" spc="-65" dirty="0">
                <a:latin typeface="Lucida Sans Unicode"/>
                <a:cs typeface="Lucida Sans Unicode"/>
              </a:rPr>
              <a:t>,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55" dirty="0">
                <a:latin typeface="Lucida Sans Unicode"/>
                <a:cs typeface="Lucida Sans Unicode"/>
              </a:rPr>
              <a:t>de</a:t>
            </a:r>
            <a:r>
              <a:rPr sz="1600" spc="-40" dirty="0">
                <a:latin typeface="Lucida Sans Unicode"/>
                <a:cs typeface="Lucida Sans Unicode"/>
              </a:rPr>
              <a:t>s</a:t>
            </a:r>
            <a:r>
              <a:rPr sz="1600" spc="-25" dirty="0">
                <a:latin typeface="Lucida Sans Unicode"/>
                <a:cs typeface="Lucida Sans Unicode"/>
              </a:rPr>
              <a:t>c</a:t>
            </a:r>
            <a:r>
              <a:rPr sz="1600" spc="-100" dirty="0">
                <a:latin typeface="Lucida Sans Unicode"/>
                <a:cs typeface="Lucida Sans Unicode"/>
              </a:rPr>
              <a:t>ri</a:t>
            </a:r>
            <a:r>
              <a:rPr sz="1600" spc="-155" dirty="0">
                <a:latin typeface="Lucida Sans Unicode"/>
                <a:cs typeface="Lucida Sans Unicode"/>
              </a:rPr>
              <a:t>z</a:t>
            </a:r>
            <a:r>
              <a:rPr sz="1600" spc="-120" dirty="0">
                <a:latin typeface="Lucida Sans Unicode"/>
                <a:cs typeface="Lucida Sans Unicode"/>
              </a:rPr>
              <a:t>i</a:t>
            </a:r>
            <a:r>
              <a:rPr sz="1600" spc="-80" dirty="0">
                <a:latin typeface="Lucida Sans Unicode"/>
                <a:cs typeface="Lucida Sans Unicode"/>
              </a:rPr>
              <a:t>on</a:t>
            </a:r>
            <a:r>
              <a:rPr sz="1600" spc="-65" dirty="0">
                <a:latin typeface="Lucida Sans Unicode"/>
                <a:cs typeface="Lucida Sans Unicode"/>
              </a:rPr>
              <a:t>e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114" dirty="0">
                <a:latin typeface="Lucida Sans Unicode"/>
                <a:cs typeface="Lucida Sans Unicode"/>
              </a:rPr>
              <a:t>di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70" dirty="0">
                <a:latin typeface="Lucida Sans Unicode"/>
                <a:cs typeface="Lucida Sans Unicode"/>
              </a:rPr>
              <a:t>una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110" dirty="0">
                <a:latin typeface="Lucida Sans Unicode"/>
                <a:cs typeface="Lucida Sans Unicode"/>
              </a:rPr>
              <a:t>q</a:t>
            </a:r>
            <a:r>
              <a:rPr sz="1600" spc="-90" dirty="0">
                <a:latin typeface="Lucida Sans Unicode"/>
                <a:cs typeface="Lucida Sans Unicode"/>
              </a:rPr>
              <a:t>ua</a:t>
            </a:r>
            <a:r>
              <a:rPr sz="1600" spc="-45" dirty="0">
                <a:latin typeface="Lucida Sans Unicode"/>
                <a:cs typeface="Lucida Sans Unicode"/>
              </a:rPr>
              <a:t>l</a:t>
            </a:r>
            <a:r>
              <a:rPr sz="1600" spc="-30" dirty="0">
                <a:latin typeface="Lucida Sans Unicode"/>
                <a:cs typeface="Lucida Sans Unicode"/>
              </a:rPr>
              <a:t>s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r>
              <a:rPr sz="1600" spc="-15" dirty="0">
                <a:latin typeface="Lucida Sans Unicode"/>
                <a:cs typeface="Lucida Sans Unicode"/>
              </a:rPr>
              <a:t>as</a:t>
            </a:r>
            <a:r>
              <a:rPr sz="1600" spc="-114" dirty="0">
                <a:latin typeface="Lucida Sans Unicode"/>
                <a:cs typeface="Lucida Sans Unicode"/>
              </a:rPr>
              <a:t>i  </a:t>
            </a:r>
            <a:r>
              <a:rPr sz="1600" spc="-75" dirty="0">
                <a:latin typeface="Lucida Sans Unicode"/>
                <a:cs typeface="Lucida Sans Unicode"/>
              </a:rPr>
              <a:t>caratteristica </a:t>
            </a:r>
            <a:r>
              <a:rPr sz="1600" spc="-70" dirty="0">
                <a:latin typeface="Lucida Sans Unicode"/>
                <a:cs typeface="Lucida Sans Unicode"/>
              </a:rPr>
              <a:t>della </a:t>
            </a:r>
            <a:r>
              <a:rPr sz="1600" spc="-65" dirty="0">
                <a:latin typeface="Lucida Sans Unicode"/>
                <a:cs typeface="Lucida Sans Unicode"/>
              </a:rPr>
              <a:t>realtà </a:t>
            </a:r>
            <a:r>
              <a:rPr sz="1600" spc="-50" dirty="0">
                <a:latin typeface="Lucida Sans Unicode"/>
                <a:cs typeface="Lucida Sans Unicode"/>
              </a:rPr>
              <a:t>che necessita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00" dirty="0">
                <a:latin typeface="Lucida Sans Unicode"/>
                <a:cs typeface="Lucida Sans Unicode"/>
              </a:rPr>
              <a:t>un’interpretazione </a:t>
            </a:r>
            <a:r>
              <a:rPr sz="1600" spc="-85" dirty="0">
                <a:latin typeface="Lucida Sans Unicode"/>
                <a:cs typeface="Lucida Sans Unicode"/>
              </a:rPr>
              <a:t>per </a:t>
            </a:r>
            <a:r>
              <a:rPr sz="1600" spc="-110" dirty="0">
                <a:latin typeface="Lucida Sans Unicode"/>
                <a:cs typeface="Lucida Sans Unicode"/>
              </a:rPr>
              <a:t>produrre</a:t>
            </a:r>
            <a:r>
              <a:rPr sz="1600" spc="1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conoscenza.</a:t>
            </a:r>
            <a:endParaRPr sz="160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ct val="100000"/>
              </a:lnSpc>
              <a:spcBef>
                <a:spcPts val="1825"/>
              </a:spcBef>
              <a:tabLst>
                <a:tab pos="354965" algn="l"/>
              </a:tabLst>
            </a:pPr>
            <a:r>
              <a:rPr sz="1600" spc="-5" dirty="0">
                <a:solidFill>
                  <a:srgbClr val="009999"/>
                </a:solidFill>
                <a:latin typeface="Wingdings"/>
                <a:cs typeface="Wingdings"/>
              </a:rPr>
              <a:t></a:t>
            </a:r>
            <a:r>
              <a:rPr sz="1600" spc="-5" dirty="0">
                <a:solidFill>
                  <a:srgbClr val="009999"/>
                </a:solidFill>
                <a:latin typeface="Times New Roman"/>
                <a:cs typeface="Times New Roman"/>
              </a:rPr>
              <a:t>	</a:t>
            </a:r>
            <a:r>
              <a:rPr sz="1600" b="1" spc="20" dirty="0">
                <a:latin typeface="Yu Gothic UI"/>
                <a:cs typeface="Yu Gothic UI"/>
              </a:rPr>
              <a:t>INFORMAZIONE</a:t>
            </a:r>
            <a:r>
              <a:rPr sz="1600" spc="20" dirty="0">
                <a:latin typeface="Lucida Sans Unicode"/>
                <a:cs typeface="Lucida Sans Unicode"/>
              </a:rPr>
              <a:t>: </a:t>
            </a:r>
            <a:r>
              <a:rPr sz="1600" spc="-90" dirty="0">
                <a:latin typeface="Lucida Sans Unicode"/>
                <a:cs typeface="Lucida Sans Unicode"/>
              </a:rPr>
              <a:t>l’insieme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05" dirty="0">
                <a:latin typeface="Lucida Sans Unicode"/>
                <a:cs typeface="Lucida Sans Unicode"/>
              </a:rPr>
              <a:t>uno </a:t>
            </a:r>
            <a:r>
              <a:rPr sz="1600" spc="-100" dirty="0">
                <a:latin typeface="Lucida Sans Unicode"/>
                <a:cs typeface="Lucida Sans Unicode"/>
              </a:rPr>
              <a:t>o </a:t>
            </a:r>
            <a:r>
              <a:rPr sz="1600" spc="-114" dirty="0">
                <a:latin typeface="Lucida Sans Unicode"/>
                <a:cs typeface="Lucida Sans Unicode"/>
              </a:rPr>
              <a:t>più </a:t>
            </a:r>
            <a:r>
              <a:rPr sz="1600" spc="-95" dirty="0">
                <a:latin typeface="Lucida Sans Unicode"/>
                <a:cs typeface="Lucida Sans Unicode"/>
              </a:rPr>
              <a:t>dati, </a:t>
            </a:r>
            <a:r>
              <a:rPr sz="1600" spc="-105" dirty="0">
                <a:latin typeface="Lucida Sans Unicode"/>
                <a:cs typeface="Lucida Sans Unicode"/>
              </a:rPr>
              <a:t>memorizzati, </a:t>
            </a:r>
            <a:r>
              <a:rPr sz="1600" spc="-75" dirty="0">
                <a:latin typeface="Lucida Sans Unicode"/>
                <a:cs typeface="Lucida Sans Unicode"/>
              </a:rPr>
              <a:t>classificati, </a:t>
            </a:r>
            <a:r>
              <a:rPr sz="1600" spc="-95" dirty="0">
                <a:latin typeface="Lucida Sans Unicode"/>
                <a:cs typeface="Lucida Sans Unicode"/>
              </a:rPr>
              <a:t>organizzati, </a:t>
            </a:r>
            <a:r>
              <a:rPr sz="1600" spc="-65" dirty="0">
                <a:latin typeface="Lucida Sans Unicode"/>
                <a:cs typeface="Lucida Sans Unicode"/>
              </a:rPr>
              <a:t>messi </a:t>
            </a:r>
            <a:r>
              <a:rPr sz="1600" spc="-105" dirty="0">
                <a:latin typeface="Lucida Sans Unicode"/>
                <a:cs typeface="Lucida Sans Unicode"/>
              </a:rPr>
              <a:t>in  </a:t>
            </a:r>
            <a:r>
              <a:rPr sz="1600" spc="-75" dirty="0">
                <a:latin typeface="Lucida Sans Unicode"/>
                <a:cs typeface="Lucida Sans Unicode"/>
              </a:rPr>
              <a:t>relazione </a:t>
            </a:r>
            <a:r>
              <a:rPr sz="1600" spc="-100" dirty="0">
                <a:latin typeface="Lucida Sans Unicode"/>
                <a:cs typeface="Lucida Sans Unicode"/>
              </a:rPr>
              <a:t>o </a:t>
            </a:r>
            <a:r>
              <a:rPr sz="1600" spc="-105" dirty="0">
                <a:latin typeface="Lucida Sans Unicode"/>
                <a:cs typeface="Lucida Sans Unicode"/>
              </a:rPr>
              <a:t>interpretati nell’ambito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85" dirty="0">
                <a:latin typeface="Lucida Sans Unicode"/>
                <a:cs typeface="Lucida Sans Unicode"/>
              </a:rPr>
              <a:t>contesto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120" dirty="0">
                <a:latin typeface="Lucida Sans Unicode"/>
                <a:cs typeface="Lucida Sans Unicode"/>
              </a:rPr>
              <a:t>modo </a:t>
            </a:r>
            <a:r>
              <a:rPr sz="1600" spc="-60" dirty="0">
                <a:latin typeface="Lucida Sans Unicode"/>
                <a:cs typeface="Lucida Sans Unicode"/>
              </a:rPr>
              <a:t>da assumere </a:t>
            </a:r>
            <a:r>
              <a:rPr sz="1600" spc="-110" dirty="0">
                <a:latin typeface="Lucida Sans Unicode"/>
                <a:cs typeface="Lucida Sans Unicode"/>
              </a:rPr>
              <a:t>un</a:t>
            </a:r>
            <a:r>
              <a:rPr sz="1600" spc="-1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significato.</a:t>
            </a:r>
            <a:endParaRPr sz="1600">
              <a:latin typeface="Lucida Sans Unicode"/>
              <a:cs typeface="Lucida Sans Unicode"/>
            </a:endParaRPr>
          </a:p>
          <a:p>
            <a:pPr marL="355600" marR="6350" indent="-342900">
              <a:lnSpc>
                <a:spcPct val="100000"/>
              </a:lnSpc>
              <a:spcBef>
                <a:spcPts val="1825"/>
              </a:spcBef>
              <a:tabLst>
                <a:tab pos="354965" algn="l"/>
              </a:tabLst>
            </a:pPr>
            <a:r>
              <a:rPr sz="1600" spc="-5" dirty="0">
                <a:solidFill>
                  <a:srgbClr val="009999"/>
                </a:solidFill>
                <a:latin typeface="Wingdings"/>
                <a:cs typeface="Wingdings"/>
              </a:rPr>
              <a:t></a:t>
            </a:r>
            <a:r>
              <a:rPr sz="1600" spc="-5" dirty="0">
                <a:solidFill>
                  <a:srgbClr val="009999"/>
                </a:solidFill>
                <a:latin typeface="Times New Roman"/>
                <a:cs typeface="Times New Roman"/>
              </a:rPr>
              <a:t>	</a:t>
            </a:r>
            <a:r>
              <a:rPr sz="1600" b="1" spc="95" dirty="0">
                <a:latin typeface="Yu Gothic UI"/>
                <a:cs typeface="Yu Gothic UI"/>
              </a:rPr>
              <a:t>ELABORATORE: </a:t>
            </a:r>
            <a:r>
              <a:rPr sz="1600" spc="-70" dirty="0">
                <a:latin typeface="Lucida Sans Unicode"/>
                <a:cs typeface="Lucida Sans Unicode"/>
              </a:rPr>
              <a:t>macchina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95" dirty="0">
                <a:latin typeface="Lucida Sans Unicode"/>
                <a:cs typeface="Lucida Sans Unicode"/>
              </a:rPr>
              <a:t>grado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70" dirty="0">
                <a:latin typeface="Lucida Sans Unicode"/>
                <a:cs typeface="Lucida Sans Unicode"/>
              </a:rPr>
              <a:t>elaborare </a:t>
            </a:r>
            <a:r>
              <a:rPr sz="1600" spc="-95" dirty="0">
                <a:latin typeface="Lucida Sans Unicode"/>
                <a:cs typeface="Lucida Sans Unicode"/>
              </a:rPr>
              <a:t>grandi quantità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95" dirty="0">
                <a:latin typeface="Lucida Sans Unicode"/>
                <a:cs typeface="Lucida Sans Unicode"/>
              </a:rPr>
              <a:t>dati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120" dirty="0">
                <a:latin typeface="Lucida Sans Unicode"/>
                <a:cs typeface="Lucida Sans Unicode"/>
              </a:rPr>
              <a:t>modo </a:t>
            </a:r>
            <a:r>
              <a:rPr sz="1600" spc="-95" dirty="0">
                <a:latin typeface="Lucida Sans Unicode"/>
                <a:cs typeface="Lucida Sans Unicode"/>
              </a:rPr>
              <a:t>automatico  </a:t>
            </a:r>
            <a:r>
              <a:rPr sz="1600" spc="-60" dirty="0">
                <a:latin typeface="Lucida Sans Unicode"/>
                <a:cs typeface="Lucida Sans Unicode"/>
              </a:rPr>
              <a:t>ad </a:t>
            </a:r>
            <a:r>
              <a:rPr sz="1600" spc="-75" dirty="0">
                <a:latin typeface="Lucida Sans Unicode"/>
                <a:cs typeface="Lucida Sans Unicode"/>
              </a:rPr>
              <a:t>altissima </a:t>
            </a:r>
            <a:r>
              <a:rPr sz="1600" spc="-70" dirty="0">
                <a:latin typeface="Lucida Sans Unicode"/>
                <a:cs typeface="Lucida Sans Unicode"/>
              </a:rPr>
              <a:t>velocità,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95" dirty="0">
                <a:latin typeface="Lucida Sans Unicode"/>
                <a:cs typeface="Lucida Sans Unicode"/>
              </a:rPr>
              <a:t>memorizzare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90" dirty="0">
                <a:latin typeface="Lucida Sans Unicode"/>
                <a:cs typeface="Lucida Sans Unicode"/>
              </a:rPr>
              <a:t>ritrovare </a:t>
            </a:r>
            <a:r>
              <a:rPr sz="1600" spc="-95" dirty="0">
                <a:latin typeface="Lucida Sans Unicode"/>
                <a:cs typeface="Lucida Sans Unicode"/>
              </a:rPr>
              <a:t>dati </a:t>
            </a:r>
            <a:r>
              <a:rPr sz="1600" spc="-100" dirty="0">
                <a:latin typeface="Lucida Sans Unicode"/>
                <a:cs typeface="Lucida Sans Unicode"/>
              </a:rPr>
              <a:t>organizzati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120" dirty="0">
                <a:latin typeface="Lucida Sans Unicode"/>
                <a:cs typeface="Lucida Sans Unicode"/>
              </a:rPr>
              <a:t>modo</a:t>
            </a:r>
            <a:r>
              <a:rPr sz="1600" spc="175" dirty="0">
                <a:latin typeface="Lucida Sans Unicode"/>
                <a:cs typeface="Lucida Sans Unicode"/>
              </a:rPr>
              <a:t> </a:t>
            </a:r>
            <a:r>
              <a:rPr sz="1600" spc="-105" dirty="0">
                <a:latin typeface="Lucida Sans Unicode"/>
                <a:cs typeface="Lucida Sans Unicode"/>
              </a:rPr>
              <a:t>strutturato.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50">
              <a:latin typeface="Times New Roman"/>
              <a:cs typeface="Times New Roman"/>
            </a:endParaRPr>
          </a:p>
          <a:p>
            <a:pPr marR="354965" algn="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0825" y="3789426"/>
            <a:ext cx="8785225" cy="1440180"/>
          </a:xfrm>
          <a:custGeom>
            <a:avLst/>
            <a:gdLst/>
            <a:ahLst/>
            <a:cxnLst/>
            <a:rect l="l" t="t" r="r" b="b"/>
            <a:pathLst>
              <a:path w="8785225" h="1440179">
                <a:moveTo>
                  <a:pt x="0" y="1439799"/>
                </a:moveTo>
                <a:lnTo>
                  <a:pt x="8785225" y="1439799"/>
                </a:lnTo>
                <a:lnTo>
                  <a:pt x="8785225" y="0"/>
                </a:lnTo>
                <a:lnTo>
                  <a:pt x="0" y="0"/>
                </a:lnTo>
                <a:lnTo>
                  <a:pt x="0" y="1439799"/>
                </a:lnTo>
                <a:close/>
              </a:path>
            </a:pathLst>
          </a:custGeom>
          <a:ln w="25400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51964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Numeri razionali  </a:t>
            </a:r>
            <a:r>
              <a:rPr u="heavy" spc="-5" dirty="0">
                <a:uFill>
                  <a:solidFill>
                    <a:srgbClr val="FFFFFF"/>
                  </a:solidFill>
                </a:uFill>
              </a:rPr>
              <a:t>Notazione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in </a:t>
            </a:r>
            <a:r>
              <a:rPr u="heavy" spc="-5" dirty="0">
                <a:uFill>
                  <a:solidFill>
                    <a:srgbClr val="FFFFFF"/>
                  </a:solidFill>
                </a:uFill>
              </a:rPr>
              <a:t>virgola</a:t>
            </a:r>
            <a:r>
              <a:rPr u="heavy" spc="-2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mobile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9942" y="1597304"/>
            <a:ext cx="2867025" cy="136715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95" dirty="0">
                <a:latin typeface="Lucida Sans Unicode"/>
                <a:cs typeface="Lucida Sans Unicode"/>
              </a:rPr>
              <a:t>Numero </a:t>
            </a:r>
            <a:r>
              <a:rPr sz="1600" spc="-114" dirty="0">
                <a:latin typeface="Lucida Sans Unicode"/>
                <a:cs typeface="Lucida Sans Unicode"/>
              </a:rPr>
              <a:t>più </a:t>
            </a:r>
            <a:r>
              <a:rPr sz="1600" spc="-85" dirty="0">
                <a:latin typeface="Lucida Sans Unicode"/>
                <a:cs typeface="Lucida Sans Unicode"/>
              </a:rPr>
              <a:t>grande</a:t>
            </a:r>
            <a:r>
              <a:rPr sz="1600" spc="40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positivo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spc="-95" dirty="0">
                <a:latin typeface="Lucida Sans Unicode"/>
                <a:cs typeface="Lucida Sans Unicode"/>
              </a:rPr>
              <a:t>positivo </a:t>
            </a:r>
            <a:r>
              <a:rPr sz="1600" spc="-370" dirty="0">
                <a:latin typeface="Lucida Sans Unicode"/>
                <a:cs typeface="Lucida Sans Unicode"/>
              </a:rPr>
              <a:t>-&gt;</a:t>
            </a:r>
            <a:r>
              <a:rPr sz="1600" spc="-265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Segno=0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0" dirty="0">
                <a:latin typeface="Lucida Sans Unicode"/>
                <a:cs typeface="Lucida Sans Unicode"/>
              </a:rPr>
              <a:t>Esponente </a:t>
            </a:r>
            <a:r>
              <a:rPr sz="1600" spc="-340" dirty="0">
                <a:latin typeface="Lucida Sans Unicode"/>
                <a:cs typeface="Lucida Sans Unicode"/>
              </a:rPr>
              <a:t>= </a:t>
            </a:r>
            <a:r>
              <a:rPr sz="1600" spc="-235" dirty="0">
                <a:latin typeface="Lucida Sans Unicode"/>
                <a:cs typeface="Lucida Sans Unicode"/>
              </a:rPr>
              <a:t>+3 </a:t>
            </a:r>
            <a:r>
              <a:rPr sz="1600" spc="-370" dirty="0">
                <a:latin typeface="Lucida Sans Unicode"/>
                <a:cs typeface="Lucida Sans Unicode"/>
              </a:rPr>
              <a:t>-&gt;</a:t>
            </a:r>
            <a:r>
              <a:rPr sz="1600" spc="-355" dirty="0">
                <a:latin typeface="Lucida Sans Unicode"/>
                <a:cs typeface="Lucida Sans Unicode"/>
              </a:rPr>
              <a:t> </a:t>
            </a:r>
            <a:r>
              <a:rPr sz="1600" spc="-130" dirty="0">
                <a:latin typeface="Lucida Sans Unicode"/>
                <a:cs typeface="Lucida Sans Unicode"/>
              </a:rPr>
              <a:t>011</a:t>
            </a:r>
            <a:endParaRPr sz="1600">
              <a:latin typeface="Lucida Sans Unicode"/>
              <a:cs typeface="Lucida Sans Unicode"/>
            </a:endParaRPr>
          </a:p>
          <a:p>
            <a:pPr marL="12700" marR="1062355">
              <a:lnSpc>
                <a:spcPct val="11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5" dirty="0">
                <a:latin typeface="Lucida Sans Unicode"/>
                <a:cs typeface="Lucida Sans Unicode"/>
              </a:rPr>
              <a:t>Mantissa </a:t>
            </a:r>
            <a:r>
              <a:rPr sz="1600" spc="-340" dirty="0">
                <a:latin typeface="Lucida Sans Unicode"/>
                <a:cs typeface="Lucida Sans Unicode"/>
              </a:rPr>
              <a:t>= </a:t>
            </a:r>
            <a:r>
              <a:rPr sz="1600" spc="-125" dirty="0">
                <a:latin typeface="Lucida Sans Unicode"/>
                <a:cs typeface="Lucida Sans Unicode"/>
              </a:rPr>
              <a:t>1111  </a:t>
            </a:r>
            <a:r>
              <a:rPr sz="1600" spc="-170" dirty="0">
                <a:latin typeface="Lucida Sans Unicode"/>
                <a:cs typeface="Lucida Sans Unicode"/>
              </a:rPr>
              <a:t>N=0 </a:t>
            </a:r>
            <a:r>
              <a:rPr sz="1600" spc="-125" dirty="0">
                <a:latin typeface="Lucida Sans Unicode"/>
                <a:cs typeface="Lucida Sans Unicode"/>
              </a:rPr>
              <a:t>011</a:t>
            </a:r>
            <a:r>
              <a:rPr sz="1600" spc="35" dirty="0">
                <a:latin typeface="Lucida Sans Unicode"/>
                <a:cs typeface="Lucida Sans Unicode"/>
              </a:rPr>
              <a:t> </a:t>
            </a:r>
            <a:r>
              <a:rPr sz="1600" spc="-125" dirty="0">
                <a:latin typeface="Lucida Sans Unicode"/>
                <a:cs typeface="Lucida Sans Unicode"/>
              </a:rPr>
              <a:t>1111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87977" y="1597304"/>
            <a:ext cx="4594225" cy="163512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125" dirty="0">
                <a:latin typeface="Lucida Sans Unicode"/>
                <a:cs typeface="Lucida Sans Unicode"/>
              </a:rPr>
              <a:t>00111111</a:t>
            </a:r>
            <a:endParaRPr sz="1600">
              <a:latin typeface="Lucida Sans Unicode"/>
              <a:cs typeface="Lucida Sans Unicode"/>
            </a:endParaRPr>
          </a:p>
          <a:p>
            <a:pPr marL="299085" indent="-286385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85" dirty="0">
                <a:latin typeface="Lucida Sans Unicode"/>
                <a:cs typeface="Lucida Sans Unicode"/>
              </a:rPr>
              <a:t>Segno=0 </a:t>
            </a:r>
            <a:r>
              <a:rPr sz="1600" spc="-370" dirty="0">
                <a:latin typeface="Lucida Sans Unicode"/>
                <a:cs typeface="Lucida Sans Unicode"/>
              </a:rPr>
              <a:t>-&gt; </a:t>
            </a:r>
            <a:r>
              <a:rPr sz="1600" spc="-105" dirty="0">
                <a:latin typeface="Lucida Sans Unicode"/>
                <a:cs typeface="Lucida Sans Unicode"/>
              </a:rPr>
              <a:t>numero</a:t>
            </a:r>
            <a:r>
              <a:rPr sz="1600" spc="-110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positivo</a:t>
            </a:r>
            <a:endParaRPr sz="1600">
              <a:latin typeface="Lucida Sans Unicode"/>
              <a:cs typeface="Lucida Sans Unicode"/>
            </a:endParaRPr>
          </a:p>
          <a:p>
            <a:pPr marL="299085" indent="-28638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90" dirty="0">
                <a:latin typeface="Lucida Sans Unicode"/>
                <a:cs typeface="Lucida Sans Unicode"/>
              </a:rPr>
              <a:t>Esponente=011 </a:t>
            </a:r>
            <a:r>
              <a:rPr sz="1600" spc="-110" dirty="0">
                <a:latin typeface="Lucida Sans Unicode"/>
                <a:cs typeface="Lucida Sans Unicode"/>
              </a:rPr>
              <a:t>in </a:t>
            </a:r>
            <a:r>
              <a:rPr sz="1600" spc="-100" dirty="0">
                <a:latin typeface="Lucida Sans Unicode"/>
                <a:cs typeface="Lucida Sans Unicode"/>
              </a:rPr>
              <a:t>complemento </a:t>
            </a:r>
            <a:r>
              <a:rPr sz="1600" spc="5" dirty="0">
                <a:latin typeface="Lucida Sans Unicode"/>
                <a:cs typeface="Lucida Sans Unicode"/>
              </a:rPr>
              <a:t>a </a:t>
            </a:r>
            <a:r>
              <a:rPr sz="1600" spc="-125" dirty="0">
                <a:latin typeface="Lucida Sans Unicode"/>
                <a:cs typeface="Lucida Sans Unicode"/>
              </a:rPr>
              <a:t>2 </a:t>
            </a:r>
            <a:r>
              <a:rPr sz="1600" spc="-340" dirty="0">
                <a:latin typeface="Lucida Sans Unicode"/>
                <a:cs typeface="Lucida Sans Unicode"/>
              </a:rPr>
              <a:t>=</a:t>
            </a:r>
            <a:r>
              <a:rPr sz="1600" spc="-285" dirty="0">
                <a:latin typeface="Lucida Sans Unicode"/>
                <a:cs typeface="Lucida Sans Unicode"/>
              </a:rPr>
              <a:t> </a:t>
            </a:r>
            <a:r>
              <a:rPr sz="1600" spc="-235" dirty="0">
                <a:latin typeface="Lucida Sans Unicode"/>
                <a:cs typeface="Lucida Sans Unicode"/>
              </a:rPr>
              <a:t>+3</a:t>
            </a:r>
            <a:endParaRPr sz="1600">
              <a:latin typeface="Lucida Sans Unicode"/>
              <a:cs typeface="Lucida Sans Unicode"/>
            </a:endParaRPr>
          </a:p>
          <a:p>
            <a:pPr marL="299085" indent="-286385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5" dirty="0">
                <a:latin typeface="Lucida Sans Unicode"/>
                <a:cs typeface="Lucida Sans Unicode"/>
              </a:rPr>
              <a:t>Mantissa </a:t>
            </a:r>
            <a:r>
              <a:rPr sz="1600" spc="-114" dirty="0">
                <a:latin typeface="Lucida Sans Unicode"/>
                <a:cs typeface="Lucida Sans Unicode"/>
              </a:rPr>
              <a:t>normalizzata=1111 </a:t>
            </a:r>
            <a:r>
              <a:rPr sz="1600" spc="-340" dirty="0">
                <a:latin typeface="Lucida Sans Unicode"/>
                <a:cs typeface="Lucida Sans Unicode"/>
              </a:rPr>
              <a:t>= </a:t>
            </a:r>
            <a:r>
              <a:rPr sz="1600" spc="-150" dirty="0">
                <a:latin typeface="Lucida Sans Unicode"/>
                <a:cs typeface="Lucida Sans Unicode"/>
              </a:rPr>
              <a:t>2</a:t>
            </a:r>
            <a:r>
              <a:rPr sz="1575" spc="-225" baseline="26455" dirty="0">
                <a:latin typeface="Lucida Sans Unicode"/>
                <a:cs typeface="Lucida Sans Unicode"/>
              </a:rPr>
              <a:t>-1 </a:t>
            </a:r>
            <a:r>
              <a:rPr sz="1600" spc="-200" dirty="0">
                <a:latin typeface="Lucida Sans Unicode"/>
                <a:cs typeface="Lucida Sans Unicode"/>
              </a:rPr>
              <a:t>+2</a:t>
            </a:r>
            <a:r>
              <a:rPr sz="1575" spc="-300" baseline="26455" dirty="0">
                <a:latin typeface="Lucida Sans Unicode"/>
                <a:cs typeface="Lucida Sans Unicode"/>
              </a:rPr>
              <a:t>-2 </a:t>
            </a:r>
            <a:r>
              <a:rPr sz="1600" spc="-200" dirty="0">
                <a:latin typeface="Lucida Sans Unicode"/>
                <a:cs typeface="Lucida Sans Unicode"/>
              </a:rPr>
              <a:t>+2</a:t>
            </a:r>
            <a:r>
              <a:rPr sz="1575" spc="-300" baseline="26455" dirty="0">
                <a:latin typeface="Lucida Sans Unicode"/>
                <a:cs typeface="Lucida Sans Unicode"/>
              </a:rPr>
              <a:t>-3</a:t>
            </a:r>
            <a:r>
              <a:rPr sz="1575" spc="-247" baseline="26455" dirty="0">
                <a:latin typeface="Lucida Sans Unicode"/>
                <a:cs typeface="Lucida Sans Unicode"/>
              </a:rPr>
              <a:t> </a:t>
            </a:r>
            <a:r>
              <a:rPr sz="1600" spc="-200" dirty="0">
                <a:latin typeface="Lucida Sans Unicode"/>
                <a:cs typeface="Lucida Sans Unicode"/>
              </a:rPr>
              <a:t>+2</a:t>
            </a:r>
            <a:r>
              <a:rPr sz="1575" spc="-300" baseline="26455" dirty="0">
                <a:latin typeface="Lucida Sans Unicode"/>
                <a:cs typeface="Lucida Sans Unicode"/>
              </a:rPr>
              <a:t>-4</a:t>
            </a:r>
            <a:endParaRPr sz="1575" baseline="26455">
              <a:latin typeface="Lucida Sans Unicode"/>
              <a:cs typeface="Lucida Sans Unicode"/>
            </a:endParaRPr>
          </a:p>
          <a:p>
            <a:pPr marR="746125" algn="r">
              <a:lnSpc>
                <a:spcPct val="100000"/>
              </a:lnSpc>
              <a:spcBef>
                <a:spcPts val="190"/>
              </a:spcBef>
            </a:pPr>
            <a:r>
              <a:rPr sz="1600" spc="-340" dirty="0">
                <a:latin typeface="Lucida Sans Unicode"/>
                <a:cs typeface="Lucida Sans Unicode"/>
              </a:rPr>
              <a:t>=</a:t>
            </a:r>
            <a:r>
              <a:rPr sz="1600" spc="-125" dirty="0">
                <a:latin typeface="Lucida Sans Unicode"/>
                <a:cs typeface="Lucida Sans Unicode"/>
              </a:rPr>
              <a:t>15</a:t>
            </a:r>
            <a:r>
              <a:rPr sz="1600" spc="-400" dirty="0">
                <a:latin typeface="Lucida Sans Unicode"/>
                <a:cs typeface="Lucida Sans Unicode"/>
              </a:rPr>
              <a:t>/</a:t>
            </a:r>
            <a:r>
              <a:rPr sz="1600" spc="-125" dirty="0">
                <a:latin typeface="Lucida Sans Unicode"/>
                <a:cs typeface="Lucida Sans Unicode"/>
              </a:rPr>
              <a:t>16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spc="-200" dirty="0">
                <a:latin typeface="Lucida Sans Unicode"/>
                <a:cs typeface="Lucida Sans Unicode"/>
              </a:rPr>
              <a:t>N=+15/16x </a:t>
            </a:r>
            <a:r>
              <a:rPr sz="1600" spc="-100" dirty="0">
                <a:latin typeface="Lucida Sans Unicode"/>
                <a:cs typeface="Lucida Sans Unicode"/>
              </a:rPr>
              <a:t>2</a:t>
            </a:r>
            <a:r>
              <a:rPr sz="1575" spc="-150" baseline="26455" dirty="0">
                <a:latin typeface="Lucida Sans Unicode"/>
                <a:cs typeface="Lucida Sans Unicode"/>
              </a:rPr>
              <a:t>3 </a:t>
            </a:r>
            <a:r>
              <a:rPr sz="1600" spc="-340" dirty="0">
                <a:latin typeface="Lucida Sans Unicode"/>
                <a:cs typeface="Lucida Sans Unicode"/>
              </a:rPr>
              <a:t>= </a:t>
            </a:r>
            <a:r>
              <a:rPr sz="1600" spc="-105" dirty="0">
                <a:latin typeface="Lucida Sans Unicode"/>
                <a:cs typeface="Lucida Sans Unicode"/>
              </a:rPr>
              <a:t>7,5 </a:t>
            </a:r>
            <a:r>
              <a:rPr sz="1600" spc="-40" dirty="0">
                <a:latin typeface="Lucida Sans Unicode"/>
                <a:cs typeface="Lucida Sans Unicode"/>
              </a:rPr>
              <a:t>(si </a:t>
            </a:r>
            <a:r>
              <a:rPr sz="1600" spc="-100" dirty="0">
                <a:latin typeface="Lucida Sans Unicode"/>
                <a:cs typeface="Lucida Sans Unicode"/>
              </a:rPr>
              <a:t>provi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75" dirty="0">
                <a:latin typeface="Lucida Sans Unicode"/>
                <a:cs typeface="Lucida Sans Unicode"/>
              </a:rPr>
              <a:t>rappresentare</a:t>
            </a:r>
            <a:r>
              <a:rPr sz="1600" spc="-24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8!!)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9942" y="3685438"/>
            <a:ext cx="3335654" cy="136715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40" dirty="0">
                <a:latin typeface="Lucida Sans Unicode"/>
                <a:cs typeface="Lucida Sans Unicode"/>
              </a:rPr>
              <a:t>Secondo </a:t>
            </a: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spc="-114" dirty="0">
                <a:latin typeface="Lucida Sans Unicode"/>
                <a:cs typeface="Lucida Sans Unicode"/>
              </a:rPr>
              <a:t>più </a:t>
            </a:r>
            <a:r>
              <a:rPr sz="1600" spc="-85" dirty="0">
                <a:latin typeface="Lucida Sans Unicode"/>
                <a:cs typeface="Lucida Sans Unicode"/>
              </a:rPr>
              <a:t>grande</a:t>
            </a:r>
            <a:r>
              <a:rPr sz="1600" spc="35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positivo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spc="-95" dirty="0">
                <a:latin typeface="Lucida Sans Unicode"/>
                <a:cs typeface="Lucida Sans Unicode"/>
              </a:rPr>
              <a:t>positivo </a:t>
            </a:r>
            <a:r>
              <a:rPr sz="1600" spc="-370" dirty="0">
                <a:latin typeface="Lucida Sans Unicode"/>
                <a:cs typeface="Lucida Sans Unicode"/>
              </a:rPr>
              <a:t>-&gt;</a:t>
            </a:r>
            <a:r>
              <a:rPr sz="1600" spc="-240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Segno=0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0" dirty="0">
                <a:latin typeface="Lucida Sans Unicode"/>
                <a:cs typeface="Lucida Sans Unicode"/>
              </a:rPr>
              <a:t>Esponente </a:t>
            </a:r>
            <a:r>
              <a:rPr sz="1600" spc="-340" dirty="0">
                <a:latin typeface="Lucida Sans Unicode"/>
                <a:cs typeface="Lucida Sans Unicode"/>
              </a:rPr>
              <a:t>= </a:t>
            </a:r>
            <a:r>
              <a:rPr sz="1600" spc="-235" dirty="0">
                <a:latin typeface="Lucida Sans Unicode"/>
                <a:cs typeface="Lucida Sans Unicode"/>
              </a:rPr>
              <a:t>+3 </a:t>
            </a:r>
            <a:r>
              <a:rPr sz="1600" spc="-370" dirty="0">
                <a:latin typeface="Lucida Sans Unicode"/>
                <a:cs typeface="Lucida Sans Unicode"/>
              </a:rPr>
              <a:t>-&gt;</a:t>
            </a:r>
            <a:r>
              <a:rPr sz="1600" spc="-335" dirty="0">
                <a:latin typeface="Lucida Sans Unicode"/>
                <a:cs typeface="Lucida Sans Unicode"/>
              </a:rPr>
              <a:t> </a:t>
            </a:r>
            <a:r>
              <a:rPr sz="1600" spc="-125" dirty="0">
                <a:latin typeface="Lucida Sans Unicode"/>
                <a:cs typeface="Lucida Sans Unicode"/>
              </a:rPr>
              <a:t>011</a:t>
            </a:r>
            <a:endParaRPr sz="1600">
              <a:latin typeface="Lucida Sans Unicode"/>
              <a:cs typeface="Lucida Sans Unicode"/>
            </a:endParaRPr>
          </a:p>
          <a:p>
            <a:pPr marL="12700" marR="1523365">
              <a:lnSpc>
                <a:spcPts val="211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spc="-10" dirty="0">
                <a:latin typeface="Yu Gothic UI"/>
                <a:cs typeface="Yu Gothic UI"/>
              </a:rPr>
              <a:t>Mantissa </a:t>
            </a:r>
            <a:r>
              <a:rPr sz="1600" b="1" spc="-180" dirty="0">
                <a:latin typeface="Yu Gothic UI"/>
                <a:cs typeface="Yu Gothic UI"/>
              </a:rPr>
              <a:t>= </a:t>
            </a:r>
            <a:r>
              <a:rPr sz="1600" b="1" spc="190" dirty="0">
                <a:latin typeface="Yu Gothic UI"/>
                <a:cs typeface="Yu Gothic UI"/>
              </a:rPr>
              <a:t>1110  </a:t>
            </a:r>
            <a:r>
              <a:rPr sz="1600" spc="-170" dirty="0">
                <a:latin typeface="Lucida Sans Unicode"/>
                <a:cs typeface="Lucida Sans Unicode"/>
              </a:rPr>
              <a:t>N=0 </a:t>
            </a:r>
            <a:r>
              <a:rPr sz="1600" spc="-125" dirty="0">
                <a:latin typeface="Lucida Sans Unicode"/>
                <a:cs typeface="Lucida Sans Unicode"/>
              </a:rPr>
              <a:t>011</a:t>
            </a:r>
            <a:r>
              <a:rPr sz="1600" spc="40" dirty="0">
                <a:latin typeface="Lucida Sans Unicode"/>
                <a:cs typeface="Lucida Sans Unicode"/>
              </a:rPr>
              <a:t> </a:t>
            </a:r>
            <a:r>
              <a:rPr sz="1600" spc="-125" dirty="0">
                <a:latin typeface="Lucida Sans Unicode"/>
                <a:cs typeface="Lucida Sans Unicode"/>
              </a:rPr>
              <a:t>1110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87977" y="3685438"/>
            <a:ext cx="4278630" cy="163512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125" dirty="0">
                <a:latin typeface="Lucida Sans Unicode"/>
                <a:cs typeface="Lucida Sans Unicode"/>
              </a:rPr>
              <a:t>00111110</a:t>
            </a:r>
            <a:endParaRPr sz="1600">
              <a:latin typeface="Lucida Sans Unicode"/>
              <a:cs typeface="Lucida Sans Unicode"/>
            </a:endParaRPr>
          </a:p>
          <a:p>
            <a:pPr marL="299085" indent="-286385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85" dirty="0">
                <a:latin typeface="Lucida Sans Unicode"/>
                <a:cs typeface="Lucida Sans Unicode"/>
              </a:rPr>
              <a:t>Segno=0 </a:t>
            </a:r>
            <a:r>
              <a:rPr sz="1600" spc="-370" dirty="0">
                <a:latin typeface="Lucida Sans Unicode"/>
                <a:cs typeface="Lucida Sans Unicode"/>
              </a:rPr>
              <a:t>-&gt; </a:t>
            </a:r>
            <a:r>
              <a:rPr sz="1600" spc="-105" dirty="0">
                <a:latin typeface="Lucida Sans Unicode"/>
                <a:cs typeface="Lucida Sans Unicode"/>
              </a:rPr>
              <a:t>numero</a:t>
            </a:r>
            <a:r>
              <a:rPr sz="1600" spc="-110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positivo</a:t>
            </a:r>
            <a:endParaRPr sz="1600">
              <a:latin typeface="Lucida Sans Unicode"/>
              <a:cs typeface="Lucida Sans Unicode"/>
            </a:endParaRPr>
          </a:p>
          <a:p>
            <a:pPr marL="299085" indent="-28638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90" dirty="0">
                <a:latin typeface="Lucida Sans Unicode"/>
                <a:cs typeface="Lucida Sans Unicode"/>
              </a:rPr>
              <a:t>Esponente=011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100" dirty="0">
                <a:latin typeface="Lucida Sans Unicode"/>
                <a:cs typeface="Lucida Sans Unicode"/>
              </a:rPr>
              <a:t>complemento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125" dirty="0">
                <a:latin typeface="Lucida Sans Unicode"/>
                <a:cs typeface="Lucida Sans Unicode"/>
              </a:rPr>
              <a:t>2 </a:t>
            </a:r>
            <a:r>
              <a:rPr sz="1600" spc="-340" dirty="0">
                <a:latin typeface="Lucida Sans Unicode"/>
                <a:cs typeface="Lucida Sans Unicode"/>
              </a:rPr>
              <a:t>=</a:t>
            </a:r>
            <a:r>
              <a:rPr sz="1600" spc="-280" dirty="0">
                <a:latin typeface="Lucida Sans Unicode"/>
                <a:cs typeface="Lucida Sans Unicode"/>
              </a:rPr>
              <a:t> </a:t>
            </a:r>
            <a:r>
              <a:rPr sz="1600" spc="-235" dirty="0">
                <a:latin typeface="Lucida Sans Unicode"/>
                <a:cs typeface="Lucida Sans Unicode"/>
              </a:rPr>
              <a:t>+3</a:t>
            </a:r>
            <a:endParaRPr sz="1600">
              <a:latin typeface="Lucida Sans Unicode"/>
              <a:cs typeface="Lucida Sans Unicode"/>
            </a:endParaRPr>
          </a:p>
          <a:p>
            <a:pPr marL="299085" indent="-28638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5" dirty="0">
                <a:latin typeface="Lucida Sans Unicode"/>
                <a:cs typeface="Lucida Sans Unicode"/>
              </a:rPr>
              <a:t>Mantissa </a:t>
            </a:r>
            <a:r>
              <a:rPr sz="1600" spc="-114" dirty="0">
                <a:latin typeface="Lucida Sans Unicode"/>
                <a:cs typeface="Lucida Sans Unicode"/>
              </a:rPr>
              <a:t>normalizzata=1110 </a:t>
            </a:r>
            <a:r>
              <a:rPr sz="1600" spc="-340" dirty="0">
                <a:latin typeface="Lucida Sans Unicode"/>
                <a:cs typeface="Lucida Sans Unicode"/>
              </a:rPr>
              <a:t>= </a:t>
            </a:r>
            <a:r>
              <a:rPr sz="1600" spc="-150" dirty="0">
                <a:latin typeface="Lucida Sans Unicode"/>
                <a:cs typeface="Lucida Sans Unicode"/>
              </a:rPr>
              <a:t>2</a:t>
            </a:r>
            <a:r>
              <a:rPr sz="1575" spc="-225" baseline="26455" dirty="0">
                <a:latin typeface="Lucida Sans Unicode"/>
                <a:cs typeface="Lucida Sans Unicode"/>
              </a:rPr>
              <a:t>-1 </a:t>
            </a:r>
            <a:r>
              <a:rPr sz="1600" spc="-200" dirty="0">
                <a:latin typeface="Lucida Sans Unicode"/>
                <a:cs typeface="Lucida Sans Unicode"/>
              </a:rPr>
              <a:t>+2</a:t>
            </a:r>
            <a:r>
              <a:rPr sz="1575" spc="-300" baseline="26455" dirty="0">
                <a:latin typeface="Lucida Sans Unicode"/>
                <a:cs typeface="Lucida Sans Unicode"/>
              </a:rPr>
              <a:t>-2</a:t>
            </a:r>
            <a:r>
              <a:rPr sz="1575" spc="-112" baseline="26455" dirty="0">
                <a:latin typeface="Lucida Sans Unicode"/>
                <a:cs typeface="Lucida Sans Unicode"/>
              </a:rPr>
              <a:t> </a:t>
            </a:r>
            <a:r>
              <a:rPr sz="1600" spc="-200" dirty="0">
                <a:latin typeface="Lucida Sans Unicode"/>
                <a:cs typeface="Lucida Sans Unicode"/>
              </a:rPr>
              <a:t>+2</a:t>
            </a:r>
            <a:r>
              <a:rPr sz="1575" spc="-300" baseline="26455" dirty="0">
                <a:latin typeface="Lucida Sans Unicode"/>
                <a:cs typeface="Lucida Sans Unicode"/>
              </a:rPr>
              <a:t>-3</a:t>
            </a:r>
            <a:endParaRPr sz="1575" baseline="26455">
              <a:latin typeface="Lucida Sans Unicode"/>
              <a:cs typeface="Lucida Sans Unicode"/>
            </a:endParaRPr>
          </a:p>
          <a:p>
            <a:pPr marR="655955" algn="r">
              <a:lnSpc>
                <a:spcPct val="100000"/>
              </a:lnSpc>
              <a:spcBef>
                <a:spcPts val="195"/>
              </a:spcBef>
            </a:pPr>
            <a:r>
              <a:rPr sz="1600" spc="-340" dirty="0">
                <a:latin typeface="Lucida Sans Unicode"/>
                <a:cs typeface="Lucida Sans Unicode"/>
              </a:rPr>
              <a:t>=</a:t>
            </a:r>
            <a:r>
              <a:rPr sz="1600" spc="-125" dirty="0">
                <a:latin typeface="Lucida Sans Unicode"/>
                <a:cs typeface="Lucida Sans Unicode"/>
              </a:rPr>
              <a:t>7</a:t>
            </a:r>
            <a:r>
              <a:rPr sz="1600" spc="-400" dirty="0">
                <a:latin typeface="Lucida Sans Unicode"/>
                <a:cs typeface="Lucida Sans Unicode"/>
              </a:rPr>
              <a:t>/</a:t>
            </a:r>
            <a:r>
              <a:rPr sz="1600" spc="-125" dirty="0">
                <a:latin typeface="Lucida Sans Unicode"/>
                <a:cs typeface="Lucida Sans Unicode"/>
              </a:rPr>
              <a:t>8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spc="-225" dirty="0">
                <a:latin typeface="Lucida Sans Unicode"/>
                <a:cs typeface="Lucida Sans Unicode"/>
              </a:rPr>
              <a:t>N=+7/8x </a:t>
            </a:r>
            <a:r>
              <a:rPr sz="1600" spc="-100" dirty="0">
                <a:latin typeface="Lucida Sans Unicode"/>
                <a:cs typeface="Lucida Sans Unicode"/>
              </a:rPr>
              <a:t>2</a:t>
            </a:r>
            <a:r>
              <a:rPr sz="1575" spc="-150" baseline="26455" dirty="0">
                <a:latin typeface="Lucida Sans Unicode"/>
                <a:cs typeface="Lucida Sans Unicode"/>
              </a:rPr>
              <a:t>3 </a:t>
            </a:r>
            <a:r>
              <a:rPr sz="1600" spc="-340" dirty="0">
                <a:latin typeface="Lucida Sans Unicode"/>
                <a:cs typeface="Lucida Sans Unicode"/>
              </a:rPr>
              <a:t>= </a:t>
            </a:r>
            <a:r>
              <a:rPr sz="1600" spc="-125" dirty="0">
                <a:latin typeface="Lucida Sans Unicode"/>
                <a:cs typeface="Lucida Sans Unicode"/>
              </a:rPr>
              <a:t>7 </a:t>
            </a:r>
            <a:r>
              <a:rPr sz="1600" spc="-40" dirty="0">
                <a:latin typeface="Lucida Sans Unicode"/>
                <a:cs typeface="Lucida Sans Unicode"/>
              </a:rPr>
              <a:t>(</a:t>
            </a:r>
            <a:r>
              <a:rPr sz="1600" u="sng" spc="-4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si </a:t>
            </a:r>
            <a:r>
              <a:rPr sz="1600" u="sng" spc="-10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provi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a </a:t>
            </a: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rappresentare</a:t>
            </a:r>
            <a:r>
              <a:rPr sz="1600" u="sng" spc="-14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1600" u="sng" spc="-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7.25</a:t>
            </a:r>
            <a:r>
              <a:rPr sz="1600" spc="-80" dirty="0">
                <a:latin typeface="Lucida Sans Unicode"/>
                <a:cs typeface="Lucida Sans Unicode"/>
              </a:rPr>
              <a:t>!!)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24400" y="5732462"/>
            <a:ext cx="1447800" cy="339725"/>
          </a:xfrm>
          <a:prstGeom prst="rect">
            <a:avLst/>
          </a:prstGeom>
          <a:solidFill>
            <a:srgbClr val="FFFFFF"/>
          </a:solidFill>
          <a:ln w="25400">
            <a:solidFill>
              <a:srgbClr val="BADFE2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30"/>
              </a:spcBef>
            </a:pPr>
            <a:r>
              <a:rPr sz="1600" i="1" spc="-10" dirty="0">
                <a:latin typeface="Arial"/>
                <a:cs typeface="Arial"/>
              </a:rPr>
              <a:t>Distanza=0.5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51964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Numeri razionali  </a:t>
            </a:r>
            <a:r>
              <a:rPr u="heavy" spc="-5" dirty="0">
                <a:uFill>
                  <a:solidFill>
                    <a:srgbClr val="FFFFFF"/>
                  </a:solidFill>
                </a:uFill>
              </a:rPr>
              <a:t>Notazione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in </a:t>
            </a:r>
            <a:r>
              <a:rPr u="heavy" spc="-5" dirty="0">
                <a:uFill>
                  <a:solidFill>
                    <a:srgbClr val="FFFFFF"/>
                  </a:solidFill>
                </a:uFill>
              </a:rPr>
              <a:t>virgola</a:t>
            </a:r>
            <a:r>
              <a:rPr u="heavy" spc="-2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mobile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9942" y="4261764"/>
            <a:ext cx="2946400" cy="56197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120" dirty="0">
                <a:latin typeface="Lucida Sans Unicode"/>
                <a:cs typeface="Lucida Sans Unicode"/>
              </a:rPr>
              <a:t>(-5.75)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40" dirty="0">
                <a:latin typeface="Lucida Sans Unicode"/>
                <a:cs typeface="Lucida Sans Unicode"/>
              </a:rPr>
              <a:t>base</a:t>
            </a:r>
            <a:r>
              <a:rPr sz="1600" spc="60" dirty="0">
                <a:latin typeface="Lucida Sans Unicode"/>
                <a:cs typeface="Lucida Sans Unicode"/>
              </a:rPr>
              <a:t> </a:t>
            </a:r>
            <a:r>
              <a:rPr sz="1600" spc="-125" dirty="0"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  <a:p>
            <a:pPr marL="299085" indent="-286385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spc="-80" dirty="0">
                <a:latin typeface="Lucida Sans Unicode"/>
                <a:cs typeface="Lucida Sans Unicode"/>
              </a:rPr>
              <a:t>negativo </a:t>
            </a:r>
            <a:r>
              <a:rPr sz="1600" spc="-370" dirty="0">
                <a:latin typeface="Lucida Sans Unicode"/>
                <a:cs typeface="Lucida Sans Unicode"/>
              </a:rPr>
              <a:t>-&gt;</a:t>
            </a:r>
            <a:r>
              <a:rPr sz="1600" spc="-285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Segno=1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9942" y="5066536"/>
            <a:ext cx="5278755" cy="56261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90" dirty="0">
                <a:latin typeface="Lucida Sans Unicode"/>
                <a:cs typeface="Lucida Sans Unicode"/>
              </a:rPr>
              <a:t>Esponente=011 </a:t>
            </a:r>
            <a:r>
              <a:rPr sz="1600" spc="-110" dirty="0">
                <a:latin typeface="Lucida Sans Unicode"/>
                <a:cs typeface="Lucida Sans Unicode"/>
              </a:rPr>
              <a:t>in </a:t>
            </a:r>
            <a:r>
              <a:rPr sz="1600" spc="-100" dirty="0">
                <a:latin typeface="Lucida Sans Unicode"/>
                <a:cs typeface="Lucida Sans Unicode"/>
              </a:rPr>
              <a:t>complemento </a:t>
            </a:r>
            <a:r>
              <a:rPr sz="1600" spc="5" dirty="0">
                <a:latin typeface="Lucida Sans Unicode"/>
                <a:cs typeface="Lucida Sans Unicode"/>
              </a:rPr>
              <a:t>a </a:t>
            </a:r>
            <a:r>
              <a:rPr sz="1600" spc="-125" dirty="0">
                <a:latin typeface="Lucida Sans Unicode"/>
                <a:cs typeface="Lucida Sans Unicode"/>
              </a:rPr>
              <a:t>2 </a:t>
            </a:r>
            <a:r>
              <a:rPr sz="1600" spc="-340" dirty="0">
                <a:latin typeface="Lucida Sans Unicode"/>
                <a:cs typeface="Lucida Sans Unicode"/>
              </a:rPr>
              <a:t>=</a:t>
            </a:r>
            <a:r>
              <a:rPr sz="1600" spc="-280" dirty="0">
                <a:latin typeface="Lucida Sans Unicode"/>
                <a:cs typeface="Lucida Sans Unicode"/>
              </a:rPr>
              <a:t> </a:t>
            </a:r>
            <a:r>
              <a:rPr sz="1600" spc="-235" dirty="0">
                <a:latin typeface="Lucida Sans Unicode"/>
                <a:cs typeface="Lucida Sans Unicode"/>
              </a:rPr>
              <a:t>+3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-170" dirty="0">
                <a:latin typeface="Lucida Sans Unicode"/>
                <a:cs typeface="Lucida Sans Unicode"/>
              </a:rPr>
              <a:t>N=1 </a:t>
            </a:r>
            <a:r>
              <a:rPr sz="1600" spc="-125" dirty="0">
                <a:latin typeface="Lucida Sans Unicode"/>
                <a:cs typeface="Lucida Sans Unicode"/>
              </a:rPr>
              <a:t>011 1011 </a:t>
            </a:r>
            <a:r>
              <a:rPr sz="1600" spc="-340" dirty="0">
                <a:latin typeface="Lucida Sans Unicode"/>
                <a:cs typeface="Lucida Sans Unicode"/>
              </a:rPr>
              <a:t>= </a:t>
            </a:r>
            <a:r>
              <a:rPr sz="1600" spc="-130" dirty="0">
                <a:latin typeface="Lucida Sans Unicode"/>
                <a:cs typeface="Lucida Sans Unicode"/>
              </a:rPr>
              <a:t>-5.5!!! </a:t>
            </a:r>
            <a:r>
              <a:rPr sz="1600" b="1" spc="165" dirty="0">
                <a:latin typeface="Yu Gothic UI"/>
                <a:cs typeface="Yu Gothic UI"/>
              </a:rPr>
              <a:t>ERRORE </a:t>
            </a:r>
            <a:r>
              <a:rPr sz="1600" b="1" spc="-5" dirty="0">
                <a:latin typeface="Yu Gothic UI"/>
                <a:cs typeface="Yu Gothic UI"/>
              </a:rPr>
              <a:t>DI</a:t>
            </a:r>
            <a:r>
              <a:rPr sz="1600" b="1" spc="-185" dirty="0">
                <a:latin typeface="Yu Gothic UI"/>
                <a:cs typeface="Yu Gothic UI"/>
              </a:rPr>
              <a:t> </a:t>
            </a:r>
            <a:r>
              <a:rPr sz="1600" b="1" spc="55" dirty="0">
                <a:latin typeface="Yu Gothic UI"/>
                <a:cs typeface="Yu Gothic UI"/>
              </a:rPr>
              <a:t>APPROSSIMAZIONE</a:t>
            </a:r>
            <a:endParaRPr sz="1600">
              <a:latin typeface="Yu Gothic UI"/>
              <a:cs typeface="Yu Gothic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9942" y="2253132"/>
            <a:ext cx="5793105" cy="163512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120" dirty="0">
                <a:latin typeface="Lucida Sans Unicode"/>
                <a:cs typeface="Lucida Sans Unicode"/>
              </a:rPr>
              <a:t>(-5.5)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40" dirty="0">
                <a:latin typeface="Lucida Sans Unicode"/>
                <a:cs typeface="Lucida Sans Unicode"/>
              </a:rPr>
              <a:t>base</a:t>
            </a:r>
            <a:r>
              <a:rPr sz="1600" spc="65" dirty="0">
                <a:latin typeface="Lucida Sans Unicode"/>
                <a:cs typeface="Lucida Sans Unicode"/>
              </a:rPr>
              <a:t> </a:t>
            </a:r>
            <a:r>
              <a:rPr sz="1600" spc="-125" dirty="0"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  <a:p>
            <a:pPr marL="299085" indent="-286385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spc="-80" dirty="0">
                <a:latin typeface="Lucida Sans Unicode"/>
                <a:cs typeface="Lucida Sans Unicode"/>
              </a:rPr>
              <a:t>negativo </a:t>
            </a:r>
            <a:r>
              <a:rPr sz="1600" spc="-370" dirty="0">
                <a:latin typeface="Lucida Sans Unicode"/>
                <a:cs typeface="Lucida Sans Unicode"/>
              </a:rPr>
              <a:t>-&gt;</a:t>
            </a:r>
            <a:r>
              <a:rPr sz="1600" spc="-240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Segno=1</a:t>
            </a:r>
            <a:endParaRPr sz="1600">
              <a:latin typeface="Lucida Sans Unicode"/>
              <a:cs typeface="Lucida Sans Unicode"/>
            </a:endParaRPr>
          </a:p>
          <a:p>
            <a:pPr marL="299085" indent="-286385">
              <a:lnSpc>
                <a:spcPts val="1875"/>
              </a:lnSpc>
              <a:spcBef>
                <a:spcPts val="19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05" dirty="0">
                <a:latin typeface="Lucida Sans Unicode"/>
                <a:cs typeface="Lucida Sans Unicode"/>
              </a:rPr>
              <a:t>5.5 </a:t>
            </a:r>
            <a:r>
              <a:rPr sz="1600" spc="-70" dirty="0">
                <a:latin typeface="Lucida Sans Unicode"/>
                <a:cs typeface="Lucida Sans Unicode"/>
              </a:rPr>
              <a:t>mantissa </a:t>
            </a:r>
            <a:r>
              <a:rPr sz="1600" spc="-60" dirty="0">
                <a:latin typeface="Lucida Sans Unicode"/>
                <a:cs typeface="Lucida Sans Unicode"/>
              </a:rPr>
              <a:t>su </a:t>
            </a:r>
            <a:r>
              <a:rPr sz="1600" spc="-125" dirty="0">
                <a:latin typeface="Lucida Sans Unicode"/>
                <a:cs typeface="Lucida Sans Unicode"/>
              </a:rPr>
              <a:t>4 </a:t>
            </a:r>
            <a:r>
              <a:rPr sz="1600" spc="-130" dirty="0">
                <a:latin typeface="Lucida Sans Unicode"/>
                <a:cs typeface="Lucida Sans Unicode"/>
              </a:rPr>
              <a:t>bit </a:t>
            </a:r>
            <a:r>
              <a:rPr sz="1600" spc="-340" dirty="0">
                <a:latin typeface="Lucida Sans Unicode"/>
                <a:cs typeface="Lucida Sans Unicode"/>
              </a:rPr>
              <a:t>= </a:t>
            </a:r>
            <a:r>
              <a:rPr sz="1600" spc="-120" dirty="0">
                <a:latin typeface="Lucida Sans Unicode"/>
                <a:cs typeface="Lucida Sans Unicode"/>
              </a:rPr>
              <a:t>101.1x2</a:t>
            </a:r>
            <a:r>
              <a:rPr sz="1575" spc="-179" baseline="26455" dirty="0">
                <a:latin typeface="Lucida Sans Unicode"/>
                <a:cs typeface="Lucida Sans Unicode"/>
              </a:rPr>
              <a:t>0 </a:t>
            </a:r>
            <a:r>
              <a:rPr sz="1600" spc="-135" dirty="0">
                <a:latin typeface="Lucida Sans Unicode"/>
                <a:cs typeface="Lucida Sans Unicode"/>
              </a:rPr>
              <a:t>=0.1011x2</a:t>
            </a:r>
            <a:r>
              <a:rPr sz="1575" spc="-202" baseline="26455" dirty="0">
                <a:latin typeface="Lucida Sans Unicode"/>
                <a:cs typeface="Lucida Sans Unicode"/>
              </a:rPr>
              <a:t>3</a:t>
            </a:r>
            <a:r>
              <a:rPr sz="1600" spc="-135" dirty="0">
                <a:latin typeface="Lucida Sans Unicode"/>
                <a:cs typeface="Lucida Sans Unicode"/>
              </a:rPr>
              <a:t>,</a:t>
            </a:r>
            <a:r>
              <a:rPr sz="1600" spc="114" dirty="0">
                <a:latin typeface="Lucida Sans Unicode"/>
                <a:cs typeface="Lucida Sans Unicode"/>
              </a:rPr>
              <a:t> </a:t>
            </a:r>
            <a:r>
              <a:rPr sz="1600" spc="-110" dirty="0">
                <a:latin typeface="Lucida Sans Unicode"/>
                <a:cs typeface="Lucida Sans Unicode"/>
              </a:rPr>
              <a:t>mantissa=1011</a:t>
            </a:r>
            <a:endParaRPr sz="1600">
              <a:latin typeface="Lucida Sans Unicode"/>
              <a:cs typeface="Lucida Sans Unicode"/>
            </a:endParaRPr>
          </a:p>
          <a:p>
            <a:pPr marL="1571625">
              <a:lnSpc>
                <a:spcPts val="1935"/>
              </a:lnSpc>
              <a:tabLst>
                <a:tab pos="1913255" algn="l"/>
              </a:tabLst>
            </a:pPr>
            <a:r>
              <a:rPr sz="1650" spc="-120" dirty="0">
                <a:latin typeface="Lucida Sans Unicode"/>
                <a:cs typeface="Lucida Sans Unicode"/>
              </a:rPr>
              <a:t>.5	</a:t>
            </a:r>
            <a:r>
              <a:rPr sz="1650" i="1" spc="-30" dirty="0">
                <a:latin typeface="Symbol"/>
                <a:cs typeface="Symbol"/>
              </a:rPr>
              <a:t>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spc="-160" dirty="0">
                <a:latin typeface="Lucida Sans Unicode"/>
                <a:cs typeface="Lucida Sans Unicode"/>
              </a:rPr>
              <a:t>2</a:t>
            </a:r>
            <a:r>
              <a:rPr sz="1650" dirty="0">
                <a:latin typeface="Lucida Sans Unicode"/>
                <a:cs typeface="Lucida Sans Unicode"/>
              </a:rPr>
              <a:t> </a:t>
            </a:r>
            <a:r>
              <a:rPr sz="1650" spc="-380" dirty="0">
                <a:latin typeface="Lucida Sans Unicode"/>
                <a:cs typeface="Lucida Sans Unicode"/>
              </a:rPr>
              <a:t>= </a:t>
            </a:r>
            <a:r>
              <a:rPr sz="1650" spc="-130" dirty="0">
                <a:latin typeface="Lucida Sans Unicode"/>
                <a:cs typeface="Lucida Sans Unicode"/>
              </a:rPr>
              <a:t>1.0</a:t>
            </a:r>
            <a:endParaRPr sz="1650">
              <a:latin typeface="Lucida Sans Unicode"/>
              <a:cs typeface="Lucida Sans Unicode"/>
            </a:endParaRPr>
          </a:p>
          <a:p>
            <a:pPr marL="299085" indent="-286385">
              <a:lnSpc>
                <a:spcPct val="100000"/>
              </a:lnSpc>
              <a:spcBef>
                <a:spcPts val="41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90" dirty="0">
                <a:latin typeface="Lucida Sans Unicode"/>
                <a:cs typeface="Lucida Sans Unicode"/>
              </a:rPr>
              <a:t>Esponente=011 </a:t>
            </a:r>
            <a:r>
              <a:rPr sz="1600" spc="-110" dirty="0">
                <a:latin typeface="Lucida Sans Unicode"/>
                <a:cs typeface="Lucida Sans Unicode"/>
              </a:rPr>
              <a:t>in </a:t>
            </a:r>
            <a:r>
              <a:rPr sz="1600" spc="-100" dirty="0">
                <a:latin typeface="Lucida Sans Unicode"/>
                <a:cs typeface="Lucida Sans Unicode"/>
              </a:rPr>
              <a:t>complemento </a:t>
            </a:r>
            <a:r>
              <a:rPr sz="1600" spc="5" dirty="0">
                <a:latin typeface="Lucida Sans Unicode"/>
                <a:cs typeface="Lucida Sans Unicode"/>
              </a:rPr>
              <a:t>a </a:t>
            </a:r>
            <a:r>
              <a:rPr sz="1600" spc="-125" dirty="0">
                <a:latin typeface="Lucida Sans Unicode"/>
                <a:cs typeface="Lucida Sans Unicode"/>
              </a:rPr>
              <a:t>2 </a:t>
            </a:r>
            <a:r>
              <a:rPr sz="1600" spc="-340" dirty="0">
                <a:latin typeface="Lucida Sans Unicode"/>
                <a:cs typeface="Lucida Sans Unicode"/>
              </a:rPr>
              <a:t>=</a:t>
            </a:r>
            <a:r>
              <a:rPr sz="1600" spc="-280" dirty="0">
                <a:latin typeface="Lucida Sans Unicode"/>
                <a:cs typeface="Lucida Sans Unicode"/>
              </a:rPr>
              <a:t> </a:t>
            </a:r>
            <a:r>
              <a:rPr sz="1600" spc="-235" dirty="0">
                <a:latin typeface="Lucida Sans Unicode"/>
                <a:cs typeface="Lucida Sans Unicode"/>
              </a:rPr>
              <a:t>+3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-170" dirty="0">
                <a:latin typeface="Lucida Sans Unicode"/>
                <a:cs typeface="Lucida Sans Unicode"/>
              </a:rPr>
              <a:t>N=1 </a:t>
            </a:r>
            <a:r>
              <a:rPr sz="1600" spc="-125" dirty="0">
                <a:latin typeface="Lucida Sans Unicode"/>
                <a:cs typeface="Lucida Sans Unicode"/>
              </a:rPr>
              <a:t>011</a:t>
            </a:r>
            <a:r>
              <a:rPr sz="1600" spc="-285" dirty="0">
                <a:latin typeface="Lucida Sans Unicode"/>
                <a:cs typeface="Lucida Sans Unicode"/>
              </a:rPr>
              <a:t> </a:t>
            </a:r>
            <a:r>
              <a:rPr sz="1600" spc="-125" dirty="0">
                <a:latin typeface="Lucida Sans Unicode"/>
                <a:cs typeface="Lucida Sans Unicode"/>
              </a:rPr>
              <a:t>1011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80833" y="4668412"/>
            <a:ext cx="127381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130" dirty="0">
                <a:latin typeface="Lucida Sans Unicode"/>
                <a:cs typeface="Lucida Sans Unicode"/>
              </a:rPr>
              <a:t>.75 </a:t>
            </a:r>
            <a:r>
              <a:rPr sz="1650" i="1" spc="-30" dirty="0">
                <a:latin typeface="Symbol"/>
                <a:cs typeface="Symbol"/>
              </a:rPr>
              <a:t>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spc="-155" dirty="0">
                <a:latin typeface="Lucida Sans Unicode"/>
                <a:cs typeface="Lucida Sans Unicode"/>
              </a:rPr>
              <a:t>2 </a:t>
            </a:r>
            <a:r>
              <a:rPr sz="1650" spc="-380" dirty="0">
                <a:latin typeface="Lucida Sans Unicode"/>
                <a:cs typeface="Lucida Sans Unicode"/>
              </a:rPr>
              <a:t>=</a:t>
            </a:r>
            <a:r>
              <a:rPr sz="1650" spc="-370" dirty="0">
                <a:latin typeface="Lucida Sans Unicode"/>
                <a:cs typeface="Lucida Sans Unicode"/>
              </a:rPr>
              <a:t> </a:t>
            </a:r>
            <a:r>
              <a:rPr sz="1650" spc="-145" dirty="0">
                <a:latin typeface="Lucida Sans Unicode"/>
                <a:cs typeface="Lucida Sans Unicode"/>
              </a:rPr>
              <a:t>1.50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9942" y="4812244"/>
            <a:ext cx="6515734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99085" algn="l"/>
                <a:tab pos="299720" algn="l"/>
                <a:tab pos="6333490" algn="l"/>
              </a:tabLst>
            </a:pPr>
            <a:r>
              <a:rPr sz="1600" spc="-125" dirty="0">
                <a:latin typeface="Lucida Sans Unicode"/>
                <a:cs typeface="Lucida Sans Unicode"/>
              </a:rPr>
              <a:t>5</a:t>
            </a:r>
            <a:r>
              <a:rPr sz="1600" spc="-65" dirty="0">
                <a:latin typeface="Lucida Sans Unicode"/>
                <a:cs typeface="Lucida Sans Unicode"/>
              </a:rPr>
              <a:t>.</a:t>
            </a:r>
            <a:r>
              <a:rPr sz="1600" spc="-125" dirty="0">
                <a:latin typeface="Lucida Sans Unicode"/>
                <a:cs typeface="Lucida Sans Unicode"/>
              </a:rPr>
              <a:t>5</a:t>
            </a:r>
            <a:r>
              <a:rPr sz="1600" spc="-50" dirty="0">
                <a:latin typeface="Lucida Sans Unicode"/>
                <a:cs typeface="Lucida Sans Unicode"/>
              </a:rPr>
              <a:t> </a:t>
            </a:r>
            <a:r>
              <a:rPr sz="1600" spc="-340" dirty="0">
                <a:latin typeface="Lucida Sans Unicode"/>
                <a:cs typeface="Lucida Sans Unicode"/>
              </a:rPr>
              <a:t>=</a:t>
            </a:r>
            <a:r>
              <a:rPr sz="1600" spc="-50" dirty="0">
                <a:latin typeface="Lucida Sans Unicode"/>
                <a:cs typeface="Lucida Sans Unicode"/>
              </a:rPr>
              <a:t> </a:t>
            </a:r>
            <a:r>
              <a:rPr sz="1600" spc="-125" dirty="0">
                <a:latin typeface="Lucida Sans Unicode"/>
                <a:cs typeface="Lucida Sans Unicode"/>
              </a:rPr>
              <a:t>101</a:t>
            </a:r>
            <a:r>
              <a:rPr sz="1600" spc="-65" dirty="0">
                <a:latin typeface="Lucida Sans Unicode"/>
                <a:cs typeface="Lucida Sans Unicode"/>
              </a:rPr>
              <a:t>.</a:t>
            </a:r>
            <a:r>
              <a:rPr sz="1600" spc="-125" dirty="0">
                <a:latin typeface="Lucida Sans Unicode"/>
                <a:cs typeface="Lucida Sans Unicode"/>
              </a:rPr>
              <a:t>11</a:t>
            </a:r>
            <a:r>
              <a:rPr sz="1600" spc="-180" dirty="0">
                <a:latin typeface="Lucida Sans Unicode"/>
                <a:cs typeface="Lucida Sans Unicode"/>
              </a:rPr>
              <a:t>x</a:t>
            </a:r>
            <a:r>
              <a:rPr sz="1600" spc="-125" dirty="0">
                <a:latin typeface="Lucida Sans Unicode"/>
                <a:cs typeface="Lucida Sans Unicode"/>
              </a:rPr>
              <a:t>2</a:t>
            </a:r>
            <a:r>
              <a:rPr sz="1575" spc="-104" baseline="26455" dirty="0">
                <a:latin typeface="Lucida Sans Unicode"/>
                <a:cs typeface="Lucida Sans Unicode"/>
              </a:rPr>
              <a:t>0</a:t>
            </a:r>
            <a:r>
              <a:rPr sz="1575" spc="157" baseline="26455" dirty="0">
                <a:latin typeface="Lucida Sans Unicode"/>
                <a:cs typeface="Lucida Sans Unicode"/>
              </a:rPr>
              <a:t> </a:t>
            </a:r>
            <a:r>
              <a:rPr sz="1600" spc="-340" dirty="0">
                <a:latin typeface="Lucida Sans Unicode"/>
                <a:cs typeface="Lucida Sans Unicode"/>
              </a:rPr>
              <a:t>=</a:t>
            </a:r>
            <a:r>
              <a:rPr sz="1600" spc="-125" dirty="0">
                <a:latin typeface="Lucida Sans Unicode"/>
                <a:cs typeface="Lucida Sans Unicode"/>
              </a:rPr>
              <a:t>0</a:t>
            </a:r>
            <a:r>
              <a:rPr sz="1600" spc="-65" dirty="0">
                <a:latin typeface="Lucida Sans Unicode"/>
                <a:cs typeface="Lucida Sans Unicode"/>
              </a:rPr>
              <a:t>.</a:t>
            </a:r>
            <a:r>
              <a:rPr sz="1600" spc="-125" dirty="0">
                <a:latin typeface="Lucida Sans Unicode"/>
                <a:cs typeface="Lucida Sans Unicode"/>
              </a:rPr>
              <a:t>10111</a:t>
            </a:r>
            <a:r>
              <a:rPr sz="1600" spc="-180" dirty="0">
                <a:latin typeface="Lucida Sans Unicode"/>
                <a:cs typeface="Lucida Sans Unicode"/>
              </a:rPr>
              <a:t>x</a:t>
            </a:r>
            <a:r>
              <a:rPr sz="1600" spc="-125" dirty="0">
                <a:latin typeface="Lucida Sans Unicode"/>
                <a:cs typeface="Lucida Sans Unicode"/>
              </a:rPr>
              <a:t>2</a:t>
            </a:r>
            <a:r>
              <a:rPr sz="1575" spc="-120" baseline="26455" dirty="0">
                <a:latin typeface="Lucida Sans Unicode"/>
                <a:cs typeface="Lucida Sans Unicode"/>
              </a:rPr>
              <a:t>3</a:t>
            </a:r>
            <a:r>
              <a:rPr sz="1600" spc="-65" dirty="0">
                <a:latin typeface="Lucida Sans Unicode"/>
                <a:cs typeface="Lucida Sans Unicode"/>
              </a:rPr>
              <a:t>,</a:t>
            </a:r>
            <a:r>
              <a:rPr sz="1600" spc="-50" dirty="0">
                <a:latin typeface="Lucida Sans Unicode"/>
                <a:cs typeface="Lucida Sans Unicode"/>
              </a:rPr>
              <a:t> </a:t>
            </a:r>
            <a:r>
              <a:rPr sz="1600" spc="-120" dirty="0">
                <a:latin typeface="Lucida Sans Unicode"/>
                <a:cs typeface="Lucida Sans Unicode"/>
              </a:rPr>
              <a:t>mant</a:t>
            </a:r>
            <a:r>
              <a:rPr sz="1600" spc="-55" dirty="0">
                <a:latin typeface="Lucida Sans Unicode"/>
                <a:cs typeface="Lucida Sans Unicode"/>
              </a:rPr>
              <a:t>i</a:t>
            </a:r>
            <a:r>
              <a:rPr sz="1600" spc="-20" dirty="0">
                <a:latin typeface="Lucida Sans Unicode"/>
                <a:cs typeface="Lucida Sans Unicode"/>
              </a:rPr>
              <a:t>ss</a:t>
            </a:r>
            <a:r>
              <a:rPr sz="1600" spc="-145" dirty="0">
                <a:latin typeface="Lucida Sans Unicode"/>
                <a:cs typeface="Lucida Sans Unicode"/>
              </a:rPr>
              <a:t>a</a:t>
            </a:r>
            <a:r>
              <a:rPr sz="1600" spc="-195" dirty="0">
                <a:latin typeface="Lucida Sans Unicode"/>
                <a:cs typeface="Lucida Sans Unicode"/>
              </a:rPr>
              <a:t>=</a:t>
            </a:r>
            <a:r>
              <a:rPr sz="1600" spc="-125" dirty="0">
                <a:latin typeface="Lucida Sans Unicode"/>
                <a:cs typeface="Lucida Sans Unicode"/>
              </a:rPr>
              <a:t>1011</a:t>
            </a:r>
            <a:r>
              <a:rPr sz="1600" spc="-6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(manti</a:t>
            </a:r>
            <a:r>
              <a:rPr sz="1600" spc="-20" dirty="0">
                <a:latin typeface="Lucida Sans Unicode"/>
                <a:cs typeface="Lucida Sans Unicode"/>
              </a:rPr>
              <a:t>ss</a:t>
            </a:r>
            <a:r>
              <a:rPr sz="1600" dirty="0">
                <a:latin typeface="Lucida Sans Unicode"/>
                <a:cs typeface="Lucida Sans Unicode"/>
              </a:rPr>
              <a:t>a</a:t>
            </a:r>
            <a:r>
              <a:rPr sz="1600" spc="-60" dirty="0">
                <a:latin typeface="Lucida Sans Unicode"/>
                <a:cs typeface="Lucida Sans Unicode"/>
              </a:rPr>
              <a:t> </a:t>
            </a:r>
            <a:r>
              <a:rPr sz="1600" spc="-55" dirty="0">
                <a:latin typeface="Lucida Sans Unicode"/>
                <a:cs typeface="Lucida Sans Unicode"/>
              </a:rPr>
              <a:t>s</a:t>
            </a:r>
            <a:r>
              <a:rPr sz="1600" spc="-70" dirty="0">
                <a:latin typeface="Lucida Sans Unicode"/>
                <a:cs typeface="Lucida Sans Unicode"/>
              </a:rPr>
              <a:t>u</a:t>
            </a:r>
            <a:r>
              <a:rPr sz="1600" spc="-65" dirty="0">
                <a:latin typeface="Lucida Sans Unicode"/>
                <a:cs typeface="Lucida Sans Unicode"/>
              </a:rPr>
              <a:t> </a:t>
            </a:r>
            <a:r>
              <a:rPr sz="1600" spc="-125" dirty="0">
                <a:latin typeface="Lucida Sans Unicode"/>
                <a:cs typeface="Lucida Sans Unicode"/>
              </a:rPr>
              <a:t>4</a:t>
            </a:r>
            <a:r>
              <a:rPr sz="1600" spc="-50" dirty="0">
                <a:latin typeface="Lucida Sans Unicode"/>
                <a:cs typeface="Lucida Sans Unicode"/>
              </a:rPr>
              <a:t> </a:t>
            </a:r>
            <a:r>
              <a:rPr sz="1600" spc="-165" dirty="0">
                <a:latin typeface="Lucida Sans Unicode"/>
                <a:cs typeface="Lucida Sans Unicode"/>
              </a:rPr>
              <a:t>b</a:t>
            </a:r>
            <a:r>
              <a:rPr sz="1600" spc="-75" dirty="0">
                <a:latin typeface="Lucida Sans Unicode"/>
                <a:cs typeface="Lucida Sans Unicode"/>
              </a:rPr>
              <a:t>i</a:t>
            </a:r>
            <a:r>
              <a:rPr sz="1600" spc="-155" dirty="0">
                <a:latin typeface="Lucida Sans Unicode"/>
                <a:cs typeface="Lucida Sans Unicode"/>
              </a:rPr>
              <a:t>t</a:t>
            </a:r>
            <a:r>
              <a:rPr sz="1600" spc="-30" dirty="0">
                <a:latin typeface="Lucida Sans Unicode"/>
                <a:cs typeface="Lucida Sans Unicode"/>
              </a:rPr>
              <a:t>!)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2475" spc="-179" baseline="-37037" dirty="0">
                <a:latin typeface="Lucida Sans Unicode"/>
                <a:cs typeface="Lucida Sans Unicode"/>
              </a:rPr>
              <a:t>.5</a:t>
            </a:r>
            <a:endParaRPr sz="2475" baseline="-37037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22209" y="4949150"/>
            <a:ext cx="820419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Symbol"/>
                <a:cs typeface="Symbol"/>
              </a:rPr>
              <a:t>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spc="-160" dirty="0">
                <a:latin typeface="Lucida Sans Unicode"/>
                <a:cs typeface="Lucida Sans Unicode"/>
              </a:rPr>
              <a:t>2 </a:t>
            </a:r>
            <a:r>
              <a:rPr sz="1650" spc="-380" dirty="0">
                <a:latin typeface="Lucida Sans Unicode"/>
                <a:cs typeface="Lucida Sans Unicode"/>
              </a:rPr>
              <a:t>=</a:t>
            </a:r>
            <a:r>
              <a:rPr sz="1650" spc="-305" dirty="0">
                <a:latin typeface="Lucida Sans Unicode"/>
                <a:cs typeface="Lucida Sans Unicode"/>
              </a:rPr>
              <a:t> </a:t>
            </a:r>
            <a:r>
              <a:rPr sz="1650" spc="-130" dirty="0">
                <a:latin typeface="Lucida Sans Unicode"/>
                <a:cs typeface="Lucida Sans Unicode"/>
              </a:rPr>
              <a:t>1.0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7240" y="6303390"/>
            <a:ext cx="1981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latin typeface="Arial"/>
                <a:cs typeface="Arial"/>
              </a:rPr>
              <a:t>43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51964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Numeri razionali  </a:t>
            </a:r>
            <a:r>
              <a:rPr u="heavy" spc="-5" dirty="0">
                <a:uFill>
                  <a:solidFill>
                    <a:srgbClr val="FFFFFF"/>
                  </a:solidFill>
                </a:uFill>
              </a:rPr>
              <a:t>Notazione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in </a:t>
            </a:r>
            <a:r>
              <a:rPr u="heavy" spc="-5" dirty="0">
                <a:uFill>
                  <a:solidFill>
                    <a:srgbClr val="FFFFFF"/>
                  </a:solidFill>
                </a:uFill>
              </a:rPr>
              <a:t>virgola</a:t>
            </a:r>
            <a:r>
              <a:rPr u="heavy" spc="-2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mobile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91892" y="1508505"/>
            <a:ext cx="4760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Lucida Sans Unicode"/>
                <a:cs typeface="Lucida Sans Unicode"/>
              </a:rPr>
              <a:t>Characteristics </a:t>
            </a:r>
            <a:r>
              <a:rPr sz="1800" spc="-140" dirty="0">
                <a:latin typeface="Lucida Sans Unicode"/>
                <a:cs typeface="Lucida Sans Unicode"/>
              </a:rPr>
              <a:t>of </a:t>
            </a:r>
            <a:r>
              <a:rPr sz="1800" spc="160" dirty="0">
                <a:latin typeface="Lucida Sans Unicode"/>
                <a:cs typeface="Lucida Sans Unicode"/>
              </a:rPr>
              <a:t>IEEE </a:t>
            </a:r>
            <a:r>
              <a:rPr sz="1800" spc="-150" dirty="0">
                <a:latin typeface="Lucida Sans Unicode"/>
                <a:cs typeface="Lucida Sans Unicode"/>
              </a:rPr>
              <a:t>floating-point</a:t>
            </a:r>
            <a:r>
              <a:rPr sz="1800" spc="-195" dirty="0">
                <a:latin typeface="Lucida Sans Unicode"/>
                <a:cs typeface="Lucida Sans Unicode"/>
              </a:rPr>
              <a:t> </a:t>
            </a:r>
            <a:r>
              <a:rPr sz="1800" spc="-100" dirty="0">
                <a:latin typeface="Lucida Sans Unicode"/>
                <a:cs typeface="Lucida Sans Unicode"/>
              </a:rPr>
              <a:t>numbers.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4212" y="1844675"/>
            <a:ext cx="7488174" cy="18256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55875" y="4076700"/>
            <a:ext cx="6337300" cy="24384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739" y="4092026"/>
            <a:ext cx="2220595" cy="958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36550">
              <a:lnSpc>
                <a:spcPct val="100000"/>
              </a:lnSpc>
              <a:spcBef>
                <a:spcPts val="130"/>
              </a:spcBef>
            </a:pPr>
            <a:r>
              <a:rPr sz="1650" spc="-80" dirty="0">
                <a:latin typeface="Lucida Sans Unicode"/>
                <a:cs typeface="Lucida Sans Unicode"/>
              </a:rPr>
              <a:t>Il </a:t>
            </a:r>
            <a:r>
              <a:rPr sz="1650" spc="-90" dirty="0">
                <a:latin typeface="Lucida Sans Unicode"/>
                <a:cs typeface="Lucida Sans Unicode"/>
              </a:rPr>
              <a:t>valore</a:t>
            </a:r>
            <a:r>
              <a:rPr sz="1650" spc="-85" dirty="0">
                <a:latin typeface="Lucida Sans Unicode"/>
                <a:cs typeface="Lucida Sans Unicode"/>
              </a:rPr>
              <a:t> </a:t>
            </a:r>
            <a:r>
              <a:rPr sz="1650" spc="-35" dirty="0">
                <a:latin typeface="Lucida Sans Unicode"/>
                <a:cs typeface="Lucida Sans Unicode"/>
              </a:rPr>
              <a:t>è</a:t>
            </a:r>
            <a:endParaRPr sz="1650">
              <a:latin typeface="Lucida Sans Unicode"/>
              <a:cs typeface="Lucida Sans Unicode"/>
            </a:endParaRPr>
          </a:p>
          <a:p>
            <a:pPr marL="12700" marR="5080">
              <a:lnSpc>
                <a:spcPts val="1920"/>
              </a:lnSpc>
              <a:spcBef>
                <a:spcPts val="1535"/>
              </a:spcBef>
              <a:tabLst>
                <a:tab pos="1541145" algn="l"/>
                <a:tab pos="1574800" algn="l"/>
              </a:tabLst>
            </a:pPr>
            <a:r>
              <a:rPr sz="1650" spc="-100" dirty="0">
                <a:latin typeface="Lucida Sans Unicode"/>
                <a:cs typeface="Lucida Sans Unicode"/>
              </a:rPr>
              <a:t>(-1)</a:t>
            </a:r>
            <a:r>
              <a:rPr sz="1650" spc="-150" baseline="25252" dirty="0">
                <a:latin typeface="Lucida Sans Unicode"/>
                <a:cs typeface="Lucida Sans Unicode"/>
              </a:rPr>
              <a:t>S</a:t>
            </a:r>
            <a:r>
              <a:rPr sz="1650" spc="195" baseline="25252" dirty="0">
                <a:latin typeface="Lucida Sans Unicode"/>
                <a:cs typeface="Lucida Sans Unicode"/>
              </a:rPr>
              <a:t> </a:t>
            </a:r>
            <a:r>
              <a:rPr sz="1650" spc="-114" dirty="0">
                <a:latin typeface="Lucida Sans Unicode"/>
                <a:cs typeface="Lucida Sans Unicode"/>
              </a:rPr>
              <a:t>1.M </a:t>
            </a:r>
            <a:r>
              <a:rPr sz="1650" spc="-5" dirty="0">
                <a:latin typeface="Lucida Sans Unicode"/>
                <a:cs typeface="Lucida Sans Unicode"/>
              </a:rPr>
              <a:t> </a:t>
            </a:r>
            <a:r>
              <a:rPr sz="1650" spc="-110" dirty="0">
                <a:latin typeface="Lucida Sans Unicode"/>
                <a:cs typeface="Lucida Sans Unicode"/>
              </a:rPr>
              <a:t>2</a:t>
            </a:r>
            <a:r>
              <a:rPr sz="1650" spc="-165" baseline="25252" dirty="0">
                <a:latin typeface="Lucida Sans Unicode"/>
                <a:cs typeface="Lucida Sans Unicode"/>
              </a:rPr>
              <a:t>E-127		</a:t>
            </a:r>
            <a:r>
              <a:rPr sz="1650" spc="-40" dirty="0">
                <a:latin typeface="Lucida Sans Unicode"/>
                <a:cs typeface="Lucida Sans Unicode"/>
              </a:rPr>
              <a:t>se</a:t>
            </a:r>
            <a:r>
              <a:rPr sz="1650" spc="-170" dirty="0">
                <a:latin typeface="Lucida Sans Unicode"/>
                <a:cs typeface="Lucida Sans Unicode"/>
              </a:rPr>
              <a:t> </a:t>
            </a:r>
            <a:r>
              <a:rPr sz="1650" dirty="0">
                <a:latin typeface="Lucida Sans Unicode"/>
                <a:cs typeface="Lucida Sans Unicode"/>
              </a:rPr>
              <a:t>E</a:t>
            </a:r>
            <a:r>
              <a:rPr sz="1650" i="1" dirty="0">
                <a:latin typeface="Symbol"/>
                <a:cs typeface="Symbol"/>
              </a:rPr>
              <a:t></a:t>
            </a:r>
            <a:r>
              <a:rPr sz="1650" dirty="0">
                <a:latin typeface="Lucida Sans Unicode"/>
                <a:cs typeface="Lucida Sans Unicode"/>
              </a:rPr>
              <a:t>0  </a:t>
            </a:r>
            <a:r>
              <a:rPr sz="1650" spc="-100" dirty="0">
                <a:latin typeface="Lucida Sans Unicode"/>
                <a:cs typeface="Lucida Sans Unicode"/>
              </a:rPr>
              <a:t>(-1)</a:t>
            </a:r>
            <a:r>
              <a:rPr sz="1650" spc="-150" baseline="25252" dirty="0">
                <a:latin typeface="Lucida Sans Unicode"/>
                <a:cs typeface="Lucida Sans Unicode"/>
              </a:rPr>
              <a:t>S</a:t>
            </a:r>
            <a:r>
              <a:rPr sz="1650" spc="195" baseline="25252" dirty="0">
                <a:latin typeface="Lucida Sans Unicode"/>
                <a:cs typeface="Lucida Sans Unicode"/>
              </a:rPr>
              <a:t> </a:t>
            </a:r>
            <a:r>
              <a:rPr sz="1650" spc="-114" dirty="0">
                <a:latin typeface="Lucida Sans Unicode"/>
                <a:cs typeface="Lucida Sans Unicode"/>
              </a:rPr>
              <a:t>0.M </a:t>
            </a:r>
            <a:r>
              <a:rPr sz="1650" spc="-5" dirty="0">
                <a:latin typeface="Lucida Sans Unicode"/>
                <a:cs typeface="Lucida Sans Unicode"/>
              </a:rPr>
              <a:t> </a:t>
            </a:r>
            <a:r>
              <a:rPr sz="1650" spc="-155" dirty="0">
                <a:latin typeface="Lucida Sans Unicode"/>
                <a:cs typeface="Lucida Sans Unicode"/>
              </a:rPr>
              <a:t>2</a:t>
            </a:r>
            <a:r>
              <a:rPr sz="1650" spc="-232" baseline="25252" dirty="0">
                <a:latin typeface="Lucida Sans Unicode"/>
                <a:cs typeface="Lucida Sans Unicode"/>
              </a:rPr>
              <a:t>-127	</a:t>
            </a:r>
            <a:r>
              <a:rPr sz="1650" spc="-40" dirty="0">
                <a:latin typeface="Lucida Sans Unicode"/>
                <a:cs typeface="Lucida Sans Unicode"/>
              </a:rPr>
              <a:t>se</a:t>
            </a:r>
            <a:r>
              <a:rPr sz="1650" spc="-140" dirty="0">
                <a:latin typeface="Lucida Sans Unicode"/>
                <a:cs typeface="Lucida Sans Unicode"/>
              </a:rPr>
              <a:t> </a:t>
            </a:r>
            <a:r>
              <a:rPr sz="1650" spc="-120" dirty="0">
                <a:latin typeface="Lucida Sans Unicode"/>
                <a:cs typeface="Lucida Sans Unicode"/>
              </a:rPr>
              <a:t>E=0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 marR="1751964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Numeri razionali  </a:t>
            </a:r>
            <a:r>
              <a:rPr u="heavy" spc="-5" dirty="0">
                <a:uFill>
                  <a:solidFill>
                    <a:srgbClr val="FFFFFF"/>
                  </a:solidFill>
                </a:uFill>
              </a:rPr>
              <a:t>Notazione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in </a:t>
            </a:r>
            <a:r>
              <a:rPr u="heavy" spc="-5" dirty="0">
                <a:uFill>
                  <a:solidFill>
                    <a:srgbClr val="FFFFFF"/>
                  </a:solidFill>
                </a:uFill>
              </a:rPr>
              <a:t>virgola</a:t>
            </a:r>
            <a:r>
              <a:rPr u="heavy" spc="-2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mobile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3137" y="2197036"/>
            <a:ext cx="7054850" cy="353542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91892" y="1508505"/>
            <a:ext cx="4760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Lucida Sans Unicode"/>
                <a:cs typeface="Lucida Sans Unicode"/>
              </a:rPr>
              <a:t>Characteristics </a:t>
            </a:r>
            <a:r>
              <a:rPr sz="1800" spc="-140" dirty="0">
                <a:latin typeface="Lucida Sans Unicode"/>
                <a:cs typeface="Lucida Sans Unicode"/>
              </a:rPr>
              <a:t>of </a:t>
            </a:r>
            <a:r>
              <a:rPr sz="1800" spc="160" dirty="0">
                <a:latin typeface="Lucida Sans Unicode"/>
                <a:cs typeface="Lucida Sans Unicode"/>
              </a:rPr>
              <a:t>IEEE </a:t>
            </a:r>
            <a:r>
              <a:rPr sz="1800" spc="-150" dirty="0">
                <a:latin typeface="Lucida Sans Unicode"/>
                <a:cs typeface="Lucida Sans Unicode"/>
              </a:rPr>
              <a:t>floating-point</a:t>
            </a:r>
            <a:r>
              <a:rPr sz="1800" spc="-195" dirty="0">
                <a:latin typeface="Lucida Sans Unicode"/>
                <a:cs typeface="Lucida Sans Unicode"/>
              </a:rPr>
              <a:t> </a:t>
            </a:r>
            <a:r>
              <a:rPr sz="1800" spc="-100" dirty="0">
                <a:latin typeface="Lucida Sans Unicode"/>
                <a:cs typeface="Lucida Sans Unicode"/>
              </a:rPr>
              <a:t>numbers.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12079" y="2944367"/>
            <a:ext cx="1164336" cy="4572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9465" y="2001011"/>
            <a:ext cx="140208" cy="141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9465" y="2293620"/>
            <a:ext cx="140208" cy="141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9465" y="2830067"/>
            <a:ext cx="140208" cy="141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Aritmetica degli</a:t>
            </a:r>
            <a:r>
              <a:rPr dirty="0"/>
              <a:t> elaboratori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71016" y="4046220"/>
            <a:ext cx="1171956" cy="4572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16011" y="4582667"/>
            <a:ext cx="941831" cy="4572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83523" y="4582667"/>
            <a:ext cx="338327" cy="457200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8596" y="4826508"/>
            <a:ext cx="722376" cy="457199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9465" y="4175886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9465" y="4712334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9465" y="5248783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9465" y="5541390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29590" y="1583715"/>
            <a:ext cx="8278495" cy="492950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1E4648"/>
                </a:solidFill>
                <a:latin typeface="Tahoma"/>
                <a:cs typeface="Tahoma"/>
              </a:rPr>
              <a:t>Rango </a:t>
            </a:r>
            <a:r>
              <a:rPr sz="1600" spc="-10" dirty="0">
                <a:solidFill>
                  <a:srgbClr val="1E4648"/>
                </a:solidFill>
                <a:latin typeface="Tahoma"/>
                <a:cs typeface="Tahoma"/>
              </a:rPr>
              <a:t>finito </a:t>
            </a:r>
            <a:r>
              <a:rPr sz="1600" spc="-5" dirty="0">
                <a:solidFill>
                  <a:srgbClr val="1E4648"/>
                </a:solidFill>
                <a:latin typeface="Tahoma"/>
                <a:cs typeface="Tahoma"/>
              </a:rPr>
              <a:t>dei numeri</a:t>
            </a:r>
            <a:r>
              <a:rPr sz="1600" spc="45" dirty="0">
                <a:solidFill>
                  <a:srgbClr val="1E464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1E4648"/>
                </a:solidFill>
                <a:latin typeface="Tahoma"/>
                <a:cs typeface="Tahoma"/>
              </a:rPr>
              <a:t>rappresentabili</a:t>
            </a:r>
            <a:endParaRPr sz="1600">
              <a:latin typeface="Tahoma"/>
              <a:cs typeface="Tahoma"/>
            </a:endParaRPr>
          </a:p>
          <a:p>
            <a:pPr marL="756285">
              <a:lnSpc>
                <a:spcPct val="100000"/>
              </a:lnSpc>
              <a:spcBef>
                <a:spcPts val="390"/>
              </a:spcBef>
            </a:pPr>
            <a:r>
              <a:rPr sz="1600" spc="-5" dirty="0">
                <a:latin typeface="Tahoma"/>
                <a:cs typeface="Tahoma"/>
              </a:rPr>
              <a:t>Qualunque </a:t>
            </a:r>
            <a:r>
              <a:rPr sz="1600" spc="-10" dirty="0">
                <a:latin typeface="Tahoma"/>
                <a:cs typeface="Tahoma"/>
              </a:rPr>
              <a:t>sia </a:t>
            </a:r>
            <a:r>
              <a:rPr sz="1600" spc="-5" dirty="0">
                <a:latin typeface="Tahoma"/>
                <a:cs typeface="Tahoma"/>
              </a:rPr>
              <a:t>la </a:t>
            </a:r>
            <a:r>
              <a:rPr sz="1600" spc="-10" dirty="0">
                <a:latin typeface="Tahoma"/>
                <a:cs typeface="Tahoma"/>
              </a:rPr>
              <a:t>codifica, esistono sempre </a:t>
            </a:r>
            <a:r>
              <a:rPr sz="1600" spc="-5" dirty="0">
                <a:latin typeface="Tahoma"/>
                <a:cs typeface="Tahoma"/>
              </a:rPr>
              <a:t>il più grande ed il più </a:t>
            </a:r>
            <a:r>
              <a:rPr sz="1600" spc="-10" dirty="0">
                <a:latin typeface="Tahoma"/>
                <a:cs typeface="Tahoma"/>
              </a:rPr>
              <a:t>piccolo</a:t>
            </a:r>
            <a:r>
              <a:rPr sz="1600" spc="24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numero</a:t>
            </a:r>
            <a:endParaRPr sz="1600">
              <a:latin typeface="Tahoma"/>
              <a:cs typeface="Tahoma"/>
            </a:endParaRPr>
          </a:p>
          <a:p>
            <a:pPr marL="756285" marR="5715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Tahoma"/>
                <a:cs typeface="Tahoma"/>
              </a:rPr>
              <a:t>I limiti inferiore e </a:t>
            </a:r>
            <a:r>
              <a:rPr sz="1600" spc="-10" dirty="0">
                <a:latin typeface="Tahoma"/>
                <a:cs typeface="Tahoma"/>
              </a:rPr>
              <a:t>superiore </a:t>
            </a:r>
            <a:r>
              <a:rPr sz="1600" spc="-5" dirty="0">
                <a:latin typeface="Tahoma"/>
                <a:cs typeface="Tahoma"/>
              </a:rPr>
              <a:t>dipendono </a:t>
            </a:r>
            <a:r>
              <a:rPr sz="1600" spc="-10" dirty="0">
                <a:latin typeface="Tahoma"/>
                <a:cs typeface="Tahoma"/>
              </a:rPr>
              <a:t>sia </a:t>
            </a:r>
            <a:r>
              <a:rPr sz="1600" spc="-5" dirty="0">
                <a:latin typeface="Tahoma"/>
                <a:cs typeface="Tahoma"/>
              </a:rPr>
              <a:t>dal tipo </a:t>
            </a:r>
            <a:r>
              <a:rPr sz="1600" dirty="0">
                <a:latin typeface="Tahoma"/>
                <a:cs typeface="Tahoma"/>
              </a:rPr>
              <a:t>di </a:t>
            </a:r>
            <a:r>
              <a:rPr sz="1600" spc="-5" dirty="0">
                <a:latin typeface="Tahoma"/>
                <a:cs typeface="Tahoma"/>
              </a:rPr>
              <a:t>codifica, </a:t>
            </a:r>
            <a:r>
              <a:rPr sz="1600" spc="-10" dirty="0">
                <a:latin typeface="Tahoma"/>
                <a:cs typeface="Tahoma"/>
              </a:rPr>
              <a:t>sia </a:t>
            </a:r>
            <a:r>
              <a:rPr sz="1600" spc="-5" dirty="0">
                <a:latin typeface="Tahoma"/>
                <a:cs typeface="Tahoma"/>
              </a:rPr>
              <a:t>dal numero </a:t>
            </a:r>
            <a:r>
              <a:rPr sz="1600" dirty="0">
                <a:latin typeface="Tahoma"/>
                <a:cs typeface="Tahoma"/>
              </a:rPr>
              <a:t>di bit  </a:t>
            </a:r>
            <a:r>
              <a:rPr sz="1600" spc="-10" dirty="0">
                <a:latin typeface="Tahoma"/>
                <a:cs typeface="Tahoma"/>
              </a:rPr>
              <a:t>utilizzati</a:t>
            </a:r>
            <a:endParaRPr sz="1600">
              <a:latin typeface="Tahoma"/>
              <a:cs typeface="Tahoma"/>
            </a:endParaRPr>
          </a:p>
          <a:p>
            <a:pPr marL="756285" marR="5080" algn="just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Tahoma"/>
                <a:cs typeface="Tahoma"/>
              </a:rPr>
              <a:t>Se il </a:t>
            </a:r>
            <a:r>
              <a:rPr sz="1600" spc="-10" dirty="0">
                <a:latin typeface="Tahoma"/>
                <a:cs typeface="Tahoma"/>
              </a:rPr>
              <a:t>risultato </a:t>
            </a:r>
            <a:r>
              <a:rPr sz="1600" dirty="0">
                <a:latin typeface="Tahoma"/>
                <a:cs typeface="Tahoma"/>
              </a:rPr>
              <a:t>di </a:t>
            </a:r>
            <a:r>
              <a:rPr sz="1600" spc="-5" dirty="0">
                <a:latin typeface="Tahoma"/>
                <a:cs typeface="Tahoma"/>
              </a:rPr>
              <a:t>un’operazione non appartiene al rango dei numeri rappresentabili,  </a:t>
            </a:r>
            <a:r>
              <a:rPr sz="1600" spc="-10" dirty="0">
                <a:latin typeface="Tahoma"/>
                <a:cs typeface="Tahoma"/>
              </a:rPr>
              <a:t>si </a:t>
            </a:r>
            <a:r>
              <a:rPr sz="1600" spc="-5" dirty="0">
                <a:latin typeface="Tahoma"/>
                <a:cs typeface="Tahoma"/>
              </a:rPr>
              <a:t>dice </a:t>
            </a:r>
            <a:r>
              <a:rPr sz="1600" spc="-10" dirty="0">
                <a:latin typeface="Tahoma"/>
                <a:cs typeface="Tahoma"/>
              </a:rPr>
              <a:t>che si </a:t>
            </a:r>
            <a:r>
              <a:rPr sz="1600" spc="-5" dirty="0">
                <a:latin typeface="Tahoma"/>
                <a:cs typeface="Tahoma"/>
              </a:rPr>
              <a:t>è </a:t>
            </a:r>
            <a:r>
              <a:rPr sz="1600" spc="-10" dirty="0">
                <a:latin typeface="Tahoma"/>
                <a:cs typeface="Tahoma"/>
              </a:rPr>
              <a:t>verificato </a:t>
            </a:r>
            <a:r>
              <a:rPr sz="1600" spc="-5" dirty="0">
                <a:latin typeface="Tahoma"/>
                <a:cs typeface="Tahoma"/>
              </a:rPr>
              <a:t>un overflow (un </a:t>
            </a:r>
            <a:r>
              <a:rPr sz="1600" spc="-5" dirty="0">
                <a:solidFill>
                  <a:srgbClr val="6600CC"/>
                </a:solidFill>
                <a:latin typeface="Tahoma"/>
                <a:cs typeface="Tahoma"/>
              </a:rPr>
              <a:t>underflow</a:t>
            </a:r>
            <a:r>
              <a:rPr sz="1600" spc="-5" dirty="0">
                <a:latin typeface="Tahoma"/>
                <a:cs typeface="Tahoma"/>
              </a:rPr>
              <a:t>, più precisamente, </a:t>
            </a:r>
            <a:r>
              <a:rPr sz="1600" spc="-10" dirty="0">
                <a:latin typeface="Tahoma"/>
                <a:cs typeface="Tahoma"/>
              </a:rPr>
              <a:t>se</a:t>
            </a:r>
            <a:r>
              <a:rPr sz="1600" spc="19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il  </a:t>
            </a:r>
            <a:r>
              <a:rPr sz="1600" spc="-10" dirty="0">
                <a:latin typeface="Tahoma"/>
                <a:cs typeface="Tahoma"/>
              </a:rPr>
              <a:t>risultato </a:t>
            </a:r>
            <a:r>
              <a:rPr sz="1600" spc="-5" dirty="0">
                <a:latin typeface="Tahoma"/>
                <a:cs typeface="Tahoma"/>
              </a:rPr>
              <a:t>è più </a:t>
            </a:r>
            <a:r>
              <a:rPr sz="1600" spc="-10" dirty="0">
                <a:latin typeface="Tahoma"/>
                <a:cs typeface="Tahoma"/>
              </a:rPr>
              <a:t>piccolo </a:t>
            </a:r>
            <a:r>
              <a:rPr sz="1600" spc="-5" dirty="0">
                <a:latin typeface="Tahoma"/>
                <a:cs typeface="Tahoma"/>
              </a:rPr>
              <a:t>del più </a:t>
            </a:r>
            <a:r>
              <a:rPr sz="1600" spc="-10" dirty="0">
                <a:latin typeface="Tahoma"/>
                <a:cs typeface="Tahoma"/>
              </a:rPr>
              <a:t>piccolo </a:t>
            </a:r>
            <a:r>
              <a:rPr sz="1600" spc="-5" dirty="0">
                <a:latin typeface="Tahoma"/>
                <a:cs typeface="Tahoma"/>
              </a:rPr>
              <a:t>numero</a:t>
            </a:r>
            <a:r>
              <a:rPr sz="1600" spc="16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rappresentabile)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1E4648"/>
                </a:solidFill>
                <a:latin typeface="Tahoma"/>
                <a:cs typeface="Tahoma"/>
              </a:rPr>
              <a:t>Precisione finita </a:t>
            </a:r>
            <a:r>
              <a:rPr sz="1600" spc="-5" dirty="0">
                <a:solidFill>
                  <a:srgbClr val="1E4648"/>
                </a:solidFill>
                <a:latin typeface="Tahoma"/>
                <a:cs typeface="Tahoma"/>
              </a:rPr>
              <a:t>dei</a:t>
            </a:r>
            <a:r>
              <a:rPr sz="1600" spc="65" dirty="0">
                <a:solidFill>
                  <a:srgbClr val="1E464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1E4648"/>
                </a:solidFill>
                <a:latin typeface="Tahoma"/>
                <a:cs typeface="Tahoma"/>
              </a:rPr>
              <a:t>numeri</a:t>
            </a:r>
            <a:endParaRPr sz="1600">
              <a:latin typeface="Tahoma"/>
              <a:cs typeface="Tahoma"/>
            </a:endParaRPr>
          </a:p>
          <a:p>
            <a:pPr marL="756285" marR="86360">
              <a:lnSpc>
                <a:spcPct val="100000"/>
              </a:lnSpc>
              <a:spcBef>
                <a:spcPts val="384"/>
              </a:spcBef>
            </a:pPr>
            <a:r>
              <a:rPr sz="1600" spc="-5" dirty="0">
                <a:latin typeface="Tahoma"/>
                <a:cs typeface="Tahoma"/>
              </a:rPr>
              <a:t>La </a:t>
            </a:r>
            <a:r>
              <a:rPr sz="1600" spc="-10" dirty="0">
                <a:solidFill>
                  <a:srgbClr val="3333FF"/>
                </a:solidFill>
                <a:latin typeface="Tahoma"/>
                <a:cs typeface="Tahoma"/>
              </a:rPr>
              <a:t>precisione </a:t>
            </a:r>
            <a:r>
              <a:rPr sz="1600" spc="-5" dirty="0">
                <a:latin typeface="Tahoma"/>
                <a:cs typeface="Tahoma"/>
              </a:rPr>
              <a:t>della rappresentazione </a:t>
            </a:r>
            <a:r>
              <a:rPr sz="1600" dirty="0">
                <a:latin typeface="Tahoma"/>
                <a:cs typeface="Tahoma"/>
              </a:rPr>
              <a:t>di </a:t>
            </a:r>
            <a:r>
              <a:rPr sz="1600" spc="-5" dirty="0">
                <a:latin typeface="Tahoma"/>
                <a:cs typeface="Tahoma"/>
              </a:rPr>
              <a:t>un numero frazionario è </a:t>
            </a:r>
            <a:r>
              <a:rPr sz="1600" spc="-10" dirty="0">
                <a:latin typeface="Tahoma"/>
                <a:cs typeface="Tahoma"/>
              </a:rPr>
              <a:t>una </a:t>
            </a:r>
            <a:r>
              <a:rPr sz="1600" spc="-5" dirty="0">
                <a:latin typeface="Tahoma"/>
                <a:cs typeface="Tahoma"/>
              </a:rPr>
              <a:t>misura </a:t>
            </a:r>
            <a:r>
              <a:rPr sz="1600" dirty="0">
                <a:latin typeface="Tahoma"/>
                <a:cs typeface="Tahoma"/>
              </a:rPr>
              <a:t>di  </a:t>
            </a:r>
            <a:r>
              <a:rPr sz="1600" spc="-5" dirty="0">
                <a:latin typeface="Tahoma"/>
                <a:cs typeface="Tahoma"/>
              </a:rPr>
              <a:t>quanto </a:t>
            </a:r>
            <a:r>
              <a:rPr sz="1600" spc="-10" dirty="0">
                <a:latin typeface="Tahoma"/>
                <a:cs typeface="Tahoma"/>
              </a:rPr>
              <a:t>essa corrisponda </a:t>
            </a:r>
            <a:r>
              <a:rPr sz="1600" spc="-5" dirty="0">
                <a:latin typeface="Tahoma"/>
                <a:cs typeface="Tahoma"/>
              </a:rPr>
              <a:t>al numero </a:t>
            </a:r>
            <a:r>
              <a:rPr sz="1600" spc="-10" dirty="0">
                <a:latin typeface="Tahoma"/>
                <a:cs typeface="Tahoma"/>
              </a:rPr>
              <a:t>che </a:t>
            </a:r>
            <a:r>
              <a:rPr sz="1600" spc="-5" dirty="0">
                <a:latin typeface="Tahoma"/>
                <a:cs typeface="Tahoma"/>
              </a:rPr>
              <a:t>deve </a:t>
            </a:r>
            <a:r>
              <a:rPr sz="1600" spc="-10" dirty="0">
                <a:latin typeface="Tahoma"/>
                <a:cs typeface="Tahoma"/>
              </a:rPr>
              <a:t>essere</a:t>
            </a:r>
            <a:r>
              <a:rPr sz="1600" spc="12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rappresentato</a:t>
            </a:r>
            <a:endParaRPr sz="1600">
              <a:latin typeface="Tahoma"/>
              <a:cs typeface="Tahoma"/>
            </a:endParaRPr>
          </a:p>
          <a:p>
            <a:pPr marL="756285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Tahoma"/>
                <a:cs typeface="Tahoma"/>
              </a:rPr>
              <a:t>Negli</a:t>
            </a:r>
            <a:r>
              <a:rPr sz="1600" spc="10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elaboratori,</a:t>
            </a:r>
            <a:r>
              <a:rPr sz="1600" spc="11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i</a:t>
            </a:r>
            <a:r>
              <a:rPr sz="1600" spc="10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numeri</a:t>
            </a:r>
            <a:r>
              <a:rPr sz="1600" spc="10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frazionari</a:t>
            </a:r>
            <a:r>
              <a:rPr sz="1600" spc="10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sono</a:t>
            </a:r>
            <a:r>
              <a:rPr sz="1600" spc="10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rappresentati</a:t>
            </a:r>
            <a:r>
              <a:rPr sz="1600" spc="10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in</a:t>
            </a:r>
            <a:r>
              <a:rPr sz="1600" spc="10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virgola</a:t>
            </a:r>
            <a:r>
              <a:rPr sz="1600" spc="11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mobile</a:t>
            </a:r>
            <a:r>
              <a:rPr sz="1600" spc="10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(floating</a:t>
            </a:r>
            <a:endParaRPr sz="1600">
              <a:latin typeface="Tahoma"/>
              <a:cs typeface="Tahoma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Tahoma"/>
                <a:cs typeface="Tahoma"/>
              </a:rPr>
              <a:t>point), </a:t>
            </a:r>
            <a:r>
              <a:rPr sz="1600" spc="-10" dirty="0">
                <a:latin typeface="Tahoma"/>
                <a:cs typeface="Tahoma"/>
              </a:rPr>
              <a:t>utilizzando </a:t>
            </a:r>
            <a:r>
              <a:rPr sz="1600" spc="-5" dirty="0">
                <a:latin typeface="Tahoma"/>
                <a:cs typeface="Tahoma"/>
              </a:rPr>
              <a:t>un numero </a:t>
            </a:r>
            <a:r>
              <a:rPr sz="1600" spc="-10" dirty="0">
                <a:latin typeface="Tahoma"/>
                <a:cs typeface="Tahoma"/>
              </a:rPr>
              <a:t>finito </a:t>
            </a:r>
            <a:r>
              <a:rPr sz="1600" spc="-5" dirty="0">
                <a:latin typeface="Tahoma"/>
                <a:cs typeface="Tahoma"/>
              </a:rPr>
              <a:t>di</a:t>
            </a:r>
            <a:r>
              <a:rPr sz="1600" spc="114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bit</a:t>
            </a:r>
            <a:endParaRPr sz="1600">
              <a:latin typeface="Tahoma"/>
              <a:cs typeface="Tahoma"/>
            </a:endParaRPr>
          </a:p>
          <a:p>
            <a:pPr marL="756285">
              <a:lnSpc>
                <a:spcPct val="100000"/>
              </a:lnSpc>
              <a:spcBef>
                <a:spcPts val="384"/>
              </a:spcBef>
            </a:pPr>
            <a:r>
              <a:rPr sz="1600" spc="-5" dirty="0">
                <a:latin typeface="Tahoma"/>
                <a:cs typeface="Tahoma"/>
              </a:rPr>
              <a:t>È plausibile </a:t>
            </a:r>
            <a:r>
              <a:rPr sz="1600" spc="-10" dirty="0">
                <a:latin typeface="Tahoma"/>
                <a:cs typeface="Tahoma"/>
              </a:rPr>
              <a:t>che </a:t>
            </a:r>
            <a:r>
              <a:rPr sz="1600" spc="-5" dirty="0">
                <a:latin typeface="Tahoma"/>
                <a:cs typeface="Tahoma"/>
              </a:rPr>
              <a:t>un numero </a:t>
            </a:r>
            <a:r>
              <a:rPr sz="1600" spc="-10" dirty="0">
                <a:latin typeface="Tahoma"/>
                <a:cs typeface="Tahoma"/>
              </a:rPr>
              <a:t>reale non </a:t>
            </a:r>
            <a:r>
              <a:rPr sz="1600" spc="-5" dirty="0">
                <a:latin typeface="Tahoma"/>
                <a:cs typeface="Tahoma"/>
              </a:rPr>
              <a:t>ammetta </a:t>
            </a:r>
            <a:r>
              <a:rPr sz="1600" spc="-10" dirty="0">
                <a:latin typeface="Tahoma"/>
                <a:cs typeface="Tahoma"/>
              </a:rPr>
              <a:t>una rappresentazione</a:t>
            </a:r>
            <a:r>
              <a:rPr sz="1600" spc="16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finita,</a:t>
            </a:r>
            <a:endParaRPr sz="1600">
              <a:latin typeface="Tahoma"/>
              <a:cs typeface="Tahoma"/>
            </a:endParaRPr>
          </a:p>
          <a:p>
            <a:pPr marL="756285" marR="88265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Tahoma"/>
                <a:cs typeface="Tahoma"/>
              </a:rPr>
              <a:t>Negli elaboratori si rappresentano soltanto numeri </a:t>
            </a:r>
            <a:r>
              <a:rPr sz="1600" spc="-10" dirty="0">
                <a:latin typeface="Tahoma"/>
                <a:cs typeface="Tahoma"/>
              </a:rPr>
              <a:t>razionali </a:t>
            </a:r>
            <a:r>
              <a:rPr sz="1600" spc="-5" dirty="0">
                <a:latin typeface="Tahoma"/>
                <a:cs typeface="Tahoma"/>
              </a:rPr>
              <a:t>(fino ad </a:t>
            </a:r>
            <a:r>
              <a:rPr sz="1600" spc="-10" dirty="0">
                <a:latin typeface="Tahoma"/>
                <a:cs typeface="Tahoma"/>
              </a:rPr>
              <a:t>una </a:t>
            </a:r>
            <a:r>
              <a:rPr sz="1600" spc="-5" dirty="0">
                <a:latin typeface="Tahoma"/>
                <a:cs typeface="Tahoma"/>
              </a:rPr>
              <a:t>data  </a:t>
            </a:r>
            <a:r>
              <a:rPr sz="1600" spc="-10" dirty="0">
                <a:latin typeface="Tahoma"/>
                <a:cs typeface="Tahoma"/>
              </a:rPr>
              <a:t>precisione)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45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06045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Codifica </a:t>
            </a:r>
            <a:r>
              <a:rPr dirty="0"/>
              <a:t>dei </a:t>
            </a:r>
            <a:r>
              <a:rPr spc="-5" dirty="0"/>
              <a:t>dati:  Rappresentazione dei</a:t>
            </a:r>
            <a:r>
              <a:rPr spc="-20" dirty="0"/>
              <a:t> </a:t>
            </a:r>
            <a:r>
              <a:rPr spc="-5" dirty="0"/>
              <a:t>caratteri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72516" y="1485646"/>
            <a:ext cx="79990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Lucida Sans Unicode"/>
                <a:cs typeface="Lucida Sans Unicode"/>
              </a:rPr>
              <a:t>Ciascun </a:t>
            </a:r>
            <a:r>
              <a:rPr sz="1600" spc="-70" dirty="0">
                <a:latin typeface="Lucida Sans Unicode"/>
                <a:cs typeface="Lucida Sans Unicode"/>
              </a:rPr>
              <a:t>carattere </a:t>
            </a:r>
            <a:r>
              <a:rPr sz="1600" spc="-80" dirty="0">
                <a:latin typeface="Lucida Sans Unicode"/>
                <a:cs typeface="Lucida Sans Unicode"/>
              </a:rPr>
              <a:t>alfanumerico,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95" dirty="0">
                <a:latin typeface="Lucida Sans Unicode"/>
                <a:cs typeface="Lucida Sans Unicode"/>
              </a:rPr>
              <a:t>punteggiatura </a:t>
            </a:r>
            <a:r>
              <a:rPr sz="1600" spc="-100" dirty="0">
                <a:latin typeface="Lucida Sans Unicode"/>
                <a:cs typeface="Lucida Sans Unicode"/>
              </a:rPr>
              <a:t>o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05" dirty="0">
                <a:latin typeface="Lucida Sans Unicode"/>
                <a:cs typeface="Lucida Sans Unicode"/>
              </a:rPr>
              <a:t>controllo </a:t>
            </a:r>
            <a:r>
              <a:rPr sz="1600" spc="-50" dirty="0">
                <a:latin typeface="Lucida Sans Unicode"/>
                <a:cs typeface="Lucida Sans Unicode"/>
              </a:rPr>
              <a:t>che </a:t>
            </a:r>
            <a:r>
              <a:rPr sz="1600" spc="-90" dirty="0">
                <a:latin typeface="Lucida Sans Unicode"/>
                <a:cs typeface="Lucida Sans Unicode"/>
              </a:rPr>
              <a:t>compone </a:t>
            </a:r>
            <a:r>
              <a:rPr sz="1600" spc="-114" dirty="0">
                <a:latin typeface="Lucida Sans Unicode"/>
                <a:cs typeface="Lucida Sans Unicode"/>
              </a:rPr>
              <a:t>il</a:t>
            </a:r>
            <a:r>
              <a:rPr sz="1600" spc="-270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testo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0641" y="1584439"/>
            <a:ext cx="7774940" cy="4175125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1045"/>
              </a:spcBef>
            </a:pPr>
            <a:r>
              <a:rPr sz="1600" spc="-45" dirty="0">
                <a:latin typeface="Lucida Sans Unicode"/>
                <a:cs typeface="Lucida Sans Unicode"/>
              </a:rPr>
              <a:t>deve </a:t>
            </a:r>
            <a:r>
              <a:rPr sz="1600" spc="-35" dirty="0">
                <a:latin typeface="Lucida Sans Unicode"/>
                <a:cs typeface="Lucida Sans Unicode"/>
              </a:rPr>
              <a:t>essere </a:t>
            </a:r>
            <a:r>
              <a:rPr sz="1600" spc="-85" dirty="0">
                <a:latin typeface="Lucida Sans Unicode"/>
                <a:cs typeface="Lucida Sans Unicode"/>
              </a:rPr>
              <a:t>rappresentato </a:t>
            </a:r>
            <a:r>
              <a:rPr sz="1600" spc="-75" dirty="0">
                <a:latin typeface="Lucida Sans Unicode"/>
                <a:cs typeface="Lucida Sans Unicode"/>
              </a:rPr>
              <a:t>nei </a:t>
            </a:r>
            <a:r>
              <a:rPr sz="1600" spc="-110" dirty="0">
                <a:latin typeface="Lucida Sans Unicode"/>
                <a:cs typeface="Lucida Sans Unicode"/>
              </a:rPr>
              <a:t>termini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65" dirty="0">
                <a:latin typeface="Lucida Sans Unicode"/>
                <a:cs typeface="Lucida Sans Unicode"/>
              </a:rPr>
              <a:t>codice</a:t>
            </a:r>
            <a:r>
              <a:rPr sz="1600" spc="70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binario</a:t>
            </a:r>
            <a:endParaRPr sz="1600">
              <a:latin typeface="Lucida Sans Unicode"/>
              <a:cs typeface="Lucida Sans Unicode"/>
            </a:endParaRPr>
          </a:p>
          <a:p>
            <a:pPr marL="927100" marR="407670" indent="-915035">
              <a:lnSpc>
                <a:spcPct val="100000"/>
              </a:lnSpc>
              <a:spcBef>
                <a:spcPts val="1035"/>
              </a:spcBef>
            </a:pPr>
            <a:r>
              <a:rPr sz="1600" b="1" spc="95" dirty="0">
                <a:latin typeface="Yu Gothic UI"/>
                <a:cs typeface="Yu Gothic UI"/>
              </a:rPr>
              <a:t>CODICE </a:t>
            </a:r>
            <a:r>
              <a:rPr sz="1600" b="1" spc="65" dirty="0">
                <a:latin typeface="Yu Gothic UI"/>
                <a:cs typeface="Yu Gothic UI"/>
              </a:rPr>
              <a:t>ASCII </a:t>
            </a:r>
            <a:r>
              <a:rPr sz="1650" spc="-90" dirty="0">
                <a:latin typeface="Lucida Sans Unicode"/>
                <a:cs typeface="Lucida Sans Unicode"/>
              </a:rPr>
              <a:t>(American </a:t>
            </a:r>
            <a:r>
              <a:rPr sz="1650" spc="-85" dirty="0">
                <a:latin typeface="Lucida Sans Unicode"/>
                <a:cs typeface="Lucida Sans Unicode"/>
              </a:rPr>
              <a:t>Standard </a:t>
            </a:r>
            <a:r>
              <a:rPr sz="1650" spc="-80" dirty="0">
                <a:latin typeface="Lucida Sans Unicode"/>
                <a:cs typeface="Lucida Sans Unicode"/>
              </a:rPr>
              <a:t>Code </a:t>
            </a:r>
            <a:r>
              <a:rPr sz="1650" spc="-145" dirty="0">
                <a:latin typeface="Lucida Sans Unicode"/>
                <a:cs typeface="Lucida Sans Unicode"/>
              </a:rPr>
              <a:t>for </a:t>
            </a:r>
            <a:r>
              <a:rPr sz="1650" spc="-130" dirty="0">
                <a:latin typeface="Lucida Sans Unicode"/>
                <a:cs typeface="Lucida Sans Unicode"/>
              </a:rPr>
              <a:t>Information </a:t>
            </a:r>
            <a:r>
              <a:rPr sz="1650" spc="-90" dirty="0">
                <a:latin typeface="Lucida Sans Unicode"/>
                <a:cs typeface="Lucida Sans Unicode"/>
              </a:rPr>
              <a:t>Interchange) </a:t>
            </a:r>
            <a:r>
              <a:rPr sz="1650" spc="-130" dirty="0">
                <a:latin typeface="Lucida Sans Unicode"/>
                <a:cs typeface="Lucida Sans Unicode"/>
              </a:rPr>
              <a:t>o </a:t>
            </a:r>
            <a:r>
              <a:rPr sz="1600" b="1" spc="10" dirty="0">
                <a:latin typeface="Yu Gothic UI"/>
                <a:cs typeface="Yu Gothic UI"/>
              </a:rPr>
              <a:t>ISO-646  </a:t>
            </a:r>
            <a:r>
              <a:rPr sz="1600" spc="-105" dirty="0">
                <a:latin typeface="Lucida Sans Unicode"/>
                <a:cs typeface="Lucida Sans Unicode"/>
              </a:rPr>
              <a:t>utilizza </a:t>
            </a:r>
            <a:r>
              <a:rPr sz="1600" spc="-130" dirty="0">
                <a:latin typeface="Lucida Sans Unicode"/>
                <a:cs typeface="Lucida Sans Unicode"/>
              </a:rPr>
              <a:t>8bit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80" dirty="0">
                <a:latin typeface="Lucida Sans Unicode"/>
                <a:cs typeface="Lucida Sans Unicode"/>
              </a:rPr>
              <a:t>cui </a:t>
            </a:r>
            <a:r>
              <a:rPr sz="1600" spc="-110" dirty="0">
                <a:latin typeface="Lucida Sans Unicode"/>
                <a:cs typeface="Lucida Sans Unicode"/>
              </a:rPr>
              <a:t>uno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105" dirty="0">
                <a:latin typeface="Lucida Sans Unicode"/>
                <a:cs typeface="Lucida Sans Unicode"/>
              </a:rPr>
              <a:t>controllo </a:t>
            </a:r>
            <a:r>
              <a:rPr sz="1600" spc="-75" dirty="0">
                <a:latin typeface="Lucida Sans Unicode"/>
                <a:cs typeface="Lucida Sans Unicode"/>
              </a:rPr>
              <a:t>(di parità): </a:t>
            </a:r>
            <a:r>
              <a:rPr sz="1600" spc="-155" dirty="0">
                <a:latin typeface="Lucida Sans Unicode"/>
                <a:cs typeface="Lucida Sans Unicode"/>
              </a:rPr>
              <a:t>7bit=128</a:t>
            </a:r>
            <a:r>
              <a:rPr sz="1600" spc="-65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configurazioni</a:t>
            </a:r>
            <a:endParaRPr sz="1600">
              <a:latin typeface="Lucida Sans Unicode"/>
              <a:cs typeface="Lucida Sans Unicode"/>
            </a:endParaRPr>
          </a:p>
          <a:p>
            <a:pPr marL="120014">
              <a:lnSpc>
                <a:spcPct val="100000"/>
              </a:lnSpc>
              <a:spcBef>
                <a:spcPts val="1825"/>
              </a:spcBef>
            </a:pP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80" dirty="0">
                <a:latin typeface="Lucida Sans Unicode"/>
                <a:cs typeface="Lucida Sans Unicode"/>
              </a:rPr>
              <a:t>caratteri </a:t>
            </a:r>
            <a:r>
              <a:rPr sz="1600" spc="-85" dirty="0">
                <a:latin typeface="Lucida Sans Unicode"/>
                <a:cs typeface="Lucida Sans Unicode"/>
              </a:rPr>
              <a:t>sono </a:t>
            </a:r>
            <a:r>
              <a:rPr sz="1600" spc="-114" dirty="0">
                <a:latin typeface="Lucida Sans Unicode"/>
                <a:cs typeface="Lucida Sans Unicode"/>
              </a:rPr>
              <a:t>distinti</a:t>
            </a:r>
            <a:r>
              <a:rPr sz="1600" spc="40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in: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302895" marR="1059180" indent="-18288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03530" algn="l"/>
              </a:tabLst>
            </a:pPr>
            <a:r>
              <a:rPr sz="1600" b="1" spc="-30" dirty="0">
                <a:latin typeface="Yu Gothic UI"/>
                <a:cs typeface="Yu Gothic UI"/>
              </a:rPr>
              <a:t>caratteri </a:t>
            </a:r>
            <a:r>
              <a:rPr sz="1600" b="1" spc="-65" dirty="0">
                <a:latin typeface="Yu Gothic UI"/>
                <a:cs typeface="Yu Gothic UI"/>
              </a:rPr>
              <a:t>di </a:t>
            </a:r>
            <a:r>
              <a:rPr sz="1600" b="1" spc="-35" dirty="0">
                <a:latin typeface="Yu Gothic UI"/>
                <a:cs typeface="Yu Gothic UI"/>
              </a:rPr>
              <a:t>comando </a:t>
            </a:r>
            <a:r>
              <a:rPr sz="1600" b="1" spc="-25" dirty="0">
                <a:latin typeface="Yu Gothic UI"/>
                <a:cs typeface="Yu Gothic UI"/>
              </a:rPr>
              <a:t>(codici </a:t>
            </a:r>
            <a:r>
              <a:rPr sz="1600" b="1" spc="-65" dirty="0">
                <a:latin typeface="Yu Gothic UI"/>
                <a:cs typeface="Yu Gothic UI"/>
              </a:rPr>
              <a:t>di </a:t>
            </a:r>
            <a:r>
              <a:rPr sz="1600" b="1" spc="-10" dirty="0">
                <a:latin typeface="Yu Gothic UI"/>
                <a:cs typeface="Yu Gothic UI"/>
              </a:rPr>
              <a:t>trasmissione </a:t>
            </a:r>
            <a:r>
              <a:rPr sz="1600" b="1" spc="-70" dirty="0">
                <a:latin typeface="Yu Gothic UI"/>
                <a:cs typeface="Yu Gothic UI"/>
              </a:rPr>
              <a:t>o </a:t>
            </a:r>
            <a:r>
              <a:rPr sz="1600" b="1" spc="-65" dirty="0">
                <a:latin typeface="Yu Gothic UI"/>
                <a:cs typeface="Yu Gothic UI"/>
              </a:rPr>
              <a:t>di </a:t>
            </a:r>
            <a:r>
              <a:rPr sz="1600" b="1" spc="-55" dirty="0">
                <a:latin typeface="Yu Gothic UI"/>
                <a:cs typeface="Yu Gothic UI"/>
              </a:rPr>
              <a:t>controllo </a:t>
            </a:r>
            <a:r>
              <a:rPr sz="1600" b="1" spc="-20" dirty="0">
                <a:latin typeface="Yu Gothic UI"/>
                <a:cs typeface="Yu Gothic UI"/>
              </a:rPr>
              <a:t>della </a:t>
            </a:r>
            <a:r>
              <a:rPr sz="1600" b="1" spc="-10" dirty="0">
                <a:latin typeface="Yu Gothic UI"/>
                <a:cs typeface="Yu Gothic UI"/>
              </a:rPr>
              <a:t>stampa)  </a:t>
            </a:r>
            <a:r>
              <a:rPr sz="1600" spc="-50" dirty="0">
                <a:latin typeface="Lucida Sans Unicode"/>
                <a:cs typeface="Lucida Sans Unicode"/>
              </a:rPr>
              <a:t>Line </a:t>
            </a:r>
            <a:r>
              <a:rPr sz="1600" spc="-5" dirty="0">
                <a:latin typeface="Lucida Sans Unicode"/>
                <a:cs typeface="Lucida Sans Unicode"/>
              </a:rPr>
              <a:t>Feed </a:t>
            </a:r>
            <a:r>
              <a:rPr sz="1600" spc="40" dirty="0">
                <a:latin typeface="Lucida Sans Unicode"/>
                <a:cs typeface="Lucida Sans Unicode"/>
              </a:rPr>
              <a:t>(LF) </a:t>
            </a:r>
            <a:r>
              <a:rPr sz="1600" spc="-130" dirty="0">
                <a:latin typeface="Lucida Sans Unicode"/>
                <a:cs typeface="Lucida Sans Unicode"/>
              </a:rPr>
              <a:t>00001010 </a:t>
            </a:r>
            <a:r>
              <a:rPr sz="1600" spc="5" dirty="0">
                <a:latin typeface="Lucida Sans Unicode"/>
                <a:cs typeface="Lucida Sans Unicode"/>
              </a:rPr>
              <a:t>Escape </a:t>
            </a:r>
            <a:r>
              <a:rPr sz="1600" spc="35" dirty="0">
                <a:latin typeface="Lucida Sans Unicode"/>
                <a:cs typeface="Lucida Sans Unicode"/>
              </a:rPr>
              <a:t>(Esc)</a:t>
            </a:r>
            <a:r>
              <a:rPr sz="1600" spc="-225" dirty="0">
                <a:latin typeface="Lucida Sans Unicode"/>
                <a:cs typeface="Lucida Sans Unicode"/>
              </a:rPr>
              <a:t> </a:t>
            </a:r>
            <a:r>
              <a:rPr sz="1600" spc="-130" dirty="0">
                <a:latin typeface="Lucida Sans Unicode"/>
                <a:cs typeface="Lucida Sans Unicode"/>
              </a:rPr>
              <a:t>00011011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302895" indent="-182880">
              <a:lnSpc>
                <a:spcPct val="100000"/>
              </a:lnSpc>
              <a:buFont typeface="Arial"/>
              <a:buChar char="•"/>
              <a:tabLst>
                <a:tab pos="303530" algn="l"/>
              </a:tabLst>
            </a:pPr>
            <a:r>
              <a:rPr sz="1600" b="1" spc="-30" dirty="0">
                <a:latin typeface="Yu Gothic UI"/>
                <a:cs typeface="Yu Gothic UI"/>
              </a:rPr>
              <a:t>caratteri </a:t>
            </a:r>
            <a:r>
              <a:rPr sz="1600" b="1" spc="-20" dirty="0">
                <a:latin typeface="Yu Gothic UI"/>
                <a:cs typeface="Yu Gothic UI"/>
              </a:rPr>
              <a:t>alfanumerici: </a:t>
            </a:r>
            <a:r>
              <a:rPr sz="1600" b="1" spc="-35" dirty="0">
                <a:latin typeface="Yu Gothic UI"/>
                <a:cs typeface="Yu Gothic UI"/>
              </a:rPr>
              <a:t>lettere </a:t>
            </a:r>
            <a:r>
              <a:rPr sz="1600" b="1" spc="-40" dirty="0">
                <a:latin typeface="Yu Gothic UI"/>
                <a:cs typeface="Yu Gothic UI"/>
              </a:rPr>
              <a:t>dell’alfabeto </a:t>
            </a:r>
            <a:r>
              <a:rPr sz="1600" b="1" spc="-10" dirty="0">
                <a:latin typeface="Yu Gothic UI"/>
                <a:cs typeface="Yu Gothic UI"/>
              </a:rPr>
              <a:t>maiuscole </a:t>
            </a:r>
            <a:r>
              <a:rPr sz="1600" b="1" spc="35" dirty="0">
                <a:latin typeface="Yu Gothic UI"/>
                <a:cs typeface="Yu Gothic UI"/>
              </a:rPr>
              <a:t>e </a:t>
            </a:r>
            <a:r>
              <a:rPr sz="1600" b="1" spc="-20" dirty="0">
                <a:latin typeface="Yu Gothic UI"/>
                <a:cs typeface="Yu Gothic UI"/>
              </a:rPr>
              <a:t>minuscole </a:t>
            </a:r>
            <a:r>
              <a:rPr sz="1600" b="1" spc="35" dirty="0">
                <a:latin typeface="Yu Gothic UI"/>
                <a:cs typeface="Yu Gothic UI"/>
              </a:rPr>
              <a:t>e </a:t>
            </a:r>
            <a:r>
              <a:rPr sz="1600" b="1" spc="-25" dirty="0">
                <a:latin typeface="Yu Gothic UI"/>
                <a:cs typeface="Yu Gothic UI"/>
              </a:rPr>
              <a:t>cifre</a:t>
            </a:r>
            <a:r>
              <a:rPr sz="1600" b="1" spc="80" dirty="0">
                <a:latin typeface="Yu Gothic UI"/>
                <a:cs typeface="Yu Gothic UI"/>
              </a:rPr>
              <a:t> </a:t>
            </a:r>
            <a:r>
              <a:rPr sz="1600" b="1" spc="-25" dirty="0">
                <a:latin typeface="Yu Gothic UI"/>
                <a:cs typeface="Yu Gothic UI"/>
              </a:rPr>
              <a:t>numeriche</a:t>
            </a:r>
            <a:endParaRPr sz="1600">
              <a:latin typeface="Yu Gothic UI"/>
              <a:cs typeface="Yu Gothic UI"/>
            </a:endParaRPr>
          </a:p>
          <a:p>
            <a:pPr marL="577215">
              <a:lnSpc>
                <a:spcPct val="100000"/>
              </a:lnSpc>
              <a:spcBef>
                <a:spcPts val="5"/>
              </a:spcBef>
            </a:pPr>
            <a:r>
              <a:rPr sz="1600" spc="-40" dirty="0">
                <a:latin typeface="Lucida Sans Unicode"/>
                <a:cs typeface="Lucida Sans Unicode"/>
              </a:rPr>
              <a:t>A </a:t>
            </a:r>
            <a:r>
              <a:rPr sz="1600" spc="-130" dirty="0">
                <a:latin typeface="Lucida Sans Unicode"/>
                <a:cs typeface="Lucida Sans Unicode"/>
              </a:rPr>
              <a:t>01000001 </a:t>
            </a:r>
            <a:r>
              <a:rPr sz="1600" spc="145" dirty="0">
                <a:latin typeface="Lucida Sans Unicode"/>
                <a:cs typeface="Lucida Sans Unicode"/>
              </a:rPr>
              <a:t>B </a:t>
            </a:r>
            <a:r>
              <a:rPr sz="1600" spc="-130" dirty="0">
                <a:latin typeface="Lucida Sans Unicode"/>
                <a:cs typeface="Lucida Sans Unicode"/>
              </a:rPr>
              <a:t>01000010 </a:t>
            </a:r>
            <a:r>
              <a:rPr sz="1600" spc="45" dirty="0">
                <a:latin typeface="Lucida Sans Unicode"/>
                <a:cs typeface="Lucida Sans Unicode"/>
              </a:rPr>
              <a:t>C</a:t>
            </a:r>
            <a:r>
              <a:rPr sz="1600" spc="-170" dirty="0">
                <a:latin typeface="Lucida Sans Unicode"/>
                <a:cs typeface="Lucida Sans Unicode"/>
              </a:rPr>
              <a:t> </a:t>
            </a:r>
            <a:r>
              <a:rPr sz="1600" spc="-130" dirty="0">
                <a:latin typeface="Lucida Sans Unicode"/>
                <a:cs typeface="Lucida Sans Unicode"/>
              </a:rPr>
              <a:t>01000011</a:t>
            </a:r>
            <a:endParaRPr sz="1600">
              <a:latin typeface="Lucida Sans Unicode"/>
              <a:cs typeface="Lucida Sans Unicode"/>
            </a:endParaRPr>
          </a:p>
          <a:p>
            <a:pPr marL="577215">
              <a:lnSpc>
                <a:spcPct val="100000"/>
              </a:lnSpc>
            </a:pP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125" dirty="0">
                <a:latin typeface="Lucida Sans Unicode"/>
                <a:cs typeface="Lucida Sans Unicode"/>
              </a:rPr>
              <a:t>01100001 </a:t>
            </a:r>
            <a:r>
              <a:rPr sz="1600" spc="-120" dirty="0">
                <a:latin typeface="Lucida Sans Unicode"/>
                <a:cs typeface="Lucida Sans Unicode"/>
              </a:rPr>
              <a:t>b </a:t>
            </a:r>
            <a:r>
              <a:rPr sz="1600" spc="-125" dirty="0">
                <a:latin typeface="Lucida Sans Unicode"/>
                <a:cs typeface="Lucida Sans Unicode"/>
              </a:rPr>
              <a:t>01100010 </a:t>
            </a:r>
            <a:r>
              <a:rPr sz="1600" spc="-25" dirty="0">
                <a:latin typeface="Lucida Sans Unicode"/>
                <a:cs typeface="Lucida Sans Unicode"/>
              </a:rPr>
              <a:t>c</a:t>
            </a:r>
            <a:r>
              <a:rPr sz="1600" spc="50" dirty="0">
                <a:latin typeface="Lucida Sans Unicode"/>
                <a:cs typeface="Lucida Sans Unicode"/>
              </a:rPr>
              <a:t> </a:t>
            </a:r>
            <a:r>
              <a:rPr sz="1600" spc="-125" dirty="0">
                <a:latin typeface="Lucida Sans Unicode"/>
                <a:cs typeface="Lucida Sans Unicode"/>
              </a:rPr>
              <a:t>01100011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302895" indent="-182880">
              <a:lnSpc>
                <a:spcPct val="100000"/>
              </a:lnSpc>
              <a:buFont typeface="Arial"/>
              <a:buChar char="•"/>
              <a:tabLst>
                <a:tab pos="303530" algn="l"/>
              </a:tabLst>
            </a:pPr>
            <a:r>
              <a:rPr sz="1600" b="1" spc="20" dirty="0">
                <a:latin typeface="Yu Gothic UI"/>
                <a:cs typeface="Yu Gothic UI"/>
              </a:rPr>
              <a:t>Segni: </a:t>
            </a:r>
            <a:r>
              <a:rPr sz="1600" b="1" spc="-45" dirty="0">
                <a:latin typeface="Yu Gothic UI"/>
                <a:cs typeface="Yu Gothic UI"/>
              </a:rPr>
              <a:t>simboli </a:t>
            </a:r>
            <a:r>
              <a:rPr sz="1600" b="1" spc="-65" dirty="0">
                <a:latin typeface="Yu Gothic UI"/>
                <a:cs typeface="Yu Gothic UI"/>
              </a:rPr>
              <a:t>di </a:t>
            </a:r>
            <a:r>
              <a:rPr sz="1600" b="1" spc="-50" dirty="0">
                <a:latin typeface="Yu Gothic UI"/>
                <a:cs typeface="Yu Gothic UI"/>
              </a:rPr>
              <a:t>punteggiatura </a:t>
            </a:r>
            <a:r>
              <a:rPr sz="1600" b="1" spc="35" dirty="0">
                <a:latin typeface="Yu Gothic UI"/>
                <a:cs typeface="Yu Gothic UI"/>
              </a:rPr>
              <a:t>e </a:t>
            </a:r>
            <a:r>
              <a:rPr sz="1600" b="1" spc="-50" dirty="0">
                <a:latin typeface="Yu Gothic UI"/>
                <a:cs typeface="Yu Gothic UI"/>
              </a:rPr>
              <a:t>operatori</a:t>
            </a:r>
            <a:r>
              <a:rPr sz="1600" b="1" spc="65" dirty="0">
                <a:latin typeface="Yu Gothic UI"/>
                <a:cs typeface="Yu Gothic UI"/>
              </a:rPr>
              <a:t> </a:t>
            </a:r>
            <a:r>
              <a:rPr sz="1600" b="1" spc="-50" dirty="0">
                <a:latin typeface="Yu Gothic UI"/>
                <a:cs typeface="Yu Gothic UI"/>
              </a:rPr>
              <a:t>aritmetico-logici</a:t>
            </a:r>
            <a:endParaRPr sz="1600">
              <a:latin typeface="Yu Gothic UI"/>
              <a:cs typeface="Yu Gothic UI"/>
            </a:endParaRPr>
          </a:p>
          <a:p>
            <a:pPr marL="577215">
              <a:lnSpc>
                <a:spcPct val="100000"/>
              </a:lnSpc>
            </a:pPr>
            <a:r>
              <a:rPr sz="1600" spc="-65" dirty="0">
                <a:latin typeface="Lucida Sans Unicode"/>
                <a:cs typeface="Lucida Sans Unicode"/>
              </a:rPr>
              <a:t>; </a:t>
            </a:r>
            <a:r>
              <a:rPr sz="1600" spc="-125" dirty="0">
                <a:latin typeface="Lucida Sans Unicode"/>
                <a:cs typeface="Lucida Sans Unicode"/>
              </a:rPr>
              <a:t>00111011 </a:t>
            </a:r>
            <a:r>
              <a:rPr sz="1600" spc="-70" dirty="0">
                <a:latin typeface="Lucida Sans Unicode"/>
                <a:cs typeface="Lucida Sans Unicode"/>
              </a:rPr>
              <a:t>“ </a:t>
            </a:r>
            <a:r>
              <a:rPr sz="1600" spc="-125" dirty="0">
                <a:latin typeface="Lucida Sans Unicode"/>
                <a:cs typeface="Lucida Sans Unicode"/>
              </a:rPr>
              <a:t>00100010 </a:t>
            </a:r>
            <a:r>
              <a:rPr sz="1600" spc="-80" dirty="0">
                <a:latin typeface="Lucida Sans Unicode"/>
                <a:cs typeface="Lucida Sans Unicode"/>
              </a:rPr>
              <a:t>[</a:t>
            </a:r>
            <a:r>
              <a:rPr sz="1600" spc="114" dirty="0">
                <a:latin typeface="Lucida Sans Unicode"/>
                <a:cs typeface="Lucida Sans Unicode"/>
              </a:rPr>
              <a:t> </a:t>
            </a:r>
            <a:r>
              <a:rPr sz="1600" spc="-125" dirty="0">
                <a:latin typeface="Lucida Sans Unicode"/>
                <a:cs typeface="Lucida Sans Unicode"/>
              </a:rPr>
              <a:t>01011011</a:t>
            </a:r>
            <a:endParaRPr sz="1600">
              <a:latin typeface="Lucida Sans Unicode"/>
              <a:cs typeface="Lucida Sans Unicode"/>
            </a:endParaRPr>
          </a:p>
          <a:p>
            <a:pPr marL="577215">
              <a:lnSpc>
                <a:spcPct val="100000"/>
              </a:lnSpc>
              <a:spcBef>
                <a:spcPts val="5"/>
              </a:spcBef>
            </a:pPr>
            <a:r>
              <a:rPr sz="1600" spc="-150" dirty="0">
                <a:latin typeface="Lucida Sans Unicode"/>
                <a:cs typeface="Lucida Sans Unicode"/>
              </a:rPr>
              <a:t>* </a:t>
            </a:r>
            <a:r>
              <a:rPr sz="1600" spc="-130" dirty="0">
                <a:latin typeface="Lucida Sans Unicode"/>
                <a:cs typeface="Lucida Sans Unicode"/>
              </a:rPr>
              <a:t>00101010 </a:t>
            </a:r>
            <a:r>
              <a:rPr sz="1600" spc="-395" dirty="0">
                <a:latin typeface="Lucida Sans Unicode"/>
                <a:cs typeface="Lucida Sans Unicode"/>
              </a:rPr>
              <a:t>/ </a:t>
            </a:r>
            <a:r>
              <a:rPr sz="1600" spc="-130" dirty="0">
                <a:latin typeface="Lucida Sans Unicode"/>
                <a:cs typeface="Lucida Sans Unicode"/>
              </a:rPr>
              <a:t>00101111</a:t>
            </a:r>
            <a:r>
              <a:rPr sz="1600" spc="60" dirty="0">
                <a:latin typeface="Lucida Sans Unicode"/>
                <a:cs typeface="Lucida Sans Unicode"/>
              </a:rPr>
              <a:t> </a:t>
            </a:r>
            <a:r>
              <a:rPr sz="1600" spc="-340" dirty="0">
                <a:latin typeface="Lucida Sans Unicode"/>
                <a:cs typeface="Lucida Sans Unicode"/>
              </a:rPr>
              <a:t>&gt; </a:t>
            </a:r>
            <a:r>
              <a:rPr sz="1600" spc="-130" dirty="0">
                <a:latin typeface="Lucida Sans Unicode"/>
                <a:cs typeface="Lucida Sans Unicode"/>
              </a:rPr>
              <a:t>00111110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06045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Codifica </a:t>
            </a:r>
            <a:r>
              <a:rPr dirty="0"/>
              <a:t>dei </a:t>
            </a:r>
            <a:r>
              <a:rPr spc="-5" dirty="0"/>
              <a:t>dati:  Rappresentazione dei</a:t>
            </a:r>
            <a:r>
              <a:rPr spc="-20" dirty="0"/>
              <a:t> </a:t>
            </a:r>
            <a:r>
              <a:rPr spc="-5" dirty="0"/>
              <a:t>caratteri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412874"/>
            <a:ext cx="4859274" cy="54451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73878" y="3809130"/>
            <a:ext cx="3980179" cy="526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950"/>
              </a:lnSpc>
              <a:spcBef>
                <a:spcPts val="135"/>
              </a:spcBef>
              <a:tabLst>
                <a:tab pos="1055370" algn="l"/>
                <a:tab pos="2099945" algn="l"/>
              </a:tabLst>
            </a:pPr>
            <a:r>
              <a:rPr sz="1650" i="1" spc="-30" dirty="0">
                <a:latin typeface="Malgun Gothic"/>
                <a:cs typeface="Malgun Gothic"/>
              </a:rPr>
              <a:t>01000011	01101001	01100001</a:t>
            </a:r>
            <a:r>
              <a:rPr sz="1650" i="1" spc="-5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01101111</a:t>
            </a:r>
            <a:endParaRPr sz="1650">
              <a:latin typeface="Malgun Gothic"/>
              <a:cs typeface="Malgun Gothic"/>
            </a:endParaRPr>
          </a:p>
          <a:p>
            <a:pPr marL="584200">
              <a:lnSpc>
                <a:spcPts val="1950"/>
              </a:lnSpc>
              <a:tabLst>
                <a:tab pos="1640839" algn="l"/>
                <a:tab pos="2760980" algn="l"/>
                <a:tab pos="3795395" algn="l"/>
              </a:tabLst>
            </a:pPr>
            <a:r>
              <a:rPr sz="1650" i="1" spc="-35" dirty="0">
                <a:latin typeface="Malgun Gothic"/>
                <a:cs typeface="Malgun Gothic"/>
              </a:rPr>
              <a:t>C	</a:t>
            </a:r>
            <a:r>
              <a:rPr sz="1650" i="1" spc="-15" dirty="0">
                <a:latin typeface="Malgun Gothic"/>
                <a:cs typeface="Malgun Gothic"/>
              </a:rPr>
              <a:t>i	</a:t>
            </a:r>
            <a:r>
              <a:rPr sz="1650" i="1" spc="-30" dirty="0">
                <a:latin typeface="Malgun Gothic"/>
                <a:cs typeface="Malgun Gothic"/>
              </a:rPr>
              <a:t>a	</a:t>
            </a:r>
            <a:r>
              <a:rPr sz="1650" i="1" spc="-35" dirty="0">
                <a:latin typeface="Malgun Gothic"/>
                <a:cs typeface="Malgun Gothic"/>
              </a:rPr>
              <a:t>o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06045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Codifica </a:t>
            </a:r>
            <a:r>
              <a:rPr dirty="0"/>
              <a:t>dei </a:t>
            </a:r>
            <a:r>
              <a:rPr spc="-5" dirty="0"/>
              <a:t>dati:  Rappresentazione dei</a:t>
            </a:r>
            <a:r>
              <a:rPr spc="-20" dirty="0"/>
              <a:t> </a:t>
            </a:r>
            <a:r>
              <a:rPr spc="-5" dirty="0"/>
              <a:t>caratteri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0641" y="1510029"/>
            <a:ext cx="8014970" cy="3877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2225">
              <a:lnSpc>
                <a:spcPct val="100000"/>
              </a:lnSpc>
              <a:spcBef>
                <a:spcPts val="95"/>
              </a:spcBef>
            </a:pPr>
            <a:r>
              <a:rPr sz="1600" spc="30" dirty="0">
                <a:latin typeface="Lucida Sans Unicode"/>
                <a:cs typeface="Lucida Sans Unicode"/>
              </a:rPr>
              <a:t>ASCII </a:t>
            </a:r>
            <a:r>
              <a:rPr sz="1600" spc="-90" dirty="0">
                <a:latin typeface="Lucida Sans Unicode"/>
                <a:cs typeface="Lucida Sans Unicode"/>
              </a:rPr>
              <a:t>sviluppato per </a:t>
            </a:r>
            <a:r>
              <a:rPr sz="1600" spc="-95" dirty="0">
                <a:latin typeface="Lucida Sans Unicode"/>
                <a:cs typeface="Lucida Sans Unicode"/>
              </a:rPr>
              <a:t>lingue </a:t>
            </a:r>
            <a:r>
              <a:rPr sz="1600" spc="-70" dirty="0">
                <a:latin typeface="Lucida Sans Unicode"/>
                <a:cs typeface="Lucida Sans Unicode"/>
              </a:rPr>
              <a:t>anglosassoni, </a:t>
            </a:r>
            <a:r>
              <a:rPr sz="1600" spc="-114" dirty="0">
                <a:latin typeface="Lucida Sans Unicode"/>
                <a:cs typeface="Lucida Sans Unicode"/>
              </a:rPr>
              <a:t>quindi </a:t>
            </a:r>
            <a:r>
              <a:rPr sz="1600" spc="-110" dirty="0">
                <a:latin typeface="Lucida Sans Unicode"/>
                <a:cs typeface="Lucida Sans Unicode"/>
              </a:rPr>
              <a:t>non </a:t>
            </a:r>
            <a:r>
              <a:rPr sz="1600" spc="-80" dirty="0">
                <a:latin typeface="Lucida Sans Unicode"/>
                <a:cs typeface="Lucida Sans Unicode"/>
              </a:rPr>
              <a:t>contiene </a:t>
            </a:r>
            <a:r>
              <a:rPr sz="1600" spc="-85" dirty="0">
                <a:latin typeface="Lucida Sans Unicode"/>
                <a:cs typeface="Lucida Sans Unicode"/>
              </a:rPr>
              <a:t>codici </a:t>
            </a:r>
            <a:r>
              <a:rPr sz="1600" spc="-90" dirty="0">
                <a:latin typeface="Lucida Sans Unicode"/>
                <a:cs typeface="Lucida Sans Unicode"/>
              </a:rPr>
              <a:t>per </a:t>
            </a:r>
            <a:r>
              <a:rPr sz="1600" spc="-130" dirty="0">
                <a:latin typeface="Lucida Sans Unicode"/>
                <a:cs typeface="Lucida Sans Unicode"/>
              </a:rPr>
              <a:t>molti </a:t>
            </a:r>
            <a:r>
              <a:rPr sz="1600" spc="-80" dirty="0">
                <a:latin typeface="Lucida Sans Unicode"/>
                <a:cs typeface="Lucida Sans Unicode"/>
              </a:rPr>
              <a:t>caratteri </a:t>
            </a:r>
            <a:r>
              <a:rPr sz="1600" spc="-120" dirty="0">
                <a:latin typeface="Lucida Sans Unicode"/>
                <a:cs typeface="Lucida Sans Unicode"/>
              </a:rPr>
              <a:t>di  </a:t>
            </a:r>
            <a:r>
              <a:rPr sz="1600" spc="-80" dirty="0">
                <a:latin typeface="Lucida Sans Unicode"/>
                <a:cs typeface="Lucida Sans Unicode"/>
              </a:rPr>
              <a:t>altre</a:t>
            </a:r>
            <a:r>
              <a:rPr sz="1600" spc="-60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lingue</a:t>
            </a:r>
            <a:endParaRPr sz="1600">
              <a:latin typeface="Lucida Sans Unicode"/>
              <a:cs typeface="Lucida Sans Unicode"/>
            </a:endParaRPr>
          </a:p>
          <a:p>
            <a:pPr marL="280670" marR="77470" algn="just">
              <a:lnSpc>
                <a:spcPct val="100000"/>
              </a:lnSpc>
              <a:spcBef>
                <a:spcPts val="1580"/>
              </a:spcBef>
            </a:pPr>
            <a:r>
              <a:rPr sz="1600" b="1" spc="-10" dirty="0">
                <a:latin typeface="Yu Gothic UI"/>
                <a:cs typeface="Yu Gothic UI"/>
              </a:rPr>
              <a:t>UNICODE</a:t>
            </a:r>
            <a:r>
              <a:rPr sz="1600" spc="-10" dirty="0">
                <a:latin typeface="Lucida Sans Unicode"/>
                <a:cs typeface="Lucida Sans Unicode"/>
              </a:rPr>
              <a:t>:sistema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80" dirty="0">
                <a:latin typeface="Lucida Sans Unicode"/>
                <a:cs typeface="Lucida Sans Unicode"/>
              </a:rPr>
              <a:t>codifica </a:t>
            </a:r>
            <a:r>
              <a:rPr sz="1600" spc="-50" dirty="0">
                <a:latin typeface="Lucida Sans Unicode"/>
                <a:cs typeface="Lucida Sans Unicode"/>
              </a:rPr>
              <a:t>che </a:t>
            </a:r>
            <a:r>
              <a:rPr sz="1600" spc="-40" dirty="0">
                <a:latin typeface="Lucida Sans Unicode"/>
                <a:cs typeface="Lucida Sans Unicode"/>
              </a:rPr>
              <a:t>assegna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spc="-85" dirty="0">
                <a:latin typeface="Lucida Sans Unicode"/>
                <a:cs typeface="Lucida Sans Unicode"/>
              </a:rPr>
              <a:t>univoco </a:t>
            </a:r>
            <a:r>
              <a:rPr sz="1600" spc="-60" dirty="0">
                <a:latin typeface="Lucida Sans Unicode"/>
                <a:cs typeface="Lucida Sans Unicode"/>
              </a:rPr>
              <a:t>ad </a:t>
            </a:r>
            <a:r>
              <a:rPr sz="1600" spc="-105" dirty="0">
                <a:latin typeface="Lucida Sans Unicode"/>
                <a:cs typeface="Lucida Sans Unicode"/>
              </a:rPr>
              <a:t>ogni </a:t>
            </a:r>
            <a:r>
              <a:rPr sz="1600" spc="-65" dirty="0">
                <a:latin typeface="Lucida Sans Unicode"/>
                <a:cs typeface="Lucida Sans Unicode"/>
              </a:rPr>
              <a:t>carattere  </a:t>
            </a:r>
            <a:r>
              <a:rPr sz="1600" spc="-80" dirty="0">
                <a:latin typeface="Lucida Sans Unicode"/>
                <a:cs typeface="Lucida Sans Unicode"/>
              </a:rPr>
              <a:t>usato </a:t>
            </a:r>
            <a:r>
              <a:rPr sz="1600" spc="-85" dirty="0">
                <a:latin typeface="Lucida Sans Unicode"/>
                <a:cs typeface="Lucida Sans Unicode"/>
              </a:rPr>
              <a:t>per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90" dirty="0">
                <a:latin typeface="Lucida Sans Unicode"/>
                <a:cs typeface="Lucida Sans Unicode"/>
              </a:rPr>
              <a:t>scrittura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85" dirty="0">
                <a:latin typeface="Lucida Sans Unicode"/>
                <a:cs typeface="Lucida Sans Unicode"/>
              </a:rPr>
              <a:t>testi,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75" dirty="0">
                <a:latin typeface="Lucida Sans Unicode"/>
                <a:cs typeface="Lucida Sans Unicode"/>
              </a:rPr>
              <a:t>maniera </a:t>
            </a:r>
            <a:r>
              <a:rPr sz="1600" spc="-95" dirty="0">
                <a:latin typeface="Lucida Sans Unicode"/>
                <a:cs typeface="Lucida Sans Unicode"/>
              </a:rPr>
              <a:t>indipendente </a:t>
            </a:r>
            <a:r>
              <a:rPr sz="1600" spc="-70" dirty="0">
                <a:latin typeface="Lucida Sans Unicode"/>
                <a:cs typeface="Lucida Sans Unicode"/>
              </a:rPr>
              <a:t>dalla </a:t>
            </a:r>
            <a:r>
              <a:rPr sz="1600" spc="-90" dirty="0">
                <a:latin typeface="Lucida Sans Unicode"/>
                <a:cs typeface="Lucida Sans Unicode"/>
              </a:rPr>
              <a:t>lingua, </a:t>
            </a:r>
            <a:r>
              <a:rPr sz="1600" spc="-70" dirty="0">
                <a:latin typeface="Lucida Sans Unicode"/>
                <a:cs typeface="Lucida Sans Unicode"/>
              </a:rPr>
              <a:t>dalla </a:t>
            </a:r>
            <a:r>
              <a:rPr sz="1600" spc="-100" dirty="0">
                <a:latin typeface="Lucida Sans Unicode"/>
                <a:cs typeface="Lucida Sans Unicode"/>
              </a:rPr>
              <a:t>piattaforma  informatica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75" dirty="0">
                <a:latin typeface="Lucida Sans Unicode"/>
                <a:cs typeface="Lucida Sans Unicode"/>
              </a:rPr>
              <a:t>dal </a:t>
            </a:r>
            <a:r>
              <a:rPr sz="1600" spc="-105" dirty="0">
                <a:latin typeface="Lucida Sans Unicode"/>
                <a:cs typeface="Lucida Sans Unicode"/>
              </a:rPr>
              <a:t>programma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105" dirty="0">
                <a:latin typeface="Lucida Sans Unicode"/>
                <a:cs typeface="Lucida Sans Unicode"/>
              </a:rPr>
              <a:t>utilizzato.</a:t>
            </a:r>
            <a:endParaRPr sz="1600">
              <a:latin typeface="Lucida Sans Unicode"/>
              <a:cs typeface="Lucida Sans Unicode"/>
            </a:endParaRPr>
          </a:p>
          <a:p>
            <a:pPr marL="679450" marR="5080" indent="-342900" algn="just">
              <a:lnSpc>
                <a:spcPct val="100000"/>
              </a:lnSpc>
              <a:spcBef>
                <a:spcPts val="1875"/>
              </a:spcBef>
              <a:buChar char="•"/>
              <a:tabLst>
                <a:tab pos="680085" algn="l"/>
              </a:tabLst>
            </a:pPr>
            <a:r>
              <a:rPr sz="1600" spc="-55" dirty="0">
                <a:latin typeface="Lucida Sans Unicode"/>
                <a:cs typeface="Lucida Sans Unicode"/>
              </a:rPr>
              <a:t>Codice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125" dirty="0">
                <a:latin typeface="Lucida Sans Unicode"/>
                <a:cs typeface="Lucida Sans Unicode"/>
              </a:rPr>
              <a:t>16 </a:t>
            </a:r>
            <a:r>
              <a:rPr sz="1600" spc="-135" dirty="0">
                <a:latin typeface="Lucida Sans Unicode"/>
                <a:cs typeface="Lucida Sans Unicode"/>
              </a:rPr>
              <a:t>bit </a:t>
            </a:r>
            <a:r>
              <a:rPr sz="1600" spc="-50" dirty="0">
                <a:latin typeface="Lucida Sans Unicode"/>
                <a:cs typeface="Lucida Sans Unicode"/>
              </a:rPr>
              <a:t>che </a:t>
            </a:r>
            <a:r>
              <a:rPr sz="1600" spc="-110" dirty="0">
                <a:latin typeface="Lucida Sans Unicode"/>
                <a:cs typeface="Lucida Sans Unicode"/>
              </a:rPr>
              <a:t>può </a:t>
            </a:r>
            <a:r>
              <a:rPr sz="1600" spc="-30" dirty="0">
                <a:latin typeface="Lucida Sans Unicode"/>
                <a:cs typeface="Lucida Sans Unicode"/>
              </a:rPr>
              <a:t>essere </a:t>
            </a:r>
            <a:r>
              <a:rPr sz="1600" spc="-80" dirty="0">
                <a:latin typeface="Lucida Sans Unicode"/>
                <a:cs typeface="Lucida Sans Unicode"/>
              </a:rPr>
              <a:t>usato </a:t>
            </a:r>
            <a:r>
              <a:rPr sz="1600" spc="-85" dirty="0">
                <a:latin typeface="Lucida Sans Unicode"/>
                <a:cs typeface="Lucida Sans Unicode"/>
              </a:rPr>
              <a:t>per </a:t>
            </a:r>
            <a:r>
              <a:rPr sz="1600" spc="-80" dirty="0">
                <a:latin typeface="Lucida Sans Unicode"/>
                <a:cs typeface="Lucida Sans Unicode"/>
              </a:rPr>
              <a:t>codificare </a:t>
            </a:r>
            <a:r>
              <a:rPr sz="1600" spc="-95" dirty="0">
                <a:latin typeface="Lucida Sans Unicode"/>
                <a:cs typeface="Lucida Sans Unicode"/>
              </a:rPr>
              <a:t>2</a:t>
            </a:r>
            <a:r>
              <a:rPr sz="1575" spc="-142" baseline="26455" dirty="0">
                <a:latin typeface="Lucida Sans Unicode"/>
                <a:cs typeface="Lucida Sans Unicode"/>
              </a:rPr>
              <a:t>16 </a:t>
            </a:r>
            <a:r>
              <a:rPr sz="1600" spc="-105" dirty="0">
                <a:latin typeface="Lucida Sans Unicode"/>
                <a:cs typeface="Lucida Sans Unicode"/>
              </a:rPr>
              <a:t>simboli </a:t>
            </a:r>
            <a:r>
              <a:rPr sz="1600" spc="-80" dirty="0">
                <a:latin typeface="Lucida Sans Unicode"/>
                <a:cs typeface="Lucida Sans Unicode"/>
              </a:rPr>
              <a:t>diversi  (codificando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80" dirty="0">
                <a:latin typeface="Lucida Sans Unicode"/>
                <a:cs typeface="Lucida Sans Unicode"/>
              </a:rPr>
              <a:t>caratteri usati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75" dirty="0">
                <a:latin typeface="Lucida Sans Unicode"/>
                <a:cs typeface="Lucida Sans Unicode"/>
              </a:rPr>
              <a:t>quasi </a:t>
            </a:r>
            <a:r>
              <a:rPr sz="1600" spc="-114" dirty="0">
                <a:latin typeface="Lucida Sans Unicode"/>
                <a:cs typeface="Lucida Sans Unicode"/>
              </a:rPr>
              <a:t>tutte </a:t>
            </a:r>
            <a:r>
              <a:rPr sz="1600" spc="-55" dirty="0">
                <a:latin typeface="Lucida Sans Unicode"/>
                <a:cs typeface="Lucida Sans Unicode"/>
              </a:rPr>
              <a:t>le </a:t>
            </a:r>
            <a:r>
              <a:rPr sz="1600" spc="-95" dirty="0">
                <a:latin typeface="Lucida Sans Unicode"/>
                <a:cs typeface="Lucida Sans Unicode"/>
              </a:rPr>
              <a:t>lingue </a:t>
            </a:r>
            <a:r>
              <a:rPr sz="1600" spc="-50" dirty="0">
                <a:latin typeface="Lucida Sans Unicode"/>
                <a:cs typeface="Lucida Sans Unicode"/>
              </a:rPr>
              <a:t>vive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65" dirty="0">
                <a:latin typeface="Lucida Sans Unicode"/>
                <a:cs typeface="Lucida Sans Unicode"/>
              </a:rPr>
              <a:t>alcune </a:t>
            </a:r>
            <a:r>
              <a:rPr sz="1600" spc="-95" dirty="0">
                <a:latin typeface="Lucida Sans Unicode"/>
                <a:cs typeface="Lucida Sans Unicode"/>
              </a:rPr>
              <a:t>lingue </a:t>
            </a:r>
            <a:r>
              <a:rPr sz="1600" spc="-105" dirty="0">
                <a:latin typeface="Lucida Sans Unicode"/>
                <a:cs typeface="Lucida Sans Unicode"/>
              </a:rPr>
              <a:t>morte,  </a:t>
            </a:r>
            <a:r>
              <a:rPr sz="1600" spc="-80" dirty="0">
                <a:latin typeface="Lucida Sans Unicode"/>
                <a:cs typeface="Lucida Sans Unicode"/>
              </a:rPr>
              <a:t>nonché </a:t>
            </a:r>
            <a:r>
              <a:rPr sz="1600" spc="-105" dirty="0">
                <a:latin typeface="Lucida Sans Unicode"/>
                <a:cs typeface="Lucida Sans Unicode"/>
              </a:rPr>
              <a:t>simboli </a:t>
            </a:r>
            <a:r>
              <a:rPr sz="1600" spc="-90" dirty="0">
                <a:latin typeface="Lucida Sans Unicode"/>
                <a:cs typeface="Lucida Sans Unicode"/>
              </a:rPr>
              <a:t>matematici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90" dirty="0">
                <a:latin typeface="Lucida Sans Unicode"/>
                <a:cs typeface="Lucida Sans Unicode"/>
              </a:rPr>
              <a:t>chimici, </a:t>
            </a:r>
            <a:r>
              <a:rPr sz="1600" spc="-85" dirty="0">
                <a:latin typeface="Lucida Sans Unicode"/>
                <a:cs typeface="Lucida Sans Unicode"/>
              </a:rPr>
              <a:t>cartografici, </a:t>
            </a:r>
            <a:r>
              <a:rPr sz="1600" spc="-80" dirty="0">
                <a:latin typeface="Lucida Sans Unicode"/>
                <a:cs typeface="Lucida Sans Unicode"/>
              </a:rPr>
              <a:t>l'alfabeto </a:t>
            </a:r>
            <a:r>
              <a:rPr sz="1600" spc="-50" dirty="0">
                <a:latin typeface="Lucida Sans Unicode"/>
                <a:cs typeface="Lucida Sans Unicode"/>
              </a:rPr>
              <a:t>Braille,</a:t>
            </a:r>
            <a:r>
              <a:rPr sz="1600" spc="25" dirty="0">
                <a:latin typeface="Lucida Sans Unicode"/>
                <a:cs typeface="Lucida Sans Unicode"/>
              </a:rPr>
              <a:t> </a:t>
            </a:r>
            <a:r>
              <a:rPr sz="1600" spc="-20" dirty="0">
                <a:latin typeface="Lucida Sans Unicode"/>
                <a:cs typeface="Lucida Sans Unicode"/>
              </a:rPr>
              <a:t>ecc.)</a:t>
            </a:r>
            <a:endParaRPr sz="1600">
              <a:latin typeface="Lucida Sans Unicode"/>
              <a:cs typeface="Lucida Sans Unicode"/>
            </a:endParaRPr>
          </a:p>
          <a:p>
            <a:pPr marL="679450" indent="-342900" algn="just">
              <a:lnSpc>
                <a:spcPct val="100000"/>
              </a:lnSpc>
              <a:spcBef>
                <a:spcPts val="385"/>
              </a:spcBef>
              <a:buChar char="•"/>
              <a:tabLst>
                <a:tab pos="680085" algn="l"/>
              </a:tabLst>
            </a:pPr>
            <a:r>
              <a:rPr sz="1600" spc="60" dirty="0">
                <a:latin typeface="Lucida Sans Unicode"/>
                <a:cs typeface="Lucida Sans Unicode"/>
              </a:rPr>
              <a:t>PRO:</a:t>
            </a:r>
            <a:endParaRPr sz="1600">
              <a:latin typeface="Lucida Sans Unicode"/>
              <a:cs typeface="Lucida Sans Unicode"/>
            </a:endParaRPr>
          </a:p>
          <a:p>
            <a:pPr marL="1057275" lvl="1" indent="-365760">
              <a:lnSpc>
                <a:spcPct val="100000"/>
              </a:lnSpc>
              <a:spcBef>
                <a:spcPts val="385"/>
              </a:spcBef>
              <a:buChar char="—"/>
              <a:tabLst>
                <a:tab pos="1057275" algn="l"/>
                <a:tab pos="1057910" algn="l"/>
              </a:tabLst>
            </a:pPr>
            <a:r>
              <a:rPr sz="1600" spc="-65" dirty="0">
                <a:latin typeface="Lucida Sans Unicode"/>
                <a:cs typeface="Lucida Sans Unicode"/>
              </a:rPr>
              <a:t>Universalit</a:t>
            </a:r>
            <a:r>
              <a:rPr sz="1600" spc="-65" dirty="0">
                <a:latin typeface="Arial"/>
                <a:cs typeface="Arial"/>
              </a:rPr>
              <a:t>à</a:t>
            </a:r>
            <a:endParaRPr sz="1600">
              <a:latin typeface="Arial"/>
              <a:cs typeface="Arial"/>
            </a:endParaRPr>
          </a:p>
          <a:p>
            <a:pPr marL="679450" indent="-342900" algn="just">
              <a:lnSpc>
                <a:spcPct val="100000"/>
              </a:lnSpc>
              <a:spcBef>
                <a:spcPts val="384"/>
              </a:spcBef>
              <a:buChar char="•"/>
              <a:tabLst>
                <a:tab pos="680085" algn="l"/>
              </a:tabLst>
            </a:pPr>
            <a:r>
              <a:rPr sz="1600" spc="-70" dirty="0">
                <a:latin typeface="Lucida Sans Unicode"/>
                <a:cs typeface="Lucida Sans Unicode"/>
              </a:rPr>
              <a:t>Problemi:</a:t>
            </a:r>
            <a:endParaRPr sz="1600">
              <a:latin typeface="Lucida Sans Unicode"/>
              <a:cs typeface="Lucida Sans Unicode"/>
            </a:endParaRPr>
          </a:p>
          <a:p>
            <a:pPr marL="1028065" lvl="1" indent="-347345">
              <a:lnSpc>
                <a:spcPct val="100000"/>
              </a:lnSpc>
              <a:spcBef>
                <a:spcPts val="380"/>
              </a:spcBef>
              <a:buChar char="—"/>
              <a:tabLst>
                <a:tab pos="1028065" algn="l"/>
                <a:tab pos="1028700" algn="l"/>
              </a:tabLst>
            </a:pPr>
            <a:r>
              <a:rPr sz="1600" spc="-80" dirty="0">
                <a:latin typeface="Lucida Sans Unicode"/>
                <a:cs typeface="Lucida Sans Unicode"/>
              </a:rPr>
              <a:t>Non </a:t>
            </a:r>
            <a:r>
              <a:rPr sz="1600" spc="-140" dirty="0">
                <a:latin typeface="Lucida Sans Unicode"/>
                <a:cs typeface="Lucida Sans Unicode"/>
              </a:rPr>
              <a:t>tutti </a:t>
            </a:r>
            <a:r>
              <a:rPr sz="1600" spc="-114" dirty="0">
                <a:latin typeface="Lucida Sans Unicode"/>
                <a:cs typeface="Lucida Sans Unicode"/>
              </a:rPr>
              <a:t>gli </a:t>
            </a:r>
            <a:r>
              <a:rPr sz="1600" spc="-105" dirty="0">
                <a:latin typeface="Lucida Sans Unicode"/>
                <a:cs typeface="Lucida Sans Unicode"/>
              </a:rPr>
              <a:t>editori lo</a:t>
            </a:r>
            <a:r>
              <a:rPr sz="1600" spc="130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trattano</a:t>
            </a:r>
            <a:endParaRPr sz="1600">
              <a:latin typeface="Lucida Sans Unicode"/>
              <a:cs typeface="Lucida Sans Unicode"/>
            </a:endParaRPr>
          </a:p>
          <a:p>
            <a:pPr marL="1028065" lvl="1" indent="-347345">
              <a:lnSpc>
                <a:spcPct val="100000"/>
              </a:lnSpc>
              <a:spcBef>
                <a:spcPts val="390"/>
              </a:spcBef>
              <a:buChar char="—"/>
              <a:tabLst>
                <a:tab pos="1028065" algn="l"/>
                <a:tab pos="1028700" algn="l"/>
              </a:tabLst>
            </a:pPr>
            <a:r>
              <a:rPr sz="1600" spc="-90" dirty="0">
                <a:latin typeface="Lucida Sans Unicode"/>
                <a:cs typeface="Lucida Sans Unicode"/>
              </a:rPr>
              <a:t>Dimensioni </a:t>
            </a:r>
            <a:r>
              <a:rPr sz="1600" spc="-80" dirty="0">
                <a:latin typeface="Lucida Sans Unicode"/>
                <a:cs typeface="Lucida Sans Unicode"/>
              </a:rPr>
              <a:t>dei </a:t>
            </a:r>
            <a:r>
              <a:rPr sz="1600" spc="-95" dirty="0">
                <a:latin typeface="Lucida Sans Unicode"/>
                <a:cs typeface="Lucida Sans Unicode"/>
              </a:rPr>
              <a:t>file raddoppiano </a:t>
            </a:r>
            <a:r>
              <a:rPr sz="1600" spc="-100" dirty="0">
                <a:latin typeface="Lucida Sans Unicode"/>
                <a:cs typeface="Lucida Sans Unicode"/>
              </a:rPr>
              <a:t>rispetto</a:t>
            </a:r>
            <a:r>
              <a:rPr sz="1600" spc="20" dirty="0">
                <a:latin typeface="Lucida Sans Unicode"/>
                <a:cs typeface="Lucida Sans Unicode"/>
              </a:rPr>
              <a:t> </a:t>
            </a:r>
            <a:r>
              <a:rPr sz="1600" spc="-10" dirty="0">
                <a:latin typeface="Lucida Sans Unicode"/>
                <a:cs typeface="Lucida Sans Unicode"/>
              </a:rPr>
              <a:t>all</a:t>
            </a:r>
            <a:r>
              <a:rPr sz="1600" spc="-10" dirty="0">
                <a:latin typeface="Arial"/>
                <a:cs typeface="Arial"/>
              </a:rPr>
              <a:t>’</a:t>
            </a:r>
            <a:r>
              <a:rPr sz="1600" spc="-10" dirty="0">
                <a:latin typeface="Lucida Sans Unicode"/>
                <a:cs typeface="Lucida Sans Unicode"/>
              </a:rPr>
              <a:t>ASCII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65320" y="5811011"/>
            <a:ext cx="630936" cy="4572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21935" y="5811011"/>
            <a:ext cx="347472" cy="4572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95088" y="5811011"/>
            <a:ext cx="385572" cy="4572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51676" y="5811011"/>
            <a:ext cx="630935" cy="4572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08292" y="5811011"/>
            <a:ext cx="347472" cy="4572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81443" y="5811011"/>
            <a:ext cx="496824" cy="4572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99260" y="6053328"/>
            <a:ext cx="630936" cy="457200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55876" y="6053328"/>
            <a:ext cx="347472" cy="457200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29027" y="6053328"/>
            <a:ext cx="496824" cy="457200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74065" y="5613004"/>
            <a:ext cx="7791450" cy="7670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ct val="96400"/>
              </a:lnSpc>
              <a:spcBef>
                <a:spcPts val="200"/>
              </a:spcBef>
            </a:pPr>
            <a:r>
              <a:rPr sz="1650" i="1" spc="-45" dirty="0">
                <a:latin typeface="Tahoma"/>
                <a:cs typeface="Tahoma"/>
              </a:rPr>
              <a:t>L’ultima </a:t>
            </a:r>
            <a:r>
              <a:rPr sz="1650" i="1" spc="-35" dirty="0">
                <a:latin typeface="Tahoma"/>
                <a:cs typeface="Tahoma"/>
              </a:rPr>
              <a:t>versione </a:t>
            </a:r>
            <a:r>
              <a:rPr sz="1650" i="1" spc="-30" dirty="0">
                <a:latin typeface="Tahoma"/>
                <a:cs typeface="Tahoma"/>
              </a:rPr>
              <a:t>dello standard definisce 3 </a:t>
            </a:r>
            <a:r>
              <a:rPr sz="1650" i="1" spc="-25" dirty="0">
                <a:latin typeface="Tahoma"/>
                <a:cs typeface="Tahoma"/>
              </a:rPr>
              <a:t>tipi </a:t>
            </a:r>
            <a:r>
              <a:rPr sz="1650" i="1" spc="-30" dirty="0">
                <a:latin typeface="Tahoma"/>
                <a:cs typeface="Tahoma"/>
              </a:rPr>
              <a:t>diversi </a:t>
            </a:r>
            <a:r>
              <a:rPr sz="1650" i="1" spc="-25" dirty="0">
                <a:latin typeface="Tahoma"/>
                <a:cs typeface="Tahoma"/>
              </a:rPr>
              <a:t>di </a:t>
            </a:r>
            <a:r>
              <a:rPr sz="1650" i="1" spc="-30" dirty="0">
                <a:latin typeface="Tahoma"/>
                <a:cs typeface="Tahoma"/>
              </a:rPr>
              <a:t>codifica </a:t>
            </a:r>
            <a:r>
              <a:rPr sz="1650" i="1" spc="-35" dirty="0">
                <a:latin typeface="Tahoma"/>
                <a:cs typeface="Tahoma"/>
              </a:rPr>
              <a:t>che permettono </a:t>
            </a:r>
            <a:r>
              <a:rPr sz="1650" i="1" spc="-25" dirty="0">
                <a:latin typeface="Tahoma"/>
                <a:cs typeface="Tahoma"/>
              </a:rPr>
              <a:t>agli  </a:t>
            </a:r>
            <a:r>
              <a:rPr sz="1650" i="1" spc="-30" dirty="0">
                <a:latin typeface="Tahoma"/>
                <a:cs typeface="Tahoma"/>
              </a:rPr>
              <a:t>stessi </a:t>
            </a:r>
            <a:r>
              <a:rPr sz="1650" i="1" spc="-25" dirty="0">
                <a:latin typeface="Tahoma"/>
                <a:cs typeface="Tahoma"/>
              </a:rPr>
              <a:t>dati </a:t>
            </a:r>
            <a:r>
              <a:rPr sz="1650" i="1" spc="-20" dirty="0">
                <a:latin typeface="Tahoma"/>
                <a:cs typeface="Tahoma"/>
              </a:rPr>
              <a:t>di </a:t>
            </a:r>
            <a:r>
              <a:rPr sz="1650" i="1" spc="-35" dirty="0">
                <a:latin typeface="Tahoma"/>
                <a:cs typeface="Tahoma"/>
              </a:rPr>
              <a:t>essere </a:t>
            </a:r>
            <a:r>
              <a:rPr sz="1650" i="1" spc="-30" dirty="0">
                <a:latin typeface="Tahoma"/>
                <a:cs typeface="Tahoma"/>
              </a:rPr>
              <a:t>trasmessi </a:t>
            </a:r>
            <a:r>
              <a:rPr sz="1650" i="1" spc="-25" dirty="0">
                <a:latin typeface="Tahoma"/>
                <a:cs typeface="Tahoma"/>
              </a:rPr>
              <a:t>in </a:t>
            </a:r>
            <a:r>
              <a:rPr sz="1650" i="1" spc="-30" dirty="0">
                <a:latin typeface="Tahoma"/>
                <a:cs typeface="Tahoma"/>
              </a:rPr>
              <a:t>byte (8 </a:t>
            </a:r>
            <a:r>
              <a:rPr sz="1650" i="1" spc="-25" dirty="0">
                <a:latin typeface="Tahoma"/>
                <a:cs typeface="Tahoma"/>
              </a:rPr>
              <a:t>bit </a:t>
            </a:r>
            <a:r>
              <a:rPr sz="1650" i="1" spc="-30" dirty="0">
                <a:latin typeface="Symbol"/>
                <a:cs typeface="Symbol"/>
              </a:rPr>
              <a:t>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i="1" spc="-30" dirty="0">
                <a:solidFill>
                  <a:srgbClr val="9900FF"/>
                </a:solidFill>
                <a:latin typeface="Tahoma"/>
                <a:cs typeface="Tahoma"/>
              </a:rPr>
              <a:t>UTF-8</a:t>
            </a:r>
            <a:r>
              <a:rPr sz="1650" i="1" spc="-30" dirty="0">
                <a:latin typeface="Tahoma"/>
                <a:cs typeface="Tahoma"/>
              </a:rPr>
              <a:t>), </a:t>
            </a:r>
            <a:r>
              <a:rPr sz="1650" i="1" spc="-35" dirty="0">
                <a:latin typeface="Tahoma"/>
                <a:cs typeface="Tahoma"/>
              </a:rPr>
              <a:t>word </a:t>
            </a:r>
            <a:r>
              <a:rPr sz="1650" i="1" spc="-30" dirty="0">
                <a:latin typeface="Tahoma"/>
                <a:cs typeface="Tahoma"/>
              </a:rPr>
              <a:t>(16 </a:t>
            </a:r>
            <a:r>
              <a:rPr sz="1650" i="1" spc="-25" dirty="0">
                <a:latin typeface="Tahoma"/>
                <a:cs typeface="Tahoma"/>
              </a:rPr>
              <a:t>bit </a:t>
            </a:r>
            <a:r>
              <a:rPr sz="1650" i="1" spc="-30" dirty="0">
                <a:latin typeface="Symbol"/>
                <a:cs typeface="Symbol"/>
              </a:rPr>
              <a:t>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i="1" spc="-30" dirty="0">
                <a:solidFill>
                  <a:srgbClr val="9900FF"/>
                </a:solidFill>
                <a:latin typeface="Tahoma"/>
                <a:cs typeface="Tahoma"/>
              </a:rPr>
              <a:t>UTF-16</a:t>
            </a:r>
            <a:r>
              <a:rPr sz="1650" i="1" spc="-30" dirty="0">
                <a:latin typeface="Tahoma"/>
                <a:cs typeface="Tahoma"/>
              </a:rPr>
              <a:t>) o double  </a:t>
            </a:r>
            <a:r>
              <a:rPr sz="1650" i="1" spc="-35" dirty="0">
                <a:latin typeface="Tahoma"/>
                <a:cs typeface="Tahoma"/>
              </a:rPr>
              <a:t>word </a:t>
            </a:r>
            <a:r>
              <a:rPr sz="1650" i="1" spc="-30" dirty="0">
                <a:latin typeface="Tahoma"/>
                <a:cs typeface="Tahoma"/>
              </a:rPr>
              <a:t>(32 </a:t>
            </a:r>
            <a:r>
              <a:rPr sz="1650" i="1" spc="-25" dirty="0">
                <a:latin typeface="Tahoma"/>
                <a:cs typeface="Tahoma"/>
              </a:rPr>
              <a:t>bit </a:t>
            </a:r>
            <a:r>
              <a:rPr sz="1650" i="1" spc="-30" dirty="0">
                <a:latin typeface="Symbol"/>
                <a:cs typeface="Symbol"/>
              </a:rPr>
              <a:t></a:t>
            </a:r>
            <a:r>
              <a:rPr sz="1650" i="1" spc="155" dirty="0">
                <a:latin typeface="Times New Roman"/>
                <a:cs typeface="Times New Roman"/>
              </a:rPr>
              <a:t> </a:t>
            </a:r>
            <a:r>
              <a:rPr sz="1650" i="1" spc="-30" dirty="0">
                <a:solidFill>
                  <a:srgbClr val="9900FF"/>
                </a:solidFill>
                <a:latin typeface="Tahoma"/>
                <a:cs typeface="Tahoma"/>
              </a:rPr>
              <a:t>UTF-32</a:t>
            </a:r>
            <a:r>
              <a:rPr sz="1650" i="1" spc="-30" dirty="0">
                <a:latin typeface="Tahoma"/>
                <a:cs typeface="Tahoma"/>
              </a:rPr>
              <a:t>).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06692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Rappresentazione digitale  dei </a:t>
            </a:r>
            <a:r>
              <a:rPr dirty="0"/>
              <a:t>suoni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9750" y="1628775"/>
            <a:ext cx="8136255" cy="3140075"/>
          </a:xfrm>
          <a:custGeom>
            <a:avLst/>
            <a:gdLst/>
            <a:ahLst/>
            <a:cxnLst/>
            <a:rect l="l" t="t" r="r" b="b"/>
            <a:pathLst>
              <a:path w="8136255" h="3140075">
                <a:moveTo>
                  <a:pt x="0" y="3140075"/>
                </a:moveTo>
                <a:lnTo>
                  <a:pt x="8136001" y="3140075"/>
                </a:lnTo>
                <a:lnTo>
                  <a:pt x="8136001" y="0"/>
                </a:lnTo>
                <a:lnTo>
                  <a:pt x="0" y="0"/>
                </a:lnTo>
                <a:lnTo>
                  <a:pt x="0" y="3140075"/>
                </a:lnTo>
                <a:close/>
              </a:path>
            </a:pathLst>
          </a:custGeom>
          <a:ln w="25400">
            <a:solidFill>
              <a:srgbClr val="CC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1240" y="1984501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1240" y="2520950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1240" y="3642995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1240" y="3935603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6337" y="5395976"/>
            <a:ext cx="6781482" cy="91398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6337" y="5395976"/>
            <a:ext cx="6781800" cy="914400"/>
          </a:xfrm>
          <a:custGeom>
            <a:avLst/>
            <a:gdLst/>
            <a:ahLst/>
            <a:cxnLst/>
            <a:rect l="l" t="t" r="r" b="b"/>
            <a:pathLst>
              <a:path w="6781800" h="914400">
                <a:moveTo>
                  <a:pt x="0" y="0"/>
                </a:moveTo>
                <a:lnTo>
                  <a:pt x="6781482" y="0"/>
                </a:lnTo>
                <a:lnTo>
                  <a:pt x="6781482" y="913980"/>
                </a:lnTo>
                <a:lnTo>
                  <a:pt x="0" y="913980"/>
                </a:lnTo>
                <a:lnTo>
                  <a:pt x="0" y="0"/>
                </a:lnTo>
              </a:path>
            </a:pathLst>
          </a:custGeom>
          <a:ln w="93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76337" y="5395976"/>
            <a:ext cx="6781482" cy="6629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76337" y="5395976"/>
            <a:ext cx="6781800" cy="66675"/>
          </a:xfrm>
          <a:custGeom>
            <a:avLst/>
            <a:gdLst/>
            <a:ahLst/>
            <a:cxnLst/>
            <a:rect l="l" t="t" r="r" b="b"/>
            <a:pathLst>
              <a:path w="6781800" h="66675">
                <a:moveTo>
                  <a:pt x="0" y="0"/>
                </a:moveTo>
                <a:lnTo>
                  <a:pt x="6781482" y="0"/>
                </a:lnTo>
                <a:lnTo>
                  <a:pt x="6713791" y="66293"/>
                </a:lnTo>
                <a:lnTo>
                  <a:pt x="66954" y="66293"/>
                </a:lnTo>
                <a:lnTo>
                  <a:pt x="0" y="0"/>
                </a:lnTo>
              </a:path>
            </a:pathLst>
          </a:custGeom>
          <a:ln w="93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89875" y="5395976"/>
            <a:ext cx="67945" cy="91398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9875" y="5395976"/>
            <a:ext cx="67945" cy="914400"/>
          </a:xfrm>
          <a:custGeom>
            <a:avLst/>
            <a:gdLst/>
            <a:ahLst/>
            <a:cxnLst/>
            <a:rect l="l" t="t" r="r" b="b"/>
            <a:pathLst>
              <a:path w="67945" h="914400">
                <a:moveTo>
                  <a:pt x="67945" y="0"/>
                </a:moveTo>
                <a:lnTo>
                  <a:pt x="67945" y="913980"/>
                </a:lnTo>
                <a:lnTo>
                  <a:pt x="0" y="846353"/>
                </a:lnTo>
                <a:lnTo>
                  <a:pt x="0" y="66802"/>
                </a:lnTo>
                <a:lnTo>
                  <a:pt x="67945" y="0"/>
                </a:lnTo>
              </a:path>
            </a:pathLst>
          </a:custGeom>
          <a:ln w="93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76337" y="6242050"/>
            <a:ext cx="6781482" cy="67894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76337" y="6242050"/>
            <a:ext cx="6781800" cy="67945"/>
          </a:xfrm>
          <a:custGeom>
            <a:avLst/>
            <a:gdLst/>
            <a:ahLst/>
            <a:cxnLst/>
            <a:rect l="l" t="t" r="r" b="b"/>
            <a:pathLst>
              <a:path w="6781800" h="67945">
                <a:moveTo>
                  <a:pt x="6781482" y="67894"/>
                </a:moveTo>
                <a:lnTo>
                  <a:pt x="0" y="67894"/>
                </a:lnTo>
                <a:lnTo>
                  <a:pt x="66954" y="0"/>
                </a:lnTo>
                <a:lnTo>
                  <a:pt x="6713791" y="0"/>
                </a:lnTo>
                <a:lnTo>
                  <a:pt x="6781482" y="67894"/>
                </a:lnTo>
              </a:path>
            </a:pathLst>
          </a:custGeom>
          <a:ln w="93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6337" y="5395976"/>
            <a:ext cx="66319" cy="913980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76337" y="5395976"/>
            <a:ext cx="66675" cy="914400"/>
          </a:xfrm>
          <a:custGeom>
            <a:avLst/>
            <a:gdLst/>
            <a:ahLst/>
            <a:cxnLst/>
            <a:rect l="l" t="t" r="r" b="b"/>
            <a:pathLst>
              <a:path w="66675" h="914400">
                <a:moveTo>
                  <a:pt x="0" y="913980"/>
                </a:moveTo>
                <a:lnTo>
                  <a:pt x="0" y="0"/>
                </a:lnTo>
                <a:lnTo>
                  <a:pt x="66319" y="66802"/>
                </a:lnTo>
                <a:lnTo>
                  <a:pt x="66319" y="846353"/>
                </a:lnTo>
                <a:lnTo>
                  <a:pt x="0" y="913980"/>
                </a:lnTo>
              </a:path>
            </a:pathLst>
          </a:custGeom>
          <a:ln w="93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00401" y="5624512"/>
            <a:ext cx="1219200" cy="381000"/>
          </a:xfrm>
          <a:custGeom>
            <a:avLst/>
            <a:gdLst/>
            <a:ahLst/>
            <a:cxnLst/>
            <a:rect l="l" t="t" r="r" b="b"/>
            <a:pathLst>
              <a:path w="1219200" h="381000">
                <a:moveTo>
                  <a:pt x="0" y="1587"/>
                </a:moveTo>
                <a:lnTo>
                  <a:pt x="0" y="711"/>
                </a:lnTo>
                <a:lnTo>
                  <a:pt x="635" y="0"/>
                </a:lnTo>
                <a:lnTo>
                  <a:pt x="1524" y="0"/>
                </a:lnTo>
                <a:lnTo>
                  <a:pt x="1217549" y="0"/>
                </a:lnTo>
                <a:lnTo>
                  <a:pt x="1218438" y="0"/>
                </a:lnTo>
                <a:lnTo>
                  <a:pt x="1219200" y="711"/>
                </a:lnTo>
                <a:lnTo>
                  <a:pt x="1219200" y="1587"/>
                </a:lnTo>
                <a:lnTo>
                  <a:pt x="1219200" y="379412"/>
                </a:lnTo>
                <a:lnTo>
                  <a:pt x="1219200" y="380288"/>
                </a:lnTo>
                <a:lnTo>
                  <a:pt x="1218438" y="381000"/>
                </a:lnTo>
                <a:lnTo>
                  <a:pt x="1217549" y="381000"/>
                </a:lnTo>
                <a:lnTo>
                  <a:pt x="1524" y="381000"/>
                </a:lnTo>
                <a:lnTo>
                  <a:pt x="635" y="381000"/>
                </a:lnTo>
                <a:lnTo>
                  <a:pt x="0" y="380288"/>
                </a:lnTo>
                <a:lnTo>
                  <a:pt x="0" y="379412"/>
                </a:lnTo>
                <a:lnTo>
                  <a:pt x="0" y="1587"/>
                </a:lnTo>
                <a:close/>
              </a:path>
            </a:pathLst>
          </a:custGeom>
          <a:ln w="93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705081" y="5629192"/>
            <a:ext cx="1210310" cy="372110"/>
          </a:xfrm>
          <a:prstGeom prst="rect">
            <a:avLst/>
          </a:prstGeom>
          <a:solidFill>
            <a:srgbClr val="00E3A8"/>
          </a:solidFill>
        </p:spPr>
        <p:txBody>
          <a:bodyPr vert="horz" wrap="square" lIns="0" tIns="11938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940"/>
              </a:spcBef>
            </a:pPr>
            <a:r>
              <a:rPr sz="900" b="1" spc="-5" dirty="0">
                <a:latin typeface="Tahoma"/>
                <a:cs typeface="Tahoma"/>
              </a:rPr>
              <a:t>Campionamento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91201" y="5624512"/>
            <a:ext cx="1143000" cy="381000"/>
          </a:xfrm>
          <a:custGeom>
            <a:avLst/>
            <a:gdLst/>
            <a:ahLst/>
            <a:cxnLst/>
            <a:rect l="l" t="t" r="r" b="b"/>
            <a:pathLst>
              <a:path w="1143000" h="381000">
                <a:moveTo>
                  <a:pt x="0" y="1587"/>
                </a:moveTo>
                <a:lnTo>
                  <a:pt x="0" y="711"/>
                </a:lnTo>
                <a:lnTo>
                  <a:pt x="635" y="0"/>
                </a:lnTo>
                <a:lnTo>
                  <a:pt x="1524" y="0"/>
                </a:lnTo>
                <a:lnTo>
                  <a:pt x="1141349" y="0"/>
                </a:lnTo>
                <a:lnTo>
                  <a:pt x="1142238" y="0"/>
                </a:lnTo>
                <a:lnTo>
                  <a:pt x="1143000" y="711"/>
                </a:lnTo>
                <a:lnTo>
                  <a:pt x="1143000" y="1587"/>
                </a:lnTo>
                <a:lnTo>
                  <a:pt x="1143000" y="379412"/>
                </a:lnTo>
                <a:lnTo>
                  <a:pt x="1143000" y="380288"/>
                </a:lnTo>
                <a:lnTo>
                  <a:pt x="1142238" y="381000"/>
                </a:lnTo>
                <a:lnTo>
                  <a:pt x="1141349" y="381000"/>
                </a:lnTo>
                <a:lnTo>
                  <a:pt x="1524" y="381000"/>
                </a:lnTo>
                <a:lnTo>
                  <a:pt x="635" y="381000"/>
                </a:lnTo>
                <a:lnTo>
                  <a:pt x="0" y="380288"/>
                </a:lnTo>
                <a:lnTo>
                  <a:pt x="0" y="379412"/>
                </a:lnTo>
                <a:lnTo>
                  <a:pt x="0" y="1587"/>
                </a:lnTo>
                <a:close/>
              </a:path>
            </a:pathLst>
          </a:custGeom>
          <a:ln w="93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295881" y="5629192"/>
            <a:ext cx="1134110" cy="372110"/>
          </a:xfrm>
          <a:prstGeom prst="rect">
            <a:avLst/>
          </a:prstGeom>
          <a:solidFill>
            <a:srgbClr val="00E3A8"/>
          </a:solidFill>
        </p:spPr>
        <p:txBody>
          <a:bodyPr vert="horz" wrap="square" lIns="0" tIns="11874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935"/>
              </a:spcBef>
            </a:pPr>
            <a:r>
              <a:rPr sz="1000" b="1" spc="-5" dirty="0">
                <a:latin typeface="Tahoma"/>
                <a:cs typeface="Tahoma"/>
              </a:rPr>
              <a:t>Quantizzazione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28674" y="5791047"/>
            <a:ext cx="1371600" cy="127000"/>
          </a:xfrm>
          <a:custGeom>
            <a:avLst/>
            <a:gdLst/>
            <a:ahLst/>
            <a:cxnLst/>
            <a:rect l="l" t="t" r="r" b="b"/>
            <a:pathLst>
              <a:path w="1371600" h="127000">
                <a:moveTo>
                  <a:pt x="1244657" y="69809"/>
                </a:moveTo>
                <a:lnTo>
                  <a:pt x="1244600" y="127000"/>
                </a:lnTo>
                <a:lnTo>
                  <a:pt x="1359225" y="69824"/>
                </a:lnTo>
                <a:lnTo>
                  <a:pt x="1257300" y="69824"/>
                </a:lnTo>
                <a:lnTo>
                  <a:pt x="1244657" y="69809"/>
                </a:lnTo>
                <a:close/>
              </a:path>
              <a:path w="1371600" h="127000">
                <a:moveTo>
                  <a:pt x="1244669" y="57198"/>
                </a:moveTo>
                <a:lnTo>
                  <a:pt x="1244657" y="69809"/>
                </a:lnTo>
                <a:lnTo>
                  <a:pt x="1257300" y="69824"/>
                </a:lnTo>
                <a:lnTo>
                  <a:pt x="1257427" y="57213"/>
                </a:lnTo>
                <a:lnTo>
                  <a:pt x="1244669" y="57198"/>
                </a:lnTo>
                <a:close/>
              </a:path>
              <a:path w="1371600" h="127000">
                <a:moveTo>
                  <a:pt x="1244727" y="0"/>
                </a:moveTo>
                <a:lnTo>
                  <a:pt x="1244669" y="57198"/>
                </a:lnTo>
                <a:lnTo>
                  <a:pt x="1257427" y="57213"/>
                </a:lnTo>
                <a:lnTo>
                  <a:pt x="1257300" y="69824"/>
                </a:lnTo>
                <a:lnTo>
                  <a:pt x="1359225" y="69824"/>
                </a:lnTo>
                <a:lnTo>
                  <a:pt x="1371600" y="63652"/>
                </a:lnTo>
                <a:lnTo>
                  <a:pt x="1244727" y="0"/>
                </a:lnTo>
                <a:close/>
              </a:path>
              <a:path w="1371600" h="127000">
                <a:moveTo>
                  <a:pt x="126" y="55765"/>
                </a:moveTo>
                <a:lnTo>
                  <a:pt x="0" y="68364"/>
                </a:lnTo>
                <a:lnTo>
                  <a:pt x="1244657" y="69809"/>
                </a:lnTo>
                <a:lnTo>
                  <a:pt x="1244669" y="57198"/>
                </a:lnTo>
                <a:lnTo>
                  <a:pt x="126" y="557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05000" y="5624512"/>
            <a:ext cx="1141095" cy="379730"/>
          </a:xfrm>
          <a:custGeom>
            <a:avLst/>
            <a:gdLst/>
            <a:ahLst/>
            <a:cxnLst/>
            <a:rect l="l" t="t" r="r" b="b"/>
            <a:pathLst>
              <a:path w="1141095" h="379729">
                <a:moveTo>
                  <a:pt x="0" y="227825"/>
                </a:moveTo>
                <a:lnTo>
                  <a:pt x="14657" y="179335"/>
                </a:lnTo>
                <a:lnTo>
                  <a:pt x="30392" y="132839"/>
                </a:lnTo>
                <a:lnTo>
                  <a:pt x="48282" y="90330"/>
                </a:lnTo>
                <a:lnTo>
                  <a:pt x="69404" y="53799"/>
                </a:lnTo>
                <a:lnTo>
                  <a:pt x="94837" y="25239"/>
                </a:lnTo>
                <a:lnTo>
                  <a:pt x="162940" y="0"/>
                </a:lnTo>
                <a:lnTo>
                  <a:pt x="198900" y="5724"/>
                </a:lnTo>
                <a:lnTo>
                  <a:pt x="241859" y="21440"/>
                </a:lnTo>
                <a:lnTo>
                  <a:pt x="289813" y="44965"/>
                </a:lnTo>
                <a:lnTo>
                  <a:pt x="340759" y="74116"/>
                </a:lnTo>
                <a:lnTo>
                  <a:pt x="392693" y="106709"/>
                </a:lnTo>
                <a:lnTo>
                  <a:pt x="443610" y="140559"/>
                </a:lnTo>
                <a:lnTo>
                  <a:pt x="491508" y="173485"/>
                </a:lnTo>
                <a:lnTo>
                  <a:pt x="534383" y="203301"/>
                </a:lnTo>
                <a:lnTo>
                  <a:pt x="570230" y="227825"/>
                </a:lnTo>
                <a:lnTo>
                  <a:pt x="619766" y="270352"/>
                </a:lnTo>
                <a:lnTo>
                  <a:pt x="656963" y="315789"/>
                </a:lnTo>
                <a:lnTo>
                  <a:pt x="685700" y="355101"/>
                </a:lnTo>
                <a:lnTo>
                  <a:pt x="709852" y="379256"/>
                </a:lnTo>
                <a:lnTo>
                  <a:pt x="745688" y="359467"/>
                </a:lnTo>
                <a:lnTo>
                  <a:pt x="759080" y="275535"/>
                </a:lnTo>
                <a:lnTo>
                  <a:pt x="763889" y="222907"/>
                </a:lnTo>
                <a:lnTo>
                  <a:pt x="769977" y="170870"/>
                </a:lnTo>
                <a:lnTo>
                  <a:pt x="779250" y="125200"/>
                </a:lnTo>
                <a:lnTo>
                  <a:pt x="793609" y="91672"/>
                </a:lnTo>
                <a:lnTo>
                  <a:pt x="814959" y="76060"/>
                </a:lnTo>
                <a:lnTo>
                  <a:pt x="846281" y="80645"/>
                </a:lnTo>
                <a:lnTo>
                  <a:pt x="886971" y="100906"/>
                </a:lnTo>
                <a:lnTo>
                  <a:pt x="933692" y="132411"/>
                </a:lnTo>
                <a:lnTo>
                  <a:pt x="983107" y="170729"/>
                </a:lnTo>
                <a:lnTo>
                  <a:pt x="1031878" y="211429"/>
                </a:lnTo>
                <a:lnTo>
                  <a:pt x="1076670" y="250082"/>
                </a:lnTo>
                <a:lnTo>
                  <a:pt x="1114145" y="282254"/>
                </a:lnTo>
                <a:lnTo>
                  <a:pt x="1140968" y="303517"/>
                </a:lnTo>
              </a:path>
            </a:pathLst>
          </a:custGeom>
          <a:ln w="19080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95801" y="5624512"/>
            <a:ext cx="1141095" cy="405765"/>
          </a:xfrm>
          <a:custGeom>
            <a:avLst/>
            <a:gdLst/>
            <a:ahLst/>
            <a:cxnLst/>
            <a:rect l="l" t="t" r="r" b="b"/>
            <a:pathLst>
              <a:path w="1141095" h="405764">
                <a:moveTo>
                  <a:pt x="0" y="241973"/>
                </a:moveTo>
                <a:lnTo>
                  <a:pt x="14657" y="190532"/>
                </a:lnTo>
                <a:lnTo>
                  <a:pt x="30392" y="141172"/>
                </a:lnTo>
                <a:lnTo>
                  <a:pt x="48282" y="96019"/>
                </a:lnTo>
                <a:lnTo>
                  <a:pt x="69404" y="57200"/>
                </a:lnTo>
                <a:lnTo>
                  <a:pt x="94837" y="26839"/>
                </a:lnTo>
                <a:lnTo>
                  <a:pt x="162940" y="0"/>
                </a:lnTo>
                <a:lnTo>
                  <a:pt x="194994" y="4954"/>
                </a:lnTo>
                <a:lnTo>
                  <a:pt x="232879" y="18691"/>
                </a:lnTo>
                <a:lnTo>
                  <a:pt x="275133" y="39520"/>
                </a:lnTo>
                <a:lnTo>
                  <a:pt x="320295" y="65752"/>
                </a:lnTo>
                <a:lnTo>
                  <a:pt x="366903" y="95697"/>
                </a:lnTo>
                <a:lnTo>
                  <a:pt x="413495" y="127665"/>
                </a:lnTo>
                <a:lnTo>
                  <a:pt x="458611" y="159967"/>
                </a:lnTo>
                <a:lnTo>
                  <a:pt x="500789" y="190912"/>
                </a:lnTo>
                <a:lnTo>
                  <a:pt x="538567" y="218810"/>
                </a:lnTo>
                <a:lnTo>
                  <a:pt x="570484" y="241973"/>
                </a:lnTo>
                <a:lnTo>
                  <a:pt x="612697" y="279182"/>
                </a:lnTo>
                <a:lnTo>
                  <a:pt x="645851" y="319666"/>
                </a:lnTo>
                <a:lnTo>
                  <a:pt x="672211" y="357866"/>
                </a:lnTo>
                <a:lnTo>
                  <a:pt x="694040" y="388222"/>
                </a:lnTo>
                <a:lnTo>
                  <a:pt x="713605" y="405173"/>
                </a:lnTo>
                <a:lnTo>
                  <a:pt x="733171" y="403161"/>
                </a:lnTo>
                <a:lnTo>
                  <a:pt x="745561" y="382195"/>
                </a:lnTo>
                <a:lnTo>
                  <a:pt x="753520" y="343408"/>
                </a:lnTo>
                <a:lnTo>
                  <a:pt x="758953" y="292949"/>
                </a:lnTo>
                <a:lnTo>
                  <a:pt x="763762" y="236966"/>
                </a:lnTo>
                <a:lnTo>
                  <a:pt x="769850" y="181608"/>
                </a:lnTo>
                <a:lnTo>
                  <a:pt x="779123" y="133024"/>
                </a:lnTo>
                <a:lnTo>
                  <a:pt x="793482" y="97362"/>
                </a:lnTo>
                <a:lnTo>
                  <a:pt x="814832" y="80772"/>
                </a:lnTo>
                <a:lnTo>
                  <a:pt x="842155" y="84216"/>
                </a:lnTo>
                <a:lnTo>
                  <a:pt x="877180" y="101232"/>
                </a:lnTo>
                <a:lnTo>
                  <a:pt x="917560" y="128512"/>
                </a:lnTo>
                <a:lnTo>
                  <a:pt x="960952" y="162745"/>
                </a:lnTo>
                <a:lnTo>
                  <a:pt x="1005007" y="200622"/>
                </a:lnTo>
                <a:lnTo>
                  <a:pt x="1047383" y="238835"/>
                </a:lnTo>
                <a:lnTo>
                  <a:pt x="1085731" y="274073"/>
                </a:lnTo>
                <a:lnTo>
                  <a:pt x="1117708" y="303027"/>
                </a:lnTo>
                <a:lnTo>
                  <a:pt x="1140968" y="322389"/>
                </a:lnTo>
              </a:path>
            </a:pathLst>
          </a:custGeom>
          <a:ln w="19080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95801" y="5705475"/>
            <a:ext cx="76200" cy="161925"/>
          </a:xfrm>
          <a:custGeom>
            <a:avLst/>
            <a:gdLst/>
            <a:ahLst/>
            <a:cxnLst/>
            <a:rect l="l" t="t" r="r" b="b"/>
            <a:pathLst>
              <a:path w="76200" h="161925">
                <a:moveTo>
                  <a:pt x="0" y="1587"/>
                </a:moveTo>
                <a:lnTo>
                  <a:pt x="0" y="711"/>
                </a:lnTo>
                <a:lnTo>
                  <a:pt x="635" y="0"/>
                </a:lnTo>
                <a:lnTo>
                  <a:pt x="1524" y="0"/>
                </a:lnTo>
                <a:lnTo>
                  <a:pt x="74549" y="0"/>
                </a:lnTo>
                <a:lnTo>
                  <a:pt x="75437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160337"/>
                </a:lnTo>
                <a:lnTo>
                  <a:pt x="76200" y="161213"/>
                </a:lnTo>
                <a:lnTo>
                  <a:pt x="75437" y="161925"/>
                </a:lnTo>
                <a:lnTo>
                  <a:pt x="74549" y="161925"/>
                </a:lnTo>
                <a:lnTo>
                  <a:pt x="1524" y="161925"/>
                </a:lnTo>
                <a:lnTo>
                  <a:pt x="635" y="161925"/>
                </a:lnTo>
                <a:lnTo>
                  <a:pt x="0" y="161213"/>
                </a:lnTo>
                <a:lnTo>
                  <a:pt x="0" y="160337"/>
                </a:lnTo>
                <a:lnTo>
                  <a:pt x="0" y="1587"/>
                </a:lnTo>
                <a:close/>
              </a:path>
            </a:pathLst>
          </a:custGeom>
          <a:ln w="93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72001" y="5624512"/>
            <a:ext cx="76200" cy="243204"/>
          </a:xfrm>
          <a:custGeom>
            <a:avLst/>
            <a:gdLst/>
            <a:ahLst/>
            <a:cxnLst/>
            <a:rect l="l" t="t" r="r" b="b"/>
            <a:pathLst>
              <a:path w="76200" h="243204">
                <a:moveTo>
                  <a:pt x="0" y="1587"/>
                </a:moveTo>
                <a:lnTo>
                  <a:pt x="0" y="711"/>
                </a:lnTo>
                <a:lnTo>
                  <a:pt x="635" y="0"/>
                </a:lnTo>
                <a:lnTo>
                  <a:pt x="1524" y="0"/>
                </a:lnTo>
                <a:lnTo>
                  <a:pt x="74549" y="0"/>
                </a:lnTo>
                <a:lnTo>
                  <a:pt x="75437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241300"/>
                </a:lnTo>
                <a:lnTo>
                  <a:pt x="76200" y="242176"/>
                </a:lnTo>
                <a:lnTo>
                  <a:pt x="75437" y="242887"/>
                </a:lnTo>
                <a:lnTo>
                  <a:pt x="74549" y="242887"/>
                </a:lnTo>
                <a:lnTo>
                  <a:pt x="1524" y="242887"/>
                </a:lnTo>
                <a:lnTo>
                  <a:pt x="635" y="242887"/>
                </a:lnTo>
                <a:lnTo>
                  <a:pt x="0" y="242176"/>
                </a:lnTo>
                <a:lnTo>
                  <a:pt x="0" y="241300"/>
                </a:lnTo>
                <a:lnTo>
                  <a:pt x="0" y="1587"/>
                </a:lnTo>
                <a:close/>
              </a:path>
            </a:pathLst>
          </a:custGeom>
          <a:ln w="93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48201" y="5624512"/>
            <a:ext cx="76200" cy="243204"/>
          </a:xfrm>
          <a:custGeom>
            <a:avLst/>
            <a:gdLst/>
            <a:ahLst/>
            <a:cxnLst/>
            <a:rect l="l" t="t" r="r" b="b"/>
            <a:pathLst>
              <a:path w="76200" h="243204">
                <a:moveTo>
                  <a:pt x="0" y="1587"/>
                </a:moveTo>
                <a:lnTo>
                  <a:pt x="0" y="711"/>
                </a:lnTo>
                <a:lnTo>
                  <a:pt x="635" y="0"/>
                </a:lnTo>
                <a:lnTo>
                  <a:pt x="1524" y="0"/>
                </a:lnTo>
                <a:lnTo>
                  <a:pt x="74549" y="0"/>
                </a:lnTo>
                <a:lnTo>
                  <a:pt x="75437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241300"/>
                </a:lnTo>
                <a:lnTo>
                  <a:pt x="76200" y="242176"/>
                </a:lnTo>
                <a:lnTo>
                  <a:pt x="75437" y="242887"/>
                </a:lnTo>
                <a:lnTo>
                  <a:pt x="74549" y="242887"/>
                </a:lnTo>
                <a:lnTo>
                  <a:pt x="1524" y="242887"/>
                </a:lnTo>
                <a:lnTo>
                  <a:pt x="635" y="242887"/>
                </a:lnTo>
                <a:lnTo>
                  <a:pt x="0" y="242176"/>
                </a:lnTo>
                <a:lnTo>
                  <a:pt x="0" y="241300"/>
                </a:lnTo>
                <a:lnTo>
                  <a:pt x="0" y="1587"/>
                </a:lnTo>
                <a:close/>
              </a:path>
            </a:pathLst>
          </a:custGeom>
          <a:ln w="93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24401" y="5705475"/>
            <a:ext cx="76200" cy="161925"/>
          </a:xfrm>
          <a:custGeom>
            <a:avLst/>
            <a:gdLst/>
            <a:ahLst/>
            <a:cxnLst/>
            <a:rect l="l" t="t" r="r" b="b"/>
            <a:pathLst>
              <a:path w="76200" h="161925">
                <a:moveTo>
                  <a:pt x="0" y="1587"/>
                </a:moveTo>
                <a:lnTo>
                  <a:pt x="0" y="711"/>
                </a:lnTo>
                <a:lnTo>
                  <a:pt x="635" y="0"/>
                </a:lnTo>
                <a:lnTo>
                  <a:pt x="1524" y="0"/>
                </a:lnTo>
                <a:lnTo>
                  <a:pt x="74549" y="0"/>
                </a:lnTo>
                <a:lnTo>
                  <a:pt x="75437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160337"/>
                </a:lnTo>
                <a:lnTo>
                  <a:pt x="76200" y="161213"/>
                </a:lnTo>
                <a:lnTo>
                  <a:pt x="75437" y="161925"/>
                </a:lnTo>
                <a:lnTo>
                  <a:pt x="74549" y="161925"/>
                </a:lnTo>
                <a:lnTo>
                  <a:pt x="1524" y="161925"/>
                </a:lnTo>
                <a:lnTo>
                  <a:pt x="635" y="161925"/>
                </a:lnTo>
                <a:lnTo>
                  <a:pt x="0" y="161213"/>
                </a:lnTo>
                <a:lnTo>
                  <a:pt x="0" y="160337"/>
                </a:lnTo>
                <a:lnTo>
                  <a:pt x="0" y="1587"/>
                </a:lnTo>
                <a:close/>
              </a:path>
            </a:pathLst>
          </a:custGeom>
          <a:ln w="93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00601" y="5705475"/>
            <a:ext cx="76200" cy="161925"/>
          </a:xfrm>
          <a:custGeom>
            <a:avLst/>
            <a:gdLst/>
            <a:ahLst/>
            <a:cxnLst/>
            <a:rect l="l" t="t" r="r" b="b"/>
            <a:pathLst>
              <a:path w="76200" h="161925">
                <a:moveTo>
                  <a:pt x="0" y="1587"/>
                </a:moveTo>
                <a:lnTo>
                  <a:pt x="0" y="711"/>
                </a:lnTo>
                <a:lnTo>
                  <a:pt x="635" y="0"/>
                </a:lnTo>
                <a:lnTo>
                  <a:pt x="1524" y="0"/>
                </a:lnTo>
                <a:lnTo>
                  <a:pt x="74549" y="0"/>
                </a:lnTo>
                <a:lnTo>
                  <a:pt x="75437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160337"/>
                </a:lnTo>
                <a:lnTo>
                  <a:pt x="76200" y="161213"/>
                </a:lnTo>
                <a:lnTo>
                  <a:pt x="75437" y="161925"/>
                </a:lnTo>
                <a:lnTo>
                  <a:pt x="74549" y="161925"/>
                </a:lnTo>
                <a:lnTo>
                  <a:pt x="1524" y="161925"/>
                </a:lnTo>
                <a:lnTo>
                  <a:pt x="635" y="161925"/>
                </a:lnTo>
                <a:lnTo>
                  <a:pt x="0" y="161213"/>
                </a:lnTo>
                <a:lnTo>
                  <a:pt x="0" y="160337"/>
                </a:lnTo>
                <a:lnTo>
                  <a:pt x="0" y="1587"/>
                </a:lnTo>
                <a:close/>
              </a:path>
            </a:pathLst>
          </a:custGeom>
          <a:ln w="93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376801" y="5784850"/>
            <a:ext cx="76200" cy="81280"/>
          </a:xfrm>
          <a:custGeom>
            <a:avLst/>
            <a:gdLst/>
            <a:ahLst/>
            <a:cxnLst/>
            <a:rect l="l" t="t" r="r" b="b"/>
            <a:pathLst>
              <a:path w="76200" h="81279">
                <a:moveTo>
                  <a:pt x="0" y="1587"/>
                </a:moveTo>
                <a:lnTo>
                  <a:pt x="0" y="711"/>
                </a:lnTo>
                <a:lnTo>
                  <a:pt x="635" y="0"/>
                </a:lnTo>
                <a:lnTo>
                  <a:pt x="1524" y="0"/>
                </a:lnTo>
                <a:lnTo>
                  <a:pt x="74549" y="0"/>
                </a:lnTo>
                <a:lnTo>
                  <a:pt x="75437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79375"/>
                </a:lnTo>
                <a:lnTo>
                  <a:pt x="76200" y="80251"/>
                </a:lnTo>
                <a:lnTo>
                  <a:pt x="75437" y="80962"/>
                </a:lnTo>
                <a:lnTo>
                  <a:pt x="74549" y="80962"/>
                </a:lnTo>
                <a:lnTo>
                  <a:pt x="1524" y="80962"/>
                </a:lnTo>
                <a:lnTo>
                  <a:pt x="635" y="80962"/>
                </a:lnTo>
                <a:lnTo>
                  <a:pt x="0" y="80251"/>
                </a:lnTo>
                <a:lnTo>
                  <a:pt x="0" y="79375"/>
                </a:lnTo>
                <a:lnTo>
                  <a:pt x="0" y="1587"/>
                </a:lnTo>
                <a:close/>
              </a:path>
            </a:pathLst>
          </a:custGeom>
          <a:ln w="93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81601" y="5865812"/>
            <a:ext cx="76200" cy="161925"/>
          </a:xfrm>
          <a:custGeom>
            <a:avLst/>
            <a:gdLst/>
            <a:ahLst/>
            <a:cxnLst/>
            <a:rect l="l" t="t" r="r" b="b"/>
            <a:pathLst>
              <a:path w="76200" h="161925">
                <a:moveTo>
                  <a:pt x="0" y="1587"/>
                </a:moveTo>
                <a:lnTo>
                  <a:pt x="0" y="711"/>
                </a:lnTo>
                <a:lnTo>
                  <a:pt x="635" y="0"/>
                </a:lnTo>
                <a:lnTo>
                  <a:pt x="1524" y="0"/>
                </a:lnTo>
                <a:lnTo>
                  <a:pt x="74549" y="0"/>
                </a:lnTo>
                <a:lnTo>
                  <a:pt x="75437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160337"/>
                </a:lnTo>
                <a:lnTo>
                  <a:pt x="76200" y="161213"/>
                </a:lnTo>
                <a:lnTo>
                  <a:pt x="75437" y="161925"/>
                </a:lnTo>
                <a:lnTo>
                  <a:pt x="74549" y="161925"/>
                </a:lnTo>
                <a:lnTo>
                  <a:pt x="1524" y="161925"/>
                </a:lnTo>
                <a:lnTo>
                  <a:pt x="635" y="161925"/>
                </a:lnTo>
                <a:lnTo>
                  <a:pt x="0" y="161213"/>
                </a:lnTo>
                <a:lnTo>
                  <a:pt x="0" y="160337"/>
                </a:lnTo>
                <a:lnTo>
                  <a:pt x="0" y="1587"/>
                </a:lnTo>
                <a:close/>
              </a:path>
            </a:pathLst>
          </a:custGeom>
          <a:ln w="93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05401" y="5865812"/>
            <a:ext cx="76200" cy="81280"/>
          </a:xfrm>
          <a:custGeom>
            <a:avLst/>
            <a:gdLst/>
            <a:ahLst/>
            <a:cxnLst/>
            <a:rect l="l" t="t" r="r" b="b"/>
            <a:pathLst>
              <a:path w="76200" h="81279">
                <a:moveTo>
                  <a:pt x="0" y="1587"/>
                </a:moveTo>
                <a:lnTo>
                  <a:pt x="0" y="711"/>
                </a:lnTo>
                <a:lnTo>
                  <a:pt x="635" y="0"/>
                </a:lnTo>
                <a:lnTo>
                  <a:pt x="1524" y="0"/>
                </a:lnTo>
                <a:lnTo>
                  <a:pt x="74549" y="0"/>
                </a:lnTo>
                <a:lnTo>
                  <a:pt x="75437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79375"/>
                </a:lnTo>
                <a:lnTo>
                  <a:pt x="76200" y="80251"/>
                </a:lnTo>
                <a:lnTo>
                  <a:pt x="75437" y="80962"/>
                </a:lnTo>
                <a:lnTo>
                  <a:pt x="74549" y="80962"/>
                </a:lnTo>
                <a:lnTo>
                  <a:pt x="1524" y="80962"/>
                </a:lnTo>
                <a:lnTo>
                  <a:pt x="635" y="80962"/>
                </a:lnTo>
                <a:lnTo>
                  <a:pt x="0" y="80251"/>
                </a:lnTo>
                <a:lnTo>
                  <a:pt x="0" y="79375"/>
                </a:lnTo>
                <a:lnTo>
                  <a:pt x="0" y="1587"/>
                </a:lnTo>
                <a:close/>
              </a:path>
            </a:pathLst>
          </a:custGeom>
          <a:ln w="93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57801" y="5705475"/>
            <a:ext cx="76200" cy="161925"/>
          </a:xfrm>
          <a:custGeom>
            <a:avLst/>
            <a:gdLst/>
            <a:ahLst/>
            <a:cxnLst/>
            <a:rect l="l" t="t" r="r" b="b"/>
            <a:pathLst>
              <a:path w="76200" h="161925">
                <a:moveTo>
                  <a:pt x="0" y="1587"/>
                </a:moveTo>
                <a:lnTo>
                  <a:pt x="0" y="711"/>
                </a:lnTo>
                <a:lnTo>
                  <a:pt x="635" y="0"/>
                </a:lnTo>
                <a:lnTo>
                  <a:pt x="1524" y="0"/>
                </a:lnTo>
                <a:lnTo>
                  <a:pt x="74549" y="0"/>
                </a:lnTo>
                <a:lnTo>
                  <a:pt x="75437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160337"/>
                </a:lnTo>
                <a:lnTo>
                  <a:pt x="76200" y="161213"/>
                </a:lnTo>
                <a:lnTo>
                  <a:pt x="75437" y="161925"/>
                </a:lnTo>
                <a:lnTo>
                  <a:pt x="74549" y="161925"/>
                </a:lnTo>
                <a:lnTo>
                  <a:pt x="1524" y="161925"/>
                </a:lnTo>
                <a:lnTo>
                  <a:pt x="635" y="161925"/>
                </a:lnTo>
                <a:lnTo>
                  <a:pt x="0" y="161213"/>
                </a:lnTo>
                <a:lnTo>
                  <a:pt x="0" y="160337"/>
                </a:lnTo>
                <a:lnTo>
                  <a:pt x="0" y="1587"/>
                </a:lnTo>
                <a:close/>
              </a:path>
            </a:pathLst>
          </a:custGeom>
          <a:ln w="93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34001" y="5705475"/>
            <a:ext cx="76200" cy="161925"/>
          </a:xfrm>
          <a:custGeom>
            <a:avLst/>
            <a:gdLst/>
            <a:ahLst/>
            <a:cxnLst/>
            <a:rect l="l" t="t" r="r" b="b"/>
            <a:pathLst>
              <a:path w="76200" h="161925">
                <a:moveTo>
                  <a:pt x="0" y="1587"/>
                </a:moveTo>
                <a:lnTo>
                  <a:pt x="0" y="711"/>
                </a:lnTo>
                <a:lnTo>
                  <a:pt x="635" y="0"/>
                </a:lnTo>
                <a:lnTo>
                  <a:pt x="1524" y="0"/>
                </a:lnTo>
                <a:lnTo>
                  <a:pt x="74549" y="0"/>
                </a:lnTo>
                <a:lnTo>
                  <a:pt x="75437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160337"/>
                </a:lnTo>
                <a:lnTo>
                  <a:pt x="76200" y="161213"/>
                </a:lnTo>
                <a:lnTo>
                  <a:pt x="75437" y="161925"/>
                </a:lnTo>
                <a:lnTo>
                  <a:pt x="74549" y="161925"/>
                </a:lnTo>
                <a:lnTo>
                  <a:pt x="1524" y="161925"/>
                </a:lnTo>
                <a:lnTo>
                  <a:pt x="635" y="161925"/>
                </a:lnTo>
                <a:lnTo>
                  <a:pt x="0" y="161213"/>
                </a:lnTo>
                <a:lnTo>
                  <a:pt x="0" y="160337"/>
                </a:lnTo>
                <a:lnTo>
                  <a:pt x="0" y="1587"/>
                </a:lnTo>
                <a:close/>
              </a:path>
            </a:pathLst>
          </a:custGeom>
          <a:ln w="93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10201" y="5784850"/>
            <a:ext cx="76200" cy="81280"/>
          </a:xfrm>
          <a:custGeom>
            <a:avLst/>
            <a:gdLst/>
            <a:ahLst/>
            <a:cxnLst/>
            <a:rect l="l" t="t" r="r" b="b"/>
            <a:pathLst>
              <a:path w="76200" h="81279">
                <a:moveTo>
                  <a:pt x="0" y="1587"/>
                </a:moveTo>
                <a:lnTo>
                  <a:pt x="0" y="711"/>
                </a:lnTo>
                <a:lnTo>
                  <a:pt x="635" y="0"/>
                </a:lnTo>
                <a:lnTo>
                  <a:pt x="1524" y="0"/>
                </a:lnTo>
                <a:lnTo>
                  <a:pt x="74549" y="0"/>
                </a:lnTo>
                <a:lnTo>
                  <a:pt x="75437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79375"/>
                </a:lnTo>
                <a:lnTo>
                  <a:pt x="76200" y="80251"/>
                </a:lnTo>
                <a:lnTo>
                  <a:pt x="75437" y="80962"/>
                </a:lnTo>
                <a:lnTo>
                  <a:pt x="74549" y="80962"/>
                </a:lnTo>
                <a:lnTo>
                  <a:pt x="1524" y="80962"/>
                </a:lnTo>
                <a:lnTo>
                  <a:pt x="635" y="80962"/>
                </a:lnTo>
                <a:lnTo>
                  <a:pt x="0" y="80251"/>
                </a:lnTo>
                <a:lnTo>
                  <a:pt x="0" y="79375"/>
                </a:lnTo>
                <a:lnTo>
                  <a:pt x="0" y="1587"/>
                </a:lnTo>
                <a:close/>
              </a:path>
            </a:pathLst>
          </a:custGeom>
          <a:ln w="93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453001" y="5784850"/>
            <a:ext cx="76200" cy="81280"/>
          </a:xfrm>
          <a:custGeom>
            <a:avLst/>
            <a:gdLst/>
            <a:ahLst/>
            <a:cxnLst/>
            <a:rect l="l" t="t" r="r" b="b"/>
            <a:pathLst>
              <a:path w="76200" h="81279">
                <a:moveTo>
                  <a:pt x="0" y="1587"/>
                </a:moveTo>
                <a:lnTo>
                  <a:pt x="0" y="711"/>
                </a:lnTo>
                <a:lnTo>
                  <a:pt x="635" y="0"/>
                </a:lnTo>
                <a:lnTo>
                  <a:pt x="1524" y="0"/>
                </a:lnTo>
                <a:lnTo>
                  <a:pt x="74549" y="0"/>
                </a:lnTo>
                <a:lnTo>
                  <a:pt x="75437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79375"/>
                </a:lnTo>
                <a:lnTo>
                  <a:pt x="76200" y="80251"/>
                </a:lnTo>
                <a:lnTo>
                  <a:pt x="75437" y="80962"/>
                </a:lnTo>
                <a:lnTo>
                  <a:pt x="74549" y="80962"/>
                </a:lnTo>
                <a:lnTo>
                  <a:pt x="1524" y="80962"/>
                </a:lnTo>
                <a:lnTo>
                  <a:pt x="635" y="80962"/>
                </a:lnTo>
                <a:lnTo>
                  <a:pt x="0" y="80251"/>
                </a:lnTo>
                <a:lnTo>
                  <a:pt x="0" y="79375"/>
                </a:lnTo>
                <a:lnTo>
                  <a:pt x="0" y="1587"/>
                </a:lnTo>
                <a:close/>
              </a:path>
            </a:pathLst>
          </a:custGeom>
          <a:ln w="93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062601" y="5865812"/>
            <a:ext cx="76200" cy="81280"/>
          </a:xfrm>
          <a:custGeom>
            <a:avLst/>
            <a:gdLst/>
            <a:ahLst/>
            <a:cxnLst/>
            <a:rect l="l" t="t" r="r" b="b"/>
            <a:pathLst>
              <a:path w="76200" h="81279">
                <a:moveTo>
                  <a:pt x="0" y="1587"/>
                </a:moveTo>
                <a:lnTo>
                  <a:pt x="0" y="711"/>
                </a:lnTo>
                <a:lnTo>
                  <a:pt x="635" y="0"/>
                </a:lnTo>
                <a:lnTo>
                  <a:pt x="1524" y="0"/>
                </a:lnTo>
                <a:lnTo>
                  <a:pt x="74549" y="0"/>
                </a:lnTo>
                <a:lnTo>
                  <a:pt x="75437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79375"/>
                </a:lnTo>
                <a:lnTo>
                  <a:pt x="76200" y="80251"/>
                </a:lnTo>
                <a:lnTo>
                  <a:pt x="75437" y="80962"/>
                </a:lnTo>
                <a:lnTo>
                  <a:pt x="74549" y="80962"/>
                </a:lnTo>
                <a:lnTo>
                  <a:pt x="1524" y="80962"/>
                </a:lnTo>
                <a:lnTo>
                  <a:pt x="635" y="80962"/>
                </a:lnTo>
                <a:lnTo>
                  <a:pt x="0" y="80251"/>
                </a:lnTo>
                <a:lnTo>
                  <a:pt x="0" y="79375"/>
                </a:lnTo>
                <a:lnTo>
                  <a:pt x="0" y="1587"/>
                </a:lnTo>
                <a:close/>
              </a:path>
            </a:pathLst>
          </a:custGeom>
          <a:ln w="93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19473" y="5803747"/>
            <a:ext cx="1371600" cy="127000"/>
          </a:xfrm>
          <a:custGeom>
            <a:avLst/>
            <a:gdLst/>
            <a:ahLst/>
            <a:cxnLst/>
            <a:rect l="l" t="t" r="r" b="b"/>
            <a:pathLst>
              <a:path w="1371600" h="127000">
                <a:moveTo>
                  <a:pt x="1244657" y="69809"/>
                </a:moveTo>
                <a:lnTo>
                  <a:pt x="1244600" y="127000"/>
                </a:lnTo>
                <a:lnTo>
                  <a:pt x="1359225" y="69824"/>
                </a:lnTo>
                <a:lnTo>
                  <a:pt x="1257300" y="69824"/>
                </a:lnTo>
                <a:lnTo>
                  <a:pt x="1244657" y="69809"/>
                </a:lnTo>
                <a:close/>
              </a:path>
              <a:path w="1371600" h="127000">
                <a:moveTo>
                  <a:pt x="1244669" y="57198"/>
                </a:moveTo>
                <a:lnTo>
                  <a:pt x="1244657" y="69809"/>
                </a:lnTo>
                <a:lnTo>
                  <a:pt x="1257300" y="69824"/>
                </a:lnTo>
                <a:lnTo>
                  <a:pt x="1257427" y="57213"/>
                </a:lnTo>
                <a:lnTo>
                  <a:pt x="1244669" y="57198"/>
                </a:lnTo>
                <a:close/>
              </a:path>
              <a:path w="1371600" h="127000">
                <a:moveTo>
                  <a:pt x="1244727" y="0"/>
                </a:moveTo>
                <a:lnTo>
                  <a:pt x="1244669" y="57198"/>
                </a:lnTo>
                <a:lnTo>
                  <a:pt x="1257427" y="57213"/>
                </a:lnTo>
                <a:lnTo>
                  <a:pt x="1257300" y="69824"/>
                </a:lnTo>
                <a:lnTo>
                  <a:pt x="1359225" y="69824"/>
                </a:lnTo>
                <a:lnTo>
                  <a:pt x="1371600" y="63652"/>
                </a:lnTo>
                <a:lnTo>
                  <a:pt x="1244727" y="0"/>
                </a:lnTo>
                <a:close/>
              </a:path>
              <a:path w="1371600" h="127000">
                <a:moveTo>
                  <a:pt x="126" y="55765"/>
                </a:moveTo>
                <a:lnTo>
                  <a:pt x="0" y="68364"/>
                </a:lnTo>
                <a:lnTo>
                  <a:pt x="1244657" y="69809"/>
                </a:lnTo>
                <a:lnTo>
                  <a:pt x="1244669" y="57198"/>
                </a:lnTo>
                <a:lnTo>
                  <a:pt x="126" y="557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434073" y="5791047"/>
            <a:ext cx="1371600" cy="127000"/>
          </a:xfrm>
          <a:custGeom>
            <a:avLst/>
            <a:gdLst/>
            <a:ahLst/>
            <a:cxnLst/>
            <a:rect l="l" t="t" r="r" b="b"/>
            <a:pathLst>
              <a:path w="1371600" h="127000">
                <a:moveTo>
                  <a:pt x="1244657" y="69809"/>
                </a:moveTo>
                <a:lnTo>
                  <a:pt x="1244600" y="127000"/>
                </a:lnTo>
                <a:lnTo>
                  <a:pt x="1359225" y="69824"/>
                </a:lnTo>
                <a:lnTo>
                  <a:pt x="1257300" y="69824"/>
                </a:lnTo>
                <a:lnTo>
                  <a:pt x="1244657" y="69809"/>
                </a:lnTo>
                <a:close/>
              </a:path>
              <a:path w="1371600" h="127000">
                <a:moveTo>
                  <a:pt x="1244669" y="57198"/>
                </a:moveTo>
                <a:lnTo>
                  <a:pt x="1244657" y="69809"/>
                </a:lnTo>
                <a:lnTo>
                  <a:pt x="1257300" y="69824"/>
                </a:lnTo>
                <a:lnTo>
                  <a:pt x="1257427" y="57213"/>
                </a:lnTo>
                <a:lnTo>
                  <a:pt x="1244669" y="57198"/>
                </a:lnTo>
                <a:close/>
              </a:path>
              <a:path w="1371600" h="127000">
                <a:moveTo>
                  <a:pt x="1244727" y="0"/>
                </a:moveTo>
                <a:lnTo>
                  <a:pt x="1244669" y="57198"/>
                </a:lnTo>
                <a:lnTo>
                  <a:pt x="1257427" y="57213"/>
                </a:lnTo>
                <a:lnTo>
                  <a:pt x="1257300" y="69824"/>
                </a:lnTo>
                <a:lnTo>
                  <a:pt x="1359225" y="69824"/>
                </a:lnTo>
                <a:lnTo>
                  <a:pt x="1371600" y="63652"/>
                </a:lnTo>
                <a:lnTo>
                  <a:pt x="1244727" y="0"/>
                </a:lnTo>
                <a:close/>
              </a:path>
              <a:path w="1371600" h="127000">
                <a:moveTo>
                  <a:pt x="126" y="55765"/>
                </a:moveTo>
                <a:lnTo>
                  <a:pt x="0" y="68364"/>
                </a:lnTo>
                <a:lnTo>
                  <a:pt x="1244657" y="69809"/>
                </a:lnTo>
                <a:lnTo>
                  <a:pt x="1244669" y="57198"/>
                </a:lnTo>
                <a:lnTo>
                  <a:pt x="126" y="557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601332" y="5659932"/>
            <a:ext cx="9829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3333CC"/>
                </a:solidFill>
                <a:latin typeface="Tahoma"/>
                <a:cs typeface="Tahoma"/>
              </a:rPr>
              <a:t>10001001010001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418844" y="6039408"/>
            <a:ext cx="11677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ahoma"/>
                <a:cs typeface="Tahoma"/>
              </a:rPr>
              <a:t>Segnale</a:t>
            </a:r>
            <a:r>
              <a:rPr sz="1000" b="1" spc="-55" dirty="0">
                <a:latin typeface="Tahoma"/>
                <a:cs typeface="Tahoma"/>
              </a:rPr>
              <a:t> </a:t>
            </a:r>
            <a:r>
              <a:rPr sz="1000" b="1" spc="-5" dirty="0">
                <a:latin typeface="Tahoma"/>
                <a:cs typeface="Tahoma"/>
              </a:rPr>
              <a:t>analogico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010278" y="6023559"/>
            <a:ext cx="13017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ahoma"/>
                <a:cs typeface="Tahoma"/>
              </a:rPr>
              <a:t>Segnale</a:t>
            </a:r>
            <a:r>
              <a:rPr sz="1000" b="1" spc="-60" dirty="0">
                <a:latin typeface="Tahoma"/>
                <a:cs typeface="Tahoma"/>
              </a:rPr>
              <a:t> </a:t>
            </a:r>
            <a:r>
              <a:rPr sz="1000" b="1" spc="-5" dirty="0">
                <a:latin typeface="Tahoma"/>
                <a:cs typeface="Tahoma"/>
              </a:rPr>
              <a:t>campionato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601332" y="6023559"/>
            <a:ext cx="10325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ahoma"/>
                <a:cs typeface="Tahoma"/>
              </a:rPr>
              <a:t>Segnale</a:t>
            </a:r>
            <a:r>
              <a:rPr sz="1000" b="1" spc="-35" dirty="0">
                <a:latin typeface="Tahoma"/>
                <a:cs typeface="Tahoma"/>
              </a:rPr>
              <a:t> </a:t>
            </a:r>
            <a:r>
              <a:rPr sz="1000" b="1" spc="-10" dirty="0">
                <a:latin typeface="Tahoma"/>
                <a:cs typeface="Tahoma"/>
              </a:rPr>
              <a:t>digitale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18540" y="1607972"/>
            <a:ext cx="7979409" cy="377825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b="1" spc="-10" dirty="0">
                <a:latin typeface="Arial"/>
                <a:cs typeface="Arial"/>
              </a:rPr>
              <a:t>CAMPIONAMENTO:</a:t>
            </a:r>
            <a:endParaRPr sz="1600">
              <a:latin typeface="Arial"/>
              <a:cs typeface="Arial"/>
            </a:endParaRPr>
          </a:p>
          <a:p>
            <a:pPr marL="354965" marR="5715" algn="just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processo di conversione di un segnale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tempo-continuo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un segnale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tempo- 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discreto</a:t>
            </a:r>
            <a:r>
              <a:rPr sz="1600" spc="-5" dirty="0">
                <a:latin typeface="Arial"/>
                <a:cs typeface="Arial"/>
              </a:rPr>
              <a:t>,</a:t>
            </a:r>
            <a:endParaRPr sz="1600">
              <a:latin typeface="Arial"/>
              <a:cs typeface="Arial"/>
            </a:endParaRPr>
          </a:p>
          <a:p>
            <a:pPr marL="354965" marR="5715" algn="just">
              <a:lnSpc>
                <a:spcPct val="100000"/>
              </a:lnSpc>
              <a:spcBef>
                <a:spcPts val="385"/>
              </a:spcBef>
            </a:pPr>
            <a:r>
              <a:rPr sz="1600" spc="-15" dirty="0">
                <a:latin typeface="Arial"/>
                <a:cs typeface="Arial"/>
              </a:rPr>
              <a:t>L’ampiezza </a:t>
            </a:r>
            <a:r>
              <a:rPr sz="1600" spc="-5" dirty="0">
                <a:latin typeface="Arial"/>
                <a:cs typeface="Arial"/>
              </a:rPr>
              <a:t>del segnale continuo viene considerata a intervalli di tempo regolari (T -  periodo di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campionamento).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QUANTIZZAZIONE:</a:t>
            </a:r>
            <a:endParaRPr sz="16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processo di conversione di un segnale a valori continui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uno a valori</a:t>
            </a:r>
            <a:r>
              <a:rPr sz="1600" spc="1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discreti.</a:t>
            </a:r>
            <a:endParaRPr sz="1600">
              <a:latin typeface="Arial"/>
              <a:cs typeface="Arial"/>
            </a:endParaRPr>
          </a:p>
          <a:p>
            <a:pPr marL="354965" marR="5080" algn="just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Più è alto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numero di bit utilizzati nella quantizzazione e minore è </a:t>
            </a:r>
            <a:r>
              <a:rPr sz="1600" spc="-10" dirty="0">
                <a:latin typeface="Arial"/>
                <a:cs typeface="Arial"/>
              </a:rPr>
              <a:t>l’errore </a:t>
            </a:r>
            <a:r>
              <a:rPr sz="1600" spc="-5" dirty="0">
                <a:latin typeface="Arial"/>
                <a:cs typeface="Arial"/>
              </a:rPr>
              <a:t>che </a:t>
            </a:r>
            <a:r>
              <a:rPr sz="1600" dirty="0">
                <a:latin typeface="Arial"/>
                <a:cs typeface="Arial"/>
              </a:rPr>
              <a:t>si  </a:t>
            </a:r>
            <a:r>
              <a:rPr sz="1600" spc="-5" dirty="0">
                <a:latin typeface="Arial"/>
                <a:cs typeface="Arial"/>
              </a:rPr>
              <a:t>commette (errore di quantizzazione), cioè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riduce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distanza media tra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valore  campionato (continuo) 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corrispondente valore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quantizzato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2384425">
              <a:lnSpc>
                <a:spcPct val="100000"/>
              </a:lnSpc>
              <a:spcBef>
                <a:spcPts val="1260"/>
              </a:spcBef>
            </a:pPr>
            <a:r>
              <a:rPr sz="2000" b="1" dirty="0">
                <a:latin typeface="Tahoma"/>
                <a:cs typeface="Tahoma"/>
              </a:rPr>
              <a:t>A</a:t>
            </a:r>
            <a:r>
              <a:rPr sz="2000" dirty="0">
                <a:latin typeface="Tahoma"/>
                <a:cs typeface="Tahoma"/>
              </a:rPr>
              <a:t>nalog </a:t>
            </a:r>
            <a:r>
              <a:rPr sz="2000" spc="-5" dirty="0">
                <a:latin typeface="Tahoma"/>
                <a:cs typeface="Tahoma"/>
              </a:rPr>
              <a:t>to </a:t>
            </a:r>
            <a:r>
              <a:rPr sz="2000" b="1" spc="-5" dirty="0">
                <a:latin typeface="Tahoma"/>
                <a:cs typeface="Tahoma"/>
              </a:rPr>
              <a:t>D</a:t>
            </a:r>
            <a:r>
              <a:rPr sz="2000" spc="-5" dirty="0">
                <a:latin typeface="Tahoma"/>
                <a:cs typeface="Tahoma"/>
              </a:rPr>
              <a:t>igital</a:t>
            </a:r>
            <a:r>
              <a:rPr sz="2000" dirty="0">
                <a:latin typeface="Tahoma"/>
                <a:cs typeface="Tahoma"/>
              </a:rPr>
              <a:t> </a:t>
            </a:r>
            <a:r>
              <a:rPr sz="2000" b="1" spc="-5" dirty="0">
                <a:latin typeface="Tahoma"/>
                <a:cs typeface="Tahoma"/>
              </a:rPr>
              <a:t>C</a:t>
            </a:r>
            <a:r>
              <a:rPr sz="2000" spc="-5" dirty="0">
                <a:latin typeface="Tahoma"/>
                <a:cs typeface="Tahoma"/>
              </a:rPr>
              <a:t>onverter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7846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Algoritmi di compressione </a:t>
            </a:r>
            <a:r>
              <a:rPr dirty="0"/>
              <a:t>per </a:t>
            </a:r>
            <a:r>
              <a:rPr spc="-5" dirty="0"/>
              <a:t>file  </a:t>
            </a:r>
            <a:r>
              <a:rPr dirty="0"/>
              <a:t>audio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99566" y="1465610"/>
            <a:ext cx="7802245" cy="500062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470"/>
              </a:spcBef>
            </a:pPr>
            <a:r>
              <a:rPr sz="1600" b="1" spc="-5" dirty="0">
                <a:latin typeface="Arial"/>
                <a:cs typeface="Arial"/>
              </a:rPr>
              <a:t>Codifica della</a:t>
            </a:r>
            <a:r>
              <a:rPr sz="1600" b="1" spc="35" dirty="0">
                <a:latin typeface="Arial"/>
                <a:cs typeface="Arial"/>
              </a:rPr>
              <a:t> </a:t>
            </a:r>
            <a:r>
              <a:rPr sz="1600" b="1" spc="-15" dirty="0">
                <a:latin typeface="Arial"/>
                <a:cs typeface="Arial"/>
              </a:rPr>
              <a:t>voce:</a:t>
            </a:r>
            <a:endParaRPr sz="1600">
              <a:latin typeface="Arial"/>
              <a:cs typeface="Arial"/>
            </a:endParaRPr>
          </a:p>
          <a:p>
            <a:pPr marL="19050">
              <a:lnSpc>
                <a:spcPct val="100000"/>
              </a:lnSpc>
              <a:spcBef>
                <a:spcPts val="330"/>
              </a:spcBef>
            </a:pPr>
            <a:r>
              <a:rPr sz="1400" dirty="0">
                <a:latin typeface="Arial"/>
                <a:cs typeface="Arial"/>
              </a:rPr>
              <a:t>Pulse </a:t>
            </a:r>
            <a:r>
              <a:rPr sz="1400" spc="-5" dirty="0">
                <a:latin typeface="Arial"/>
                <a:cs typeface="Arial"/>
              </a:rPr>
              <a:t>Code </a:t>
            </a:r>
            <a:r>
              <a:rPr sz="1400" dirty="0">
                <a:latin typeface="Arial"/>
                <a:cs typeface="Arial"/>
              </a:rPr>
              <a:t>Modulation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(PCM)</a:t>
            </a:r>
            <a:endParaRPr sz="1400">
              <a:latin typeface="Arial"/>
              <a:cs typeface="Arial"/>
            </a:endParaRPr>
          </a:p>
          <a:p>
            <a:pPr marL="762635" indent="-295910">
              <a:lnSpc>
                <a:spcPct val="100000"/>
              </a:lnSpc>
              <a:spcBef>
                <a:spcPts val="340"/>
              </a:spcBef>
              <a:buChar char="–"/>
              <a:tabLst>
                <a:tab pos="739775" algn="l"/>
                <a:tab pos="740410" algn="l"/>
              </a:tabLst>
            </a:pPr>
            <a:r>
              <a:rPr sz="1400" spc="-5" dirty="0">
                <a:latin typeface="Arial"/>
                <a:cs typeface="Arial"/>
              </a:rPr>
              <a:t>Trasmissioni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telefoniche</a:t>
            </a:r>
            <a:endParaRPr sz="1400">
              <a:latin typeface="Arial"/>
              <a:cs typeface="Arial"/>
            </a:endParaRPr>
          </a:p>
          <a:p>
            <a:pPr marL="762635" indent="-295910">
              <a:lnSpc>
                <a:spcPct val="100000"/>
              </a:lnSpc>
              <a:spcBef>
                <a:spcPts val="335"/>
              </a:spcBef>
              <a:buChar char="–"/>
              <a:tabLst>
                <a:tab pos="739775" algn="l"/>
                <a:tab pos="740410" algn="l"/>
              </a:tabLst>
            </a:pPr>
            <a:r>
              <a:rPr sz="1400" dirty="0">
                <a:latin typeface="Arial"/>
                <a:cs typeface="Arial"/>
              </a:rPr>
              <a:t>Frequenza </a:t>
            </a:r>
            <a:r>
              <a:rPr sz="1400" spc="-5" dirty="0">
                <a:latin typeface="Arial"/>
                <a:cs typeface="Arial"/>
              </a:rPr>
              <a:t>campionamento: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8KHz</a:t>
            </a:r>
            <a:endParaRPr sz="1400">
              <a:latin typeface="Arial"/>
              <a:cs typeface="Arial"/>
            </a:endParaRPr>
          </a:p>
          <a:p>
            <a:pPr marL="762635" indent="-295910">
              <a:lnSpc>
                <a:spcPct val="100000"/>
              </a:lnSpc>
              <a:spcBef>
                <a:spcPts val="335"/>
              </a:spcBef>
              <a:buChar char="–"/>
              <a:tabLst>
                <a:tab pos="739775" algn="l"/>
                <a:tab pos="740410" algn="l"/>
              </a:tabLst>
            </a:pPr>
            <a:r>
              <a:rPr sz="1400" spc="-5" dirty="0">
                <a:latin typeface="Arial"/>
                <a:cs typeface="Arial"/>
              </a:rPr>
              <a:t>Quantizzazione </a:t>
            </a:r>
            <a:r>
              <a:rPr sz="1400" dirty="0">
                <a:latin typeface="Arial"/>
                <a:cs typeface="Arial"/>
              </a:rPr>
              <a:t>su 8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bit</a:t>
            </a:r>
            <a:endParaRPr sz="1400">
              <a:latin typeface="Arial"/>
              <a:cs typeface="Arial"/>
            </a:endParaRPr>
          </a:p>
          <a:p>
            <a:pPr marL="762635" indent="-295910">
              <a:lnSpc>
                <a:spcPct val="100000"/>
              </a:lnSpc>
              <a:spcBef>
                <a:spcPts val="335"/>
              </a:spcBef>
              <a:buChar char="–"/>
              <a:tabLst>
                <a:tab pos="739775" algn="l"/>
                <a:tab pos="740410" algn="l"/>
              </a:tabLst>
            </a:pPr>
            <a:r>
              <a:rPr sz="1400" spc="-10" dirty="0">
                <a:latin typeface="Arial"/>
                <a:cs typeface="Arial"/>
              </a:rPr>
              <a:t>Velocità </a:t>
            </a:r>
            <a:r>
              <a:rPr sz="1400" dirty="0">
                <a:latin typeface="Arial"/>
                <a:cs typeface="Arial"/>
              </a:rPr>
              <a:t>sul canale </a:t>
            </a:r>
            <a:r>
              <a:rPr sz="1400" spc="-5" dirty="0">
                <a:latin typeface="Arial"/>
                <a:cs typeface="Arial"/>
              </a:rPr>
              <a:t>trasmissivo </a:t>
            </a:r>
            <a:r>
              <a:rPr sz="1400" dirty="0">
                <a:latin typeface="Arial"/>
                <a:cs typeface="Arial"/>
              </a:rPr>
              <a:t>&gt;=</a:t>
            </a:r>
            <a:r>
              <a:rPr sz="1400" spc="-1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64Kbps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1600" b="1" spc="-5" dirty="0">
                <a:latin typeface="Arial"/>
                <a:cs typeface="Arial"/>
              </a:rPr>
              <a:t>Codifica della</a:t>
            </a:r>
            <a:r>
              <a:rPr sz="1600" b="1" spc="3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musica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-10" dirty="0">
                <a:latin typeface="Arial"/>
                <a:cs typeface="Arial"/>
              </a:rPr>
              <a:t>CD:</a:t>
            </a:r>
            <a:endParaRPr sz="1600">
              <a:latin typeface="Arial"/>
              <a:cs typeface="Arial"/>
            </a:endParaRPr>
          </a:p>
          <a:p>
            <a:pPr marL="756285" indent="-287020">
              <a:lnSpc>
                <a:spcPct val="100000"/>
              </a:lnSpc>
              <a:spcBef>
                <a:spcPts val="16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dirty="0">
                <a:latin typeface="Arial"/>
                <a:cs typeface="Arial"/>
              </a:rPr>
              <a:t>Musica </a:t>
            </a:r>
            <a:r>
              <a:rPr sz="1400" spc="-5" dirty="0">
                <a:latin typeface="Arial"/>
                <a:cs typeface="Arial"/>
              </a:rPr>
              <a:t>campionata </a:t>
            </a:r>
            <a:r>
              <a:rPr sz="1400" dirty="0">
                <a:latin typeface="Arial"/>
                <a:cs typeface="Arial"/>
              </a:rPr>
              <a:t>a 44100 </a:t>
            </a:r>
            <a:r>
              <a:rPr sz="1400" spc="-5" dirty="0">
                <a:latin typeface="Arial"/>
                <a:cs typeface="Arial"/>
              </a:rPr>
              <a:t>Hz (&gt;2x20000Hz massima </a:t>
            </a:r>
            <a:r>
              <a:rPr sz="1400" dirty="0">
                <a:latin typeface="Arial"/>
                <a:cs typeface="Arial"/>
              </a:rPr>
              <a:t>freq orecchio</a:t>
            </a:r>
            <a:r>
              <a:rPr sz="1400" spc="-2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umano)</a:t>
            </a:r>
            <a:endParaRPr sz="1400">
              <a:latin typeface="Arial"/>
              <a:cs typeface="Arial"/>
            </a:endParaRPr>
          </a:p>
          <a:p>
            <a:pPr marL="756285" indent="-287020">
              <a:lnSpc>
                <a:spcPct val="100000"/>
              </a:lnSpc>
              <a:spcBef>
                <a:spcPts val="17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5" dirty="0">
                <a:latin typeface="Arial"/>
                <a:cs typeface="Arial"/>
              </a:rPr>
              <a:t>Campioni </a:t>
            </a:r>
            <a:r>
              <a:rPr sz="1400" dirty="0">
                <a:latin typeface="Arial"/>
                <a:cs typeface="Arial"/>
              </a:rPr>
              <a:t>per sinistra e destra</a:t>
            </a:r>
            <a:r>
              <a:rPr sz="1400" spc="-1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(stereo)</a:t>
            </a:r>
            <a:endParaRPr sz="1400">
              <a:latin typeface="Arial"/>
              <a:cs typeface="Arial"/>
            </a:endParaRPr>
          </a:p>
          <a:p>
            <a:pPr marL="756285" indent="-287020">
              <a:lnSpc>
                <a:spcPct val="100000"/>
              </a:lnSpc>
              <a:spcBef>
                <a:spcPts val="17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dirty="0">
                <a:latin typeface="Arial"/>
                <a:cs typeface="Arial"/>
              </a:rPr>
              <a:t>16 bit per campione per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canale</a:t>
            </a:r>
            <a:endParaRPr sz="14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165"/>
              </a:spcBef>
              <a:tabLst>
                <a:tab pos="756285" algn="l"/>
              </a:tabLst>
            </a:pPr>
            <a:r>
              <a:rPr sz="1400" dirty="0">
                <a:latin typeface="Arial"/>
                <a:cs typeface="Arial"/>
              </a:rPr>
              <a:t>–	Totale: </a:t>
            </a:r>
            <a:r>
              <a:rPr sz="1400" spc="-5" dirty="0">
                <a:latin typeface="Arial"/>
                <a:cs typeface="Arial"/>
              </a:rPr>
              <a:t>(44100x16x2=)1 </a:t>
            </a:r>
            <a:r>
              <a:rPr sz="1400" dirty="0">
                <a:latin typeface="Arial"/>
                <a:cs typeface="Arial"/>
              </a:rPr>
              <a:t>411 200 bits x secondo =</a:t>
            </a:r>
            <a:r>
              <a:rPr sz="1400" spc="-1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(0.17MB)</a:t>
            </a:r>
            <a:endParaRPr sz="1400">
              <a:latin typeface="Arial"/>
              <a:cs typeface="Arial"/>
            </a:endParaRPr>
          </a:p>
          <a:p>
            <a:pPr marL="756285" indent="-287020">
              <a:lnSpc>
                <a:spcPct val="100000"/>
              </a:lnSpc>
              <a:spcBef>
                <a:spcPts val="17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dirty="0">
                <a:latin typeface="Arial"/>
                <a:cs typeface="Arial"/>
              </a:rPr>
              <a:t>Quanto spazio occupa una canzone di 4</a:t>
            </a:r>
            <a:r>
              <a:rPr sz="1400" spc="-2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minuti??</a:t>
            </a:r>
            <a:endParaRPr sz="1400">
              <a:latin typeface="Arial"/>
              <a:cs typeface="Arial"/>
            </a:endParaRPr>
          </a:p>
          <a:p>
            <a:pPr marL="361950" marR="157480" indent="-342900">
              <a:lnSpc>
                <a:spcPct val="100000"/>
              </a:lnSpc>
              <a:spcBef>
                <a:spcPts val="1100"/>
              </a:spcBef>
            </a:pPr>
            <a:r>
              <a:rPr sz="1600" spc="-5" dirty="0">
                <a:latin typeface="Arial"/>
                <a:cs typeface="Arial"/>
              </a:rPr>
              <a:t>MP3 (compressione </a:t>
            </a:r>
            <a:r>
              <a:rPr sz="1600" spc="-10" dirty="0">
                <a:latin typeface="Arial"/>
                <a:cs typeface="Arial"/>
              </a:rPr>
              <a:t>lossy): </a:t>
            </a:r>
            <a:r>
              <a:rPr sz="1600" spc="-5" dirty="0">
                <a:latin typeface="Arial"/>
                <a:cs typeface="Arial"/>
              </a:rPr>
              <a:t>Sfrutta conoscenza </a:t>
            </a:r>
            <a:r>
              <a:rPr sz="1600" spc="-10" dirty="0">
                <a:latin typeface="Arial"/>
                <a:cs typeface="Arial"/>
              </a:rPr>
              <a:t>dei </a:t>
            </a:r>
            <a:r>
              <a:rPr sz="1600" spc="-5" dirty="0">
                <a:latin typeface="Arial"/>
                <a:cs typeface="Arial"/>
              </a:rPr>
              <a:t>limiti dell’udito </a:t>
            </a:r>
            <a:r>
              <a:rPr sz="1600" spc="-10" dirty="0">
                <a:latin typeface="Arial"/>
                <a:cs typeface="Arial"/>
              </a:rPr>
              <a:t>umano per </a:t>
            </a:r>
            <a:r>
              <a:rPr sz="1600" spc="-5" dirty="0">
                <a:latin typeface="Arial"/>
                <a:cs typeface="Arial"/>
              </a:rPr>
              <a:t>ridurre  la quantita’ di informazione da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memorizzare:</a:t>
            </a:r>
            <a:endParaRPr sz="1600">
              <a:latin typeface="Arial"/>
              <a:cs typeface="Arial"/>
            </a:endParaRPr>
          </a:p>
          <a:p>
            <a:pPr marL="762635" marR="5080" indent="-286385">
              <a:lnSpc>
                <a:spcPct val="100000"/>
              </a:lnSpc>
              <a:spcBef>
                <a:spcPts val="334"/>
              </a:spcBef>
              <a:buChar char="–"/>
              <a:tabLst>
                <a:tab pos="762635" algn="l"/>
                <a:tab pos="763270" algn="l"/>
              </a:tabLst>
            </a:pPr>
            <a:r>
              <a:rPr sz="1400" dirty="0">
                <a:latin typeface="Arial"/>
                <a:cs typeface="Arial"/>
              </a:rPr>
              <a:t>Esclusi </a:t>
            </a:r>
            <a:r>
              <a:rPr sz="1400" spc="-5" dirty="0">
                <a:latin typeface="Arial"/>
                <a:cs typeface="Arial"/>
              </a:rPr>
              <a:t>suoni </a:t>
            </a:r>
            <a:r>
              <a:rPr sz="1400" dirty="0">
                <a:latin typeface="Arial"/>
                <a:cs typeface="Arial"/>
              </a:rPr>
              <a:t>che </a:t>
            </a:r>
            <a:r>
              <a:rPr sz="1400" spc="-5" dirty="0">
                <a:latin typeface="Arial"/>
                <a:cs typeface="Arial"/>
              </a:rPr>
              <a:t>l’orecchio percepisce poco </a:t>
            </a:r>
            <a:r>
              <a:rPr sz="1400" dirty="0">
                <a:latin typeface="Arial"/>
                <a:cs typeface="Arial"/>
              </a:rPr>
              <a:t>(un </a:t>
            </a:r>
            <a:r>
              <a:rPr sz="1400" spc="-5" dirty="0">
                <a:latin typeface="Arial"/>
                <a:cs typeface="Arial"/>
              </a:rPr>
              <a:t>suono ad una </a:t>
            </a:r>
            <a:r>
              <a:rPr sz="1400" dirty="0">
                <a:latin typeface="Arial"/>
                <a:cs typeface="Arial"/>
              </a:rPr>
              <a:t>frequenza </a:t>
            </a:r>
            <a:r>
              <a:rPr sz="1400" spc="-10" dirty="0">
                <a:latin typeface="Arial"/>
                <a:cs typeface="Arial"/>
              </a:rPr>
              <a:t>viene </a:t>
            </a:r>
            <a:r>
              <a:rPr sz="1400" spc="-5" dirty="0">
                <a:latin typeface="Arial"/>
                <a:cs typeface="Arial"/>
              </a:rPr>
              <a:t>percepito  </a:t>
            </a:r>
            <a:r>
              <a:rPr sz="1400" dirty="0">
                <a:latin typeface="Arial"/>
                <a:cs typeface="Arial"/>
              </a:rPr>
              <a:t>meglio di suoni a frequenze adiacenti a più basso</a:t>
            </a:r>
            <a:r>
              <a:rPr sz="1400" spc="-229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volume)</a:t>
            </a:r>
            <a:endParaRPr sz="1400">
              <a:latin typeface="Arial"/>
              <a:cs typeface="Arial"/>
            </a:endParaRPr>
          </a:p>
          <a:p>
            <a:pPr marL="762635" indent="-286385">
              <a:lnSpc>
                <a:spcPct val="100000"/>
              </a:lnSpc>
              <a:spcBef>
                <a:spcPts val="335"/>
              </a:spcBef>
              <a:buChar char="–"/>
              <a:tabLst>
                <a:tab pos="762635" algn="l"/>
                <a:tab pos="763270" algn="l"/>
              </a:tabLst>
            </a:pPr>
            <a:r>
              <a:rPr sz="1400" dirty="0">
                <a:latin typeface="Arial"/>
                <a:cs typeface="Arial"/>
              </a:rPr>
              <a:t>Quando </a:t>
            </a:r>
            <a:r>
              <a:rPr sz="1400" spc="-5" dirty="0">
                <a:latin typeface="Arial"/>
                <a:cs typeface="Arial"/>
              </a:rPr>
              <a:t>c’e’ un suono particolarmente rumoroso, non </a:t>
            </a:r>
            <a:r>
              <a:rPr sz="1400" dirty="0">
                <a:latin typeface="Arial"/>
                <a:cs typeface="Arial"/>
              </a:rPr>
              <a:t>registrare </a:t>
            </a:r>
            <a:r>
              <a:rPr sz="1400" spc="-5" dirty="0">
                <a:latin typeface="Arial"/>
                <a:cs typeface="Arial"/>
              </a:rPr>
              <a:t>gli altri</a:t>
            </a:r>
            <a:r>
              <a:rPr sz="1400" spc="-2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suoni</a:t>
            </a:r>
            <a:endParaRPr sz="1400">
              <a:latin typeface="Arial"/>
              <a:cs typeface="Arial"/>
            </a:endParaRPr>
          </a:p>
          <a:p>
            <a:pPr marL="762635" indent="-286385">
              <a:lnSpc>
                <a:spcPct val="100000"/>
              </a:lnSpc>
              <a:spcBef>
                <a:spcPts val="340"/>
              </a:spcBef>
              <a:buChar char="–"/>
              <a:tabLst>
                <a:tab pos="762635" algn="l"/>
                <a:tab pos="763270" algn="l"/>
              </a:tabLst>
            </a:pPr>
            <a:r>
              <a:rPr sz="1400" dirty="0">
                <a:latin typeface="Arial"/>
                <a:cs typeface="Arial"/>
              </a:rPr>
              <a:t>Fattore di riduzione: anche 10 </a:t>
            </a:r>
            <a:r>
              <a:rPr sz="1400" spc="-5" dirty="0">
                <a:latin typeface="Arial"/>
                <a:cs typeface="Arial"/>
              </a:rPr>
              <a:t>volte </a:t>
            </a:r>
            <a:r>
              <a:rPr sz="1400" dirty="0">
                <a:latin typeface="Arial"/>
                <a:cs typeface="Arial"/>
              </a:rPr>
              <a:t>(= 3-4M per</a:t>
            </a:r>
            <a:r>
              <a:rPr sz="1400" spc="-2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canzone)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561975">
              <a:lnSpc>
                <a:spcPct val="100000"/>
              </a:lnSpc>
              <a:spcBef>
                <a:spcPts val="105"/>
              </a:spcBef>
            </a:pPr>
            <a:r>
              <a:rPr dirty="0"/>
              <a:t>Information and </a:t>
            </a:r>
            <a:r>
              <a:rPr spc="-5" dirty="0"/>
              <a:t>Communication  </a:t>
            </a:r>
            <a:r>
              <a:rPr dirty="0"/>
              <a:t>Technology</a:t>
            </a:r>
            <a:r>
              <a:rPr spc="-30" dirty="0"/>
              <a:t> </a:t>
            </a:r>
            <a:r>
              <a:rPr dirty="0"/>
              <a:t>(ICT)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5967" y="1581658"/>
            <a:ext cx="7477759" cy="41071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55675" algn="l"/>
                <a:tab pos="1583690" algn="l"/>
                <a:tab pos="2767965" algn="l"/>
                <a:tab pos="3280410" algn="l"/>
                <a:tab pos="4606290" algn="l"/>
                <a:tab pos="4928235" algn="l"/>
                <a:tab pos="6037580" algn="l"/>
                <a:tab pos="6307455" algn="l"/>
              </a:tabLst>
            </a:pPr>
            <a:r>
              <a:rPr sz="1800" spc="-55" dirty="0">
                <a:latin typeface="Lucida Sans Unicode"/>
                <a:cs typeface="Lucida Sans Unicode"/>
              </a:rPr>
              <a:t>Insi</a:t>
            </a:r>
            <a:r>
              <a:rPr sz="1800" spc="-80" dirty="0">
                <a:latin typeface="Lucida Sans Unicode"/>
                <a:cs typeface="Lucida Sans Unicode"/>
              </a:rPr>
              <a:t>e</a:t>
            </a:r>
            <a:r>
              <a:rPr sz="1800" spc="-95" dirty="0">
                <a:latin typeface="Lucida Sans Unicode"/>
                <a:cs typeface="Lucida Sans Unicode"/>
              </a:rPr>
              <a:t>me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80" dirty="0">
                <a:latin typeface="Lucida Sans Unicode"/>
                <a:cs typeface="Lucida Sans Unicode"/>
              </a:rPr>
              <a:t>d</a:t>
            </a:r>
            <a:r>
              <a:rPr sz="1800" spc="-75" dirty="0">
                <a:latin typeface="Lucida Sans Unicode"/>
                <a:cs typeface="Lucida Sans Unicode"/>
              </a:rPr>
              <a:t>e</a:t>
            </a:r>
            <a:r>
              <a:rPr sz="1800" spc="-120" dirty="0">
                <a:latin typeface="Lucida Sans Unicode"/>
                <a:cs typeface="Lucida Sans Unicode"/>
              </a:rPr>
              <a:t>l</a:t>
            </a:r>
            <a:r>
              <a:rPr sz="1800" spc="-50" dirty="0">
                <a:latin typeface="Lucida Sans Unicode"/>
                <a:cs typeface="Lucida Sans Unicode"/>
              </a:rPr>
              <a:t>l</a:t>
            </a:r>
            <a:r>
              <a:rPr sz="1800" spc="-85" dirty="0">
                <a:latin typeface="Lucida Sans Unicode"/>
                <a:cs typeface="Lucida Sans Unicode"/>
              </a:rPr>
              <a:t>e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75" dirty="0">
                <a:latin typeface="Lucida Sans Unicode"/>
                <a:cs typeface="Lucida Sans Unicode"/>
              </a:rPr>
              <a:t>tec</a:t>
            </a:r>
            <a:r>
              <a:rPr sz="1800" spc="-105" dirty="0">
                <a:latin typeface="Lucida Sans Unicode"/>
                <a:cs typeface="Lucida Sans Unicode"/>
              </a:rPr>
              <a:t>n</a:t>
            </a:r>
            <a:r>
              <a:rPr sz="1800" spc="-160" dirty="0">
                <a:latin typeface="Lucida Sans Unicode"/>
                <a:cs typeface="Lucida Sans Unicode"/>
              </a:rPr>
              <a:t>o</a:t>
            </a:r>
            <a:r>
              <a:rPr sz="1800" spc="-85" dirty="0">
                <a:latin typeface="Lucida Sans Unicode"/>
                <a:cs typeface="Lucida Sans Unicode"/>
              </a:rPr>
              <a:t>l</a:t>
            </a:r>
            <a:r>
              <a:rPr sz="1800" spc="-120" dirty="0">
                <a:latin typeface="Lucida Sans Unicode"/>
                <a:cs typeface="Lucida Sans Unicode"/>
              </a:rPr>
              <a:t>o</a:t>
            </a:r>
            <a:r>
              <a:rPr sz="1800" spc="-125" dirty="0">
                <a:latin typeface="Lucida Sans Unicode"/>
                <a:cs typeface="Lucida Sans Unicode"/>
              </a:rPr>
              <a:t>g</a:t>
            </a:r>
            <a:r>
              <a:rPr sz="1800" spc="-120" dirty="0">
                <a:latin typeface="Lucida Sans Unicode"/>
                <a:cs typeface="Lucida Sans Unicode"/>
              </a:rPr>
              <a:t>i</a:t>
            </a:r>
            <a:r>
              <a:rPr sz="1800" spc="-5" dirty="0">
                <a:latin typeface="Lucida Sans Unicode"/>
                <a:cs typeface="Lucida Sans Unicode"/>
              </a:rPr>
              <a:t>e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Lucida Sans Unicode"/>
                <a:cs typeface="Lucida Sans Unicode"/>
              </a:rPr>
              <a:t>che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80" dirty="0">
                <a:latin typeface="Lucida Sans Unicode"/>
                <a:cs typeface="Lucida Sans Unicode"/>
              </a:rPr>
              <a:t>co</a:t>
            </a:r>
            <a:r>
              <a:rPr sz="1800" spc="-100" dirty="0">
                <a:latin typeface="Lucida Sans Unicode"/>
                <a:cs typeface="Lucida Sans Unicode"/>
              </a:rPr>
              <a:t>n</a:t>
            </a:r>
            <a:r>
              <a:rPr sz="1800" spc="-45" dirty="0">
                <a:latin typeface="Lucida Sans Unicode"/>
                <a:cs typeface="Lucida Sans Unicode"/>
              </a:rPr>
              <a:t>se</a:t>
            </a:r>
            <a:r>
              <a:rPr sz="1800" spc="-60" dirty="0">
                <a:latin typeface="Lucida Sans Unicode"/>
                <a:cs typeface="Lucida Sans Unicode"/>
              </a:rPr>
              <a:t>n</a:t>
            </a:r>
            <a:r>
              <a:rPr sz="1800" spc="-110" dirty="0">
                <a:latin typeface="Lucida Sans Unicode"/>
                <a:cs typeface="Lucida Sans Unicode"/>
              </a:rPr>
              <a:t>t</a:t>
            </a:r>
            <a:r>
              <a:rPr sz="1800" spc="-170" dirty="0">
                <a:latin typeface="Lucida Sans Unicode"/>
                <a:cs typeface="Lucida Sans Unicode"/>
              </a:rPr>
              <a:t>o</a:t>
            </a:r>
            <a:r>
              <a:rPr sz="1800" spc="-114" dirty="0">
                <a:latin typeface="Lucida Sans Unicode"/>
                <a:cs typeface="Lucida Sans Unicode"/>
              </a:rPr>
              <a:t>n</a:t>
            </a:r>
            <a:r>
              <a:rPr sz="1800" spc="-105" dirty="0">
                <a:latin typeface="Lucida Sans Unicode"/>
                <a:cs typeface="Lucida Sans Unicode"/>
              </a:rPr>
              <a:t>o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185" dirty="0">
                <a:latin typeface="Lucida Sans Unicode"/>
                <a:cs typeface="Lucida Sans Unicode"/>
              </a:rPr>
              <a:t>d</a:t>
            </a:r>
            <a:r>
              <a:rPr sz="1800" spc="-80" dirty="0">
                <a:latin typeface="Lucida Sans Unicode"/>
                <a:cs typeface="Lucida Sans Unicode"/>
              </a:rPr>
              <a:t>i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b="1" u="sng" spc="-2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e</a:t>
            </a:r>
            <a:r>
              <a:rPr sz="1800" b="1" u="sng" spc="-2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l</a:t>
            </a:r>
            <a:r>
              <a:rPr sz="1800" b="1" u="sng" spc="6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a</a:t>
            </a:r>
            <a:r>
              <a:rPr sz="1800" b="1" u="sng" spc="-8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b</a:t>
            </a:r>
            <a:r>
              <a:rPr sz="1800" b="1" u="sng" spc="-9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o</a:t>
            </a:r>
            <a:r>
              <a:rPr sz="1800" b="1" u="sng" spc="-3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ra</a:t>
            </a:r>
            <a:r>
              <a:rPr sz="1800" b="1" u="sng" spc="-2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r</a:t>
            </a:r>
            <a:r>
              <a:rPr sz="1800" b="1" u="sng" spc="4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e</a:t>
            </a:r>
            <a:r>
              <a:rPr sz="1800" b="1" dirty="0">
                <a:latin typeface="Yu Gothic UI"/>
                <a:cs typeface="Yu Gothic UI"/>
              </a:rPr>
              <a:t>	</a:t>
            </a:r>
            <a:r>
              <a:rPr sz="1800" spc="-5" dirty="0">
                <a:latin typeface="Lucida Sans Unicode"/>
                <a:cs typeface="Lucida Sans Unicode"/>
              </a:rPr>
              <a:t>e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b="1" u="sng" spc="-3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trasmettere </a:t>
            </a:r>
            <a:r>
              <a:rPr sz="1800" b="1" spc="-20" dirty="0">
                <a:latin typeface="Yu Gothic UI"/>
                <a:cs typeface="Yu Gothic UI"/>
              </a:rPr>
              <a:t> </a:t>
            </a:r>
            <a:r>
              <a:rPr sz="1800" b="1" u="sng" spc="-1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(comunicare)</a:t>
            </a:r>
            <a:r>
              <a:rPr sz="1800" b="1" spc="-15" dirty="0">
                <a:latin typeface="Yu Gothic UI"/>
                <a:cs typeface="Yu Gothic UI"/>
              </a:rPr>
              <a:t> </a:t>
            </a:r>
            <a:r>
              <a:rPr sz="1800" spc="-110" dirty="0">
                <a:latin typeface="Lucida Sans Unicode"/>
                <a:cs typeface="Lucida Sans Unicode"/>
              </a:rPr>
              <a:t>l'informazione </a:t>
            </a:r>
            <a:r>
              <a:rPr sz="1800" spc="-85" dirty="0">
                <a:latin typeface="Lucida Sans Unicode"/>
                <a:cs typeface="Lucida Sans Unicode"/>
              </a:rPr>
              <a:t>attraverso </a:t>
            </a:r>
            <a:r>
              <a:rPr sz="1800" u="sng" spc="-114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mezzi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1800" u="sng" spc="-114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digitali</a:t>
            </a:r>
            <a:r>
              <a:rPr sz="1800" spc="-114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u="sng" spc="2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MEZZI </a:t>
            </a:r>
            <a:r>
              <a:rPr sz="1400" u="sng" spc="-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per </a:t>
            </a:r>
            <a:r>
              <a:rPr sz="1400" u="sng" spc="-9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lo </a:t>
            </a:r>
            <a:r>
              <a:rPr sz="1400" u="sng" spc="-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sviluppo </a:t>
            </a:r>
            <a:r>
              <a:rPr sz="1400" u="sng" spc="-6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delle </a:t>
            </a:r>
            <a:r>
              <a:rPr sz="1400" u="sng" spc="-2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ICT</a:t>
            </a:r>
            <a:r>
              <a:rPr sz="1400" spc="-20" dirty="0">
                <a:latin typeface="Lucida Sans Unicode"/>
                <a:cs typeface="Lucida Sans Unicode"/>
              </a:rPr>
              <a:t>: </a:t>
            </a:r>
            <a:r>
              <a:rPr sz="1400" spc="-90" dirty="0">
                <a:latin typeface="Lucida Sans Unicode"/>
                <a:cs typeface="Lucida Sans Unicode"/>
              </a:rPr>
              <a:t>studio, </a:t>
            </a:r>
            <a:r>
              <a:rPr sz="1400" spc="-85" dirty="0">
                <a:latin typeface="Lucida Sans Unicode"/>
                <a:cs typeface="Lucida Sans Unicode"/>
              </a:rPr>
              <a:t>progettazione, </a:t>
            </a:r>
            <a:r>
              <a:rPr sz="1400" spc="-80" dirty="0">
                <a:latin typeface="Lucida Sans Unicode"/>
                <a:cs typeface="Lucida Sans Unicode"/>
              </a:rPr>
              <a:t>sviluppo, </a:t>
            </a:r>
            <a:r>
              <a:rPr sz="1400" spc="-75" dirty="0">
                <a:latin typeface="Lucida Sans Unicode"/>
                <a:cs typeface="Lucida Sans Unicode"/>
              </a:rPr>
              <a:t>realizzazione, </a:t>
            </a:r>
            <a:r>
              <a:rPr sz="1400" spc="-95" dirty="0">
                <a:latin typeface="Lucida Sans Unicode"/>
                <a:cs typeface="Lucida Sans Unicode"/>
              </a:rPr>
              <a:t>supporto</a:t>
            </a:r>
            <a:r>
              <a:rPr sz="1400" spc="6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e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400" spc="-70" dirty="0">
                <a:latin typeface="Lucida Sans Unicode"/>
                <a:cs typeface="Lucida Sans Unicode"/>
              </a:rPr>
              <a:t>gestione dei </a:t>
            </a:r>
            <a:r>
              <a:rPr sz="1400" spc="-75" dirty="0">
                <a:latin typeface="Lucida Sans Unicode"/>
                <a:cs typeface="Lucida Sans Unicode"/>
              </a:rPr>
              <a:t>sistemi </a:t>
            </a:r>
            <a:r>
              <a:rPr sz="1400" spc="-95" dirty="0">
                <a:latin typeface="Lucida Sans Unicode"/>
                <a:cs typeface="Lucida Sans Unicode"/>
              </a:rPr>
              <a:t>informativi </a:t>
            </a:r>
            <a:r>
              <a:rPr sz="1400" dirty="0">
                <a:latin typeface="Lucida Sans Unicode"/>
                <a:cs typeface="Lucida Sans Unicode"/>
              </a:rPr>
              <a:t>e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70" dirty="0">
                <a:latin typeface="Lucida Sans Unicode"/>
                <a:cs typeface="Lucida Sans Unicode"/>
              </a:rPr>
              <a:t>telecomunicazione</a:t>
            </a:r>
            <a:r>
              <a:rPr sz="1400" spc="-135" dirty="0">
                <a:latin typeface="Lucida Sans Unicode"/>
                <a:cs typeface="Lucida Sans Unicode"/>
              </a:rPr>
              <a:t> </a:t>
            </a:r>
            <a:r>
              <a:rPr sz="1400" spc="-90" dirty="0">
                <a:latin typeface="Lucida Sans Unicode"/>
                <a:cs typeface="Lucida Sans Unicode"/>
              </a:rPr>
              <a:t>computerizzati.</a:t>
            </a:r>
            <a:endParaRPr sz="1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 marR="5715">
              <a:lnSpc>
                <a:spcPct val="100000"/>
              </a:lnSpc>
              <a:tabLst>
                <a:tab pos="657225" algn="l"/>
                <a:tab pos="1987550" algn="l"/>
                <a:tab pos="2413000" algn="l"/>
                <a:tab pos="2887345" algn="l"/>
                <a:tab pos="3616960" algn="l"/>
                <a:tab pos="4813935" algn="l"/>
                <a:tab pos="6588125" algn="l"/>
              </a:tabLst>
            </a:pPr>
            <a:r>
              <a:rPr sz="1400" b="1" u="sng" spc="14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F</a:t>
            </a:r>
            <a:r>
              <a:rPr sz="1400" b="1" u="sng" spc="-2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I</a:t>
            </a:r>
            <a:r>
              <a:rPr sz="1400" b="1" u="sng" spc="-7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N</a:t>
            </a:r>
            <a:r>
              <a:rPr sz="1400" b="1" u="sng" spc="21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E</a:t>
            </a:r>
            <a:r>
              <a:rPr sz="1400" b="1" spc="50" dirty="0">
                <a:latin typeface="Yu Gothic UI"/>
                <a:cs typeface="Yu Gothic UI"/>
              </a:rPr>
              <a:t>:</a:t>
            </a:r>
            <a:r>
              <a:rPr sz="1400" b="1" dirty="0">
                <a:latin typeface="Yu Gothic UI"/>
                <a:cs typeface="Yu Gothic UI"/>
              </a:rPr>
              <a:t>	</a:t>
            </a:r>
            <a:r>
              <a:rPr sz="1400" spc="-160" dirty="0">
                <a:latin typeface="Lucida Sans Unicode"/>
                <a:cs typeface="Lucida Sans Unicode"/>
              </a:rPr>
              <a:t>m</a:t>
            </a:r>
            <a:r>
              <a:rPr sz="1400" spc="-75" dirty="0">
                <a:latin typeface="Lucida Sans Unicode"/>
                <a:cs typeface="Lucida Sans Unicode"/>
              </a:rPr>
              <a:t>an</a:t>
            </a:r>
            <a:r>
              <a:rPr sz="1400" spc="-50" dirty="0">
                <a:latin typeface="Lucida Sans Unicode"/>
                <a:cs typeface="Lucida Sans Unicode"/>
              </a:rPr>
              <a:t>i</a:t>
            </a:r>
            <a:r>
              <a:rPr sz="1400" spc="-70" dirty="0">
                <a:latin typeface="Lucida Sans Unicode"/>
                <a:cs typeface="Lucida Sans Unicode"/>
              </a:rPr>
              <a:t>pol</a:t>
            </a:r>
            <a:r>
              <a:rPr sz="1400" spc="-90" dirty="0">
                <a:latin typeface="Lucida Sans Unicode"/>
                <a:cs typeface="Lucida Sans Unicode"/>
              </a:rPr>
              <a:t>a</a:t>
            </a:r>
            <a:r>
              <a:rPr sz="1400" spc="-105" dirty="0">
                <a:latin typeface="Lucida Sans Unicode"/>
                <a:cs typeface="Lucida Sans Unicode"/>
              </a:rPr>
              <a:t>z</a:t>
            </a:r>
            <a:r>
              <a:rPr sz="1400" spc="-110" dirty="0">
                <a:latin typeface="Lucida Sans Unicode"/>
                <a:cs typeface="Lucida Sans Unicode"/>
              </a:rPr>
              <a:t>i</a:t>
            </a:r>
            <a:r>
              <a:rPr sz="1400" spc="-65" dirty="0">
                <a:latin typeface="Lucida Sans Unicode"/>
                <a:cs typeface="Lucida Sans Unicode"/>
              </a:rPr>
              <a:t>on</a:t>
            </a:r>
            <a:r>
              <a:rPr sz="1400" spc="-55" dirty="0">
                <a:latin typeface="Lucida Sans Unicode"/>
                <a:cs typeface="Lucida Sans Unicode"/>
              </a:rPr>
              <a:t>e</a:t>
            </a:r>
            <a:r>
              <a:rPr sz="1400" dirty="0">
                <a:latin typeface="Lucida Sans Unicode"/>
                <a:cs typeface="Lucida Sans Unicode"/>
              </a:rPr>
              <a:t>	</a:t>
            </a:r>
            <a:r>
              <a:rPr sz="1400" spc="-85" dirty="0">
                <a:latin typeface="Lucida Sans Unicode"/>
                <a:cs typeface="Lucida Sans Unicode"/>
              </a:rPr>
              <a:t>de</a:t>
            </a:r>
            <a:r>
              <a:rPr sz="1400" spc="-40" dirty="0">
                <a:latin typeface="Lucida Sans Unicode"/>
                <a:cs typeface="Lucida Sans Unicode"/>
              </a:rPr>
              <a:t>i</a:t>
            </a:r>
            <a:r>
              <a:rPr sz="1400" dirty="0">
                <a:latin typeface="Lucida Sans Unicode"/>
                <a:cs typeface="Lucida Sans Unicode"/>
              </a:rPr>
              <a:t>	</a:t>
            </a:r>
            <a:r>
              <a:rPr sz="1400" spc="-55" dirty="0">
                <a:latin typeface="Lucida Sans Unicode"/>
                <a:cs typeface="Lucida Sans Unicode"/>
              </a:rPr>
              <a:t>d</a:t>
            </a:r>
            <a:r>
              <a:rPr sz="1400" spc="-60" dirty="0">
                <a:latin typeface="Lucida Sans Unicode"/>
                <a:cs typeface="Lucida Sans Unicode"/>
              </a:rPr>
              <a:t>a</a:t>
            </a:r>
            <a:r>
              <a:rPr sz="1400" spc="-135" dirty="0">
                <a:latin typeface="Lucida Sans Unicode"/>
                <a:cs typeface="Lucida Sans Unicode"/>
              </a:rPr>
              <a:t>t</a:t>
            </a:r>
            <a:r>
              <a:rPr sz="1400" spc="-95" dirty="0">
                <a:latin typeface="Lucida Sans Unicode"/>
                <a:cs typeface="Lucida Sans Unicode"/>
              </a:rPr>
              <a:t>i</a:t>
            </a:r>
            <a:r>
              <a:rPr sz="1400" dirty="0">
                <a:latin typeface="Lucida Sans Unicode"/>
                <a:cs typeface="Lucida Sans Unicode"/>
              </a:rPr>
              <a:t>	</a:t>
            </a:r>
            <a:r>
              <a:rPr sz="1400" spc="-135" dirty="0">
                <a:latin typeface="Lucida Sans Unicode"/>
                <a:cs typeface="Lucida Sans Unicode"/>
              </a:rPr>
              <a:t>t</a:t>
            </a:r>
            <a:r>
              <a:rPr sz="1400" spc="-125" dirty="0">
                <a:latin typeface="Lucida Sans Unicode"/>
                <a:cs typeface="Lucida Sans Unicode"/>
              </a:rPr>
              <a:t>r</a:t>
            </a:r>
            <a:r>
              <a:rPr sz="1400" spc="-55" dirty="0">
                <a:latin typeface="Lucida Sans Unicode"/>
                <a:cs typeface="Lucida Sans Unicode"/>
              </a:rPr>
              <a:t>a</a:t>
            </a:r>
            <a:r>
              <a:rPr sz="1400" spc="-95" dirty="0">
                <a:latin typeface="Lucida Sans Unicode"/>
                <a:cs typeface="Lucida Sans Unicode"/>
              </a:rPr>
              <a:t>m</a:t>
            </a:r>
            <a:r>
              <a:rPr sz="1400" spc="-105" dirty="0">
                <a:latin typeface="Lucida Sans Unicode"/>
                <a:cs typeface="Lucida Sans Unicode"/>
              </a:rPr>
              <a:t>i</a:t>
            </a:r>
            <a:r>
              <a:rPr sz="1400" spc="-140" dirty="0">
                <a:latin typeface="Lucida Sans Unicode"/>
                <a:cs typeface="Lucida Sans Unicode"/>
              </a:rPr>
              <a:t>t</a:t>
            </a:r>
            <a:r>
              <a:rPr sz="1400" dirty="0">
                <a:latin typeface="Lucida Sans Unicode"/>
                <a:cs typeface="Lucida Sans Unicode"/>
              </a:rPr>
              <a:t>e	</a:t>
            </a:r>
            <a:r>
              <a:rPr sz="1400" spc="-20" dirty="0">
                <a:latin typeface="Lucida Sans Unicode"/>
                <a:cs typeface="Lucida Sans Unicode"/>
              </a:rPr>
              <a:t>c</a:t>
            </a:r>
            <a:r>
              <a:rPr sz="1400" spc="-90" dirty="0">
                <a:latin typeface="Lucida Sans Unicode"/>
                <a:cs typeface="Lucida Sans Unicode"/>
              </a:rPr>
              <a:t>o</a:t>
            </a:r>
            <a:r>
              <a:rPr sz="1400" spc="-100" dirty="0">
                <a:latin typeface="Lucida Sans Unicode"/>
                <a:cs typeface="Lucida Sans Unicode"/>
              </a:rPr>
              <a:t>n</a:t>
            </a:r>
            <a:r>
              <a:rPr sz="1400" spc="-25" dirty="0">
                <a:latin typeface="Lucida Sans Unicode"/>
                <a:cs typeface="Lucida Sans Unicode"/>
              </a:rPr>
              <a:t>v</a:t>
            </a:r>
            <a:r>
              <a:rPr sz="1400" spc="-15" dirty="0">
                <a:latin typeface="Lucida Sans Unicode"/>
                <a:cs typeface="Lucida Sans Unicode"/>
              </a:rPr>
              <a:t>e</a:t>
            </a:r>
            <a:r>
              <a:rPr sz="1400" spc="-125" dirty="0">
                <a:latin typeface="Lucida Sans Unicode"/>
                <a:cs typeface="Lucida Sans Unicode"/>
              </a:rPr>
              <a:t>r</a:t>
            </a:r>
            <a:r>
              <a:rPr sz="1400" spc="-15" dirty="0">
                <a:latin typeface="Lucida Sans Unicode"/>
                <a:cs typeface="Lucida Sans Unicode"/>
              </a:rPr>
              <a:t>s</a:t>
            </a:r>
            <a:r>
              <a:rPr sz="1400" spc="-85" dirty="0">
                <a:latin typeface="Lucida Sans Unicode"/>
                <a:cs typeface="Lucida Sans Unicode"/>
              </a:rPr>
              <a:t>io</a:t>
            </a:r>
            <a:r>
              <a:rPr sz="1400" spc="-125" dirty="0">
                <a:latin typeface="Lucida Sans Unicode"/>
                <a:cs typeface="Lucida Sans Unicode"/>
              </a:rPr>
              <a:t>n</a:t>
            </a:r>
            <a:r>
              <a:rPr sz="1400" spc="-40" dirty="0">
                <a:latin typeface="Lucida Sans Unicode"/>
                <a:cs typeface="Lucida Sans Unicode"/>
              </a:rPr>
              <a:t>e</a:t>
            </a:r>
            <a:r>
              <a:rPr sz="1400" spc="-20" dirty="0">
                <a:latin typeface="Lucida Sans Unicode"/>
                <a:cs typeface="Lucida Sans Unicode"/>
              </a:rPr>
              <a:t>,</a:t>
            </a:r>
            <a:r>
              <a:rPr sz="1400" dirty="0">
                <a:latin typeface="Lucida Sans Unicode"/>
                <a:cs typeface="Lucida Sans Unicode"/>
              </a:rPr>
              <a:t>	</a:t>
            </a:r>
            <a:r>
              <a:rPr sz="1400" spc="-60" dirty="0">
                <a:latin typeface="Lucida Sans Unicode"/>
                <a:cs typeface="Lucida Sans Unicode"/>
              </a:rPr>
              <a:t>i</a:t>
            </a:r>
            <a:r>
              <a:rPr sz="1400" spc="-200" dirty="0">
                <a:latin typeface="Lucida Sans Unicode"/>
                <a:cs typeface="Lucida Sans Unicode"/>
              </a:rPr>
              <a:t>m</a:t>
            </a:r>
            <a:r>
              <a:rPr sz="1400" spc="-150" dirty="0">
                <a:latin typeface="Lucida Sans Unicode"/>
                <a:cs typeface="Lucida Sans Unicode"/>
              </a:rPr>
              <a:t>m</a:t>
            </a:r>
            <a:r>
              <a:rPr sz="1400" spc="-45" dirty="0">
                <a:latin typeface="Lucida Sans Unicode"/>
                <a:cs typeface="Lucida Sans Unicode"/>
              </a:rPr>
              <a:t>a</a:t>
            </a:r>
            <a:r>
              <a:rPr sz="1400" spc="-60" dirty="0">
                <a:latin typeface="Lucida Sans Unicode"/>
                <a:cs typeface="Lucida Sans Unicode"/>
              </a:rPr>
              <a:t>g</a:t>
            </a:r>
            <a:r>
              <a:rPr sz="1400" spc="-55" dirty="0">
                <a:latin typeface="Lucida Sans Unicode"/>
                <a:cs typeface="Lucida Sans Unicode"/>
              </a:rPr>
              <a:t>a</a:t>
            </a:r>
            <a:r>
              <a:rPr sz="1400" spc="-60" dirty="0">
                <a:latin typeface="Lucida Sans Unicode"/>
                <a:cs typeface="Lucida Sans Unicode"/>
              </a:rPr>
              <a:t>z</a:t>
            </a:r>
            <a:r>
              <a:rPr sz="1400" spc="-105" dirty="0">
                <a:latin typeface="Lucida Sans Unicode"/>
                <a:cs typeface="Lucida Sans Unicode"/>
              </a:rPr>
              <a:t>z</a:t>
            </a:r>
            <a:r>
              <a:rPr sz="1400" spc="-110" dirty="0">
                <a:latin typeface="Lucida Sans Unicode"/>
                <a:cs typeface="Lucida Sans Unicode"/>
              </a:rPr>
              <a:t>i</a:t>
            </a:r>
            <a:r>
              <a:rPr sz="1400" spc="-70" dirty="0">
                <a:latin typeface="Lucida Sans Unicode"/>
                <a:cs typeface="Lucida Sans Unicode"/>
              </a:rPr>
              <a:t>na</a:t>
            </a:r>
            <a:r>
              <a:rPr sz="1400" spc="-120" dirty="0">
                <a:latin typeface="Lucida Sans Unicode"/>
                <a:cs typeface="Lucida Sans Unicode"/>
              </a:rPr>
              <a:t>m</a:t>
            </a:r>
            <a:r>
              <a:rPr sz="1400" spc="-50" dirty="0">
                <a:latin typeface="Lucida Sans Unicode"/>
                <a:cs typeface="Lucida Sans Unicode"/>
              </a:rPr>
              <a:t>e</a:t>
            </a:r>
            <a:r>
              <a:rPr sz="1400" spc="-65" dirty="0">
                <a:latin typeface="Lucida Sans Unicode"/>
                <a:cs typeface="Lucida Sans Unicode"/>
              </a:rPr>
              <a:t>n</a:t>
            </a:r>
            <a:r>
              <a:rPr sz="1400" spc="-135" dirty="0">
                <a:latin typeface="Lucida Sans Unicode"/>
                <a:cs typeface="Lucida Sans Unicode"/>
              </a:rPr>
              <a:t>t</a:t>
            </a:r>
            <a:r>
              <a:rPr sz="1400" spc="-95" dirty="0">
                <a:latin typeface="Lucida Sans Unicode"/>
                <a:cs typeface="Lucida Sans Unicode"/>
              </a:rPr>
              <a:t>o</a:t>
            </a:r>
            <a:r>
              <a:rPr sz="1400" spc="-55" dirty="0">
                <a:latin typeface="Lucida Sans Unicode"/>
                <a:cs typeface="Lucida Sans Unicode"/>
              </a:rPr>
              <a:t>,</a:t>
            </a:r>
            <a:r>
              <a:rPr sz="1400" dirty="0">
                <a:latin typeface="Lucida Sans Unicode"/>
                <a:cs typeface="Lucida Sans Unicode"/>
              </a:rPr>
              <a:t>	</a:t>
            </a:r>
            <a:r>
              <a:rPr sz="1400" spc="-120" dirty="0">
                <a:latin typeface="Lucida Sans Unicode"/>
                <a:cs typeface="Lucida Sans Unicode"/>
              </a:rPr>
              <a:t>p</a:t>
            </a:r>
            <a:r>
              <a:rPr sz="1400" spc="-75" dirty="0">
                <a:latin typeface="Lucida Sans Unicode"/>
                <a:cs typeface="Lucida Sans Unicode"/>
              </a:rPr>
              <a:t>r</a:t>
            </a:r>
            <a:r>
              <a:rPr sz="1400" spc="-130" dirty="0">
                <a:latin typeface="Lucida Sans Unicode"/>
                <a:cs typeface="Lucida Sans Unicode"/>
              </a:rPr>
              <a:t>o</a:t>
            </a:r>
            <a:r>
              <a:rPr sz="1400" spc="-135" dirty="0">
                <a:latin typeface="Lucida Sans Unicode"/>
                <a:cs typeface="Lucida Sans Unicode"/>
              </a:rPr>
              <a:t>t</a:t>
            </a:r>
            <a:r>
              <a:rPr sz="1400" spc="-15" dirty="0">
                <a:latin typeface="Lucida Sans Unicode"/>
                <a:cs typeface="Lucida Sans Unicode"/>
              </a:rPr>
              <a:t>e</a:t>
            </a:r>
            <a:r>
              <a:rPr sz="1400" spc="-105" dirty="0">
                <a:latin typeface="Lucida Sans Unicode"/>
                <a:cs typeface="Lucida Sans Unicode"/>
              </a:rPr>
              <a:t>z</a:t>
            </a:r>
            <a:r>
              <a:rPr sz="1400" spc="-60" dirty="0">
                <a:latin typeface="Lucida Sans Unicode"/>
                <a:cs typeface="Lucida Sans Unicode"/>
              </a:rPr>
              <a:t>i</a:t>
            </a:r>
            <a:r>
              <a:rPr sz="1400" spc="-135" dirty="0">
                <a:latin typeface="Lucida Sans Unicode"/>
                <a:cs typeface="Lucida Sans Unicode"/>
              </a:rPr>
              <a:t>o</a:t>
            </a:r>
            <a:r>
              <a:rPr sz="1400" spc="-55" dirty="0">
                <a:latin typeface="Lucida Sans Unicode"/>
                <a:cs typeface="Lucida Sans Unicode"/>
              </a:rPr>
              <a:t>n</a:t>
            </a:r>
            <a:r>
              <a:rPr sz="1400" spc="-60" dirty="0">
                <a:latin typeface="Lucida Sans Unicode"/>
                <a:cs typeface="Lucida Sans Unicode"/>
              </a:rPr>
              <a:t>e</a:t>
            </a:r>
            <a:r>
              <a:rPr sz="1400" spc="-55" dirty="0">
                <a:latin typeface="Lucida Sans Unicode"/>
                <a:cs typeface="Lucida Sans Unicode"/>
              </a:rPr>
              <a:t>,  </a:t>
            </a:r>
            <a:r>
              <a:rPr sz="1400" spc="-70" dirty="0">
                <a:latin typeface="Lucida Sans Unicode"/>
                <a:cs typeface="Lucida Sans Unicode"/>
              </a:rPr>
              <a:t>trasmissione </a:t>
            </a:r>
            <a:r>
              <a:rPr sz="1400" dirty="0">
                <a:latin typeface="Lucida Sans Unicode"/>
                <a:cs typeface="Lucida Sans Unicode"/>
              </a:rPr>
              <a:t>e </a:t>
            </a:r>
            <a:r>
              <a:rPr sz="1400" spc="-65" dirty="0">
                <a:latin typeface="Lucida Sans Unicode"/>
                <a:cs typeface="Lucida Sans Unicode"/>
              </a:rPr>
              <a:t>recupero </a:t>
            </a:r>
            <a:r>
              <a:rPr sz="1400" spc="-70" dirty="0">
                <a:latin typeface="Lucida Sans Unicode"/>
                <a:cs typeface="Lucida Sans Unicode"/>
              </a:rPr>
              <a:t>sicuro </a:t>
            </a:r>
            <a:r>
              <a:rPr sz="1400" spc="-65" dirty="0">
                <a:latin typeface="Lucida Sans Unicode"/>
                <a:cs typeface="Lucida Sans Unicode"/>
              </a:rPr>
              <a:t>delle</a:t>
            </a:r>
            <a:r>
              <a:rPr sz="1400" spc="-210" dirty="0">
                <a:latin typeface="Lucida Sans Unicode"/>
                <a:cs typeface="Lucida Sans Unicode"/>
              </a:rPr>
              <a:t> </a:t>
            </a:r>
            <a:r>
              <a:rPr sz="1400" spc="-95" dirty="0">
                <a:latin typeface="Lucida Sans Unicode"/>
                <a:cs typeface="Lucida Sans Unicode"/>
              </a:rPr>
              <a:t>informazioni.</a:t>
            </a:r>
            <a:endParaRPr sz="1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400" b="1" u="sng" spc="2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UTILIZZO</a:t>
            </a:r>
            <a:r>
              <a:rPr sz="1400" b="1" spc="25" dirty="0">
                <a:latin typeface="Yu Gothic UI"/>
                <a:cs typeface="Yu Gothic UI"/>
              </a:rPr>
              <a:t>: </a:t>
            </a:r>
            <a:r>
              <a:rPr sz="1400" spc="-80" dirty="0">
                <a:latin typeface="Lucida Sans Unicode"/>
                <a:cs typeface="Lucida Sans Unicode"/>
              </a:rPr>
              <a:t>mettere </a:t>
            </a:r>
            <a:r>
              <a:rPr sz="1400" spc="5" dirty="0">
                <a:latin typeface="Lucida Sans Unicode"/>
                <a:cs typeface="Lucida Sans Unicode"/>
              </a:rPr>
              <a:t>a </a:t>
            </a:r>
            <a:r>
              <a:rPr sz="1400" spc="-80" dirty="0">
                <a:latin typeface="Lucida Sans Unicode"/>
                <a:cs typeface="Lucida Sans Unicode"/>
              </a:rPr>
              <a:t>disposizione </a:t>
            </a:r>
            <a:r>
              <a:rPr sz="1400" spc="-85" dirty="0">
                <a:latin typeface="Lucida Sans Unicode"/>
                <a:cs typeface="Lucida Sans Unicode"/>
              </a:rPr>
              <a:t>dati </a:t>
            </a:r>
            <a:r>
              <a:rPr sz="1400" dirty="0">
                <a:latin typeface="Lucida Sans Unicode"/>
                <a:cs typeface="Lucida Sans Unicode"/>
              </a:rPr>
              <a:t>e </a:t>
            </a:r>
            <a:r>
              <a:rPr sz="1400" spc="-100" dirty="0">
                <a:latin typeface="Lucida Sans Unicode"/>
                <a:cs typeface="Lucida Sans Unicode"/>
              </a:rPr>
              <a:t>informazioni </a:t>
            </a:r>
            <a:r>
              <a:rPr sz="1400" spc="-90" dirty="0">
                <a:latin typeface="Lucida Sans Unicode"/>
                <a:cs typeface="Lucida Sans Unicode"/>
              </a:rPr>
              <a:t>all’interno </a:t>
            </a:r>
            <a:r>
              <a:rPr sz="1400" spc="-80" dirty="0">
                <a:latin typeface="Lucida Sans Unicode"/>
                <a:cs typeface="Lucida Sans Unicode"/>
              </a:rPr>
              <a:t>dell'organizzazione, </a:t>
            </a:r>
            <a:r>
              <a:rPr sz="1400" spc="-85" dirty="0">
                <a:latin typeface="Lucida Sans Unicode"/>
                <a:cs typeface="Lucida Sans Unicode"/>
              </a:rPr>
              <a:t>ridefinire </a:t>
            </a:r>
            <a:r>
              <a:rPr sz="1400" spc="-95" dirty="0">
                <a:latin typeface="Lucida Sans Unicode"/>
                <a:cs typeface="Lucida Sans Unicode"/>
              </a:rPr>
              <a:t>i  </a:t>
            </a:r>
            <a:r>
              <a:rPr sz="1400" spc="-90" dirty="0">
                <a:latin typeface="Lucida Sans Unicode"/>
                <a:cs typeface="Lucida Sans Unicode"/>
              </a:rPr>
              <a:t>rapporti </a:t>
            </a:r>
            <a:r>
              <a:rPr sz="1400" spc="-65" dirty="0">
                <a:latin typeface="Lucida Sans Unicode"/>
                <a:cs typeface="Lucida Sans Unicode"/>
              </a:rPr>
              <a:t>con </a:t>
            </a:r>
            <a:r>
              <a:rPr sz="1400" spc="-75" dirty="0">
                <a:latin typeface="Lucida Sans Unicode"/>
                <a:cs typeface="Lucida Sans Unicode"/>
              </a:rPr>
              <a:t>clienti, </a:t>
            </a:r>
            <a:r>
              <a:rPr sz="1400" spc="-105" dirty="0">
                <a:latin typeface="Lucida Sans Unicode"/>
                <a:cs typeface="Lucida Sans Unicode"/>
              </a:rPr>
              <a:t>fornitori </a:t>
            </a:r>
            <a:r>
              <a:rPr sz="1400" dirty="0">
                <a:latin typeface="Lucida Sans Unicode"/>
                <a:cs typeface="Lucida Sans Unicode"/>
              </a:rPr>
              <a:t>e </a:t>
            </a:r>
            <a:r>
              <a:rPr sz="1400" spc="-70" dirty="0">
                <a:latin typeface="Lucida Sans Unicode"/>
                <a:cs typeface="Lucida Sans Unicode"/>
              </a:rPr>
              <a:t>altre </a:t>
            </a:r>
            <a:r>
              <a:rPr sz="1400" spc="-85" dirty="0">
                <a:latin typeface="Lucida Sans Unicode"/>
                <a:cs typeface="Lucida Sans Unicode"/>
              </a:rPr>
              <a:t>organizzazioni. </a:t>
            </a:r>
            <a:r>
              <a:rPr sz="1400" spc="-75" dirty="0">
                <a:latin typeface="Lucida Sans Unicode"/>
                <a:cs typeface="Lucida Sans Unicode"/>
              </a:rPr>
              <a:t>Integrazione </a:t>
            </a:r>
            <a:r>
              <a:rPr sz="1400" spc="-70" dirty="0">
                <a:latin typeface="Lucida Sans Unicode"/>
                <a:cs typeface="Lucida Sans Unicode"/>
              </a:rPr>
              <a:t>dei</a:t>
            </a:r>
            <a:r>
              <a:rPr sz="1400" spc="-165" dirty="0">
                <a:latin typeface="Lucida Sans Unicode"/>
                <a:cs typeface="Lucida Sans Unicode"/>
              </a:rPr>
              <a:t> </a:t>
            </a:r>
            <a:r>
              <a:rPr sz="1400" spc="-65" dirty="0">
                <a:latin typeface="Lucida Sans Unicode"/>
                <a:cs typeface="Lucida Sans Unicode"/>
              </a:rPr>
              <a:t>servizi.</a:t>
            </a:r>
            <a:endParaRPr sz="1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15" dirty="0">
                <a:latin typeface="Lucida Sans Unicode"/>
                <a:cs typeface="Lucida Sans Unicode"/>
              </a:rPr>
              <a:t>La </a:t>
            </a:r>
            <a:r>
              <a:rPr sz="1400" spc="-70" dirty="0">
                <a:latin typeface="Lucida Sans Unicode"/>
                <a:cs typeface="Lucida Sans Unicode"/>
              </a:rPr>
              <a:t>tecnologia </a:t>
            </a:r>
            <a:r>
              <a:rPr sz="1400" spc="-85" dirty="0">
                <a:latin typeface="Lucida Sans Unicode"/>
                <a:cs typeface="Lucida Sans Unicode"/>
              </a:rPr>
              <a:t>dell'informazione</a:t>
            </a:r>
            <a:r>
              <a:rPr sz="1400" spc="-215" dirty="0">
                <a:latin typeface="Lucida Sans Unicode"/>
                <a:cs typeface="Lucida Sans Unicode"/>
              </a:rPr>
              <a:t> </a:t>
            </a:r>
            <a:r>
              <a:rPr sz="1400" spc="-75" dirty="0">
                <a:latin typeface="Lucida Sans Unicode"/>
                <a:cs typeface="Lucida Sans Unicode"/>
              </a:rPr>
              <a:t>comprende:</a:t>
            </a:r>
            <a:endParaRPr sz="1400">
              <a:latin typeface="Lucida Sans Unicode"/>
              <a:cs typeface="Lucida Sans Unicode"/>
            </a:endParaRPr>
          </a:p>
          <a:p>
            <a:pPr marL="75565" indent="-62865">
              <a:lnSpc>
                <a:spcPct val="100000"/>
              </a:lnSpc>
              <a:spcBef>
                <a:spcPts val="340"/>
              </a:spcBef>
              <a:buSzPct val="92857"/>
              <a:buChar char="•"/>
              <a:tabLst>
                <a:tab pos="76200" algn="l"/>
              </a:tabLst>
            </a:pPr>
            <a:r>
              <a:rPr sz="1400" spc="-85" dirty="0">
                <a:latin typeface="Lucida Sans Unicode"/>
                <a:cs typeface="Lucida Sans Unicode"/>
              </a:rPr>
              <a:t>reti </a:t>
            </a:r>
            <a:r>
              <a:rPr sz="1400" spc="-100" dirty="0">
                <a:latin typeface="Lucida Sans Unicode"/>
                <a:cs typeface="Lucida Sans Unicode"/>
              </a:rPr>
              <a:t>di</a:t>
            </a:r>
            <a:r>
              <a:rPr sz="1400" spc="-50" dirty="0">
                <a:latin typeface="Lucida Sans Unicode"/>
                <a:cs typeface="Lucida Sans Unicode"/>
              </a:rPr>
              <a:t> </a:t>
            </a:r>
            <a:r>
              <a:rPr sz="1400" spc="-75" dirty="0">
                <a:latin typeface="Lucida Sans Unicode"/>
                <a:cs typeface="Lucida Sans Unicode"/>
              </a:rPr>
              <a:t>telecomunicazioni,</a:t>
            </a:r>
            <a:endParaRPr sz="1400">
              <a:latin typeface="Lucida Sans Unicode"/>
              <a:cs typeface="Lucida Sans Unicode"/>
            </a:endParaRPr>
          </a:p>
          <a:p>
            <a:pPr marL="75565" indent="-62865">
              <a:lnSpc>
                <a:spcPct val="100000"/>
              </a:lnSpc>
              <a:spcBef>
                <a:spcPts val="335"/>
              </a:spcBef>
              <a:buSzPct val="92857"/>
              <a:buChar char="•"/>
              <a:tabLst>
                <a:tab pos="76200" algn="l"/>
              </a:tabLst>
            </a:pPr>
            <a:r>
              <a:rPr sz="1400" spc="-80" dirty="0">
                <a:latin typeface="Lucida Sans Unicode"/>
                <a:cs typeface="Lucida Sans Unicode"/>
              </a:rPr>
              <a:t>l'architettura </a:t>
            </a:r>
            <a:r>
              <a:rPr sz="1400" spc="-60" dirty="0">
                <a:latin typeface="Lucida Sans Unicode"/>
                <a:cs typeface="Lucida Sans Unicode"/>
              </a:rPr>
              <a:t>aperta</a:t>
            </a:r>
            <a:r>
              <a:rPr sz="1400" spc="-114" dirty="0">
                <a:latin typeface="Lucida Sans Unicode"/>
                <a:cs typeface="Lucida Sans Unicode"/>
              </a:rPr>
              <a:t> </a:t>
            </a:r>
            <a:r>
              <a:rPr sz="1400" spc="-70" dirty="0">
                <a:latin typeface="Lucida Sans Unicode"/>
                <a:cs typeface="Lucida Sans Unicode"/>
              </a:rPr>
              <a:t>(client/server),</a:t>
            </a:r>
            <a:endParaRPr sz="1400">
              <a:latin typeface="Lucida Sans Unicode"/>
              <a:cs typeface="Lucida Sans Unicode"/>
            </a:endParaRPr>
          </a:p>
          <a:p>
            <a:pPr marL="75565" indent="-62865">
              <a:lnSpc>
                <a:spcPct val="100000"/>
              </a:lnSpc>
              <a:spcBef>
                <a:spcPts val="335"/>
              </a:spcBef>
              <a:buSzPct val="92857"/>
              <a:buChar char="•"/>
              <a:tabLst>
                <a:tab pos="76200" algn="l"/>
              </a:tabLst>
            </a:pPr>
            <a:r>
              <a:rPr sz="1400" spc="-45" dirty="0">
                <a:latin typeface="Lucida Sans Unicode"/>
                <a:cs typeface="Lucida Sans Unicode"/>
              </a:rPr>
              <a:t>la</a:t>
            </a:r>
            <a:r>
              <a:rPr sz="1400" spc="-65" dirty="0">
                <a:latin typeface="Lucida Sans Unicode"/>
                <a:cs typeface="Lucida Sans Unicode"/>
              </a:rPr>
              <a:t> </a:t>
            </a:r>
            <a:r>
              <a:rPr sz="1400" spc="-90" dirty="0">
                <a:latin typeface="Lucida Sans Unicode"/>
                <a:cs typeface="Lucida Sans Unicode"/>
              </a:rPr>
              <a:t>multimedialità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Codifica delle</a:t>
            </a:r>
            <a:r>
              <a:rPr spc="-25" dirty="0"/>
              <a:t> </a:t>
            </a:r>
            <a:r>
              <a:rPr spc="-5" dirty="0"/>
              <a:t>immagini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4644" y="1581658"/>
            <a:ext cx="7908925" cy="4932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6350" indent="-182880" algn="just">
              <a:lnSpc>
                <a:spcPct val="100000"/>
              </a:lnSpc>
              <a:spcBef>
                <a:spcPts val="100"/>
              </a:spcBef>
              <a:buFont typeface="Lucida Sans Unicode"/>
              <a:buChar char="•"/>
              <a:tabLst>
                <a:tab pos="259715" algn="l"/>
              </a:tabLst>
            </a:pPr>
            <a:r>
              <a:rPr dirty="0"/>
              <a:t>	</a:t>
            </a:r>
            <a:r>
              <a:rPr sz="1800" spc="10" dirty="0">
                <a:latin typeface="Lucida Sans Unicode"/>
                <a:cs typeface="Lucida Sans Unicode"/>
              </a:rPr>
              <a:t>Le </a:t>
            </a:r>
            <a:r>
              <a:rPr sz="1800" spc="-100" dirty="0">
                <a:latin typeface="Lucida Sans Unicode"/>
                <a:cs typeface="Lucida Sans Unicode"/>
              </a:rPr>
              <a:t>operazioni </a:t>
            </a:r>
            <a:r>
              <a:rPr sz="1800" spc="-135" dirty="0">
                <a:latin typeface="Lucida Sans Unicode"/>
                <a:cs typeface="Lucida Sans Unicode"/>
              </a:rPr>
              <a:t>di </a:t>
            </a:r>
            <a:r>
              <a:rPr sz="1800" spc="-100" dirty="0">
                <a:latin typeface="Lucida Sans Unicode"/>
                <a:cs typeface="Lucida Sans Unicode"/>
              </a:rPr>
              <a:t>campionamento </a:t>
            </a:r>
            <a:r>
              <a:rPr sz="1800" spc="-5" dirty="0">
                <a:latin typeface="Lucida Sans Unicode"/>
                <a:cs typeface="Lucida Sans Unicode"/>
              </a:rPr>
              <a:t>e </a:t>
            </a:r>
            <a:r>
              <a:rPr sz="1800" spc="-105" dirty="0">
                <a:latin typeface="Lucida Sans Unicode"/>
                <a:cs typeface="Lucida Sans Unicode"/>
              </a:rPr>
              <a:t>quantizzazione </a:t>
            </a:r>
            <a:r>
              <a:rPr sz="1800" spc="-70" dirty="0">
                <a:latin typeface="Lucida Sans Unicode"/>
                <a:cs typeface="Lucida Sans Unicode"/>
              </a:rPr>
              <a:t>si </a:t>
            </a:r>
            <a:r>
              <a:rPr sz="1800" spc="-85" dirty="0">
                <a:latin typeface="Lucida Sans Unicode"/>
                <a:cs typeface="Lucida Sans Unicode"/>
              </a:rPr>
              <a:t>applicano </a:t>
            </a:r>
            <a:r>
              <a:rPr sz="1800" spc="-100" dirty="0">
                <a:latin typeface="Lucida Sans Unicode"/>
                <a:cs typeface="Lucida Sans Unicode"/>
              </a:rPr>
              <a:t>nello </a:t>
            </a:r>
            <a:r>
              <a:rPr sz="1800" spc="-90" dirty="0">
                <a:latin typeface="Lucida Sans Unicode"/>
                <a:cs typeface="Lucida Sans Unicode"/>
              </a:rPr>
              <a:t>spazio  </a:t>
            </a:r>
            <a:r>
              <a:rPr sz="1800" spc="-45" dirty="0">
                <a:latin typeface="Lucida Sans Unicode"/>
                <a:cs typeface="Lucida Sans Unicode"/>
              </a:rPr>
              <a:t>(2D) </a:t>
            </a:r>
            <a:r>
              <a:rPr sz="1800" spc="-55" dirty="0">
                <a:latin typeface="Lucida Sans Unicode"/>
                <a:cs typeface="Lucida Sans Unicode"/>
              </a:rPr>
              <a:t>invece </a:t>
            </a:r>
            <a:r>
              <a:rPr sz="1800" spc="-50" dirty="0">
                <a:latin typeface="Lucida Sans Unicode"/>
                <a:cs typeface="Lucida Sans Unicode"/>
              </a:rPr>
              <a:t>che </a:t>
            </a:r>
            <a:r>
              <a:rPr sz="1800" spc="-90" dirty="0">
                <a:latin typeface="Lucida Sans Unicode"/>
                <a:cs typeface="Lucida Sans Unicode"/>
              </a:rPr>
              <a:t>nel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spc="-114" dirty="0">
                <a:latin typeface="Lucida Sans Unicode"/>
                <a:cs typeface="Lucida Sans Unicode"/>
              </a:rPr>
              <a:t>tempo.</a:t>
            </a:r>
            <a:endParaRPr sz="1800">
              <a:latin typeface="Lucida Sans Unicode"/>
              <a:cs typeface="Lucida Sans Unicode"/>
            </a:endParaRPr>
          </a:p>
          <a:p>
            <a:pPr marL="195580" marR="5080" indent="-182880" algn="just">
              <a:lnSpc>
                <a:spcPct val="100000"/>
              </a:lnSpc>
              <a:spcBef>
                <a:spcPts val="2160"/>
              </a:spcBef>
              <a:buFont typeface="Lucida Sans Unicode"/>
              <a:buChar char="•"/>
              <a:tabLst>
                <a:tab pos="259715" algn="l"/>
              </a:tabLst>
            </a:pPr>
            <a:r>
              <a:rPr dirty="0"/>
              <a:t>	</a:t>
            </a:r>
            <a:r>
              <a:rPr sz="1800" spc="-70" dirty="0">
                <a:latin typeface="Lucida Sans Unicode"/>
                <a:cs typeface="Lucida Sans Unicode"/>
              </a:rPr>
              <a:t>Il </a:t>
            </a:r>
            <a:r>
              <a:rPr sz="1800" spc="-100" dirty="0">
                <a:latin typeface="Lucida Sans Unicode"/>
                <a:cs typeface="Lucida Sans Unicode"/>
              </a:rPr>
              <a:t>campionamento </a:t>
            </a:r>
            <a:r>
              <a:rPr sz="1800" spc="-75" dirty="0">
                <a:latin typeface="Lucida Sans Unicode"/>
                <a:cs typeface="Lucida Sans Unicode"/>
              </a:rPr>
              <a:t>consiste </a:t>
            </a:r>
            <a:r>
              <a:rPr sz="1800" spc="-90" dirty="0">
                <a:latin typeface="Lucida Sans Unicode"/>
                <a:cs typeface="Lucida Sans Unicode"/>
              </a:rPr>
              <a:t>nel dividere </a:t>
            </a:r>
            <a:r>
              <a:rPr sz="1800" spc="-114" dirty="0">
                <a:latin typeface="Lucida Sans Unicode"/>
                <a:cs typeface="Lucida Sans Unicode"/>
              </a:rPr>
              <a:t>l’immagine </a:t>
            </a:r>
            <a:r>
              <a:rPr sz="1800" spc="-125" dirty="0">
                <a:latin typeface="Lucida Sans Unicode"/>
                <a:cs typeface="Lucida Sans Unicode"/>
              </a:rPr>
              <a:t>in </a:t>
            </a:r>
            <a:r>
              <a:rPr sz="1800" spc="-110" dirty="0">
                <a:latin typeface="Lucida Sans Unicode"/>
                <a:cs typeface="Lucida Sans Unicode"/>
              </a:rPr>
              <a:t>sottoinsiemi </a:t>
            </a:r>
            <a:r>
              <a:rPr sz="1800" spc="-95" dirty="0">
                <a:latin typeface="Lucida Sans Unicode"/>
                <a:cs typeface="Lucida Sans Unicode"/>
              </a:rPr>
              <a:t>regolari  </a:t>
            </a:r>
            <a:r>
              <a:rPr sz="1800" spc="-100" dirty="0">
                <a:latin typeface="Lucida Sans Unicode"/>
                <a:cs typeface="Lucida Sans Unicode"/>
              </a:rPr>
              <a:t>(pixel </a:t>
            </a:r>
            <a:r>
              <a:rPr sz="1800" spc="-380" dirty="0">
                <a:latin typeface="Lucida Sans Unicode"/>
                <a:cs typeface="Lucida Sans Unicode"/>
              </a:rPr>
              <a:t>= </a:t>
            </a:r>
            <a:r>
              <a:rPr sz="1800" spc="-105" dirty="0">
                <a:latin typeface="Lucida Sans Unicode"/>
                <a:cs typeface="Lucida Sans Unicode"/>
              </a:rPr>
              <a:t>picture </a:t>
            </a:r>
            <a:r>
              <a:rPr sz="1800" spc="-80" dirty="0">
                <a:latin typeface="Lucida Sans Unicode"/>
                <a:cs typeface="Lucida Sans Unicode"/>
              </a:rPr>
              <a:t>element), </a:t>
            </a:r>
            <a:r>
              <a:rPr sz="1800" spc="-100" dirty="0">
                <a:latin typeface="Lucida Sans Unicode"/>
                <a:cs typeface="Lucida Sans Unicode"/>
              </a:rPr>
              <a:t>per </a:t>
            </a:r>
            <a:r>
              <a:rPr sz="1800" spc="-120" dirty="0">
                <a:latin typeface="Lucida Sans Unicode"/>
                <a:cs typeface="Lucida Sans Unicode"/>
              </a:rPr>
              <a:t>ognuno </a:t>
            </a:r>
            <a:r>
              <a:rPr sz="1800" spc="-85" dirty="0">
                <a:latin typeface="Lucida Sans Unicode"/>
                <a:cs typeface="Lucida Sans Unicode"/>
              </a:rPr>
              <a:t>dei </a:t>
            </a:r>
            <a:r>
              <a:rPr sz="1800" spc="-105" dirty="0">
                <a:latin typeface="Lucida Sans Unicode"/>
                <a:cs typeface="Lucida Sans Unicode"/>
              </a:rPr>
              <a:t>quali </a:t>
            </a:r>
            <a:r>
              <a:rPr sz="1800" spc="-70" dirty="0">
                <a:latin typeface="Lucida Sans Unicode"/>
                <a:cs typeface="Lucida Sans Unicode"/>
              </a:rPr>
              <a:t>si </a:t>
            </a:r>
            <a:r>
              <a:rPr sz="1800" spc="-85" dirty="0">
                <a:latin typeface="Lucida Sans Unicode"/>
                <a:cs typeface="Lucida Sans Unicode"/>
              </a:rPr>
              <a:t>dovrà </a:t>
            </a:r>
            <a:r>
              <a:rPr sz="1800" spc="-70" dirty="0">
                <a:latin typeface="Lucida Sans Unicode"/>
                <a:cs typeface="Lucida Sans Unicode"/>
              </a:rPr>
              <a:t>prelevare </a:t>
            </a:r>
            <a:r>
              <a:rPr sz="1800" spc="-105" dirty="0">
                <a:latin typeface="Lucida Sans Unicode"/>
                <a:cs typeface="Lucida Sans Unicode"/>
              </a:rPr>
              <a:t>un  </a:t>
            </a:r>
            <a:r>
              <a:rPr sz="1800" spc="-90" dirty="0">
                <a:latin typeface="Lucida Sans Unicode"/>
                <a:cs typeface="Lucida Sans Unicode"/>
              </a:rPr>
              <a:t>campione </a:t>
            </a:r>
            <a:r>
              <a:rPr sz="1800" spc="-50" dirty="0">
                <a:latin typeface="Lucida Sans Unicode"/>
                <a:cs typeface="Lucida Sans Unicode"/>
              </a:rPr>
              <a:t>che </a:t>
            </a:r>
            <a:r>
              <a:rPr sz="1800" spc="-70" dirty="0">
                <a:latin typeface="Lucida Sans Unicode"/>
                <a:cs typeface="Lucida Sans Unicode"/>
              </a:rPr>
              <a:t>si </a:t>
            </a:r>
            <a:r>
              <a:rPr sz="1800" spc="-75" dirty="0">
                <a:latin typeface="Lucida Sans Unicode"/>
                <a:cs typeface="Lucida Sans Unicode"/>
              </a:rPr>
              <a:t>considera </a:t>
            </a:r>
            <a:r>
              <a:rPr sz="1800" spc="-90" dirty="0">
                <a:latin typeface="Lucida Sans Unicode"/>
                <a:cs typeface="Lucida Sans Unicode"/>
              </a:rPr>
              <a:t>rappresentativo </a:t>
            </a:r>
            <a:r>
              <a:rPr sz="1800" spc="-135" dirty="0">
                <a:latin typeface="Lucida Sans Unicode"/>
                <a:cs typeface="Lucida Sans Unicode"/>
              </a:rPr>
              <a:t>di </a:t>
            </a:r>
            <a:r>
              <a:rPr sz="1800" spc="-150" dirty="0">
                <a:latin typeface="Lucida Sans Unicode"/>
                <a:cs typeface="Lucida Sans Unicode"/>
              </a:rPr>
              <a:t>tutto </a:t>
            </a:r>
            <a:r>
              <a:rPr sz="1800" spc="-125" dirty="0">
                <a:latin typeface="Lucida Sans Unicode"/>
                <a:cs typeface="Lucida Sans Unicode"/>
              </a:rPr>
              <a:t>il</a:t>
            </a:r>
            <a:r>
              <a:rPr sz="1800" spc="160" dirty="0">
                <a:latin typeface="Lucida Sans Unicode"/>
                <a:cs typeface="Lucida Sans Unicode"/>
              </a:rPr>
              <a:t> </a:t>
            </a:r>
            <a:r>
              <a:rPr sz="1800" spc="-100" dirty="0">
                <a:latin typeface="Lucida Sans Unicode"/>
                <a:cs typeface="Lucida Sans Unicode"/>
              </a:rPr>
              <a:t>sottoinsieme.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Sans Unicode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259079" indent="-246379">
              <a:lnSpc>
                <a:spcPct val="100000"/>
              </a:lnSpc>
              <a:buChar char="•"/>
              <a:tabLst>
                <a:tab pos="259079" algn="l"/>
                <a:tab pos="259715" algn="l"/>
              </a:tabLst>
            </a:pPr>
            <a:r>
              <a:rPr sz="1800" spc="15" dirty="0">
                <a:latin typeface="Lucida Sans Unicode"/>
                <a:cs typeface="Lucida Sans Unicode"/>
              </a:rPr>
              <a:t>La </a:t>
            </a:r>
            <a:r>
              <a:rPr sz="1800" spc="-105" dirty="0">
                <a:latin typeface="Lucida Sans Unicode"/>
                <a:cs typeface="Lucida Sans Unicode"/>
              </a:rPr>
              <a:t>quantizzazione </a:t>
            </a:r>
            <a:r>
              <a:rPr sz="1800" spc="-5" dirty="0">
                <a:latin typeface="Lucida Sans Unicode"/>
                <a:cs typeface="Lucida Sans Unicode"/>
              </a:rPr>
              <a:t>è </a:t>
            </a:r>
            <a:r>
              <a:rPr sz="1800" spc="-60" dirty="0">
                <a:latin typeface="Lucida Sans Unicode"/>
                <a:cs typeface="Lucida Sans Unicode"/>
              </a:rPr>
              <a:t>la </a:t>
            </a:r>
            <a:r>
              <a:rPr sz="1800" spc="-90" dirty="0">
                <a:latin typeface="Lucida Sans Unicode"/>
                <a:cs typeface="Lucida Sans Unicode"/>
              </a:rPr>
              <a:t>codifica </a:t>
            </a:r>
            <a:r>
              <a:rPr sz="1800" spc="-95" dirty="0">
                <a:latin typeface="Lucida Sans Unicode"/>
                <a:cs typeface="Lucida Sans Unicode"/>
              </a:rPr>
              <a:t>del </a:t>
            </a:r>
            <a:r>
              <a:rPr sz="1800" spc="-85" dirty="0">
                <a:latin typeface="Lucida Sans Unicode"/>
                <a:cs typeface="Lucida Sans Unicode"/>
              </a:rPr>
              <a:t>colore </a:t>
            </a:r>
            <a:r>
              <a:rPr sz="1800" spc="-65" dirty="0">
                <a:latin typeface="Lucida Sans Unicode"/>
                <a:cs typeface="Lucida Sans Unicode"/>
              </a:rPr>
              <a:t>associato </a:t>
            </a:r>
            <a:r>
              <a:rPr sz="1800" spc="5" dirty="0">
                <a:latin typeface="Lucida Sans Unicode"/>
                <a:cs typeface="Lucida Sans Unicode"/>
              </a:rPr>
              <a:t>a </a:t>
            </a:r>
            <a:r>
              <a:rPr sz="1800" spc="-125" dirty="0">
                <a:latin typeface="Lucida Sans Unicode"/>
                <a:cs typeface="Lucida Sans Unicode"/>
              </a:rPr>
              <a:t>ogni </a:t>
            </a:r>
            <a:r>
              <a:rPr sz="1800" spc="-114" dirty="0">
                <a:latin typeface="Lucida Sans Unicode"/>
                <a:cs typeface="Lucida Sans Unicode"/>
              </a:rPr>
              <a:t>pixel: </a:t>
            </a:r>
            <a:r>
              <a:rPr sz="1800" spc="-125" dirty="0">
                <a:latin typeface="Lucida Sans Unicode"/>
                <a:cs typeface="Lucida Sans Unicode"/>
              </a:rPr>
              <a:t>i</a:t>
            </a:r>
            <a:r>
              <a:rPr sz="1800" spc="-265" dirty="0">
                <a:latin typeface="Lucida Sans Unicode"/>
                <a:cs typeface="Lucida Sans Unicode"/>
              </a:rPr>
              <a:t> </a:t>
            </a:r>
            <a:r>
              <a:rPr sz="1800" spc="-130" dirty="0">
                <a:latin typeface="Lucida Sans Unicode"/>
                <a:cs typeface="Lucida Sans Unicode"/>
              </a:rPr>
              <a:t>più</a:t>
            </a:r>
            <a:endParaRPr sz="1800">
              <a:latin typeface="Lucida Sans Unicode"/>
              <a:cs typeface="Lucida Sans Unicode"/>
            </a:endParaRPr>
          </a:p>
          <a:p>
            <a:pPr marL="195580">
              <a:lnSpc>
                <a:spcPct val="100000"/>
              </a:lnSpc>
            </a:pPr>
            <a:r>
              <a:rPr sz="1800" spc="-85" dirty="0">
                <a:latin typeface="Lucida Sans Unicode"/>
                <a:cs typeface="Lucida Sans Unicode"/>
              </a:rPr>
              <a:t>recenti </a:t>
            </a:r>
            <a:r>
              <a:rPr sz="1800" spc="-130" dirty="0">
                <a:latin typeface="Lucida Sans Unicode"/>
                <a:cs typeface="Lucida Sans Unicode"/>
              </a:rPr>
              <a:t>formati </a:t>
            </a:r>
            <a:r>
              <a:rPr sz="1800" spc="-120" dirty="0">
                <a:latin typeface="Lucida Sans Unicode"/>
                <a:cs typeface="Lucida Sans Unicode"/>
              </a:rPr>
              <a:t>utilizzano </a:t>
            </a:r>
            <a:r>
              <a:rPr sz="1800" spc="-145" dirty="0">
                <a:latin typeface="Lucida Sans Unicode"/>
                <a:cs typeface="Lucida Sans Unicode"/>
              </a:rPr>
              <a:t>32 </a:t>
            </a:r>
            <a:r>
              <a:rPr sz="1800" spc="-150" dirty="0">
                <a:latin typeface="Lucida Sans Unicode"/>
                <a:cs typeface="Lucida Sans Unicode"/>
              </a:rPr>
              <a:t>bit </a:t>
            </a:r>
            <a:r>
              <a:rPr sz="1800" spc="-65" dirty="0">
                <a:latin typeface="Lucida Sans Unicode"/>
                <a:cs typeface="Lucida Sans Unicode"/>
              </a:rPr>
              <a:t>(4 </a:t>
            </a:r>
            <a:r>
              <a:rPr sz="1800" spc="-70" dirty="0">
                <a:latin typeface="Lucida Sans Unicode"/>
                <a:cs typeface="Lucida Sans Unicode"/>
              </a:rPr>
              <a:t>byte) </a:t>
            </a:r>
            <a:r>
              <a:rPr sz="1800" spc="-100" dirty="0">
                <a:latin typeface="Lucida Sans Unicode"/>
                <a:cs typeface="Lucida Sans Unicode"/>
              </a:rPr>
              <a:t>per </a:t>
            </a:r>
            <a:r>
              <a:rPr sz="1800" spc="-125" dirty="0">
                <a:latin typeface="Lucida Sans Unicode"/>
                <a:cs typeface="Lucida Sans Unicode"/>
              </a:rPr>
              <a:t>pixel </a:t>
            </a:r>
            <a:r>
              <a:rPr sz="1800" spc="-135" dirty="0">
                <a:latin typeface="Lucida Sans Unicode"/>
                <a:cs typeface="Lucida Sans Unicode"/>
              </a:rPr>
              <a:t>di</a:t>
            </a:r>
            <a:r>
              <a:rPr sz="1800" spc="-105" dirty="0">
                <a:latin typeface="Lucida Sans Unicode"/>
                <a:cs typeface="Lucida Sans Unicode"/>
              </a:rPr>
              <a:t> </a:t>
            </a:r>
            <a:r>
              <a:rPr sz="1800" spc="-85" dirty="0">
                <a:latin typeface="Lucida Sans Unicode"/>
                <a:cs typeface="Lucida Sans Unicode"/>
              </a:rPr>
              <a:t>cui:</a:t>
            </a:r>
            <a:endParaRPr sz="1800">
              <a:latin typeface="Lucida Sans Unicode"/>
              <a:cs typeface="Lucida Sans Unicode"/>
            </a:endParaRPr>
          </a:p>
          <a:p>
            <a:pPr marL="652780" marR="8255" lvl="1" indent="-182880">
              <a:lnSpc>
                <a:spcPct val="100000"/>
              </a:lnSpc>
              <a:buChar char="•"/>
              <a:tabLst>
                <a:tab pos="652780" algn="l"/>
              </a:tabLst>
            </a:pPr>
            <a:r>
              <a:rPr sz="1800" spc="-140" dirty="0">
                <a:latin typeface="Lucida Sans Unicode"/>
                <a:cs typeface="Lucida Sans Unicode"/>
              </a:rPr>
              <a:t>8 </a:t>
            </a:r>
            <a:r>
              <a:rPr sz="1800" spc="-150" dirty="0">
                <a:latin typeface="Lucida Sans Unicode"/>
                <a:cs typeface="Lucida Sans Unicode"/>
              </a:rPr>
              <a:t>bit </a:t>
            </a:r>
            <a:r>
              <a:rPr sz="1800" spc="-100" dirty="0">
                <a:latin typeface="Lucida Sans Unicode"/>
                <a:cs typeface="Lucida Sans Unicode"/>
              </a:rPr>
              <a:t>per ognuna </a:t>
            </a:r>
            <a:r>
              <a:rPr sz="1800" spc="-80" dirty="0">
                <a:latin typeface="Lucida Sans Unicode"/>
                <a:cs typeface="Lucida Sans Unicode"/>
              </a:rPr>
              <a:t>delle </a:t>
            </a:r>
            <a:r>
              <a:rPr sz="1800" spc="-105" dirty="0">
                <a:latin typeface="Lucida Sans Unicode"/>
                <a:cs typeface="Lucida Sans Unicode"/>
              </a:rPr>
              <a:t>tre </a:t>
            </a:r>
            <a:r>
              <a:rPr sz="1800" spc="-110" dirty="0">
                <a:latin typeface="Lucida Sans Unicode"/>
                <a:cs typeface="Lucida Sans Unicode"/>
              </a:rPr>
              <a:t>componenti </a:t>
            </a:r>
            <a:r>
              <a:rPr sz="1800" spc="-105" dirty="0">
                <a:latin typeface="Lucida Sans Unicode"/>
                <a:cs typeface="Lucida Sans Unicode"/>
              </a:rPr>
              <a:t>fondamentali </a:t>
            </a:r>
            <a:r>
              <a:rPr sz="1800" spc="70" dirty="0">
                <a:latin typeface="Lucida Sans Unicode"/>
                <a:cs typeface="Lucida Sans Unicode"/>
              </a:rPr>
              <a:t>(RGB: </a:t>
            </a:r>
            <a:r>
              <a:rPr sz="1800" spc="-90" dirty="0">
                <a:latin typeface="Lucida Sans Unicode"/>
                <a:cs typeface="Lucida Sans Unicode"/>
              </a:rPr>
              <a:t>red, </a:t>
            </a:r>
            <a:r>
              <a:rPr sz="1800" spc="-85" dirty="0">
                <a:latin typeface="Lucida Sans Unicode"/>
                <a:cs typeface="Lucida Sans Unicode"/>
              </a:rPr>
              <a:t>green,  </a:t>
            </a:r>
            <a:r>
              <a:rPr sz="1800" spc="-80" dirty="0">
                <a:latin typeface="Lucida Sans Unicode"/>
                <a:cs typeface="Lucida Sans Unicode"/>
              </a:rPr>
              <a:t>blue)</a:t>
            </a:r>
            <a:endParaRPr sz="1800">
              <a:latin typeface="Lucida Sans Unicode"/>
              <a:cs typeface="Lucida Sans Unicode"/>
            </a:endParaRPr>
          </a:p>
          <a:p>
            <a:pPr marL="652780" lvl="1" indent="-182880">
              <a:lnSpc>
                <a:spcPct val="100000"/>
              </a:lnSpc>
              <a:buChar char="•"/>
              <a:tabLst>
                <a:tab pos="652780" algn="l"/>
              </a:tabLst>
            </a:pPr>
            <a:r>
              <a:rPr sz="1800" spc="-114" dirty="0">
                <a:latin typeface="Lucida Sans Unicode"/>
                <a:cs typeface="Lucida Sans Unicode"/>
              </a:rPr>
              <a:t>altri </a:t>
            </a:r>
            <a:r>
              <a:rPr sz="1800" spc="-140" dirty="0">
                <a:latin typeface="Lucida Sans Unicode"/>
                <a:cs typeface="Lucida Sans Unicode"/>
              </a:rPr>
              <a:t>8 </a:t>
            </a:r>
            <a:r>
              <a:rPr sz="1800" spc="-100" dirty="0">
                <a:latin typeface="Lucida Sans Unicode"/>
                <a:cs typeface="Lucida Sans Unicode"/>
              </a:rPr>
              <a:t>per </a:t>
            </a:r>
            <a:r>
              <a:rPr sz="1800" spc="-85" dirty="0">
                <a:latin typeface="Lucida Sans Unicode"/>
                <a:cs typeface="Lucida Sans Unicode"/>
              </a:rPr>
              <a:t>gestire </a:t>
            </a:r>
            <a:r>
              <a:rPr sz="1800" spc="-65" dirty="0">
                <a:latin typeface="Lucida Sans Unicode"/>
                <a:cs typeface="Lucida Sans Unicode"/>
              </a:rPr>
              <a:t>le</a:t>
            </a:r>
            <a:r>
              <a:rPr sz="1800" spc="105" dirty="0">
                <a:latin typeface="Lucida Sans Unicode"/>
                <a:cs typeface="Lucida Sans Unicode"/>
              </a:rPr>
              <a:t> </a:t>
            </a:r>
            <a:r>
              <a:rPr sz="1800" spc="-80" dirty="0">
                <a:latin typeface="Lucida Sans Unicode"/>
                <a:cs typeface="Lucida Sans Unicode"/>
              </a:rPr>
              <a:t>trasparenze.</a:t>
            </a:r>
            <a:endParaRPr sz="1800">
              <a:latin typeface="Lucida Sans Unicode"/>
              <a:cs typeface="Lucida Sans Unicode"/>
            </a:endParaRPr>
          </a:p>
          <a:p>
            <a:pPr marL="652780" lvl="1" indent="-182880">
              <a:lnSpc>
                <a:spcPts val="2110"/>
              </a:lnSpc>
              <a:buChar char="•"/>
              <a:tabLst>
                <a:tab pos="652780" algn="l"/>
              </a:tabLst>
            </a:pPr>
            <a:r>
              <a:rPr sz="1800" spc="-105" dirty="0">
                <a:latin typeface="Lucida Sans Unicode"/>
                <a:cs typeface="Lucida Sans Unicode"/>
              </a:rPr>
              <a:t>L’immagine </a:t>
            </a:r>
            <a:r>
              <a:rPr sz="1800" spc="-5" dirty="0">
                <a:latin typeface="Lucida Sans Unicode"/>
                <a:cs typeface="Lucida Sans Unicode"/>
              </a:rPr>
              <a:t>è </a:t>
            </a:r>
            <a:r>
              <a:rPr sz="1800" spc="-85" dirty="0">
                <a:latin typeface="Lucida Sans Unicode"/>
                <a:cs typeface="Lucida Sans Unicode"/>
              </a:rPr>
              <a:t>una </a:t>
            </a:r>
            <a:r>
              <a:rPr sz="1800" spc="-90" dirty="0">
                <a:latin typeface="Lucida Sans Unicode"/>
                <a:cs typeface="Lucida Sans Unicode"/>
              </a:rPr>
              <a:t>mappa </a:t>
            </a:r>
            <a:r>
              <a:rPr sz="1800" spc="-135" dirty="0">
                <a:latin typeface="Lucida Sans Unicode"/>
                <a:cs typeface="Lucida Sans Unicode"/>
              </a:rPr>
              <a:t>di </a:t>
            </a:r>
            <a:r>
              <a:rPr sz="1800" spc="-150" dirty="0">
                <a:latin typeface="Lucida Sans Unicode"/>
                <a:cs typeface="Lucida Sans Unicode"/>
              </a:rPr>
              <a:t>bit </a:t>
            </a:r>
            <a:r>
              <a:rPr sz="1800" spc="-105" dirty="0">
                <a:latin typeface="Lucida Sans Unicode"/>
                <a:cs typeface="Lucida Sans Unicode"/>
              </a:rPr>
              <a:t>(bitmap</a:t>
            </a:r>
            <a:r>
              <a:rPr sz="1800" spc="114" dirty="0">
                <a:latin typeface="Lucida Sans Unicode"/>
                <a:cs typeface="Lucida Sans Unicode"/>
              </a:rPr>
              <a:t> </a:t>
            </a:r>
            <a:r>
              <a:rPr sz="1800" spc="-105" dirty="0">
                <a:latin typeface="Lucida Sans Unicode"/>
                <a:cs typeface="Lucida Sans Unicode"/>
              </a:rPr>
              <a:t>.bmp)</a:t>
            </a:r>
            <a:endParaRPr sz="1800">
              <a:latin typeface="Lucida Sans Unicode"/>
              <a:cs typeface="Lucida Sans Unicode"/>
            </a:endParaRPr>
          </a:p>
          <a:p>
            <a:pPr marL="927100">
              <a:lnSpc>
                <a:spcPts val="2170"/>
              </a:lnSpc>
            </a:pPr>
            <a:r>
              <a:rPr sz="1900" spc="-110" dirty="0">
                <a:latin typeface="Lucida Sans Unicode"/>
                <a:cs typeface="Lucida Sans Unicode"/>
              </a:rPr>
              <a:t>Esempio </a:t>
            </a:r>
            <a:r>
              <a:rPr sz="1900" spc="-180" dirty="0">
                <a:latin typeface="Lucida Sans Unicode"/>
                <a:cs typeface="Lucida Sans Unicode"/>
              </a:rPr>
              <a:t>di</a:t>
            </a:r>
            <a:r>
              <a:rPr sz="1900" spc="-90" dirty="0">
                <a:latin typeface="Lucida Sans Unicode"/>
                <a:cs typeface="Lucida Sans Unicode"/>
              </a:rPr>
              <a:t> </a:t>
            </a:r>
            <a:r>
              <a:rPr sz="1900" spc="-160" dirty="0">
                <a:latin typeface="Lucida Sans Unicode"/>
                <a:cs typeface="Lucida Sans Unicode"/>
              </a:rPr>
              <a:t>dimensioni:</a:t>
            </a:r>
            <a:endParaRPr sz="1900">
              <a:latin typeface="Lucida Sans Unicode"/>
              <a:cs typeface="Lucida Sans Unicode"/>
            </a:endParaRPr>
          </a:p>
          <a:p>
            <a:pPr marL="990600" marR="1715770" indent="-64135">
              <a:lnSpc>
                <a:spcPts val="2160"/>
              </a:lnSpc>
              <a:spcBef>
                <a:spcPts val="115"/>
              </a:spcBef>
              <a:tabLst>
                <a:tab pos="2374900" algn="l"/>
                <a:tab pos="5716270" algn="l"/>
              </a:tabLst>
            </a:pPr>
            <a:r>
              <a:rPr sz="1900" spc="-105" dirty="0">
                <a:latin typeface="Lucida Sans Unicode"/>
                <a:cs typeface="Lucida Sans Unicode"/>
              </a:rPr>
              <a:t>Macc</a:t>
            </a:r>
            <a:r>
              <a:rPr sz="1900" spc="-114" dirty="0">
                <a:latin typeface="Lucida Sans Unicode"/>
                <a:cs typeface="Lucida Sans Unicode"/>
              </a:rPr>
              <a:t>h</a:t>
            </a:r>
            <a:r>
              <a:rPr sz="1900" spc="-110" dirty="0">
                <a:latin typeface="Lucida Sans Unicode"/>
                <a:cs typeface="Lucida Sans Unicode"/>
              </a:rPr>
              <a:t>i</a:t>
            </a:r>
            <a:r>
              <a:rPr sz="1900" spc="-235" dirty="0">
                <a:latin typeface="Lucida Sans Unicode"/>
                <a:cs typeface="Lucida Sans Unicode"/>
              </a:rPr>
              <a:t>n</a:t>
            </a:r>
            <a:r>
              <a:rPr sz="1900" spc="-50" dirty="0">
                <a:latin typeface="Lucida Sans Unicode"/>
                <a:cs typeface="Lucida Sans Unicode"/>
              </a:rPr>
              <a:t>a</a:t>
            </a:r>
            <a:r>
              <a:rPr sz="1900" spc="-90" dirty="0">
                <a:latin typeface="Lucida Sans Unicode"/>
                <a:cs typeface="Lucida Sans Unicode"/>
              </a:rPr>
              <a:t> </a:t>
            </a:r>
            <a:r>
              <a:rPr sz="1900" spc="-180" dirty="0">
                <a:latin typeface="Lucida Sans Unicode"/>
                <a:cs typeface="Lucida Sans Unicode"/>
              </a:rPr>
              <a:t>foto</a:t>
            </a:r>
            <a:r>
              <a:rPr sz="1900" spc="-235" dirty="0">
                <a:latin typeface="Lucida Sans Unicode"/>
                <a:cs typeface="Lucida Sans Unicode"/>
              </a:rPr>
              <a:t>g</a:t>
            </a:r>
            <a:r>
              <a:rPr sz="1900" spc="-120" dirty="0">
                <a:latin typeface="Lucida Sans Unicode"/>
                <a:cs typeface="Lucida Sans Unicode"/>
              </a:rPr>
              <a:t>rafica</a:t>
            </a:r>
            <a:r>
              <a:rPr sz="1900" spc="-100" dirty="0">
                <a:latin typeface="Lucida Sans Unicode"/>
                <a:cs typeface="Lucida Sans Unicode"/>
              </a:rPr>
              <a:t> </a:t>
            </a:r>
            <a:r>
              <a:rPr sz="1900" spc="-50" dirty="0">
                <a:latin typeface="Lucida Sans Unicode"/>
                <a:cs typeface="Lucida Sans Unicode"/>
              </a:rPr>
              <a:t>a</a:t>
            </a:r>
            <a:r>
              <a:rPr sz="1900" spc="-105" dirty="0">
                <a:latin typeface="Lucida Sans Unicode"/>
                <a:cs typeface="Lucida Sans Unicode"/>
              </a:rPr>
              <a:t> </a:t>
            </a:r>
            <a:r>
              <a:rPr sz="1900" spc="-215" dirty="0">
                <a:latin typeface="Lucida Sans Unicode"/>
                <a:cs typeface="Lucida Sans Unicode"/>
              </a:rPr>
              <a:t>1</a:t>
            </a:r>
            <a:r>
              <a:rPr sz="1900" spc="-210" dirty="0">
                <a:latin typeface="Lucida Sans Unicode"/>
                <a:cs typeface="Lucida Sans Unicode"/>
              </a:rPr>
              <a:t>0</a:t>
            </a:r>
            <a:r>
              <a:rPr sz="1900" spc="-204" dirty="0">
                <a:latin typeface="Lucida Sans Unicode"/>
                <a:cs typeface="Lucida Sans Unicode"/>
              </a:rPr>
              <a:t>Mp</a:t>
            </a:r>
            <a:r>
              <a:rPr sz="1900" spc="-90" dirty="0">
                <a:latin typeface="Lucida Sans Unicode"/>
                <a:cs typeface="Lucida Sans Unicode"/>
              </a:rPr>
              <a:t>i</a:t>
            </a:r>
            <a:r>
              <a:rPr sz="1900" spc="-190" dirty="0">
                <a:latin typeface="Lucida Sans Unicode"/>
                <a:cs typeface="Lucida Sans Unicode"/>
              </a:rPr>
              <a:t>xe</a:t>
            </a:r>
            <a:r>
              <a:rPr sz="1900" spc="-110" dirty="0">
                <a:latin typeface="Lucida Sans Unicode"/>
                <a:cs typeface="Lucida Sans Unicode"/>
              </a:rPr>
              <a:t>l</a:t>
            </a:r>
            <a:r>
              <a:rPr sz="1900" spc="-105" dirty="0">
                <a:latin typeface="Lucida Sans Unicode"/>
                <a:cs typeface="Lucida Sans Unicode"/>
              </a:rPr>
              <a:t>:</a:t>
            </a:r>
            <a:r>
              <a:rPr sz="1900" spc="-85" dirty="0">
                <a:latin typeface="Lucida Sans Unicode"/>
                <a:cs typeface="Lucida Sans Unicode"/>
              </a:rPr>
              <a:t> </a:t>
            </a:r>
            <a:r>
              <a:rPr sz="1900" spc="-215" dirty="0">
                <a:latin typeface="Lucida Sans Unicode"/>
                <a:cs typeface="Lucida Sans Unicode"/>
              </a:rPr>
              <a:t>387</a:t>
            </a:r>
            <a:r>
              <a:rPr sz="1900" spc="-204" dirty="0">
                <a:latin typeface="Lucida Sans Unicode"/>
                <a:cs typeface="Lucida Sans Unicode"/>
              </a:rPr>
              <a:t>2</a:t>
            </a:r>
            <a:r>
              <a:rPr sz="1900" spc="-95" dirty="0">
                <a:latin typeface="Lucida Sans Unicode"/>
                <a:cs typeface="Lucida Sans Unicode"/>
              </a:rPr>
              <a:t> </a:t>
            </a:r>
            <a:r>
              <a:rPr sz="1900" spc="-270" dirty="0">
                <a:latin typeface="Lucida Sans Unicode"/>
                <a:cs typeface="Lucida Sans Unicode"/>
              </a:rPr>
              <a:t>x</a:t>
            </a:r>
            <a:r>
              <a:rPr sz="1900" spc="-100" dirty="0">
                <a:latin typeface="Lucida Sans Unicode"/>
                <a:cs typeface="Lucida Sans Unicode"/>
              </a:rPr>
              <a:t> </a:t>
            </a:r>
            <a:r>
              <a:rPr sz="1900" spc="-215" dirty="0">
                <a:latin typeface="Lucida Sans Unicode"/>
                <a:cs typeface="Lucida Sans Unicode"/>
              </a:rPr>
              <a:t>259</a:t>
            </a:r>
            <a:r>
              <a:rPr sz="1900" spc="-204" dirty="0">
                <a:latin typeface="Lucida Sans Unicode"/>
                <a:cs typeface="Lucida Sans Unicode"/>
              </a:rPr>
              <a:t>2</a:t>
            </a:r>
            <a:r>
              <a:rPr sz="1900" dirty="0">
                <a:latin typeface="Lucida Sans Unicode"/>
                <a:cs typeface="Lucida Sans Unicode"/>
              </a:rPr>
              <a:t>	</a:t>
            </a:r>
            <a:r>
              <a:rPr sz="1900" spc="-245" dirty="0">
                <a:latin typeface="Lucida Sans Unicode"/>
                <a:cs typeface="Lucida Sans Unicode"/>
              </a:rPr>
              <a:t>p</a:t>
            </a:r>
            <a:r>
              <a:rPr sz="1900" spc="-120" dirty="0">
                <a:latin typeface="Lucida Sans Unicode"/>
                <a:cs typeface="Lucida Sans Unicode"/>
              </a:rPr>
              <a:t>i</a:t>
            </a:r>
            <a:r>
              <a:rPr sz="1900" spc="-140" dirty="0">
                <a:latin typeface="Lucida Sans Unicode"/>
                <a:cs typeface="Lucida Sans Unicode"/>
              </a:rPr>
              <a:t>xel  </a:t>
            </a:r>
            <a:r>
              <a:rPr sz="1900" spc="-210" dirty="0">
                <a:latin typeface="Lucida Sans Unicode"/>
                <a:cs typeface="Lucida Sans Unicode"/>
              </a:rPr>
              <a:t>3872</a:t>
            </a:r>
            <a:r>
              <a:rPr sz="1900" spc="-90" dirty="0">
                <a:latin typeface="Lucida Sans Unicode"/>
                <a:cs typeface="Lucida Sans Unicode"/>
              </a:rPr>
              <a:t> </a:t>
            </a:r>
            <a:r>
              <a:rPr sz="1900" spc="-270" dirty="0">
                <a:latin typeface="Lucida Sans Unicode"/>
                <a:cs typeface="Lucida Sans Unicode"/>
              </a:rPr>
              <a:t>x</a:t>
            </a:r>
            <a:r>
              <a:rPr sz="1900" spc="-105" dirty="0">
                <a:latin typeface="Lucida Sans Unicode"/>
                <a:cs typeface="Lucida Sans Unicode"/>
              </a:rPr>
              <a:t> </a:t>
            </a:r>
            <a:r>
              <a:rPr sz="1900" spc="-210" dirty="0">
                <a:latin typeface="Lucida Sans Unicode"/>
                <a:cs typeface="Lucida Sans Unicode"/>
              </a:rPr>
              <a:t>2592	</a:t>
            </a:r>
            <a:r>
              <a:rPr sz="1900" spc="-165" dirty="0">
                <a:latin typeface="Lucida Sans Unicode"/>
                <a:cs typeface="Lucida Sans Unicode"/>
              </a:rPr>
              <a:t>x4B=38,29MB</a:t>
            </a:r>
            <a:endParaRPr sz="19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Times New Roman"/>
              <a:cs typeface="Times New Roman"/>
            </a:endParaRPr>
          </a:p>
          <a:p>
            <a:pPr marR="140335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51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52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38400" y="1524000"/>
            <a:ext cx="3789679" cy="1536700"/>
          </a:xfrm>
          <a:custGeom>
            <a:avLst/>
            <a:gdLst/>
            <a:ahLst/>
            <a:cxnLst/>
            <a:rect l="l" t="t" r="r" b="b"/>
            <a:pathLst>
              <a:path w="3789679" h="1536700">
                <a:moveTo>
                  <a:pt x="0" y="1536700"/>
                </a:moveTo>
                <a:lnTo>
                  <a:pt x="3789426" y="1536700"/>
                </a:lnTo>
                <a:lnTo>
                  <a:pt x="3789426" y="0"/>
                </a:lnTo>
                <a:lnTo>
                  <a:pt x="0" y="0"/>
                </a:lnTo>
                <a:lnTo>
                  <a:pt x="0" y="153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24200" y="1600200"/>
            <a:ext cx="2133600" cy="990600"/>
          </a:xfrm>
          <a:custGeom>
            <a:avLst/>
            <a:gdLst/>
            <a:ahLst/>
            <a:cxnLst/>
            <a:rect l="l" t="t" r="r" b="b"/>
            <a:pathLst>
              <a:path w="2133600" h="990600">
                <a:moveTo>
                  <a:pt x="488950" y="0"/>
                </a:moveTo>
                <a:lnTo>
                  <a:pt x="0" y="990600"/>
                </a:lnTo>
                <a:lnTo>
                  <a:pt x="2133600" y="990600"/>
                </a:lnTo>
                <a:lnTo>
                  <a:pt x="488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24200" y="1600200"/>
            <a:ext cx="2133600" cy="990600"/>
          </a:xfrm>
          <a:custGeom>
            <a:avLst/>
            <a:gdLst/>
            <a:ahLst/>
            <a:cxnLst/>
            <a:rect l="l" t="t" r="r" b="b"/>
            <a:pathLst>
              <a:path w="2133600" h="990600">
                <a:moveTo>
                  <a:pt x="0" y="990600"/>
                </a:moveTo>
                <a:lnTo>
                  <a:pt x="488950" y="0"/>
                </a:lnTo>
                <a:lnTo>
                  <a:pt x="2133600" y="990600"/>
                </a:lnTo>
                <a:lnTo>
                  <a:pt x="0" y="990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8400" y="3468751"/>
            <a:ext cx="3810000" cy="1524000"/>
          </a:xfrm>
          <a:custGeom>
            <a:avLst/>
            <a:gdLst/>
            <a:ahLst/>
            <a:cxnLst/>
            <a:rect l="l" t="t" r="r" b="b"/>
            <a:pathLst>
              <a:path w="3810000" h="1524000">
                <a:moveTo>
                  <a:pt x="0" y="1524000"/>
                </a:moveTo>
                <a:lnTo>
                  <a:pt x="3810000" y="1524000"/>
                </a:lnTo>
                <a:lnTo>
                  <a:pt x="3810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24200" y="3544951"/>
            <a:ext cx="2133600" cy="990600"/>
          </a:xfrm>
          <a:custGeom>
            <a:avLst/>
            <a:gdLst/>
            <a:ahLst/>
            <a:cxnLst/>
            <a:rect l="l" t="t" r="r" b="b"/>
            <a:pathLst>
              <a:path w="2133600" h="990600">
                <a:moveTo>
                  <a:pt x="488950" y="0"/>
                </a:moveTo>
                <a:lnTo>
                  <a:pt x="0" y="990600"/>
                </a:lnTo>
                <a:lnTo>
                  <a:pt x="2133600" y="990600"/>
                </a:lnTo>
                <a:lnTo>
                  <a:pt x="488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24200" y="3544951"/>
            <a:ext cx="2133600" cy="990600"/>
          </a:xfrm>
          <a:custGeom>
            <a:avLst/>
            <a:gdLst/>
            <a:ahLst/>
            <a:cxnLst/>
            <a:rect l="l" t="t" r="r" b="b"/>
            <a:pathLst>
              <a:path w="2133600" h="990600">
                <a:moveTo>
                  <a:pt x="0" y="990600"/>
                </a:moveTo>
                <a:lnTo>
                  <a:pt x="488950" y="0"/>
                </a:lnTo>
                <a:lnTo>
                  <a:pt x="2133600" y="990600"/>
                </a:lnTo>
                <a:lnTo>
                  <a:pt x="0" y="990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38400" y="3468751"/>
            <a:ext cx="3810000" cy="381000"/>
          </a:xfrm>
          <a:custGeom>
            <a:avLst/>
            <a:gdLst/>
            <a:ahLst/>
            <a:cxnLst/>
            <a:rect l="l" t="t" r="r" b="b"/>
            <a:pathLst>
              <a:path w="3810000" h="381000">
                <a:moveTo>
                  <a:pt x="0" y="381000"/>
                </a:moveTo>
                <a:lnTo>
                  <a:pt x="3810000" y="381000"/>
                </a:lnTo>
                <a:lnTo>
                  <a:pt x="3810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38400" y="3849751"/>
            <a:ext cx="3810000" cy="381000"/>
          </a:xfrm>
          <a:custGeom>
            <a:avLst/>
            <a:gdLst/>
            <a:ahLst/>
            <a:cxnLst/>
            <a:rect l="l" t="t" r="r" b="b"/>
            <a:pathLst>
              <a:path w="3810000" h="381000">
                <a:moveTo>
                  <a:pt x="0" y="381000"/>
                </a:moveTo>
                <a:lnTo>
                  <a:pt x="3810000" y="381000"/>
                </a:lnTo>
                <a:lnTo>
                  <a:pt x="3810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38400" y="4230751"/>
            <a:ext cx="3810000" cy="381000"/>
          </a:xfrm>
          <a:custGeom>
            <a:avLst/>
            <a:gdLst/>
            <a:ahLst/>
            <a:cxnLst/>
            <a:rect l="l" t="t" r="r" b="b"/>
            <a:pathLst>
              <a:path w="3810000" h="381000">
                <a:moveTo>
                  <a:pt x="0" y="381000"/>
                </a:moveTo>
                <a:lnTo>
                  <a:pt x="3810000" y="381000"/>
                </a:lnTo>
                <a:lnTo>
                  <a:pt x="3810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38400" y="4611751"/>
            <a:ext cx="3810000" cy="381000"/>
          </a:xfrm>
          <a:custGeom>
            <a:avLst/>
            <a:gdLst/>
            <a:ahLst/>
            <a:cxnLst/>
            <a:rect l="l" t="t" r="r" b="b"/>
            <a:pathLst>
              <a:path w="3810000" h="381000">
                <a:moveTo>
                  <a:pt x="0" y="381000"/>
                </a:moveTo>
                <a:lnTo>
                  <a:pt x="3810000" y="381000"/>
                </a:lnTo>
                <a:lnTo>
                  <a:pt x="3810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19400" y="3468751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00400" y="3468751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81400" y="3468751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62400" y="3468751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43400" y="3468751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24400" y="3468751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05400" y="3468751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86400" y="3468751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67400" y="3468751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86639" y="3118561"/>
            <a:ext cx="74949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latin typeface="Lucida Sans Unicode"/>
                <a:cs typeface="Lucida Sans Unicode"/>
              </a:rPr>
              <a:t>Consideriamo </a:t>
            </a:r>
            <a:r>
              <a:rPr sz="1600" spc="-75" dirty="0">
                <a:latin typeface="Lucida Sans Unicode"/>
                <a:cs typeface="Lucida Sans Unicode"/>
              </a:rPr>
              <a:t>una </a:t>
            </a:r>
            <a:r>
              <a:rPr sz="1600" spc="-100" dirty="0">
                <a:latin typeface="Lucida Sans Unicode"/>
                <a:cs typeface="Lucida Sans Unicode"/>
              </a:rPr>
              <a:t>griglia formata </a:t>
            </a:r>
            <a:r>
              <a:rPr sz="1600" spc="-60" dirty="0">
                <a:latin typeface="Lucida Sans Unicode"/>
                <a:cs typeface="Lucida Sans Unicode"/>
              </a:rPr>
              <a:t>da </a:t>
            </a:r>
            <a:r>
              <a:rPr sz="1600" spc="-95" dirty="0">
                <a:latin typeface="Lucida Sans Unicode"/>
                <a:cs typeface="Lucida Sans Unicode"/>
              </a:rPr>
              <a:t>righe </a:t>
            </a:r>
            <a:r>
              <a:rPr sz="1600" spc="-110" dirty="0">
                <a:latin typeface="Lucida Sans Unicode"/>
                <a:cs typeface="Lucida Sans Unicode"/>
              </a:rPr>
              <a:t>orizzontali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75" dirty="0">
                <a:latin typeface="Lucida Sans Unicode"/>
                <a:cs typeface="Lucida Sans Unicode"/>
              </a:rPr>
              <a:t>verticali </a:t>
            </a:r>
            <a:r>
              <a:rPr sz="1600" spc="5" dirty="0">
                <a:latin typeface="Lucida Sans Unicode"/>
                <a:cs typeface="Lucida Sans Unicode"/>
              </a:rPr>
              <a:t>a </a:t>
            </a:r>
            <a:r>
              <a:rPr sz="1600" spc="-80" dirty="0">
                <a:latin typeface="Lucida Sans Unicode"/>
                <a:cs typeface="Lucida Sans Unicode"/>
              </a:rPr>
              <a:t>distanza</a:t>
            </a:r>
            <a:r>
              <a:rPr sz="1600" spc="100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costante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Codifica delle</a:t>
            </a:r>
            <a:r>
              <a:rPr spc="-25" dirty="0"/>
              <a:t> </a:t>
            </a:r>
            <a:r>
              <a:rPr spc="-5" dirty="0"/>
              <a:t>immagini</a:t>
            </a:r>
          </a:p>
        </p:txBody>
      </p:sp>
      <p:sp>
        <p:nvSpPr>
          <p:cNvPr id="25" name="object 2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47217" y="5123774"/>
            <a:ext cx="8140065" cy="98679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355600" marR="298450" indent="-342900">
              <a:lnSpc>
                <a:spcPts val="1730"/>
              </a:lnSpc>
              <a:spcBef>
                <a:spcPts val="3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90" dirty="0">
                <a:latin typeface="Lucida Sans Unicode"/>
                <a:cs typeface="Lucida Sans Unicode"/>
              </a:rPr>
              <a:t>Ogni </a:t>
            </a:r>
            <a:r>
              <a:rPr sz="1600" spc="-100" dirty="0">
                <a:latin typeface="Lucida Sans Unicode"/>
                <a:cs typeface="Lucida Sans Unicode"/>
              </a:rPr>
              <a:t>quadratino </a:t>
            </a:r>
            <a:r>
              <a:rPr sz="1600" spc="-85" dirty="0">
                <a:latin typeface="Lucida Sans Unicode"/>
                <a:cs typeface="Lucida Sans Unicode"/>
              </a:rPr>
              <a:t>prende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100" dirty="0">
                <a:latin typeface="Lucida Sans Unicode"/>
                <a:cs typeface="Lucida Sans Unicode"/>
              </a:rPr>
              <a:t>nome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50" b="1" spc="-50" dirty="0">
                <a:latin typeface="Yu Gothic UI"/>
                <a:cs typeface="Yu Gothic UI"/>
              </a:rPr>
              <a:t>pixel </a:t>
            </a:r>
            <a:r>
              <a:rPr sz="1600" spc="-80" dirty="0">
                <a:latin typeface="Lucida Sans Unicode"/>
                <a:cs typeface="Lucida Sans Unicode"/>
              </a:rPr>
              <a:t>(picture </a:t>
            </a:r>
            <a:r>
              <a:rPr sz="1600" spc="-75" dirty="0">
                <a:latin typeface="Lucida Sans Unicode"/>
                <a:cs typeface="Lucida Sans Unicode"/>
              </a:rPr>
              <a:t>element)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110" dirty="0">
                <a:latin typeface="Lucida Sans Unicode"/>
                <a:cs typeface="Lucida Sans Unicode"/>
              </a:rPr>
              <a:t>può </a:t>
            </a:r>
            <a:r>
              <a:rPr sz="1600" spc="-35" dirty="0">
                <a:latin typeface="Lucida Sans Unicode"/>
                <a:cs typeface="Lucida Sans Unicode"/>
              </a:rPr>
              <a:t>essere </a:t>
            </a:r>
            <a:r>
              <a:rPr sz="1600" spc="-90" dirty="0">
                <a:latin typeface="Lucida Sans Unicode"/>
                <a:cs typeface="Lucida Sans Unicode"/>
              </a:rPr>
              <a:t>codificato </a:t>
            </a:r>
            <a:r>
              <a:rPr sz="1600" spc="-110" dirty="0">
                <a:latin typeface="Lucida Sans Unicode"/>
                <a:cs typeface="Lucida Sans Unicode"/>
              </a:rPr>
              <a:t>in  </a:t>
            </a:r>
            <a:r>
              <a:rPr sz="1600" spc="-100" dirty="0">
                <a:latin typeface="Lucida Sans Unicode"/>
                <a:cs typeface="Lucida Sans Unicode"/>
              </a:rPr>
              <a:t>binario </a:t>
            </a:r>
            <a:r>
              <a:rPr sz="1600" spc="-70" dirty="0">
                <a:latin typeface="Lucida Sans Unicode"/>
                <a:cs typeface="Lucida Sans Unicode"/>
              </a:rPr>
              <a:t>secondo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70" dirty="0">
                <a:latin typeface="Lucida Sans Unicode"/>
                <a:cs typeface="Lucida Sans Unicode"/>
              </a:rPr>
              <a:t>seguente</a:t>
            </a:r>
            <a:r>
              <a:rPr sz="1600" spc="-55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convenzione:</a:t>
            </a:r>
            <a:endParaRPr sz="1600">
              <a:latin typeface="Lucida Sans Unicode"/>
              <a:cs typeface="Lucida Sans Unicode"/>
            </a:endParaRPr>
          </a:p>
          <a:p>
            <a:pPr marL="704215" marR="5080" indent="-347980">
              <a:lnSpc>
                <a:spcPts val="1730"/>
              </a:lnSpc>
              <a:spcBef>
                <a:spcPts val="380"/>
              </a:spcBef>
              <a:tabLst>
                <a:tab pos="704215" algn="l"/>
              </a:tabLst>
            </a:pPr>
            <a:r>
              <a:rPr sz="1600" spc="-5" dirty="0">
                <a:latin typeface="Lucida Sans Unicode"/>
                <a:cs typeface="Lucida Sans Unicode"/>
              </a:rPr>
              <a:t>–	</a:t>
            </a:r>
            <a:r>
              <a:rPr sz="1600" spc="-90" dirty="0">
                <a:latin typeface="Lucida Sans Unicode"/>
                <a:cs typeface="Lucida Sans Unicode"/>
              </a:rPr>
              <a:t>“0” </a:t>
            </a:r>
            <a:r>
              <a:rPr sz="1600" spc="-55" dirty="0">
                <a:latin typeface="Lucida Sans Unicode"/>
                <a:cs typeface="Lucida Sans Unicode"/>
              </a:rPr>
              <a:t>viene </a:t>
            </a:r>
            <a:r>
              <a:rPr sz="1600" spc="-110" dirty="0">
                <a:latin typeface="Lucida Sans Unicode"/>
                <a:cs typeface="Lucida Sans Unicode"/>
              </a:rPr>
              <a:t>utilizzato </a:t>
            </a:r>
            <a:r>
              <a:rPr sz="1600" spc="-90" dirty="0">
                <a:latin typeface="Lucida Sans Unicode"/>
                <a:cs typeface="Lucida Sans Unicode"/>
              </a:rPr>
              <a:t>per </a:t>
            </a:r>
            <a:r>
              <a:rPr sz="1600" spc="-55" dirty="0">
                <a:latin typeface="Lucida Sans Unicode"/>
                <a:cs typeface="Lucida Sans Unicode"/>
              </a:rPr>
              <a:t>la </a:t>
            </a:r>
            <a:r>
              <a:rPr sz="1600" spc="-80" dirty="0">
                <a:latin typeface="Lucida Sans Unicode"/>
                <a:cs typeface="Lucida Sans Unicode"/>
              </a:rPr>
              <a:t>codifica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110" dirty="0">
                <a:latin typeface="Lucida Sans Unicode"/>
                <a:cs typeface="Lucida Sans Unicode"/>
              </a:rPr>
              <a:t>un pixel </a:t>
            </a:r>
            <a:r>
              <a:rPr sz="1600" spc="-90" dirty="0">
                <a:latin typeface="Lucida Sans Unicode"/>
                <a:cs typeface="Lucida Sans Unicode"/>
              </a:rPr>
              <a:t>corrispondente </a:t>
            </a:r>
            <a:r>
              <a:rPr sz="1600" spc="-65" dirty="0">
                <a:latin typeface="Lucida Sans Unicode"/>
                <a:cs typeface="Lucida Sans Unicode"/>
              </a:rPr>
              <a:t>ad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100" dirty="0">
                <a:latin typeface="Lucida Sans Unicode"/>
                <a:cs typeface="Lucida Sans Unicode"/>
              </a:rPr>
              <a:t>quadratino </a:t>
            </a:r>
            <a:r>
              <a:rPr sz="1600" spc="-110" dirty="0">
                <a:latin typeface="Lucida Sans Unicode"/>
                <a:cs typeface="Lucida Sans Unicode"/>
              </a:rPr>
              <a:t>in </a:t>
            </a:r>
            <a:r>
              <a:rPr sz="1600" spc="-85" dirty="0">
                <a:latin typeface="Lucida Sans Unicode"/>
                <a:cs typeface="Lucida Sans Unicode"/>
              </a:rPr>
              <a:t>cui 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80" dirty="0">
                <a:latin typeface="Lucida Sans Unicode"/>
                <a:cs typeface="Lucida Sans Unicode"/>
              </a:rPr>
              <a:t>bianco </a:t>
            </a:r>
            <a:r>
              <a:rPr sz="1600" spc="-5" dirty="0">
                <a:latin typeface="Lucida Sans Unicode"/>
                <a:cs typeface="Lucida Sans Unicode"/>
              </a:rPr>
              <a:t>è</a:t>
            </a:r>
            <a:r>
              <a:rPr sz="1600" spc="-25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predominante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91641" y="6110122"/>
            <a:ext cx="77965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0045" algn="l"/>
              </a:tabLst>
            </a:pPr>
            <a:r>
              <a:rPr sz="1600" spc="-5" dirty="0">
                <a:latin typeface="Lucida Sans Unicode"/>
                <a:cs typeface="Lucida Sans Unicode"/>
              </a:rPr>
              <a:t>–	</a:t>
            </a:r>
            <a:r>
              <a:rPr sz="1600" spc="-90" dirty="0">
                <a:latin typeface="Lucida Sans Unicode"/>
                <a:cs typeface="Lucida Sans Unicode"/>
              </a:rPr>
              <a:t>“1” </a:t>
            </a:r>
            <a:r>
              <a:rPr sz="1600" spc="-55" dirty="0">
                <a:latin typeface="Lucida Sans Unicode"/>
                <a:cs typeface="Lucida Sans Unicode"/>
              </a:rPr>
              <a:t>viene </a:t>
            </a:r>
            <a:r>
              <a:rPr sz="1600" spc="-110" dirty="0">
                <a:latin typeface="Lucida Sans Unicode"/>
                <a:cs typeface="Lucida Sans Unicode"/>
              </a:rPr>
              <a:t>utilizzato </a:t>
            </a:r>
            <a:r>
              <a:rPr sz="1600" spc="-85" dirty="0">
                <a:latin typeface="Lucida Sans Unicode"/>
                <a:cs typeface="Lucida Sans Unicode"/>
              </a:rPr>
              <a:t>per </a:t>
            </a:r>
            <a:r>
              <a:rPr sz="1600" spc="-55" dirty="0">
                <a:latin typeface="Lucida Sans Unicode"/>
                <a:cs typeface="Lucida Sans Unicode"/>
              </a:rPr>
              <a:t>la </a:t>
            </a:r>
            <a:r>
              <a:rPr sz="1600" spc="-80" dirty="0">
                <a:latin typeface="Lucida Sans Unicode"/>
                <a:cs typeface="Lucida Sans Unicode"/>
              </a:rPr>
              <a:t>codifica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110" dirty="0">
                <a:latin typeface="Lucida Sans Unicode"/>
                <a:cs typeface="Lucida Sans Unicode"/>
              </a:rPr>
              <a:t>un pixel </a:t>
            </a:r>
            <a:r>
              <a:rPr sz="1600" spc="-90" dirty="0">
                <a:latin typeface="Lucida Sans Unicode"/>
                <a:cs typeface="Lucida Sans Unicode"/>
              </a:rPr>
              <a:t>corrispondente </a:t>
            </a:r>
            <a:r>
              <a:rPr sz="1600" spc="-60" dirty="0">
                <a:latin typeface="Lucida Sans Unicode"/>
                <a:cs typeface="Lucida Sans Unicode"/>
              </a:rPr>
              <a:t>ad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100" dirty="0">
                <a:latin typeface="Lucida Sans Unicode"/>
                <a:cs typeface="Lucida Sans Unicode"/>
              </a:rPr>
              <a:t>quadratino </a:t>
            </a:r>
            <a:r>
              <a:rPr sz="1600" spc="-110" dirty="0">
                <a:latin typeface="Lucida Sans Unicode"/>
                <a:cs typeface="Lucida Sans Unicode"/>
              </a:rPr>
              <a:t>in</a:t>
            </a:r>
            <a:r>
              <a:rPr sz="1600" spc="-60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cui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39113" y="6329883"/>
            <a:ext cx="204406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90" dirty="0">
                <a:latin typeface="Lucida Sans Unicode"/>
                <a:cs typeface="Lucida Sans Unicode"/>
              </a:rPr>
              <a:t>nero </a:t>
            </a:r>
            <a:r>
              <a:rPr sz="1600" spc="-5" dirty="0">
                <a:latin typeface="Lucida Sans Unicode"/>
                <a:cs typeface="Lucida Sans Unicode"/>
              </a:rPr>
              <a:t>è</a:t>
            </a:r>
            <a:r>
              <a:rPr sz="1600" spc="-15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predominante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53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38400" y="1752600"/>
            <a:ext cx="3810000" cy="1524000"/>
          </a:xfrm>
          <a:custGeom>
            <a:avLst/>
            <a:gdLst/>
            <a:ahLst/>
            <a:cxnLst/>
            <a:rect l="l" t="t" r="r" b="b"/>
            <a:pathLst>
              <a:path w="3810000" h="1524000">
                <a:moveTo>
                  <a:pt x="0" y="1524000"/>
                </a:moveTo>
                <a:lnTo>
                  <a:pt x="3810000" y="1524000"/>
                </a:lnTo>
                <a:lnTo>
                  <a:pt x="3810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24200" y="1828800"/>
            <a:ext cx="2133600" cy="990600"/>
          </a:xfrm>
          <a:custGeom>
            <a:avLst/>
            <a:gdLst/>
            <a:ahLst/>
            <a:cxnLst/>
            <a:rect l="l" t="t" r="r" b="b"/>
            <a:pathLst>
              <a:path w="2133600" h="990600">
                <a:moveTo>
                  <a:pt x="488950" y="0"/>
                </a:moveTo>
                <a:lnTo>
                  <a:pt x="0" y="990600"/>
                </a:lnTo>
                <a:lnTo>
                  <a:pt x="2133600" y="990600"/>
                </a:lnTo>
                <a:lnTo>
                  <a:pt x="488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24200" y="1828800"/>
            <a:ext cx="2133600" cy="990600"/>
          </a:xfrm>
          <a:custGeom>
            <a:avLst/>
            <a:gdLst/>
            <a:ahLst/>
            <a:cxnLst/>
            <a:rect l="l" t="t" r="r" b="b"/>
            <a:pathLst>
              <a:path w="2133600" h="990600">
                <a:moveTo>
                  <a:pt x="0" y="990600"/>
                </a:moveTo>
                <a:lnTo>
                  <a:pt x="488950" y="0"/>
                </a:lnTo>
                <a:lnTo>
                  <a:pt x="2133600" y="990600"/>
                </a:lnTo>
                <a:lnTo>
                  <a:pt x="0" y="990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8400" y="1752600"/>
            <a:ext cx="3810000" cy="381000"/>
          </a:xfrm>
          <a:custGeom>
            <a:avLst/>
            <a:gdLst/>
            <a:ahLst/>
            <a:cxnLst/>
            <a:rect l="l" t="t" r="r" b="b"/>
            <a:pathLst>
              <a:path w="3810000" h="381000">
                <a:moveTo>
                  <a:pt x="0" y="381000"/>
                </a:moveTo>
                <a:lnTo>
                  <a:pt x="3810000" y="381000"/>
                </a:lnTo>
                <a:lnTo>
                  <a:pt x="3810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38400" y="2133600"/>
            <a:ext cx="3810000" cy="381000"/>
          </a:xfrm>
          <a:custGeom>
            <a:avLst/>
            <a:gdLst/>
            <a:ahLst/>
            <a:cxnLst/>
            <a:rect l="l" t="t" r="r" b="b"/>
            <a:pathLst>
              <a:path w="3810000" h="381000">
                <a:moveTo>
                  <a:pt x="0" y="381000"/>
                </a:moveTo>
                <a:lnTo>
                  <a:pt x="3810000" y="381000"/>
                </a:lnTo>
                <a:lnTo>
                  <a:pt x="3810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38400" y="2514600"/>
            <a:ext cx="3810000" cy="381000"/>
          </a:xfrm>
          <a:custGeom>
            <a:avLst/>
            <a:gdLst/>
            <a:ahLst/>
            <a:cxnLst/>
            <a:rect l="l" t="t" r="r" b="b"/>
            <a:pathLst>
              <a:path w="3810000" h="381000">
                <a:moveTo>
                  <a:pt x="0" y="381000"/>
                </a:moveTo>
                <a:lnTo>
                  <a:pt x="3810000" y="381000"/>
                </a:lnTo>
                <a:lnTo>
                  <a:pt x="3810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38400" y="2895600"/>
            <a:ext cx="3810000" cy="381000"/>
          </a:xfrm>
          <a:custGeom>
            <a:avLst/>
            <a:gdLst/>
            <a:ahLst/>
            <a:cxnLst/>
            <a:rect l="l" t="t" r="r" b="b"/>
            <a:pathLst>
              <a:path w="3810000" h="381000">
                <a:moveTo>
                  <a:pt x="0" y="381000"/>
                </a:moveTo>
                <a:lnTo>
                  <a:pt x="3810000" y="381000"/>
                </a:lnTo>
                <a:lnTo>
                  <a:pt x="3810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19400" y="1752600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00400" y="1752600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81400" y="1752600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62400" y="1752600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3400" y="1752600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24400" y="1752600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05400" y="1752600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86400" y="1752600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67400" y="1752600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814512" y="3567112"/>
          <a:ext cx="4919980" cy="2589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83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83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83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8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89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020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20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14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Codifica delle</a:t>
            </a:r>
            <a:r>
              <a:rPr spc="-25" dirty="0"/>
              <a:t> </a:t>
            </a:r>
            <a:r>
              <a:rPr spc="-5" dirty="0"/>
              <a:t>immagini</a:t>
            </a:r>
          </a:p>
        </p:txBody>
      </p:sp>
      <p:sp>
        <p:nvSpPr>
          <p:cNvPr id="22" name="object 22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54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4025" y="1693862"/>
          <a:ext cx="4919980" cy="2589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7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70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70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70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83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64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64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020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20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20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Codifica delle</a:t>
            </a:r>
            <a:r>
              <a:rPr spc="-25" dirty="0"/>
              <a:t> </a:t>
            </a:r>
            <a:r>
              <a:rPr spc="-5" dirty="0"/>
              <a:t>immagini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90525" y="5213350"/>
          <a:ext cx="3824604" cy="1533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4745101" y="5218112"/>
            <a:ext cx="1905000" cy="762000"/>
          </a:xfrm>
          <a:custGeom>
            <a:avLst/>
            <a:gdLst/>
            <a:ahLst/>
            <a:cxnLst/>
            <a:rect l="l" t="t" r="r" b="b"/>
            <a:pathLst>
              <a:path w="1905000" h="762000">
                <a:moveTo>
                  <a:pt x="0" y="762000"/>
                </a:moveTo>
                <a:lnTo>
                  <a:pt x="1905000" y="762000"/>
                </a:lnTo>
                <a:lnTo>
                  <a:pt x="19050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45101" y="5218176"/>
            <a:ext cx="1905000" cy="190500"/>
          </a:xfrm>
          <a:custGeom>
            <a:avLst/>
            <a:gdLst/>
            <a:ahLst/>
            <a:cxnLst/>
            <a:rect l="l" t="t" r="r" b="b"/>
            <a:pathLst>
              <a:path w="1905000" h="190500">
                <a:moveTo>
                  <a:pt x="0" y="190500"/>
                </a:moveTo>
                <a:lnTo>
                  <a:pt x="1905000" y="190500"/>
                </a:lnTo>
                <a:lnTo>
                  <a:pt x="19050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45101" y="5408612"/>
            <a:ext cx="1905000" cy="190500"/>
          </a:xfrm>
          <a:custGeom>
            <a:avLst/>
            <a:gdLst/>
            <a:ahLst/>
            <a:cxnLst/>
            <a:rect l="l" t="t" r="r" b="b"/>
            <a:pathLst>
              <a:path w="1905000" h="190500">
                <a:moveTo>
                  <a:pt x="0" y="190500"/>
                </a:moveTo>
                <a:lnTo>
                  <a:pt x="1905000" y="190500"/>
                </a:lnTo>
                <a:lnTo>
                  <a:pt x="19050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45101" y="5599112"/>
            <a:ext cx="1905000" cy="190500"/>
          </a:xfrm>
          <a:custGeom>
            <a:avLst/>
            <a:gdLst/>
            <a:ahLst/>
            <a:cxnLst/>
            <a:rect l="l" t="t" r="r" b="b"/>
            <a:pathLst>
              <a:path w="1905000" h="190500">
                <a:moveTo>
                  <a:pt x="0" y="190500"/>
                </a:moveTo>
                <a:lnTo>
                  <a:pt x="1905000" y="190500"/>
                </a:lnTo>
                <a:lnTo>
                  <a:pt x="19050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45101" y="5789612"/>
            <a:ext cx="1905000" cy="190500"/>
          </a:xfrm>
          <a:custGeom>
            <a:avLst/>
            <a:gdLst/>
            <a:ahLst/>
            <a:cxnLst/>
            <a:rect l="l" t="t" r="r" b="b"/>
            <a:pathLst>
              <a:path w="1905000" h="190500">
                <a:moveTo>
                  <a:pt x="0" y="190500"/>
                </a:moveTo>
                <a:lnTo>
                  <a:pt x="1905000" y="190500"/>
                </a:lnTo>
                <a:lnTo>
                  <a:pt x="19050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35601" y="5218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26101" y="5218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16601" y="5218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07101" y="5218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97601" y="5218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88101" y="5218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078601" y="5218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69101" y="5218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59601" y="5218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45101" y="5980112"/>
            <a:ext cx="1905000" cy="762000"/>
          </a:xfrm>
          <a:custGeom>
            <a:avLst/>
            <a:gdLst/>
            <a:ahLst/>
            <a:cxnLst/>
            <a:rect l="l" t="t" r="r" b="b"/>
            <a:pathLst>
              <a:path w="1905000" h="762000">
                <a:moveTo>
                  <a:pt x="0" y="762000"/>
                </a:moveTo>
                <a:lnTo>
                  <a:pt x="1905000" y="762000"/>
                </a:lnTo>
                <a:lnTo>
                  <a:pt x="19050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45101" y="5980112"/>
            <a:ext cx="1905000" cy="190500"/>
          </a:xfrm>
          <a:custGeom>
            <a:avLst/>
            <a:gdLst/>
            <a:ahLst/>
            <a:cxnLst/>
            <a:rect l="l" t="t" r="r" b="b"/>
            <a:pathLst>
              <a:path w="1905000" h="190500">
                <a:moveTo>
                  <a:pt x="0" y="190500"/>
                </a:moveTo>
                <a:lnTo>
                  <a:pt x="1905000" y="190500"/>
                </a:lnTo>
                <a:lnTo>
                  <a:pt x="19050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45101" y="6170612"/>
            <a:ext cx="1905000" cy="190500"/>
          </a:xfrm>
          <a:custGeom>
            <a:avLst/>
            <a:gdLst/>
            <a:ahLst/>
            <a:cxnLst/>
            <a:rect l="l" t="t" r="r" b="b"/>
            <a:pathLst>
              <a:path w="1905000" h="190500">
                <a:moveTo>
                  <a:pt x="0" y="190500"/>
                </a:moveTo>
                <a:lnTo>
                  <a:pt x="1905000" y="190500"/>
                </a:lnTo>
                <a:lnTo>
                  <a:pt x="19050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45101" y="6361112"/>
            <a:ext cx="1905000" cy="190500"/>
          </a:xfrm>
          <a:custGeom>
            <a:avLst/>
            <a:gdLst/>
            <a:ahLst/>
            <a:cxnLst/>
            <a:rect l="l" t="t" r="r" b="b"/>
            <a:pathLst>
              <a:path w="1905000" h="190500">
                <a:moveTo>
                  <a:pt x="0" y="190500"/>
                </a:moveTo>
                <a:lnTo>
                  <a:pt x="1905000" y="190500"/>
                </a:lnTo>
                <a:lnTo>
                  <a:pt x="19050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45101" y="6551612"/>
            <a:ext cx="1905000" cy="190500"/>
          </a:xfrm>
          <a:custGeom>
            <a:avLst/>
            <a:gdLst/>
            <a:ahLst/>
            <a:cxnLst/>
            <a:rect l="l" t="t" r="r" b="b"/>
            <a:pathLst>
              <a:path w="1905000" h="190500">
                <a:moveTo>
                  <a:pt x="0" y="190500"/>
                </a:moveTo>
                <a:lnTo>
                  <a:pt x="1905000" y="190500"/>
                </a:lnTo>
                <a:lnTo>
                  <a:pt x="19050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35601" y="5980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26101" y="5980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16601" y="5980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07101" y="5980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97601" y="5980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88101" y="5980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78601" y="5980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69101" y="5980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59601" y="5980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50101" y="5218112"/>
            <a:ext cx="1905000" cy="762000"/>
          </a:xfrm>
          <a:custGeom>
            <a:avLst/>
            <a:gdLst/>
            <a:ahLst/>
            <a:cxnLst/>
            <a:rect l="l" t="t" r="r" b="b"/>
            <a:pathLst>
              <a:path w="1905000" h="762000">
                <a:moveTo>
                  <a:pt x="0" y="762000"/>
                </a:moveTo>
                <a:lnTo>
                  <a:pt x="1905000" y="762000"/>
                </a:lnTo>
                <a:lnTo>
                  <a:pt x="19050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50101" y="5218176"/>
            <a:ext cx="1905000" cy="190500"/>
          </a:xfrm>
          <a:custGeom>
            <a:avLst/>
            <a:gdLst/>
            <a:ahLst/>
            <a:cxnLst/>
            <a:rect l="l" t="t" r="r" b="b"/>
            <a:pathLst>
              <a:path w="1905000" h="190500">
                <a:moveTo>
                  <a:pt x="0" y="190500"/>
                </a:moveTo>
                <a:lnTo>
                  <a:pt x="1905000" y="190500"/>
                </a:lnTo>
                <a:lnTo>
                  <a:pt x="19050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50101" y="5408612"/>
            <a:ext cx="1905000" cy="190500"/>
          </a:xfrm>
          <a:custGeom>
            <a:avLst/>
            <a:gdLst/>
            <a:ahLst/>
            <a:cxnLst/>
            <a:rect l="l" t="t" r="r" b="b"/>
            <a:pathLst>
              <a:path w="1905000" h="190500">
                <a:moveTo>
                  <a:pt x="0" y="190500"/>
                </a:moveTo>
                <a:lnTo>
                  <a:pt x="1905000" y="190500"/>
                </a:lnTo>
                <a:lnTo>
                  <a:pt x="19050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650101" y="5599112"/>
            <a:ext cx="1905000" cy="190500"/>
          </a:xfrm>
          <a:custGeom>
            <a:avLst/>
            <a:gdLst/>
            <a:ahLst/>
            <a:cxnLst/>
            <a:rect l="l" t="t" r="r" b="b"/>
            <a:pathLst>
              <a:path w="1905000" h="190500">
                <a:moveTo>
                  <a:pt x="0" y="190500"/>
                </a:moveTo>
                <a:lnTo>
                  <a:pt x="1905000" y="190500"/>
                </a:lnTo>
                <a:lnTo>
                  <a:pt x="19050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50101" y="5789612"/>
            <a:ext cx="1905000" cy="190500"/>
          </a:xfrm>
          <a:custGeom>
            <a:avLst/>
            <a:gdLst/>
            <a:ahLst/>
            <a:cxnLst/>
            <a:rect l="l" t="t" r="r" b="b"/>
            <a:pathLst>
              <a:path w="1905000" h="190500">
                <a:moveTo>
                  <a:pt x="0" y="190500"/>
                </a:moveTo>
                <a:lnTo>
                  <a:pt x="1905000" y="190500"/>
                </a:lnTo>
                <a:lnTo>
                  <a:pt x="19050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40601" y="5218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31101" y="5218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21601" y="5218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12101" y="5218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602601" y="5218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93101" y="5218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983601" y="5218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174101" y="5218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364601" y="5218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50101" y="5980112"/>
            <a:ext cx="1905000" cy="762000"/>
          </a:xfrm>
          <a:custGeom>
            <a:avLst/>
            <a:gdLst/>
            <a:ahLst/>
            <a:cxnLst/>
            <a:rect l="l" t="t" r="r" b="b"/>
            <a:pathLst>
              <a:path w="1905000" h="762000">
                <a:moveTo>
                  <a:pt x="0" y="762000"/>
                </a:moveTo>
                <a:lnTo>
                  <a:pt x="1905000" y="762000"/>
                </a:lnTo>
                <a:lnTo>
                  <a:pt x="19050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650101" y="5980112"/>
            <a:ext cx="1905000" cy="190500"/>
          </a:xfrm>
          <a:custGeom>
            <a:avLst/>
            <a:gdLst/>
            <a:ahLst/>
            <a:cxnLst/>
            <a:rect l="l" t="t" r="r" b="b"/>
            <a:pathLst>
              <a:path w="1905000" h="190500">
                <a:moveTo>
                  <a:pt x="0" y="190500"/>
                </a:moveTo>
                <a:lnTo>
                  <a:pt x="1905000" y="190500"/>
                </a:lnTo>
                <a:lnTo>
                  <a:pt x="19050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650101" y="6170612"/>
            <a:ext cx="1905000" cy="190500"/>
          </a:xfrm>
          <a:custGeom>
            <a:avLst/>
            <a:gdLst/>
            <a:ahLst/>
            <a:cxnLst/>
            <a:rect l="l" t="t" r="r" b="b"/>
            <a:pathLst>
              <a:path w="1905000" h="190500">
                <a:moveTo>
                  <a:pt x="0" y="190500"/>
                </a:moveTo>
                <a:lnTo>
                  <a:pt x="1905000" y="190500"/>
                </a:lnTo>
                <a:lnTo>
                  <a:pt x="19050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650101" y="6361112"/>
            <a:ext cx="1905000" cy="190500"/>
          </a:xfrm>
          <a:custGeom>
            <a:avLst/>
            <a:gdLst/>
            <a:ahLst/>
            <a:cxnLst/>
            <a:rect l="l" t="t" r="r" b="b"/>
            <a:pathLst>
              <a:path w="1905000" h="190500">
                <a:moveTo>
                  <a:pt x="0" y="190500"/>
                </a:moveTo>
                <a:lnTo>
                  <a:pt x="1905000" y="190500"/>
                </a:lnTo>
                <a:lnTo>
                  <a:pt x="19050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650101" y="6551612"/>
            <a:ext cx="1905000" cy="190500"/>
          </a:xfrm>
          <a:custGeom>
            <a:avLst/>
            <a:gdLst/>
            <a:ahLst/>
            <a:cxnLst/>
            <a:rect l="l" t="t" r="r" b="b"/>
            <a:pathLst>
              <a:path w="1905000" h="190500">
                <a:moveTo>
                  <a:pt x="0" y="190500"/>
                </a:moveTo>
                <a:lnTo>
                  <a:pt x="1905000" y="190500"/>
                </a:lnTo>
                <a:lnTo>
                  <a:pt x="19050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40601" y="5980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031101" y="5980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221601" y="5980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412101" y="5980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602601" y="5980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793101" y="5980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983601" y="5980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174101" y="5980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364601" y="5980112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888101" y="521817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888101" y="521817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697601" y="5408612"/>
            <a:ext cx="571500" cy="190500"/>
          </a:xfrm>
          <a:custGeom>
            <a:avLst/>
            <a:gdLst/>
            <a:ahLst/>
            <a:cxnLst/>
            <a:rect l="l" t="t" r="r" b="b"/>
            <a:pathLst>
              <a:path w="571500" h="190500">
                <a:moveTo>
                  <a:pt x="0" y="190500"/>
                </a:moveTo>
                <a:lnTo>
                  <a:pt x="571500" y="190500"/>
                </a:lnTo>
                <a:lnTo>
                  <a:pt x="571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697601" y="5408612"/>
            <a:ext cx="571500" cy="190500"/>
          </a:xfrm>
          <a:custGeom>
            <a:avLst/>
            <a:gdLst/>
            <a:ahLst/>
            <a:cxnLst/>
            <a:rect l="l" t="t" r="r" b="b"/>
            <a:pathLst>
              <a:path w="571500" h="190500">
                <a:moveTo>
                  <a:pt x="0" y="190500"/>
                </a:moveTo>
                <a:lnTo>
                  <a:pt x="571500" y="190500"/>
                </a:lnTo>
                <a:lnTo>
                  <a:pt x="571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697601" y="5599112"/>
            <a:ext cx="952500" cy="190500"/>
          </a:xfrm>
          <a:custGeom>
            <a:avLst/>
            <a:gdLst/>
            <a:ahLst/>
            <a:cxnLst/>
            <a:rect l="l" t="t" r="r" b="b"/>
            <a:pathLst>
              <a:path w="952500" h="190500">
                <a:moveTo>
                  <a:pt x="0" y="190500"/>
                </a:moveTo>
                <a:lnTo>
                  <a:pt x="952500" y="190500"/>
                </a:lnTo>
                <a:lnTo>
                  <a:pt x="952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697601" y="5599112"/>
            <a:ext cx="952500" cy="190500"/>
          </a:xfrm>
          <a:custGeom>
            <a:avLst/>
            <a:gdLst/>
            <a:ahLst/>
            <a:cxnLst/>
            <a:rect l="l" t="t" r="r" b="b"/>
            <a:pathLst>
              <a:path w="952500" h="190500">
                <a:moveTo>
                  <a:pt x="0" y="190500"/>
                </a:moveTo>
                <a:lnTo>
                  <a:pt x="952500" y="190500"/>
                </a:lnTo>
                <a:lnTo>
                  <a:pt x="952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507101" y="6170612"/>
            <a:ext cx="2095500" cy="190500"/>
          </a:xfrm>
          <a:custGeom>
            <a:avLst/>
            <a:gdLst/>
            <a:ahLst/>
            <a:cxnLst/>
            <a:rect l="l" t="t" r="r" b="b"/>
            <a:pathLst>
              <a:path w="2095500" h="190500">
                <a:moveTo>
                  <a:pt x="0" y="190500"/>
                </a:moveTo>
                <a:lnTo>
                  <a:pt x="2095500" y="190500"/>
                </a:lnTo>
                <a:lnTo>
                  <a:pt x="2095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507101" y="6170612"/>
            <a:ext cx="2095500" cy="190500"/>
          </a:xfrm>
          <a:custGeom>
            <a:avLst/>
            <a:gdLst/>
            <a:ahLst/>
            <a:cxnLst/>
            <a:rect l="l" t="t" r="r" b="b"/>
            <a:pathLst>
              <a:path w="2095500" h="190500">
                <a:moveTo>
                  <a:pt x="0" y="190500"/>
                </a:moveTo>
                <a:lnTo>
                  <a:pt x="2095500" y="190500"/>
                </a:lnTo>
                <a:lnTo>
                  <a:pt x="2095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507101" y="5980112"/>
            <a:ext cx="1714500" cy="190500"/>
          </a:xfrm>
          <a:custGeom>
            <a:avLst/>
            <a:gdLst/>
            <a:ahLst/>
            <a:cxnLst/>
            <a:rect l="l" t="t" r="r" b="b"/>
            <a:pathLst>
              <a:path w="1714500" h="190500">
                <a:moveTo>
                  <a:pt x="0" y="190500"/>
                </a:moveTo>
                <a:lnTo>
                  <a:pt x="1714500" y="190500"/>
                </a:lnTo>
                <a:lnTo>
                  <a:pt x="1714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507101" y="5980112"/>
            <a:ext cx="1714500" cy="190500"/>
          </a:xfrm>
          <a:custGeom>
            <a:avLst/>
            <a:gdLst/>
            <a:ahLst/>
            <a:cxnLst/>
            <a:rect l="l" t="t" r="r" b="b"/>
            <a:pathLst>
              <a:path w="1714500" h="190500">
                <a:moveTo>
                  <a:pt x="0" y="190500"/>
                </a:moveTo>
                <a:lnTo>
                  <a:pt x="1714500" y="190500"/>
                </a:lnTo>
                <a:lnTo>
                  <a:pt x="1714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697601" y="5789612"/>
            <a:ext cx="1333500" cy="190500"/>
          </a:xfrm>
          <a:custGeom>
            <a:avLst/>
            <a:gdLst/>
            <a:ahLst/>
            <a:cxnLst/>
            <a:rect l="l" t="t" r="r" b="b"/>
            <a:pathLst>
              <a:path w="1333500" h="190500">
                <a:moveTo>
                  <a:pt x="0" y="190500"/>
                </a:moveTo>
                <a:lnTo>
                  <a:pt x="1333500" y="190500"/>
                </a:lnTo>
                <a:lnTo>
                  <a:pt x="1333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697601" y="5789612"/>
            <a:ext cx="1333500" cy="190500"/>
          </a:xfrm>
          <a:custGeom>
            <a:avLst/>
            <a:gdLst/>
            <a:ahLst/>
            <a:cxnLst/>
            <a:rect l="l" t="t" r="r" b="b"/>
            <a:pathLst>
              <a:path w="1333500" h="190500">
                <a:moveTo>
                  <a:pt x="0" y="190500"/>
                </a:moveTo>
                <a:lnTo>
                  <a:pt x="1333500" y="190500"/>
                </a:lnTo>
                <a:lnTo>
                  <a:pt x="1333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402742" y="1583181"/>
            <a:ext cx="8465820" cy="3388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98110" marR="346710">
              <a:lnSpc>
                <a:spcPct val="100000"/>
              </a:lnSpc>
              <a:spcBef>
                <a:spcPts val="95"/>
              </a:spcBef>
              <a:tabLst>
                <a:tab pos="6036310" algn="l"/>
                <a:tab pos="6484620" algn="l"/>
                <a:tab pos="6604634" algn="l"/>
                <a:tab pos="6990715" algn="l"/>
                <a:tab pos="7316470" algn="l"/>
                <a:tab pos="7772400" algn="l"/>
                <a:tab pos="7950834" algn="l"/>
              </a:tabLst>
            </a:pPr>
            <a:r>
              <a:rPr sz="1600" spc="-30" dirty="0">
                <a:latin typeface="Lucida Sans Unicode"/>
                <a:cs typeface="Lucida Sans Unicode"/>
              </a:rPr>
              <a:t>Poich</a:t>
            </a:r>
            <a:r>
              <a:rPr sz="1600" spc="-30" dirty="0">
                <a:latin typeface="Arial"/>
                <a:cs typeface="Arial"/>
              </a:rPr>
              <a:t>é </a:t>
            </a:r>
            <a:r>
              <a:rPr sz="1600" spc="-70" dirty="0">
                <a:latin typeface="Lucida Sans Unicode"/>
                <a:cs typeface="Lucida Sans Unicode"/>
              </a:rPr>
              <a:t>una </a:t>
            </a:r>
            <a:r>
              <a:rPr sz="1600" spc="-65" dirty="0">
                <a:latin typeface="Lucida Sans Unicode"/>
                <a:cs typeface="Lucida Sans Unicode"/>
              </a:rPr>
              <a:t>sequenza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30" dirty="0">
                <a:latin typeface="Lucida Sans Unicode"/>
                <a:cs typeface="Lucida Sans Unicode"/>
              </a:rPr>
              <a:t>bit </a:t>
            </a:r>
            <a:r>
              <a:rPr sz="1600" spc="-5" dirty="0">
                <a:latin typeface="Arial"/>
                <a:cs typeface="Arial"/>
              </a:rPr>
              <a:t>è  </a:t>
            </a:r>
            <a:r>
              <a:rPr sz="1600" spc="-70" dirty="0">
                <a:latin typeface="Lucida Sans Unicode"/>
                <a:cs typeface="Lucida Sans Unicode"/>
              </a:rPr>
              <a:t>lineare, </a:t>
            </a:r>
            <a:r>
              <a:rPr sz="1600" spc="-5" dirty="0">
                <a:latin typeface="Arial"/>
                <a:cs typeface="Arial"/>
              </a:rPr>
              <a:t>è </a:t>
            </a:r>
            <a:r>
              <a:rPr sz="1600" spc="-55" dirty="0">
                <a:latin typeface="Lucida Sans Unicode"/>
                <a:cs typeface="Lucida Sans Unicode"/>
              </a:rPr>
              <a:t>necessario </a:t>
            </a:r>
            <a:r>
              <a:rPr sz="1600" spc="-95" dirty="0">
                <a:latin typeface="Lucida Sans Unicode"/>
                <a:cs typeface="Lucida Sans Unicode"/>
              </a:rPr>
              <a:t>definire  </a:t>
            </a:r>
            <a:r>
              <a:rPr sz="1600" spc="-25" dirty="0">
                <a:latin typeface="Lucida Sans Unicode"/>
                <a:cs typeface="Lucida Sans Unicode"/>
              </a:rPr>
              <a:t>c</a:t>
            </a:r>
            <a:r>
              <a:rPr sz="1600" spc="-90" dirty="0">
                <a:latin typeface="Lucida Sans Unicode"/>
                <a:cs typeface="Lucida Sans Unicode"/>
              </a:rPr>
              <a:t>on</a:t>
            </a:r>
            <a:r>
              <a:rPr sz="1600" spc="-65" dirty="0">
                <a:latin typeface="Lucida Sans Unicode"/>
                <a:cs typeface="Lucida Sans Unicode"/>
              </a:rPr>
              <a:t>v</a:t>
            </a:r>
            <a:r>
              <a:rPr sz="1600" spc="-95" dirty="0">
                <a:latin typeface="Lucida Sans Unicode"/>
                <a:cs typeface="Lucida Sans Unicode"/>
              </a:rPr>
              <a:t>enzio</a:t>
            </a:r>
            <a:r>
              <a:rPr sz="1600" spc="-114" dirty="0">
                <a:latin typeface="Lucida Sans Unicode"/>
                <a:cs typeface="Lucida Sans Unicode"/>
              </a:rPr>
              <a:t>n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75" dirty="0">
                <a:latin typeface="Lucida Sans Unicode"/>
                <a:cs typeface="Lucida Sans Unicode"/>
              </a:rPr>
              <a:t>pe</a:t>
            </a:r>
            <a:r>
              <a:rPr sz="1600" spc="-125" dirty="0">
                <a:latin typeface="Lucida Sans Unicode"/>
                <a:cs typeface="Lucida Sans Unicode"/>
              </a:rPr>
              <a:t>r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90" dirty="0">
                <a:latin typeface="Lucida Sans Unicode"/>
                <a:cs typeface="Lucida Sans Unicode"/>
              </a:rPr>
              <a:t>o</a:t>
            </a:r>
            <a:r>
              <a:rPr sz="1600" spc="-85" dirty="0">
                <a:latin typeface="Lucida Sans Unicode"/>
                <a:cs typeface="Lucida Sans Unicode"/>
              </a:rPr>
              <a:t>rdinare</a:t>
            </a:r>
            <a:r>
              <a:rPr sz="1600" dirty="0">
                <a:latin typeface="Lucida Sans Unicode"/>
                <a:cs typeface="Lucida Sans Unicode"/>
              </a:rPr>
              <a:t>		</a:t>
            </a:r>
            <a:r>
              <a:rPr sz="1600" spc="-45" dirty="0">
                <a:latin typeface="Lucida Sans Unicode"/>
                <a:cs typeface="Lucida Sans Unicode"/>
              </a:rPr>
              <a:t>la  </a:t>
            </a:r>
            <a:r>
              <a:rPr sz="1600" spc="-100" dirty="0">
                <a:latin typeface="Lucida Sans Unicode"/>
                <a:cs typeface="Lucida Sans Unicode"/>
              </a:rPr>
              <a:t>grigli</a:t>
            </a:r>
            <a:r>
              <a:rPr sz="1600" spc="-120" dirty="0">
                <a:latin typeface="Lucida Sans Unicode"/>
                <a:cs typeface="Lucida Sans Unicode"/>
              </a:rPr>
              <a:t>a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80" dirty="0">
                <a:latin typeface="Lucida Sans Unicode"/>
                <a:cs typeface="Lucida Sans Unicode"/>
              </a:rPr>
              <a:t>dei</a:t>
            </a:r>
            <a:r>
              <a:rPr sz="1600" dirty="0">
                <a:latin typeface="Lucida Sans Unicode"/>
                <a:cs typeface="Lucida Sans Unicode"/>
              </a:rPr>
              <a:t>		</a:t>
            </a:r>
            <a:r>
              <a:rPr sz="1600" spc="-135" dirty="0">
                <a:latin typeface="Lucida Sans Unicode"/>
                <a:cs typeface="Lucida Sans Unicode"/>
              </a:rPr>
              <a:t>p</a:t>
            </a:r>
            <a:r>
              <a:rPr sz="1600" spc="-110" dirty="0">
                <a:latin typeface="Lucida Sans Unicode"/>
                <a:cs typeface="Lucida Sans Unicode"/>
              </a:rPr>
              <a:t>i</a:t>
            </a:r>
            <a:r>
              <a:rPr sz="1600" spc="-185" dirty="0">
                <a:latin typeface="Lucida Sans Unicode"/>
                <a:cs typeface="Lucida Sans Unicode"/>
              </a:rPr>
              <a:t>x</a:t>
            </a:r>
            <a:r>
              <a:rPr sz="1600" spc="-20" dirty="0">
                <a:latin typeface="Lucida Sans Unicode"/>
                <a:cs typeface="Lucida Sans Unicode"/>
              </a:rPr>
              <a:t>e</a:t>
            </a:r>
            <a:r>
              <a:rPr sz="1600" spc="-110" dirty="0">
                <a:latin typeface="Lucida Sans Unicode"/>
                <a:cs typeface="Lucida Sans Unicode"/>
              </a:rPr>
              <a:t>l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65" dirty="0">
                <a:latin typeface="Lucida Sans Unicode"/>
                <a:cs typeface="Lucida Sans Unicode"/>
              </a:rPr>
              <a:t>i</a:t>
            </a:r>
            <a:r>
              <a:rPr sz="1600" spc="-150" dirty="0">
                <a:latin typeface="Lucida Sans Unicode"/>
                <a:cs typeface="Lucida Sans Unicode"/>
              </a:rPr>
              <a:t>n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60" dirty="0">
                <a:latin typeface="Lucida Sans Unicode"/>
                <a:cs typeface="Lucida Sans Unicode"/>
              </a:rPr>
              <a:t>una  </a:t>
            </a:r>
            <a:r>
              <a:rPr sz="1600" spc="-65" dirty="0">
                <a:latin typeface="Lucida Sans Unicode"/>
                <a:cs typeface="Lucida Sans Unicode"/>
              </a:rPr>
              <a:t>sequenza.</a:t>
            </a:r>
            <a:endParaRPr sz="1600">
              <a:latin typeface="Lucida Sans Unicode"/>
              <a:cs typeface="Lucida Sans Unicode"/>
            </a:endParaRPr>
          </a:p>
          <a:p>
            <a:pPr marL="5198110" marR="347345" algn="just">
              <a:lnSpc>
                <a:spcPct val="100000"/>
              </a:lnSpc>
              <a:tabLst>
                <a:tab pos="6467475" algn="l"/>
                <a:tab pos="7996555" algn="l"/>
              </a:tabLst>
            </a:pPr>
            <a:r>
              <a:rPr sz="1600" spc="-80" dirty="0">
                <a:latin typeface="Lucida Sans Unicode"/>
                <a:cs typeface="Lucida Sans Unicode"/>
              </a:rPr>
              <a:t>Non sempre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105" dirty="0">
                <a:latin typeface="Lucida Sans Unicode"/>
                <a:cs typeface="Lucida Sans Unicode"/>
              </a:rPr>
              <a:t>cortorno </a:t>
            </a:r>
            <a:r>
              <a:rPr sz="1600" spc="-70" dirty="0">
                <a:latin typeface="Lucida Sans Unicode"/>
                <a:cs typeface="Lucida Sans Unicode"/>
              </a:rPr>
              <a:t>della  </a:t>
            </a:r>
            <a:r>
              <a:rPr sz="1600" spc="-100" dirty="0">
                <a:latin typeface="Lucida Sans Unicode"/>
                <a:cs typeface="Lucida Sans Unicode"/>
              </a:rPr>
              <a:t>figura </a:t>
            </a:r>
            <a:r>
              <a:rPr sz="1600" spc="-80" dirty="0">
                <a:latin typeface="Lucida Sans Unicode"/>
                <a:cs typeface="Lucida Sans Unicode"/>
              </a:rPr>
              <a:t>coincide con </a:t>
            </a:r>
            <a:r>
              <a:rPr sz="1600" spc="-55" dirty="0">
                <a:latin typeface="Lucida Sans Unicode"/>
                <a:cs typeface="Lucida Sans Unicode"/>
              </a:rPr>
              <a:t>le </a:t>
            </a:r>
            <a:r>
              <a:rPr sz="1600" spc="-70" dirty="0">
                <a:latin typeface="Lucida Sans Unicode"/>
                <a:cs typeface="Lucida Sans Unicode"/>
              </a:rPr>
              <a:t>linee </a:t>
            </a:r>
            <a:r>
              <a:rPr sz="1600" spc="-75" dirty="0">
                <a:latin typeface="Lucida Sans Unicode"/>
                <a:cs typeface="Lucida Sans Unicode"/>
              </a:rPr>
              <a:t>della  </a:t>
            </a:r>
            <a:r>
              <a:rPr sz="1600" spc="-95" dirty="0">
                <a:latin typeface="Lucida Sans Unicode"/>
                <a:cs typeface="Lucida Sans Unicode"/>
              </a:rPr>
              <a:t>griglia. </a:t>
            </a:r>
            <a:r>
              <a:rPr sz="1600" spc="-60" dirty="0">
                <a:latin typeface="Lucida Sans Unicode"/>
                <a:cs typeface="Lucida Sans Unicode"/>
              </a:rPr>
              <a:t>Quella </a:t>
            </a:r>
            <a:r>
              <a:rPr sz="1600" spc="-50" dirty="0">
                <a:latin typeface="Lucida Sans Unicode"/>
                <a:cs typeface="Lucida Sans Unicode"/>
              </a:rPr>
              <a:t>che </a:t>
            </a:r>
            <a:r>
              <a:rPr sz="1600" spc="-65" dirty="0">
                <a:latin typeface="Lucida Sans Unicode"/>
                <a:cs typeface="Lucida Sans Unicode"/>
              </a:rPr>
              <a:t>si </a:t>
            </a:r>
            <a:r>
              <a:rPr sz="1600" spc="-95" dirty="0">
                <a:latin typeface="Lucida Sans Unicode"/>
                <a:cs typeface="Lucida Sans Unicode"/>
              </a:rPr>
              <a:t>ottiene  </a:t>
            </a:r>
            <a:r>
              <a:rPr sz="1600" spc="-80" dirty="0">
                <a:latin typeface="Lucida Sans Unicode"/>
                <a:cs typeface="Lucida Sans Unicode"/>
              </a:rPr>
              <a:t>nel</a:t>
            </a:r>
            <a:r>
              <a:rPr sz="1600" spc="-110" dirty="0">
                <a:latin typeface="Lucida Sans Unicode"/>
                <a:cs typeface="Lucida Sans Unicode"/>
              </a:rPr>
              <a:t>l</a:t>
            </a:r>
            <a:r>
              <a:rPr sz="1600" dirty="0">
                <a:latin typeface="Lucida Sans Unicode"/>
                <a:cs typeface="Lucida Sans Unicode"/>
              </a:rPr>
              <a:t>a	</a:t>
            </a:r>
            <a:r>
              <a:rPr sz="1600" spc="-25" dirty="0">
                <a:latin typeface="Lucida Sans Unicode"/>
                <a:cs typeface="Lucida Sans Unicode"/>
              </a:rPr>
              <a:t>c</a:t>
            </a:r>
            <a:r>
              <a:rPr sz="1600" spc="-114" dirty="0">
                <a:latin typeface="Lucida Sans Unicode"/>
                <a:cs typeface="Lucida Sans Unicode"/>
              </a:rPr>
              <a:t>o</a:t>
            </a:r>
            <a:r>
              <a:rPr sz="1600" spc="-165" dirty="0">
                <a:latin typeface="Lucida Sans Unicode"/>
                <a:cs typeface="Lucida Sans Unicode"/>
              </a:rPr>
              <a:t>d</a:t>
            </a:r>
            <a:r>
              <a:rPr sz="1600" spc="-75" dirty="0">
                <a:latin typeface="Lucida Sans Unicode"/>
                <a:cs typeface="Lucida Sans Unicode"/>
              </a:rPr>
              <a:t>i</a:t>
            </a:r>
            <a:r>
              <a:rPr sz="1600" spc="-145" dirty="0">
                <a:latin typeface="Lucida Sans Unicode"/>
                <a:cs typeface="Lucida Sans Unicode"/>
              </a:rPr>
              <a:t>f</a:t>
            </a:r>
            <a:r>
              <a:rPr sz="1600" spc="-125" dirty="0">
                <a:latin typeface="Lucida Sans Unicode"/>
                <a:cs typeface="Lucida Sans Unicode"/>
              </a:rPr>
              <a:t>i</a:t>
            </a:r>
            <a:r>
              <a:rPr sz="1600" spc="-25" dirty="0">
                <a:latin typeface="Lucida Sans Unicode"/>
                <a:cs typeface="Lucida Sans Unicode"/>
              </a:rPr>
              <a:t>c</a:t>
            </a:r>
            <a:r>
              <a:rPr sz="1600" dirty="0">
                <a:latin typeface="Lucida Sans Unicode"/>
                <a:cs typeface="Lucida Sans Unicode"/>
              </a:rPr>
              <a:t>a	</a:t>
            </a:r>
            <a:r>
              <a:rPr sz="1600" spc="-5" dirty="0">
                <a:latin typeface="Arial"/>
                <a:cs typeface="Arial"/>
              </a:rPr>
              <a:t>è  </a:t>
            </a:r>
            <a:r>
              <a:rPr sz="1600" spc="-85" dirty="0">
                <a:latin typeface="Lucida Sans Unicode"/>
                <a:cs typeface="Lucida Sans Unicode"/>
              </a:rPr>
              <a:t>un</a:t>
            </a:r>
            <a:r>
              <a:rPr sz="1600" spc="-85" dirty="0">
                <a:latin typeface="Arial"/>
                <a:cs typeface="Arial"/>
              </a:rPr>
              <a:t>’</a:t>
            </a:r>
            <a:r>
              <a:rPr sz="1600" spc="-85" dirty="0">
                <a:latin typeface="Lucida Sans Unicode"/>
                <a:cs typeface="Lucida Sans Unicode"/>
              </a:rPr>
              <a:t>approssimazione </a:t>
            </a:r>
            <a:r>
              <a:rPr sz="1600" spc="-70" dirty="0">
                <a:latin typeface="Lucida Sans Unicode"/>
                <a:cs typeface="Lucida Sans Unicode"/>
              </a:rPr>
              <a:t>della </a:t>
            </a:r>
            <a:r>
              <a:rPr sz="1600" spc="-105" dirty="0">
                <a:latin typeface="Lucida Sans Unicode"/>
                <a:cs typeface="Lucida Sans Unicode"/>
              </a:rPr>
              <a:t>figura  </a:t>
            </a:r>
            <a:r>
              <a:rPr sz="1600" spc="-95" dirty="0">
                <a:latin typeface="Lucida Sans Unicode"/>
                <a:cs typeface="Lucida Sans Unicode"/>
              </a:rPr>
              <a:t>originaria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1600" spc="15" dirty="0">
                <a:latin typeface="Lucida Sans Unicode"/>
                <a:cs typeface="Lucida Sans Unicode"/>
              </a:rPr>
              <a:t>La </a:t>
            </a:r>
            <a:r>
              <a:rPr sz="1600" spc="-80" dirty="0">
                <a:latin typeface="Lucida Sans Unicode"/>
                <a:cs typeface="Lucida Sans Unicode"/>
              </a:rPr>
              <a:t>rappresentazione </a:t>
            </a:r>
            <a:r>
              <a:rPr sz="1600" spc="-35" dirty="0">
                <a:latin typeface="Lucida Sans Unicode"/>
                <a:cs typeface="Lucida Sans Unicode"/>
              </a:rPr>
              <a:t>sar</a:t>
            </a:r>
            <a:r>
              <a:rPr sz="1600" spc="-35" dirty="0">
                <a:latin typeface="Arial"/>
                <a:cs typeface="Arial"/>
              </a:rPr>
              <a:t>à </a:t>
            </a:r>
            <a:r>
              <a:rPr sz="1600" spc="-75" dirty="0">
                <a:latin typeface="Lucida Sans Unicode"/>
                <a:cs typeface="Lucida Sans Unicode"/>
              </a:rPr>
              <a:t>pi</a:t>
            </a:r>
            <a:r>
              <a:rPr sz="1600" spc="-75" dirty="0">
                <a:latin typeface="Arial"/>
                <a:cs typeface="Arial"/>
              </a:rPr>
              <a:t>ù </a:t>
            </a:r>
            <a:r>
              <a:rPr sz="1600" spc="-65" dirty="0">
                <a:latin typeface="Lucida Sans Unicode"/>
                <a:cs typeface="Lucida Sans Unicode"/>
              </a:rPr>
              <a:t>fedele </a:t>
            </a:r>
            <a:r>
              <a:rPr sz="1600" spc="-70" dirty="0">
                <a:latin typeface="Lucida Sans Unicode"/>
                <a:cs typeface="Lucida Sans Unicode"/>
              </a:rPr>
              <a:t>all</a:t>
            </a:r>
            <a:r>
              <a:rPr sz="1600" spc="-70" dirty="0">
                <a:latin typeface="Arial"/>
                <a:cs typeface="Arial"/>
              </a:rPr>
              <a:t>’</a:t>
            </a:r>
            <a:r>
              <a:rPr sz="1600" spc="-70" dirty="0">
                <a:latin typeface="Lucida Sans Unicode"/>
                <a:cs typeface="Lucida Sans Unicode"/>
              </a:rPr>
              <a:t>aumentare </a:t>
            </a:r>
            <a:r>
              <a:rPr sz="1600" spc="-85" dirty="0">
                <a:latin typeface="Lucida Sans Unicode"/>
                <a:cs typeface="Lucida Sans Unicode"/>
              </a:rPr>
              <a:t>del </a:t>
            </a: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100" dirty="0">
                <a:latin typeface="Lucida Sans Unicode"/>
                <a:cs typeface="Lucida Sans Unicode"/>
              </a:rPr>
              <a:t>pixel, </a:t>
            </a:r>
            <a:r>
              <a:rPr sz="1600" spc="-50" dirty="0">
                <a:latin typeface="Lucida Sans Unicode"/>
                <a:cs typeface="Lucida Sans Unicode"/>
              </a:rPr>
              <a:t>ossia </a:t>
            </a:r>
            <a:r>
              <a:rPr sz="1600" spc="-55" dirty="0">
                <a:latin typeface="Lucida Sans Unicode"/>
                <a:cs typeface="Lucida Sans Unicode"/>
              </a:rPr>
              <a:t>al </a:t>
            </a:r>
            <a:r>
              <a:rPr sz="1600" spc="-110" dirty="0">
                <a:latin typeface="Lucida Sans Unicode"/>
                <a:cs typeface="Lucida Sans Unicode"/>
              </a:rPr>
              <a:t>diminuire</a:t>
            </a:r>
            <a:r>
              <a:rPr sz="1600" spc="215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delle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00" dirty="0">
                <a:latin typeface="Lucida Sans Unicode"/>
                <a:cs typeface="Lucida Sans Unicode"/>
              </a:rPr>
              <a:t>dimensioni </a:t>
            </a:r>
            <a:r>
              <a:rPr sz="1600" spc="-80" dirty="0">
                <a:latin typeface="Lucida Sans Unicode"/>
                <a:cs typeface="Lucida Sans Unicode"/>
              </a:rPr>
              <a:t>dei </a:t>
            </a:r>
            <a:r>
              <a:rPr sz="1600" spc="-100" dirty="0">
                <a:latin typeface="Lucida Sans Unicode"/>
                <a:cs typeface="Lucida Sans Unicode"/>
              </a:rPr>
              <a:t>quadratini </a:t>
            </a:r>
            <a:r>
              <a:rPr sz="1600" spc="-70" dirty="0">
                <a:latin typeface="Lucida Sans Unicode"/>
                <a:cs typeface="Lucida Sans Unicode"/>
              </a:rPr>
              <a:t>della </a:t>
            </a:r>
            <a:r>
              <a:rPr sz="1600" spc="-100" dirty="0">
                <a:latin typeface="Lucida Sans Unicode"/>
                <a:cs typeface="Lucida Sans Unicode"/>
              </a:rPr>
              <a:t>griglia </a:t>
            </a:r>
            <a:r>
              <a:rPr sz="1600" spc="-110" dirty="0">
                <a:latin typeface="Lucida Sans Unicode"/>
                <a:cs typeface="Lucida Sans Unicode"/>
              </a:rPr>
              <a:t>in </a:t>
            </a:r>
            <a:r>
              <a:rPr sz="1600" spc="-80" dirty="0">
                <a:latin typeface="Lucida Sans Unicode"/>
                <a:cs typeface="Lucida Sans Unicode"/>
              </a:rPr>
              <a:t>cui </a:t>
            </a:r>
            <a:r>
              <a:rPr sz="1600" spc="-5" dirty="0">
                <a:latin typeface="Arial"/>
                <a:cs typeface="Arial"/>
              </a:rPr>
              <a:t>è </a:t>
            </a:r>
            <a:r>
              <a:rPr sz="1600" spc="-70" dirty="0">
                <a:latin typeface="Lucida Sans Unicode"/>
                <a:cs typeface="Lucida Sans Unicode"/>
              </a:rPr>
              <a:t>suddivisa</a:t>
            </a:r>
            <a:r>
              <a:rPr sz="1600" spc="60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l</a:t>
            </a:r>
            <a:r>
              <a:rPr sz="1600" spc="-90" dirty="0">
                <a:latin typeface="Arial"/>
                <a:cs typeface="Arial"/>
              </a:rPr>
              <a:t>’</a:t>
            </a:r>
            <a:r>
              <a:rPr sz="1600" spc="-90" dirty="0">
                <a:latin typeface="Lucida Sans Unicode"/>
                <a:cs typeface="Lucida Sans Unicode"/>
              </a:rPr>
              <a:t>immagine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55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58887" y="2833687"/>
            <a:ext cx="6858000" cy="2971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La</a:t>
            </a:r>
            <a:r>
              <a:rPr spc="-5" dirty="0"/>
              <a:t> </a:t>
            </a:r>
            <a:r>
              <a:rPr dirty="0"/>
              <a:t>risoluzione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1497201"/>
            <a:ext cx="5388610" cy="934719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3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345" dirty="0">
                <a:latin typeface="Lucida Sans Unicode"/>
                <a:cs typeface="Lucida Sans Unicode"/>
              </a:rPr>
              <a:t>dpi= </a:t>
            </a:r>
            <a:r>
              <a:rPr sz="3200" spc="-250" dirty="0">
                <a:latin typeface="Lucida Sans Unicode"/>
                <a:cs typeface="Lucida Sans Unicode"/>
              </a:rPr>
              <a:t>dot </a:t>
            </a:r>
            <a:r>
              <a:rPr sz="3200" spc="-165" dirty="0">
                <a:latin typeface="Lucida Sans Unicode"/>
                <a:cs typeface="Lucida Sans Unicode"/>
              </a:rPr>
              <a:t>per</a:t>
            </a:r>
            <a:r>
              <a:rPr sz="3200" spc="-480" dirty="0">
                <a:latin typeface="Lucida Sans Unicode"/>
                <a:cs typeface="Lucida Sans Unicode"/>
              </a:rPr>
              <a:t> </a:t>
            </a:r>
            <a:r>
              <a:rPr sz="3200" spc="-170" dirty="0">
                <a:latin typeface="Lucida Sans Unicode"/>
                <a:cs typeface="Lucida Sans Unicode"/>
              </a:rPr>
              <a:t>inch</a:t>
            </a:r>
            <a:endParaRPr sz="3200">
              <a:latin typeface="Lucida Sans Unicode"/>
              <a:cs typeface="Lucida Sans Unicode"/>
            </a:endParaRPr>
          </a:p>
          <a:p>
            <a:pPr marL="356870">
              <a:lnSpc>
                <a:spcPct val="100000"/>
              </a:lnSpc>
              <a:spcBef>
                <a:spcPts val="459"/>
              </a:spcBef>
              <a:tabLst>
                <a:tab pos="704215" algn="l"/>
              </a:tabLst>
            </a:pPr>
            <a:r>
              <a:rPr sz="1600" spc="-5" dirty="0">
                <a:latin typeface="Lucida Sans Unicode"/>
                <a:cs typeface="Lucida Sans Unicode"/>
              </a:rPr>
              <a:t>–	</a:t>
            </a:r>
            <a:r>
              <a:rPr sz="1600" spc="-95" dirty="0">
                <a:latin typeface="Lucida Sans Unicode"/>
                <a:cs typeface="Lucida Sans Unicode"/>
              </a:rPr>
              <a:t>Numero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110" dirty="0">
                <a:latin typeface="Lucida Sans Unicode"/>
                <a:cs typeface="Lucida Sans Unicode"/>
              </a:rPr>
              <a:t>pixel </a:t>
            </a:r>
            <a:r>
              <a:rPr sz="1600" spc="-85" dirty="0">
                <a:latin typeface="Lucida Sans Unicode"/>
                <a:cs typeface="Lucida Sans Unicode"/>
              </a:rPr>
              <a:t>presenti </a:t>
            </a:r>
            <a:r>
              <a:rPr sz="1600" spc="-65" dirty="0">
                <a:latin typeface="Lucida Sans Unicode"/>
                <a:cs typeface="Lucida Sans Unicode"/>
              </a:rPr>
              <a:t>su </a:t>
            </a:r>
            <a:r>
              <a:rPr sz="1600" spc="-75" dirty="0">
                <a:latin typeface="Lucida Sans Unicode"/>
                <a:cs typeface="Lucida Sans Unicode"/>
              </a:rPr>
              <a:t>una </a:t>
            </a:r>
            <a:r>
              <a:rPr sz="1600" spc="-70" dirty="0">
                <a:latin typeface="Lucida Sans Unicode"/>
                <a:cs typeface="Lucida Sans Unicode"/>
              </a:rPr>
              <a:t>linea </a:t>
            </a:r>
            <a:r>
              <a:rPr sz="1600" spc="-90" dirty="0">
                <a:latin typeface="Lucida Sans Unicode"/>
                <a:cs typeface="Lucida Sans Unicode"/>
              </a:rPr>
              <a:t>lunga </a:t>
            </a:r>
            <a:r>
              <a:rPr sz="1600" spc="-114" dirty="0">
                <a:latin typeface="Lucida Sans Unicode"/>
                <a:cs typeface="Lucida Sans Unicode"/>
              </a:rPr>
              <a:t>2,54</a:t>
            </a:r>
            <a:r>
              <a:rPr sz="1600" spc="165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cm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56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Spazio dei</a:t>
            </a:r>
            <a:r>
              <a:rPr spc="-5" dirty="0"/>
              <a:t> colori</a:t>
            </a:r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6790" y="1582295"/>
            <a:ext cx="4571365" cy="4107815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2000" spc="155" dirty="0">
                <a:latin typeface="Lucida Sans Unicode"/>
                <a:cs typeface="Lucida Sans Unicode"/>
              </a:rPr>
              <a:t>RGB</a:t>
            </a:r>
            <a:endParaRPr sz="2000">
              <a:latin typeface="Lucida Sans Unicode"/>
              <a:cs typeface="Lucida Sans Unicode"/>
            </a:endParaRPr>
          </a:p>
          <a:p>
            <a:pPr marL="190500" marR="5080" algn="just">
              <a:lnSpc>
                <a:spcPct val="101299"/>
              </a:lnSpc>
              <a:spcBef>
                <a:spcPts val="855"/>
              </a:spcBef>
            </a:pPr>
            <a:r>
              <a:rPr sz="1600" spc="-35" dirty="0">
                <a:latin typeface="Lucida Sans Unicode"/>
                <a:cs typeface="Lucida Sans Unicode"/>
              </a:rPr>
              <a:t>Sistema </a:t>
            </a:r>
            <a:r>
              <a:rPr sz="1600" spc="-90" dirty="0">
                <a:latin typeface="Lucida Sans Unicode"/>
                <a:cs typeface="Lucida Sans Unicode"/>
              </a:rPr>
              <a:t>additivo: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95" dirty="0">
                <a:latin typeface="Lucida Sans Unicode"/>
                <a:cs typeface="Lucida Sans Unicode"/>
              </a:rPr>
              <a:t>colori </a:t>
            </a:r>
            <a:r>
              <a:rPr sz="1600" spc="80" dirty="0">
                <a:latin typeface="Lucida Sans Unicode"/>
                <a:cs typeface="Lucida Sans Unicode"/>
              </a:rPr>
              <a:t>ROSSO, </a:t>
            </a:r>
            <a:r>
              <a:rPr sz="1600" spc="95" dirty="0">
                <a:latin typeface="Lucida Sans Unicode"/>
                <a:cs typeface="Lucida Sans Unicode"/>
              </a:rPr>
              <a:t>VERDE </a:t>
            </a:r>
            <a:r>
              <a:rPr sz="1600" spc="-5" dirty="0">
                <a:latin typeface="Lucida Sans Unicode"/>
                <a:cs typeface="Lucida Sans Unicode"/>
              </a:rPr>
              <a:t>e  </a:t>
            </a:r>
            <a:r>
              <a:rPr sz="1600" spc="70" dirty="0">
                <a:latin typeface="Lucida Sans Unicode"/>
                <a:cs typeface="Lucida Sans Unicode"/>
              </a:rPr>
              <a:t>BLU </a:t>
            </a:r>
            <a:r>
              <a:rPr sz="1600" spc="75" dirty="0">
                <a:latin typeface="Lucida Sans Unicode"/>
                <a:cs typeface="Lucida Sans Unicode"/>
              </a:rPr>
              <a:t>(RGB) </a:t>
            </a:r>
            <a:r>
              <a:rPr sz="1600" spc="-65" dirty="0">
                <a:latin typeface="Lucida Sans Unicode"/>
                <a:cs typeface="Lucida Sans Unicode"/>
              </a:rPr>
              <a:t>si </a:t>
            </a:r>
            <a:r>
              <a:rPr sz="1600" spc="-70" dirty="0">
                <a:latin typeface="Lucida Sans Unicode"/>
                <a:cs typeface="Lucida Sans Unicode"/>
              </a:rPr>
              <a:t>mescolano </a:t>
            </a:r>
            <a:r>
              <a:rPr sz="1600" spc="-95" dirty="0">
                <a:latin typeface="Lucida Sans Unicode"/>
                <a:cs typeface="Lucida Sans Unicode"/>
              </a:rPr>
              <a:t>tra </a:t>
            </a:r>
            <a:r>
              <a:rPr sz="1600" spc="-110" dirty="0">
                <a:latin typeface="Lucida Sans Unicode"/>
                <a:cs typeface="Lucida Sans Unicode"/>
              </a:rPr>
              <a:t>loro </a:t>
            </a:r>
            <a:r>
              <a:rPr sz="1600" spc="-70" dirty="0">
                <a:latin typeface="Lucida Sans Unicode"/>
                <a:cs typeface="Lucida Sans Unicode"/>
              </a:rPr>
              <a:t>creando </a:t>
            </a:r>
            <a:r>
              <a:rPr sz="1600" spc="-100" dirty="0">
                <a:latin typeface="Lucida Sans Unicode"/>
                <a:cs typeface="Lucida Sans Unicode"/>
              </a:rPr>
              <a:t>colori 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00" dirty="0">
                <a:latin typeface="Lucida Sans Unicode"/>
                <a:cs typeface="Lucida Sans Unicode"/>
              </a:rPr>
              <a:t>luminosità </a:t>
            </a:r>
            <a:r>
              <a:rPr sz="1600" spc="-90" dirty="0">
                <a:latin typeface="Lucida Sans Unicode"/>
                <a:cs typeface="Lucida Sans Unicode"/>
              </a:rPr>
              <a:t>maggiore. </a:t>
            </a:r>
            <a:r>
              <a:rPr sz="1600" spc="-45" dirty="0">
                <a:latin typeface="Lucida Sans Unicode"/>
                <a:cs typeface="Lucida Sans Unicode"/>
              </a:rPr>
              <a:t>Viene </a:t>
            </a:r>
            <a:r>
              <a:rPr sz="1600" spc="-110" dirty="0">
                <a:latin typeface="Lucida Sans Unicode"/>
                <a:cs typeface="Lucida Sans Unicode"/>
              </a:rPr>
              <a:t>utilizzato </a:t>
            </a:r>
            <a:r>
              <a:rPr sz="1600" spc="-95" dirty="0">
                <a:latin typeface="Lucida Sans Unicode"/>
                <a:cs typeface="Lucida Sans Unicode"/>
              </a:rPr>
              <a:t>quando  </a:t>
            </a:r>
            <a:r>
              <a:rPr sz="1600" spc="-65" dirty="0">
                <a:latin typeface="Lucida Sans Unicode"/>
                <a:cs typeface="Lucida Sans Unicode"/>
              </a:rPr>
              <a:t>si </a:t>
            </a:r>
            <a:r>
              <a:rPr sz="1600" spc="-100" dirty="0">
                <a:latin typeface="Lucida Sans Unicode"/>
                <a:cs typeface="Lucida Sans Unicode"/>
              </a:rPr>
              <a:t>vogliono </a:t>
            </a:r>
            <a:r>
              <a:rPr sz="1600" spc="-75" dirty="0">
                <a:latin typeface="Lucida Sans Unicode"/>
                <a:cs typeface="Lucida Sans Unicode"/>
              </a:rPr>
              <a:t>mischiare </a:t>
            </a:r>
            <a:r>
              <a:rPr sz="1600" spc="-60" dirty="0">
                <a:latin typeface="Lucida Sans Unicode"/>
                <a:cs typeface="Lucida Sans Unicode"/>
              </a:rPr>
              <a:t>fasci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65" dirty="0">
                <a:latin typeface="Lucida Sans Unicode"/>
                <a:cs typeface="Lucida Sans Unicode"/>
              </a:rPr>
              <a:t>luce </a:t>
            </a:r>
            <a:r>
              <a:rPr sz="1600" spc="-80" dirty="0">
                <a:latin typeface="Lucida Sans Unicode"/>
                <a:cs typeface="Lucida Sans Unicode"/>
              </a:rPr>
              <a:t>colorata, </a:t>
            </a:r>
            <a:r>
              <a:rPr sz="1600" spc="-65" dirty="0">
                <a:latin typeface="Lucida Sans Unicode"/>
                <a:cs typeface="Lucida Sans Unicode"/>
              </a:rPr>
              <a:t>ad  </a:t>
            </a:r>
            <a:r>
              <a:rPr sz="1600" spc="-80" dirty="0">
                <a:latin typeface="Lucida Sans Unicode"/>
                <a:cs typeface="Lucida Sans Unicode"/>
              </a:rPr>
              <a:t>esempio </a:t>
            </a:r>
            <a:r>
              <a:rPr sz="1600" spc="-95" dirty="0">
                <a:latin typeface="Lucida Sans Unicode"/>
                <a:cs typeface="Lucida Sans Unicode"/>
              </a:rPr>
              <a:t>sugli </a:t>
            </a:r>
            <a:r>
              <a:rPr sz="1600" spc="-85" dirty="0">
                <a:latin typeface="Lucida Sans Unicode"/>
                <a:cs typeface="Lucida Sans Unicode"/>
              </a:rPr>
              <a:t>schermi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80" dirty="0">
                <a:latin typeface="Lucida Sans Unicode"/>
                <a:cs typeface="Lucida Sans Unicode"/>
              </a:rPr>
              <a:t>sui</a:t>
            </a:r>
            <a:r>
              <a:rPr sz="1600" spc="-55" dirty="0">
                <a:latin typeface="Lucida Sans Unicode"/>
                <a:cs typeface="Lucida Sans Unicode"/>
              </a:rPr>
              <a:t> </a:t>
            </a:r>
            <a:r>
              <a:rPr sz="1600" spc="-114" dirty="0">
                <a:latin typeface="Lucida Sans Unicode"/>
                <a:cs typeface="Lucida Sans Unicode"/>
              </a:rPr>
              <a:t>monitor.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30" dirty="0">
                <a:latin typeface="Lucida Sans Unicode"/>
                <a:cs typeface="Lucida Sans Unicode"/>
              </a:rPr>
              <a:t>CMY</a:t>
            </a:r>
            <a:endParaRPr sz="2000">
              <a:latin typeface="Lucida Sans Unicode"/>
              <a:cs typeface="Lucida Sans Unicode"/>
            </a:endParaRPr>
          </a:p>
          <a:p>
            <a:pPr marL="190500" marR="5080" algn="just">
              <a:lnSpc>
                <a:spcPct val="101299"/>
              </a:lnSpc>
              <a:spcBef>
                <a:spcPts val="855"/>
              </a:spcBef>
            </a:pPr>
            <a:r>
              <a:rPr sz="1600" spc="-35" dirty="0">
                <a:latin typeface="Lucida Sans Unicode"/>
                <a:cs typeface="Lucida Sans Unicode"/>
              </a:rPr>
              <a:t>Sistema </a:t>
            </a:r>
            <a:r>
              <a:rPr sz="1600" spc="-95" dirty="0">
                <a:latin typeface="Lucida Sans Unicode"/>
                <a:cs typeface="Lucida Sans Unicode"/>
              </a:rPr>
              <a:t>sottrattivo: </a:t>
            </a:r>
            <a:r>
              <a:rPr sz="1600" spc="-20" dirty="0">
                <a:latin typeface="Lucida Sans Unicode"/>
                <a:cs typeface="Lucida Sans Unicode"/>
              </a:rPr>
              <a:t>CIANO, </a:t>
            </a:r>
            <a:r>
              <a:rPr sz="1600" spc="10" dirty="0">
                <a:latin typeface="Lucida Sans Unicode"/>
                <a:cs typeface="Lucida Sans Unicode"/>
              </a:rPr>
              <a:t>MAGENTA </a:t>
            </a:r>
            <a:r>
              <a:rPr sz="1600" spc="-5" dirty="0">
                <a:latin typeface="Lucida Sans Unicode"/>
                <a:cs typeface="Lucida Sans Unicode"/>
              </a:rPr>
              <a:t>e  </a:t>
            </a:r>
            <a:r>
              <a:rPr sz="1600" spc="15" dirty="0">
                <a:latin typeface="Lucida Sans Unicode"/>
                <a:cs typeface="Lucida Sans Unicode"/>
              </a:rPr>
              <a:t>GIALLO </a:t>
            </a:r>
            <a:r>
              <a:rPr sz="1600" dirty="0">
                <a:latin typeface="Lucida Sans Unicode"/>
                <a:cs typeface="Lucida Sans Unicode"/>
              </a:rPr>
              <a:t>(CMY). </a:t>
            </a:r>
            <a:r>
              <a:rPr sz="1600" spc="-20" dirty="0">
                <a:latin typeface="Lucida Sans Unicode"/>
                <a:cs typeface="Lucida Sans Unicode"/>
              </a:rPr>
              <a:t>I </a:t>
            </a:r>
            <a:r>
              <a:rPr sz="1600" spc="-95" dirty="0">
                <a:latin typeface="Lucida Sans Unicode"/>
                <a:cs typeface="Lucida Sans Unicode"/>
              </a:rPr>
              <a:t>colori </a:t>
            </a:r>
            <a:r>
              <a:rPr sz="1600" spc="-50" dirty="0">
                <a:latin typeface="Lucida Sans Unicode"/>
                <a:cs typeface="Lucida Sans Unicode"/>
              </a:rPr>
              <a:t>che </a:t>
            </a:r>
            <a:r>
              <a:rPr sz="1600" spc="-85" dirty="0">
                <a:latin typeface="Lucida Sans Unicode"/>
                <a:cs typeface="Lucida Sans Unicode"/>
              </a:rPr>
              <a:t>vengono generati  hanno </a:t>
            </a:r>
            <a:r>
              <a:rPr sz="1600" spc="-95" dirty="0">
                <a:latin typeface="Lucida Sans Unicode"/>
                <a:cs typeface="Lucida Sans Unicode"/>
              </a:rPr>
              <a:t>meno </a:t>
            </a:r>
            <a:r>
              <a:rPr sz="1600" spc="-100" dirty="0">
                <a:latin typeface="Lucida Sans Unicode"/>
                <a:cs typeface="Lucida Sans Unicode"/>
              </a:rPr>
              <a:t>luminosità. </a:t>
            </a:r>
            <a:r>
              <a:rPr sz="1600" spc="-70" dirty="0">
                <a:latin typeface="Lucida Sans Unicode"/>
                <a:cs typeface="Lucida Sans Unicode"/>
              </a:rPr>
              <a:t>Questo sistema </a:t>
            </a:r>
            <a:r>
              <a:rPr sz="1600" spc="-65" dirty="0">
                <a:latin typeface="Lucida Sans Unicode"/>
                <a:cs typeface="Lucida Sans Unicode"/>
              </a:rPr>
              <a:t>si </a:t>
            </a:r>
            <a:r>
              <a:rPr sz="1600" spc="-50" dirty="0">
                <a:latin typeface="Lucida Sans Unicode"/>
                <a:cs typeface="Lucida Sans Unicode"/>
              </a:rPr>
              <a:t>usa  </a:t>
            </a:r>
            <a:r>
              <a:rPr sz="1600" spc="-75" dirty="0">
                <a:latin typeface="Lucida Sans Unicode"/>
                <a:cs typeface="Lucida Sans Unicode"/>
              </a:rPr>
              <a:t>nel </a:t>
            </a:r>
            <a:r>
              <a:rPr sz="1600" spc="-35" dirty="0">
                <a:latin typeface="Lucida Sans Unicode"/>
                <a:cs typeface="Lucida Sans Unicode"/>
              </a:rPr>
              <a:t>caso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85" dirty="0">
                <a:latin typeface="Lucida Sans Unicode"/>
                <a:cs typeface="Lucida Sans Unicode"/>
              </a:rPr>
              <a:t>cui </a:t>
            </a:r>
            <a:r>
              <a:rPr sz="1600" spc="-65" dirty="0">
                <a:latin typeface="Lucida Sans Unicode"/>
                <a:cs typeface="Lucida Sans Unicode"/>
              </a:rPr>
              <a:t>si </a:t>
            </a:r>
            <a:r>
              <a:rPr sz="1600" spc="-85" dirty="0">
                <a:latin typeface="Lucida Sans Unicode"/>
                <a:cs typeface="Lucida Sans Unicode"/>
              </a:rPr>
              <a:t>mischiano </a:t>
            </a:r>
            <a:r>
              <a:rPr sz="1600" spc="-65" dirty="0">
                <a:latin typeface="Lucida Sans Unicode"/>
                <a:cs typeface="Lucida Sans Unicode"/>
              </a:rPr>
              <a:t>sostanze </a:t>
            </a:r>
            <a:r>
              <a:rPr sz="1600" spc="-80" dirty="0">
                <a:latin typeface="Lucida Sans Unicode"/>
                <a:cs typeface="Lucida Sans Unicode"/>
              </a:rPr>
              <a:t>colorate  </a:t>
            </a:r>
            <a:r>
              <a:rPr sz="1600" spc="-30" dirty="0">
                <a:latin typeface="Lucida Sans Unicode"/>
                <a:cs typeface="Lucida Sans Unicode"/>
              </a:rPr>
              <a:t>(che </a:t>
            </a:r>
            <a:r>
              <a:rPr sz="1600" spc="-114" dirty="0">
                <a:latin typeface="Lucida Sans Unicode"/>
                <a:cs typeface="Lucida Sans Unicode"/>
              </a:rPr>
              <a:t>riflettono </a:t>
            </a:r>
            <a:r>
              <a:rPr sz="1600" spc="-50" dirty="0">
                <a:latin typeface="Lucida Sans Unicode"/>
                <a:cs typeface="Lucida Sans Unicode"/>
              </a:rPr>
              <a:t>la luce): </a:t>
            </a:r>
            <a:r>
              <a:rPr sz="1600" spc="-95" dirty="0">
                <a:latin typeface="Lucida Sans Unicode"/>
                <a:cs typeface="Lucida Sans Unicode"/>
              </a:rPr>
              <a:t>inchiostri, </a:t>
            </a:r>
            <a:r>
              <a:rPr sz="1600" spc="-85" dirty="0">
                <a:latin typeface="Lucida Sans Unicode"/>
                <a:cs typeface="Lucida Sans Unicode"/>
              </a:rPr>
              <a:t>tempere</a:t>
            </a:r>
            <a:r>
              <a:rPr sz="160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etc.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40425" y="1628775"/>
            <a:ext cx="2808224" cy="2219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40425" y="4076700"/>
            <a:ext cx="2808224" cy="22193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57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65500" y="2565400"/>
            <a:ext cx="558800" cy="590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Rappresentazione </a:t>
            </a:r>
            <a:r>
              <a:rPr dirty="0"/>
              <a:t>dei</a:t>
            </a:r>
            <a:r>
              <a:rPr spc="-20" dirty="0"/>
              <a:t> </a:t>
            </a:r>
            <a:r>
              <a:rPr spc="-5" dirty="0"/>
              <a:t>colori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9590" y="1601469"/>
            <a:ext cx="8588375" cy="4290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1340" indent="-561340">
              <a:lnSpc>
                <a:spcPct val="100000"/>
              </a:lnSpc>
              <a:spcBef>
                <a:spcPts val="95"/>
              </a:spcBef>
              <a:buChar char="•"/>
              <a:tabLst>
                <a:tab pos="561340" algn="l"/>
                <a:tab pos="561975" algn="l"/>
              </a:tabLst>
            </a:pPr>
            <a:r>
              <a:rPr sz="1600" spc="95" dirty="0">
                <a:latin typeface="Lucida Sans Unicode"/>
                <a:cs typeface="Lucida Sans Unicode"/>
              </a:rPr>
              <a:t>Se </a:t>
            </a:r>
            <a:r>
              <a:rPr sz="1600" spc="-65" dirty="0">
                <a:latin typeface="Lucida Sans Unicode"/>
                <a:cs typeface="Lucida Sans Unicode"/>
              </a:rPr>
              <a:t>si </a:t>
            </a:r>
            <a:r>
              <a:rPr sz="1600" spc="-75" dirty="0">
                <a:latin typeface="Lucida Sans Unicode"/>
                <a:cs typeface="Lucida Sans Unicode"/>
              </a:rPr>
              <a:t>fa </a:t>
            </a:r>
            <a:r>
              <a:rPr sz="1600" spc="-90" dirty="0">
                <a:latin typeface="Lucida Sans Unicode"/>
                <a:cs typeface="Lucida Sans Unicode"/>
              </a:rPr>
              <a:t>corrispondere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110" dirty="0">
                <a:latin typeface="Lucida Sans Unicode"/>
                <a:cs typeface="Lucida Sans Unicode"/>
              </a:rPr>
              <a:t>ogni pixel un </a:t>
            </a:r>
            <a:r>
              <a:rPr sz="1600" spc="-80" dirty="0">
                <a:latin typeface="Lucida Sans Unicode"/>
                <a:cs typeface="Lucida Sans Unicode"/>
              </a:rPr>
              <a:t>byte, </a:t>
            </a:r>
            <a:r>
              <a:rPr sz="1600" spc="-114" dirty="0">
                <a:latin typeface="Lucida Sans Unicode"/>
                <a:cs typeface="Lucida Sans Unicode"/>
              </a:rPr>
              <a:t>potremo </a:t>
            </a:r>
            <a:r>
              <a:rPr sz="1600" spc="-90" dirty="0">
                <a:latin typeface="Lucida Sans Unicode"/>
                <a:cs typeface="Lucida Sans Unicode"/>
              </a:rPr>
              <a:t>differenziare </a:t>
            </a:r>
            <a:r>
              <a:rPr sz="1600" spc="-130" dirty="0">
                <a:latin typeface="Lucida Sans Unicode"/>
                <a:cs typeface="Lucida Sans Unicode"/>
              </a:rPr>
              <a:t>256</a:t>
            </a:r>
            <a:r>
              <a:rPr sz="1600" spc="85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colori</a:t>
            </a:r>
            <a:endParaRPr sz="1600">
              <a:latin typeface="Lucida Sans Unicode"/>
              <a:cs typeface="Lucida Sans Unicode"/>
            </a:endParaRPr>
          </a:p>
          <a:p>
            <a:pPr marL="561340" marR="3834765" indent="-561340">
              <a:lnSpc>
                <a:spcPct val="220000"/>
              </a:lnSpc>
              <a:buChar char="•"/>
              <a:tabLst>
                <a:tab pos="561340" algn="l"/>
                <a:tab pos="561975" algn="l"/>
              </a:tabLst>
            </a:pPr>
            <a:r>
              <a:rPr sz="1600" spc="-45" dirty="0">
                <a:latin typeface="Lucida Sans Unicode"/>
                <a:cs typeface="Lucida Sans Unicode"/>
              </a:rPr>
              <a:t>Necessità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75" dirty="0">
                <a:latin typeface="Lucida Sans Unicode"/>
                <a:cs typeface="Lucida Sans Unicode"/>
              </a:rPr>
              <a:t>una </a:t>
            </a:r>
            <a:r>
              <a:rPr sz="1600" spc="-70" dirty="0">
                <a:latin typeface="Lucida Sans Unicode"/>
                <a:cs typeface="Lucida Sans Unicode"/>
              </a:rPr>
              <a:t>tabella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80" dirty="0">
                <a:latin typeface="Lucida Sans Unicode"/>
                <a:cs typeface="Lucida Sans Unicode"/>
              </a:rPr>
              <a:t>codifica </a:t>
            </a:r>
            <a:r>
              <a:rPr sz="1600" spc="-85" dirty="0">
                <a:latin typeface="Lucida Sans Unicode"/>
                <a:cs typeface="Lucida Sans Unicode"/>
              </a:rPr>
              <a:t>dei colori…  </a:t>
            </a:r>
            <a:r>
              <a:rPr sz="1600" spc="-80" dirty="0">
                <a:latin typeface="Lucida Sans Unicode"/>
                <a:cs typeface="Lucida Sans Unicode"/>
              </a:rPr>
              <a:t>Ad </a:t>
            </a:r>
            <a:r>
              <a:rPr sz="1600" spc="-30" dirty="0">
                <a:latin typeface="Lucida Sans Unicode"/>
                <a:cs typeface="Lucida Sans Unicode"/>
              </a:rPr>
              <a:t>es: </a:t>
            </a:r>
            <a:r>
              <a:rPr sz="1600" spc="-130" dirty="0">
                <a:latin typeface="Lucida Sans Unicode"/>
                <a:cs typeface="Lucida Sans Unicode"/>
              </a:rPr>
              <a:t>00101101</a:t>
            </a:r>
            <a:r>
              <a:rPr sz="1600" spc="-75" dirty="0">
                <a:latin typeface="Lucida Sans Unicode"/>
                <a:cs typeface="Lucida Sans Unicode"/>
              </a:rPr>
              <a:t> </a:t>
            </a:r>
            <a:r>
              <a:rPr sz="1600" spc="-5" dirty="0">
                <a:latin typeface="Wingdings"/>
                <a:cs typeface="Wingdings"/>
              </a:rPr>
              <a:t></a:t>
            </a:r>
            <a:endParaRPr sz="16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Lucida Sans Unicode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561340" indent="-342900">
              <a:lnSpc>
                <a:spcPct val="100000"/>
              </a:lnSpc>
              <a:buChar char="•"/>
              <a:tabLst>
                <a:tab pos="561340" algn="l"/>
                <a:tab pos="561975" algn="l"/>
              </a:tabLst>
            </a:pPr>
            <a:r>
              <a:rPr sz="1600" spc="-90" dirty="0">
                <a:latin typeface="Lucida Sans Unicode"/>
                <a:cs typeface="Lucida Sans Unicode"/>
              </a:rPr>
              <a:t>L’immagine </a:t>
            </a:r>
            <a:r>
              <a:rPr sz="1600" spc="-55" dirty="0">
                <a:latin typeface="Lucida Sans Unicode"/>
                <a:cs typeface="Lucida Sans Unicode"/>
              </a:rPr>
              <a:t>viene </a:t>
            </a:r>
            <a:r>
              <a:rPr sz="1600" spc="-90" dirty="0">
                <a:latin typeface="Lucida Sans Unicode"/>
                <a:cs typeface="Lucida Sans Unicode"/>
              </a:rPr>
              <a:t>fatta corrispondere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75" dirty="0">
                <a:latin typeface="Lucida Sans Unicode"/>
                <a:cs typeface="Lucida Sans Unicode"/>
              </a:rPr>
              <a:t>una</a:t>
            </a:r>
            <a:r>
              <a:rPr sz="1600" spc="-40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matrice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Lucida Sans Unicode"/>
              <a:buChar char="•"/>
            </a:pPr>
            <a:endParaRPr sz="2150">
              <a:latin typeface="Times New Roman"/>
              <a:cs typeface="Times New Roman"/>
            </a:endParaRPr>
          </a:p>
          <a:p>
            <a:pPr marL="561340" marR="535305" indent="-342900">
              <a:lnSpc>
                <a:spcPts val="1730"/>
              </a:lnSpc>
              <a:buChar char="•"/>
              <a:tabLst>
                <a:tab pos="561340" algn="l"/>
                <a:tab pos="561975" algn="l"/>
              </a:tabLst>
            </a:pPr>
            <a:r>
              <a:rPr sz="1600" spc="-90" dirty="0">
                <a:latin typeface="Lucida Sans Unicode"/>
                <a:cs typeface="Lucida Sans Unicode"/>
              </a:rPr>
              <a:t>Ogni </a:t>
            </a:r>
            <a:r>
              <a:rPr sz="1600" spc="-110" dirty="0">
                <a:latin typeface="Lucida Sans Unicode"/>
                <a:cs typeface="Lucida Sans Unicode"/>
              </a:rPr>
              <a:t>pixel </a:t>
            </a:r>
            <a:r>
              <a:rPr sz="1600" spc="-100" dirty="0">
                <a:latin typeface="Lucida Sans Unicode"/>
                <a:cs typeface="Lucida Sans Unicode"/>
              </a:rPr>
              <a:t>dell’immagine </a:t>
            </a:r>
            <a:r>
              <a:rPr sz="1600" spc="-55" dirty="0">
                <a:latin typeface="Lucida Sans Unicode"/>
                <a:cs typeface="Lucida Sans Unicode"/>
              </a:rPr>
              <a:t>viene </a:t>
            </a:r>
            <a:r>
              <a:rPr sz="1600" spc="-90" dirty="0">
                <a:latin typeface="Lucida Sans Unicode"/>
                <a:cs typeface="Lucida Sans Unicode"/>
              </a:rPr>
              <a:t>codificato </a:t>
            </a:r>
            <a:r>
              <a:rPr sz="1600" spc="-70" dirty="0">
                <a:latin typeface="Lucida Sans Unicode"/>
                <a:cs typeface="Lucida Sans Unicode"/>
              </a:rPr>
              <a:t>dalla </a:t>
            </a:r>
            <a:r>
              <a:rPr sz="1600" spc="-65" dirty="0">
                <a:latin typeface="Lucida Sans Unicode"/>
                <a:cs typeface="Lucida Sans Unicode"/>
              </a:rPr>
              <a:t>sequenza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145" dirty="0">
                <a:latin typeface="Lucida Sans Unicode"/>
                <a:cs typeface="Lucida Sans Unicode"/>
              </a:rPr>
              <a:t>‘0’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145" dirty="0">
                <a:latin typeface="Lucida Sans Unicode"/>
                <a:cs typeface="Lucida Sans Unicode"/>
              </a:rPr>
              <a:t>‘1’ </a:t>
            </a:r>
            <a:r>
              <a:rPr sz="1600" spc="-60" dirty="0">
                <a:latin typeface="Lucida Sans Unicode"/>
                <a:cs typeface="Lucida Sans Unicode"/>
              </a:rPr>
              <a:t>associato </a:t>
            </a:r>
            <a:r>
              <a:rPr sz="1600" spc="-55" dirty="0">
                <a:latin typeface="Lucida Sans Unicode"/>
                <a:cs typeface="Lucida Sans Unicode"/>
              </a:rPr>
              <a:t>al </a:t>
            </a:r>
            <a:r>
              <a:rPr sz="1600" spc="-80" dirty="0">
                <a:latin typeface="Lucida Sans Unicode"/>
                <a:cs typeface="Lucida Sans Unicode"/>
              </a:rPr>
              <a:t>suo  colore </a:t>
            </a:r>
            <a:r>
              <a:rPr sz="1600" spc="-70" dirty="0">
                <a:latin typeface="Lucida Sans Unicode"/>
                <a:cs typeface="Lucida Sans Unicode"/>
              </a:rPr>
              <a:t>dalla tabella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80" dirty="0">
                <a:latin typeface="Lucida Sans Unicode"/>
                <a:cs typeface="Lucida Sans Unicode"/>
              </a:rPr>
              <a:t>codifica </a:t>
            </a:r>
            <a:r>
              <a:rPr sz="1600" spc="-85" dirty="0">
                <a:latin typeface="Lucida Sans Unicode"/>
                <a:cs typeface="Lucida Sans Unicode"/>
              </a:rPr>
              <a:t>dei </a:t>
            </a:r>
            <a:r>
              <a:rPr sz="1600" spc="-95" dirty="0">
                <a:latin typeface="Lucida Sans Unicode"/>
                <a:cs typeface="Lucida Sans Unicode"/>
              </a:rPr>
              <a:t>colori</a:t>
            </a:r>
            <a:r>
              <a:rPr sz="1600" spc="25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utilizzata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15" dirty="0">
                <a:latin typeface="Lucida Sans Unicode"/>
                <a:cs typeface="Lucida Sans Unicode"/>
              </a:rPr>
              <a:t>La </a:t>
            </a:r>
            <a:r>
              <a:rPr sz="1600" b="1" spc="-25" dirty="0">
                <a:latin typeface="Yu Gothic UI"/>
                <a:cs typeface="Yu Gothic UI"/>
              </a:rPr>
              <a:t>dimensione </a:t>
            </a:r>
            <a:r>
              <a:rPr sz="1600" spc="-100" dirty="0">
                <a:latin typeface="Lucida Sans Unicode"/>
                <a:cs typeface="Lucida Sans Unicode"/>
              </a:rPr>
              <a:t>dell’immagine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75" dirty="0">
                <a:latin typeface="Lucida Sans Unicode"/>
                <a:cs typeface="Lucida Sans Unicode"/>
              </a:rPr>
              <a:t>data </a:t>
            </a:r>
            <a:r>
              <a:rPr sz="1600" spc="-80" dirty="0">
                <a:latin typeface="Lucida Sans Unicode"/>
                <a:cs typeface="Lucida Sans Unicode"/>
              </a:rPr>
              <a:t>dal </a:t>
            </a: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110" dirty="0">
                <a:latin typeface="Lucida Sans Unicode"/>
                <a:cs typeface="Lucida Sans Unicode"/>
              </a:rPr>
              <a:t>pixel </a:t>
            </a:r>
            <a:r>
              <a:rPr sz="1600" spc="-50" dirty="0">
                <a:latin typeface="Lucida Sans Unicode"/>
                <a:cs typeface="Lucida Sans Unicode"/>
              </a:rPr>
              <a:t>che </a:t>
            </a:r>
            <a:r>
              <a:rPr sz="1600" spc="-85" dirty="0">
                <a:latin typeface="Lucida Sans Unicode"/>
                <a:cs typeface="Lucida Sans Unicode"/>
              </a:rPr>
              <a:t>costituiscono </a:t>
            </a:r>
            <a:r>
              <a:rPr sz="1600" spc="-55" dirty="0">
                <a:latin typeface="Lucida Sans Unicode"/>
                <a:cs typeface="Lucida Sans Unicode"/>
              </a:rPr>
              <a:t>la </a:t>
            </a:r>
            <a:r>
              <a:rPr sz="1600" spc="-40" dirty="0">
                <a:latin typeface="Lucida Sans Unicode"/>
                <a:cs typeface="Lucida Sans Unicode"/>
              </a:rPr>
              <a:t>base </a:t>
            </a:r>
            <a:r>
              <a:rPr sz="1600" spc="-90" dirty="0">
                <a:latin typeface="Lucida Sans Unicode"/>
                <a:cs typeface="Lucida Sans Unicode"/>
              </a:rPr>
              <a:t>per </a:t>
            </a:r>
            <a:r>
              <a:rPr sz="1600" spc="-110" dirty="0">
                <a:latin typeface="Lucida Sans Unicode"/>
                <a:cs typeface="Lucida Sans Unicode"/>
              </a:rPr>
              <a:t>il</a:t>
            </a:r>
            <a:r>
              <a:rPr sz="1600" spc="35" dirty="0">
                <a:latin typeface="Lucida Sans Unicode"/>
                <a:cs typeface="Lucida Sans Unicode"/>
              </a:rPr>
              <a:t> </a:t>
            </a:r>
            <a:r>
              <a:rPr sz="1600" spc="-105" dirty="0">
                <a:latin typeface="Lucida Sans Unicode"/>
                <a:cs typeface="Lucida Sans Unicode"/>
              </a:rPr>
              <a:t>numero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105" dirty="0">
                <a:latin typeface="Lucida Sans Unicode"/>
                <a:cs typeface="Lucida Sans Unicode"/>
              </a:rPr>
              <a:t>pixel </a:t>
            </a:r>
            <a:r>
              <a:rPr sz="1600" spc="-45" dirty="0">
                <a:latin typeface="Lucida Sans Unicode"/>
                <a:cs typeface="Lucida Sans Unicode"/>
              </a:rPr>
              <a:t>che </a:t>
            </a:r>
            <a:r>
              <a:rPr sz="1600" spc="-85" dirty="0">
                <a:latin typeface="Lucida Sans Unicode"/>
                <a:cs typeface="Lucida Sans Unicode"/>
              </a:rPr>
              <a:t>costituiscono</a:t>
            </a:r>
            <a:r>
              <a:rPr sz="1600" spc="-40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l’altezza.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330200">
              <a:lnSpc>
                <a:spcPct val="100000"/>
              </a:lnSpc>
              <a:spcBef>
                <a:spcPts val="5"/>
              </a:spcBef>
            </a:pPr>
            <a:r>
              <a:rPr sz="1600" spc="15" dirty="0">
                <a:latin typeface="Lucida Sans Unicode"/>
                <a:cs typeface="Lucida Sans Unicode"/>
              </a:rPr>
              <a:t>La </a:t>
            </a:r>
            <a:r>
              <a:rPr sz="1600" b="1" spc="-65" dirty="0">
                <a:latin typeface="Yu Gothic UI"/>
                <a:cs typeface="Yu Gothic UI"/>
              </a:rPr>
              <a:t>profondità </a:t>
            </a:r>
            <a:r>
              <a:rPr sz="1600" spc="-100" dirty="0">
                <a:latin typeface="Lucida Sans Unicode"/>
                <a:cs typeface="Lucida Sans Unicode"/>
              </a:rPr>
              <a:t>dell’immagine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130" dirty="0">
                <a:latin typeface="Lucida Sans Unicode"/>
                <a:cs typeface="Lucida Sans Unicode"/>
              </a:rPr>
              <a:t>bit </a:t>
            </a:r>
            <a:r>
              <a:rPr sz="1600" spc="-50" dirty="0">
                <a:latin typeface="Lucida Sans Unicode"/>
                <a:cs typeface="Lucida Sans Unicode"/>
              </a:rPr>
              <a:t>che </a:t>
            </a:r>
            <a:r>
              <a:rPr sz="1600" spc="-110" dirty="0">
                <a:latin typeface="Lucida Sans Unicode"/>
                <a:cs typeface="Lucida Sans Unicode"/>
              </a:rPr>
              <a:t>utiliziamo </a:t>
            </a:r>
            <a:r>
              <a:rPr sz="1600" spc="-90" dirty="0">
                <a:latin typeface="Lucida Sans Unicode"/>
                <a:cs typeface="Lucida Sans Unicode"/>
              </a:rPr>
              <a:t>per </a:t>
            </a:r>
            <a:r>
              <a:rPr sz="1600" spc="-75" dirty="0">
                <a:latin typeface="Lucida Sans Unicode"/>
                <a:cs typeface="Lucida Sans Unicode"/>
              </a:rPr>
              <a:t>rappresentare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80" dirty="0">
                <a:latin typeface="Lucida Sans Unicode"/>
                <a:cs typeface="Lucida Sans Unicode"/>
              </a:rPr>
              <a:t>colore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114" dirty="0">
                <a:latin typeface="Lucida Sans Unicode"/>
                <a:cs typeface="Lucida Sans Unicode"/>
              </a:rPr>
              <a:t>un  </a:t>
            </a:r>
            <a:r>
              <a:rPr sz="1600" spc="-95" dirty="0">
                <a:latin typeface="Lucida Sans Unicode"/>
                <a:cs typeface="Lucida Sans Unicode"/>
              </a:rPr>
              <a:t>singolo </a:t>
            </a:r>
            <a:r>
              <a:rPr sz="1600" spc="-110" dirty="0">
                <a:latin typeface="Lucida Sans Unicode"/>
                <a:cs typeface="Lucida Sans Unicode"/>
              </a:rPr>
              <a:t>pixel </a:t>
            </a:r>
            <a:r>
              <a:rPr sz="1600" spc="-100" dirty="0">
                <a:latin typeface="Lucida Sans Unicode"/>
                <a:cs typeface="Lucida Sans Unicode"/>
              </a:rPr>
              <a:t>dell’immagine </a:t>
            </a:r>
            <a:r>
              <a:rPr sz="1600" spc="-85" dirty="0">
                <a:latin typeface="Lucida Sans Unicode"/>
                <a:cs typeface="Lucida Sans Unicode"/>
              </a:rPr>
              <a:t>(numero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95" dirty="0">
                <a:latin typeface="Lucida Sans Unicode"/>
                <a:cs typeface="Lucida Sans Unicode"/>
              </a:rPr>
              <a:t>colori</a:t>
            </a:r>
            <a:r>
              <a:rPr sz="1600" spc="80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disponibili)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9590" y="6111036"/>
            <a:ext cx="4922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45" dirty="0">
                <a:latin typeface="Yu Gothic UI"/>
                <a:cs typeface="Yu Gothic UI"/>
              </a:rPr>
              <a:t>Numero </a:t>
            </a:r>
            <a:r>
              <a:rPr sz="1600" b="1" spc="-70" dirty="0">
                <a:latin typeface="Yu Gothic UI"/>
                <a:cs typeface="Yu Gothic UI"/>
              </a:rPr>
              <a:t>di </a:t>
            </a:r>
            <a:r>
              <a:rPr sz="1600" b="1" spc="-85" dirty="0">
                <a:latin typeface="Yu Gothic UI"/>
                <a:cs typeface="Yu Gothic UI"/>
              </a:rPr>
              <a:t>bit </a:t>
            </a:r>
            <a:r>
              <a:rPr sz="1600" b="1" spc="-30" dirty="0">
                <a:latin typeface="Yu Gothic UI"/>
                <a:cs typeface="Yu Gothic UI"/>
              </a:rPr>
              <a:t>per </a:t>
            </a:r>
            <a:r>
              <a:rPr sz="1600" b="1" spc="-40" dirty="0">
                <a:latin typeface="Yu Gothic UI"/>
                <a:cs typeface="Yu Gothic UI"/>
              </a:rPr>
              <a:t>immagine </a:t>
            </a:r>
            <a:r>
              <a:rPr sz="1600" b="1" spc="-180" dirty="0">
                <a:latin typeface="Yu Gothic UI"/>
                <a:cs typeface="Yu Gothic UI"/>
              </a:rPr>
              <a:t>= </a:t>
            </a:r>
            <a:r>
              <a:rPr sz="1600" b="1" spc="-25" dirty="0">
                <a:latin typeface="Yu Gothic UI"/>
                <a:cs typeface="Yu Gothic UI"/>
              </a:rPr>
              <a:t>dimensione </a:t>
            </a:r>
            <a:r>
              <a:rPr sz="1600" b="1" spc="-5" dirty="0">
                <a:latin typeface="Yu Gothic UI"/>
                <a:cs typeface="Yu Gothic UI"/>
              </a:rPr>
              <a:t>x</a:t>
            </a:r>
            <a:r>
              <a:rPr sz="1600" b="1" spc="110" dirty="0">
                <a:latin typeface="Yu Gothic UI"/>
                <a:cs typeface="Yu Gothic UI"/>
              </a:rPr>
              <a:t> </a:t>
            </a:r>
            <a:r>
              <a:rPr sz="1600" b="1" spc="-65" dirty="0">
                <a:latin typeface="Yu Gothic UI"/>
                <a:cs typeface="Yu Gothic UI"/>
              </a:rPr>
              <a:t>profondità</a:t>
            </a:r>
            <a:endParaRPr sz="1600">
              <a:latin typeface="Yu Gothic UI"/>
              <a:cs typeface="Yu Gothic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58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852169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Algoritmi di compressione delle  immagini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5650" y="2603500"/>
            <a:ext cx="7561580" cy="825500"/>
          </a:xfrm>
          <a:prstGeom prst="rect">
            <a:avLst/>
          </a:prstGeom>
          <a:solidFill>
            <a:srgbClr val="FFFFFF"/>
          </a:solidFill>
          <a:ln w="25400">
            <a:solidFill>
              <a:srgbClr val="2C2C89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548640" marR="257810">
              <a:lnSpc>
                <a:spcPct val="100000"/>
              </a:lnSpc>
              <a:spcBef>
                <a:spcPts val="300"/>
              </a:spcBef>
            </a:pPr>
            <a:r>
              <a:rPr sz="1600" spc="15" dirty="0">
                <a:latin typeface="Lucida Sans Unicode"/>
                <a:cs typeface="Lucida Sans Unicode"/>
              </a:rPr>
              <a:t>Per </a:t>
            </a:r>
            <a:r>
              <a:rPr sz="1600" spc="-90" dirty="0">
                <a:latin typeface="Lucida Sans Unicode"/>
                <a:cs typeface="Lucida Sans Unicode"/>
              </a:rPr>
              <a:t>l’occhio </a:t>
            </a:r>
            <a:r>
              <a:rPr sz="1600" spc="-100" dirty="0">
                <a:latin typeface="Lucida Sans Unicode"/>
                <a:cs typeface="Lucida Sans Unicode"/>
              </a:rPr>
              <a:t>umano </a:t>
            </a:r>
            <a:r>
              <a:rPr sz="1600" spc="-75" dirty="0">
                <a:latin typeface="Lucida Sans Unicode"/>
                <a:cs typeface="Lucida Sans Unicode"/>
              </a:rPr>
              <a:t>lievi </a:t>
            </a:r>
            <a:r>
              <a:rPr sz="1600" spc="-90" dirty="0">
                <a:latin typeface="Lucida Sans Unicode"/>
                <a:cs typeface="Lucida Sans Unicode"/>
              </a:rPr>
              <a:t>cambiamenti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80" dirty="0">
                <a:latin typeface="Lucida Sans Unicode"/>
                <a:cs typeface="Lucida Sans Unicode"/>
              </a:rPr>
              <a:t>colore </a:t>
            </a:r>
            <a:r>
              <a:rPr sz="1600" spc="-110" dirty="0">
                <a:latin typeface="Lucida Sans Unicode"/>
                <a:cs typeface="Lucida Sans Unicode"/>
              </a:rPr>
              <a:t>in </a:t>
            </a:r>
            <a:r>
              <a:rPr sz="1600" spc="-120" dirty="0">
                <a:latin typeface="Lucida Sans Unicode"/>
                <a:cs typeface="Lucida Sans Unicode"/>
              </a:rPr>
              <a:t>punti </a:t>
            </a:r>
            <a:r>
              <a:rPr sz="1600" spc="-105" dirty="0">
                <a:latin typeface="Lucida Sans Unicode"/>
                <a:cs typeface="Lucida Sans Unicode"/>
              </a:rPr>
              <a:t>contigui </a:t>
            </a:r>
            <a:r>
              <a:rPr sz="1600" spc="-85" dirty="0">
                <a:latin typeface="Lucida Sans Unicode"/>
                <a:cs typeface="Lucida Sans Unicode"/>
              </a:rPr>
              <a:t>sono poco  </a:t>
            </a:r>
            <a:r>
              <a:rPr sz="1600" spc="-95" dirty="0">
                <a:latin typeface="Lucida Sans Unicode"/>
                <a:cs typeface="Lucida Sans Unicode"/>
              </a:rPr>
              <a:t>visibili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114" dirty="0">
                <a:latin typeface="Lucida Sans Unicode"/>
                <a:cs typeface="Lucida Sans Unicode"/>
              </a:rPr>
              <a:t>quindi </a:t>
            </a:r>
            <a:r>
              <a:rPr sz="1600" spc="-85" dirty="0">
                <a:latin typeface="Lucida Sans Unicode"/>
                <a:cs typeface="Lucida Sans Unicode"/>
              </a:rPr>
              <a:t>possono </a:t>
            </a:r>
            <a:r>
              <a:rPr sz="1600" spc="-35" dirty="0">
                <a:latin typeface="Lucida Sans Unicode"/>
                <a:cs typeface="Lucida Sans Unicode"/>
              </a:rPr>
              <a:t>essere </a:t>
            </a:r>
            <a:r>
              <a:rPr sz="1600" spc="-100" dirty="0">
                <a:latin typeface="Lucida Sans Unicode"/>
                <a:cs typeface="Lucida Sans Unicode"/>
              </a:rPr>
              <a:t>eliminati </a:t>
            </a:r>
            <a:r>
              <a:rPr sz="1600" spc="-40" dirty="0">
                <a:latin typeface="Lucida Sans Unicode"/>
                <a:cs typeface="Lucida Sans Unicode"/>
              </a:rPr>
              <a:t>(su </a:t>
            </a:r>
            <a:r>
              <a:rPr sz="1600" spc="-85" dirty="0">
                <a:latin typeface="Lucida Sans Unicode"/>
                <a:cs typeface="Lucida Sans Unicode"/>
              </a:rPr>
              <a:t>questo </a:t>
            </a:r>
            <a:r>
              <a:rPr sz="1600" spc="-105" dirty="0">
                <a:latin typeface="Lucida Sans Unicode"/>
                <a:cs typeface="Lucida Sans Unicode"/>
              </a:rPr>
              <a:t>principio </a:t>
            </a:r>
            <a:r>
              <a:rPr sz="1600" spc="-65" dirty="0">
                <a:latin typeface="Lucida Sans Unicode"/>
                <a:cs typeface="Lucida Sans Unicode"/>
              </a:rPr>
              <a:t>si </a:t>
            </a:r>
            <a:r>
              <a:rPr sz="1600" spc="-60" dirty="0">
                <a:latin typeface="Lucida Sans Unicode"/>
                <a:cs typeface="Lucida Sans Unicode"/>
              </a:rPr>
              <a:t>basano, </a:t>
            </a:r>
            <a:r>
              <a:rPr sz="1600" spc="-85" dirty="0">
                <a:latin typeface="Lucida Sans Unicode"/>
                <a:cs typeface="Lucida Sans Unicode"/>
              </a:rPr>
              <a:t>per  </a:t>
            </a:r>
            <a:r>
              <a:rPr sz="1600" spc="-75" dirty="0">
                <a:latin typeface="Lucida Sans Unicode"/>
                <a:cs typeface="Lucida Sans Unicode"/>
              </a:rPr>
              <a:t>esempio, </a:t>
            </a: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114" dirty="0">
                <a:latin typeface="Lucida Sans Unicode"/>
                <a:cs typeface="Lucida Sans Unicode"/>
              </a:rPr>
              <a:t>formati </a:t>
            </a:r>
            <a:r>
              <a:rPr sz="1600" spc="55" dirty="0">
                <a:latin typeface="Lucida Sans Unicode"/>
                <a:cs typeface="Lucida Sans Unicode"/>
              </a:rPr>
              <a:t>GIF </a:t>
            </a:r>
            <a:r>
              <a:rPr sz="1600" spc="-5" dirty="0">
                <a:latin typeface="Lucida Sans Unicode"/>
                <a:cs typeface="Lucida Sans Unicode"/>
              </a:rPr>
              <a:t>e</a:t>
            </a:r>
            <a:r>
              <a:rPr sz="1600" spc="-10" dirty="0">
                <a:latin typeface="Lucida Sans Unicode"/>
                <a:cs typeface="Lucida Sans Unicode"/>
              </a:rPr>
              <a:t> </a:t>
            </a:r>
            <a:r>
              <a:rPr sz="1600" spc="114" dirty="0">
                <a:latin typeface="Lucida Sans Unicode"/>
                <a:cs typeface="Lucida Sans Unicode"/>
              </a:rPr>
              <a:t>JPEG);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5967" y="3541014"/>
            <a:ext cx="7526655" cy="2814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latin typeface="Yu Gothic UI"/>
                <a:cs typeface="Yu Gothic UI"/>
              </a:rPr>
              <a:t>Formato </a:t>
            </a:r>
            <a:r>
              <a:rPr sz="1600" b="1" spc="60" dirty="0">
                <a:latin typeface="Yu Gothic UI"/>
                <a:cs typeface="Yu Gothic UI"/>
              </a:rPr>
              <a:t>GIF</a:t>
            </a:r>
            <a:r>
              <a:rPr sz="1600" spc="60" dirty="0">
                <a:latin typeface="Lucida Sans Unicode"/>
                <a:cs typeface="Lucida Sans Unicode"/>
              </a:rPr>
              <a:t>: </a:t>
            </a:r>
            <a:r>
              <a:rPr sz="1600" spc="-80" dirty="0">
                <a:latin typeface="Lucida Sans Unicode"/>
                <a:cs typeface="Lucida Sans Unicode"/>
              </a:rPr>
              <a:t>riduce </a:t>
            </a:r>
            <a:r>
              <a:rPr sz="1600" spc="-85" dirty="0">
                <a:latin typeface="Lucida Sans Unicode"/>
                <a:cs typeface="Lucida Sans Unicode"/>
              </a:rPr>
              <a:t>l’occupazione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105" dirty="0">
                <a:latin typeface="Lucida Sans Unicode"/>
                <a:cs typeface="Lucida Sans Unicode"/>
              </a:rPr>
              <a:t>un’immagine </a:t>
            </a:r>
            <a:r>
              <a:rPr sz="1600" b="1" spc="-60" dirty="0">
                <a:latin typeface="Yu Gothic UI"/>
                <a:cs typeface="Yu Gothic UI"/>
              </a:rPr>
              <a:t>limitando il </a:t>
            </a:r>
            <a:r>
              <a:rPr sz="1600" b="1" spc="-45" dirty="0">
                <a:latin typeface="Yu Gothic UI"/>
                <a:cs typeface="Yu Gothic UI"/>
              </a:rPr>
              <a:t>numero </a:t>
            </a:r>
            <a:r>
              <a:rPr sz="1600" b="1" spc="-65" dirty="0">
                <a:latin typeface="Yu Gothic UI"/>
                <a:cs typeface="Yu Gothic UI"/>
              </a:rPr>
              <a:t>di </a:t>
            </a:r>
            <a:r>
              <a:rPr sz="1600" b="1" spc="-40" dirty="0">
                <a:latin typeface="Yu Gothic UI"/>
                <a:cs typeface="Yu Gothic UI"/>
              </a:rPr>
              <a:t>colori </a:t>
            </a:r>
            <a:r>
              <a:rPr sz="1600" spc="-50" dirty="0">
                <a:latin typeface="Lucida Sans Unicode"/>
                <a:cs typeface="Lucida Sans Unicode"/>
              </a:rPr>
              <a:t>che  </a:t>
            </a:r>
            <a:r>
              <a:rPr sz="1600" spc="-95" dirty="0">
                <a:latin typeface="Lucida Sans Unicode"/>
                <a:cs typeface="Lucida Sans Unicode"/>
              </a:rPr>
              <a:t>compaiono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10" dirty="0">
                <a:latin typeface="Lucida Sans Unicode"/>
                <a:cs typeface="Lucida Sans Unicode"/>
              </a:rPr>
              <a:t>essa </a:t>
            </a:r>
            <a:r>
              <a:rPr sz="1600" spc="-370" dirty="0">
                <a:latin typeface="Lucida Sans Unicode"/>
                <a:cs typeface="Lucida Sans Unicode"/>
              </a:rPr>
              <a:t>-&gt; </a:t>
            </a:r>
            <a:r>
              <a:rPr sz="1600" spc="-85" dirty="0">
                <a:latin typeface="Lucida Sans Unicode"/>
                <a:cs typeface="Lucida Sans Unicode"/>
              </a:rPr>
              <a:t>vengono </a:t>
            </a:r>
            <a:r>
              <a:rPr sz="1600" spc="-70" dirty="0">
                <a:latin typeface="Lucida Sans Unicode"/>
                <a:cs typeface="Lucida Sans Unicode"/>
              </a:rPr>
              <a:t>scelti </a:t>
            </a:r>
            <a:r>
              <a:rPr sz="1600" spc="-95" dirty="0">
                <a:latin typeface="Lucida Sans Unicode"/>
                <a:cs typeface="Lucida Sans Unicode"/>
              </a:rPr>
              <a:t>quelli </a:t>
            </a:r>
            <a:r>
              <a:rPr sz="1600" spc="-114" dirty="0">
                <a:latin typeface="Lucida Sans Unicode"/>
                <a:cs typeface="Lucida Sans Unicode"/>
              </a:rPr>
              <a:t>più </a:t>
            </a:r>
            <a:r>
              <a:rPr sz="1600" spc="-95" dirty="0">
                <a:latin typeface="Lucida Sans Unicode"/>
                <a:cs typeface="Lucida Sans Unicode"/>
              </a:rPr>
              <a:t>frequenti, </a:t>
            </a:r>
            <a:r>
              <a:rPr sz="1600" spc="-60" dirty="0">
                <a:latin typeface="Lucida Sans Unicode"/>
                <a:cs typeface="Lucida Sans Unicode"/>
              </a:rPr>
              <a:t>alcune </a:t>
            </a:r>
            <a:r>
              <a:rPr sz="1600" spc="-95" dirty="0">
                <a:latin typeface="Lucida Sans Unicode"/>
                <a:cs typeface="Lucida Sans Unicode"/>
              </a:rPr>
              <a:t>sfumature </a:t>
            </a:r>
            <a:r>
              <a:rPr sz="1600" spc="-85" dirty="0">
                <a:latin typeface="Lucida Sans Unicode"/>
                <a:cs typeface="Lucida Sans Unicode"/>
              </a:rPr>
              <a:t>vengono  </a:t>
            </a:r>
            <a:r>
              <a:rPr sz="1600" spc="-60" dirty="0">
                <a:latin typeface="Lucida Sans Unicode"/>
                <a:cs typeface="Lucida Sans Unicode"/>
              </a:rPr>
              <a:t>perse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95" dirty="0">
                <a:latin typeface="Lucida Sans Unicode"/>
                <a:cs typeface="Lucida Sans Unicode"/>
              </a:rPr>
              <a:t>sostituite </a:t>
            </a:r>
            <a:r>
              <a:rPr sz="1600" spc="-70" dirty="0">
                <a:latin typeface="Lucida Sans Unicode"/>
                <a:cs typeface="Lucida Sans Unicode"/>
              </a:rPr>
              <a:t>dalle </a:t>
            </a:r>
            <a:r>
              <a:rPr sz="1600" spc="-95" dirty="0">
                <a:latin typeface="Lucida Sans Unicode"/>
                <a:cs typeface="Lucida Sans Unicode"/>
              </a:rPr>
              <a:t>sfumature </a:t>
            </a:r>
            <a:r>
              <a:rPr sz="1600" spc="-114" dirty="0">
                <a:latin typeface="Lucida Sans Unicode"/>
                <a:cs typeface="Lucida Sans Unicode"/>
              </a:rPr>
              <a:t>più </a:t>
            </a:r>
            <a:r>
              <a:rPr sz="1600" spc="-65" dirty="0">
                <a:latin typeface="Lucida Sans Unicode"/>
                <a:cs typeface="Lucida Sans Unicode"/>
              </a:rPr>
              <a:t>vicine </a:t>
            </a:r>
            <a:r>
              <a:rPr sz="1600" spc="-90" dirty="0">
                <a:latin typeface="Lucida Sans Unicode"/>
                <a:cs typeface="Lucida Sans Unicode"/>
              </a:rPr>
              <a:t>fra </a:t>
            </a:r>
            <a:r>
              <a:rPr sz="1600" spc="-80" dirty="0">
                <a:latin typeface="Lucida Sans Unicode"/>
                <a:cs typeface="Lucida Sans Unicode"/>
              </a:rPr>
              <a:t>quelle</a:t>
            </a:r>
            <a:r>
              <a:rPr sz="1600" spc="1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mantenute</a:t>
            </a:r>
            <a:endParaRPr sz="1600">
              <a:latin typeface="Lucida Sans Unicode"/>
              <a:cs typeface="Lucida Sans Unicode"/>
            </a:endParaRPr>
          </a:p>
          <a:p>
            <a:pPr marL="12700" marR="40640">
              <a:lnSpc>
                <a:spcPct val="100000"/>
              </a:lnSpc>
            </a:pPr>
            <a:r>
              <a:rPr sz="1600" spc="-10" dirty="0">
                <a:latin typeface="Lucida Sans Unicode"/>
                <a:cs typeface="Lucida Sans Unicode"/>
              </a:rPr>
              <a:t>Più </a:t>
            </a:r>
            <a:r>
              <a:rPr sz="1600" spc="-65" dirty="0">
                <a:latin typeface="Lucida Sans Unicode"/>
                <a:cs typeface="Lucida Sans Unicode"/>
              </a:rPr>
              <a:t>si </a:t>
            </a:r>
            <a:r>
              <a:rPr sz="1600" spc="-110" dirty="0">
                <a:latin typeface="Lucida Sans Unicode"/>
                <a:cs typeface="Lucida Sans Unicode"/>
              </a:rPr>
              <a:t>limita il </a:t>
            </a: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95" dirty="0">
                <a:latin typeface="Lucida Sans Unicode"/>
                <a:cs typeface="Lucida Sans Unicode"/>
              </a:rPr>
              <a:t>colori </a:t>
            </a:r>
            <a:r>
              <a:rPr sz="1600" spc="-114" dirty="0">
                <a:latin typeface="Lucida Sans Unicode"/>
                <a:cs typeface="Lucida Sans Unicode"/>
              </a:rPr>
              <a:t>più </a:t>
            </a:r>
            <a:r>
              <a:rPr sz="1600" spc="-105" dirty="0">
                <a:latin typeface="Lucida Sans Unicode"/>
                <a:cs typeface="Lucida Sans Unicode"/>
              </a:rPr>
              <a:t>l’immagine </a:t>
            </a:r>
            <a:r>
              <a:rPr sz="1600" spc="-65" dirty="0">
                <a:latin typeface="Lucida Sans Unicode"/>
                <a:cs typeface="Lucida Sans Unicode"/>
              </a:rPr>
              <a:t>occuperà </a:t>
            </a:r>
            <a:r>
              <a:rPr sz="1600" spc="-95" dirty="0">
                <a:latin typeface="Lucida Sans Unicode"/>
                <a:cs typeface="Lucida Sans Unicode"/>
              </a:rPr>
              <a:t>meno </a:t>
            </a:r>
            <a:r>
              <a:rPr sz="1600" spc="-75" dirty="0">
                <a:latin typeface="Lucida Sans Unicode"/>
                <a:cs typeface="Lucida Sans Unicode"/>
              </a:rPr>
              <a:t>spazio;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spc="-114" dirty="0">
                <a:latin typeface="Lucida Sans Unicode"/>
                <a:cs typeface="Lucida Sans Unicode"/>
              </a:rPr>
              <a:t>può  </a:t>
            </a:r>
            <a:r>
              <a:rPr sz="1600" spc="-65" dirty="0">
                <a:latin typeface="Lucida Sans Unicode"/>
                <a:cs typeface="Lucida Sans Unicode"/>
              </a:rPr>
              <a:t>andare da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125" dirty="0">
                <a:latin typeface="Lucida Sans Unicode"/>
                <a:cs typeface="Lucida Sans Unicode"/>
              </a:rPr>
              <a:t>minimo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125" dirty="0">
                <a:latin typeface="Lucida Sans Unicode"/>
                <a:cs typeface="Lucida Sans Unicode"/>
              </a:rPr>
              <a:t>2 </a:t>
            </a:r>
            <a:r>
              <a:rPr sz="1600" spc="-65" dirty="0">
                <a:latin typeface="Lucida Sans Unicode"/>
                <a:cs typeface="Lucida Sans Unicode"/>
              </a:rPr>
              <a:t>ad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80" dirty="0">
                <a:latin typeface="Lucida Sans Unicode"/>
                <a:cs typeface="Lucida Sans Unicode"/>
              </a:rPr>
              <a:t>massimo </a:t>
            </a:r>
            <a:r>
              <a:rPr sz="1600" spc="-120" dirty="0">
                <a:latin typeface="Lucida Sans Unicode"/>
                <a:cs typeface="Lucida Sans Unicode"/>
              </a:rPr>
              <a:t>di</a:t>
            </a:r>
            <a:r>
              <a:rPr sz="1600" spc="240" dirty="0">
                <a:latin typeface="Lucida Sans Unicode"/>
                <a:cs typeface="Lucida Sans Unicode"/>
              </a:rPr>
              <a:t> </a:t>
            </a:r>
            <a:r>
              <a:rPr sz="1600" spc="-114" dirty="0">
                <a:latin typeface="Lucida Sans Unicode"/>
                <a:cs typeface="Lucida Sans Unicode"/>
              </a:rPr>
              <a:t>256.</a:t>
            </a:r>
            <a:endParaRPr sz="1600">
              <a:latin typeface="Lucida Sans Unicode"/>
              <a:cs typeface="Lucida Sans Unicode"/>
            </a:endParaRPr>
          </a:p>
          <a:p>
            <a:pPr marL="12700" algn="just">
              <a:lnSpc>
                <a:spcPct val="100000"/>
              </a:lnSpc>
            </a:pPr>
            <a:r>
              <a:rPr sz="1600" spc="-95" dirty="0">
                <a:latin typeface="Lucida Sans Unicode"/>
                <a:cs typeface="Lucida Sans Unicode"/>
              </a:rPr>
              <a:t>Adatto </a:t>
            </a:r>
            <a:r>
              <a:rPr sz="1600" spc="-65" dirty="0">
                <a:latin typeface="Lucida Sans Unicode"/>
                <a:cs typeface="Lucida Sans Unicode"/>
              </a:rPr>
              <a:t>ad </a:t>
            </a:r>
            <a:r>
              <a:rPr sz="1600" spc="-110" dirty="0">
                <a:latin typeface="Lucida Sans Unicode"/>
                <a:cs typeface="Lucida Sans Unicode"/>
              </a:rPr>
              <a:t>immagini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geometriche.</a:t>
            </a:r>
            <a:endParaRPr sz="1600">
              <a:latin typeface="Lucida Sans Unicode"/>
              <a:cs typeface="Lucida Sans Unicode"/>
            </a:endParaRPr>
          </a:p>
          <a:p>
            <a:pPr marL="12700" algn="just">
              <a:lnSpc>
                <a:spcPct val="100000"/>
              </a:lnSpc>
              <a:spcBef>
                <a:spcPts val="844"/>
              </a:spcBef>
            </a:pPr>
            <a:r>
              <a:rPr sz="1600" b="1" spc="-25" dirty="0">
                <a:latin typeface="Yu Gothic UI"/>
                <a:cs typeface="Yu Gothic UI"/>
              </a:rPr>
              <a:t>Formato </a:t>
            </a:r>
            <a:r>
              <a:rPr sz="1600" b="1" spc="170" dirty="0">
                <a:latin typeface="Yu Gothic UI"/>
                <a:cs typeface="Yu Gothic UI"/>
              </a:rPr>
              <a:t>JPEG </a:t>
            </a:r>
            <a:r>
              <a:rPr sz="1600" spc="-80" dirty="0">
                <a:latin typeface="Lucida Sans Unicode"/>
                <a:cs typeface="Lucida Sans Unicode"/>
              </a:rPr>
              <a:t>riduce </a:t>
            </a:r>
            <a:r>
              <a:rPr sz="1600" spc="-85" dirty="0">
                <a:latin typeface="Lucida Sans Unicode"/>
                <a:cs typeface="Lucida Sans Unicode"/>
              </a:rPr>
              <a:t>l’occupazione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105" dirty="0">
                <a:latin typeface="Lucida Sans Unicode"/>
                <a:cs typeface="Lucida Sans Unicode"/>
              </a:rPr>
              <a:t>un’immagine </a:t>
            </a:r>
            <a:r>
              <a:rPr sz="1600" spc="-110" dirty="0">
                <a:latin typeface="Lucida Sans Unicode"/>
                <a:cs typeface="Lucida Sans Unicode"/>
              </a:rPr>
              <a:t>diminuendo </a:t>
            </a:r>
            <a:r>
              <a:rPr sz="1600" spc="-55" dirty="0">
                <a:latin typeface="Lucida Sans Unicode"/>
                <a:cs typeface="Lucida Sans Unicode"/>
              </a:rPr>
              <a:t>la </a:t>
            </a:r>
            <a:r>
              <a:rPr sz="1600" spc="-90" dirty="0">
                <a:latin typeface="Lucida Sans Unicode"/>
                <a:cs typeface="Lucida Sans Unicode"/>
              </a:rPr>
              <a:t>qualità</a:t>
            </a:r>
            <a:r>
              <a:rPr sz="1600" spc="-95" dirty="0">
                <a:latin typeface="Lucida Sans Unicode"/>
                <a:cs typeface="Lucida Sans Unicode"/>
              </a:rPr>
              <a:t> </a:t>
            </a:r>
            <a:r>
              <a:rPr sz="1600" spc="-120" dirty="0">
                <a:latin typeface="Lucida Sans Unicode"/>
                <a:cs typeface="Lucida Sans Unicode"/>
              </a:rPr>
              <a:t>di</a:t>
            </a:r>
            <a:endParaRPr sz="1600">
              <a:latin typeface="Lucida Sans Unicode"/>
              <a:cs typeface="Lucida Sans Unicode"/>
            </a:endParaRPr>
          </a:p>
          <a:p>
            <a:pPr marL="12700" algn="just">
              <a:lnSpc>
                <a:spcPct val="100000"/>
              </a:lnSpc>
            </a:pPr>
            <a:r>
              <a:rPr sz="1600" spc="-80" dirty="0">
                <a:latin typeface="Lucida Sans Unicode"/>
                <a:cs typeface="Lucida Sans Unicode"/>
              </a:rPr>
              <a:t>visualizzazione </a:t>
            </a:r>
            <a:r>
              <a:rPr sz="1600" spc="-370" dirty="0">
                <a:latin typeface="Lucida Sans Unicode"/>
                <a:cs typeface="Lucida Sans Unicode"/>
              </a:rPr>
              <a:t>-&gt; </a:t>
            </a:r>
            <a:r>
              <a:rPr sz="1600" spc="-70" dirty="0">
                <a:latin typeface="Lucida Sans Unicode"/>
                <a:cs typeface="Lucida Sans Unicode"/>
              </a:rPr>
              <a:t>consente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55" dirty="0">
                <a:latin typeface="Lucida Sans Unicode"/>
                <a:cs typeface="Lucida Sans Unicode"/>
              </a:rPr>
              <a:t>usare </a:t>
            </a:r>
            <a:r>
              <a:rPr sz="1600" spc="-114" dirty="0">
                <a:latin typeface="Lucida Sans Unicode"/>
                <a:cs typeface="Lucida Sans Unicode"/>
              </a:rPr>
              <a:t>tutta </a:t>
            </a:r>
            <a:r>
              <a:rPr sz="1600" spc="-50" dirty="0">
                <a:latin typeface="Lucida Sans Unicode"/>
                <a:cs typeface="Lucida Sans Unicode"/>
              </a:rPr>
              <a:t>la </a:t>
            </a:r>
            <a:r>
              <a:rPr sz="1600" spc="-90" dirty="0">
                <a:latin typeface="Lucida Sans Unicode"/>
                <a:cs typeface="Lucida Sans Unicode"/>
              </a:rPr>
              <a:t>gamma</a:t>
            </a:r>
            <a:r>
              <a:rPr sz="1600" spc="-5" dirty="0">
                <a:latin typeface="Lucida Sans Unicode"/>
                <a:cs typeface="Lucida Sans Unicode"/>
              </a:rPr>
              <a:t> </a:t>
            </a:r>
            <a:r>
              <a:rPr sz="1600" spc="70" dirty="0">
                <a:latin typeface="Lucida Sans Unicode"/>
                <a:cs typeface="Lucida Sans Unicode"/>
              </a:rPr>
              <a:t>RGB.</a:t>
            </a:r>
            <a:endParaRPr sz="1600">
              <a:latin typeface="Lucida Sans Unicode"/>
              <a:cs typeface="Lucida Sans Unicode"/>
            </a:endParaRPr>
          </a:p>
          <a:p>
            <a:pPr marL="355600" indent="-342900" algn="just">
              <a:lnSpc>
                <a:spcPct val="100000"/>
              </a:lnSpc>
              <a:buAutoNum type="arabicPeriod"/>
              <a:tabLst>
                <a:tab pos="355600" algn="l"/>
              </a:tabLst>
            </a:pPr>
            <a:r>
              <a:rPr sz="1600" spc="45" dirty="0">
                <a:latin typeface="Lucida Sans Unicode"/>
                <a:cs typeface="Lucida Sans Unicode"/>
              </a:rPr>
              <a:t>Si </a:t>
            </a:r>
            <a:r>
              <a:rPr sz="1600" spc="-100" dirty="0">
                <a:latin typeface="Lucida Sans Unicode"/>
                <a:cs typeface="Lucida Sans Unicode"/>
              </a:rPr>
              <a:t>sfrutta </a:t>
            </a:r>
            <a:r>
              <a:rPr sz="1600" spc="-55" dirty="0">
                <a:latin typeface="Lucida Sans Unicode"/>
                <a:cs typeface="Lucida Sans Unicode"/>
              </a:rPr>
              <a:t>la </a:t>
            </a:r>
            <a:r>
              <a:rPr sz="1600" spc="-60" dirty="0">
                <a:latin typeface="Lucida Sans Unicode"/>
                <a:cs typeface="Lucida Sans Unicode"/>
              </a:rPr>
              <a:t>diversa </a:t>
            </a:r>
            <a:r>
              <a:rPr sz="1600" spc="-80" dirty="0">
                <a:latin typeface="Lucida Sans Unicode"/>
                <a:cs typeface="Lucida Sans Unicode"/>
              </a:rPr>
              <a:t>sensibilità </a:t>
            </a:r>
            <a:r>
              <a:rPr sz="1600" spc="-90" dirty="0">
                <a:latin typeface="Lucida Sans Unicode"/>
                <a:cs typeface="Lucida Sans Unicode"/>
              </a:rPr>
              <a:t>dell’occhio </a:t>
            </a:r>
            <a:r>
              <a:rPr sz="1600" dirty="0">
                <a:latin typeface="Lucida Sans Unicode"/>
                <a:cs typeface="Lucida Sans Unicode"/>
              </a:rPr>
              <a:t>a </a:t>
            </a:r>
            <a:r>
              <a:rPr sz="1600" spc="-80" dirty="0">
                <a:latin typeface="Lucida Sans Unicode"/>
                <a:cs typeface="Lucida Sans Unicode"/>
              </a:rPr>
              <a:t>diversi </a:t>
            </a:r>
            <a:r>
              <a:rPr sz="1600" spc="-85" dirty="0">
                <a:latin typeface="Lucida Sans Unicode"/>
                <a:cs typeface="Lucida Sans Unicode"/>
              </a:rPr>
              <a:t>livelli </a:t>
            </a:r>
            <a:r>
              <a:rPr sz="1600" spc="-120" dirty="0">
                <a:latin typeface="Lucida Sans Unicode"/>
                <a:cs typeface="Lucida Sans Unicode"/>
              </a:rPr>
              <a:t>di</a:t>
            </a:r>
            <a:r>
              <a:rPr sz="1600" spc="-175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luminosità</a:t>
            </a:r>
            <a:endParaRPr sz="1600">
              <a:latin typeface="Lucida Sans Unicode"/>
              <a:cs typeface="Lucida Sans Unicode"/>
            </a:endParaRPr>
          </a:p>
          <a:p>
            <a:pPr marL="12700" marR="133985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65" dirty="0">
                <a:latin typeface="Lucida Sans Unicode"/>
                <a:cs typeface="Lucida Sans Unicode"/>
              </a:rPr>
              <a:t>In </a:t>
            </a:r>
            <a:r>
              <a:rPr sz="1600" spc="-40" dirty="0">
                <a:latin typeface="Lucida Sans Unicode"/>
                <a:cs typeface="Lucida Sans Unicode"/>
              </a:rPr>
              <a:t>aree </a:t>
            </a:r>
            <a:r>
              <a:rPr sz="1600" spc="-150" dirty="0">
                <a:latin typeface="Lucida Sans Unicode"/>
                <a:cs typeface="Lucida Sans Unicode"/>
              </a:rPr>
              <a:t>8x8 </a:t>
            </a:r>
            <a:r>
              <a:rPr sz="1600" spc="-110" dirty="0">
                <a:latin typeface="Lucida Sans Unicode"/>
                <a:cs typeface="Lucida Sans Unicode"/>
              </a:rPr>
              <a:t>pixel </a:t>
            </a:r>
            <a:r>
              <a:rPr sz="1600" spc="-65" dirty="0">
                <a:latin typeface="Lucida Sans Unicode"/>
                <a:cs typeface="Lucida Sans Unicode"/>
              </a:rPr>
              <a:t>si </a:t>
            </a:r>
            <a:r>
              <a:rPr sz="1600" spc="-95" dirty="0">
                <a:latin typeface="Lucida Sans Unicode"/>
                <a:cs typeface="Lucida Sans Unicode"/>
              </a:rPr>
              <a:t>individuano </a:t>
            </a:r>
            <a:r>
              <a:rPr sz="1600" spc="-85" dirty="0">
                <a:latin typeface="Lucida Sans Unicode"/>
                <a:cs typeface="Lucida Sans Unicode"/>
              </a:rPr>
              <a:t>solo </a:t>
            </a:r>
            <a:r>
              <a:rPr sz="1600" spc="-120" dirty="0">
                <a:latin typeface="Lucida Sans Unicode"/>
                <a:cs typeface="Lucida Sans Unicode"/>
              </a:rPr>
              <a:t>punti </a:t>
            </a:r>
            <a:r>
              <a:rPr sz="1600" spc="-90" dirty="0">
                <a:latin typeface="Lucida Sans Unicode"/>
                <a:cs typeface="Lucida Sans Unicode"/>
              </a:rPr>
              <a:t>significativi </a:t>
            </a:r>
            <a:r>
              <a:rPr sz="1600" spc="-85" dirty="0">
                <a:latin typeface="Lucida Sans Unicode"/>
                <a:cs typeface="Lucida Sans Unicode"/>
              </a:rPr>
              <a:t>per </a:t>
            </a:r>
            <a:r>
              <a:rPr sz="1600" spc="-55" dirty="0">
                <a:latin typeface="Lucida Sans Unicode"/>
                <a:cs typeface="Lucida Sans Unicode"/>
              </a:rPr>
              <a:t>la </a:t>
            </a:r>
            <a:r>
              <a:rPr sz="1600" spc="-75" dirty="0">
                <a:latin typeface="Lucida Sans Unicode"/>
                <a:cs typeface="Lucida Sans Unicode"/>
              </a:rPr>
              <a:t>percezione </a:t>
            </a:r>
            <a:r>
              <a:rPr sz="1600" spc="-80" dirty="0">
                <a:latin typeface="Lucida Sans Unicode"/>
                <a:cs typeface="Lucida Sans Unicode"/>
              </a:rPr>
              <a:t>umana  </a:t>
            </a:r>
            <a:r>
              <a:rPr sz="1600" spc="-95" dirty="0">
                <a:latin typeface="Lucida Sans Unicode"/>
                <a:cs typeface="Lucida Sans Unicode"/>
              </a:rPr>
              <a:t>Adatto </a:t>
            </a:r>
            <a:r>
              <a:rPr sz="1600" spc="-60" dirty="0">
                <a:latin typeface="Lucida Sans Unicode"/>
                <a:cs typeface="Lucida Sans Unicode"/>
              </a:rPr>
              <a:t>ad </a:t>
            </a:r>
            <a:r>
              <a:rPr sz="1600" spc="-110" dirty="0">
                <a:latin typeface="Lucida Sans Unicode"/>
                <a:cs typeface="Lucida Sans Unicode"/>
              </a:rPr>
              <a:t>immagini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20" dirty="0">
                <a:latin typeface="Lucida Sans Unicode"/>
                <a:cs typeface="Lucida Sans Unicode"/>
              </a:rPr>
              <a:t>tipo </a:t>
            </a:r>
            <a:r>
              <a:rPr sz="1600" spc="-100" dirty="0">
                <a:latin typeface="Lucida Sans Unicode"/>
                <a:cs typeface="Lucida Sans Unicode"/>
              </a:rPr>
              <a:t>fotografico o </a:t>
            </a:r>
            <a:r>
              <a:rPr sz="1600" spc="-105" dirty="0">
                <a:latin typeface="Lucida Sans Unicode"/>
                <a:cs typeface="Lucida Sans Unicode"/>
              </a:rPr>
              <a:t>in </a:t>
            </a:r>
            <a:r>
              <a:rPr sz="1600" spc="-65" dirty="0">
                <a:latin typeface="Lucida Sans Unicode"/>
                <a:cs typeface="Lucida Sans Unicode"/>
              </a:rPr>
              <a:t>generale </a:t>
            </a:r>
            <a:r>
              <a:rPr sz="1600" spc="-60" dirty="0">
                <a:latin typeface="Lucida Sans Unicode"/>
                <a:cs typeface="Lucida Sans Unicode"/>
              </a:rPr>
              <a:t>ad</a:t>
            </a:r>
            <a:r>
              <a:rPr sz="1600" dirty="0">
                <a:latin typeface="Lucida Sans Unicode"/>
                <a:cs typeface="Lucida Sans Unicode"/>
              </a:rPr>
              <a:t> </a:t>
            </a:r>
            <a:r>
              <a:rPr sz="1600" spc="-110" dirty="0">
                <a:latin typeface="Lucida Sans Unicode"/>
                <a:cs typeface="Lucida Sans Unicode"/>
              </a:rPr>
              <a:t>immagini </a:t>
            </a:r>
            <a:r>
              <a:rPr sz="1600" spc="-65" dirty="0">
                <a:latin typeface="Lucida Sans Unicode"/>
                <a:cs typeface="Lucida Sans Unicode"/>
              </a:rPr>
              <a:t>dove </a:t>
            </a:r>
            <a:r>
              <a:rPr sz="1600" spc="-110" dirty="0">
                <a:latin typeface="Lucida Sans Unicode"/>
                <a:cs typeface="Lucida Sans Unicode"/>
              </a:rPr>
              <a:t>un limite </a:t>
            </a:r>
            <a:r>
              <a:rPr sz="1600" spc="-85" dirty="0">
                <a:latin typeface="Lucida Sans Unicode"/>
                <a:cs typeface="Lucida Sans Unicode"/>
              </a:rPr>
              <a:t>sul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5967" y="6330797"/>
            <a:ext cx="53257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5" dirty="0">
                <a:latin typeface="Lucida Sans Unicode"/>
                <a:cs typeface="Lucida Sans Unicode"/>
              </a:rPr>
              <a:t>numero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95" dirty="0">
                <a:latin typeface="Lucida Sans Unicode"/>
                <a:cs typeface="Lucida Sans Unicode"/>
              </a:rPr>
              <a:t>colori </a:t>
            </a:r>
            <a:r>
              <a:rPr sz="1600" spc="-100" dirty="0">
                <a:latin typeface="Lucida Sans Unicode"/>
                <a:cs typeface="Lucida Sans Unicode"/>
              </a:rPr>
              <a:t>produrrebbe </a:t>
            </a:r>
            <a:r>
              <a:rPr sz="1600" spc="-95" dirty="0">
                <a:latin typeface="Lucida Sans Unicode"/>
                <a:cs typeface="Lucida Sans Unicode"/>
              </a:rPr>
              <a:t>differenze </a:t>
            </a:r>
            <a:r>
              <a:rPr sz="1600" spc="-120" dirty="0">
                <a:latin typeface="Lucida Sans Unicode"/>
                <a:cs typeface="Lucida Sans Unicode"/>
              </a:rPr>
              <a:t>troppo</a:t>
            </a:r>
            <a:r>
              <a:rPr sz="1600" spc="190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significative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9942" y="1510029"/>
            <a:ext cx="5161915" cy="1003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95"/>
              </a:lnSpc>
              <a:spcBef>
                <a:spcPts val="95"/>
              </a:spcBef>
            </a:pPr>
            <a:r>
              <a:rPr sz="1600" b="1" spc="-25" dirty="0">
                <a:latin typeface="Yu Gothic UI"/>
                <a:cs typeface="Yu Gothic UI"/>
              </a:rPr>
              <a:t>Formato </a:t>
            </a:r>
            <a:r>
              <a:rPr sz="1600" b="1" spc="25" dirty="0">
                <a:latin typeface="Yu Gothic UI"/>
                <a:cs typeface="Yu Gothic UI"/>
              </a:rPr>
              <a:t>BITMAP</a:t>
            </a:r>
            <a:r>
              <a:rPr sz="1600" b="1" spc="-25" dirty="0">
                <a:latin typeface="Yu Gothic UI"/>
                <a:cs typeface="Yu Gothic UI"/>
              </a:rPr>
              <a:t> </a:t>
            </a:r>
            <a:r>
              <a:rPr sz="1600" b="1" spc="-30" dirty="0">
                <a:latin typeface="Yu Gothic UI"/>
                <a:cs typeface="Yu Gothic UI"/>
              </a:rPr>
              <a:t>(.bmp)</a:t>
            </a:r>
            <a:endParaRPr sz="1600">
              <a:latin typeface="Yu Gothic UI"/>
              <a:cs typeface="Yu Gothic UI"/>
            </a:endParaRPr>
          </a:p>
          <a:p>
            <a:pPr marL="469265">
              <a:lnSpc>
                <a:spcPts val="1925"/>
              </a:lnSpc>
            </a:pPr>
            <a:r>
              <a:rPr sz="1650" spc="-75" dirty="0">
                <a:latin typeface="Lucida Sans Unicode"/>
                <a:cs typeface="Lucida Sans Unicode"/>
              </a:rPr>
              <a:t>Esempio </a:t>
            </a:r>
            <a:r>
              <a:rPr sz="1650" spc="-140" dirty="0">
                <a:latin typeface="Lucida Sans Unicode"/>
                <a:cs typeface="Lucida Sans Unicode"/>
              </a:rPr>
              <a:t>di</a:t>
            </a:r>
            <a:r>
              <a:rPr sz="1650" spc="-90" dirty="0">
                <a:latin typeface="Lucida Sans Unicode"/>
                <a:cs typeface="Lucida Sans Unicode"/>
              </a:rPr>
              <a:t> </a:t>
            </a:r>
            <a:r>
              <a:rPr sz="1650" spc="-120" dirty="0">
                <a:latin typeface="Lucida Sans Unicode"/>
                <a:cs typeface="Lucida Sans Unicode"/>
              </a:rPr>
              <a:t>dimensioni:</a:t>
            </a:r>
            <a:endParaRPr sz="1650">
              <a:latin typeface="Lucida Sans Unicode"/>
              <a:cs typeface="Lucida Sans Unicode"/>
            </a:endParaRPr>
          </a:p>
          <a:p>
            <a:pPr marL="469265">
              <a:lnSpc>
                <a:spcPts val="1920"/>
              </a:lnSpc>
            </a:pPr>
            <a:r>
              <a:rPr sz="1650" spc="-80" dirty="0">
                <a:latin typeface="Lucida Sans Unicode"/>
                <a:cs typeface="Lucida Sans Unicode"/>
              </a:rPr>
              <a:t>Macchina </a:t>
            </a:r>
            <a:r>
              <a:rPr sz="1650" spc="-114" dirty="0">
                <a:latin typeface="Lucida Sans Unicode"/>
                <a:cs typeface="Lucida Sans Unicode"/>
              </a:rPr>
              <a:t>fotografica </a:t>
            </a:r>
            <a:r>
              <a:rPr sz="1650" spc="-25" dirty="0">
                <a:latin typeface="Lucida Sans Unicode"/>
                <a:cs typeface="Lucida Sans Unicode"/>
              </a:rPr>
              <a:t>a </a:t>
            </a:r>
            <a:r>
              <a:rPr sz="1650" spc="-125" dirty="0">
                <a:latin typeface="Lucida Sans Unicode"/>
                <a:cs typeface="Lucida Sans Unicode"/>
              </a:rPr>
              <a:t>10Mpixel: </a:t>
            </a:r>
            <a:r>
              <a:rPr sz="1650" spc="-160" dirty="0">
                <a:latin typeface="Lucida Sans Unicode"/>
                <a:cs typeface="Lucida Sans Unicode"/>
              </a:rPr>
              <a:t>3872 </a:t>
            </a:r>
            <a:r>
              <a:rPr sz="1650" spc="-215" dirty="0">
                <a:latin typeface="Lucida Sans Unicode"/>
                <a:cs typeface="Lucida Sans Unicode"/>
              </a:rPr>
              <a:t>x </a:t>
            </a:r>
            <a:r>
              <a:rPr sz="1650" spc="-160" dirty="0">
                <a:latin typeface="Lucida Sans Unicode"/>
                <a:cs typeface="Lucida Sans Unicode"/>
              </a:rPr>
              <a:t>2592</a:t>
            </a:r>
            <a:r>
              <a:rPr sz="1650" spc="-75" dirty="0">
                <a:latin typeface="Lucida Sans Unicode"/>
                <a:cs typeface="Lucida Sans Unicode"/>
              </a:rPr>
              <a:t> </a:t>
            </a:r>
            <a:r>
              <a:rPr sz="1650" spc="-135" dirty="0">
                <a:latin typeface="Lucida Sans Unicode"/>
                <a:cs typeface="Lucida Sans Unicode"/>
              </a:rPr>
              <a:t>pixel</a:t>
            </a:r>
            <a:endParaRPr sz="1650">
              <a:latin typeface="Lucida Sans Unicode"/>
              <a:cs typeface="Lucida Sans Unicode"/>
            </a:endParaRPr>
          </a:p>
          <a:p>
            <a:pPr marL="525780">
              <a:lnSpc>
                <a:spcPts val="1950"/>
              </a:lnSpc>
            </a:pPr>
            <a:r>
              <a:rPr sz="1650" spc="-160" dirty="0">
                <a:latin typeface="Lucida Sans Unicode"/>
                <a:cs typeface="Lucida Sans Unicode"/>
              </a:rPr>
              <a:t>3872 </a:t>
            </a:r>
            <a:r>
              <a:rPr sz="1650" spc="-215" dirty="0">
                <a:latin typeface="Lucida Sans Unicode"/>
                <a:cs typeface="Lucida Sans Unicode"/>
              </a:rPr>
              <a:t>x </a:t>
            </a:r>
            <a:r>
              <a:rPr sz="1650" spc="-160" dirty="0">
                <a:latin typeface="Lucida Sans Unicode"/>
                <a:cs typeface="Lucida Sans Unicode"/>
              </a:rPr>
              <a:t>2592</a:t>
            </a:r>
            <a:r>
              <a:rPr sz="1650" spc="-65" dirty="0">
                <a:latin typeface="Lucida Sans Unicode"/>
                <a:cs typeface="Lucida Sans Unicode"/>
              </a:rPr>
              <a:t> </a:t>
            </a:r>
            <a:r>
              <a:rPr sz="1650" spc="-120" dirty="0">
                <a:latin typeface="Lucida Sans Unicode"/>
                <a:cs typeface="Lucida Sans Unicode"/>
              </a:rPr>
              <a:t>x4B=38,29MB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691386"/>
            <a:ext cx="8073390" cy="4822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Filmato: </a:t>
            </a:r>
            <a:r>
              <a:rPr sz="1600" spc="-5" dirty="0">
                <a:latin typeface="Arial"/>
                <a:cs typeface="Arial"/>
              </a:rPr>
              <a:t>successione di fotogrammi (frame) accompagnata da una flusso</a:t>
            </a:r>
            <a:r>
              <a:rPr sz="1600" spc="1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audio</a:t>
            </a:r>
            <a:endParaRPr sz="1600">
              <a:latin typeface="Arial"/>
              <a:cs typeface="Arial"/>
            </a:endParaRPr>
          </a:p>
          <a:p>
            <a:pPr marL="355600" marR="5080" algn="just">
              <a:lnSpc>
                <a:spcPct val="80100"/>
              </a:lnSpc>
              <a:spcBef>
                <a:spcPts val="380"/>
              </a:spcBef>
            </a:pPr>
            <a:r>
              <a:rPr sz="1600" spc="-5" dirty="0">
                <a:latin typeface="Arial"/>
                <a:cs typeface="Arial"/>
              </a:rPr>
              <a:t>Il movimento è rappresentato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modo discreto: </a:t>
            </a:r>
            <a:r>
              <a:rPr sz="1600" dirty="0">
                <a:latin typeface="Arial"/>
                <a:cs typeface="Arial"/>
              </a:rPr>
              <a:t>con </a:t>
            </a:r>
            <a:r>
              <a:rPr sz="1600" spc="-5" dirty="0">
                <a:latin typeface="Arial"/>
                <a:cs typeface="Arial"/>
              </a:rPr>
              <a:t>un numero sufficientemente alto  di fotogrammi fissi (24-30 al secondo) l’occhio umano percepisce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movimento </a:t>
            </a:r>
            <a:r>
              <a:rPr sz="1600" dirty="0">
                <a:latin typeface="Arial"/>
                <a:cs typeface="Arial"/>
              </a:rPr>
              <a:t>come  </a:t>
            </a:r>
            <a:r>
              <a:rPr sz="1600" spc="-5" dirty="0">
                <a:latin typeface="Arial"/>
                <a:cs typeface="Arial"/>
              </a:rPr>
              <a:t>un continuo (l’occhio umano “scatta” 10 foto al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secondo)</a:t>
            </a:r>
            <a:endParaRPr sz="1600">
              <a:latin typeface="Arial"/>
              <a:cs typeface="Arial"/>
            </a:endParaRPr>
          </a:p>
          <a:p>
            <a:pPr marL="355600" algn="just">
              <a:lnSpc>
                <a:spcPct val="100000"/>
              </a:lnSpc>
            </a:pPr>
            <a:r>
              <a:rPr sz="1600" i="1" spc="-10" dirty="0">
                <a:latin typeface="Arial"/>
                <a:cs typeface="Arial"/>
              </a:rPr>
              <a:t>frame </a:t>
            </a:r>
            <a:r>
              <a:rPr sz="1600" i="1" spc="-5" dirty="0">
                <a:latin typeface="Arial"/>
                <a:cs typeface="Arial"/>
              </a:rPr>
              <a:t>per second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fps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Come codificare un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video?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IDEA..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600" spc="-10" dirty="0">
                <a:latin typeface="Arial"/>
                <a:cs typeface="Arial"/>
              </a:rPr>
              <a:t>Ogni </a:t>
            </a:r>
            <a:r>
              <a:rPr sz="1600" spc="-5" dirty="0">
                <a:latin typeface="Arial"/>
                <a:cs typeface="Arial"/>
              </a:rPr>
              <a:t>fotogramma è un’immagine: codifica delle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immagini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Audio: codifica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dell’audio.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Arial"/>
              <a:buChar char="–"/>
            </a:pPr>
            <a:endParaRPr sz="165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PROBLEMA: per codificare un breve filmato servono moltissimi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bit!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ts val="1730"/>
              </a:lnSpc>
              <a:spcBef>
                <a:spcPts val="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Es: codificando separatamente ogni fotogramma come immagine fissa, lo</a:t>
            </a:r>
            <a:r>
              <a:rPr sz="1600" spc="1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spazio</a:t>
            </a:r>
            <a:endParaRPr sz="1600">
              <a:latin typeface="Arial"/>
              <a:cs typeface="Arial"/>
            </a:endParaRPr>
          </a:p>
          <a:p>
            <a:pPr marL="327660" algn="ctr">
              <a:lnSpc>
                <a:spcPts val="1730"/>
              </a:lnSpc>
            </a:pPr>
            <a:r>
              <a:rPr sz="1600" spc="-5" dirty="0">
                <a:latin typeface="Arial"/>
                <a:cs typeface="Arial"/>
              </a:rPr>
              <a:t>di memoria richiesto sarebbe enorme (650 MB per un minuto di flusso</a:t>
            </a:r>
            <a:r>
              <a:rPr sz="1600" spc="1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video)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SOLUZIONE: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codificare solo delle ‘differenze’ fra un fotogramma e l’altro</a:t>
            </a:r>
            <a:r>
              <a:rPr sz="1600" u="heavy" spc="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(MPEG)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R="5715" algn="r">
              <a:lnSpc>
                <a:spcPct val="100000"/>
              </a:lnSpc>
              <a:spcBef>
                <a:spcPts val="1565"/>
              </a:spcBef>
            </a:pPr>
            <a:r>
              <a:rPr sz="1400" spc="-5" dirty="0">
                <a:latin typeface="Arial"/>
                <a:cs typeface="Arial"/>
              </a:rPr>
              <a:t>59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Informazione</a:t>
            </a:r>
            <a:r>
              <a:rPr spc="-5" dirty="0"/>
              <a:t> Multimediale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60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Algoritmi </a:t>
            </a:r>
            <a:r>
              <a:rPr dirty="0"/>
              <a:t>di compressione</a:t>
            </a:r>
            <a:r>
              <a:rPr spc="-55" dirty="0"/>
              <a:t> </a:t>
            </a:r>
            <a:r>
              <a:rPr spc="-5" dirty="0"/>
              <a:t>video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4644" y="1651507"/>
            <a:ext cx="7979409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b="1" spc="55" dirty="0">
                <a:latin typeface="Yu Gothic UI"/>
                <a:cs typeface="Yu Gothic UI"/>
              </a:rPr>
              <a:t>MPEG</a:t>
            </a:r>
            <a:r>
              <a:rPr sz="1600" spc="55" dirty="0">
                <a:latin typeface="Lucida Sans Unicode"/>
                <a:cs typeface="Lucida Sans Unicode"/>
              </a:rPr>
              <a:t>: </a:t>
            </a:r>
            <a:r>
              <a:rPr sz="1600" spc="-114" dirty="0">
                <a:latin typeface="Lucida Sans Unicode"/>
                <a:cs typeface="Lucida Sans Unicode"/>
              </a:rPr>
              <a:t>immagini </a:t>
            </a:r>
            <a:r>
              <a:rPr sz="1600" spc="-40" dirty="0">
                <a:latin typeface="Lucida Sans Unicode"/>
                <a:cs typeface="Lucida Sans Unicode"/>
              </a:rPr>
              <a:t>successive </a:t>
            </a:r>
            <a:r>
              <a:rPr sz="1600" spc="-90" dirty="0">
                <a:latin typeface="Lucida Sans Unicode"/>
                <a:cs typeface="Lucida Sans Unicode"/>
              </a:rPr>
              <a:t>hanno </a:t>
            </a:r>
            <a:r>
              <a:rPr sz="1600" spc="-105" dirty="0">
                <a:latin typeface="Lucida Sans Unicode"/>
                <a:cs typeface="Lucida Sans Unicode"/>
              </a:rPr>
              <a:t>parti </a:t>
            </a:r>
            <a:r>
              <a:rPr sz="1600" spc="-95" dirty="0">
                <a:latin typeface="Lucida Sans Unicode"/>
                <a:cs typeface="Lucida Sans Unicode"/>
              </a:rPr>
              <a:t>uguali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120" dirty="0">
                <a:latin typeface="Lucida Sans Unicode"/>
                <a:cs typeface="Lucida Sans Unicode"/>
              </a:rPr>
              <a:t>quindi </a:t>
            </a:r>
            <a:r>
              <a:rPr sz="1600" spc="-125" dirty="0">
                <a:latin typeface="Lucida Sans Unicode"/>
                <a:cs typeface="Lucida Sans Unicode"/>
              </a:rPr>
              <a:t>di </a:t>
            </a:r>
            <a:r>
              <a:rPr sz="1600" spc="-114" dirty="0">
                <a:latin typeface="Lucida Sans Unicode"/>
                <a:cs typeface="Lucida Sans Unicode"/>
              </a:rPr>
              <a:t>ogni </a:t>
            </a:r>
            <a:r>
              <a:rPr sz="1600" spc="-100" dirty="0">
                <a:latin typeface="Lucida Sans Unicode"/>
                <a:cs typeface="Lucida Sans Unicode"/>
              </a:rPr>
              <a:t>immagine </a:t>
            </a:r>
            <a:r>
              <a:rPr sz="1600" spc="-85" dirty="0">
                <a:latin typeface="Lucida Sans Unicode"/>
                <a:cs typeface="Lucida Sans Unicode"/>
              </a:rPr>
              <a:t>possono  </a:t>
            </a:r>
            <a:r>
              <a:rPr sz="1600" spc="-35" dirty="0">
                <a:latin typeface="Lucida Sans Unicode"/>
                <a:cs typeface="Lucida Sans Unicode"/>
              </a:rPr>
              <a:t>essere </a:t>
            </a:r>
            <a:r>
              <a:rPr sz="1600" spc="-100" dirty="0">
                <a:latin typeface="Lucida Sans Unicode"/>
                <a:cs typeface="Lucida Sans Unicode"/>
              </a:rPr>
              <a:t>memorizzate </a:t>
            </a:r>
            <a:r>
              <a:rPr sz="1600" spc="-85" dirty="0">
                <a:latin typeface="Lucida Sans Unicode"/>
                <a:cs typeface="Lucida Sans Unicode"/>
              </a:rPr>
              <a:t>solo </a:t>
            </a:r>
            <a:r>
              <a:rPr sz="1600" spc="-55" dirty="0">
                <a:latin typeface="Lucida Sans Unicode"/>
                <a:cs typeface="Lucida Sans Unicode"/>
              </a:rPr>
              <a:t>le </a:t>
            </a:r>
            <a:r>
              <a:rPr sz="1600" spc="-90" dirty="0">
                <a:latin typeface="Lucida Sans Unicode"/>
                <a:cs typeface="Lucida Sans Unicode"/>
              </a:rPr>
              <a:t>differenze </a:t>
            </a:r>
            <a:r>
              <a:rPr sz="1600" spc="-80" dirty="0">
                <a:latin typeface="Lucida Sans Unicode"/>
                <a:cs typeface="Lucida Sans Unicode"/>
              </a:rPr>
              <a:t>con </a:t>
            </a:r>
            <a:r>
              <a:rPr sz="1600" spc="-105" dirty="0">
                <a:latin typeface="Lucida Sans Unicode"/>
                <a:cs typeface="Lucida Sans Unicode"/>
              </a:rPr>
              <a:t>l’immagine </a:t>
            </a:r>
            <a:r>
              <a:rPr sz="1600" spc="-70" dirty="0">
                <a:latin typeface="Lucida Sans Unicode"/>
                <a:cs typeface="Lucida Sans Unicode"/>
              </a:rPr>
              <a:t>precedente </a:t>
            </a:r>
            <a:r>
              <a:rPr sz="1600" spc="-55" dirty="0">
                <a:latin typeface="Lucida Sans Unicode"/>
                <a:cs typeface="Lucida Sans Unicode"/>
              </a:rPr>
              <a:t>(come </a:t>
            </a:r>
            <a:r>
              <a:rPr sz="1600" spc="-85" dirty="0">
                <a:latin typeface="Lucida Sans Unicode"/>
                <a:cs typeface="Lucida Sans Unicode"/>
              </a:rPr>
              <a:t>fanno, per  </a:t>
            </a:r>
            <a:r>
              <a:rPr sz="1600" spc="-75" dirty="0">
                <a:latin typeface="Lucida Sans Unicode"/>
                <a:cs typeface="Lucida Sans Unicode"/>
              </a:rPr>
              <a:t>esempio, </a:t>
            </a:r>
            <a:r>
              <a:rPr sz="1600" spc="-70" dirty="0">
                <a:latin typeface="Lucida Sans Unicode"/>
                <a:cs typeface="Lucida Sans Unicode"/>
              </a:rPr>
              <a:t>vari </a:t>
            </a:r>
            <a:r>
              <a:rPr sz="1600" spc="-80" dirty="0">
                <a:latin typeface="Lucida Sans Unicode"/>
                <a:cs typeface="Lucida Sans Unicode"/>
              </a:rPr>
              <a:t>standard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80" dirty="0">
                <a:latin typeface="Lucida Sans Unicode"/>
                <a:cs typeface="Lucida Sans Unicode"/>
              </a:rPr>
              <a:t>MPEG)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87450" y="2770193"/>
            <a:ext cx="6739549" cy="36829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35600" y="3500437"/>
            <a:ext cx="3505200" cy="26924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5800" y="3758184"/>
            <a:ext cx="4654296" cy="233019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5319" y="3677411"/>
            <a:ext cx="4764024" cy="2459736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3425" y="3786187"/>
            <a:ext cx="4559300" cy="22352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3425" y="3786187"/>
            <a:ext cx="4559300" cy="2235200"/>
          </a:xfrm>
          <a:custGeom>
            <a:avLst/>
            <a:gdLst/>
            <a:ahLst/>
            <a:cxnLst/>
            <a:rect l="l" t="t" r="r" b="b"/>
            <a:pathLst>
              <a:path w="4559300" h="2235200">
                <a:moveTo>
                  <a:pt x="0" y="2235200"/>
                </a:moveTo>
                <a:lnTo>
                  <a:pt x="4559300" y="2235200"/>
                </a:lnTo>
                <a:lnTo>
                  <a:pt x="4559300" y="0"/>
                </a:lnTo>
                <a:lnTo>
                  <a:pt x="0" y="0"/>
                </a:lnTo>
                <a:lnTo>
                  <a:pt x="0" y="2235200"/>
                </a:lnTo>
                <a:close/>
              </a:path>
            </a:pathLst>
          </a:custGeom>
          <a:ln w="9525">
            <a:solidFill>
              <a:srgbClr val="2929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6468" y="3698747"/>
            <a:ext cx="1325880" cy="4572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48027" y="3698747"/>
            <a:ext cx="327660" cy="457200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01367" y="3698747"/>
            <a:ext cx="1188720" cy="457200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15767" y="3698747"/>
            <a:ext cx="329183" cy="457200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70632" y="3698747"/>
            <a:ext cx="1141475" cy="457200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37788" y="3698747"/>
            <a:ext cx="336803" cy="457200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00271" y="3698747"/>
            <a:ext cx="669036" cy="457200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94988" y="3698747"/>
            <a:ext cx="1188719" cy="457200"/>
          </a:xfrm>
          <a:prstGeom prst="rect">
            <a:avLst/>
          </a:pr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12393" y="4501641"/>
            <a:ext cx="39052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5" dirty="0">
                <a:latin typeface="Lucida Sans Unicode"/>
                <a:cs typeface="Lucida Sans Unicode"/>
              </a:rPr>
              <a:t>Stati </a:t>
            </a:r>
            <a:r>
              <a:rPr sz="1600" spc="-90" dirty="0">
                <a:latin typeface="Lucida Sans Unicode"/>
                <a:cs typeface="Lucida Sans Unicode"/>
              </a:rPr>
              <a:t>Uniti </a:t>
            </a:r>
            <a:r>
              <a:rPr sz="1600" spc="-75" dirty="0">
                <a:latin typeface="Lucida Sans Unicode"/>
                <a:cs typeface="Lucida Sans Unicode"/>
              </a:rPr>
              <a:t>all’Università </a:t>
            </a:r>
            <a:r>
              <a:rPr sz="1600" spc="-70" dirty="0">
                <a:latin typeface="Lucida Sans Unicode"/>
                <a:cs typeface="Lucida Sans Unicode"/>
              </a:rPr>
              <a:t>della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spc="-45" dirty="0">
                <a:latin typeface="Lucida Sans Unicode"/>
                <a:cs typeface="Lucida Sans Unicode"/>
              </a:rPr>
              <a:t>Pennsylvania,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2393" y="4604664"/>
            <a:ext cx="4403090" cy="135509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600" spc="-125" dirty="0">
                <a:latin typeface="Lucida Sans Unicode"/>
                <a:cs typeface="Lucida Sans Unicode"/>
              </a:rPr>
              <a:t>prototipo </a:t>
            </a:r>
            <a:r>
              <a:rPr sz="1600" spc="-85" dirty="0">
                <a:latin typeface="Lucida Sans Unicode"/>
                <a:cs typeface="Lucida Sans Unicode"/>
              </a:rPr>
              <a:t>realizzato </a:t>
            </a:r>
            <a:r>
              <a:rPr sz="1600" spc="-75" dirty="0">
                <a:latin typeface="Lucida Sans Unicode"/>
                <a:cs typeface="Lucida Sans Unicode"/>
              </a:rPr>
              <a:t>nel</a:t>
            </a:r>
            <a:r>
              <a:rPr sz="1600" spc="25" dirty="0">
                <a:latin typeface="Lucida Sans Unicode"/>
                <a:cs typeface="Lucida Sans Unicode"/>
              </a:rPr>
              <a:t> </a:t>
            </a:r>
            <a:r>
              <a:rPr sz="1600" spc="-114" dirty="0">
                <a:latin typeface="Lucida Sans Unicode"/>
                <a:cs typeface="Lucida Sans Unicode"/>
              </a:rPr>
              <a:t>1946.</a:t>
            </a:r>
            <a:endParaRPr sz="1600">
              <a:latin typeface="Lucida Sans Unicode"/>
              <a:cs typeface="Lucida Sans Unicode"/>
            </a:endParaRPr>
          </a:p>
          <a:p>
            <a:pPr marL="12700" marR="5080" algn="just">
              <a:lnSpc>
                <a:spcPts val="1540"/>
              </a:lnSpc>
              <a:spcBef>
                <a:spcPts val="900"/>
              </a:spcBef>
            </a:pPr>
            <a:r>
              <a:rPr sz="1600" spc="-125" dirty="0">
                <a:latin typeface="Lucida Sans Unicode"/>
                <a:cs typeface="Lucida Sans Unicode"/>
              </a:rPr>
              <a:t>20000 </a:t>
            </a:r>
            <a:r>
              <a:rPr sz="1600" spc="-60" dirty="0">
                <a:latin typeface="Lucida Sans Unicode"/>
                <a:cs typeface="Lucida Sans Unicode"/>
              </a:rPr>
              <a:t>valvole, </a:t>
            </a:r>
            <a:r>
              <a:rPr sz="1600" spc="-50" dirty="0">
                <a:latin typeface="Lucida Sans Unicode"/>
                <a:cs typeface="Lucida Sans Unicode"/>
              </a:rPr>
              <a:t>occupava </a:t>
            </a:r>
            <a:r>
              <a:rPr sz="1600" spc="-70" dirty="0">
                <a:latin typeface="Lucida Sans Unicode"/>
                <a:cs typeface="Lucida Sans Unicode"/>
              </a:rPr>
              <a:t>una </a:t>
            </a:r>
            <a:r>
              <a:rPr sz="1600" spc="-65" dirty="0">
                <a:latin typeface="Lucida Sans Unicode"/>
                <a:cs typeface="Lucida Sans Unicode"/>
              </a:rPr>
              <a:t>stanza </a:t>
            </a:r>
            <a:r>
              <a:rPr sz="1600" spc="-90" dirty="0">
                <a:latin typeface="Lucida Sans Unicode"/>
                <a:cs typeface="Lucida Sans Unicode"/>
              </a:rPr>
              <a:t>lunga </a:t>
            </a:r>
            <a:r>
              <a:rPr sz="1600" spc="-114" dirty="0">
                <a:latin typeface="Lucida Sans Unicode"/>
                <a:cs typeface="Lucida Sans Unicode"/>
              </a:rPr>
              <a:t>più  di </a:t>
            </a:r>
            <a:r>
              <a:rPr sz="1600" spc="-125" dirty="0">
                <a:latin typeface="Lucida Sans Unicode"/>
                <a:cs typeface="Lucida Sans Unicode"/>
              </a:rPr>
              <a:t>30 </a:t>
            </a:r>
            <a:r>
              <a:rPr sz="1600" spc="-105" dirty="0">
                <a:latin typeface="Lucida Sans Unicode"/>
                <a:cs typeface="Lucida Sans Unicode"/>
              </a:rPr>
              <a:t>metri, </a:t>
            </a:r>
            <a:r>
              <a:rPr sz="1600" spc="-30" dirty="0">
                <a:latin typeface="Lucida Sans Unicode"/>
                <a:cs typeface="Lucida Sans Unicode"/>
              </a:rPr>
              <a:t>pesava </a:t>
            </a:r>
            <a:r>
              <a:rPr sz="1600" spc="-125" dirty="0">
                <a:latin typeface="Lucida Sans Unicode"/>
                <a:cs typeface="Lucida Sans Unicode"/>
              </a:rPr>
              <a:t>30 </a:t>
            </a:r>
            <a:r>
              <a:rPr sz="1600" spc="-85" dirty="0">
                <a:latin typeface="Lucida Sans Unicode"/>
                <a:cs typeface="Lucida Sans Unicode"/>
              </a:rPr>
              <a:t>tonnellate, </a:t>
            </a:r>
            <a:r>
              <a:rPr sz="1600" spc="-60" dirty="0">
                <a:latin typeface="Lucida Sans Unicode"/>
                <a:cs typeface="Lucida Sans Unicode"/>
              </a:rPr>
              <a:t>dissipava </a:t>
            </a:r>
            <a:r>
              <a:rPr sz="1600" spc="-70" dirty="0">
                <a:latin typeface="Lucida Sans Unicode"/>
                <a:cs typeface="Lucida Sans Unicode"/>
              </a:rPr>
              <a:t>una  </a:t>
            </a:r>
            <a:r>
              <a:rPr sz="1600" spc="-95" dirty="0">
                <a:latin typeface="Lucida Sans Unicode"/>
                <a:cs typeface="Lucida Sans Unicode"/>
              </a:rPr>
              <a:t>quantità </a:t>
            </a:r>
            <a:r>
              <a:rPr sz="1600" spc="-90" dirty="0">
                <a:latin typeface="Lucida Sans Unicode"/>
                <a:cs typeface="Lucida Sans Unicode"/>
              </a:rPr>
              <a:t>enorme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70" dirty="0">
                <a:latin typeface="Lucida Sans Unicode"/>
                <a:cs typeface="Lucida Sans Unicode"/>
              </a:rPr>
              <a:t>energia</a:t>
            </a:r>
            <a:r>
              <a:rPr sz="1600" spc="80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elettrica.</a:t>
            </a:r>
            <a:endParaRPr sz="1600">
              <a:latin typeface="Lucida Sans Unicode"/>
              <a:cs typeface="Lucida Sans Unicode"/>
            </a:endParaRPr>
          </a:p>
          <a:p>
            <a:pPr marL="12700" algn="just">
              <a:lnSpc>
                <a:spcPct val="100000"/>
              </a:lnSpc>
              <a:spcBef>
                <a:spcPts val="580"/>
              </a:spcBef>
            </a:pPr>
            <a:r>
              <a:rPr sz="1600" spc="-130" dirty="0">
                <a:latin typeface="Lucida Sans Unicode"/>
                <a:cs typeface="Lucida Sans Unicode"/>
              </a:rPr>
              <a:t>100000 </a:t>
            </a:r>
            <a:r>
              <a:rPr sz="1600" spc="-95" dirty="0">
                <a:latin typeface="Lucida Sans Unicode"/>
                <a:cs typeface="Lucida Sans Unicode"/>
              </a:rPr>
              <a:t>operazioni </a:t>
            </a:r>
            <a:r>
              <a:rPr sz="1600" spc="-55" dirty="0">
                <a:latin typeface="Lucida Sans Unicode"/>
                <a:cs typeface="Lucida Sans Unicode"/>
              </a:rPr>
              <a:t>al</a:t>
            </a:r>
            <a:r>
              <a:rPr sz="1600" spc="25" dirty="0">
                <a:latin typeface="Lucida Sans Unicode"/>
                <a:cs typeface="Lucida Sans Unicode"/>
              </a:rPr>
              <a:t> </a:t>
            </a:r>
            <a:r>
              <a:rPr sz="1600" spc="-70" dirty="0">
                <a:latin typeface="Lucida Sans Unicode"/>
                <a:cs typeface="Lucida Sans Unicode"/>
              </a:rPr>
              <a:t>secondo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…storia</a:t>
            </a:r>
          </a:p>
        </p:txBody>
      </p:sp>
      <p:sp>
        <p:nvSpPr>
          <p:cNvPr id="20" name="object 20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63016" y="1510030"/>
            <a:ext cx="7620634" cy="3089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98475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498475" algn="l"/>
                <a:tab pos="499109" algn="l"/>
              </a:tabLst>
            </a:pPr>
            <a:r>
              <a:rPr sz="1400" spc="5" dirty="0">
                <a:latin typeface="Lucida Sans Unicode"/>
                <a:cs typeface="Lucida Sans Unicode"/>
              </a:rPr>
              <a:t>ABACO: </a:t>
            </a:r>
            <a:r>
              <a:rPr sz="1400" spc="-110" dirty="0">
                <a:latin typeface="Lucida Sans Unicode"/>
                <a:cs typeface="Lucida Sans Unicode"/>
              </a:rPr>
              <a:t>primo </a:t>
            </a:r>
            <a:r>
              <a:rPr sz="1400" spc="-60" dirty="0">
                <a:latin typeface="Lucida Sans Unicode"/>
                <a:cs typeface="Lucida Sans Unicode"/>
              </a:rPr>
              <a:t>calcolatore </a:t>
            </a:r>
            <a:r>
              <a:rPr sz="1400" spc="-55" dirty="0">
                <a:latin typeface="Lucida Sans Unicode"/>
                <a:cs typeface="Lucida Sans Unicode"/>
              </a:rPr>
              <a:t>meccanico, </a:t>
            </a:r>
            <a:r>
              <a:rPr sz="1400" spc="-50" dirty="0">
                <a:latin typeface="Lucida Sans Unicode"/>
                <a:cs typeface="Lucida Sans Unicode"/>
              </a:rPr>
              <a:t>Babilonesi, </a:t>
            </a:r>
            <a:r>
              <a:rPr sz="1400" spc="-110" dirty="0">
                <a:latin typeface="Lucida Sans Unicode"/>
                <a:cs typeface="Lucida Sans Unicode"/>
              </a:rPr>
              <a:t>500</a:t>
            </a:r>
            <a:r>
              <a:rPr sz="1400" spc="-195" dirty="0">
                <a:latin typeface="Lucida Sans Unicode"/>
                <a:cs typeface="Lucida Sans Unicode"/>
              </a:rPr>
              <a:t> </a:t>
            </a:r>
            <a:r>
              <a:rPr sz="1400" spc="-30" dirty="0">
                <a:latin typeface="Lucida Sans Unicode"/>
                <a:cs typeface="Lucida Sans Unicode"/>
              </a:rPr>
              <a:t>a.c.</a:t>
            </a:r>
            <a:endParaRPr sz="1400">
              <a:latin typeface="Lucida Sans Unicode"/>
              <a:cs typeface="Lucida Sans Unicode"/>
            </a:endParaRPr>
          </a:p>
          <a:p>
            <a:pPr marL="498475" indent="-342900">
              <a:lnSpc>
                <a:spcPct val="100000"/>
              </a:lnSpc>
              <a:buChar char="•"/>
              <a:tabLst>
                <a:tab pos="498475" algn="l"/>
                <a:tab pos="499109" algn="l"/>
              </a:tabLst>
            </a:pPr>
            <a:r>
              <a:rPr sz="1400" spc="5" dirty="0">
                <a:latin typeface="Lucida Sans Unicode"/>
                <a:cs typeface="Lucida Sans Unicode"/>
              </a:rPr>
              <a:t>Pascal</a:t>
            </a:r>
            <a:r>
              <a:rPr sz="1400" spc="35" dirty="0">
                <a:latin typeface="Lucida Sans Unicode"/>
                <a:cs typeface="Lucida Sans Unicode"/>
              </a:rPr>
              <a:t> </a:t>
            </a:r>
            <a:r>
              <a:rPr sz="1400" spc="-75" dirty="0">
                <a:latin typeface="Lucida Sans Unicode"/>
                <a:cs typeface="Lucida Sans Unicode"/>
              </a:rPr>
              <a:t>(matematico</a:t>
            </a:r>
            <a:r>
              <a:rPr sz="1400" spc="35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e</a:t>
            </a:r>
            <a:r>
              <a:rPr sz="1400" spc="25" dirty="0">
                <a:latin typeface="Lucida Sans Unicode"/>
                <a:cs typeface="Lucida Sans Unicode"/>
              </a:rPr>
              <a:t> </a:t>
            </a:r>
            <a:r>
              <a:rPr sz="1400" spc="-95" dirty="0">
                <a:latin typeface="Lucida Sans Unicode"/>
                <a:cs typeface="Lucida Sans Unicode"/>
              </a:rPr>
              <a:t>filosofo</a:t>
            </a:r>
            <a:r>
              <a:rPr sz="1400" spc="25" dirty="0">
                <a:latin typeface="Lucida Sans Unicode"/>
                <a:cs typeface="Lucida Sans Unicode"/>
              </a:rPr>
              <a:t> </a:t>
            </a:r>
            <a:r>
              <a:rPr sz="1400" spc="-50" dirty="0">
                <a:latin typeface="Lucida Sans Unicode"/>
                <a:cs typeface="Lucida Sans Unicode"/>
              </a:rPr>
              <a:t>francese):</a:t>
            </a:r>
            <a:r>
              <a:rPr sz="1400" spc="40" dirty="0">
                <a:latin typeface="Lucida Sans Unicode"/>
                <a:cs typeface="Lucida Sans Unicode"/>
              </a:rPr>
              <a:t> </a:t>
            </a:r>
            <a:r>
              <a:rPr sz="1400" spc="-70" dirty="0">
                <a:latin typeface="Lucida Sans Unicode"/>
                <a:cs typeface="Lucida Sans Unicode"/>
              </a:rPr>
              <a:t>elaboratore</a:t>
            </a:r>
            <a:r>
              <a:rPr sz="1400" spc="40" dirty="0">
                <a:latin typeface="Lucida Sans Unicode"/>
                <a:cs typeface="Lucida Sans Unicode"/>
              </a:rPr>
              <a:t> </a:t>
            </a:r>
            <a:r>
              <a:rPr sz="1400" spc="-60" dirty="0">
                <a:latin typeface="Lucida Sans Unicode"/>
                <a:cs typeface="Lucida Sans Unicode"/>
              </a:rPr>
              <a:t>meccanico</a:t>
            </a:r>
            <a:r>
              <a:rPr sz="1400" spc="35" dirty="0">
                <a:latin typeface="Lucida Sans Unicode"/>
                <a:cs typeface="Lucida Sans Unicode"/>
              </a:rPr>
              <a:t> </a:t>
            </a:r>
            <a:r>
              <a:rPr sz="1400" spc="-50" dirty="0">
                <a:latin typeface="Lucida Sans Unicode"/>
                <a:cs typeface="Lucida Sans Unicode"/>
              </a:rPr>
              <a:t>ad</a:t>
            </a:r>
            <a:r>
              <a:rPr sz="1400" spc="30" dirty="0">
                <a:latin typeface="Lucida Sans Unicode"/>
                <a:cs typeface="Lucida Sans Unicode"/>
              </a:rPr>
              <a:t> </a:t>
            </a:r>
            <a:r>
              <a:rPr sz="1400" spc="-85" dirty="0">
                <a:latin typeface="Lucida Sans Unicode"/>
                <a:cs typeface="Lucida Sans Unicode"/>
              </a:rPr>
              <a:t>ingranaggi</a:t>
            </a:r>
            <a:r>
              <a:rPr sz="1400" spc="50" dirty="0">
                <a:latin typeface="Lucida Sans Unicode"/>
                <a:cs typeface="Lucida Sans Unicode"/>
              </a:rPr>
              <a:t> </a:t>
            </a:r>
            <a:r>
              <a:rPr sz="1400" spc="-100" dirty="0">
                <a:latin typeface="Lucida Sans Unicode"/>
                <a:cs typeface="Lucida Sans Unicode"/>
              </a:rPr>
              <a:t>in</a:t>
            </a:r>
            <a:r>
              <a:rPr sz="1400" spc="30" dirty="0">
                <a:latin typeface="Lucida Sans Unicode"/>
                <a:cs typeface="Lucida Sans Unicode"/>
              </a:rPr>
              <a:t> </a:t>
            </a:r>
            <a:r>
              <a:rPr sz="1400" spc="-80" dirty="0">
                <a:latin typeface="Lucida Sans Unicode"/>
                <a:cs typeface="Lucida Sans Unicode"/>
              </a:rPr>
              <a:t>grado</a:t>
            </a:r>
            <a:r>
              <a:rPr sz="1400" spc="30" dirty="0">
                <a:latin typeface="Lucida Sans Unicode"/>
                <a:cs typeface="Lucida Sans Unicode"/>
              </a:rPr>
              <a:t> </a:t>
            </a:r>
            <a:r>
              <a:rPr sz="1400" spc="-105" dirty="0">
                <a:latin typeface="Lucida Sans Unicode"/>
                <a:cs typeface="Lucida Sans Unicode"/>
              </a:rPr>
              <a:t>di</a:t>
            </a:r>
            <a:endParaRPr sz="1400">
              <a:latin typeface="Lucida Sans Unicode"/>
              <a:cs typeface="Lucida Sans Unicode"/>
            </a:endParaRPr>
          </a:p>
          <a:p>
            <a:pPr marL="498475">
              <a:lnSpc>
                <a:spcPct val="100000"/>
              </a:lnSpc>
            </a:pPr>
            <a:r>
              <a:rPr sz="1400" spc="-60" dirty="0">
                <a:latin typeface="Lucida Sans Unicode"/>
                <a:cs typeface="Lucida Sans Unicode"/>
              </a:rPr>
              <a:t>fare </a:t>
            </a:r>
            <a:r>
              <a:rPr sz="1400" spc="-50" dirty="0">
                <a:latin typeface="Lucida Sans Unicode"/>
                <a:cs typeface="Lucida Sans Unicode"/>
              </a:rPr>
              <a:t>le </a:t>
            </a:r>
            <a:r>
              <a:rPr sz="1400" spc="-105" dirty="0">
                <a:latin typeface="Lucida Sans Unicode"/>
                <a:cs typeface="Lucida Sans Unicode"/>
              </a:rPr>
              <a:t>4 </a:t>
            </a:r>
            <a:r>
              <a:rPr sz="1400" spc="-80" dirty="0">
                <a:latin typeface="Lucida Sans Unicode"/>
                <a:cs typeface="Lucida Sans Unicode"/>
              </a:rPr>
              <a:t>operazioni</a:t>
            </a:r>
            <a:r>
              <a:rPr sz="1400" spc="-90" dirty="0">
                <a:latin typeface="Lucida Sans Unicode"/>
                <a:cs typeface="Lucida Sans Unicode"/>
              </a:rPr>
              <a:t> </a:t>
            </a:r>
            <a:r>
              <a:rPr sz="1400" spc="-70" dirty="0">
                <a:latin typeface="Lucida Sans Unicode"/>
                <a:cs typeface="Lucida Sans Unicode"/>
              </a:rPr>
              <a:t>(1642)</a:t>
            </a:r>
            <a:endParaRPr sz="1400">
              <a:latin typeface="Lucida Sans Unicode"/>
              <a:cs typeface="Lucida Sans Unicode"/>
            </a:endParaRPr>
          </a:p>
          <a:p>
            <a:pPr marL="498475" marR="6350" indent="-342900" algn="just">
              <a:lnSpc>
                <a:spcPct val="100000"/>
              </a:lnSpc>
              <a:buChar char="•"/>
              <a:tabLst>
                <a:tab pos="499109" algn="l"/>
              </a:tabLst>
            </a:pPr>
            <a:r>
              <a:rPr sz="1400" spc="-45" dirty="0">
                <a:latin typeface="Lucida Sans Unicode"/>
                <a:cs typeface="Lucida Sans Unicode"/>
              </a:rPr>
              <a:t>Charles </a:t>
            </a:r>
            <a:r>
              <a:rPr sz="1400" spc="-35" dirty="0">
                <a:latin typeface="Lucida Sans Unicode"/>
                <a:cs typeface="Lucida Sans Unicode"/>
              </a:rPr>
              <a:t>Babbage: </a:t>
            </a:r>
            <a:r>
              <a:rPr sz="1400" spc="-65" dirty="0">
                <a:latin typeface="Lucida Sans Unicode"/>
                <a:cs typeface="Lucida Sans Unicode"/>
              </a:rPr>
              <a:t>calcolatore </a:t>
            </a:r>
            <a:r>
              <a:rPr sz="1400" spc="-55" dirty="0">
                <a:latin typeface="Lucida Sans Unicode"/>
                <a:cs typeface="Lucida Sans Unicode"/>
              </a:rPr>
              <a:t>meccanico </a:t>
            </a:r>
            <a:r>
              <a:rPr sz="1400" spc="-95" dirty="0">
                <a:latin typeface="Lucida Sans Unicode"/>
                <a:cs typeface="Lucida Sans Unicode"/>
              </a:rPr>
              <a:t>in</a:t>
            </a:r>
            <a:r>
              <a:rPr sz="1400" spc="250" dirty="0">
                <a:latin typeface="Lucida Sans Unicode"/>
                <a:cs typeface="Lucida Sans Unicode"/>
              </a:rPr>
              <a:t> </a:t>
            </a:r>
            <a:r>
              <a:rPr sz="1400" spc="-80" dirty="0">
                <a:latin typeface="Lucida Sans Unicode"/>
                <a:cs typeface="Lucida Sans Unicode"/>
              </a:rPr>
              <a:t>grado </a:t>
            </a:r>
            <a:r>
              <a:rPr sz="1400" spc="-100" dirty="0">
                <a:latin typeface="Lucida Sans Unicode"/>
                <a:cs typeface="Lucida Sans Unicode"/>
              </a:rPr>
              <a:t>di </a:t>
            </a:r>
            <a:r>
              <a:rPr sz="1400" spc="-60" dirty="0">
                <a:latin typeface="Lucida Sans Unicode"/>
                <a:cs typeface="Lucida Sans Unicode"/>
              </a:rPr>
              <a:t>generare carte </a:t>
            </a:r>
            <a:r>
              <a:rPr sz="1400" spc="-105" dirty="0">
                <a:latin typeface="Lucida Sans Unicode"/>
                <a:cs typeface="Lucida Sans Unicode"/>
              </a:rPr>
              <a:t>di </a:t>
            </a:r>
            <a:r>
              <a:rPr sz="1400" spc="-70" dirty="0">
                <a:latin typeface="Lucida Sans Unicode"/>
                <a:cs typeface="Lucida Sans Unicode"/>
              </a:rPr>
              <a:t>navigazione,  </a:t>
            </a:r>
            <a:r>
              <a:rPr sz="1400" spc="-85" dirty="0">
                <a:latin typeface="Lucida Sans Unicode"/>
                <a:cs typeface="Lucida Sans Unicode"/>
              </a:rPr>
              <a:t>alimentato </a:t>
            </a:r>
            <a:r>
              <a:rPr sz="1400" spc="-55" dirty="0">
                <a:latin typeface="Lucida Sans Unicode"/>
                <a:cs typeface="Lucida Sans Unicode"/>
              </a:rPr>
              <a:t>da </a:t>
            </a:r>
            <a:r>
              <a:rPr sz="1400" spc="-100" dirty="0">
                <a:latin typeface="Lucida Sans Unicode"/>
                <a:cs typeface="Lucida Sans Unicode"/>
              </a:rPr>
              <a:t>motore </a:t>
            </a:r>
            <a:r>
              <a:rPr sz="1400" spc="5" dirty="0">
                <a:latin typeface="Lucida Sans Unicode"/>
                <a:cs typeface="Lucida Sans Unicode"/>
              </a:rPr>
              <a:t>a </a:t>
            </a:r>
            <a:r>
              <a:rPr sz="1400" spc="-60" dirty="0">
                <a:latin typeface="Lucida Sans Unicode"/>
                <a:cs typeface="Lucida Sans Unicode"/>
              </a:rPr>
              <a:t>vapore, </a:t>
            </a:r>
            <a:r>
              <a:rPr sz="1400" spc="-90" dirty="0">
                <a:latin typeface="Lucida Sans Unicode"/>
                <a:cs typeface="Lucida Sans Unicode"/>
              </a:rPr>
              <a:t>programmabile </a:t>
            </a:r>
            <a:r>
              <a:rPr sz="1400" spc="-95" dirty="0">
                <a:latin typeface="Lucida Sans Unicode"/>
                <a:cs typeface="Lucida Sans Unicode"/>
              </a:rPr>
              <a:t>tramite </a:t>
            </a:r>
            <a:r>
              <a:rPr sz="1400" spc="-45" dirty="0">
                <a:latin typeface="Lucida Sans Unicode"/>
                <a:cs typeface="Lucida Sans Unicode"/>
              </a:rPr>
              <a:t>schede </a:t>
            </a:r>
            <a:r>
              <a:rPr sz="1400" spc="-80" dirty="0">
                <a:latin typeface="Lucida Sans Unicode"/>
                <a:cs typeface="Lucida Sans Unicode"/>
              </a:rPr>
              <a:t>perforate, </a:t>
            </a:r>
            <a:r>
              <a:rPr sz="1400" spc="-114" dirty="0">
                <a:latin typeface="Lucida Sans Unicode"/>
                <a:cs typeface="Lucida Sans Unicode"/>
              </a:rPr>
              <a:t>50000 </a:t>
            </a:r>
            <a:r>
              <a:rPr sz="1400" spc="-85" dirty="0">
                <a:latin typeface="Lucida Sans Unicode"/>
                <a:cs typeface="Lucida Sans Unicode"/>
              </a:rPr>
              <a:t>pezzi  </a:t>
            </a:r>
            <a:r>
              <a:rPr sz="1400" spc="-55" dirty="0">
                <a:latin typeface="Lucida Sans Unicode"/>
                <a:cs typeface="Lucida Sans Unicode"/>
              </a:rPr>
              <a:t>meccanici</a:t>
            </a:r>
            <a:r>
              <a:rPr sz="1400" spc="-95" dirty="0">
                <a:latin typeface="Lucida Sans Unicode"/>
                <a:cs typeface="Lucida Sans Unicode"/>
              </a:rPr>
              <a:t> </a:t>
            </a:r>
            <a:r>
              <a:rPr sz="1400" spc="-70" dirty="0">
                <a:latin typeface="Lucida Sans Unicode"/>
                <a:cs typeface="Lucida Sans Unicode"/>
              </a:rPr>
              <a:t>(1820)</a:t>
            </a:r>
            <a:endParaRPr sz="1400">
              <a:latin typeface="Lucida Sans Unicode"/>
              <a:cs typeface="Lucida Sans Unicode"/>
            </a:endParaRPr>
          </a:p>
          <a:p>
            <a:pPr marL="498475" marR="5080" indent="-342900">
              <a:lnSpc>
                <a:spcPct val="100000"/>
              </a:lnSpc>
              <a:buChar char="•"/>
              <a:tabLst>
                <a:tab pos="498475" algn="l"/>
                <a:tab pos="499109" algn="l"/>
              </a:tabLst>
            </a:pPr>
            <a:r>
              <a:rPr sz="1400" spc="-65" dirty="0">
                <a:latin typeface="Lucida Sans Unicode"/>
                <a:cs typeface="Lucida Sans Unicode"/>
              </a:rPr>
              <a:t>Konrad </a:t>
            </a:r>
            <a:r>
              <a:rPr sz="1400" spc="-35" dirty="0">
                <a:latin typeface="Lucida Sans Unicode"/>
                <a:cs typeface="Lucida Sans Unicode"/>
              </a:rPr>
              <a:t>Zuse </a:t>
            </a:r>
            <a:r>
              <a:rPr sz="1400" spc="-60" dirty="0">
                <a:latin typeface="Lucida Sans Unicode"/>
                <a:cs typeface="Lucida Sans Unicode"/>
              </a:rPr>
              <a:t>(ingegnere): </a:t>
            </a:r>
            <a:r>
              <a:rPr sz="1400" spc="-110" dirty="0">
                <a:latin typeface="Lucida Sans Unicode"/>
                <a:cs typeface="Lucida Sans Unicode"/>
              </a:rPr>
              <a:t>primo prototipo </a:t>
            </a:r>
            <a:r>
              <a:rPr sz="1400" spc="-85" dirty="0">
                <a:latin typeface="Lucida Sans Unicode"/>
                <a:cs typeface="Lucida Sans Unicode"/>
              </a:rPr>
              <a:t>degli </a:t>
            </a:r>
            <a:r>
              <a:rPr sz="1400" spc="-90" dirty="0">
                <a:latin typeface="Lucida Sans Unicode"/>
                <a:cs typeface="Lucida Sans Unicode"/>
              </a:rPr>
              <a:t>odierni computer </a:t>
            </a:r>
            <a:r>
              <a:rPr sz="1400" spc="-50" dirty="0">
                <a:latin typeface="Lucida Sans Unicode"/>
                <a:cs typeface="Lucida Sans Unicode"/>
              </a:rPr>
              <a:t>(5Hz), </a:t>
            </a:r>
            <a:r>
              <a:rPr sz="1400" spc="-90" dirty="0">
                <a:latin typeface="Lucida Sans Unicode"/>
                <a:cs typeface="Lucida Sans Unicode"/>
              </a:rPr>
              <a:t>componenti  </a:t>
            </a:r>
            <a:r>
              <a:rPr sz="1400" spc="-65" dirty="0">
                <a:latin typeface="Lucida Sans Unicode"/>
                <a:cs typeface="Lucida Sans Unicode"/>
              </a:rPr>
              <a:t>elettromeccaniche</a:t>
            </a:r>
            <a:r>
              <a:rPr sz="1400" spc="-95" dirty="0">
                <a:latin typeface="Lucida Sans Unicode"/>
                <a:cs typeface="Lucida Sans Unicode"/>
              </a:rPr>
              <a:t> </a:t>
            </a:r>
            <a:r>
              <a:rPr sz="1400" spc="-70" dirty="0">
                <a:latin typeface="Lucida Sans Unicode"/>
                <a:cs typeface="Lucida Sans Unicode"/>
              </a:rPr>
              <a:t>(1936)</a:t>
            </a:r>
            <a:endParaRPr sz="1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50" i="1" spc="-30" dirty="0">
                <a:latin typeface="Tahoma"/>
                <a:cs typeface="Tahoma"/>
              </a:rPr>
              <a:t>ENIAC </a:t>
            </a:r>
            <a:r>
              <a:rPr sz="1450" i="1" spc="-25" dirty="0">
                <a:latin typeface="Tahoma"/>
                <a:cs typeface="Tahoma"/>
              </a:rPr>
              <a:t>(1946</a:t>
            </a:r>
            <a:r>
              <a:rPr sz="1450" i="1" spc="-45" dirty="0">
                <a:latin typeface="Tahoma"/>
                <a:cs typeface="Tahoma"/>
              </a:rPr>
              <a:t> ca.)</a:t>
            </a:r>
            <a:endParaRPr sz="1450">
              <a:latin typeface="Tahoma"/>
              <a:cs typeface="Tahoma"/>
            </a:endParaRPr>
          </a:p>
          <a:p>
            <a:pPr marL="61594" marR="3228975">
              <a:lnSpc>
                <a:spcPct val="120100"/>
              </a:lnSpc>
              <a:spcBef>
                <a:spcPts val="150"/>
              </a:spcBef>
            </a:pPr>
            <a:r>
              <a:rPr sz="1600" spc="-55" dirty="0">
                <a:latin typeface="Lucida Sans Unicode"/>
                <a:cs typeface="Lucida Sans Unicode"/>
              </a:rPr>
              <a:t>Electronical </a:t>
            </a:r>
            <a:r>
              <a:rPr sz="1600" spc="-80" dirty="0">
                <a:latin typeface="Lucida Sans Unicode"/>
                <a:cs typeface="Lucida Sans Unicode"/>
              </a:rPr>
              <a:t>Numerical </a:t>
            </a:r>
            <a:r>
              <a:rPr sz="1600" spc="-90" dirty="0">
                <a:latin typeface="Lucida Sans Unicode"/>
                <a:cs typeface="Lucida Sans Unicode"/>
              </a:rPr>
              <a:t>Integrator </a:t>
            </a:r>
            <a:r>
              <a:rPr sz="1600" spc="-75" dirty="0">
                <a:latin typeface="Lucida Sans Unicode"/>
                <a:cs typeface="Lucida Sans Unicode"/>
              </a:rPr>
              <a:t>and </a:t>
            </a:r>
            <a:r>
              <a:rPr sz="1600" spc="-70" dirty="0">
                <a:latin typeface="Lucida Sans Unicode"/>
                <a:cs typeface="Lucida Sans Unicode"/>
              </a:rPr>
              <a:t>Calculator  </a:t>
            </a:r>
            <a:r>
              <a:rPr sz="1600" spc="-65" dirty="0">
                <a:latin typeface="Lucida Sans Unicode"/>
                <a:cs typeface="Lucida Sans Unicode"/>
              </a:rPr>
              <a:t>esigenze </a:t>
            </a:r>
            <a:r>
              <a:rPr sz="1600" spc="-75" dirty="0">
                <a:latin typeface="Lucida Sans Unicode"/>
                <a:cs typeface="Lucida Sans Unicode"/>
              </a:rPr>
              <a:t>belliche </a:t>
            </a:r>
            <a:r>
              <a:rPr sz="1600" spc="-55" dirty="0">
                <a:latin typeface="Lucida Sans Unicode"/>
                <a:cs typeface="Lucida Sans Unicode"/>
              </a:rPr>
              <a:t>(calcolo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65" dirty="0">
                <a:latin typeface="Lucida Sans Unicode"/>
                <a:cs typeface="Lucida Sans Unicode"/>
              </a:rPr>
              <a:t>tavole </a:t>
            </a:r>
            <a:r>
              <a:rPr sz="1600" spc="-70" dirty="0">
                <a:latin typeface="Lucida Sans Unicode"/>
                <a:cs typeface="Lucida Sans Unicode"/>
              </a:rPr>
              <a:t>balistiche)  </a:t>
            </a:r>
            <a:r>
              <a:rPr sz="1600" spc="-90" dirty="0">
                <a:latin typeface="Lucida Sans Unicode"/>
                <a:cs typeface="Lucida Sans Unicode"/>
              </a:rPr>
              <a:t>Commissionato </a:t>
            </a:r>
            <a:r>
              <a:rPr sz="1600" spc="-80" dirty="0">
                <a:latin typeface="Lucida Sans Unicode"/>
                <a:cs typeface="Lucida Sans Unicode"/>
              </a:rPr>
              <a:t>dal </a:t>
            </a:r>
            <a:r>
              <a:rPr sz="1600" spc="-105" dirty="0">
                <a:latin typeface="Lucida Sans Unicode"/>
                <a:cs typeface="Lucida Sans Unicode"/>
              </a:rPr>
              <a:t>Dipartimento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55" dirty="0">
                <a:latin typeface="Lucida Sans Unicode"/>
                <a:cs typeface="Lucida Sans Unicode"/>
              </a:rPr>
              <a:t>Guerra</a:t>
            </a:r>
            <a:r>
              <a:rPr sz="1600" spc="150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degli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61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Informazione</a:t>
            </a:r>
            <a:r>
              <a:rPr spc="-5" dirty="0"/>
              <a:t> Multimediale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4644" y="1654555"/>
            <a:ext cx="7366000" cy="3927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La dimensione del filmato dipende da almeno cinque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fattori: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40335" indent="-127635">
              <a:lnSpc>
                <a:spcPct val="100000"/>
              </a:lnSpc>
              <a:buFont typeface="Arial"/>
              <a:buChar char="•"/>
              <a:tabLst>
                <a:tab pos="140970" algn="l"/>
              </a:tabLst>
            </a:pPr>
            <a:r>
              <a:rPr sz="1600" b="1" spc="-5" dirty="0">
                <a:latin typeface="Arial"/>
                <a:cs typeface="Arial"/>
              </a:rPr>
              <a:t>Lunghezza del filmato </a:t>
            </a:r>
            <a:r>
              <a:rPr sz="1600" spc="-5" dirty="0">
                <a:latin typeface="Arial"/>
                <a:cs typeface="Arial"/>
              </a:rPr>
              <a:t>(in termini di</a:t>
            </a:r>
            <a:r>
              <a:rPr sz="1600" spc="1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[s])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04139" indent="-91440">
              <a:lnSpc>
                <a:spcPct val="100000"/>
              </a:lnSpc>
              <a:buFont typeface="Arial"/>
              <a:buChar char="•"/>
              <a:tabLst>
                <a:tab pos="104139" algn="l"/>
              </a:tabLst>
            </a:pPr>
            <a:r>
              <a:rPr sz="1600" b="1" spc="-5" dirty="0">
                <a:latin typeface="Arial"/>
                <a:cs typeface="Arial"/>
              </a:rPr>
              <a:t>Risoluzione grafica </a:t>
            </a:r>
            <a:r>
              <a:rPr sz="1600" spc="-5" dirty="0">
                <a:latin typeface="Arial"/>
                <a:cs typeface="Arial"/>
              </a:rPr>
              <a:t>(quanto più fitta è la griglia che usiamo per digitalizzare</a:t>
            </a:r>
            <a:r>
              <a:rPr sz="1600" spc="1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</a:t>
            </a:r>
            <a:endParaRPr sz="1600">
              <a:latin typeface="Arial"/>
              <a:cs typeface="Arial"/>
            </a:endParaRPr>
          </a:p>
          <a:p>
            <a:pPr marL="104139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singoli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fotogrammi)</a:t>
            </a:r>
            <a:endParaRPr sz="1600">
              <a:latin typeface="Arial"/>
              <a:cs typeface="Arial"/>
            </a:endParaRPr>
          </a:p>
          <a:p>
            <a:pPr marL="597535" lvl="1" indent="-127635">
              <a:lnSpc>
                <a:spcPct val="100000"/>
              </a:lnSpc>
              <a:buChar char="•"/>
              <a:tabLst>
                <a:tab pos="598170" algn="l"/>
              </a:tabLst>
            </a:pP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bassa risoluzione rende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filmato “quadrettato e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indistinto”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40335" indent="-127635">
              <a:lnSpc>
                <a:spcPct val="100000"/>
              </a:lnSpc>
              <a:buFont typeface="Arial"/>
              <a:buChar char="•"/>
              <a:tabLst>
                <a:tab pos="140970" algn="l"/>
              </a:tabLst>
            </a:pPr>
            <a:r>
              <a:rPr sz="1600" b="1" spc="-15" dirty="0">
                <a:latin typeface="Arial"/>
                <a:cs typeface="Arial"/>
              </a:rPr>
              <a:t>L’ampiezza </a:t>
            </a:r>
            <a:r>
              <a:rPr sz="1600" b="1" spc="-5" dirty="0">
                <a:latin typeface="Arial"/>
                <a:cs typeface="Arial"/>
              </a:rPr>
              <a:t>della ‘palette’ </a:t>
            </a:r>
            <a:r>
              <a:rPr sz="1600" spc="-5" dirty="0">
                <a:latin typeface="Arial"/>
                <a:cs typeface="Arial"/>
              </a:rPr>
              <a:t>di colori utilizzata (ossia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numero dei</a:t>
            </a:r>
            <a:r>
              <a:rPr sz="1600" spc="1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colori)</a:t>
            </a:r>
            <a:endParaRPr sz="1600">
              <a:latin typeface="Arial"/>
              <a:cs typeface="Arial"/>
            </a:endParaRPr>
          </a:p>
          <a:p>
            <a:pPr marL="597535" lvl="1" indent="-127635">
              <a:lnSpc>
                <a:spcPct val="100000"/>
              </a:lnSpc>
              <a:buChar char="•"/>
              <a:tabLst>
                <a:tab pos="598170" algn="l"/>
              </a:tabLst>
            </a:pPr>
            <a:r>
              <a:rPr sz="1600" spc="-5" dirty="0">
                <a:latin typeface="Arial"/>
                <a:cs typeface="Arial"/>
              </a:rPr>
              <a:t>Una palette troppo ristretta rende i colori poco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realistici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40335" indent="-127635">
              <a:lnSpc>
                <a:spcPct val="100000"/>
              </a:lnSpc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Il </a:t>
            </a:r>
            <a:r>
              <a:rPr sz="1600" b="1" spc="-5" dirty="0">
                <a:latin typeface="Arial"/>
                <a:cs typeface="Arial"/>
              </a:rPr>
              <a:t>numero di fotogrammi </a:t>
            </a:r>
            <a:r>
              <a:rPr sz="1600" spc="-5" dirty="0">
                <a:latin typeface="Arial"/>
                <a:cs typeface="Arial"/>
              </a:rPr>
              <a:t>(o frame) per</a:t>
            </a:r>
            <a:r>
              <a:rPr sz="1600" spc="1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secondo</a:t>
            </a:r>
            <a:endParaRPr sz="1600">
              <a:latin typeface="Arial"/>
              <a:cs typeface="Arial"/>
            </a:endParaRPr>
          </a:p>
          <a:p>
            <a:pPr marL="469900" marR="5080" lvl="1">
              <a:lnSpc>
                <a:spcPct val="100000"/>
              </a:lnSpc>
              <a:buChar char="•"/>
              <a:tabLst>
                <a:tab pos="598170" algn="l"/>
              </a:tabLst>
            </a:pP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5" dirty="0">
                <a:latin typeface="Arial"/>
                <a:cs typeface="Arial"/>
              </a:rPr>
              <a:t>numero limitato di fotogrammi fa apparire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sequenza di immagini poco  fluida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40335" indent="-127635">
              <a:lnSpc>
                <a:spcPct val="100000"/>
              </a:lnSpc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La </a:t>
            </a:r>
            <a:r>
              <a:rPr sz="1600" b="1" spc="-5" dirty="0">
                <a:latin typeface="Arial"/>
                <a:cs typeface="Arial"/>
              </a:rPr>
              <a:t>qualità</a:t>
            </a:r>
            <a:r>
              <a:rPr sz="1600" b="1" spc="4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dell’audio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62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Algoritmi </a:t>
            </a:r>
            <a:r>
              <a:rPr dirty="0"/>
              <a:t>di compressione</a:t>
            </a:r>
            <a:r>
              <a:rPr spc="-55" dirty="0"/>
              <a:t> </a:t>
            </a:r>
            <a:r>
              <a:rPr spc="-5" dirty="0"/>
              <a:t>video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91844" y="1651507"/>
            <a:ext cx="7524750" cy="2952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30" dirty="0">
                <a:latin typeface="Yu Gothic UI"/>
                <a:cs typeface="Yu Gothic UI"/>
              </a:rPr>
              <a:t>Quicktime </a:t>
            </a:r>
            <a:r>
              <a:rPr sz="1600" b="1" spc="-25" dirty="0">
                <a:latin typeface="Yu Gothic UI"/>
                <a:cs typeface="Yu Gothic UI"/>
              </a:rPr>
              <a:t>(Apple)</a:t>
            </a:r>
            <a:endParaRPr sz="1600">
              <a:latin typeface="Yu Gothic UI"/>
              <a:cs typeface="Yu Gothic U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25" dirty="0">
                <a:latin typeface="Yu Gothic UI"/>
                <a:cs typeface="Yu Gothic UI"/>
              </a:rPr>
              <a:t>Avi </a:t>
            </a:r>
            <a:r>
              <a:rPr sz="1600" b="1" spc="-45" dirty="0">
                <a:latin typeface="Yu Gothic UI"/>
                <a:cs typeface="Yu Gothic UI"/>
              </a:rPr>
              <a:t>(Microsoft)</a:t>
            </a:r>
            <a:endParaRPr sz="1600">
              <a:latin typeface="Yu Gothic UI"/>
              <a:cs typeface="Yu Gothic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45" dirty="0">
                <a:latin typeface="Yu Gothic UI"/>
                <a:cs typeface="Yu Gothic UI"/>
              </a:rPr>
              <a:t>Real </a:t>
            </a:r>
            <a:r>
              <a:rPr sz="1600" b="1" spc="-35" dirty="0">
                <a:latin typeface="Yu Gothic UI"/>
                <a:cs typeface="Yu Gothic UI"/>
              </a:rPr>
              <a:t>Video</a:t>
            </a:r>
            <a:r>
              <a:rPr sz="1600" spc="-35" dirty="0">
                <a:latin typeface="Lucida Sans Unicode"/>
                <a:cs typeface="Lucida Sans Unicode"/>
              </a:rPr>
              <a:t>: </a:t>
            </a:r>
            <a:r>
              <a:rPr sz="1600" spc="-80" dirty="0">
                <a:latin typeface="Lucida Sans Unicode"/>
                <a:cs typeface="Lucida Sans Unicode"/>
              </a:rPr>
              <a:t>usato </a:t>
            </a:r>
            <a:r>
              <a:rPr sz="1600" spc="-110" dirty="0">
                <a:latin typeface="Lucida Sans Unicode"/>
                <a:cs typeface="Lucida Sans Unicode"/>
              </a:rPr>
              <a:t>in </a:t>
            </a:r>
            <a:r>
              <a:rPr sz="1600" spc="-90" dirty="0">
                <a:latin typeface="Lucida Sans Unicode"/>
                <a:cs typeface="Lucida Sans Unicode"/>
              </a:rPr>
              <a:t>applicazioni </a:t>
            </a:r>
            <a:r>
              <a:rPr sz="1600" spc="-120" dirty="0">
                <a:latin typeface="Lucida Sans Unicode"/>
                <a:cs typeface="Lucida Sans Unicode"/>
              </a:rPr>
              <a:t>di </a:t>
            </a:r>
            <a:r>
              <a:rPr sz="1600" spc="-90" dirty="0">
                <a:latin typeface="Lucida Sans Unicode"/>
                <a:cs typeface="Lucida Sans Unicode"/>
              </a:rPr>
              <a:t>streaming </a:t>
            </a:r>
            <a:r>
              <a:rPr sz="1600" spc="-75" dirty="0">
                <a:latin typeface="Lucida Sans Unicode"/>
                <a:cs typeface="Lucida Sans Unicode"/>
              </a:rPr>
              <a:t>video </a:t>
            </a:r>
            <a:r>
              <a:rPr sz="1600" spc="-85" dirty="0">
                <a:latin typeface="Lucida Sans Unicode"/>
                <a:cs typeface="Lucida Sans Unicode"/>
              </a:rPr>
              <a:t>per </a:t>
            </a:r>
            <a:r>
              <a:rPr sz="1600" spc="-55" dirty="0">
                <a:latin typeface="Lucida Sans Unicode"/>
                <a:cs typeface="Lucida Sans Unicode"/>
              </a:rPr>
              <a:t>la </a:t>
            </a:r>
            <a:r>
              <a:rPr sz="1600" spc="-105" dirty="0">
                <a:latin typeface="Lucida Sans Unicode"/>
                <a:cs typeface="Lucida Sans Unicode"/>
              </a:rPr>
              <a:t>fruizione </a:t>
            </a:r>
            <a:r>
              <a:rPr sz="1600" spc="-110" dirty="0">
                <a:latin typeface="Lucida Sans Unicode"/>
                <a:cs typeface="Lucida Sans Unicode"/>
              </a:rPr>
              <a:t>in </a:t>
            </a:r>
            <a:r>
              <a:rPr sz="1600" spc="-114" dirty="0">
                <a:latin typeface="Lucida Sans Unicode"/>
                <a:cs typeface="Lucida Sans Unicode"/>
              </a:rPr>
              <a:t>tempo</a:t>
            </a:r>
            <a:r>
              <a:rPr sz="1600" spc="25" dirty="0">
                <a:latin typeface="Lucida Sans Unicode"/>
                <a:cs typeface="Lucida Sans Unicode"/>
              </a:rPr>
              <a:t> </a:t>
            </a:r>
            <a:r>
              <a:rPr sz="1600" spc="-50" dirty="0">
                <a:latin typeface="Lucida Sans Unicode"/>
                <a:cs typeface="Lucida Sans Unicode"/>
              </a:rPr>
              <a:t>reale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10" dirty="0">
                <a:latin typeface="Lucida Sans Unicode"/>
                <a:cs typeface="Lucida Sans Unicode"/>
              </a:rPr>
              <a:t>un</a:t>
            </a:r>
            <a:r>
              <a:rPr sz="1600" spc="-15" dirty="0">
                <a:latin typeface="Lucida Sans Unicode"/>
                <a:cs typeface="Lucida Sans Unicode"/>
              </a:rPr>
              <a:t> </a:t>
            </a:r>
            <a:r>
              <a:rPr sz="1600" spc="-75" dirty="0">
                <a:latin typeface="Lucida Sans Unicode"/>
                <a:cs typeface="Lucida Sans Unicode"/>
              </a:rPr>
              <a:t>video</a:t>
            </a:r>
            <a:endParaRPr sz="1600">
              <a:latin typeface="Lucida Sans Unicode"/>
              <a:cs typeface="Lucida Sans Unicode"/>
            </a:endParaRPr>
          </a:p>
          <a:p>
            <a:pPr marL="276225" marR="6350" indent="-182880" algn="just">
              <a:lnSpc>
                <a:spcPct val="100000"/>
              </a:lnSpc>
              <a:buFont typeface="Arial"/>
              <a:buChar char="•"/>
              <a:tabLst>
                <a:tab pos="276860" algn="l"/>
              </a:tabLst>
            </a:pPr>
            <a:r>
              <a:rPr sz="1600" spc="-110" dirty="0">
                <a:latin typeface="Lucida Sans Unicode"/>
                <a:cs typeface="Lucida Sans Unicode"/>
              </a:rPr>
              <a:t>i </a:t>
            </a:r>
            <a:r>
              <a:rPr sz="1600" spc="-80" dirty="0">
                <a:latin typeface="Lucida Sans Unicode"/>
                <a:cs typeface="Lucida Sans Unicode"/>
              </a:rPr>
              <a:t>pacchetti </a:t>
            </a:r>
            <a:r>
              <a:rPr sz="1600" spc="-110" dirty="0">
                <a:latin typeface="Lucida Sans Unicode"/>
                <a:cs typeface="Lucida Sans Unicode"/>
              </a:rPr>
              <a:t>audio-video </a:t>
            </a:r>
            <a:r>
              <a:rPr sz="1600" spc="-50" dirty="0">
                <a:latin typeface="Lucida Sans Unicode"/>
                <a:cs typeface="Lucida Sans Unicode"/>
              </a:rPr>
              <a:t>che </a:t>
            </a:r>
            <a:r>
              <a:rPr sz="1600" spc="-80" dirty="0">
                <a:latin typeface="Lucida Sans Unicode"/>
                <a:cs typeface="Lucida Sans Unicode"/>
              </a:rPr>
              <a:t>rappresentano </a:t>
            </a:r>
            <a:r>
              <a:rPr sz="1600" spc="-110" dirty="0">
                <a:latin typeface="Lucida Sans Unicode"/>
                <a:cs typeface="Lucida Sans Unicode"/>
              </a:rPr>
              <a:t>il filmato </a:t>
            </a:r>
            <a:r>
              <a:rPr sz="1600" spc="-85" dirty="0">
                <a:latin typeface="Lucida Sans Unicode"/>
                <a:cs typeface="Lucida Sans Unicode"/>
              </a:rPr>
              <a:t>vengono </a:t>
            </a:r>
            <a:r>
              <a:rPr sz="1600" spc="-70" dirty="0">
                <a:latin typeface="Lucida Sans Unicode"/>
                <a:cs typeface="Lucida Sans Unicode"/>
              </a:rPr>
              <a:t>trasmessi  </a:t>
            </a:r>
            <a:r>
              <a:rPr sz="1600" spc="-90" dirty="0">
                <a:latin typeface="Lucida Sans Unicode"/>
                <a:cs typeface="Lucida Sans Unicode"/>
              </a:rPr>
              <a:t>continuamente </a:t>
            </a:r>
            <a:r>
              <a:rPr sz="1600" spc="-120" dirty="0">
                <a:latin typeface="Lucida Sans Unicode"/>
                <a:cs typeface="Lucida Sans Unicode"/>
              </a:rPr>
              <a:t>l’uno </a:t>
            </a:r>
            <a:r>
              <a:rPr sz="1600" spc="-110" dirty="0">
                <a:latin typeface="Lucida Sans Unicode"/>
                <a:cs typeface="Lucida Sans Unicode"/>
              </a:rPr>
              <a:t>dopo l’altro </a:t>
            </a:r>
            <a:r>
              <a:rPr sz="1600" spc="-5" dirty="0">
                <a:latin typeface="Lucida Sans Unicode"/>
                <a:cs typeface="Lucida Sans Unicode"/>
              </a:rPr>
              <a:t>e </a:t>
            </a:r>
            <a:r>
              <a:rPr sz="1600" spc="-85" dirty="0">
                <a:latin typeface="Lucida Sans Unicode"/>
                <a:cs typeface="Lucida Sans Unicode"/>
              </a:rPr>
              <a:t>vengono </a:t>
            </a:r>
            <a:r>
              <a:rPr sz="1600" spc="-90" dirty="0">
                <a:latin typeface="Lucida Sans Unicode"/>
                <a:cs typeface="Lucida Sans Unicode"/>
              </a:rPr>
              <a:t>visualizzati man </a:t>
            </a:r>
            <a:r>
              <a:rPr sz="1600" spc="-95" dirty="0">
                <a:latin typeface="Lucida Sans Unicode"/>
                <a:cs typeface="Lucida Sans Unicode"/>
              </a:rPr>
              <a:t>mano </a:t>
            </a:r>
            <a:r>
              <a:rPr sz="1600" spc="-50" dirty="0">
                <a:latin typeface="Lucida Sans Unicode"/>
                <a:cs typeface="Lucida Sans Unicode"/>
              </a:rPr>
              <a:t>che </a:t>
            </a:r>
            <a:r>
              <a:rPr sz="1600" spc="-75" dirty="0">
                <a:latin typeface="Lucida Sans Unicode"/>
                <a:cs typeface="Lucida Sans Unicode"/>
              </a:rPr>
              <a:t>arrivano  </a:t>
            </a:r>
            <a:r>
              <a:rPr sz="1600" spc="-95" dirty="0">
                <a:latin typeface="Lucida Sans Unicode"/>
                <a:cs typeface="Lucida Sans Unicode"/>
              </a:rPr>
              <a:t>nell’ordine;</a:t>
            </a:r>
            <a:endParaRPr sz="1600">
              <a:latin typeface="Lucida Sans Unicode"/>
              <a:cs typeface="Lucida Sans Unicode"/>
            </a:endParaRPr>
          </a:p>
          <a:p>
            <a:pPr marL="276225" indent="-18288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76860" algn="l"/>
              </a:tabLst>
            </a:pPr>
            <a:r>
              <a:rPr sz="1600" spc="-110" dirty="0">
                <a:latin typeface="Lucida Sans Unicode"/>
                <a:cs typeface="Lucida Sans Unicode"/>
              </a:rPr>
              <a:t>poi </a:t>
            </a:r>
            <a:r>
              <a:rPr sz="1600" spc="-85" dirty="0">
                <a:latin typeface="Lucida Sans Unicode"/>
                <a:cs typeface="Lucida Sans Unicode"/>
              </a:rPr>
              <a:t>vengono </a:t>
            </a:r>
            <a:r>
              <a:rPr sz="1600" spc="-120" dirty="0">
                <a:latin typeface="Lucida Sans Unicode"/>
                <a:cs typeface="Lucida Sans Unicode"/>
              </a:rPr>
              <a:t>buttati</a:t>
            </a:r>
            <a:r>
              <a:rPr sz="1600" spc="15" dirty="0">
                <a:latin typeface="Lucida Sans Unicode"/>
                <a:cs typeface="Lucida Sans Unicode"/>
              </a:rPr>
              <a:t> </a:t>
            </a:r>
            <a:r>
              <a:rPr sz="1600" spc="-45" dirty="0">
                <a:latin typeface="Lucida Sans Unicode"/>
                <a:cs typeface="Lucida Sans Unicode"/>
              </a:rPr>
              <a:t>via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90" dirty="0">
                <a:latin typeface="Lucida Sans Unicode"/>
                <a:cs typeface="Lucida Sans Unicode"/>
              </a:rPr>
              <a:t>streaming </a:t>
            </a:r>
            <a:r>
              <a:rPr sz="1600" spc="-75" dirty="0">
                <a:latin typeface="Lucida Sans Unicode"/>
                <a:cs typeface="Lucida Sans Unicode"/>
              </a:rPr>
              <a:t>video </a:t>
            </a:r>
            <a:r>
              <a:rPr sz="1600" spc="-35" dirty="0">
                <a:latin typeface="Lucida Sans Unicode"/>
                <a:cs typeface="Lucida Sans Unicode"/>
              </a:rPr>
              <a:t>vs. </a:t>
            </a:r>
            <a:r>
              <a:rPr sz="1600" spc="-50" dirty="0">
                <a:latin typeface="Lucida Sans Unicode"/>
                <a:cs typeface="Lucida Sans Unicode"/>
              </a:rPr>
              <a:t>classico</a:t>
            </a:r>
            <a:r>
              <a:rPr sz="1600" spc="-70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download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0403" y="2159635"/>
            <a:ext cx="34410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i="1" spc="-5" dirty="0">
                <a:latin typeface="Arial"/>
                <a:cs typeface="Arial"/>
              </a:rPr>
              <a:t>Prof. Ing. Donato</a:t>
            </a:r>
            <a:r>
              <a:rPr sz="2200" i="1" spc="-15" dirty="0">
                <a:latin typeface="Arial"/>
                <a:cs typeface="Arial"/>
              </a:rPr>
              <a:t> </a:t>
            </a:r>
            <a:r>
              <a:rPr sz="2200" i="1" spc="-5" dirty="0">
                <a:latin typeface="Arial"/>
                <a:cs typeface="Arial"/>
              </a:rPr>
              <a:t>Impedovo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620776"/>
            <a:ext cx="8243824" cy="143662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7577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Livello</a:t>
            </a:r>
            <a:r>
              <a:rPr dirty="0"/>
              <a:t> </a:t>
            </a:r>
            <a:r>
              <a:rPr spc="-5" dirty="0"/>
              <a:t>Logico-Digitale</a:t>
            </a:r>
          </a:p>
        </p:txBody>
      </p:sp>
      <p:sp>
        <p:nvSpPr>
          <p:cNvPr id="6" name="object 6"/>
          <p:cNvSpPr/>
          <p:nvPr/>
        </p:nvSpPr>
        <p:spPr>
          <a:xfrm>
            <a:off x="8675751" y="2639250"/>
            <a:ext cx="473075" cy="0"/>
          </a:xfrm>
          <a:custGeom>
            <a:avLst/>
            <a:gdLst/>
            <a:ahLst/>
            <a:cxnLst/>
            <a:rect l="l" t="t" r="r" b="b"/>
            <a:pathLst>
              <a:path w="473075">
                <a:moveTo>
                  <a:pt x="0" y="0"/>
                </a:moveTo>
                <a:lnTo>
                  <a:pt x="473011" y="0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54638" y="2639250"/>
            <a:ext cx="3678554" cy="0"/>
          </a:xfrm>
          <a:custGeom>
            <a:avLst/>
            <a:gdLst/>
            <a:ahLst/>
            <a:cxnLst/>
            <a:rect l="l" t="t" r="r" b="b"/>
            <a:pathLst>
              <a:path w="3678554">
                <a:moveTo>
                  <a:pt x="0" y="0"/>
                </a:moveTo>
                <a:lnTo>
                  <a:pt x="3678237" y="0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620776"/>
            <a:ext cx="755650" cy="1437005"/>
          </a:xfrm>
          <a:custGeom>
            <a:avLst/>
            <a:gdLst/>
            <a:ahLst/>
            <a:cxnLst/>
            <a:rect l="l" t="t" r="r" b="b"/>
            <a:pathLst>
              <a:path w="755650" h="1437005">
                <a:moveTo>
                  <a:pt x="0" y="1436624"/>
                </a:moveTo>
                <a:lnTo>
                  <a:pt x="755650" y="1436624"/>
                </a:lnTo>
                <a:lnTo>
                  <a:pt x="755650" y="0"/>
                </a:lnTo>
                <a:lnTo>
                  <a:pt x="0" y="0"/>
                </a:lnTo>
                <a:lnTo>
                  <a:pt x="0" y="1436624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3357879"/>
          </a:xfrm>
          <a:custGeom>
            <a:avLst/>
            <a:gdLst/>
            <a:ahLst/>
            <a:cxnLst/>
            <a:rect l="l" t="t" r="r" b="b"/>
            <a:pathLst>
              <a:path w="142875" h="3357879">
                <a:moveTo>
                  <a:pt x="0" y="3357626"/>
                </a:moveTo>
                <a:lnTo>
                  <a:pt x="142875" y="3357626"/>
                </a:lnTo>
                <a:lnTo>
                  <a:pt x="142875" y="0"/>
                </a:lnTo>
                <a:lnTo>
                  <a:pt x="0" y="0"/>
                </a:lnTo>
                <a:lnTo>
                  <a:pt x="0" y="3357626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87423" y="4245940"/>
            <a:ext cx="519747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Lucida Sans Unicode"/>
                <a:cs typeface="Lucida Sans Unicode"/>
              </a:rPr>
              <a:t>Applicazioni </a:t>
            </a:r>
            <a:r>
              <a:rPr sz="1800" spc="-60" dirty="0">
                <a:latin typeface="Lucida Sans Unicode"/>
                <a:cs typeface="Lucida Sans Unicode"/>
              </a:rPr>
              <a:t>basate </a:t>
            </a:r>
            <a:r>
              <a:rPr sz="1800" spc="-70" dirty="0">
                <a:latin typeface="Lucida Sans Unicode"/>
                <a:cs typeface="Lucida Sans Unicode"/>
              </a:rPr>
              <a:t>su </a:t>
            </a:r>
            <a:r>
              <a:rPr sz="1800" spc="-85" dirty="0">
                <a:latin typeface="Lucida Sans Unicode"/>
                <a:cs typeface="Lucida Sans Unicode"/>
              </a:rPr>
              <a:t>regole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80" dirty="0">
                <a:latin typeface="Lucida Sans Unicode"/>
                <a:cs typeface="Lucida Sans Unicode"/>
              </a:rPr>
              <a:t>booleane: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95580" marR="5080" indent="-182880">
              <a:lnSpc>
                <a:spcPct val="100000"/>
              </a:lnSpc>
              <a:buChar char="•"/>
              <a:tabLst>
                <a:tab pos="195580" algn="l"/>
              </a:tabLst>
            </a:pPr>
            <a:r>
              <a:rPr sz="1800" spc="-40" dirty="0">
                <a:latin typeface="Lucida Sans Unicode"/>
                <a:cs typeface="Lucida Sans Unicode"/>
              </a:rPr>
              <a:t>Regole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114" dirty="0">
                <a:latin typeface="Lucida Sans Unicode"/>
                <a:cs typeface="Lucida Sans Unicode"/>
              </a:rPr>
              <a:t>funzionamento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85" dirty="0">
                <a:latin typeface="Lucida Sans Unicode"/>
                <a:cs typeface="Lucida Sans Unicode"/>
              </a:rPr>
              <a:t>centraline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114" dirty="0">
                <a:latin typeface="Lucida Sans Unicode"/>
                <a:cs typeface="Lucida Sans Unicode"/>
              </a:rPr>
              <a:t>controllo  </a:t>
            </a:r>
            <a:r>
              <a:rPr sz="1800" spc="-40" dirty="0">
                <a:latin typeface="Lucida Sans Unicode"/>
                <a:cs typeface="Lucida Sans Unicode"/>
              </a:rPr>
              <a:t>(ad </a:t>
            </a:r>
            <a:r>
              <a:rPr sz="1800" spc="-85" dirty="0">
                <a:latin typeface="Lucida Sans Unicode"/>
                <a:cs typeface="Lucida Sans Unicode"/>
              </a:rPr>
              <a:t>esempio </a:t>
            </a:r>
            <a:r>
              <a:rPr sz="1800" spc="-90" dirty="0">
                <a:latin typeface="Lucida Sans Unicode"/>
                <a:cs typeface="Lucida Sans Unicode"/>
              </a:rPr>
              <a:t>dei</a:t>
            </a:r>
            <a:r>
              <a:rPr sz="1800" spc="-80" dirty="0">
                <a:latin typeface="Lucida Sans Unicode"/>
                <a:cs typeface="Lucida Sans Unicode"/>
              </a:rPr>
              <a:t> semafori..)</a:t>
            </a:r>
            <a:endParaRPr sz="1800">
              <a:latin typeface="Lucida Sans Unicode"/>
              <a:cs typeface="Lucida Sans Unicode"/>
            </a:endParaRPr>
          </a:p>
          <a:p>
            <a:pPr marL="195580" indent="-182880">
              <a:lnSpc>
                <a:spcPct val="100000"/>
              </a:lnSpc>
              <a:buChar char="•"/>
              <a:tabLst>
                <a:tab pos="195580" algn="l"/>
              </a:tabLst>
            </a:pPr>
            <a:r>
              <a:rPr sz="1800" spc="-40" dirty="0">
                <a:latin typeface="Lucida Sans Unicode"/>
                <a:cs typeface="Lucida Sans Unicode"/>
              </a:rPr>
              <a:t>Regole </a:t>
            </a:r>
            <a:r>
              <a:rPr sz="1800" spc="-130" dirty="0">
                <a:latin typeface="Lucida Sans Unicode"/>
                <a:cs typeface="Lucida Sans Unicode"/>
              </a:rPr>
              <a:t>di </a:t>
            </a:r>
            <a:r>
              <a:rPr sz="1800" spc="-105" dirty="0">
                <a:latin typeface="Lucida Sans Unicode"/>
                <a:cs typeface="Lucida Sans Unicode"/>
              </a:rPr>
              <a:t>movimentazione </a:t>
            </a:r>
            <a:r>
              <a:rPr sz="1800" spc="-90" dirty="0">
                <a:latin typeface="Lucida Sans Unicode"/>
                <a:cs typeface="Lucida Sans Unicode"/>
              </a:rPr>
              <a:t>apparati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spc="-70" dirty="0">
                <a:latin typeface="Lucida Sans Unicode"/>
                <a:cs typeface="Lucida Sans Unicode"/>
              </a:rPr>
              <a:t>meccanici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1607058"/>
            <a:ext cx="8413750" cy="5117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5" dirty="0">
                <a:latin typeface="Lucida Sans Unicode"/>
                <a:cs typeface="Lucida Sans Unicode"/>
              </a:rPr>
              <a:t>Considerato </a:t>
            </a:r>
            <a:r>
              <a:rPr sz="1600" spc="-110" dirty="0">
                <a:latin typeface="Lucida Sans Unicode"/>
                <a:cs typeface="Lucida Sans Unicode"/>
              </a:rPr>
              <a:t>un </a:t>
            </a:r>
            <a:r>
              <a:rPr sz="1600" spc="-80" dirty="0">
                <a:latin typeface="Lucida Sans Unicode"/>
                <a:cs typeface="Lucida Sans Unicode"/>
              </a:rPr>
              <a:t>insieme </a:t>
            </a:r>
            <a:r>
              <a:rPr sz="1600" b="1" spc="190" dirty="0">
                <a:latin typeface="Yu Gothic UI"/>
                <a:cs typeface="Yu Gothic UI"/>
              </a:rPr>
              <a:t>S </a:t>
            </a:r>
            <a:r>
              <a:rPr sz="1600" b="1" spc="-65" dirty="0">
                <a:latin typeface="Yu Gothic UI"/>
                <a:cs typeface="Yu Gothic UI"/>
              </a:rPr>
              <a:t>di</a:t>
            </a:r>
            <a:r>
              <a:rPr sz="1600" b="1" spc="-105" dirty="0">
                <a:latin typeface="Yu Gothic UI"/>
                <a:cs typeface="Yu Gothic UI"/>
              </a:rPr>
              <a:t> </a:t>
            </a:r>
            <a:r>
              <a:rPr sz="1600" b="1" spc="-25" dirty="0">
                <a:latin typeface="Yu Gothic UI"/>
                <a:cs typeface="Yu Gothic UI"/>
              </a:rPr>
              <a:t>elementi:</a:t>
            </a:r>
            <a:endParaRPr sz="1600">
              <a:latin typeface="Yu Gothic UI"/>
              <a:cs typeface="Yu Gothic U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buFont typeface="Arial"/>
              <a:buChar char="•"/>
              <a:tabLst>
                <a:tab pos="195580" algn="l"/>
              </a:tabLst>
            </a:pPr>
            <a:r>
              <a:rPr sz="1800" spc="-100" dirty="0">
                <a:latin typeface="Lucida Sans Unicode"/>
                <a:cs typeface="Lucida Sans Unicode"/>
              </a:rPr>
              <a:t>Ognuno </a:t>
            </a:r>
            <a:r>
              <a:rPr sz="1800" spc="-110" dirty="0">
                <a:latin typeface="Lucida Sans Unicode"/>
                <a:cs typeface="Lucida Sans Unicode"/>
              </a:rPr>
              <a:t>degli </a:t>
            </a:r>
            <a:r>
              <a:rPr sz="1800" spc="-100" dirty="0">
                <a:latin typeface="Lucida Sans Unicode"/>
                <a:cs typeface="Lucida Sans Unicode"/>
              </a:rPr>
              <a:t>elementi </a:t>
            </a:r>
            <a:r>
              <a:rPr sz="1800" spc="-125" dirty="0">
                <a:latin typeface="Lucida Sans Unicode"/>
                <a:cs typeface="Lucida Sans Unicode"/>
              </a:rPr>
              <a:t>può </a:t>
            </a:r>
            <a:r>
              <a:rPr sz="1800" spc="-65" dirty="0">
                <a:latin typeface="Lucida Sans Unicode"/>
                <a:cs typeface="Lucida Sans Unicode"/>
              </a:rPr>
              <a:t>assumere </a:t>
            </a:r>
            <a:r>
              <a:rPr sz="1800" spc="-90" dirty="0">
                <a:latin typeface="Lucida Sans Unicode"/>
                <a:cs typeface="Lucida Sans Unicode"/>
              </a:rPr>
              <a:t>solo </a:t>
            </a:r>
            <a:r>
              <a:rPr sz="1800" spc="-120" dirty="0">
                <a:latin typeface="Lucida Sans Unicode"/>
                <a:cs typeface="Lucida Sans Unicode"/>
              </a:rPr>
              <a:t>uno </a:t>
            </a:r>
            <a:r>
              <a:rPr sz="1800" spc="-95" dirty="0">
                <a:latin typeface="Lucida Sans Unicode"/>
                <a:cs typeface="Lucida Sans Unicode"/>
              </a:rPr>
              <a:t>dei </a:t>
            </a:r>
            <a:r>
              <a:rPr sz="1800" spc="-90" dirty="0">
                <a:latin typeface="Lucida Sans Unicode"/>
                <a:cs typeface="Lucida Sans Unicode"/>
              </a:rPr>
              <a:t>due valori: </a:t>
            </a:r>
            <a:r>
              <a:rPr sz="1800" spc="-110" dirty="0">
                <a:latin typeface="Lucida Sans Unicode"/>
                <a:cs typeface="Lucida Sans Unicode"/>
              </a:rPr>
              <a:t>0,</a:t>
            </a:r>
            <a:r>
              <a:rPr sz="1800" spc="320" dirty="0">
                <a:latin typeface="Lucida Sans Unicode"/>
                <a:cs typeface="Lucida Sans Unicode"/>
              </a:rPr>
              <a:t> </a:t>
            </a:r>
            <a:r>
              <a:rPr sz="1800" spc="-140" dirty="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buFont typeface="Arial"/>
              <a:buChar char="•"/>
              <a:tabLst>
                <a:tab pos="195580" algn="l"/>
              </a:tabLst>
            </a:pPr>
            <a:r>
              <a:rPr sz="1800" spc="-60" dirty="0">
                <a:latin typeface="Lucida Sans Unicode"/>
                <a:cs typeface="Lucida Sans Unicode"/>
              </a:rPr>
              <a:t>Nel </a:t>
            </a:r>
            <a:r>
              <a:rPr sz="1800" spc="-80" dirty="0">
                <a:latin typeface="Lucida Sans Unicode"/>
                <a:cs typeface="Lucida Sans Unicode"/>
              </a:rPr>
              <a:t>quale </a:t>
            </a:r>
            <a:r>
              <a:rPr sz="1800" spc="-60" dirty="0">
                <a:latin typeface="Lucida Sans Unicode"/>
                <a:cs typeface="Lucida Sans Unicode"/>
              </a:rPr>
              <a:t>esiste </a:t>
            </a:r>
            <a:r>
              <a:rPr sz="1800" spc="-95" dirty="0">
                <a:latin typeface="Lucida Sans Unicode"/>
                <a:cs typeface="Lucida Sans Unicode"/>
              </a:rPr>
              <a:t>almeno </a:t>
            </a:r>
            <a:r>
              <a:rPr sz="1800" spc="-85" dirty="0">
                <a:latin typeface="Lucida Sans Unicode"/>
                <a:cs typeface="Lucida Sans Unicode"/>
              </a:rPr>
              <a:t>una </a:t>
            </a:r>
            <a:r>
              <a:rPr sz="1800" spc="-90" dirty="0">
                <a:latin typeface="Lucida Sans Unicode"/>
                <a:cs typeface="Lucida Sans Unicode"/>
              </a:rPr>
              <a:t>coppia </a:t>
            </a:r>
            <a:r>
              <a:rPr sz="1800" spc="-135" dirty="0">
                <a:latin typeface="Lucida Sans Unicode"/>
                <a:cs typeface="Lucida Sans Unicode"/>
              </a:rPr>
              <a:t>di </a:t>
            </a:r>
            <a:r>
              <a:rPr sz="1800" spc="-100" dirty="0">
                <a:latin typeface="Lucida Sans Unicode"/>
                <a:cs typeface="Lucida Sans Unicode"/>
              </a:rPr>
              <a:t>elementi </a:t>
            </a:r>
            <a:r>
              <a:rPr sz="1800" spc="25" dirty="0">
                <a:latin typeface="Lucida Sans Unicode"/>
                <a:cs typeface="Lucida Sans Unicode"/>
              </a:rPr>
              <a:t>X,Y </a:t>
            </a:r>
            <a:r>
              <a:rPr sz="1800" spc="-445" dirty="0">
                <a:latin typeface="Lucida Sans Unicode"/>
                <a:cs typeface="Lucida Sans Unicode"/>
              </a:rPr>
              <a:t>∈ </a:t>
            </a:r>
            <a:r>
              <a:rPr sz="1800" b="1" spc="220" dirty="0">
                <a:latin typeface="Yu Gothic UI"/>
                <a:cs typeface="Yu Gothic UI"/>
              </a:rPr>
              <a:t>S</a:t>
            </a:r>
            <a:r>
              <a:rPr sz="1800" b="1" spc="130" dirty="0">
                <a:latin typeface="Yu Gothic UI"/>
                <a:cs typeface="Yu Gothic UI"/>
              </a:rPr>
              <a:t> </a:t>
            </a:r>
            <a:r>
              <a:rPr sz="1800" b="1" spc="-1105" dirty="0">
                <a:latin typeface="Yu Gothic UI"/>
                <a:cs typeface="Yu Gothic UI"/>
              </a:rPr>
              <a:t>∋′</a:t>
            </a:r>
            <a:r>
              <a:rPr sz="1800" b="1" spc="5" dirty="0">
                <a:latin typeface="Yu Gothic UI"/>
                <a:cs typeface="Yu Gothic UI"/>
              </a:rPr>
              <a:t> </a:t>
            </a:r>
            <a:r>
              <a:rPr sz="1800" b="1" spc="-155" dirty="0">
                <a:latin typeface="Yu Gothic UI"/>
                <a:cs typeface="Yu Gothic UI"/>
              </a:rPr>
              <a:t>X≠Y</a:t>
            </a:r>
            <a:endParaRPr sz="1800">
              <a:latin typeface="Yu Gothic UI"/>
              <a:cs typeface="Yu Gothic U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195580" marR="5080" indent="-182880">
              <a:lnSpc>
                <a:spcPct val="100000"/>
              </a:lnSpc>
              <a:buFont typeface="Arial"/>
              <a:buChar char="•"/>
              <a:tabLst>
                <a:tab pos="195580" algn="l"/>
              </a:tabLst>
            </a:pPr>
            <a:r>
              <a:rPr sz="1800" spc="15" dirty="0">
                <a:latin typeface="Lucida Sans Unicode"/>
                <a:cs typeface="Lucida Sans Unicode"/>
              </a:rPr>
              <a:t>Per </a:t>
            </a:r>
            <a:r>
              <a:rPr sz="1800" spc="-125" dirty="0">
                <a:latin typeface="Lucida Sans Unicode"/>
                <a:cs typeface="Lucida Sans Unicode"/>
              </a:rPr>
              <a:t>i </a:t>
            </a:r>
            <a:r>
              <a:rPr sz="1800" spc="-105" dirty="0">
                <a:latin typeface="Lucida Sans Unicode"/>
                <a:cs typeface="Lucida Sans Unicode"/>
              </a:rPr>
              <a:t>quali </a:t>
            </a:r>
            <a:r>
              <a:rPr sz="1800" spc="-45" dirty="0">
                <a:latin typeface="Lucida Sans Unicode"/>
                <a:cs typeface="Lucida Sans Unicode"/>
              </a:rPr>
              <a:t>sia </a:t>
            </a:r>
            <a:r>
              <a:rPr sz="1800" spc="-110" dirty="0">
                <a:latin typeface="Lucida Sans Unicode"/>
                <a:cs typeface="Lucida Sans Unicode"/>
              </a:rPr>
              <a:t>definita </a:t>
            </a:r>
            <a:r>
              <a:rPr sz="1800" spc="-80" dirty="0">
                <a:latin typeface="Lucida Sans Unicode"/>
                <a:cs typeface="Lucida Sans Unicode"/>
              </a:rPr>
              <a:t>una legge </a:t>
            </a:r>
            <a:r>
              <a:rPr sz="1800" spc="-135" dirty="0">
                <a:latin typeface="Lucida Sans Unicode"/>
                <a:cs typeface="Lucida Sans Unicode"/>
              </a:rPr>
              <a:t>di </a:t>
            </a:r>
            <a:r>
              <a:rPr sz="1800" spc="-100" dirty="0">
                <a:latin typeface="Lucida Sans Unicode"/>
                <a:cs typeface="Lucida Sans Unicode"/>
              </a:rPr>
              <a:t>composizione, detta </a:t>
            </a:r>
            <a:r>
              <a:rPr sz="1800" b="1" spc="-15" dirty="0">
                <a:latin typeface="Yu Gothic UI"/>
                <a:cs typeface="Yu Gothic UI"/>
              </a:rPr>
              <a:t>somma </a:t>
            </a:r>
            <a:r>
              <a:rPr sz="1800" b="1" spc="-35" dirty="0">
                <a:latin typeface="Yu Gothic UI"/>
                <a:cs typeface="Yu Gothic UI"/>
              </a:rPr>
              <a:t>logica </a:t>
            </a:r>
            <a:r>
              <a:rPr sz="1800" b="1" spc="-40" dirty="0">
                <a:latin typeface="Yu Gothic UI"/>
                <a:cs typeface="Yu Gothic UI"/>
              </a:rPr>
              <a:t>(+), </a:t>
            </a:r>
            <a:r>
              <a:rPr sz="1800" b="1" spc="-30" dirty="0">
                <a:latin typeface="Yu Gothic UI"/>
                <a:cs typeface="Yu Gothic UI"/>
              </a:rPr>
              <a:t>tale  </a:t>
            </a:r>
            <a:r>
              <a:rPr sz="1800" b="1" spc="20" dirty="0">
                <a:latin typeface="Yu Gothic UI"/>
                <a:cs typeface="Yu Gothic UI"/>
              </a:rPr>
              <a:t>che </a:t>
            </a:r>
            <a:r>
              <a:rPr sz="1800" b="1" spc="40" dirty="0">
                <a:latin typeface="Yu Gothic UI"/>
                <a:cs typeface="Yu Gothic UI"/>
              </a:rPr>
              <a:t>Z </a:t>
            </a:r>
            <a:r>
              <a:rPr sz="1800" b="1" spc="-200" dirty="0">
                <a:latin typeface="Yu Gothic UI"/>
                <a:cs typeface="Yu Gothic UI"/>
              </a:rPr>
              <a:t>= </a:t>
            </a:r>
            <a:r>
              <a:rPr sz="1800" b="1" spc="85" dirty="0">
                <a:latin typeface="Yu Gothic UI"/>
                <a:cs typeface="Yu Gothic UI"/>
              </a:rPr>
              <a:t>X </a:t>
            </a:r>
            <a:r>
              <a:rPr sz="1800" b="1" spc="-200" dirty="0">
                <a:latin typeface="Yu Gothic UI"/>
                <a:cs typeface="Yu Gothic UI"/>
              </a:rPr>
              <a:t>+ </a:t>
            </a:r>
            <a:r>
              <a:rPr sz="1800" b="1" spc="114" dirty="0">
                <a:latin typeface="Yu Gothic UI"/>
                <a:cs typeface="Yu Gothic UI"/>
              </a:rPr>
              <a:t>Y, </a:t>
            </a:r>
            <a:r>
              <a:rPr sz="1800" spc="-85" dirty="0">
                <a:latin typeface="Lucida Sans Unicode"/>
                <a:cs typeface="Lucida Sans Unicode"/>
              </a:rPr>
              <a:t>con </a:t>
            </a:r>
            <a:r>
              <a:rPr sz="1800" dirty="0">
                <a:latin typeface="Lucida Sans Unicode"/>
                <a:cs typeface="Lucida Sans Unicode"/>
              </a:rPr>
              <a:t>X,Y, </a:t>
            </a:r>
            <a:r>
              <a:rPr sz="1800" spc="10" dirty="0">
                <a:latin typeface="Lucida Sans Unicode"/>
                <a:cs typeface="Lucida Sans Unicode"/>
              </a:rPr>
              <a:t>Z </a:t>
            </a:r>
            <a:r>
              <a:rPr sz="1800" spc="-445" dirty="0">
                <a:latin typeface="Lucida Sans Unicode"/>
                <a:cs typeface="Lucida Sans Unicode"/>
              </a:rPr>
              <a:t>∈</a:t>
            </a:r>
            <a:r>
              <a:rPr sz="1800" spc="-340" dirty="0">
                <a:latin typeface="Lucida Sans Unicode"/>
                <a:cs typeface="Lucida Sans Unicode"/>
              </a:rPr>
              <a:t> </a:t>
            </a:r>
            <a:r>
              <a:rPr sz="1800" b="1" spc="220" dirty="0">
                <a:latin typeface="Yu Gothic UI"/>
                <a:cs typeface="Yu Gothic UI"/>
              </a:rPr>
              <a:t>S</a:t>
            </a:r>
            <a:endParaRPr sz="1800">
              <a:latin typeface="Yu Gothic UI"/>
              <a:cs typeface="Yu Gothic U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195580" marR="5080" indent="-182880">
              <a:lnSpc>
                <a:spcPct val="100000"/>
              </a:lnSpc>
              <a:buFont typeface="Arial"/>
              <a:buChar char="•"/>
              <a:tabLst>
                <a:tab pos="195580" algn="l"/>
              </a:tabLst>
            </a:pPr>
            <a:r>
              <a:rPr sz="1800" spc="15" dirty="0">
                <a:latin typeface="Lucida Sans Unicode"/>
                <a:cs typeface="Lucida Sans Unicode"/>
              </a:rPr>
              <a:t>Per </a:t>
            </a:r>
            <a:r>
              <a:rPr sz="1800" spc="-125" dirty="0">
                <a:latin typeface="Lucida Sans Unicode"/>
                <a:cs typeface="Lucida Sans Unicode"/>
              </a:rPr>
              <a:t>i </a:t>
            </a:r>
            <a:r>
              <a:rPr sz="1800" spc="-105" dirty="0">
                <a:latin typeface="Lucida Sans Unicode"/>
                <a:cs typeface="Lucida Sans Unicode"/>
              </a:rPr>
              <a:t>quali </a:t>
            </a:r>
            <a:r>
              <a:rPr sz="1800" spc="-45" dirty="0">
                <a:latin typeface="Lucida Sans Unicode"/>
                <a:cs typeface="Lucida Sans Unicode"/>
              </a:rPr>
              <a:t>sia </a:t>
            </a:r>
            <a:r>
              <a:rPr sz="1800" spc="-110" dirty="0">
                <a:latin typeface="Lucida Sans Unicode"/>
                <a:cs typeface="Lucida Sans Unicode"/>
              </a:rPr>
              <a:t>definita </a:t>
            </a:r>
            <a:r>
              <a:rPr sz="1800" spc="-80" dirty="0">
                <a:latin typeface="Lucida Sans Unicode"/>
                <a:cs typeface="Lucida Sans Unicode"/>
              </a:rPr>
              <a:t>una legge </a:t>
            </a:r>
            <a:r>
              <a:rPr sz="1800" spc="-135" dirty="0">
                <a:latin typeface="Lucida Sans Unicode"/>
                <a:cs typeface="Lucida Sans Unicode"/>
              </a:rPr>
              <a:t>di </a:t>
            </a:r>
            <a:r>
              <a:rPr sz="1800" spc="-100" dirty="0">
                <a:latin typeface="Lucida Sans Unicode"/>
                <a:cs typeface="Lucida Sans Unicode"/>
              </a:rPr>
              <a:t>composizione, detta </a:t>
            </a:r>
            <a:r>
              <a:rPr sz="1800" b="1" spc="-100" dirty="0">
                <a:latin typeface="Yu Gothic UI"/>
                <a:cs typeface="Yu Gothic UI"/>
              </a:rPr>
              <a:t>prodotto </a:t>
            </a:r>
            <a:r>
              <a:rPr sz="1800" b="1" spc="-60" dirty="0">
                <a:latin typeface="Yu Gothic UI"/>
                <a:cs typeface="Yu Gothic UI"/>
              </a:rPr>
              <a:t>logico </a:t>
            </a:r>
            <a:r>
              <a:rPr sz="1800" b="1" spc="-20" dirty="0">
                <a:latin typeface="Yu Gothic UI"/>
                <a:cs typeface="Yu Gothic UI"/>
              </a:rPr>
              <a:t>(•), </a:t>
            </a:r>
            <a:r>
              <a:rPr sz="1800" b="1" spc="-30" dirty="0">
                <a:latin typeface="Yu Gothic UI"/>
                <a:cs typeface="Yu Gothic UI"/>
              </a:rPr>
              <a:t>tale  </a:t>
            </a:r>
            <a:r>
              <a:rPr sz="1800" b="1" spc="20" dirty="0">
                <a:latin typeface="Yu Gothic UI"/>
                <a:cs typeface="Yu Gothic UI"/>
              </a:rPr>
              <a:t>che </a:t>
            </a:r>
            <a:r>
              <a:rPr sz="1800" b="1" spc="40" dirty="0">
                <a:latin typeface="Yu Gothic UI"/>
                <a:cs typeface="Yu Gothic UI"/>
              </a:rPr>
              <a:t>Z </a:t>
            </a:r>
            <a:r>
              <a:rPr sz="1800" b="1" spc="-200" dirty="0">
                <a:latin typeface="Yu Gothic UI"/>
                <a:cs typeface="Yu Gothic UI"/>
              </a:rPr>
              <a:t>= </a:t>
            </a:r>
            <a:r>
              <a:rPr sz="1800" b="1" spc="85" dirty="0">
                <a:latin typeface="Yu Gothic UI"/>
                <a:cs typeface="Yu Gothic UI"/>
              </a:rPr>
              <a:t>X </a:t>
            </a:r>
            <a:r>
              <a:rPr sz="1800" b="1" spc="-114" dirty="0">
                <a:latin typeface="Yu Gothic UI"/>
                <a:cs typeface="Yu Gothic UI"/>
              </a:rPr>
              <a:t>• </a:t>
            </a:r>
            <a:r>
              <a:rPr sz="1800" b="1" spc="114" dirty="0">
                <a:latin typeface="Yu Gothic UI"/>
                <a:cs typeface="Yu Gothic UI"/>
              </a:rPr>
              <a:t>Y, </a:t>
            </a:r>
            <a:r>
              <a:rPr sz="1800" spc="-85" dirty="0">
                <a:latin typeface="Lucida Sans Unicode"/>
                <a:cs typeface="Lucida Sans Unicode"/>
              </a:rPr>
              <a:t>con </a:t>
            </a:r>
            <a:r>
              <a:rPr sz="1800" dirty="0">
                <a:latin typeface="Lucida Sans Unicode"/>
                <a:cs typeface="Lucida Sans Unicode"/>
              </a:rPr>
              <a:t>X,Y, </a:t>
            </a:r>
            <a:r>
              <a:rPr sz="1800" spc="10" dirty="0">
                <a:latin typeface="Lucida Sans Unicode"/>
                <a:cs typeface="Lucida Sans Unicode"/>
              </a:rPr>
              <a:t>Z </a:t>
            </a:r>
            <a:r>
              <a:rPr sz="1800" spc="-445" dirty="0">
                <a:latin typeface="Lucida Sans Unicode"/>
                <a:cs typeface="Lucida Sans Unicode"/>
              </a:rPr>
              <a:t>∈</a:t>
            </a:r>
            <a:r>
              <a:rPr sz="1800" spc="-430" dirty="0">
                <a:latin typeface="Lucida Sans Unicode"/>
                <a:cs typeface="Lucida Sans Unicode"/>
              </a:rPr>
              <a:t> </a:t>
            </a:r>
            <a:r>
              <a:rPr sz="1800" b="1" spc="220" dirty="0">
                <a:latin typeface="Yu Gothic UI"/>
                <a:cs typeface="Yu Gothic UI"/>
              </a:rPr>
              <a:t>S</a:t>
            </a:r>
            <a:endParaRPr sz="1800">
              <a:latin typeface="Yu Gothic UI"/>
              <a:cs typeface="Yu Gothic U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buFont typeface="Arial"/>
              <a:buChar char="•"/>
              <a:tabLst>
                <a:tab pos="195580" algn="l"/>
              </a:tabLst>
            </a:pPr>
            <a:r>
              <a:rPr sz="1800" spc="-30" dirty="0">
                <a:latin typeface="Lucida Sans Unicode"/>
                <a:cs typeface="Lucida Sans Unicode"/>
              </a:rPr>
              <a:t>Che </a:t>
            </a:r>
            <a:r>
              <a:rPr sz="1800" spc="-85" dirty="0">
                <a:latin typeface="Lucida Sans Unicode"/>
                <a:cs typeface="Lucida Sans Unicode"/>
              </a:rPr>
              <a:t>contenga </a:t>
            </a:r>
            <a:r>
              <a:rPr sz="1800" spc="-120" dirty="0">
                <a:latin typeface="Lucida Sans Unicode"/>
                <a:cs typeface="Lucida Sans Unicode"/>
              </a:rPr>
              <a:t>un </a:t>
            </a:r>
            <a:r>
              <a:rPr sz="1800" spc="-95" dirty="0">
                <a:latin typeface="Lucida Sans Unicode"/>
                <a:cs typeface="Lucida Sans Unicode"/>
              </a:rPr>
              <a:t>elemento </a:t>
            </a:r>
            <a:r>
              <a:rPr sz="1800" spc="-114" dirty="0">
                <a:latin typeface="Lucida Sans Unicode"/>
                <a:cs typeface="Lucida Sans Unicode"/>
              </a:rPr>
              <a:t>neutro </a:t>
            </a:r>
            <a:r>
              <a:rPr sz="1800" spc="-110" dirty="0">
                <a:latin typeface="Lucida Sans Unicode"/>
                <a:cs typeface="Lucida Sans Unicode"/>
              </a:rPr>
              <a:t>rispetto </a:t>
            </a:r>
            <a:r>
              <a:rPr sz="1800" spc="-65" dirty="0">
                <a:latin typeface="Lucida Sans Unicode"/>
                <a:cs typeface="Lucida Sans Unicode"/>
              </a:rPr>
              <a:t>alla </a:t>
            </a:r>
            <a:r>
              <a:rPr sz="1800" spc="-100" dirty="0">
                <a:latin typeface="Lucida Sans Unicode"/>
                <a:cs typeface="Lucida Sans Unicode"/>
              </a:rPr>
              <a:t>somma </a:t>
            </a:r>
            <a:r>
              <a:rPr sz="1800" spc="-40" dirty="0">
                <a:latin typeface="Lucida Sans Unicode"/>
                <a:cs typeface="Lucida Sans Unicode"/>
              </a:rPr>
              <a:t>(o </a:t>
            </a:r>
            <a:r>
              <a:rPr sz="1800" spc="-75" dirty="0">
                <a:latin typeface="Lucida Sans Unicode"/>
                <a:cs typeface="Lucida Sans Unicode"/>
              </a:rPr>
              <a:t>zero), </a:t>
            </a:r>
            <a:r>
              <a:rPr sz="1800" spc="-105" dirty="0">
                <a:latin typeface="Lucida Sans Unicode"/>
                <a:cs typeface="Lucida Sans Unicode"/>
              </a:rPr>
              <a:t>indicato</a:t>
            </a:r>
            <a:r>
              <a:rPr sz="1800" spc="-254" dirty="0">
                <a:latin typeface="Lucida Sans Unicode"/>
                <a:cs typeface="Lucida Sans Unicode"/>
              </a:rPr>
              <a:t> </a:t>
            </a:r>
            <a:r>
              <a:rPr sz="1800" spc="-95" dirty="0">
                <a:latin typeface="Lucida Sans Unicode"/>
                <a:cs typeface="Lucida Sans Unicode"/>
              </a:rPr>
              <a:t>dal</a:t>
            </a:r>
            <a:endParaRPr sz="1800">
              <a:latin typeface="Lucida Sans Unicode"/>
              <a:cs typeface="Lucida Sans Unicode"/>
            </a:endParaRPr>
          </a:p>
          <a:p>
            <a:pPr marL="194945">
              <a:lnSpc>
                <a:spcPct val="100000"/>
              </a:lnSpc>
            </a:pPr>
            <a:r>
              <a:rPr sz="1800" spc="-120" dirty="0">
                <a:latin typeface="Lucida Sans Unicode"/>
                <a:cs typeface="Lucida Sans Unicode"/>
              </a:rPr>
              <a:t>simbolo </a:t>
            </a:r>
            <a:r>
              <a:rPr sz="1800" b="1" spc="35" dirty="0">
                <a:latin typeface="Yu Gothic UI"/>
                <a:cs typeface="Yu Gothic UI"/>
              </a:rPr>
              <a:t>0, </a:t>
            </a:r>
            <a:r>
              <a:rPr sz="1800" b="1" spc="-25" dirty="0">
                <a:latin typeface="Yu Gothic UI"/>
                <a:cs typeface="Yu Gothic UI"/>
              </a:rPr>
              <a:t>tale </a:t>
            </a:r>
            <a:r>
              <a:rPr sz="1800" b="1" spc="20" dirty="0">
                <a:latin typeface="Yu Gothic UI"/>
                <a:cs typeface="Yu Gothic UI"/>
              </a:rPr>
              <a:t>che </a:t>
            </a:r>
            <a:r>
              <a:rPr sz="1800" b="1" spc="85" dirty="0">
                <a:latin typeface="Yu Gothic UI"/>
                <a:cs typeface="Yu Gothic UI"/>
              </a:rPr>
              <a:t>X </a:t>
            </a:r>
            <a:r>
              <a:rPr sz="1800" b="1" spc="-200" dirty="0">
                <a:latin typeface="Yu Gothic UI"/>
                <a:cs typeface="Yu Gothic UI"/>
              </a:rPr>
              <a:t>+ </a:t>
            </a:r>
            <a:r>
              <a:rPr sz="1800" b="1" dirty="0">
                <a:latin typeface="Yu Gothic UI"/>
                <a:cs typeface="Yu Gothic UI"/>
              </a:rPr>
              <a:t>0 </a:t>
            </a:r>
            <a:r>
              <a:rPr sz="1800" b="1" spc="-200" dirty="0">
                <a:latin typeface="Yu Gothic UI"/>
                <a:cs typeface="Yu Gothic UI"/>
              </a:rPr>
              <a:t>=</a:t>
            </a:r>
            <a:r>
              <a:rPr sz="1800" b="1" spc="-180" dirty="0">
                <a:latin typeface="Yu Gothic UI"/>
                <a:cs typeface="Yu Gothic UI"/>
              </a:rPr>
              <a:t> </a:t>
            </a:r>
            <a:r>
              <a:rPr sz="1800" b="1" spc="85" dirty="0">
                <a:latin typeface="Yu Gothic UI"/>
                <a:cs typeface="Yu Gothic UI"/>
              </a:rPr>
              <a:t>X</a:t>
            </a:r>
            <a:endParaRPr sz="1800">
              <a:latin typeface="Yu Gothic UI"/>
              <a:cs typeface="Yu Gothic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95580" marR="7620" indent="-182880">
              <a:lnSpc>
                <a:spcPct val="100000"/>
              </a:lnSpc>
              <a:buFont typeface="Arial"/>
              <a:buChar char="•"/>
              <a:tabLst>
                <a:tab pos="195580" algn="l"/>
              </a:tabLst>
            </a:pPr>
            <a:r>
              <a:rPr sz="1800" spc="-30" dirty="0">
                <a:latin typeface="Lucida Sans Unicode"/>
                <a:cs typeface="Lucida Sans Unicode"/>
              </a:rPr>
              <a:t>Che </a:t>
            </a:r>
            <a:r>
              <a:rPr sz="1800" spc="-85" dirty="0">
                <a:latin typeface="Lucida Sans Unicode"/>
                <a:cs typeface="Lucida Sans Unicode"/>
              </a:rPr>
              <a:t>contenga </a:t>
            </a:r>
            <a:r>
              <a:rPr sz="1800" spc="-125" dirty="0">
                <a:latin typeface="Lucida Sans Unicode"/>
                <a:cs typeface="Lucida Sans Unicode"/>
              </a:rPr>
              <a:t>un </a:t>
            </a:r>
            <a:r>
              <a:rPr sz="1800" spc="-95" dirty="0">
                <a:latin typeface="Lucida Sans Unicode"/>
                <a:cs typeface="Lucida Sans Unicode"/>
              </a:rPr>
              <a:t>elemento </a:t>
            </a:r>
            <a:r>
              <a:rPr sz="1800" spc="-114" dirty="0">
                <a:latin typeface="Lucida Sans Unicode"/>
                <a:cs typeface="Lucida Sans Unicode"/>
              </a:rPr>
              <a:t>neutro </a:t>
            </a:r>
            <a:r>
              <a:rPr sz="1800" spc="-110" dirty="0">
                <a:latin typeface="Lucida Sans Unicode"/>
                <a:cs typeface="Lucida Sans Unicode"/>
              </a:rPr>
              <a:t>rispetto </a:t>
            </a:r>
            <a:r>
              <a:rPr sz="1800" spc="-65" dirty="0">
                <a:latin typeface="Lucida Sans Unicode"/>
                <a:cs typeface="Lucida Sans Unicode"/>
              </a:rPr>
              <a:t>al </a:t>
            </a:r>
            <a:r>
              <a:rPr sz="1800" spc="-140" dirty="0">
                <a:latin typeface="Lucida Sans Unicode"/>
                <a:cs typeface="Lucida Sans Unicode"/>
              </a:rPr>
              <a:t>prodotto </a:t>
            </a:r>
            <a:r>
              <a:rPr sz="1800" spc="-50" dirty="0">
                <a:latin typeface="Lucida Sans Unicode"/>
                <a:cs typeface="Lucida Sans Unicode"/>
              </a:rPr>
              <a:t>(o </a:t>
            </a:r>
            <a:r>
              <a:rPr sz="1800" spc="-90" dirty="0">
                <a:latin typeface="Lucida Sans Unicode"/>
                <a:cs typeface="Lucida Sans Unicode"/>
              </a:rPr>
              <a:t>unità), </a:t>
            </a:r>
            <a:r>
              <a:rPr sz="1800" spc="-105" dirty="0">
                <a:latin typeface="Lucida Sans Unicode"/>
                <a:cs typeface="Lucida Sans Unicode"/>
              </a:rPr>
              <a:t>indicato </a:t>
            </a:r>
            <a:r>
              <a:rPr sz="1800" spc="-95" dirty="0">
                <a:latin typeface="Lucida Sans Unicode"/>
                <a:cs typeface="Lucida Sans Unicode"/>
              </a:rPr>
              <a:t>dal  </a:t>
            </a:r>
            <a:r>
              <a:rPr sz="1800" spc="-120" dirty="0">
                <a:latin typeface="Lucida Sans Unicode"/>
                <a:cs typeface="Lucida Sans Unicode"/>
              </a:rPr>
              <a:t>simbolo </a:t>
            </a:r>
            <a:r>
              <a:rPr sz="1800" b="1" spc="170" dirty="0">
                <a:latin typeface="Yu Gothic UI"/>
                <a:cs typeface="Yu Gothic UI"/>
              </a:rPr>
              <a:t>1, </a:t>
            </a:r>
            <a:r>
              <a:rPr sz="1800" b="1" spc="-25" dirty="0">
                <a:latin typeface="Yu Gothic UI"/>
                <a:cs typeface="Yu Gothic UI"/>
              </a:rPr>
              <a:t>tale </a:t>
            </a:r>
            <a:r>
              <a:rPr sz="1800" b="1" spc="20" dirty="0">
                <a:latin typeface="Yu Gothic UI"/>
                <a:cs typeface="Yu Gothic UI"/>
              </a:rPr>
              <a:t>che </a:t>
            </a:r>
            <a:r>
              <a:rPr sz="1800" b="1" spc="85" dirty="0">
                <a:latin typeface="Yu Gothic UI"/>
                <a:cs typeface="Yu Gothic UI"/>
              </a:rPr>
              <a:t>X </a:t>
            </a:r>
            <a:r>
              <a:rPr sz="1800" b="1" spc="-114" dirty="0">
                <a:latin typeface="Yu Gothic UI"/>
                <a:cs typeface="Yu Gothic UI"/>
              </a:rPr>
              <a:t>• </a:t>
            </a:r>
            <a:r>
              <a:rPr sz="1800" b="1" spc="275" dirty="0">
                <a:latin typeface="Yu Gothic UI"/>
                <a:cs typeface="Yu Gothic UI"/>
              </a:rPr>
              <a:t>1</a:t>
            </a:r>
            <a:r>
              <a:rPr sz="1800" b="1" spc="-210" dirty="0">
                <a:latin typeface="Yu Gothic UI"/>
                <a:cs typeface="Yu Gothic UI"/>
              </a:rPr>
              <a:t> </a:t>
            </a:r>
            <a:r>
              <a:rPr sz="1800" b="1" spc="-200" dirty="0">
                <a:latin typeface="Yu Gothic UI"/>
                <a:cs typeface="Yu Gothic UI"/>
              </a:rPr>
              <a:t>= </a:t>
            </a:r>
            <a:r>
              <a:rPr sz="1800" b="1" spc="85" dirty="0">
                <a:latin typeface="Yu Gothic UI"/>
                <a:cs typeface="Yu Gothic UI"/>
              </a:rPr>
              <a:t>X</a:t>
            </a:r>
            <a:endParaRPr sz="1800">
              <a:latin typeface="Yu Gothic UI"/>
              <a:cs typeface="Yu Gothic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65" dirty="0">
                <a:latin typeface="Lucida Sans Unicode"/>
                <a:cs typeface="Lucida Sans Unicode"/>
              </a:rPr>
              <a:t>Continua…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Algebra </a:t>
            </a:r>
            <a:r>
              <a:rPr dirty="0"/>
              <a:t>di</a:t>
            </a:r>
            <a:r>
              <a:rPr spc="-15" dirty="0"/>
              <a:t> </a:t>
            </a:r>
            <a:r>
              <a:rPr dirty="0"/>
              <a:t>Boole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1605534"/>
            <a:ext cx="8413115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Lucida Sans Unicode"/>
                <a:cs typeface="Lucida Sans Unicode"/>
              </a:rPr>
              <a:t>Considerato </a:t>
            </a:r>
            <a:r>
              <a:rPr sz="1800" spc="-125" dirty="0">
                <a:latin typeface="Lucida Sans Unicode"/>
                <a:cs typeface="Lucida Sans Unicode"/>
              </a:rPr>
              <a:t>un </a:t>
            </a:r>
            <a:r>
              <a:rPr sz="1800" spc="-85" dirty="0">
                <a:latin typeface="Lucida Sans Unicode"/>
                <a:cs typeface="Lucida Sans Unicode"/>
              </a:rPr>
              <a:t>insieme </a:t>
            </a:r>
            <a:r>
              <a:rPr sz="1800" b="1" spc="220" dirty="0">
                <a:latin typeface="Yu Gothic UI"/>
                <a:cs typeface="Yu Gothic UI"/>
              </a:rPr>
              <a:t>S </a:t>
            </a:r>
            <a:r>
              <a:rPr sz="1800" b="1" spc="-75" dirty="0">
                <a:latin typeface="Yu Gothic UI"/>
                <a:cs typeface="Yu Gothic UI"/>
              </a:rPr>
              <a:t>di</a:t>
            </a:r>
            <a:r>
              <a:rPr sz="1800" b="1" spc="-100" dirty="0">
                <a:latin typeface="Yu Gothic UI"/>
                <a:cs typeface="Yu Gothic UI"/>
              </a:rPr>
              <a:t> </a:t>
            </a:r>
            <a:r>
              <a:rPr sz="1800" b="1" spc="-25" dirty="0">
                <a:latin typeface="Yu Gothic UI"/>
                <a:cs typeface="Yu Gothic UI"/>
              </a:rPr>
              <a:t>elementi:</a:t>
            </a:r>
            <a:endParaRPr sz="1800">
              <a:latin typeface="Yu Gothic UI"/>
              <a:cs typeface="Yu Gothic UI"/>
            </a:endParaRPr>
          </a:p>
          <a:p>
            <a:pPr marL="12700">
              <a:lnSpc>
                <a:spcPct val="100000"/>
              </a:lnSpc>
            </a:pPr>
            <a:r>
              <a:rPr sz="1800" spc="-90" dirty="0">
                <a:latin typeface="Lucida Sans Unicode"/>
                <a:cs typeface="Lucida Sans Unicode"/>
              </a:rPr>
              <a:t>…continua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95580" marR="5715" indent="-18288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95580" algn="l"/>
                <a:tab pos="1841500" algn="l"/>
                <a:tab pos="2286635" algn="l"/>
              </a:tabLst>
            </a:pPr>
            <a:r>
              <a:rPr sz="1800" spc="15" dirty="0">
                <a:latin typeface="Lucida Sans Unicode"/>
                <a:cs typeface="Lucida Sans Unicode"/>
              </a:rPr>
              <a:t>Per </a:t>
            </a:r>
            <a:r>
              <a:rPr sz="1800" spc="-125" dirty="0">
                <a:latin typeface="Lucida Sans Unicode"/>
                <a:cs typeface="Lucida Sans Unicode"/>
              </a:rPr>
              <a:t>il </a:t>
            </a:r>
            <a:r>
              <a:rPr sz="1800" spc="-80" dirty="0">
                <a:latin typeface="Lucida Sans Unicode"/>
                <a:cs typeface="Lucida Sans Unicode"/>
              </a:rPr>
              <a:t>quale </a:t>
            </a:r>
            <a:r>
              <a:rPr sz="1800" spc="-90" dirty="0">
                <a:latin typeface="Lucida Sans Unicode"/>
                <a:cs typeface="Lucida Sans Unicode"/>
              </a:rPr>
              <a:t>valgono </a:t>
            </a:r>
            <a:r>
              <a:rPr sz="1800" spc="-65" dirty="0">
                <a:latin typeface="Lucida Sans Unicode"/>
                <a:cs typeface="Lucida Sans Unicode"/>
              </a:rPr>
              <a:t>le </a:t>
            </a:r>
            <a:r>
              <a:rPr sz="1800" spc="-110" dirty="0">
                <a:latin typeface="Lucida Sans Unicode"/>
                <a:cs typeface="Lucida Sans Unicode"/>
              </a:rPr>
              <a:t>proprietà </a:t>
            </a:r>
            <a:r>
              <a:rPr sz="1800" spc="-105" dirty="0">
                <a:latin typeface="Lucida Sans Unicode"/>
                <a:cs typeface="Lucida Sans Unicode"/>
              </a:rPr>
              <a:t>commutative </a:t>
            </a:r>
            <a:r>
              <a:rPr sz="1800" spc="-85" dirty="0">
                <a:latin typeface="Lucida Sans Unicode"/>
                <a:cs typeface="Lucida Sans Unicode"/>
              </a:rPr>
              <a:t>delle </a:t>
            </a:r>
            <a:r>
              <a:rPr sz="1800" spc="-105" dirty="0">
                <a:latin typeface="Lucida Sans Unicode"/>
                <a:cs typeface="Lucida Sans Unicode"/>
              </a:rPr>
              <a:t>operazioni </a:t>
            </a:r>
            <a:r>
              <a:rPr sz="1800" spc="-185" dirty="0">
                <a:latin typeface="Lucida Sans Unicode"/>
                <a:cs typeface="Lucida Sans Unicode"/>
              </a:rPr>
              <a:t>(+ </a:t>
            </a:r>
            <a:r>
              <a:rPr sz="1800" spc="-5" dirty="0">
                <a:latin typeface="Lucida Sans Unicode"/>
                <a:cs typeface="Lucida Sans Unicode"/>
              </a:rPr>
              <a:t>e </a:t>
            </a:r>
            <a:r>
              <a:rPr sz="1800" spc="-190" dirty="0">
                <a:latin typeface="Lucida Sans Unicode"/>
                <a:cs typeface="Lucida Sans Unicode"/>
              </a:rPr>
              <a:t>•), </a:t>
            </a:r>
            <a:r>
              <a:rPr sz="1800" spc="-110" dirty="0">
                <a:latin typeface="Lucida Sans Unicode"/>
                <a:cs typeface="Lucida Sans Unicode"/>
              </a:rPr>
              <a:t>tali </a:t>
            </a:r>
            <a:r>
              <a:rPr sz="1800" spc="-50" dirty="0">
                <a:latin typeface="Lucida Sans Unicode"/>
                <a:cs typeface="Lucida Sans Unicode"/>
              </a:rPr>
              <a:t>che  </a:t>
            </a:r>
            <a:r>
              <a:rPr sz="1800" spc="70" dirty="0">
                <a:latin typeface="Lucida Sans Unicode"/>
                <a:cs typeface="Lucida Sans Unicode"/>
              </a:rPr>
              <a:t>X </a:t>
            </a:r>
            <a:r>
              <a:rPr sz="1800" spc="-380" dirty="0">
                <a:latin typeface="Lucida Sans Unicode"/>
                <a:cs typeface="Lucida Sans Unicode"/>
              </a:rPr>
              <a:t>+  </a:t>
            </a:r>
            <a:r>
              <a:rPr sz="1800" spc="75" dirty="0">
                <a:latin typeface="Lucida Sans Unicode"/>
                <a:cs typeface="Lucida Sans Unicode"/>
              </a:rPr>
              <a:t>Y </a:t>
            </a:r>
            <a:r>
              <a:rPr sz="1800" spc="-380" dirty="0">
                <a:latin typeface="Lucida Sans Unicode"/>
                <a:cs typeface="Lucida Sans Unicode"/>
              </a:rPr>
              <a:t>=   </a:t>
            </a:r>
            <a:r>
              <a:rPr sz="1800" spc="75" dirty="0">
                <a:latin typeface="Lucida Sans Unicode"/>
                <a:cs typeface="Lucida Sans Unicode"/>
              </a:rPr>
              <a:t>Y</a:t>
            </a:r>
            <a:r>
              <a:rPr sz="1800" spc="-315" dirty="0">
                <a:latin typeface="Lucida Sans Unicode"/>
                <a:cs typeface="Lucida Sans Unicode"/>
              </a:rPr>
              <a:t> </a:t>
            </a:r>
            <a:r>
              <a:rPr sz="1800" spc="-380" dirty="0">
                <a:latin typeface="Lucida Sans Unicode"/>
                <a:cs typeface="Lucida Sans Unicode"/>
              </a:rPr>
              <a:t>+ </a:t>
            </a:r>
            <a:r>
              <a:rPr sz="1800" spc="-265" dirty="0">
                <a:latin typeface="Lucida Sans Unicode"/>
                <a:cs typeface="Lucida Sans Unicode"/>
              </a:rPr>
              <a:t> </a:t>
            </a:r>
            <a:r>
              <a:rPr sz="1800" spc="70" dirty="0">
                <a:latin typeface="Lucida Sans Unicode"/>
                <a:cs typeface="Lucida Sans Unicode"/>
              </a:rPr>
              <a:t>X	</a:t>
            </a:r>
            <a:r>
              <a:rPr sz="1800" spc="-5" dirty="0">
                <a:latin typeface="Lucida Sans Unicode"/>
                <a:cs typeface="Lucida Sans Unicode"/>
              </a:rPr>
              <a:t>e	</a:t>
            </a:r>
            <a:r>
              <a:rPr sz="1800" spc="70" dirty="0">
                <a:latin typeface="Lucida Sans Unicode"/>
                <a:cs typeface="Lucida Sans Unicode"/>
              </a:rPr>
              <a:t>X </a:t>
            </a:r>
            <a:r>
              <a:rPr sz="1800" spc="-509" dirty="0">
                <a:latin typeface="Lucida Sans Unicode"/>
                <a:cs typeface="Lucida Sans Unicode"/>
              </a:rPr>
              <a:t>• </a:t>
            </a:r>
            <a:r>
              <a:rPr sz="1800" spc="75" dirty="0">
                <a:latin typeface="Lucida Sans Unicode"/>
                <a:cs typeface="Lucida Sans Unicode"/>
              </a:rPr>
              <a:t>Y </a:t>
            </a:r>
            <a:r>
              <a:rPr sz="1800" spc="-380" dirty="0">
                <a:latin typeface="Lucida Sans Unicode"/>
                <a:cs typeface="Lucida Sans Unicode"/>
              </a:rPr>
              <a:t>= </a:t>
            </a:r>
            <a:r>
              <a:rPr sz="1800" spc="75" dirty="0">
                <a:latin typeface="Lucida Sans Unicode"/>
                <a:cs typeface="Lucida Sans Unicode"/>
              </a:rPr>
              <a:t>Y </a:t>
            </a:r>
            <a:r>
              <a:rPr sz="1800" spc="-509" dirty="0">
                <a:latin typeface="Lucida Sans Unicode"/>
                <a:cs typeface="Lucida Sans Unicode"/>
              </a:rPr>
              <a:t>•  </a:t>
            </a:r>
            <a:r>
              <a:rPr sz="1800" spc="70" dirty="0">
                <a:latin typeface="Lucida Sans Unicode"/>
                <a:cs typeface="Lucida Sans Unicode"/>
              </a:rPr>
              <a:t>X</a:t>
            </a:r>
            <a:endParaRPr sz="1800">
              <a:latin typeface="Lucida Sans Unicode"/>
              <a:cs typeface="Lucida Sans Unicode"/>
            </a:endParaRPr>
          </a:p>
          <a:p>
            <a:pPr marL="195580" indent="-182880">
              <a:lnSpc>
                <a:spcPct val="100000"/>
              </a:lnSpc>
              <a:spcBef>
                <a:spcPts val="2160"/>
              </a:spcBef>
              <a:buFont typeface="Arial"/>
              <a:buChar char="•"/>
              <a:tabLst>
                <a:tab pos="195580" algn="l"/>
              </a:tabLst>
            </a:pPr>
            <a:r>
              <a:rPr sz="1800" spc="15" dirty="0">
                <a:latin typeface="Lucida Sans Unicode"/>
                <a:cs typeface="Lucida Sans Unicode"/>
              </a:rPr>
              <a:t>Per </a:t>
            </a:r>
            <a:r>
              <a:rPr sz="1800" spc="-125" dirty="0">
                <a:latin typeface="Lucida Sans Unicode"/>
                <a:cs typeface="Lucida Sans Unicode"/>
              </a:rPr>
              <a:t>il </a:t>
            </a:r>
            <a:r>
              <a:rPr sz="1800" spc="-80" dirty="0">
                <a:latin typeface="Lucida Sans Unicode"/>
                <a:cs typeface="Lucida Sans Unicode"/>
              </a:rPr>
              <a:t>quale </a:t>
            </a:r>
            <a:r>
              <a:rPr sz="1800" spc="-90" dirty="0">
                <a:latin typeface="Lucida Sans Unicode"/>
                <a:cs typeface="Lucida Sans Unicode"/>
              </a:rPr>
              <a:t>valgono </a:t>
            </a:r>
            <a:r>
              <a:rPr sz="1800" spc="-65" dirty="0">
                <a:latin typeface="Lucida Sans Unicode"/>
                <a:cs typeface="Lucida Sans Unicode"/>
              </a:rPr>
              <a:t>le </a:t>
            </a:r>
            <a:r>
              <a:rPr sz="1800" spc="-110" dirty="0">
                <a:latin typeface="Lucida Sans Unicode"/>
                <a:cs typeface="Lucida Sans Unicode"/>
              </a:rPr>
              <a:t>proprietà distributive </a:t>
            </a:r>
            <a:r>
              <a:rPr sz="1800" spc="-80" dirty="0">
                <a:latin typeface="Lucida Sans Unicode"/>
                <a:cs typeface="Lucida Sans Unicode"/>
              </a:rPr>
              <a:t>della </a:t>
            </a:r>
            <a:r>
              <a:rPr sz="1800" spc="-90" dirty="0">
                <a:latin typeface="Lucida Sans Unicode"/>
                <a:cs typeface="Lucida Sans Unicode"/>
              </a:rPr>
              <a:t>operazione </a:t>
            </a:r>
            <a:r>
              <a:rPr sz="1800" spc="-380" dirty="0">
                <a:latin typeface="Lucida Sans Unicode"/>
                <a:cs typeface="Lucida Sans Unicode"/>
              </a:rPr>
              <a:t>+</a:t>
            </a:r>
            <a:r>
              <a:rPr sz="1800" spc="-195" dirty="0">
                <a:latin typeface="Lucida Sans Unicode"/>
                <a:cs typeface="Lucida Sans Unicode"/>
              </a:rPr>
              <a:t> </a:t>
            </a:r>
            <a:r>
              <a:rPr sz="1800" spc="-114" dirty="0">
                <a:latin typeface="Lucida Sans Unicode"/>
                <a:cs typeface="Lucida Sans Unicode"/>
              </a:rPr>
              <a:t>rispetto</a:t>
            </a:r>
            <a:r>
              <a:rPr sz="1800" spc="85" dirty="0">
                <a:latin typeface="Lucida Sans Unicode"/>
                <a:cs typeface="Lucida Sans Unicode"/>
              </a:rPr>
              <a:t> </a:t>
            </a:r>
            <a:r>
              <a:rPr sz="1800" spc="-65" dirty="0">
                <a:latin typeface="Lucida Sans Unicode"/>
                <a:cs typeface="Lucida Sans Unicode"/>
              </a:rPr>
              <a:t>alla</a:t>
            </a:r>
            <a:endParaRPr sz="1800">
              <a:latin typeface="Lucida Sans Unicode"/>
              <a:cs typeface="Lucida Sans Unicode"/>
            </a:endParaRPr>
          </a:p>
          <a:p>
            <a:pPr marL="194945">
              <a:lnSpc>
                <a:spcPct val="100000"/>
              </a:lnSpc>
            </a:pPr>
            <a:r>
              <a:rPr sz="1800" spc="-90" dirty="0">
                <a:latin typeface="Lucida Sans Unicode"/>
                <a:cs typeface="Lucida Sans Unicode"/>
              </a:rPr>
              <a:t>operazione </a:t>
            </a:r>
            <a:r>
              <a:rPr sz="1800" spc="-509" dirty="0">
                <a:latin typeface="Lucida Sans Unicode"/>
                <a:cs typeface="Lucida Sans Unicode"/>
              </a:rPr>
              <a:t>• </a:t>
            </a:r>
            <a:r>
              <a:rPr sz="1800" spc="-5" dirty="0">
                <a:latin typeface="Lucida Sans Unicode"/>
                <a:cs typeface="Lucida Sans Unicode"/>
              </a:rPr>
              <a:t>e </a:t>
            </a:r>
            <a:r>
              <a:rPr sz="1800" spc="-80" dirty="0">
                <a:latin typeface="Lucida Sans Unicode"/>
                <a:cs typeface="Lucida Sans Unicode"/>
              </a:rPr>
              <a:t>della </a:t>
            </a:r>
            <a:r>
              <a:rPr sz="1800" spc="-90" dirty="0">
                <a:latin typeface="Lucida Sans Unicode"/>
                <a:cs typeface="Lucida Sans Unicode"/>
              </a:rPr>
              <a:t>operazione </a:t>
            </a:r>
            <a:r>
              <a:rPr sz="1800" spc="-509" dirty="0">
                <a:latin typeface="Lucida Sans Unicode"/>
                <a:cs typeface="Lucida Sans Unicode"/>
              </a:rPr>
              <a:t>• </a:t>
            </a:r>
            <a:r>
              <a:rPr sz="1800" spc="-114" dirty="0">
                <a:latin typeface="Lucida Sans Unicode"/>
                <a:cs typeface="Lucida Sans Unicode"/>
              </a:rPr>
              <a:t>rispetto </a:t>
            </a:r>
            <a:r>
              <a:rPr sz="1800" spc="-65" dirty="0">
                <a:latin typeface="Lucida Sans Unicode"/>
                <a:cs typeface="Lucida Sans Unicode"/>
              </a:rPr>
              <a:t>alla </a:t>
            </a:r>
            <a:r>
              <a:rPr sz="1800" spc="-90" dirty="0">
                <a:latin typeface="Lucida Sans Unicode"/>
                <a:cs typeface="Lucida Sans Unicode"/>
              </a:rPr>
              <a:t>operazione</a:t>
            </a:r>
            <a:r>
              <a:rPr sz="1800" spc="60" dirty="0">
                <a:latin typeface="Lucida Sans Unicode"/>
                <a:cs typeface="Lucida Sans Unicode"/>
              </a:rPr>
              <a:t> </a:t>
            </a:r>
            <a:r>
              <a:rPr sz="1800" spc="-225" dirty="0">
                <a:latin typeface="Lucida Sans Unicode"/>
                <a:cs typeface="Lucida Sans Unicode"/>
              </a:rPr>
              <a:t>+,</a:t>
            </a:r>
            <a:endParaRPr sz="1800">
              <a:latin typeface="Lucida Sans Unicode"/>
              <a:cs typeface="Lucida Sans Unicode"/>
            </a:endParaRPr>
          </a:p>
          <a:p>
            <a:pPr marL="194945">
              <a:lnSpc>
                <a:spcPct val="100000"/>
              </a:lnSpc>
              <a:tabLst>
                <a:tab pos="4202430" algn="l"/>
              </a:tabLst>
            </a:pPr>
            <a:r>
              <a:rPr sz="1800" spc="-65" dirty="0">
                <a:latin typeface="Lucida Sans Unicode"/>
                <a:cs typeface="Lucida Sans Unicode"/>
              </a:rPr>
              <a:t>cioè </a:t>
            </a:r>
            <a:r>
              <a:rPr sz="1800" spc="70" dirty="0">
                <a:latin typeface="Lucida Sans Unicode"/>
                <a:cs typeface="Lucida Sans Unicode"/>
              </a:rPr>
              <a:t>X </a:t>
            </a:r>
            <a:r>
              <a:rPr sz="1800" spc="-380" dirty="0">
                <a:latin typeface="Lucida Sans Unicode"/>
                <a:cs typeface="Lucida Sans Unicode"/>
              </a:rPr>
              <a:t>+  </a:t>
            </a:r>
            <a:r>
              <a:rPr sz="1800" spc="45" dirty="0">
                <a:latin typeface="Lucida Sans Unicode"/>
                <a:cs typeface="Lucida Sans Unicode"/>
              </a:rPr>
              <a:t>(Y </a:t>
            </a:r>
            <a:r>
              <a:rPr sz="1800" spc="-509" dirty="0">
                <a:latin typeface="Lucida Sans Unicode"/>
                <a:cs typeface="Lucida Sans Unicode"/>
              </a:rPr>
              <a:t>•        </a:t>
            </a:r>
            <a:r>
              <a:rPr sz="1800" spc="10" dirty="0">
                <a:latin typeface="Lucida Sans Unicode"/>
                <a:cs typeface="Lucida Sans Unicode"/>
              </a:rPr>
              <a:t>Z) </a:t>
            </a:r>
            <a:r>
              <a:rPr sz="1800" spc="-380" dirty="0">
                <a:latin typeface="Lucida Sans Unicode"/>
                <a:cs typeface="Lucida Sans Unicode"/>
              </a:rPr>
              <a:t>=</a:t>
            </a:r>
            <a:r>
              <a:rPr sz="1800" spc="-195" dirty="0">
                <a:latin typeface="Lucida Sans Unicode"/>
                <a:cs typeface="Lucida Sans Unicode"/>
              </a:rPr>
              <a:t> </a:t>
            </a:r>
            <a:r>
              <a:rPr sz="1800" spc="40" dirty="0">
                <a:latin typeface="Lucida Sans Unicode"/>
                <a:cs typeface="Lucida Sans Unicode"/>
              </a:rPr>
              <a:t>(X </a:t>
            </a:r>
            <a:r>
              <a:rPr sz="1800" spc="-380" dirty="0">
                <a:latin typeface="Lucida Sans Unicode"/>
                <a:cs typeface="Lucida Sans Unicode"/>
              </a:rPr>
              <a:t>+  </a:t>
            </a:r>
            <a:r>
              <a:rPr sz="1800" spc="45" dirty="0">
                <a:latin typeface="Lucida Sans Unicode"/>
                <a:cs typeface="Lucida Sans Unicode"/>
              </a:rPr>
              <a:t>Y) </a:t>
            </a:r>
            <a:r>
              <a:rPr sz="1800" spc="-509" dirty="0">
                <a:latin typeface="Lucida Sans Unicode"/>
                <a:cs typeface="Lucida Sans Unicode"/>
              </a:rPr>
              <a:t>•        </a:t>
            </a:r>
            <a:r>
              <a:rPr sz="1800" spc="40" dirty="0">
                <a:latin typeface="Lucida Sans Unicode"/>
                <a:cs typeface="Lucida Sans Unicode"/>
              </a:rPr>
              <a:t>(X</a:t>
            </a:r>
            <a:r>
              <a:rPr sz="1800" spc="-235" dirty="0">
                <a:latin typeface="Lucida Sans Unicode"/>
                <a:cs typeface="Lucida Sans Unicode"/>
              </a:rPr>
              <a:t> </a:t>
            </a:r>
            <a:r>
              <a:rPr sz="1800" spc="-380" dirty="0">
                <a:latin typeface="Lucida Sans Unicode"/>
                <a:cs typeface="Lucida Sans Unicode"/>
              </a:rPr>
              <a:t>+ </a:t>
            </a:r>
            <a:r>
              <a:rPr sz="1800" spc="-250" dirty="0">
                <a:latin typeface="Lucida Sans Unicode"/>
                <a:cs typeface="Lucida Sans Unicode"/>
              </a:rPr>
              <a:t> </a:t>
            </a:r>
            <a:r>
              <a:rPr sz="1800" spc="-15" dirty="0">
                <a:latin typeface="Lucida Sans Unicode"/>
                <a:cs typeface="Lucida Sans Unicode"/>
              </a:rPr>
              <a:t>Z),	</a:t>
            </a:r>
            <a:r>
              <a:rPr sz="1800" spc="70" dirty="0">
                <a:latin typeface="Lucida Sans Unicode"/>
                <a:cs typeface="Lucida Sans Unicode"/>
              </a:rPr>
              <a:t>X </a:t>
            </a:r>
            <a:r>
              <a:rPr sz="1800" spc="-509" dirty="0">
                <a:latin typeface="Lucida Sans Unicode"/>
                <a:cs typeface="Lucida Sans Unicode"/>
              </a:rPr>
              <a:t>• </a:t>
            </a:r>
            <a:r>
              <a:rPr sz="1800" spc="45" dirty="0">
                <a:latin typeface="Lucida Sans Unicode"/>
                <a:cs typeface="Lucida Sans Unicode"/>
              </a:rPr>
              <a:t>(Y </a:t>
            </a:r>
            <a:r>
              <a:rPr sz="1800" spc="-380" dirty="0">
                <a:latin typeface="Lucida Sans Unicode"/>
                <a:cs typeface="Lucida Sans Unicode"/>
              </a:rPr>
              <a:t>+ </a:t>
            </a:r>
            <a:r>
              <a:rPr sz="1800" spc="10" dirty="0">
                <a:latin typeface="Lucida Sans Unicode"/>
                <a:cs typeface="Lucida Sans Unicode"/>
              </a:rPr>
              <a:t>Z) </a:t>
            </a:r>
            <a:r>
              <a:rPr sz="1800" spc="-380" dirty="0">
                <a:latin typeface="Lucida Sans Unicode"/>
                <a:cs typeface="Lucida Sans Unicode"/>
              </a:rPr>
              <a:t>= </a:t>
            </a:r>
            <a:r>
              <a:rPr sz="1800" spc="40" dirty="0">
                <a:latin typeface="Lucida Sans Unicode"/>
                <a:cs typeface="Lucida Sans Unicode"/>
              </a:rPr>
              <a:t>(X </a:t>
            </a:r>
            <a:r>
              <a:rPr sz="1800" spc="-509" dirty="0">
                <a:latin typeface="Lucida Sans Unicode"/>
                <a:cs typeface="Lucida Sans Unicode"/>
              </a:rPr>
              <a:t>• </a:t>
            </a:r>
            <a:r>
              <a:rPr sz="1800" spc="40" dirty="0">
                <a:latin typeface="Lucida Sans Unicode"/>
                <a:cs typeface="Lucida Sans Unicode"/>
              </a:rPr>
              <a:t>Y) </a:t>
            </a:r>
            <a:r>
              <a:rPr sz="1800" spc="-380" dirty="0">
                <a:latin typeface="Lucida Sans Unicode"/>
                <a:cs typeface="Lucida Sans Unicode"/>
              </a:rPr>
              <a:t>+ </a:t>
            </a:r>
            <a:r>
              <a:rPr sz="1800" spc="40" dirty="0">
                <a:latin typeface="Lucida Sans Unicode"/>
                <a:cs typeface="Lucida Sans Unicode"/>
              </a:rPr>
              <a:t>(X </a:t>
            </a:r>
            <a:r>
              <a:rPr sz="1800" spc="-509" dirty="0">
                <a:latin typeface="Lucida Sans Unicode"/>
                <a:cs typeface="Lucida Sans Unicode"/>
              </a:rPr>
              <a:t>•</a:t>
            </a:r>
            <a:r>
              <a:rPr sz="1800" spc="-495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Z)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• </a:t>
            </a:r>
            <a:r>
              <a:rPr sz="1800" spc="-15" dirty="0">
                <a:latin typeface="Lucida Sans Unicode"/>
                <a:cs typeface="Lucida Sans Unicode"/>
              </a:rPr>
              <a:t>Preso </a:t>
            </a:r>
            <a:r>
              <a:rPr sz="1800" spc="70" dirty="0">
                <a:latin typeface="Lucida Sans Unicode"/>
                <a:cs typeface="Lucida Sans Unicode"/>
              </a:rPr>
              <a:t>X </a:t>
            </a:r>
            <a:r>
              <a:rPr sz="1800" spc="-445" dirty="0">
                <a:latin typeface="Lucida Sans Unicode"/>
                <a:cs typeface="Lucida Sans Unicode"/>
              </a:rPr>
              <a:t>∈ </a:t>
            </a:r>
            <a:r>
              <a:rPr sz="1800" b="1" spc="220" dirty="0">
                <a:latin typeface="Yu Gothic UI"/>
                <a:cs typeface="Yu Gothic UI"/>
              </a:rPr>
              <a:t>S </a:t>
            </a:r>
            <a:r>
              <a:rPr sz="1800" b="1" spc="-520" dirty="0">
                <a:latin typeface="Yu Gothic UI"/>
                <a:cs typeface="Yu Gothic UI"/>
              </a:rPr>
              <a:t>⇒</a:t>
            </a:r>
            <a:r>
              <a:rPr sz="1800" b="1" spc="5" dirty="0">
                <a:latin typeface="Yu Gothic UI"/>
                <a:cs typeface="Yu Gothic UI"/>
              </a:rPr>
              <a:t> </a:t>
            </a:r>
            <a:r>
              <a:rPr sz="1800" b="1" spc="-720" dirty="0">
                <a:latin typeface="Yu Gothic UI"/>
                <a:cs typeface="Yu Gothic UI"/>
              </a:rPr>
              <a:t>∃</a:t>
            </a:r>
            <a:r>
              <a:rPr sz="1800" b="1" spc="-5" dirty="0">
                <a:latin typeface="Yu Gothic UI"/>
                <a:cs typeface="Yu Gothic UI"/>
              </a:rPr>
              <a:t> </a:t>
            </a:r>
            <a:r>
              <a:rPr sz="1800" b="1" spc="45" dirty="0">
                <a:latin typeface="Yu Gothic UI"/>
                <a:cs typeface="Yu Gothic UI"/>
              </a:rPr>
              <a:t>(</a:t>
            </a:r>
            <a:r>
              <a:rPr sz="1800" b="1" u="sng" spc="4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X</a:t>
            </a:r>
            <a:r>
              <a:rPr sz="1800" b="1" spc="45" dirty="0">
                <a:latin typeface="Yu Gothic UI"/>
                <a:cs typeface="Yu Gothic UI"/>
              </a:rPr>
              <a:t> </a:t>
            </a:r>
            <a:r>
              <a:rPr sz="1800" b="1" spc="-815" dirty="0">
                <a:latin typeface="Yu Gothic UI"/>
                <a:cs typeface="Yu Gothic UI"/>
              </a:rPr>
              <a:t>∈</a:t>
            </a:r>
            <a:r>
              <a:rPr sz="1800" b="1" spc="-10" dirty="0">
                <a:latin typeface="Yu Gothic UI"/>
                <a:cs typeface="Yu Gothic UI"/>
              </a:rPr>
              <a:t> </a:t>
            </a:r>
            <a:r>
              <a:rPr sz="1800" b="1" spc="114" dirty="0">
                <a:latin typeface="Yu Gothic UI"/>
                <a:cs typeface="Yu Gothic UI"/>
              </a:rPr>
              <a:t>S) </a:t>
            </a:r>
            <a:r>
              <a:rPr sz="1800" b="1" spc="-1105" dirty="0">
                <a:latin typeface="Yu Gothic UI"/>
                <a:cs typeface="Yu Gothic UI"/>
              </a:rPr>
              <a:t>∋′</a:t>
            </a:r>
            <a:r>
              <a:rPr sz="1800" b="1" spc="-10" dirty="0">
                <a:latin typeface="Yu Gothic UI"/>
                <a:cs typeface="Yu Gothic UI"/>
              </a:rPr>
              <a:t> </a:t>
            </a:r>
            <a:r>
              <a:rPr sz="1800" b="1" spc="45" dirty="0">
                <a:latin typeface="Yu Gothic UI"/>
                <a:cs typeface="Yu Gothic UI"/>
              </a:rPr>
              <a:t>(X </a:t>
            </a:r>
            <a:r>
              <a:rPr sz="1800" b="1" spc="-200" dirty="0">
                <a:latin typeface="Yu Gothic UI"/>
                <a:cs typeface="Yu Gothic UI"/>
              </a:rPr>
              <a:t>+ </a:t>
            </a:r>
            <a:r>
              <a:rPr sz="1800" b="1" u="sng" spc="8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X</a:t>
            </a:r>
            <a:r>
              <a:rPr sz="1800" b="1" spc="85" dirty="0">
                <a:latin typeface="Yu Gothic UI"/>
                <a:cs typeface="Yu Gothic UI"/>
              </a:rPr>
              <a:t> </a:t>
            </a:r>
            <a:r>
              <a:rPr sz="1800" b="1" spc="-200" dirty="0">
                <a:latin typeface="Yu Gothic UI"/>
                <a:cs typeface="Yu Gothic UI"/>
              </a:rPr>
              <a:t>= </a:t>
            </a:r>
            <a:r>
              <a:rPr sz="1800" b="1" spc="140" dirty="0">
                <a:latin typeface="Yu Gothic UI"/>
                <a:cs typeface="Yu Gothic UI"/>
              </a:rPr>
              <a:t>1) </a:t>
            </a:r>
            <a:r>
              <a:rPr sz="1800" b="1" spc="40" dirty="0">
                <a:latin typeface="Yu Gothic UI"/>
                <a:cs typeface="Yu Gothic UI"/>
              </a:rPr>
              <a:t>e </a:t>
            </a:r>
            <a:r>
              <a:rPr sz="1800" b="1" spc="45" dirty="0">
                <a:latin typeface="Yu Gothic UI"/>
                <a:cs typeface="Yu Gothic UI"/>
              </a:rPr>
              <a:t>(X </a:t>
            </a:r>
            <a:r>
              <a:rPr sz="1800" b="1" spc="-114" dirty="0">
                <a:latin typeface="Yu Gothic UI"/>
                <a:cs typeface="Yu Gothic UI"/>
              </a:rPr>
              <a:t>• </a:t>
            </a:r>
            <a:r>
              <a:rPr sz="1800" b="1" u="sng" spc="8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X</a:t>
            </a:r>
            <a:r>
              <a:rPr sz="1800" b="1" spc="85" dirty="0">
                <a:latin typeface="Yu Gothic UI"/>
                <a:cs typeface="Yu Gothic UI"/>
              </a:rPr>
              <a:t> </a:t>
            </a:r>
            <a:r>
              <a:rPr sz="1800" b="1" spc="-200" dirty="0">
                <a:latin typeface="Yu Gothic UI"/>
                <a:cs typeface="Yu Gothic UI"/>
              </a:rPr>
              <a:t>=</a:t>
            </a:r>
            <a:r>
              <a:rPr sz="1800" b="1" spc="-220" dirty="0">
                <a:latin typeface="Yu Gothic UI"/>
                <a:cs typeface="Yu Gothic UI"/>
              </a:rPr>
              <a:t> </a:t>
            </a:r>
            <a:r>
              <a:rPr sz="1800" b="1" dirty="0">
                <a:latin typeface="Yu Gothic UI"/>
                <a:cs typeface="Yu Gothic UI"/>
              </a:rPr>
              <a:t>0)</a:t>
            </a:r>
            <a:endParaRPr sz="1800">
              <a:latin typeface="Yu Gothic UI"/>
              <a:cs typeface="Yu Gothic UI"/>
            </a:endParaRPr>
          </a:p>
          <a:p>
            <a:pPr marL="3670300">
              <a:lnSpc>
                <a:spcPct val="100000"/>
              </a:lnSpc>
            </a:pPr>
            <a:r>
              <a:rPr sz="1800" b="1" u="sng" spc="8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X</a:t>
            </a:r>
            <a:r>
              <a:rPr sz="1800" b="1" spc="85" dirty="0">
                <a:latin typeface="Yu Gothic UI"/>
                <a:cs typeface="Yu Gothic UI"/>
              </a:rPr>
              <a:t> </a:t>
            </a:r>
            <a:r>
              <a:rPr sz="1800" b="1" spc="40" dirty="0">
                <a:latin typeface="Yu Gothic UI"/>
                <a:cs typeface="Yu Gothic UI"/>
              </a:rPr>
              <a:t>è </a:t>
            </a:r>
            <a:r>
              <a:rPr sz="1800" b="1" spc="-80" dirty="0">
                <a:latin typeface="Yu Gothic UI"/>
                <a:cs typeface="Yu Gothic UI"/>
              </a:rPr>
              <a:t>detto </a:t>
            </a:r>
            <a:r>
              <a:rPr sz="1800" b="1" spc="-55" dirty="0">
                <a:latin typeface="Yu Gothic UI"/>
                <a:cs typeface="Yu Gothic UI"/>
              </a:rPr>
              <a:t>complemento </a:t>
            </a:r>
            <a:r>
              <a:rPr sz="1800" b="1" spc="-75" dirty="0">
                <a:latin typeface="Yu Gothic UI"/>
                <a:cs typeface="Yu Gothic UI"/>
              </a:rPr>
              <a:t>di</a:t>
            </a:r>
            <a:r>
              <a:rPr sz="1800" b="1" spc="-45" dirty="0">
                <a:latin typeface="Yu Gothic UI"/>
                <a:cs typeface="Yu Gothic UI"/>
              </a:rPr>
              <a:t> </a:t>
            </a:r>
            <a:r>
              <a:rPr sz="1800" b="1" spc="85" dirty="0">
                <a:latin typeface="Yu Gothic UI"/>
                <a:cs typeface="Yu Gothic UI"/>
              </a:rPr>
              <a:t>X</a:t>
            </a:r>
            <a:endParaRPr sz="1800">
              <a:latin typeface="Yu Gothic UI"/>
              <a:cs typeface="Yu Gothic U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560"/>
              </a:spcBef>
            </a:pPr>
            <a:r>
              <a:rPr sz="1800" spc="10" dirty="0">
                <a:latin typeface="Lucida Sans Unicode"/>
                <a:cs typeface="Lucida Sans Unicode"/>
              </a:rPr>
              <a:t>Le </a:t>
            </a:r>
            <a:r>
              <a:rPr sz="1800" spc="-110" dirty="0">
                <a:latin typeface="Lucida Sans Unicode"/>
                <a:cs typeface="Lucida Sans Unicode"/>
              </a:rPr>
              <a:t>proprietà </a:t>
            </a:r>
            <a:r>
              <a:rPr sz="1800" spc="-100" dirty="0">
                <a:latin typeface="Lucida Sans Unicode"/>
                <a:cs typeface="Lucida Sans Unicode"/>
              </a:rPr>
              <a:t>suddette </a:t>
            </a:r>
            <a:r>
              <a:rPr sz="1800" spc="-95" dirty="0">
                <a:latin typeface="Lucida Sans Unicode"/>
                <a:cs typeface="Lucida Sans Unicode"/>
              </a:rPr>
              <a:t>definiscono </a:t>
            </a:r>
            <a:r>
              <a:rPr sz="1800" spc="-70" dirty="0">
                <a:latin typeface="Lucida Sans Unicode"/>
                <a:cs typeface="Lucida Sans Unicode"/>
              </a:rPr>
              <a:t>su </a:t>
            </a:r>
            <a:r>
              <a:rPr sz="1800" b="1" spc="220" dirty="0">
                <a:latin typeface="Yu Gothic UI"/>
                <a:cs typeface="Yu Gothic UI"/>
              </a:rPr>
              <a:t>S </a:t>
            </a:r>
            <a:r>
              <a:rPr sz="1800" b="1" spc="-20" dirty="0">
                <a:latin typeface="Yu Gothic UI"/>
                <a:cs typeface="Yu Gothic UI"/>
              </a:rPr>
              <a:t>una </a:t>
            </a:r>
            <a:r>
              <a:rPr sz="1800" b="1" spc="-60" dirty="0">
                <a:latin typeface="Yu Gothic UI"/>
                <a:cs typeface="Yu Gothic UI"/>
              </a:rPr>
              <a:t>struttura </a:t>
            </a:r>
            <a:r>
              <a:rPr sz="1800" b="1" spc="-20" dirty="0">
                <a:latin typeface="Yu Gothic UI"/>
                <a:cs typeface="Yu Gothic UI"/>
              </a:rPr>
              <a:t>algebrica </a:t>
            </a:r>
            <a:r>
              <a:rPr sz="1800" b="1" spc="-40" dirty="0">
                <a:latin typeface="Yu Gothic UI"/>
                <a:cs typeface="Yu Gothic UI"/>
              </a:rPr>
              <a:t>comunemente </a:t>
            </a:r>
            <a:r>
              <a:rPr sz="1800" b="1" spc="-60" dirty="0">
                <a:latin typeface="Yu Gothic UI"/>
                <a:cs typeface="Yu Gothic UI"/>
              </a:rPr>
              <a:t>detta  </a:t>
            </a:r>
            <a:r>
              <a:rPr sz="1800" b="1" spc="-30" dirty="0">
                <a:latin typeface="Yu Gothic UI"/>
                <a:cs typeface="Yu Gothic UI"/>
              </a:rPr>
              <a:t>Algebra </a:t>
            </a:r>
            <a:r>
              <a:rPr sz="1800" b="1" spc="-75" dirty="0">
                <a:latin typeface="Yu Gothic UI"/>
                <a:cs typeface="Yu Gothic UI"/>
              </a:rPr>
              <a:t>di</a:t>
            </a:r>
            <a:r>
              <a:rPr sz="1800" b="1" dirty="0">
                <a:latin typeface="Yu Gothic UI"/>
                <a:cs typeface="Yu Gothic UI"/>
              </a:rPr>
              <a:t> Boole.</a:t>
            </a:r>
            <a:endParaRPr sz="1800">
              <a:latin typeface="Yu Gothic UI"/>
              <a:cs typeface="Yu Gothic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Algebra </a:t>
            </a:r>
            <a:r>
              <a:rPr dirty="0"/>
              <a:t>di</a:t>
            </a:r>
            <a:r>
              <a:rPr spc="-15" dirty="0"/>
              <a:t> </a:t>
            </a:r>
            <a:r>
              <a:rPr dirty="0"/>
              <a:t>Boole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2743" y="6273800"/>
            <a:ext cx="1149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6240" y="1438655"/>
            <a:ext cx="1289304" cy="4572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11224" y="1438655"/>
            <a:ext cx="344424" cy="4572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81327" y="1438655"/>
            <a:ext cx="789432" cy="4572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0641" y="1493266"/>
            <a:ext cx="8020684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55600" marR="5080" indent="-342900">
              <a:lnSpc>
                <a:spcPts val="1730"/>
              </a:lnSpc>
              <a:spcBef>
                <a:spcPts val="310"/>
              </a:spcBef>
              <a:buClr>
                <a:srgbClr val="333399"/>
              </a:buClr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3333FF"/>
                </a:solidFill>
                <a:latin typeface="Tahoma"/>
                <a:cs typeface="Tahoma"/>
              </a:rPr>
              <a:t>Somma logica </a:t>
            </a:r>
            <a:r>
              <a:rPr sz="1600" dirty="0">
                <a:latin typeface="Tahoma"/>
                <a:cs typeface="Tahoma"/>
              </a:rPr>
              <a:t>(OR): </a:t>
            </a:r>
            <a:r>
              <a:rPr sz="1600" spc="-5" dirty="0">
                <a:latin typeface="Tahoma"/>
                <a:cs typeface="Tahoma"/>
              </a:rPr>
              <a:t>il </a:t>
            </a:r>
            <a:r>
              <a:rPr sz="1600" spc="-10" dirty="0">
                <a:latin typeface="Tahoma"/>
                <a:cs typeface="Tahoma"/>
              </a:rPr>
              <a:t>valore della </a:t>
            </a:r>
            <a:r>
              <a:rPr sz="1600" spc="-5" dirty="0">
                <a:latin typeface="Tahoma"/>
                <a:cs typeface="Tahoma"/>
              </a:rPr>
              <a:t>somma logica è 1 se il valore </a:t>
            </a:r>
            <a:r>
              <a:rPr sz="1600" dirty="0">
                <a:latin typeface="Tahoma"/>
                <a:cs typeface="Tahoma"/>
              </a:rPr>
              <a:t>di </a:t>
            </a:r>
            <a:r>
              <a:rPr sz="1600" spc="-5" dirty="0">
                <a:latin typeface="Tahoma"/>
                <a:cs typeface="Tahoma"/>
              </a:rPr>
              <a:t>almeno uno degli  operandi è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1.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40553" y="2311741"/>
            <a:ext cx="15494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i="1" spc="-35" dirty="0">
                <a:latin typeface="Tahoma"/>
                <a:cs typeface="Tahoma"/>
              </a:rPr>
              <a:t>0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30726" y="2516899"/>
            <a:ext cx="2055514" cy="912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15859" y="2311741"/>
            <a:ext cx="15494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i="1" spc="-35" dirty="0">
                <a:latin typeface="Tahoma"/>
                <a:cs typeface="Tahoma"/>
              </a:rPr>
              <a:t>0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05651" y="2515516"/>
            <a:ext cx="2056341" cy="913547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55585" y="2897055"/>
            <a:ext cx="450850" cy="1143000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24130" algn="ctr">
              <a:lnSpc>
                <a:spcPct val="100000"/>
              </a:lnSpc>
              <a:spcBef>
                <a:spcPts val="1285"/>
              </a:spcBef>
            </a:pPr>
            <a:r>
              <a:rPr sz="1650" b="1" i="1" spc="-35" dirty="0">
                <a:latin typeface="Tahoma"/>
                <a:cs typeface="Tahoma"/>
              </a:rPr>
              <a:t>1</a:t>
            </a:r>
            <a:endParaRPr sz="16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195"/>
              </a:spcBef>
            </a:pPr>
            <a:r>
              <a:rPr sz="1650" b="1" i="1" spc="-40" dirty="0">
                <a:latin typeface="Tahoma"/>
                <a:cs typeface="Tahoma"/>
              </a:rPr>
              <a:t>0+1</a:t>
            </a:r>
            <a:endParaRPr sz="1650">
              <a:latin typeface="Tahoma"/>
              <a:cs typeface="Tahoma"/>
            </a:endParaRPr>
          </a:p>
          <a:p>
            <a:pPr marL="49530" algn="ctr">
              <a:lnSpc>
                <a:spcPct val="100000"/>
              </a:lnSpc>
              <a:spcBef>
                <a:spcPts val="470"/>
              </a:spcBef>
            </a:pPr>
            <a:r>
              <a:rPr sz="1650" b="1" i="1" spc="-35" dirty="0">
                <a:latin typeface="Tahoma"/>
                <a:cs typeface="Tahoma"/>
              </a:rPr>
              <a:t>1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18351" y="3961791"/>
            <a:ext cx="2056341" cy="913420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864353" y="2931853"/>
            <a:ext cx="450850" cy="1108710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15"/>
              </a:spcBef>
            </a:pPr>
            <a:r>
              <a:rPr sz="1650" b="1" i="1" spc="-35" dirty="0">
                <a:latin typeface="Tahoma"/>
                <a:cs typeface="Tahoma"/>
              </a:rPr>
              <a:t>0</a:t>
            </a:r>
            <a:endParaRPr sz="16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919"/>
              </a:spcBef>
            </a:pPr>
            <a:r>
              <a:rPr sz="1650" b="1" i="1" spc="-40" dirty="0">
                <a:latin typeface="Tahoma"/>
                <a:cs typeface="Tahoma"/>
              </a:rPr>
              <a:t>0+0</a:t>
            </a:r>
            <a:endParaRPr sz="1650">
              <a:latin typeface="Tahoma"/>
              <a:cs typeface="Tahoma"/>
            </a:endParaRPr>
          </a:p>
          <a:p>
            <a:pPr marR="111125" algn="ctr">
              <a:lnSpc>
                <a:spcPct val="100000"/>
              </a:lnSpc>
              <a:spcBef>
                <a:spcPts val="745"/>
              </a:spcBef>
            </a:pPr>
            <a:r>
              <a:rPr sz="1650" b="1" i="1" spc="-35" dirty="0">
                <a:latin typeface="Tahoma"/>
                <a:cs typeface="Tahoma"/>
              </a:rPr>
              <a:t>1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43426" y="3961791"/>
            <a:ext cx="2056341" cy="913420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888229" y="4389559"/>
            <a:ext cx="450850" cy="74041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925"/>
              </a:spcBef>
            </a:pPr>
            <a:r>
              <a:rPr sz="1650" b="1" i="1" spc="-35" dirty="0">
                <a:latin typeface="Tahoma"/>
                <a:cs typeface="Tahoma"/>
              </a:rPr>
              <a:t>0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1650" b="1" i="1" spc="-40" dirty="0">
                <a:latin typeface="Tahoma"/>
                <a:cs typeface="Tahoma"/>
              </a:rPr>
              <a:t>1+0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50581" y="4490425"/>
            <a:ext cx="450850" cy="7073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30"/>
              </a:spcBef>
            </a:pPr>
            <a:r>
              <a:rPr sz="1650" b="1" i="1" spc="-35" dirty="0">
                <a:latin typeface="Tahoma"/>
                <a:cs typeface="Tahoma"/>
              </a:rPr>
              <a:t>1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650" b="1" i="1" spc="-40" dirty="0">
                <a:latin typeface="Tahoma"/>
                <a:cs typeface="Tahoma"/>
              </a:rPr>
              <a:t>1+1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Operatore</a:t>
            </a:r>
            <a:r>
              <a:rPr spc="-50" dirty="0"/>
              <a:t> </a:t>
            </a:r>
            <a:r>
              <a:rPr spc="5" dirty="0"/>
              <a:t>OR</a:t>
            </a:r>
          </a:p>
        </p:txBody>
      </p:sp>
      <p:sp>
        <p:nvSpPr>
          <p:cNvPr id="19" name="object 19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893762" y="3344926"/>
          <a:ext cx="2467610" cy="1964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b="1" dirty="0">
                          <a:latin typeface="Yu Gothic UI"/>
                          <a:cs typeface="Yu Gothic UI"/>
                        </a:rPr>
                        <a:t>A</a:t>
                      </a:r>
                      <a:endParaRPr sz="1400">
                        <a:latin typeface="Yu Gothic UI"/>
                        <a:cs typeface="Yu Gothic U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b="1" dirty="0">
                          <a:latin typeface="Yu Gothic UI"/>
                          <a:cs typeface="Yu Gothic UI"/>
                        </a:rPr>
                        <a:t>B</a:t>
                      </a:r>
                      <a:endParaRPr sz="1400">
                        <a:latin typeface="Yu Gothic UI"/>
                        <a:cs typeface="Yu Gothic U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36703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b="1" spc="-20" dirty="0">
                          <a:latin typeface="Yu Gothic UI"/>
                          <a:cs typeface="Yu Gothic UI"/>
                        </a:rPr>
                        <a:t>A+B</a:t>
                      </a:r>
                      <a:endParaRPr sz="1400">
                        <a:latin typeface="Yu Gothic UI"/>
                        <a:cs typeface="Yu Gothic UI"/>
                      </a:endParaRPr>
                    </a:p>
                    <a:p>
                      <a:pPr marL="236220" marR="227965" indent="132080">
                        <a:lnSpc>
                          <a:spcPct val="100000"/>
                        </a:lnSpc>
                      </a:pPr>
                      <a:r>
                        <a:rPr sz="1400" b="1" spc="-170" dirty="0">
                          <a:latin typeface="Yu Gothic UI"/>
                          <a:cs typeface="Yu Gothic UI"/>
                        </a:rPr>
                        <a:t>A∪B  </a:t>
                      </a:r>
                      <a:r>
                        <a:rPr sz="1400" b="1" spc="5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1400" b="1" spc="15" dirty="0">
                          <a:latin typeface="Yu Gothic UI"/>
                          <a:cs typeface="Yu Gothic UI"/>
                        </a:rPr>
                        <a:t>.</a:t>
                      </a:r>
                      <a:r>
                        <a:rPr sz="1400" b="1" dirty="0">
                          <a:latin typeface="Yu Gothic UI"/>
                          <a:cs typeface="Yu Gothic UI"/>
                        </a:rPr>
                        <a:t>O</a:t>
                      </a:r>
                      <a:r>
                        <a:rPr sz="1400" b="1" spc="-10" dirty="0">
                          <a:latin typeface="Yu Gothic UI"/>
                          <a:cs typeface="Yu Gothic UI"/>
                        </a:rPr>
                        <a:t>R</a:t>
                      </a:r>
                      <a:r>
                        <a:rPr sz="1400" b="1" dirty="0">
                          <a:latin typeface="Yu Gothic UI"/>
                          <a:cs typeface="Yu Gothic UI"/>
                        </a:rPr>
                        <a:t>.B</a:t>
                      </a:r>
                      <a:endParaRPr sz="1400">
                        <a:latin typeface="Yu Gothic UI"/>
                        <a:cs typeface="Yu Gothic U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4908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4908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4908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4908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1</a:t>
                      </a: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3984625" y="5867400"/>
            <a:ext cx="155575" cy="728980"/>
          </a:xfrm>
          <a:custGeom>
            <a:avLst/>
            <a:gdLst/>
            <a:ahLst/>
            <a:cxnLst/>
            <a:rect l="l" t="t" r="r" b="b"/>
            <a:pathLst>
              <a:path w="155575" h="728979">
                <a:moveTo>
                  <a:pt x="155575" y="728662"/>
                </a:moveTo>
                <a:lnTo>
                  <a:pt x="125301" y="721052"/>
                </a:lnTo>
                <a:lnTo>
                  <a:pt x="100552" y="700297"/>
                </a:lnTo>
                <a:lnTo>
                  <a:pt x="83851" y="669512"/>
                </a:lnTo>
                <a:lnTo>
                  <a:pt x="77724" y="631812"/>
                </a:lnTo>
                <a:lnTo>
                  <a:pt x="77850" y="461187"/>
                </a:lnTo>
                <a:lnTo>
                  <a:pt x="71723" y="423485"/>
                </a:lnTo>
                <a:lnTo>
                  <a:pt x="55022" y="392696"/>
                </a:lnTo>
                <a:lnTo>
                  <a:pt x="30273" y="371937"/>
                </a:lnTo>
                <a:lnTo>
                  <a:pt x="0" y="364324"/>
                </a:lnTo>
                <a:lnTo>
                  <a:pt x="30273" y="356714"/>
                </a:lnTo>
                <a:lnTo>
                  <a:pt x="55022" y="335959"/>
                </a:lnTo>
                <a:lnTo>
                  <a:pt x="71723" y="305174"/>
                </a:lnTo>
                <a:lnTo>
                  <a:pt x="77850" y="267474"/>
                </a:lnTo>
                <a:lnTo>
                  <a:pt x="77850" y="96850"/>
                </a:lnTo>
                <a:lnTo>
                  <a:pt x="83958" y="59150"/>
                </a:lnTo>
                <a:lnTo>
                  <a:pt x="100615" y="28365"/>
                </a:lnTo>
                <a:lnTo>
                  <a:pt x="125321" y="7610"/>
                </a:lnTo>
                <a:lnTo>
                  <a:pt x="1555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22070" y="5439867"/>
            <a:ext cx="5973445" cy="948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ahoma"/>
                <a:cs typeface="Tahoma"/>
              </a:rPr>
              <a:t>Date </a:t>
            </a:r>
            <a:r>
              <a:rPr sz="1600" spc="-5" dirty="0">
                <a:latin typeface="Tahoma"/>
                <a:cs typeface="Tahoma"/>
              </a:rPr>
              <a:t>n </a:t>
            </a:r>
            <a:r>
              <a:rPr sz="1600" spc="-10" dirty="0">
                <a:latin typeface="Tahoma"/>
                <a:cs typeface="Tahoma"/>
              </a:rPr>
              <a:t>variabili booleane </a:t>
            </a:r>
            <a:r>
              <a:rPr sz="1600" spc="-5" dirty="0">
                <a:latin typeface="Tahoma"/>
                <a:cs typeface="Tahoma"/>
              </a:rPr>
              <a:t>indipendenti la </a:t>
            </a:r>
            <a:r>
              <a:rPr sz="1600" spc="-10" dirty="0">
                <a:latin typeface="Tahoma"/>
                <a:cs typeface="Tahoma"/>
              </a:rPr>
              <a:t>loro </a:t>
            </a:r>
            <a:r>
              <a:rPr sz="1600" spc="-5" dirty="0">
                <a:latin typeface="Tahoma"/>
                <a:cs typeface="Tahoma"/>
              </a:rPr>
              <a:t>somma logica (OR)</a:t>
            </a:r>
            <a:r>
              <a:rPr sz="1600" spc="204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è</a:t>
            </a:r>
            <a:endParaRPr sz="1600">
              <a:latin typeface="Tahoma"/>
              <a:cs typeface="Tahoma"/>
            </a:endParaRPr>
          </a:p>
          <a:p>
            <a:pPr marL="3036570">
              <a:lnSpc>
                <a:spcPct val="100000"/>
              </a:lnSpc>
              <a:spcBef>
                <a:spcPts val="1420"/>
              </a:spcBef>
            </a:pPr>
            <a:r>
              <a:rPr sz="1600" b="1" spc="240" dirty="0">
                <a:latin typeface="Yu Gothic UI"/>
                <a:cs typeface="Yu Gothic UI"/>
              </a:rPr>
              <a:t>1 </a:t>
            </a:r>
            <a:r>
              <a:rPr sz="1600" spc="-15" dirty="0">
                <a:latin typeface="Lucida Sans Unicode"/>
                <a:cs typeface="Lucida Sans Unicode"/>
              </a:rPr>
              <a:t>se </a:t>
            </a:r>
            <a:r>
              <a:rPr sz="1600" spc="-80" dirty="0">
                <a:latin typeface="Lucida Sans Unicode"/>
                <a:cs typeface="Lucida Sans Unicode"/>
              </a:rPr>
              <a:t>almeno </a:t>
            </a:r>
            <a:r>
              <a:rPr sz="1600" spc="-75" dirty="0">
                <a:latin typeface="Lucida Sans Unicode"/>
                <a:cs typeface="Lucida Sans Unicode"/>
              </a:rPr>
              <a:t>una </a:t>
            </a:r>
            <a:r>
              <a:rPr sz="1600" spc="-125" dirty="0">
                <a:latin typeface="Lucida Sans Unicode"/>
                <a:cs typeface="Lucida Sans Unicode"/>
              </a:rPr>
              <a:t>x</a:t>
            </a:r>
            <a:r>
              <a:rPr sz="1575" spc="-187" baseline="-21164" dirty="0">
                <a:latin typeface="Lucida Sans Unicode"/>
                <a:cs typeface="Lucida Sans Unicode"/>
              </a:rPr>
              <a:t>i </a:t>
            </a:r>
            <a:r>
              <a:rPr sz="1600" spc="-40" dirty="0">
                <a:latin typeface="Lucida Sans Unicode"/>
                <a:cs typeface="Lucida Sans Unicode"/>
              </a:rPr>
              <a:t>vale</a:t>
            </a:r>
            <a:r>
              <a:rPr sz="1600" spc="-310" dirty="0">
                <a:latin typeface="Lucida Sans Unicode"/>
                <a:cs typeface="Lucida Sans Unicode"/>
              </a:rPr>
              <a:t> </a:t>
            </a:r>
            <a:r>
              <a:rPr sz="1600" spc="-125" dirty="0">
                <a:latin typeface="Lucida Sans Unicode"/>
                <a:cs typeface="Lucida Sans Unicode"/>
              </a:rPr>
              <a:t>1</a:t>
            </a:r>
            <a:endParaRPr sz="1600">
              <a:latin typeface="Lucida Sans Unicode"/>
              <a:cs typeface="Lucida Sans Unicode"/>
            </a:endParaRPr>
          </a:p>
          <a:p>
            <a:pPr marL="1204595">
              <a:lnSpc>
                <a:spcPct val="100000"/>
              </a:lnSpc>
              <a:spcBef>
                <a:spcPts val="95"/>
              </a:spcBef>
            </a:pPr>
            <a:r>
              <a:rPr sz="1600" spc="-200" dirty="0">
                <a:latin typeface="Lucida Sans Unicode"/>
                <a:cs typeface="Lucida Sans Unicode"/>
              </a:rPr>
              <a:t>x</a:t>
            </a:r>
            <a:r>
              <a:rPr sz="1575" spc="-300" baseline="-21164" dirty="0">
                <a:latin typeface="Lucida Sans Unicode"/>
                <a:cs typeface="Lucida Sans Unicode"/>
              </a:rPr>
              <a:t>1</a:t>
            </a:r>
            <a:r>
              <a:rPr sz="1600" spc="-200" dirty="0">
                <a:latin typeface="Lucida Sans Unicode"/>
                <a:cs typeface="Lucida Sans Unicode"/>
              </a:rPr>
              <a:t>+ x</a:t>
            </a:r>
            <a:r>
              <a:rPr sz="1575" spc="-300" baseline="-21164" dirty="0">
                <a:latin typeface="Lucida Sans Unicode"/>
                <a:cs typeface="Lucida Sans Unicode"/>
              </a:rPr>
              <a:t>2</a:t>
            </a:r>
            <a:r>
              <a:rPr sz="1600" spc="-200" dirty="0">
                <a:latin typeface="Lucida Sans Unicode"/>
                <a:cs typeface="Lucida Sans Unicode"/>
              </a:rPr>
              <a:t>+ </a:t>
            </a:r>
            <a:r>
              <a:rPr sz="1600" spc="-175" dirty="0">
                <a:latin typeface="Lucida Sans Unicode"/>
                <a:cs typeface="Lucida Sans Unicode"/>
              </a:rPr>
              <a:t>…+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spc="-120" dirty="0">
                <a:latin typeface="Lucida Sans Unicode"/>
                <a:cs typeface="Lucida Sans Unicode"/>
              </a:rPr>
              <a:t>x</a:t>
            </a:r>
            <a:r>
              <a:rPr sz="1575" spc="-179" baseline="-21164" dirty="0">
                <a:latin typeface="Lucida Sans Unicode"/>
                <a:cs typeface="Lucida Sans Unicode"/>
              </a:rPr>
              <a:t>n </a:t>
            </a:r>
            <a:r>
              <a:rPr sz="1600" spc="-340" dirty="0">
                <a:latin typeface="Lucida Sans Unicode"/>
                <a:cs typeface="Lucida Sans Unicode"/>
              </a:rPr>
              <a:t>=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690617" y="6402425"/>
            <a:ext cx="453390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64490" algn="l"/>
              </a:tabLst>
            </a:pPr>
            <a:r>
              <a:rPr sz="1050" spc="-70" dirty="0">
                <a:latin typeface="Lucida Sans Unicode"/>
                <a:cs typeface="Lucida Sans Unicode"/>
              </a:rPr>
              <a:t>1	2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74563" y="6402425"/>
            <a:ext cx="100965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-60" dirty="0">
                <a:latin typeface="Lucida Sans Unicode"/>
                <a:cs typeface="Lucida Sans Unicode"/>
              </a:rPr>
              <a:t>n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46550" y="6286601"/>
            <a:ext cx="20739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71650" algn="l"/>
              </a:tabLst>
            </a:pPr>
            <a:r>
              <a:rPr sz="1600" b="1" spc="-5" dirty="0">
                <a:latin typeface="Yu Gothic UI"/>
                <a:cs typeface="Yu Gothic UI"/>
              </a:rPr>
              <a:t>0 </a:t>
            </a:r>
            <a:r>
              <a:rPr sz="1600" spc="-15" dirty="0">
                <a:latin typeface="Lucida Sans Unicode"/>
                <a:cs typeface="Lucida Sans Unicode"/>
              </a:rPr>
              <a:t>se </a:t>
            </a:r>
            <a:r>
              <a:rPr sz="1600" spc="-185" dirty="0">
                <a:latin typeface="Lucida Sans Unicode"/>
                <a:cs typeface="Lucida Sans Unicode"/>
              </a:rPr>
              <a:t>x  </a:t>
            </a:r>
            <a:r>
              <a:rPr sz="1600" spc="-340" dirty="0">
                <a:latin typeface="Lucida Sans Unicode"/>
                <a:cs typeface="Lucida Sans Unicode"/>
              </a:rPr>
              <a:t>=   </a:t>
            </a:r>
            <a:r>
              <a:rPr sz="1600" spc="-185" dirty="0">
                <a:latin typeface="Lucida Sans Unicode"/>
                <a:cs typeface="Lucida Sans Unicode"/>
              </a:rPr>
              <a:t>x  </a:t>
            </a:r>
            <a:r>
              <a:rPr sz="1600" spc="-340" dirty="0">
                <a:latin typeface="Lucida Sans Unicode"/>
                <a:cs typeface="Lucida Sans Unicode"/>
              </a:rPr>
              <a:t>=</a:t>
            </a:r>
            <a:r>
              <a:rPr sz="1600" spc="-229" dirty="0">
                <a:latin typeface="Lucida Sans Unicode"/>
                <a:cs typeface="Lucida Sans Unicode"/>
              </a:rPr>
              <a:t> </a:t>
            </a:r>
            <a:r>
              <a:rPr sz="1600" spc="-175" dirty="0">
                <a:latin typeface="Lucida Sans Unicode"/>
                <a:cs typeface="Lucida Sans Unicode"/>
              </a:rPr>
              <a:t>…=</a:t>
            </a:r>
            <a:r>
              <a:rPr sz="1600" spc="-45" dirty="0">
                <a:latin typeface="Lucida Sans Unicode"/>
                <a:cs typeface="Lucida Sans Unicode"/>
              </a:rPr>
              <a:t> </a:t>
            </a:r>
            <a:r>
              <a:rPr sz="1600" spc="-185" dirty="0">
                <a:latin typeface="Lucida Sans Unicode"/>
                <a:cs typeface="Lucida Sans Unicode"/>
              </a:rPr>
              <a:t>x	</a:t>
            </a:r>
            <a:r>
              <a:rPr sz="1600" spc="-340" dirty="0">
                <a:latin typeface="Lucida Sans Unicode"/>
                <a:cs typeface="Lucida Sans Unicode"/>
              </a:rPr>
              <a:t>=</a:t>
            </a:r>
            <a:r>
              <a:rPr sz="1600" spc="-295" dirty="0">
                <a:latin typeface="Lucida Sans Unicode"/>
                <a:cs typeface="Lucida Sans Unicode"/>
              </a:rPr>
              <a:t> </a:t>
            </a:r>
            <a:r>
              <a:rPr sz="1600" spc="-125" dirty="0">
                <a:latin typeface="Lucida Sans Unicode"/>
                <a:cs typeface="Lucida Sans Unicode"/>
              </a:rPr>
              <a:t>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16012" y="2230373"/>
            <a:ext cx="2066925" cy="911225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2743" y="6273800"/>
            <a:ext cx="1149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5508" y="1435608"/>
            <a:ext cx="373380" cy="50444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2124" y="1463039"/>
            <a:ext cx="1040891" cy="4572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58695" y="1463039"/>
            <a:ext cx="365760" cy="4572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50135" y="1463039"/>
            <a:ext cx="806195" cy="4572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4540" y="1510029"/>
            <a:ext cx="76155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lr>
                <a:srgbClr val="333399"/>
              </a:buClr>
              <a:buChar char="•"/>
              <a:tabLst>
                <a:tab pos="355600" algn="l"/>
                <a:tab pos="356235" algn="l"/>
              </a:tabLst>
            </a:pPr>
            <a:r>
              <a:rPr sz="1600" spc="-85" dirty="0">
                <a:solidFill>
                  <a:srgbClr val="3333FF"/>
                </a:solidFill>
                <a:latin typeface="Lucida Sans Unicode"/>
                <a:cs typeface="Lucida Sans Unicode"/>
              </a:rPr>
              <a:t>Prodotto </a:t>
            </a:r>
            <a:r>
              <a:rPr sz="1600" spc="-95" dirty="0">
                <a:solidFill>
                  <a:srgbClr val="3333FF"/>
                </a:solidFill>
                <a:latin typeface="Lucida Sans Unicode"/>
                <a:cs typeface="Lucida Sans Unicode"/>
              </a:rPr>
              <a:t>logico </a:t>
            </a:r>
            <a:r>
              <a:rPr sz="1600" spc="-30" dirty="0">
                <a:latin typeface="Lucida Sans Unicode"/>
                <a:cs typeface="Lucida Sans Unicode"/>
              </a:rPr>
              <a:t>(AND): </a:t>
            </a:r>
            <a:r>
              <a:rPr sz="1600" spc="-110" dirty="0">
                <a:latin typeface="Lucida Sans Unicode"/>
                <a:cs typeface="Lucida Sans Unicode"/>
              </a:rPr>
              <a:t>il </a:t>
            </a:r>
            <a:r>
              <a:rPr sz="1600" spc="-65" dirty="0">
                <a:latin typeface="Lucida Sans Unicode"/>
                <a:cs typeface="Lucida Sans Unicode"/>
              </a:rPr>
              <a:t>valore </a:t>
            </a:r>
            <a:r>
              <a:rPr sz="1600" spc="-80" dirty="0">
                <a:latin typeface="Lucida Sans Unicode"/>
                <a:cs typeface="Lucida Sans Unicode"/>
              </a:rPr>
              <a:t>del </a:t>
            </a:r>
            <a:r>
              <a:rPr sz="1600" spc="-125" dirty="0">
                <a:latin typeface="Lucida Sans Unicode"/>
                <a:cs typeface="Lucida Sans Unicode"/>
              </a:rPr>
              <a:t>prodotto </a:t>
            </a:r>
            <a:r>
              <a:rPr sz="1600" spc="-95" dirty="0">
                <a:latin typeface="Lucida Sans Unicode"/>
                <a:cs typeface="Lucida Sans Unicode"/>
              </a:rPr>
              <a:t>logico </a:t>
            </a:r>
            <a:r>
              <a:rPr sz="1600" spc="-5" dirty="0">
                <a:latin typeface="Lucida Sans Unicode"/>
                <a:cs typeface="Lucida Sans Unicode"/>
              </a:rPr>
              <a:t>è </a:t>
            </a:r>
            <a:r>
              <a:rPr sz="1600" spc="-125" dirty="0">
                <a:latin typeface="Lucida Sans Unicode"/>
                <a:cs typeface="Lucida Sans Unicode"/>
              </a:rPr>
              <a:t>1 </a:t>
            </a:r>
            <a:r>
              <a:rPr sz="1600" spc="-10" dirty="0">
                <a:latin typeface="Lucida Sans Unicode"/>
                <a:cs typeface="Lucida Sans Unicode"/>
              </a:rPr>
              <a:t>se </a:t>
            </a:r>
            <a:r>
              <a:rPr sz="1600" spc="-114" dirty="0">
                <a:latin typeface="Lucida Sans Unicode"/>
                <a:cs typeface="Lucida Sans Unicode"/>
              </a:rPr>
              <a:t>il </a:t>
            </a:r>
            <a:r>
              <a:rPr sz="1600" spc="-70" dirty="0">
                <a:latin typeface="Lucida Sans Unicode"/>
                <a:cs typeface="Lucida Sans Unicode"/>
              </a:rPr>
              <a:t>valore </a:t>
            </a:r>
            <a:r>
              <a:rPr sz="1600" spc="-114" dirty="0">
                <a:latin typeface="Lucida Sans Unicode"/>
                <a:cs typeface="Lucida Sans Unicode"/>
              </a:rPr>
              <a:t>di </a:t>
            </a:r>
            <a:r>
              <a:rPr sz="1600" spc="-140" dirty="0">
                <a:latin typeface="Lucida Sans Unicode"/>
                <a:cs typeface="Lucida Sans Unicode"/>
              </a:rPr>
              <a:t>tutti </a:t>
            </a:r>
            <a:r>
              <a:rPr sz="1600" spc="-114" dirty="0">
                <a:latin typeface="Lucida Sans Unicode"/>
                <a:cs typeface="Lucida Sans Unicode"/>
              </a:rPr>
              <a:t>gli  </a:t>
            </a:r>
            <a:r>
              <a:rPr sz="1600" spc="-90" dirty="0">
                <a:latin typeface="Lucida Sans Unicode"/>
                <a:cs typeface="Lucida Sans Unicode"/>
              </a:rPr>
              <a:t>operandi </a:t>
            </a:r>
            <a:r>
              <a:rPr sz="1600" spc="-5" dirty="0">
                <a:latin typeface="Lucida Sans Unicode"/>
                <a:cs typeface="Lucida Sans Unicode"/>
              </a:rPr>
              <a:t>è</a:t>
            </a:r>
            <a:r>
              <a:rPr sz="1600" spc="-25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1.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48100" y="2459749"/>
            <a:ext cx="2055641" cy="916862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81627" y="2943819"/>
            <a:ext cx="15494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i="1" spc="-35" dirty="0">
                <a:latin typeface="Tahoma"/>
                <a:cs typeface="Tahoma"/>
              </a:rPr>
              <a:t>0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81854" y="2803202"/>
            <a:ext cx="476884" cy="838835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315"/>
              </a:spcBef>
            </a:pPr>
            <a:r>
              <a:rPr sz="1650" b="1" i="1" spc="-35" dirty="0">
                <a:latin typeface="Tahoma"/>
                <a:cs typeface="Tahoma"/>
              </a:rPr>
              <a:t>0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650" b="1" i="1" spc="-30" dirty="0">
                <a:latin typeface="Tahoma"/>
                <a:cs typeface="Tahoma"/>
              </a:rPr>
              <a:t>0·0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57975" y="3803041"/>
            <a:ext cx="2056341" cy="913420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191882" y="4284050"/>
            <a:ext cx="15494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i="1" spc="-35" dirty="0">
                <a:latin typeface="Tahoma"/>
                <a:cs typeface="Tahoma"/>
              </a:rPr>
              <a:t>1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92110" y="4143433"/>
            <a:ext cx="476884" cy="838835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315"/>
              </a:spcBef>
            </a:pPr>
            <a:r>
              <a:rPr sz="1650" b="1" i="1" spc="-35" dirty="0">
                <a:latin typeface="Tahoma"/>
                <a:cs typeface="Tahoma"/>
              </a:rPr>
              <a:t>1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650" b="1" i="1" spc="-30" dirty="0">
                <a:latin typeface="Tahoma"/>
                <a:cs typeface="Tahoma"/>
              </a:rPr>
              <a:t>1·1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96002" y="4221880"/>
            <a:ext cx="15494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i="1" spc="-35" dirty="0">
                <a:latin typeface="Tahoma"/>
                <a:cs typeface="Tahoma"/>
              </a:rPr>
              <a:t>0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17950" y="3756800"/>
            <a:ext cx="2055641" cy="912036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451350" y="4236231"/>
            <a:ext cx="15494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i="1" spc="-35" dirty="0">
                <a:latin typeface="Tahoma"/>
                <a:cs typeface="Tahoma"/>
              </a:rPr>
              <a:t>1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51578" y="4652224"/>
            <a:ext cx="35750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i="1" spc="-30" dirty="0">
                <a:latin typeface="Tahoma"/>
                <a:cs typeface="Tahoma"/>
              </a:rPr>
              <a:t>1·0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58759" y="2977093"/>
            <a:ext cx="15494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i="1" spc="-35" dirty="0">
                <a:latin typeface="Tahoma"/>
                <a:cs typeface="Tahoma"/>
              </a:rPr>
              <a:t>1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691376" y="2481974"/>
            <a:ext cx="2055514" cy="916862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225410" y="2966172"/>
            <a:ext cx="15494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i="1" spc="-35" dirty="0">
                <a:latin typeface="Tahoma"/>
                <a:cs typeface="Tahoma"/>
              </a:rPr>
              <a:t>0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25257" y="3382224"/>
            <a:ext cx="35750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i="1" spc="-30" dirty="0">
                <a:latin typeface="Tahoma"/>
                <a:cs typeface="Tahoma"/>
              </a:rPr>
              <a:t>0·1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Operatore</a:t>
            </a:r>
            <a:r>
              <a:rPr spc="-50" dirty="0"/>
              <a:t> </a:t>
            </a:r>
            <a:r>
              <a:rPr dirty="0"/>
              <a:t>AND</a:t>
            </a:r>
          </a:p>
        </p:txBody>
      </p:sp>
      <p:sp>
        <p:nvSpPr>
          <p:cNvPr id="24" name="object 2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965200" y="3127375"/>
          <a:ext cx="2466975" cy="1964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647">
                <a:tc>
                  <a:txBody>
                    <a:bodyPr/>
                    <a:lstStyle/>
                    <a:p>
                      <a:pPr marL="26289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b="1" dirty="0">
                          <a:latin typeface="Yu Gothic UI"/>
                          <a:cs typeface="Yu Gothic UI"/>
                        </a:rPr>
                        <a:t>X</a:t>
                      </a:r>
                      <a:endParaRPr sz="1400">
                        <a:latin typeface="Yu Gothic UI"/>
                        <a:cs typeface="Yu Gothic U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b="1" dirty="0">
                          <a:latin typeface="Yu Gothic UI"/>
                          <a:cs typeface="Yu Gothic UI"/>
                        </a:rPr>
                        <a:t>Y</a:t>
                      </a:r>
                      <a:endParaRPr sz="1400">
                        <a:latin typeface="Yu Gothic UI"/>
                        <a:cs typeface="Yu Gothic U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368935" marR="361950" indent="-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b="1" spc="90" dirty="0">
                          <a:latin typeface="Yu Gothic UI"/>
                          <a:cs typeface="Yu Gothic UI"/>
                        </a:rPr>
                        <a:t>X·Y  </a:t>
                      </a:r>
                      <a:r>
                        <a:rPr sz="1400" b="1" spc="5" dirty="0">
                          <a:latin typeface="Yu Gothic UI"/>
                          <a:cs typeface="Yu Gothic UI"/>
                        </a:rPr>
                        <a:t>X</a:t>
                      </a:r>
                      <a:r>
                        <a:rPr sz="1400" b="1" spc="15" dirty="0">
                          <a:latin typeface="Yu Gothic UI"/>
                          <a:cs typeface="Yu Gothic UI"/>
                        </a:rPr>
                        <a:t>∩</a:t>
                      </a:r>
                      <a:r>
                        <a:rPr sz="1400" b="1" dirty="0">
                          <a:latin typeface="Yu Gothic UI"/>
                          <a:cs typeface="Yu Gothic UI"/>
                        </a:rPr>
                        <a:t>Y</a:t>
                      </a:r>
                      <a:endParaRPr sz="1400">
                        <a:latin typeface="Yu Gothic UI"/>
                        <a:cs typeface="Yu Gothic UI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b="1" spc="35" dirty="0">
                          <a:latin typeface="Yu Gothic UI"/>
                          <a:cs typeface="Yu Gothic UI"/>
                        </a:rPr>
                        <a:t>X.AND.Y</a:t>
                      </a:r>
                      <a:endParaRPr sz="1400">
                        <a:latin typeface="Yu Gothic UI"/>
                        <a:cs typeface="Yu Gothic UI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27368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R="48196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26">
                <a:tc>
                  <a:txBody>
                    <a:bodyPr/>
                    <a:lstStyle/>
                    <a:p>
                      <a:pPr marL="27368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R="48196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27368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R="48196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926">
                <a:tc>
                  <a:txBody>
                    <a:bodyPr/>
                    <a:lstStyle/>
                    <a:p>
                      <a:pPr marL="27368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R="48196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1</a:t>
                      </a: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4151376" y="5653087"/>
            <a:ext cx="205104" cy="728980"/>
          </a:xfrm>
          <a:custGeom>
            <a:avLst/>
            <a:gdLst/>
            <a:ahLst/>
            <a:cxnLst/>
            <a:rect l="l" t="t" r="r" b="b"/>
            <a:pathLst>
              <a:path w="205104" h="728979">
                <a:moveTo>
                  <a:pt x="204724" y="728662"/>
                </a:moveTo>
                <a:lnTo>
                  <a:pt x="164887" y="718642"/>
                </a:lnTo>
                <a:lnTo>
                  <a:pt x="132349" y="691314"/>
                </a:lnTo>
                <a:lnTo>
                  <a:pt x="110408" y="650781"/>
                </a:lnTo>
                <a:lnTo>
                  <a:pt x="102362" y="601141"/>
                </a:lnTo>
                <a:lnTo>
                  <a:pt x="102362" y="491845"/>
                </a:lnTo>
                <a:lnTo>
                  <a:pt x="94315" y="442211"/>
                </a:lnTo>
                <a:lnTo>
                  <a:pt x="72374" y="401677"/>
                </a:lnTo>
                <a:lnTo>
                  <a:pt x="39836" y="374346"/>
                </a:lnTo>
                <a:lnTo>
                  <a:pt x="0" y="364324"/>
                </a:lnTo>
                <a:lnTo>
                  <a:pt x="39836" y="354304"/>
                </a:lnTo>
                <a:lnTo>
                  <a:pt x="72374" y="326978"/>
                </a:lnTo>
                <a:lnTo>
                  <a:pt x="94315" y="286449"/>
                </a:lnTo>
                <a:lnTo>
                  <a:pt x="102362" y="236816"/>
                </a:lnTo>
                <a:lnTo>
                  <a:pt x="102362" y="127520"/>
                </a:lnTo>
                <a:lnTo>
                  <a:pt x="110408" y="77881"/>
                </a:lnTo>
                <a:lnTo>
                  <a:pt x="132349" y="37347"/>
                </a:lnTo>
                <a:lnTo>
                  <a:pt x="164887" y="10020"/>
                </a:lnTo>
                <a:lnTo>
                  <a:pt x="20472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20344" y="5241139"/>
            <a:ext cx="6128385" cy="111442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600" spc="-55" dirty="0">
                <a:latin typeface="Lucida Sans Unicode"/>
                <a:cs typeface="Lucida Sans Unicode"/>
              </a:rPr>
              <a:t>Date </a:t>
            </a:r>
            <a:r>
              <a:rPr sz="1600" spc="-110" dirty="0">
                <a:latin typeface="Lucida Sans Unicode"/>
                <a:cs typeface="Lucida Sans Unicode"/>
              </a:rPr>
              <a:t>n </a:t>
            </a:r>
            <a:r>
              <a:rPr sz="1600" spc="-80" dirty="0">
                <a:latin typeface="Lucida Sans Unicode"/>
                <a:cs typeface="Lucida Sans Unicode"/>
              </a:rPr>
              <a:t>variabili </a:t>
            </a:r>
            <a:r>
              <a:rPr sz="1600" spc="-70" dirty="0">
                <a:latin typeface="Lucida Sans Unicode"/>
                <a:cs typeface="Lucida Sans Unicode"/>
              </a:rPr>
              <a:t>booleane </a:t>
            </a:r>
            <a:r>
              <a:rPr sz="1600" spc="-105" dirty="0">
                <a:latin typeface="Lucida Sans Unicode"/>
                <a:cs typeface="Lucida Sans Unicode"/>
              </a:rPr>
              <a:t>indipendenti </a:t>
            </a:r>
            <a:r>
              <a:rPr sz="1600" spc="-110" dirty="0">
                <a:latin typeface="Lucida Sans Unicode"/>
                <a:cs typeface="Lucida Sans Unicode"/>
              </a:rPr>
              <a:t>il loro </a:t>
            </a:r>
            <a:r>
              <a:rPr sz="1600" spc="-125" dirty="0">
                <a:latin typeface="Lucida Sans Unicode"/>
                <a:cs typeface="Lucida Sans Unicode"/>
              </a:rPr>
              <a:t>prodotto </a:t>
            </a:r>
            <a:r>
              <a:rPr sz="1600" spc="-95" dirty="0">
                <a:latin typeface="Lucida Sans Unicode"/>
                <a:cs typeface="Lucida Sans Unicode"/>
              </a:rPr>
              <a:t>logico </a:t>
            </a:r>
            <a:r>
              <a:rPr sz="1600" spc="-20" dirty="0">
                <a:latin typeface="Lucida Sans Unicode"/>
                <a:cs typeface="Lucida Sans Unicode"/>
              </a:rPr>
              <a:t>(AND)</a:t>
            </a:r>
            <a:r>
              <a:rPr sz="1600" spc="245" dirty="0">
                <a:latin typeface="Lucida Sans Unicode"/>
                <a:cs typeface="Lucida Sans Unicode"/>
              </a:rPr>
              <a:t> </a:t>
            </a:r>
            <a:r>
              <a:rPr sz="1600" spc="-5" dirty="0">
                <a:latin typeface="Lucida Sans Unicode"/>
                <a:cs typeface="Lucida Sans Unicode"/>
              </a:rPr>
              <a:t>è</a:t>
            </a:r>
            <a:endParaRPr sz="1600">
              <a:latin typeface="Lucida Sans Unicode"/>
              <a:cs typeface="Lucida Sans Unicode"/>
            </a:endParaRPr>
          </a:p>
          <a:p>
            <a:pPr marL="3469640" algn="ctr">
              <a:lnSpc>
                <a:spcPct val="100000"/>
              </a:lnSpc>
              <a:spcBef>
                <a:spcPts val="610"/>
              </a:spcBef>
            </a:pPr>
            <a:r>
              <a:rPr sz="1650" b="1" spc="-30" dirty="0">
                <a:latin typeface="Yu Gothic UI"/>
                <a:cs typeface="Yu Gothic UI"/>
              </a:rPr>
              <a:t>0 </a:t>
            </a:r>
            <a:r>
              <a:rPr sz="1650" spc="-40" dirty="0">
                <a:latin typeface="Lucida Sans Unicode"/>
                <a:cs typeface="Lucida Sans Unicode"/>
              </a:rPr>
              <a:t>se </a:t>
            </a:r>
            <a:r>
              <a:rPr sz="1650" spc="-114" dirty="0">
                <a:latin typeface="Lucida Sans Unicode"/>
                <a:cs typeface="Lucida Sans Unicode"/>
              </a:rPr>
              <a:t>almeno </a:t>
            </a:r>
            <a:r>
              <a:rPr sz="1650" spc="-105" dirty="0">
                <a:latin typeface="Lucida Sans Unicode"/>
                <a:cs typeface="Lucida Sans Unicode"/>
              </a:rPr>
              <a:t>una </a:t>
            </a:r>
            <a:r>
              <a:rPr sz="1650" spc="-145" dirty="0">
                <a:latin typeface="Lucida Sans Unicode"/>
                <a:cs typeface="Lucida Sans Unicode"/>
              </a:rPr>
              <a:t>x</a:t>
            </a:r>
            <a:r>
              <a:rPr sz="1650" spc="-217" baseline="-20202" dirty="0">
                <a:latin typeface="Lucida Sans Unicode"/>
                <a:cs typeface="Lucida Sans Unicode"/>
              </a:rPr>
              <a:t>i </a:t>
            </a:r>
            <a:r>
              <a:rPr sz="1650" spc="-60" dirty="0">
                <a:latin typeface="Lucida Sans Unicode"/>
                <a:cs typeface="Lucida Sans Unicode"/>
              </a:rPr>
              <a:t>vale</a:t>
            </a:r>
            <a:r>
              <a:rPr sz="1650" spc="-30" dirty="0">
                <a:latin typeface="Lucida Sans Unicode"/>
                <a:cs typeface="Lucida Sans Unicode"/>
              </a:rPr>
              <a:t> </a:t>
            </a:r>
            <a:r>
              <a:rPr sz="1650" spc="-160" dirty="0">
                <a:latin typeface="Lucida Sans Unicode"/>
                <a:cs typeface="Lucida Sans Unicode"/>
              </a:rPr>
              <a:t>0</a:t>
            </a:r>
            <a:endParaRPr sz="1650">
              <a:latin typeface="Lucida Sans Unicode"/>
              <a:cs typeface="Lucida Sans Unicode"/>
            </a:endParaRPr>
          </a:p>
          <a:p>
            <a:pPr marL="2009775">
              <a:lnSpc>
                <a:spcPts val="1460"/>
              </a:lnSpc>
              <a:spcBef>
                <a:spcPts val="1255"/>
              </a:spcBef>
              <a:tabLst>
                <a:tab pos="3654425" algn="l"/>
                <a:tab pos="5413375" algn="l"/>
              </a:tabLst>
            </a:pPr>
            <a:r>
              <a:rPr sz="2475" spc="-465" baseline="52188" dirty="0">
                <a:latin typeface="Lucida Sans Unicode"/>
                <a:cs typeface="Lucida Sans Unicode"/>
              </a:rPr>
              <a:t>x</a:t>
            </a:r>
            <a:r>
              <a:rPr sz="1650" spc="-465" baseline="58080" dirty="0">
                <a:latin typeface="Lucida Sans Unicode"/>
                <a:cs typeface="Lucida Sans Unicode"/>
              </a:rPr>
              <a:t>1</a:t>
            </a:r>
            <a:r>
              <a:rPr sz="2475" spc="-465" baseline="52188" dirty="0">
                <a:latin typeface="Lucida Sans Unicode"/>
                <a:cs typeface="Lucida Sans Unicode"/>
              </a:rPr>
              <a:t>·  x</a:t>
            </a:r>
            <a:r>
              <a:rPr sz="1650" spc="-465" baseline="58080" dirty="0">
                <a:latin typeface="Lucida Sans Unicode"/>
                <a:cs typeface="Lucida Sans Unicode"/>
              </a:rPr>
              <a:t>2</a:t>
            </a:r>
            <a:r>
              <a:rPr sz="2475" spc="-465" baseline="52188" dirty="0">
                <a:latin typeface="Lucida Sans Unicode"/>
                <a:cs typeface="Lucida Sans Unicode"/>
              </a:rPr>
              <a:t>·  </a:t>
            </a:r>
            <a:r>
              <a:rPr sz="2475" spc="-494" baseline="52188" dirty="0">
                <a:latin typeface="Lucida Sans Unicode"/>
                <a:cs typeface="Lucida Sans Unicode"/>
              </a:rPr>
              <a:t>…· </a:t>
            </a:r>
            <a:r>
              <a:rPr sz="2475" spc="-292" baseline="52188" dirty="0">
                <a:latin typeface="Lucida Sans Unicode"/>
                <a:cs typeface="Lucida Sans Unicode"/>
              </a:rPr>
              <a:t> </a:t>
            </a:r>
            <a:r>
              <a:rPr sz="2475" spc="-225" baseline="52188" dirty="0">
                <a:latin typeface="Lucida Sans Unicode"/>
                <a:cs typeface="Lucida Sans Unicode"/>
              </a:rPr>
              <a:t>x</a:t>
            </a:r>
            <a:r>
              <a:rPr sz="1650" spc="-225" baseline="58080" dirty="0">
                <a:latin typeface="Lucida Sans Unicode"/>
                <a:cs typeface="Lucida Sans Unicode"/>
              </a:rPr>
              <a:t>n</a:t>
            </a:r>
            <a:r>
              <a:rPr sz="1650" spc="-97" baseline="58080" dirty="0">
                <a:latin typeface="Lucida Sans Unicode"/>
                <a:cs typeface="Lucida Sans Unicode"/>
              </a:rPr>
              <a:t> </a:t>
            </a:r>
            <a:r>
              <a:rPr sz="2475" spc="-569" baseline="52188" dirty="0">
                <a:latin typeface="Lucida Sans Unicode"/>
                <a:cs typeface="Lucida Sans Unicode"/>
              </a:rPr>
              <a:t>=	</a:t>
            </a:r>
            <a:r>
              <a:rPr sz="1650" b="1" spc="220" dirty="0">
                <a:latin typeface="Yu Gothic UI"/>
                <a:cs typeface="Yu Gothic UI"/>
              </a:rPr>
              <a:t>1 </a:t>
            </a:r>
            <a:r>
              <a:rPr sz="1650" spc="-40" dirty="0">
                <a:latin typeface="Lucida Sans Unicode"/>
                <a:cs typeface="Lucida Sans Unicode"/>
              </a:rPr>
              <a:t>se </a:t>
            </a:r>
            <a:r>
              <a:rPr sz="1650" spc="-215" dirty="0">
                <a:latin typeface="Lucida Sans Unicode"/>
                <a:cs typeface="Lucida Sans Unicode"/>
              </a:rPr>
              <a:t>x  </a:t>
            </a:r>
            <a:r>
              <a:rPr sz="1650" spc="-380" dirty="0">
                <a:latin typeface="Lucida Sans Unicode"/>
                <a:cs typeface="Lucida Sans Unicode"/>
              </a:rPr>
              <a:t>=   </a:t>
            </a:r>
            <a:r>
              <a:rPr sz="1650" spc="-215" dirty="0">
                <a:latin typeface="Lucida Sans Unicode"/>
                <a:cs typeface="Lucida Sans Unicode"/>
              </a:rPr>
              <a:t>x  </a:t>
            </a:r>
            <a:r>
              <a:rPr sz="1650" spc="-380" dirty="0">
                <a:latin typeface="Lucida Sans Unicode"/>
                <a:cs typeface="Lucida Sans Unicode"/>
              </a:rPr>
              <a:t>=</a:t>
            </a:r>
            <a:r>
              <a:rPr sz="1650" spc="-340" dirty="0">
                <a:latin typeface="Lucida Sans Unicode"/>
                <a:cs typeface="Lucida Sans Unicode"/>
              </a:rPr>
              <a:t> </a:t>
            </a:r>
            <a:r>
              <a:rPr sz="1650" spc="-220" dirty="0">
                <a:latin typeface="Lucida Sans Unicode"/>
                <a:cs typeface="Lucida Sans Unicode"/>
              </a:rPr>
              <a:t>…=</a:t>
            </a:r>
            <a:r>
              <a:rPr sz="1650" spc="-60" dirty="0">
                <a:latin typeface="Lucida Sans Unicode"/>
                <a:cs typeface="Lucida Sans Unicode"/>
              </a:rPr>
              <a:t> </a:t>
            </a:r>
            <a:r>
              <a:rPr sz="1650" spc="-215" dirty="0">
                <a:latin typeface="Lucida Sans Unicode"/>
                <a:cs typeface="Lucida Sans Unicode"/>
              </a:rPr>
              <a:t>x	</a:t>
            </a:r>
            <a:r>
              <a:rPr sz="1650" spc="-380" dirty="0">
                <a:latin typeface="Lucida Sans Unicode"/>
                <a:cs typeface="Lucida Sans Unicode"/>
              </a:rPr>
              <a:t>=</a:t>
            </a:r>
            <a:r>
              <a:rPr sz="1650" spc="-360" dirty="0">
                <a:latin typeface="Lucida Sans Unicode"/>
                <a:cs typeface="Lucida Sans Unicode"/>
              </a:rPr>
              <a:t> </a:t>
            </a:r>
            <a:r>
              <a:rPr sz="1650" spc="-160" dirty="0">
                <a:latin typeface="Lucida Sans Unicode"/>
                <a:cs typeface="Lucida Sans Unicode"/>
              </a:rPr>
              <a:t>1</a:t>
            </a:r>
            <a:endParaRPr sz="1650">
              <a:latin typeface="Lucida Sans Unicode"/>
              <a:cs typeface="Lucida Sans Unicode"/>
            </a:endParaRPr>
          </a:p>
          <a:p>
            <a:pPr marR="762000" algn="r">
              <a:lnSpc>
                <a:spcPts val="800"/>
              </a:lnSpc>
              <a:tabLst>
                <a:tab pos="351790" algn="l"/>
                <a:tab pos="1083310" algn="l"/>
              </a:tabLst>
            </a:pPr>
            <a:r>
              <a:rPr sz="1100" spc="-105" dirty="0">
                <a:latin typeface="Lucida Sans Unicode"/>
                <a:cs typeface="Lucida Sans Unicode"/>
              </a:rPr>
              <a:t>1	2	</a:t>
            </a:r>
            <a:r>
              <a:rPr sz="1100" spc="-90" dirty="0">
                <a:latin typeface="Lucida Sans Unicode"/>
                <a:cs typeface="Lucida Sans Unicode"/>
              </a:rPr>
              <a:t>n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692275" y="2204973"/>
            <a:ext cx="863600" cy="863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2743" y="6273800"/>
            <a:ext cx="1149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11551" y="1572767"/>
            <a:ext cx="1360931" cy="513588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4540" y="1625600"/>
            <a:ext cx="7614284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55600" marR="5080" indent="-342900">
              <a:lnSpc>
                <a:spcPts val="1939"/>
              </a:lnSpc>
              <a:spcBef>
                <a:spcPts val="345"/>
              </a:spcBef>
              <a:buClr>
                <a:srgbClr val="333399"/>
              </a:buClr>
              <a:buChar char="•"/>
              <a:tabLst>
                <a:tab pos="355600" algn="l"/>
                <a:tab pos="356235" algn="l"/>
                <a:tab pos="1547495" algn="l"/>
                <a:tab pos="1890395" algn="l"/>
                <a:tab pos="3108325" algn="l"/>
                <a:tab pos="3973829" algn="l"/>
                <a:tab pos="5215890" algn="l"/>
                <a:tab pos="6065520" algn="l"/>
                <a:tab pos="6332220" algn="l"/>
                <a:tab pos="7117080" algn="l"/>
              </a:tabLst>
            </a:pPr>
            <a:r>
              <a:rPr sz="1800" dirty="0">
                <a:latin typeface="Lucida Sans Unicode"/>
                <a:cs typeface="Lucida Sans Unicode"/>
              </a:rPr>
              <a:t>O</a:t>
            </a:r>
            <a:r>
              <a:rPr sz="1800" spc="-75" dirty="0">
                <a:latin typeface="Lucida Sans Unicode"/>
                <a:cs typeface="Lucida Sans Unicode"/>
              </a:rPr>
              <a:t>per</a:t>
            </a:r>
            <a:r>
              <a:rPr sz="1800" spc="-80" dirty="0">
                <a:latin typeface="Lucida Sans Unicode"/>
                <a:cs typeface="Lucida Sans Unicode"/>
              </a:rPr>
              <a:t>a</a:t>
            </a:r>
            <a:r>
              <a:rPr sz="1800" spc="-105" dirty="0">
                <a:latin typeface="Lucida Sans Unicode"/>
                <a:cs typeface="Lucida Sans Unicode"/>
              </a:rPr>
              <a:t>tore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180" dirty="0">
                <a:latin typeface="Lucida Sans Unicode"/>
                <a:cs typeface="Lucida Sans Unicode"/>
              </a:rPr>
              <a:t>d</a:t>
            </a:r>
            <a:r>
              <a:rPr sz="1800" spc="-80" dirty="0">
                <a:latin typeface="Lucida Sans Unicode"/>
                <a:cs typeface="Lucida Sans Unicode"/>
              </a:rPr>
              <a:t>i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85" dirty="0">
                <a:solidFill>
                  <a:srgbClr val="3333FF"/>
                </a:solidFill>
                <a:latin typeface="Lucida Sans Unicode"/>
                <a:cs typeface="Lucida Sans Unicode"/>
              </a:rPr>
              <a:t>ne</a:t>
            </a:r>
            <a:r>
              <a:rPr sz="1800" spc="-95" dirty="0">
                <a:solidFill>
                  <a:srgbClr val="3333FF"/>
                </a:solidFill>
                <a:latin typeface="Lucida Sans Unicode"/>
                <a:cs typeface="Lucida Sans Unicode"/>
              </a:rPr>
              <a:t>g</a:t>
            </a:r>
            <a:r>
              <a:rPr sz="1800" spc="-70" dirty="0">
                <a:solidFill>
                  <a:srgbClr val="3333FF"/>
                </a:solidFill>
                <a:latin typeface="Lucida Sans Unicode"/>
                <a:cs typeface="Lucida Sans Unicode"/>
              </a:rPr>
              <a:t>a</a:t>
            </a:r>
            <a:r>
              <a:rPr sz="1800" spc="-60" dirty="0">
                <a:solidFill>
                  <a:srgbClr val="3333FF"/>
                </a:solidFill>
                <a:latin typeface="Lucida Sans Unicode"/>
                <a:cs typeface="Lucida Sans Unicode"/>
              </a:rPr>
              <a:t>z</a:t>
            </a:r>
            <a:r>
              <a:rPr sz="1800" spc="-80" dirty="0">
                <a:solidFill>
                  <a:srgbClr val="3333FF"/>
                </a:solidFill>
                <a:latin typeface="Lucida Sans Unicode"/>
                <a:cs typeface="Lucida Sans Unicode"/>
              </a:rPr>
              <a:t>i</a:t>
            </a:r>
            <a:r>
              <a:rPr sz="1800" spc="-165" dirty="0">
                <a:solidFill>
                  <a:srgbClr val="3333FF"/>
                </a:solidFill>
                <a:latin typeface="Lucida Sans Unicode"/>
                <a:cs typeface="Lucida Sans Unicode"/>
              </a:rPr>
              <a:t>o</a:t>
            </a:r>
            <a:r>
              <a:rPr sz="1800" spc="-114" dirty="0">
                <a:solidFill>
                  <a:srgbClr val="3333FF"/>
                </a:solidFill>
                <a:latin typeface="Lucida Sans Unicode"/>
                <a:cs typeface="Lucida Sans Unicode"/>
              </a:rPr>
              <a:t>n</a:t>
            </a:r>
            <a:r>
              <a:rPr sz="1800" spc="-5" dirty="0">
                <a:solidFill>
                  <a:srgbClr val="3333FF"/>
                </a:solidFill>
                <a:latin typeface="Lucida Sans Unicode"/>
                <a:cs typeface="Lucida Sans Unicode"/>
              </a:rPr>
              <a:t>e</a:t>
            </a:r>
            <a:r>
              <a:rPr sz="1800" dirty="0">
                <a:solidFill>
                  <a:srgbClr val="3333FF"/>
                </a:solidFill>
                <a:latin typeface="Lucida Sans Unicode"/>
                <a:cs typeface="Lucida Sans Unicode"/>
              </a:rPr>
              <a:t>	</a:t>
            </a:r>
            <a:r>
              <a:rPr sz="1800" spc="-5" dirty="0">
                <a:latin typeface="Lucida Sans Unicode"/>
                <a:cs typeface="Lucida Sans Unicode"/>
              </a:rPr>
              <a:t>(</a:t>
            </a:r>
            <a:r>
              <a:rPr sz="1800" spc="-10" dirty="0">
                <a:latin typeface="Lucida Sans Unicode"/>
                <a:cs typeface="Lucida Sans Unicode"/>
              </a:rPr>
              <a:t>N</a:t>
            </a:r>
            <a:r>
              <a:rPr sz="1800" dirty="0">
                <a:latin typeface="Lucida Sans Unicode"/>
                <a:cs typeface="Lucida Sans Unicode"/>
              </a:rPr>
              <a:t>O</a:t>
            </a:r>
            <a:r>
              <a:rPr sz="1800" spc="-35" dirty="0">
                <a:latin typeface="Lucida Sans Unicode"/>
                <a:cs typeface="Lucida Sans Unicode"/>
              </a:rPr>
              <a:t>T</a:t>
            </a:r>
            <a:r>
              <a:rPr sz="1800" spc="5" dirty="0">
                <a:latin typeface="Lucida Sans Unicode"/>
                <a:cs typeface="Lucida Sans Unicode"/>
              </a:rPr>
              <a:t>)</a:t>
            </a:r>
            <a:r>
              <a:rPr sz="1800" spc="-70" dirty="0">
                <a:latin typeface="Lucida Sans Unicode"/>
                <a:cs typeface="Lucida Sans Unicode"/>
              </a:rPr>
              <a:t>: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150" dirty="0">
                <a:latin typeface="Lucida Sans Unicode"/>
                <a:cs typeface="Lucida Sans Unicode"/>
              </a:rPr>
              <a:t>l’</a:t>
            </a:r>
            <a:r>
              <a:rPr sz="1800" spc="-90" dirty="0">
                <a:latin typeface="Lucida Sans Unicode"/>
                <a:cs typeface="Lucida Sans Unicode"/>
              </a:rPr>
              <a:t>op</a:t>
            </a:r>
            <a:r>
              <a:rPr sz="1800" spc="-85" dirty="0">
                <a:latin typeface="Lucida Sans Unicode"/>
                <a:cs typeface="Lucida Sans Unicode"/>
              </a:rPr>
              <a:t>e</a:t>
            </a:r>
            <a:r>
              <a:rPr sz="1800" spc="-95" dirty="0">
                <a:latin typeface="Lucida Sans Unicode"/>
                <a:cs typeface="Lucida Sans Unicode"/>
              </a:rPr>
              <a:t>rat</a:t>
            </a:r>
            <a:r>
              <a:rPr sz="1800" spc="-125" dirty="0">
                <a:latin typeface="Lucida Sans Unicode"/>
                <a:cs typeface="Lucida Sans Unicode"/>
              </a:rPr>
              <a:t>o</a:t>
            </a:r>
            <a:r>
              <a:rPr sz="1800" spc="-70" dirty="0">
                <a:latin typeface="Lucida Sans Unicode"/>
                <a:cs typeface="Lucida Sans Unicode"/>
              </a:rPr>
              <a:t>re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85" dirty="0">
                <a:latin typeface="Lucida Sans Unicode"/>
                <a:cs typeface="Lucida Sans Unicode"/>
              </a:rPr>
              <a:t>i</a:t>
            </a:r>
            <a:r>
              <a:rPr sz="1800" spc="-175" dirty="0">
                <a:latin typeface="Lucida Sans Unicode"/>
                <a:cs typeface="Lucida Sans Unicode"/>
              </a:rPr>
              <a:t>n</a:t>
            </a:r>
            <a:r>
              <a:rPr sz="1800" spc="-70" dirty="0">
                <a:latin typeface="Lucida Sans Unicode"/>
                <a:cs typeface="Lucida Sans Unicode"/>
              </a:rPr>
              <a:t>verte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120" dirty="0">
                <a:latin typeface="Lucida Sans Unicode"/>
                <a:cs typeface="Lucida Sans Unicode"/>
              </a:rPr>
              <a:t>i</a:t>
            </a:r>
            <a:r>
              <a:rPr sz="1800" spc="-125" dirty="0">
                <a:latin typeface="Lucida Sans Unicode"/>
                <a:cs typeface="Lucida Sans Unicode"/>
              </a:rPr>
              <a:t>l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60" dirty="0">
                <a:latin typeface="Lucida Sans Unicode"/>
                <a:cs typeface="Lucida Sans Unicode"/>
              </a:rPr>
              <a:t>va</a:t>
            </a:r>
            <a:r>
              <a:rPr sz="1800" spc="-45" dirty="0">
                <a:latin typeface="Lucida Sans Unicode"/>
                <a:cs typeface="Lucida Sans Unicode"/>
              </a:rPr>
              <a:t>l</a:t>
            </a:r>
            <a:r>
              <a:rPr sz="1800" spc="-85" dirty="0">
                <a:latin typeface="Lucida Sans Unicode"/>
                <a:cs typeface="Lucida Sans Unicode"/>
              </a:rPr>
              <a:t>or</a:t>
            </a:r>
            <a:r>
              <a:rPr sz="1800" spc="-90" dirty="0">
                <a:latin typeface="Lucida Sans Unicode"/>
                <a:cs typeface="Lucida Sans Unicode"/>
              </a:rPr>
              <a:t>e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130" dirty="0">
                <a:latin typeface="Lucida Sans Unicode"/>
                <a:cs typeface="Lucida Sans Unicode"/>
              </a:rPr>
              <a:t>d</a:t>
            </a:r>
            <a:r>
              <a:rPr sz="1800" spc="-90" dirty="0">
                <a:latin typeface="Lucida Sans Unicode"/>
                <a:cs typeface="Lucida Sans Unicode"/>
              </a:rPr>
              <a:t>e</a:t>
            </a:r>
            <a:r>
              <a:rPr sz="1800" spc="-55" dirty="0">
                <a:latin typeface="Lucida Sans Unicode"/>
                <a:cs typeface="Lucida Sans Unicode"/>
              </a:rPr>
              <a:t>l</a:t>
            </a:r>
            <a:r>
              <a:rPr sz="1800" spc="-120" dirty="0">
                <a:latin typeface="Lucida Sans Unicode"/>
                <a:cs typeface="Lucida Sans Unicode"/>
              </a:rPr>
              <a:t>l</a:t>
            </a:r>
            <a:r>
              <a:rPr sz="1800" spc="5" dirty="0">
                <a:latin typeface="Lucida Sans Unicode"/>
                <a:cs typeface="Lucida Sans Unicode"/>
              </a:rPr>
              <a:t>a  </a:t>
            </a:r>
            <a:r>
              <a:rPr sz="1800" spc="-80" dirty="0">
                <a:latin typeface="Lucida Sans Unicode"/>
                <a:cs typeface="Lucida Sans Unicode"/>
              </a:rPr>
              <a:t>costante </a:t>
            </a:r>
            <a:r>
              <a:rPr sz="1800" spc="-70" dirty="0">
                <a:latin typeface="Lucida Sans Unicode"/>
                <a:cs typeface="Lucida Sans Unicode"/>
              </a:rPr>
              <a:t>su </a:t>
            </a:r>
            <a:r>
              <a:rPr sz="1800" spc="-90" dirty="0">
                <a:latin typeface="Lucida Sans Unicode"/>
                <a:cs typeface="Lucida Sans Unicode"/>
              </a:rPr>
              <a:t>cui </a:t>
            </a:r>
            <a:r>
              <a:rPr sz="1800" spc="-80" dirty="0">
                <a:latin typeface="Lucida Sans Unicode"/>
                <a:cs typeface="Lucida Sans Unicode"/>
              </a:rPr>
              <a:t>opera. </a:t>
            </a:r>
            <a:r>
              <a:rPr sz="1800" spc="70" dirty="0">
                <a:latin typeface="Lucida Sans Unicode"/>
                <a:cs typeface="Lucida Sans Unicode"/>
              </a:rPr>
              <a:t>OPERAZIONE</a:t>
            </a:r>
            <a:r>
              <a:rPr sz="1800" spc="-55" dirty="0">
                <a:latin typeface="Lucida Sans Unicode"/>
                <a:cs typeface="Lucida Sans Unicode"/>
              </a:rPr>
              <a:t> </a:t>
            </a:r>
            <a:r>
              <a:rPr sz="1800" spc="-5" dirty="0">
                <a:latin typeface="Lucida Sans Unicode"/>
                <a:cs typeface="Lucida Sans Unicode"/>
              </a:rPr>
              <a:t>UNARIA.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Operatore</a:t>
            </a:r>
            <a:r>
              <a:rPr spc="-50" dirty="0"/>
              <a:t> </a:t>
            </a:r>
            <a:r>
              <a:rPr dirty="0"/>
              <a:t>NOT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189226" y="2559050"/>
          <a:ext cx="1819275" cy="1506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7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30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b="1" dirty="0">
                          <a:latin typeface="Yu Gothic UI"/>
                          <a:cs typeface="Yu Gothic UI"/>
                        </a:rPr>
                        <a:t>A</a:t>
                      </a:r>
                      <a:endParaRPr sz="1600">
                        <a:latin typeface="Yu Gothic UI"/>
                        <a:cs typeface="Yu Gothic UI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40449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Yu Gothic UI"/>
                          <a:cs typeface="Yu Gothic UI"/>
                        </a:rPr>
                        <a:t>A</a:t>
                      </a:r>
                      <a:endParaRPr sz="1600">
                        <a:latin typeface="Yu Gothic UI"/>
                        <a:cs typeface="Yu Gothic UI"/>
                      </a:endParaRPr>
                    </a:p>
                    <a:p>
                      <a:pPr marL="121285" marR="114935" indent="254000">
                        <a:lnSpc>
                          <a:spcPct val="100000"/>
                        </a:lnSpc>
                      </a:pPr>
                      <a:r>
                        <a:rPr sz="1600" b="1" spc="-20" dirty="0">
                          <a:latin typeface="Yu Gothic UI"/>
                          <a:cs typeface="Yu Gothic UI"/>
                        </a:rPr>
                        <a:t>!A  </a:t>
                      </a:r>
                      <a:r>
                        <a:rPr sz="1600" b="1" spc="5" dirty="0">
                          <a:latin typeface="Yu Gothic UI"/>
                          <a:cs typeface="Yu Gothic UI"/>
                        </a:rPr>
                        <a:t>NOT(</a:t>
                      </a:r>
                      <a:r>
                        <a:rPr sz="1600" b="1" spc="10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1600" b="1" dirty="0">
                          <a:latin typeface="Yu Gothic UI"/>
                          <a:cs typeface="Yu Gothic UI"/>
                        </a:rPr>
                        <a:t>)</a:t>
                      </a:r>
                      <a:endParaRPr sz="1600">
                        <a:latin typeface="Yu Gothic UI"/>
                        <a:cs typeface="Yu Gothic UI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416559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416559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dirty="0">
                          <a:latin typeface="Lucida Sans Unicode"/>
                          <a:cs typeface="Lucida Sans Unicode"/>
                        </a:rPr>
                        <a:t>0</a:t>
                      </a: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1185672" y="4570476"/>
            <a:ext cx="7429500" cy="81229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9763" y="4538471"/>
            <a:ext cx="7491984" cy="87782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6012" y="4500626"/>
            <a:ext cx="7416800" cy="800100"/>
          </a:xfrm>
          <a:custGeom>
            <a:avLst/>
            <a:gdLst/>
            <a:ahLst/>
            <a:cxnLst/>
            <a:rect l="l" t="t" r="r" b="b"/>
            <a:pathLst>
              <a:path w="7416800" h="800100">
                <a:moveTo>
                  <a:pt x="0" y="800100"/>
                </a:moveTo>
                <a:lnTo>
                  <a:pt x="7416800" y="800100"/>
                </a:lnTo>
                <a:lnTo>
                  <a:pt x="7416800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67784" y="4698491"/>
            <a:ext cx="1499615" cy="4572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16012" y="4500626"/>
            <a:ext cx="7416800" cy="8001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650" b="1" spc="-50" dirty="0">
                <a:latin typeface="Yu Gothic UI"/>
                <a:cs typeface="Yu Gothic UI"/>
              </a:rPr>
              <a:t>L’elemento </a:t>
            </a:r>
            <a:r>
              <a:rPr sz="1650" b="1" u="sng" spc="-4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A </a:t>
            </a:r>
            <a:r>
              <a:rPr sz="1650" b="1" spc="-215" dirty="0">
                <a:latin typeface="Yu Gothic UI"/>
                <a:cs typeface="Yu Gothic UI"/>
              </a:rPr>
              <a:t>= </a:t>
            </a:r>
            <a:r>
              <a:rPr sz="1650" b="1" spc="-20" dirty="0">
                <a:latin typeface="Yu Gothic UI"/>
                <a:cs typeface="Yu Gothic UI"/>
              </a:rPr>
              <a:t>NOT(A) </a:t>
            </a:r>
            <a:r>
              <a:rPr sz="1650" b="1" spc="-30" dirty="0">
                <a:latin typeface="Yu Gothic UI"/>
                <a:cs typeface="Yu Gothic UI"/>
              </a:rPr>
              <a:t>viene </a:t>
            </a:r>
            <a:r>
              <a:rPr sz="1650" b="1" spc="-95" dirty="0">
                <a:latin typeface="Yu Gothic UI"/>
                <a:cs typeface="Yu Gothic UI"/>
              </a:rPr>
              <a:t>detto </a:t>
            </a:r>
            <a:r>
              <a:rPr sz="1650" b="1" u="sng" spc="-7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complemento</a:t>
            </a:r>
            <a:r>
              <a:rPr sz="1650" b="1" spc="-75" dirty="0">
                <a:latin typeface="Yu Gothic UI"/>
                <a:cs typeface="Yu Gothic UI"/>
              </a:rPr>
              <a:t> </a:t>
            </a:r>
            <a:r>
              <a:rPr sz="1650" b="1" spc="-90" dirty="0">
                <a:latin typeface="Yu Gothic UI"/>
                <a:cs typeface="Yu Gothic UI"/>
              </a:rPr>
              <a:t>di </a:t>
            </a:r>
            <a:r>
              <a:rPr sz="1650" b="1" spc="5" dirty="0">
                <a:latin typeface="Yu Gothic UI"/>
                <a:cs typeface="Yu Gothic UI"/>
              </a:rPr>
              <a:t>A. </a:t>
            </a:r>
            <a:r>
              <a:rPr sz="1650" b="1" spc="-55" dirty="0">
                <a:latin typeface="Yu Gothic UI"/>
                <a:cs typeface="Yu Gothic UI"/>
              </a:rPr>
              <a:t>Il </a:t>
            </a:r>
            <a:r>
              <a:rPr sz="1650" b="1" spc="-75" dirty="0">
                <a:latin typeface="Yu Gothic UI"/>
                <a:cs typeface="Yu Gothic UI"/>
              </a:rPr>
              <a:t>complemento </a:t>
            </a:r>
            <a:r>
              <a:rPr sz="1650" b="1" spc="10" dirty="0">
                <a:latin typeface="Yu Gothic UI"/>
                <a:cs typeface="Yu Gothic UI"/>
              </a:rPr>
              <a:t>è</a:t>
            </a:r>
            <a:r>
              <a:rPr sz="1650" b="1" spc="305" dirty="0">
                <a:latin typeface="Yu Gothic UI"/>
                <a:cs typeface="Yu Gothic UI"/>
              </a:rPr>
              <a:t> </a:t>
            </a:r>
            <a:r>
              <a:rPr sz="1650" b="1" spc="-40" dirty="0">
                <a:latin typeface="Yu Gothic UI"/>
                <a:cs typeface="Yu Gothic UI"/>
              </a:rPr>
              <a:t>unico.</a:t>
            </a:r>
            <a:endParaRPr sz="1650">
              <a:latin typeface="Yu Gothic UI"/>
              <a:cs typeface="Yu Gothic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643501" y="2708275"/>
            <a:ext cx="2857500" cy="12287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1187" y="2347976"/>
            <a:ext cx="8251825" cy="316865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PORTE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Funzioni</a:t>
            </a:r>
            <a:r>
              <a:rPr spc="15" dirty="0"/>
              <a:t> </a:t>
            </a:r>
            <a:r>
              <a:rPr spc="-5" dirty="0"/>
              <a:t>logiche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88125" y="3213100"/>
            <a:ext cx="2486025" cy="26860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2742" y="1496142"/>
            <a:ext cx="8414385" cy="507492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55600" marR="5080" indent="-342900" algn="just">
              <a:lnSpc>
                <a:spcPct val="94800"/>
              </a:lnSpc>
              <a:spcBef>
                <a:spcPts val="215"/>
              </a:spcBef>
              <a:buChar char="•"/>
              <a:tabLst>
                <a:tab pos="355600" algn="l"/>
              </a:tabLst>
            </a:pPr>
            <a:r>
              <a:rPr sz="1800" spc="-25" dirty="0">
                <a:latin typeface="Lucida Sans Unicode"/>
                <a:cs typeface="Lucida Sans Unicode"/>
              </a:rPr>
              <a:t>Una </a:t>
            </a:r>
            <a:r>
              <a:rPr sz="1800" spc="-75" dirty="0">
                <a:latin typeface="Lucida Sans Unicode"/>
                <a:cs typeface="Lucida Sans Unicode"/>
              </a:rPr>
              <a:t>variabile </a:t>
            </a:r>
            <a:r>
              <a:rPr sz="1900" spc="-95" dirty="0">
                <a:latin typeface="Lucida Sans Unicode"/>
                <a:cs typeface="Lucida Sans Unicode"/>
              </a:rPr>
              <a:t>y </a:t>
            </a:r>
            <a:r>
              <a:rPr sz="1800" spc="-5" dirty="0">
                <a:latin typeface="Lucida Sans Unicode"/>
                <a:cs typeface="Lucida Sans Unicode"/>
              </a:rPr>
              <a:t>è </a:t>
            </a:r>
            <a:r>
              <a:rPr sz="1800" spc="-85" dirty="0">
                <a:latin typeface="Lucida Sans Unicode"/>
                <a:cs typeface="Lucida Sans Unicode"/>
              </a:rPr>
              <a:t>una </a:t>
            </a:r>
            <a:r>
              <a:rPr sz="1800" spc="-114" dirty="0">
                <a:latin typeface="Lucida Sans Unicode"/>
                <a:cs typeface="Lucida Sans Unicode"/>
              </a:rPr>
              <a:t>funzione </a:t>
            </a:r>
            <a:r>
              <a:rPr sz="1800" spc="-80" dirty="0">
                <a:latin typeface="Lucida Sans Unicode"/>
                <a:cs typeface="Lucida Sans Unicode"/>
              </a:rPr>
              <a:t>delle </a:t>
            </a:r>
            <a:r>
              <a:rPr sz="1800" spc="-120" dirty="0">
                <a:latin typeface="Lucida Sans Unicode"/>
                <a:cs typeface="Lucida Sans Unicode"/>
              </a:rPr>
              <a:t>n </a:t>
            </a:r>
            <a:r>
              <a:rPr sz="1800" spc="-90" dirty="0">
                <a:latin typeface="Lucida Sans Unicode"/>
                <a:cs typeface="Lucida Sans Unicode"/>
              </a:rPr>
              <a:t>variabili </a:t>
            </a:r>
            <a:r>
              <a:rPr sz="1800" spc="-114" dirty="0">
                <a:latin typeface="Lucida Sans Unicode"/>
                <a:cs typeface="Lucida Sans Unicode"/>
              </a:rPr>
              <a:t>indipendenti </a:t>
            </a:r>
            <a:r>
              <a:rPr sz="1900" spc="-145" dirty="0">
                <a:latin typeface="Lucida Sans Unicode"/>
                <a:cs typeface="Lucida Sans Unicode"/>
              </a:rPr>
              <a:t>x</a:t>
            </a:r>
            <a:r>
              <a:rPr sz="1800" spc="-217" baseline="-20833" dirty="0">
                <a:latin typeface="Lucida Sans Unicode"/>
                <a:cs typeface="Lucida Sans Unicode"/>
              </a:rPr>
              <a:t>1</a:t>
            </a:r>
            <a:r>
              <a:rPr sz="1800" spc="-145" dirty="0">
                <a:latin typeface="Lucida Sans Unicode"/>
                <a:cs typeface="Lucida Sans Unicode"/>
              </a:rPr>
              <a:t>, </a:t>
            </a:r>
            <a:r>
              <a:rPr sz="1900" spc="-110" dirty="0">
                <a:latin typeface="Lucida Sans Unicode"/>
                <a:cs typeface="Lucida Sans Unicode"/>
              </a:rPr>
              <a:t>x</a:t>
            </a:r>
            <a:r>
              <a:rPr sz="1800" spc="-165" baseline="-20833" dirty="0">
                <a:latin typeface="Lucida Sans Unicode"/>
                <a:cs typeface="Lucida Sans Unicode"/>
              </a:rPr>
              <a:t>2</a:t>
            </a:r>
            <a:r>
              <a:rPr sz="1800" spc="-110" dirty="0">
                <a:latin typeface="Lucida Sans Unicode"/>
                <a:cs typeface="Lucida Sans Unicode"/>
              </a:rPr>
              <a:t>,…, </a:t>
            </a:r>
            <a:r>
              <a:rPr sz="1900" spc="-145" dirty="0">
                <a:latin typeface="Lucida Sans Unicode"/>
                <a:cs typeface="Lucida Sans Unicode"/>
              </a:rPr>
              <a:t>x</a:t>
            </a:r>
            <a:r>
              <a:rPr sz="1800" spc="-217" baseline="-20833" dirty="0">
                <a:latin typeface="Lucida Sans Unicode"/>
                <a:cs typeface="Lucida Sans Unicode"/>
              </a:rPr>
              <a:t>n</a:t>
            </a:r>
            <a:r>
              <a:rPr sz="1800" spc="-145" dirty="0">
                <a:latin typeface="Lucida Sans Unicode"/>
                <a:cs typeface="Lucida Sans Unicode"/>
              </a:rPr>
              <a:t>, </a:t>
            </a:r>
            <a:r>
              <a:rPr sz="1800" spc="-10" dirty="0">
                <a:latin typeface="Lucida Sans Unicode"/>
                <a:cs typeface="Lucida Sans Unicode"/>
              </a:rPr>
              <a:t>se  </a:t>
            </a:r>
            <a:r>
              <a:rPr sz="1800" spc="-60" dirty="0">
                <a:latin typeface="Lucida Sans Unicode"/>
                <a:cs typeface="Lucida Sans Unicode"/>
              </a:rPr>
              <a:t>esiste </a:t>
            </a:r>
            <a:r>
              <a:rPr sz="1800" spc="-125" dirty="0">
                <a:latin typeface="Lucida Sans Unicode"/>
                <a:cs typeface="Lucida Sans Unicode"/>
              </a:rPr>
              <a:t>un </a:t>
            </a:r>
            <a:r>
              <a:rPr sz="1800" spc="-105" dirty="0">
                <a:latin typeface="Lucida Sans Unicode"/>
                <a:cs typeface="Lucida Sans Unicode"/>
              </a:rPr>
              <a:t>criterio </a:t>
            </a:r>
            <a:r>
              <a:rPr sz="1800" spc="-50" dirty="0">
                <a:latin typeface="Lucida Sans Unicode"/>
                <a:cs typeface="Lucida Sans Unicode"/>
              </a:rPr>
              <a:t>che </a:t>
            </a:r>
            <a:r>
              <a:rPr sz="1800" spc="-80" dirty="0">
                <a:latin typeface="Lucida Sans Unicode"/>
                <a:cs typeface="Lucida Sans Unicode"/>
              </a:rPr>
              <a:t>fa </a:t>
            </a:r>
            <a:r>
              <a:rPr sz="1800" spc="-95" dirty="0">
                <a:latin typeface="Lucida Sans Unicode"/>
                <a:cs typeface="Lucida Sans Unicode"/>
              </a:rPr>
              <a:t>corrispondere </a:t>
            </a:r>
            <a:r>
              <a:rPr sz="1800" spc="-125" dirty="0">
                <a:latin typeface="Lucida Sans Unicode"/>
                <a:cs typeface="Lucida Sans Unicode"/>
              </a:rPr>
              <a:t>in </a:t>
            </a:r>
            <a:r>
              <a:rPr sz="1800" spc="-135" dirty="0">
                <a:latin typeface="Lucida Sans Unicode"/>
                <a:cs typeface="Lucida Sans Unicode"/>
              </a:rPr>
              <a:t>modo </a:t>
            </a:r>
            <a:r>
              <a:rPr sz="1800" spc="-95" dirty="0">
                <a:latin typeface="Lucida Sans Unicode"/>
                <a:cs typeface="Lucida Sans Unicode"/>
              </a:rPr>
              <a:t>univoco </a:t>
            </a:r>
            <a:r>
              <a:rPr sz="1800" spc="-70" dirty="0">
                <a:latin typeface="Lucida Sans Unicode"/>
                <a:cs typeface="Lucida Sans Unicode"/>
              </a:rPr>
              <a:t>ad </a:t>
            </a:r>
            <a:r>
              <a:rPr sz="1800" spc="-105" dirty="0">
                <a:latin typeface="Lucida Sans Unicode"/>
                <a:cs typeface="Lucida Sans Unicode"/>
              </a:rPr>
              <a:t>ognuna </a:t>
            </a:r>
            <a:r>
              <a:rPr sz="1800" spc="-80" dirty="0">
                <a:latin typeface="Lucida Sans Unicode"/>
                <a:cs typeface="Lucida Sans Unicode"/>
              </a:rPr>
              <a:t>delle </a:t>
            </a:r>
            <a:r>
              <a:rPr sz="1900" spc="-160" dirty="0">
                <a:latin typeface="Lucida Sans Unicode"/>
                <a:cs typeface="Lucida Sans Unicode"/>
              </a:rPr>
              <a:t>2</a:t>
            </a:r>
            <a:r>
              <a:rPr sz="1875" spc="-240" baseline="24444" dirty="0">
                <a:latin typeface="Lucida Sans Unicode"/>
                <a:cs typeface="Lucida Sans Unicode"/>
              </a:rPr>
              <a:t>n </a:t>
            </a:r>
            <a:r>
              <a:rPr sz="1250" spc="-160" dirty="0">
                <a:latin typeface="Lucida Sans Unicode"/>
                <a:cs typeface="Lucida Sans Unicode"/>
              </a:rPr>
              <a:t> </a:t>
            </a:r>
            <a:r>
              <a:rPr sz="1800" spc="-114" dirty="0">
                <a:latin typeface="Lucida Sans Unicode"/>
                <a:cs typeface="Lucida Sans Unicode"/>
              </a:rPr>
              <a:t>configurazioni </a:t>
            </a:r>
            <a:r>
              <a:rPr sz="1800" spc="-85" dirty="0">
                <a:latin typeface="Lucida Sans Unicode"/>
                <a:cs typeface="Lucida Sans Unicode"/>
              </a:rPr>
              <a:t>delle </a:t>
            </a:r>
            <a:r>
              <a:rPr sz="1900" spc="-265" dirty="0">
                <a:latin typeface="Lucida Sans Unicode"/>
                <a:cs typeface="Lucida Sans Unicode"/>
              </a:rPr>
              <a:t>x </a:t>
            </a:r>
            <a:r>
              <a:rPr sz="1800" spc="-120" dirty="0">
                <a:latin typeface="Lucida Sans Unicode"/>
                <a:cs typeface="Lucida Sans Unicode"/>
              </a:rPr>
              <a:t>un </a:t>
            </a:r>
            <a:r>
              <a:rPr sz="1800" spc="-70" dirty="0">
                <a:latin typeface="Lucida Sans Unicode"/>
                <a:cs typeface="Lucida Sans Unicode"/>
              </a:rPr>
              <a:t>valore </a:t>
            </a:r>
            <a:r>
              <a:rPr sz="1800" spc="-135" dirty="0">
                <a:latin typeface="Lucida Sans Unicode"/>
                <a:cs typeface="Lucida Sans Unicode"/>
              </a:rPr>
              <a:t>di</a:t>
            </a:r>
            <a:r>
              <a:rPr sz="1800" spc="-95" dirty="0">
                <a:latin typeface="Lucida Sans Unicode"/>
                <a:cs typeface="Lucida Sans Unicode"/>
              </a:rPr>
              <a:t> </a:t>
            </a:r>
            <a:r>
              <a:rPr sz="1900" spc="-95" dirty="0">
                <a:latin typeface="Lucida Sans Unicode"/>
                <a:cs typeface="Lucida Sans Unicode"/>
              </a:rPr>
              <a:t>y</a:t>
            </a:r>
            <a:endParaRPr sz="1900">
              <a:latin typeface="Lucida Sans Unicode"/>
              <a:cs typeface="Lucida Sans Unicode"/>
            </a:endParaRPr>
          </a:p>
          <a:p>
            <a:pPr marL="3036570">
              <a:lnSpc>
                <a:spcPct val="100000"/>
              </a:lnSpc>
              <a:spcBef>
                <a:spcPts val="775"/>
              </a:spcBef>
            </a:pPr>
            <a:r>
              <a:rPr sz="1900" spc="-95" dirty="0">
                <a:latin typeface="Lucida Sans Unicode"/>
                <a:cs typeface="Lucida Sans Unicode"/>
              </a:rPr>
              <a:t>y </a:t>
            </a:r>
            <a:r>
              <a:rPr sz="1900" spc="-459" dirty="0">
                <a:latin typeface="Lucida Sans Unicode"/>
                <a:cs typeface="Lucida Sans Unicode"/>
              </a:rPr>
              <a:t>=</a:t>
            </a:r>
            <a:r>
              <a:rPr sz="1900" spc="-400" dirty="0">
                <a:latin typeface="Lucida Sans Unicode"/>
                <a:cs typeface="Lucida Sans Unicode"/>
              </a:rPr>
              <a:t> </a:t>
            </a:r>
            <a:r>
              <a:rPr sz="1900" spc="-120" dirty="0">
                <a:latin typeface="Lucida Sans Unicode"/>
                <a:cs typeface="Lucida Sans Unicode"/>
              </a:rPr>
              <a:t>F(x</a:t>
            </a:r>
            <a:r>
              <a:rPr sz="1875" spc="-179" baseline="-20000" dirty="0">
                <a:latin typeface="Lucida Sans Unicode"/>
                <a:cs typeface="Lucida Sans Unicode"/>
              </a:rPr>
              <a:t>1</a:t>
            </a:r>
            <a:r>
              <a:rPr sz="1900" spc="-120" dirty="0">
                <a:latin typeface="Lucida Sans Unicode"/>
                <a:cs typeface="Lucida Sans Unicode"/>
              </a:rPr>
              <a:t>,x</a:t>
            </a:r>
            <a:r>
              <a:rPr sz="1875" spc="-179" baseline="-20000" dirty="0">
                <a:latin typeface="Lucida Sans Unicode"/>
                <a:cs typeface="Lucida Sans Unicode"/>
              </a:rPr>
              <a:t>2</a:t>
            </a:r>
            <a:r>
              <a:rPr sz="1900" spc="-120" dirty="0">
                <a:latin typeface="Lucida Sans Unicode"/>
                <a:cs typeface="Lucida Sans Unicode"/>
              </a:rPr>
              <a:t>,…,x</a:t>
            </a:r>
            <a:r>
              <a:rPr sz="1875" spc="-179" baseline="-20000" dirty="0">
                <a:latin typeface="Lucida Sans Unicode"/>
                <a:cs typeface="Lucida Sans Unicode"/>
              </a:rPr>
              <a:t>n</a:t>
            </a:r>
            <a:r>
              <a:rPr sz="1900" spc="-120" dirty="0">
                <a:latin typeface="Lucida Sans Unicode"/>
                <a:cs typeface="Lucida Sans Unicode"/>
              </a:rPr>
              <a:t>)</a:t>
            </a:r>
            <a:endParaRPr sz="19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imes New Roman"/>
              <a:cs typeface="Times New Roman"/>
            </a:endParaRPr>
          </a:p>
          <a:p>
            <a:pPr marL="355600" marR="2383155" indent="-342900" algn="just">
              <a:lnSpc>
                <a:spcPct val="97800"/>
              </a:lnSpc>
              <a:buChar char="•"/>
              <a:tabLst>
                <a:tab pos="355600" algn="l"/>
              </a:tabLst>
            </a:pPr>
            <a:r>
              <a:rPr sz="1800" spc="-25" dirty="0">
                <a:latin typeface="Lucida Sans Unicode"/>
                <a:cs typeface="Lucida Sans Unicode"/>
              </a:rPr>
              <a:t>Una </a:t>
            </a:r>
            <a:r>
              <a:rPr sz="1800" spc="-85" dirty="0">
                <a:latin typeface="Lucida Sans Unicode"/>
                <a:cs typeface="Lucida Sans Unicode"/>
              </a:rPr>
              <a:t>rappresentazione </a:t>
            </a:r>
            <a:r>
              <a:rPr sz="1800" spc="-80" dirty="0">
                <a:latin typeface="Lucida Sans Unicode"/>
                <a:cs typeface="Lucida Sans Unicode"/>
              </a:rPr>
              <a:t>esplicita </a:t>
            </a:r>
            <a:r>
              <a:rPr sz="1800" spc="-135" dirty="0">
                <a:latin typeface="Lucida Sans Unicode"/>
                <a:cs typeface="Lucida Sans Unicode"/>
              </a:rPr>
              <a:t>di </a:t>
            </a:r>
            <a:r>
              <a:rPr sz="1800" spc="-75" dirty="0">
                <a:latin typeface="Lucida Sans Unicode"/>
                <a:cs typeface="Lucida Sans Unicode"/>
              </a:rPr>
              <a:t>una </a:t>
            </a:r>
            <a:r>
              <a:rPr sz="1800" spc="-114" dirty="0">
                <a:latin typeface="Lucida Sans Unicode"/>
                <a:cs typeface="Lucida Sans Unicode"/>
              </a:rPr>
              <a:t>funzione </a:t>
            </a:r>
            <a:r>
              <a:rPr sz="1800" spc="-5" dirty="0">
                <a:latin typeface="Lucida Sans Unicode"/>
                <a:cs typeface="Lucida Sans Unicode"/>
              </a:rPr>
              <a:t>è </a:t>
            </a:r>
            <a:r>
              <a:rPr sz="1800" spc="-55" dirty="0">
                <a:latin typeface="Lucida Sans Unicode"/>
                <a:cs typeface="Lucida Sans Unicode"/>
              </a:rPr>
              <a:t>la  </a:t>
            </a:r>
            <a:r>
              <a:rPr sz="1800" b="1" spc="-35" dirty="0">
                <a:latin typeface="Yu Gothic UI"/>
                <a:cs typeface="Yu Gothic UI"/>
              </a:rPr>
              <a:t>tabella </a:t>
            </a:r>
            <a:r>
              <a:rPr sz="1800" b="1" spc="-85" dirty="0">
                <a:latin typeface="Yu Gothic UI"/>
                <a:cs typeface="Yu Gothic UI"/>
              </a:rPr>
              <a:t>di </a:t>
            </a:r>
            <a:r>
              <a:rPr sz="1800" b="1" spc="-40" dirty="0">
                <a:latin typeface="Yu Gothic UI"/>
                <a:cs typeface="Yu Gothic UI"/>
              </a:rPr>
              <a:t>verità</a:t>
            </a:r>
            <a:r>
              <a:rPr sz="1800" spc="-40" dirty="0">
                <a:latin typeface="Lucida Sans Unicode"/>
                <a:cs typeface="Lucida Sans Unicode"/>
              </a:rPr>
              <a:t>, </a:t>
            </a:r>
            <a:r>
              <a:rPr sz="1800" spc="-125" dirty="0">
                <a:latin typeface="Lucida Sans Unicode"/>
                <a:cs typeface="Lucida Sans Unicode"/>
              </a:rPr>
              <a:t>in </a:t>
            </a:r>
            <a:r>
              <a:rPr sz="1800" spc="-90" dirty="0">
                <a:latin typeface="Lucida Sans Unicode"/>
                <a:cs typeface="Lucida Sans Unicode"/>
              </a:rPr>
              <a:t>cui </a:t>
            </a:r>
            <a:r>
              <a:rPr sz="1800" spc="-70" dirty="0">
                <a:latin typeface="Lucida Sans Unicode"/>
                <a:cs typeface="Lucida Sans Unicode"/>
              </a:rPr>
              <a:t>si </a:t>
            </a:r>
            <a:r>
              <a:rPr sz="1800" spc="-65" dirty="0">
                <a:latin typeface="Lucida Sans Unicode"/>
                <a:cs typeface="Lucida Sans Unicode"/>
              </a:rPr>
              <a:t>elencano </a:t>
            </a:r>
            <a:r>
              <a:rPr sz="1800" spc="-130" dirty="0">
                <a:latin typeface="Lucida Sans Unicode"/>
                <a:cs typeface="Lucida Sans Unicode"/>
              </a:rPr>
              <a:t>tutte </a:t>
            </a:r>
            <a:r>
              <a:rPr sz="1800" spc="-60" dirty="0">
                <a:latin typeface="Lucida Sans Unicode"/>
                <a:cs typeface="Lucida Sans Unicode"/>
              </a:rPr>
              <a:t>le </a:t>
            </a:r>
            <a:r>
              <a:rPr sz="1800" spc="-105" dirty="0">
                <a:latin typeface="Lucida Sans Unicode"/>
                <a:cs typeface="Lucida Sans Unicode"/>
              </a:rPr>
              <a:t>possibili  </a:t>
            </a:r>
            <a:r>
              <a:rPr sz="1800" spc="-114" dirty="0">
                <a:latin typeface="Lucida Sans Unicode"/>
                <a:cs typeface="Lucida Sans Unicode"/>
              </a:rPr>
              <a:t>combinazioni </a:t>
            </a:r>
            <a:r>
              <a:rPr sz="1800" spc="-135" dirty="0">
                <a:latin typeface="Lucida Sans Unicode"/>
                <a:cs typeface="Lucida Sans Unicode"/>
              </a:rPr>
              <a:t>di </a:t>
            </a:r>
            <a:r>
              <a:rPr sz="1900" spc="-100" dirty="0">
                <a:latin typeface="Lucida Sans Unicode"/>
                <a:cs typeface="Lucida Sans Unicode"/>
              </a:rPr>
              <a:t>x</a:t>
            </a:r>
            <a:r>
              <a:rPr sz="1800" spc="-150" baseline="-20833" dirty="0">
                <a:latin typeface="Lucida Sans Unicode"/>
                <a:cs typeface="Lucida Sans Unicode"/>
              </a:rPr>
              <a:t>1</a:t>
            </a:r>
            <a:r>
              <a:rPr sz="1800" spc="-100" dirty="0">
                <a:latin typeface="Lucida Sans Unicode"/>
                <a:cs typeface="Lucida Sans Unicode"/>
              </a:rPr>
              <a:t>,…, </a:t>
            </a:r>
            <a:r>
              <a:rPr sz="1900" spc="-140" dirty="0">
                <a:latin typeface="Lucida Sans Unicode"/>
                <a:cs typeface="Lucida Sans Unicode"/>
              </a:rPr>
              <a:t>x</a:t>
            </a:r>
            <a:r>
              <a:rPr sz="1800" spc="-209" baseline="-20833" dirty="0">
                <a:latin typeface="Lucida Sans Unicode"/>
                <a:cs typeface="Lucida Sans Unicode"/>
              </a:rPr>
              <a:t>n</a:t>
            </a:r>
            <a:r>
              <a:rPr sz="1800" spc="-140" dirty="0">
                <a:latin typeface="Lucida Sans Unicode"/>
                <a:cs typeface="Lucida Sans Unicode"/>
              </a:rPr>
              <a:t>, </a:t>
            </a:r>
            <a:r>
              <a:rPr sz="1800" spc="-85" dirty="0">
                <a:latin typeface="Lucida Sans Unicode"/>
                <a:cs typeface="Lucida Sans Unicode"/>
              </a:rPr>
              <a:t>con </a:t>
            </a:r>
            <a:r>
              <a:rPr sz="1800" spc="-65" dirty="0">
                <a:latin typeface="Lucida Sans Unicode"/>
                <a:cs typeface="Lucida Sans Unicode"/>
              </a:rPr>
              <a:t>associato </a:t>
            </a:r>
            <a:r>
              <a:rPr sz="1800" spc="-125" dirty="0">
                <a:latin typeface="Lucida Sans Unicode"/>
                <a:cs typeface="Lucida Sans Unicode"/>
              </a:rPr>
              <a:t>il </a:t>
            </a:r>
            <a:r>
              <a:rPr sz="1800" spc="-70" dirty="0">
                <a:latin typeface="Lucida Sans Unicode"/>
                <a:cs typeface="Lucida Sans Unicode"/>
              </a:rPr>
              <a:t>valore </a:t>
            </a:r>
            <a:r>
              <a:rPr sz="1800" spc="-135" dirty="0">
                <a:latin typeface="Lucida Sans Unicode"/>
                <a:cs typeface="Lucida Sans Unicode"/>
              </a:rPr>
              <a:t>di</a:t>
            </a:r>
            <a:r>
              <a:rPr sz="1800" spc="80" dirty="0">
                <a:latin typeface="Lucida Sans Unicode"/>
                <a:cs typeface="Lucida Sans Unicode"/>
              </a:rPr>
              <a:t> </a:t>
            </a:r>
            <a:r>
              <a:rPr sz="1900" spc="-95" dirty="0">
                <a:latin typeface="Lucida Sans Unicode"/>
                <a:cs typeface="Lucida Sans Unicode"/>
              </a:rPr>
              <a:t>y</a:t>
            </a:r>
            <a:endParaRPr sz="19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Lucida Sans Unicode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355600" marR="2384425" indent="-342900" algn="just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1800" spc="15" dirty="0">
                <a:latin typeface="Lucida Sans Unicode"/>
                <a:cs typeface="Lucida Sans Unicode"/>
              </a:rPr>
              <a:t>Per </a:t>
            </a:r>
            <a:r>
              <a:rPr sz="1800" spc="-95" dirty="0">
                <a:latin typeface="Lucida Sans Unicode"/>
                <a:cs typeface="Lucida Sans Unicode"/>
              </a:rPr>
              <a:t>costruire </a:t>
            </a:r>
            <a:r>
              <a:rPr sz="1800" spc="-60" dirty="0">
                <a:latin typeface="Lucida Sans Unicode"/>
                <a:cs typeface="Lucida Sans Unicode"/>
              </a:rPr>
              <a:t>la </a:t>
            </a:r>
            <a:r>
              <a:rPr sz="1800" spc="-85" dirty="0">
                <a:latin typeface="Lucida Sans Unicode"/>
                <a:cs typeface="Lucida Sans Unicode"/>
              </a:rPr>
              <a:t>tabella </a:t>
            </a:r>
            <a:r>
              <a:rPr sz="1800" spc="-80" dirty="0">
                <a:latin typeface="Lucida Sans Unicode"/>
                <a:cs typeface="Lucida Sans Unicode"/>
              </a:rPr>
              <a:t>della verità </a:t>
            </a:r>
            <a:r>
              <a:rPr sz="1800" spc="-135" dirty="0">
                <a:latin typeface="Lucida Sans Unicode"/>
                <a:cs typeface="Lucida Sans Unicode"/>
              </a:rPr>
              <a:t>di </a:t>
            </a:r>
            <a:r>
              <a:rPr sz="1800" spc="-75" dirty="0">
                <a:latin typeface="Lucida Sans Unicode"/>
                <a:cs typeface="Lucida Sans Unicode"/>
              </a:rPr>
              <a:t>un'espressione  </a:t>
            </a:r>
            <a:r>
              <a:rPr sz="1800" spc="-80" dirty="0">
                <a:latin typeface="Lucida Sans Unicode"/>
                <a:cs typeface="Lucida Sans Unicode"/>
              </a:rPr>
              <a:t>booleana</a:t>
            </a:r>
            <a:r>
              <a:rPr sz="1800" spc="-60" dirty="0">
                <a:latin typeface="Lucida Sans Unicode"/>
                <a:cs typeface="Lucida Sans Unicode"/>
              </a:rPr>
              <a:t> </a:t>
            </a:r>
            <a:r>
              <a:rPr sz="1800" spc="-80" dirty="0">
                <a:latin typeface="Lucida Sans Unicode"/>
                <a:cs typeface="Lucida Sans Unicode"/>
              </a:rPr>
              <a:t>occorre:</a:t>
            </a:r>
            <a:endParaRPr sz="1800">
              <a:latin typeface="Lucida Sans Unicode"/>
              <a:cs typeface="Lucida Sans Unicode"/>
            </a:endParaRPr>
          </a:p>
          <a:p>
            <a:pPr marL="812800" marR="2384425" lvl="1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812165" algn="l"/>
                <a:tab pos="812800" algn="l"/>
              </a:tabLst>
            </a:pPr>
            <a:r>
              <a:rPr sz="1800" spc="-90" dirty="0">
                <a:latin typeface="Lucida Sans Unicode"/>
                <a:cs typeface="Lucida Sans Unicode"/>
              </a:rPr>
              <a:t>semplificare, </a:t>
            </a:r>
            <a:r>
              <a:rPr sz="1800" spc="-10" dirty="0">
                <a:latin typeface="Lucida Sans Unicode"/>
                <a:cs typeface="Lucida Sans Unicode"/>
              </a:rPr>
              <a:t>se </a:t>
            </a:r>
            <a:r>
              <a:rPr sz="1800" spc="-90" dirty="0">
                <a:latin typeface="Lucida Sans Unicode"/>
                <a:cs typeface="Lucida Sans Unicode"/>
              </a:rPr>
              <a:t>possibile, </a:t>
            </a:r>
            <a:r>
              <a:rPr sz="1800" spc="-70" dirty="0">
                <a:latin typeface="Lucida Sans Unicode"/>
                <a:cs typeface="Lucida Sans Unicode"/>
              </a:rPr>
              <a:t>l'espressione </a:t>
            </a:r>
            <a:r>
              <a:rPr sz="1800" spc="-95" dirty="0">
                <a:latin typeface="Lucida Sans Unicode"/>
                <a:cs typeface="Lucida Sans Unicode"/>
              </a:rPr>
              <a:t>mediante </a:t>
            </a:r>
            <a:r>
              <a:rPr sz="1800" spc="-125" dirty="0">
                <a:latin typeface="Lucida Sans Unicode"/>
                <a:cs typeface="Lucida Sans Unicode"/>
              </a:rPr>
              <a:t>i  </a:t>
            </a:r>
            <a:r>
              <a:rPr sz="1800" spc="-105" dirty="0">
                <a:latin typeface="Lucida Sans Unicode"/>
                <a:cs typeface="Lucida Sans Unicode"/>
              </a:rPr>
              <a:t>teoremi </a:t>
            </a:r>
            <a:r>
              <a:rPr sz="1800" spc="-85" dirty="0">
                <a:latin typeface="Lucida Sans Unicode"/>
                <a:cs typeface="Lucida Sans Unicode"/>
              </a:rPr>
              <a:t>dell'algebra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80" dirty="0">
                <a:latin typeface="Lucida Sans Unicode"/>
                <a:cs typeface="Lucida Sans Unicode"/>
              </a:rPr>
              <a:t>booleana</a:t>
            </a:r>
            <a:endParaRPr sz="1800">
              <a:latin typeface="Lucida Sans Unicode"/>
              <a:cs typeface="Lucida Sans Unicode"/>
            </a:endParaRPr>
          </a:p>
          <a:p>
            <a:pPr marL="812800" marR="2384425" lvl="1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812165" algn="l"/>
                <a:tab pos="812800" algn="l"/>
              </a:tabLst>
            </a:pPr>
            <a:r>
              <a:rPr sz="1800" spc="-60" dirty="0">
                <a:latin typeface="Lucida Sans Unicode"/>
                <a:cs typeface="Lucida Sans Unicode"/>
              </a:rPr>
              <a:t>calcolare </a:t>
            </a:r>
            <a:r>
              <a:rPr sz="1800" spc="-125" dirty="0">
                <a:latin typeface="Lucida Sans Unicode"/>
                <a:cs typeface="Lucida Sans Unicode"/>
              </a:rPr>
              <a:t>i termini </a:t>
            </a:r>
            <a:r>
              <a:rPr sz="1800" spc="-100" dirty="0">
                <a:latin typeface="Lucida Sans Unicode"/>
                <a:cs typeface="Lucida Sans Unicode"/>
              </a:rPr>
              <a:t>parziali </a:t>
            </a:r>
            <a:r>
              <a:rPr sz="1800" spc="-80" dirty="0">
                <a:latin typeface="Lucida Sans Unicode"/>
                <a:cs typeface="Lucida Sans Unicode"/>
              </a:rPr>
              <a:t>della </a:t>
            </a:r>
            <a:r>
              <a:rPr sz="1800" spc="-110" dirty="0">
                <a:latin typeface="Lucida Sans Unicode"/>
                <a:cs typeface="Lucida Sans Unicode"/>
              </a:rPr>
              <a:t>funzione </a:t>
            </a:r>
            <a:r>
              <a:rPr sz="1800" spc="-105" dirty="0">
                <a:latin typeface="Lucida Sans Unicode"/>
                <a:cs typeface="Lucida Sans Unicode"/>
              </a:rPr>
              <a:t>riducendoli  </a:t>
            </a:r>
            <a:r>
              <a:rPr sz="1800" spc="-65" dirty="0">
                <a:latin typeface="Lucida Sans Unicode"/>
                <a:cs typeface="Lucida Sans Unicode"/>
              </a:rPr>
              <a:t>alle </a:t>
            </a:r>
            <a:r>
              <a:rPr sz="1800" spc="-105" dirty="0">
                <a:latin typeface="Lucida Sans Unicode"/>
                <a:cs typeface="Lucida Sans Unicode"/>
              </a:rPr>
              <a:t>operazioni</a:t>
            </a:r>
            <a:r>
              <a:rPr sz="1800" spc="-55" dirty="0">
                <a:latin typeface="Lucida Sans Unicode"/>
                <a:cs typeface="Lucida Sans Unicode"/>
              </a:rPr>
              <a:t> </a:t>
            </a:r>
            <a:r>
              <a:rPr sz="1800" spc="-105" dirty="0">
                <a:latin typeface="Lucida Sans Unicode"/>
                <a:cs typeface="Lucida Sans Unicode"/>
              </a:rPr>
              <a:t>fondamentali</a:t>
            </a:r>
            <a:endParaRPr sz="1800">
              <a:latin typeface="Lucida Sans Unicode"/>
              <a:cs typeface="Lucida Sans Unicode"/>
            </a:endParaRPr>
          </a:p>
          <a:p>
            <a:pPr marR="212725" algn="r">
              <a:lnSpc>
                <a:spcPct val="100000"/>
              </a:lnSpc>
              <a:spcBef>
                <a:spcPts val="1800"/>
              </a:spcBef>
            </a:pPr>
            <a:r>
              <a:rPr sz="1800" spc="-140" dirty="0">
                <a:latin typeface="Lucida Sans Unicode"/>
                <a:cs typeface="Lucida Sans Unicode"/>
              </a:rPr>
              <a:t>8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0650" y="5765698"/>
            <a:ext cx="661415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Arial"/>
                <a:cs typeface="Arial"/>
              </a:rPr>
              <a:t>The </a:t>
            </a:r>
            <a:r>
              <a:rPr sz="3200" spc="-5" dirty="0">
                <a:latin typeface="Arial"/>
                <a:cs typeface="Arial"/>
              </a:rPr>
              <a:t>original </a:t>
            </a:r>
            <a:r>
              <a:rPr sz="3200" dirty="0">
                <a:latin typeface="Arial"/>
                <a:cs typeface="Arial"/>
              </a:rPr>
              <a:t>Von </a:t>
            </a:r>
            <a:r>
              <a:rPr sz="3200" spc="-5" dirty="0">
                <a:latin typeface="Arial"/>
                <a:cs typeface="Arial"/>
              </a:rPr>
              <a:t>Neumann</a:t>
            </a:r>
            <a:r>
              <a:rPr sz="3200" spc="-7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machine.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68526" y="1515999"/>
            <a:ext cx="6391275" cy="367665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Von Neumann </a:t>
            </a:r>
            <a:r>
              <a:rPr spc="-5" dirty="0"/>
              <a:t>Machine</a:t>
            </a:r>
            <a:r>
              <a:rPr spc="-30" dirty="0"/>
              <a:t> </a:t>
            </a:r>
            <a:r>
              <a:rPr dirty="0"/>
              <a:t>(1952)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Proprietà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92275" y="2035175"/>
            <a:ext cx="5924550" cy="4057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0844" y="1532381"/>
            <a:ext cx="12045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30" dirty="0">
                <a:latin typeface="Yu Gothic UI"/>
                <a:cs typeface="Yu Gothic UI"/>
              </a:rPr>
              <a:t>Idempotenza</a:t>
            </a:r>
            <a:endParaRPr sz="1600">
              <a:latin typeface="Yu Gothic UI"/>
              <a:cs typeface="Yu Gothic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39898" y="1532381"/>
            <a:ext cx="8432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5" dirty="0">
                <a:latin typeface="Lucida Sans Unicode"/>
                <a:cs typeface="Lucida Sans Unicode"/>
              </a:rPr>
              <a:t>A.</a:t>
            </a:r>
            <a:r>
              <a:rPr sz="1600" spc="-120" dirty="0">
                <a:latin typeface="Lucida Sans Unicode"/>
                <a:cs typeface="Lucida Sans Unicode"/>
              </a:rPr>
              <a:t>or.A</a:t>
            </a:r>
            <a:r>
              <a:rPr sz="1600" spc="-185" dirty="0">
                <a:latin typeface="Lucida Sans Unicode"/>
                <a:cs typeface="Lucida Sans Unicode"/>
              </a:rPr>
              <a:t>=</a:t>
            </a:r>
            <a:r>
              <a:rPr sz="1600" spc="-40" dirty="0">
                <a:latin typeface="Lucida Sans Unicode"/>
                <a:cs typeface="Lucida Sans Unicode"/>
              </a:rPr>
              <a:t>A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82766" y="1532381"/>
            <a:ext cx="10013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Lucida Sans Unicode"/>
                <a:cs typeface="Lucida Sans Unicode"/>
              </a:rPr>
              <a:t>A.and.A=A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Proprietà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05000" y="1935162"/>
            <a:ext cx="6334125" cy="4086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8256" y="6273800"/>
            <a:ext cx="1974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10" dirty="0"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Proprietà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7050" y="1646237"/>
            <a:ext cx="5654675" cy="41592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Proprietà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1575" y="1778000"/>
            <a:ext cx="6800850" cy="4314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Proprietà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7217" y="1653032"/>
            <a:ext cx="4431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10" dirty="0">
                <a:latin typeface="Yu Gothic UI"/>
                <a:cs typeface="Yu Gothic UI"/>
              </a:rPr>
              <a:t>OR </a:t>
            </a:r>
            <a:r>
              <a:rPr sz="1800" b="1" spc="40" dirty="0">
                <a:latin typeface="Yu Gothic UI"/>
                <a:cs typeface="Yu Gothic UI"/>
              </a:rPr>
              <a:t>e </a:t>
            </a:r>
            <a:r>
              <a:rPr sz="1800" b="1" spc="-25" dirty="0">
                <a:latin typeface="Yu Gothic UI"/>
                <a:cs typeface="Yu Gothic UI"/>
              </a:rPr>
              <a:t>AND </a:t>
            </a:r>
            <a:r>
              <a:rPr sz="1800" b="1" spc="-70" dirty="0">
                <a:latin typeface="Yu Gothic UI"/>
                <a:cs typeface="Yu Gothic UI"/>
              </a:rPr>
              <a:t>godono </a:t>
            </a:r>
            <a:r>
              <a:rPr sz="1800" b="1" spc="-25" dirty="0">
                <a:latin typeface="Yu Gothic UI"/>
                <a:cs typeface="Yu Gothic UI"/>
              </a:rPr>
              <a:t>delle seguenti</a:t>
            </a:r>
            <a:r>
              <a:rPr sz="1800" b="1" spc="-165" dirty="0">
                <a:latin typeface="Yu Gothic UI"/>
                <a:cs typeface="Yu Gothic UI"/>
              </a:rPr>
              <a:t> </a:t>
            </a:r>
            <a:r>
              <a:rPr sz="1800" b="1" spc="-45" dirty="0">
                <a:latin typeface="Yu Gothic UI"/>
                <a:cs typeface="Yu Gothic UI"/>
              </a:rPr>
              <a:t>proprietà:</a:t>
            </a:r>
            <a:endParaRPr sz="1800">
              <a:latin typeface="Yu Gothic UI"/>
              <a:cs typeface="Yu Gothic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05478" y="2189562"/>
            <a:ext cx="117475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45" dirty="0">
                <a:latin typeface="Lucida Sans Unicode"/>
                <a:cs typeface="Lucida Sans Unicode"/>
              </a:rPr>
              <a:t>A </a:t>
            </a:r>
            <a:r>
              <a:rPr sz="1900" i="1" spc="-30" dirty="0">
                <a:latin typeface="Cambria Math"/>
                <a:cs typeface="Cambria Math"/>
              </a:rPr>
              <a:t>⋅ </a:t>
            </a:r>
            <a:r>
              <a:rPr sz="1800" spc="-110" dirty="0">
                <a:latin typeface="Lucida Sans Unicode"/>
                <a:cs typeface="Lucida Sans Unicode"/>
              </a:rPr>
              <a:t>B= </a:t>
            </a:r>
            <a:r>
              <a:rPr sz="1800" spc="165" dirty="0">
                <a:latin typeface="Lucida Sans Unicode"/>
                <a:cs typeface="Lucida Sans Unicode"/>
              </a:rPr>
              <a:t>B</a:t>
            </a:r>
            <a:r>
              <a:rPr sz="1800" spc="-240" dirty="0">
                <a:latin typeface="Lucida Sans Unicode"/>
                <a:cs typeface="Lucida Sans Unicode"/>
              </a:rPr>
              <a:t> </a:t>
            </a:r>
            <a:r>
              <a:rPr sz="1900" i="1" spc="-30" dirty="0">
                <a:latin typeface="Cambria Math"/>
                <a:cs typeface="Cambria Math"/>
              </a:rPr>
              <a:t>⋅ </a:t>
            </a:r>
            <a:r>
              <a:rPr sz="1800" spc="-45" dirty="0">
                <a:latin typeface="Lucida Sans Unicode"/>
                <a:cs typeface="Lucida Sans Unicode"/>
              </a:rPr>
              <a:t>A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7217" y="2201926"/>
            <a:ext cx="28663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1500" algn="l"/>
              </a:tabLst>
            </a:pPr>
            <a:r>
              <a:rPr sz="1800" b="1" spc="185" dirty="0">
                <a:latin typeface="Yu Gothic UI"/>
                <a:cs typeface="Yu Gothic UI"/>
              </a:rPr>
              <a:t>C</a:t>
            </a:r>
            <a:r>
              <a:rPr sz="1800" b="1" spc="-70" dirty="0">
                <a:latin typeface="Yu Gothic UI"/>
                <a:cs typeface="Yu Gothic UI"/>
              </a:rPr>
              <a:t>o</a:t>
            </a:r>
            <a:r>
              <a:rPr sz="1800" b="1" spc="-85" dirty="0">
                <a:latin typeface="Yu Gothic UI"/>
                <a:cs typeface="Yu Gothic UI"/>
              </a:rPr>
              <a:t>mm</a:t>
            </a:r>
            <a:r>
              <a:rPr sz="1800" b="1" spc="-50" dirty="0">
                <a:latin typeface="Yu Gothic UI"/>
                <a:cs typeface="Yu Gothic UI"/>
              </a:rPr>
              <a:t>ut</a:t>
            </a:r>
            <a:r>
              <a:rPr sz="1800" b="1" spc="-60" dirty="0">
                <a:latin typeface="Yu Gothic UI"/>
                <a:cs typeface="Yu Gothic UI"/>
              </a:rPr>
              <a:t>a</a:t>
            </a:r>
            <a:r>
              <a:rPr sz="1800" b="1" spc="-45" dirty="0">
                <a:latin typeface="Yu Gothic UI"/>
                <a:cs typeface="Yu Gothic UI"/>
              </a:rPr>
              <a:t>tiva</a:t>
            </a:r>
            <a:r>
              <a:rPr sz="1800" b="1" dirty="0">
                <a:latin typeface="Yu Gothic UI"/>
                <a:cs typeface="Yu Gothic UI"/>
              </a:rPr>
              <a:t>	</a:t>
            </a:r>
            <a:r>
              <a:rPr sz="1800" spc="-155" dirty="0">
                <a:latin typeface="Lucida Sans Unicode"/>
                <a:cs typeface="Lucida Sans Unicode"/>
              </a:rPr>
              <a:t>A+B</a:t>
            </a:r>
            <a:r>
              <a:rPr sz="1800" spc="-175" dirty="0">
                <a:latin typeface="Lucida Sans Unicode"/>
                <a:cs typeface="Lucida Sans Unicode"/>
              </a:rPr>
              <a:t>=</a:t>
            </a:r>
            <a:r>
              <a:rPr sz="1800" spc="-90" dirty="0">
                <a:latin typeface="Lucida Sans Unicode"/>
                <a:cs typeface="Lucida Sans Unicode"/>
              </a:rPr>
              <a:t>B+A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1800" b="1" dirty="0">
                <a:latin typeface="Yu Gothic UI"/>
                <a:cs typeface="Yu Gothic UI"/>
              </a:rPr>
              <a:t>Associativa</a:t>
            </a:r>
            <a:endParaRPr sz="1800">
              <a:latin typeface="Yu Gothic UI"/>
              <a:cs typeface="Yu Gothic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40304" y="2750565"/>
            <a:ext cx="40754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Lucida Sans Unicode"/>
                <a:cs typeface="Lucida Sans Unicode"/>
              </a:rPr>
              <a:t>A </a:t>
            </a:r>
            <a:r>
              <a:rPr sz="1800" spc="-380" dirty="0">
                <a:latin typeface="Lucida Sans Unicode"/>
                <a:cs typeface="Lucida Sans Unicode"/>
              </a:rPr>
              <a:t>+ </a:t>
            </a:r>
            <a:r>
              <a:rPr sz="1800" spc="10" dirty="0">
                <a:latin typeface="Lucida Sans Unicode"/>
                <a:cs typeface="Lucida Sans Unicode"/>
              </a:rPr>
              <a:t>( </a:t>
            </a:r>
            <a:r>
              <a:rPr sz="1800" spc="165" dirty="0">
                <a:latin typeface="Lucida Sans Unicode"/>
                <a:cs typeface="Lucida Sans Unicode"/>
              </a:rPr>
              <a:t>B </a:t>
            </a:r>
            <a:r>
              <a:rPr sz="1800" spc="-380" dirty="0">
                <a:latin typeface="Lucida Sans Unicode"/>
                <a:cs typeface="Lucida Sans Unicode"/>
              </a:rPr>
              <a:t>+ </a:t>
            </a:r>
            <a:r>
              <a:rPr sz="1800" spc="50" dirty="0">
                <a:latin typeface="Lucida Sans Unicode"/>
                <a:cs typeface="Lucida Sans Unicode"/>
              </a:rPr>
              <a:t>C </a:t>
            </a:r>
            <a:r>
              <a:rPr sz="1800" spc="10" dirty="0">
                <a:latin typeface="Lucida Sans Unicode"/>
                <a:cs typeface="Lucida Sans Unicode"/>
              </a:rPr>
              <a:t>) </a:t>
            </a:r>
            <a:r>
              <a:rPr sz="1800" spc="-380" dirty="0">
                <a:latin typeface="Lucida Sans Unicode"/>
                <a:cs typeface="Lucida Sans Unicode"/>
              </a:rPr>
              <a:t>= </a:t>
            </a:r>
            <a:r>
              <a:rPr sz="1800" spc="10" dirty="0">
                <a:latin typeface="Lucida Sans Unicode"/>
                <a:cs typeface="Lucida Sans Unicode"/>
              </a:rPr>
              <a:t>( </a:t>
            </a:r>
            <a:r>
              <a:rPr sz="1800" spc="-45" dirty="0">
                <a:latin typeface="Lucida Sans Unicode"/>
                <a:cs typeface="Lucida Sans Unicode"/>
              </a:rPr>
              <a:t>A </a:t>
            </a:r>
            <a:r>
              <a:rPr sz="1800" spc="-380" dirty="0">
                <a:latin typeface="Lucida Sans Unicode"/>
                <a:cs typeface="Lucida Sans Unicode"/>
              </a:rPr>
              <a:t>+ </a:t>
            </a:r>
            <a:r>
              <a:rPr sz="1800" spc="165" dirty="0">
                <a:latin typeface="Lucida Sans Unicode"/>
                <a:cs typeface="Lucida Sans Unicode"/>
              </a:rPr>
              <a:t>B </a:t>
            </a:r>
            <a:r>
              <a:rPr sz="1800" spc="10" dirty="0">
                <a:latin typeface="Lucida Sans Unicode"/>
                <a:cs typeface="Lucida Sans Unicode"/>
              </a:rPr>
              <a:t>) </a:t>
            </a:r>
            <a:r>
              <a:rPr sz="1800" spc="-380" dirty="0">
                <a:latin typeface="Lucida Sans Unicode"/>
                <a:cs typeface="Lucida Sans Unicode"/>
              </a:rPr>
              <a:t>+ </a:t>
            </a:r>
            <a:r>
              <a:rPr sz="1800" spc="50" dirty="0">
                <a:latin typeface="Lucida Sans Unicode"/>
                <a:cs typeface="Lucida Sans Unicode"/>
              </a:rPr>
              <a:t>C </a:t>
            </a:r>
            <a:r>
              <a:rPr sz="1800" spc="-380" dirty="0">
                <a:latin typeface="Lucida Sans Unicode"/>
                <a:cs typeface="Lucida Sans Unicode"/>
              </a:rPr>
              <a:t>= </a:t>
            </a:r>
            <a:r>
              <a:rPr sz="1800" spc="-45" dirty="0">
                <a:latin typeface="Lucida Sans Unicode"/>
                <a:cs typeface="Lucida Sans Unicode"/>
              </a:rPr>
              <a:t>A </a:t>
            </a:r>
            <a:r>
              <a:rPr sz="1800" spc="-380" dirty="0">
                <a:latin typeface="Lucida Sans Unicode"/>
                <a:cs typeface="Lucida Sans Unicode"/>
              </a:rPr>
              <a:t>+ </a:t>
            </a:r>
            <a:r>
              <a:rPr sz="1800" spc="165" dirty="0">
                <a:latin typeface="Lucida Sans Unicode"/>
                <a:cs typeface="Lucida Sans Unicode"/>
              </a:rPr>
              <a:t>B</a:t>
            </a:r>
            <a:r>
              <a:rPr sz="1800" spc="-320" dirty="0">
                <a:latin typeface="Lucida Sans Unicode"/>
                <a:cs typeface="Lucida Sans Unicode"/>
              </a:rPr>
              <a:t> </a:t>
            </a:r>
            <a:r>
              <a:rPr sz="1800" spc="-380" dirty="0">
                <a:latin typeface="Lucida Sans Unicode"/>
                <a:cs typeface="Lucida Sans Unicode"/>
              </a:rPr>
              <a:t>+ </a:t>
            </a:r>
            <a:r>
              <a:rPr sz="1800" spc="50" dirty="0">
                <a:latin typeface="Lucida Sans Unicode"/>
                <a:cs typeface="Lucida Sans Unicode"/>
              </a:rPr>
              <a:t>C  </a:t>
            </a:r>
            <a:r>
              <a:rPr sz="1800" spc="-45" dirty="0">
                <a:latin typeface="Lucida Sans Unicode"/>
                <a:cs typeface="Lucida Sans Unicode"/>
              </a:rPr>
              <a:t>A</a:t>
            </a:r>
            <a:r>
              <a:rPr sz="1800" spc="-85" dirty="0">
                <a:latin typeface="Lucida Sans Unicode"/>
                <a:cs typeface="Lucida Sans Unicode"/>
              </a:rPr>
              <a:t> </a:t>
            </a:r>
            <a:r>
              <a:rPr sz="1800" spc="-355" dirty="0">
                <a:latin typeface="Lucida Sans Unicode"/>
                <a:cs typeface="Lucida Sans Unicode"/>
              </a:rPr>
              <a:t>⋅</a:t>
            </a:r>
            <a:r>
              <a:rPr sz="1800" spc="-290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(</a:t>
            </a:r>
            <a:r>
              <a:rPr sz="1800" spc="-70" dirty="0">
                <a:latin typeface="Lucida Sans Unicode"/>
                <a:cs typeface="Lucida Sans Unicode"/>
              </a:rPr>
              <a:t> </a:t>
            </a:r>
            <a:r>
              <a:rPr sz="1800" spc="165" dirty="0">
                <a:latin typeface="Lucida Sans Unicode"/>
                <a:cs typeface="Lucida Sans Unicode"/>
              </a:rPr>
              <a:t>B</a:t>
            </a:r>
            <a:r>
              <a:rPr sz="1800" spc="-70" dirty="0">
                <a:latin typeface="Lucida Sans Unicode"/>
                <a:cs typeface="Lucida Sans Unicode"/>
              </a:rPr>
              <a:t> </a:t>
            </a:r>
            <a:r>
              <a:rPr sz="1800" spc="-355" dirty="0">
                <a:latin typeface="Lucida Sans Unicode"/>
                <a:cs typeface="Lucida Sans Unicode"/>
              </a:rPr>
              <a:t>⋅</a:t>
            </a:r>
            <a:r>
              <a:rPr sz="1800" spc="-290" dirty="0">
                <a:latin typeface="Lucida Sans Unicode"/>
                <a:cs typeface="Lucida Sans Unicode"/>
              </a:rPr>
              <a:t> </a:t>
            </a:r>
            <a:r>
              <a:rPr sz="1800" spc="50" dirty="0">
                <a:latin typeface="Lucida Sans Unicode"/>
                <a:cs typeface="Lucida Sans Unicode"/>
              </a:rPr>
              <a:t>C</a:t>
            </a:r>
            <a:r>
              <a:rPr sz="1800" spc="-70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)</a:t>
            </a:r>
            <a:r>
              <a:rPr sz="1800" spc="-70" dirty="0">
                <a:latin typeface="Lucida Sans Unicode"/>
                <a:cs typeface="Lucida Sans Unicode"/>
              </a:rPr>
              <a:t> </a:t>
            </a:r>
            <a:r>
              <a:rPr sz="1800" spc="-380" dirty="0">
                <a:latin typeface="Lucida Sans Unicode"/>
                <a:cs typeface="Lucida Sans Unicode"/>
              </a:rPr>
              <a:t>=</a:t>
            </a:r>
            <a:r>
              <a:rPr sz="1800" spc="-270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(</a:t>
            </a:r>
            <a:r>
              <a:rPr sz="1800" spc="-70" dirty="0">
                <a:latin typeface="Lucida Sans Unicode"/>
                <a:cs typeface="Lucida Sans Unicode"/>
              </a:rPr>
              <a:t> </a:t>
            </a:r>
            <a:r>
              <a:rPr sz="1800" spc="-45" dirty="0">
                <a:latin typeface="Lucida Sans Unicode"/>
                <a:cs typeface="Lucida Sans Unicode"/>
              </a:rPr>
              <a:t>A</a:t>
            </a:r>
            <a:r>
              <a:rPr sz="1800" spc="-70" dirty="0">
                <a:latin typeface="Lucida Sans Unicode"/>
                <a:cs typeface="Lucida Sans Unicode"/>
              </a:rPr>
              <a:t> </a:t>
            </a:r>
            <a:r>
              <a:rPr sz="1800" spc="-355" dirty="0">
                <a:latin typeface="Lucida Sans Unicode"/>
                <a:cs typeface="Lucida Sans Unicode"/>
              </a:rPr>
              <a:t>⋅</a:t>
            </a:r>
            <a:r>
              <a:rPr sz="1800" spc="-300" dirty="0">
                <a:latin typeface="Lucida Sans Unicode"/>
                <a:cs typeface="Lucida Sans Unicode"/>
              </a:rPr>
              <a:t> </a:t>
            </a:r>
            <a:r>
              <a:rPr sz="1800" spc="165" dirty="0">
                <a:latin typeface="Lucida Sans Unicode"/>
                <a:cs typeface="Lucida Sans Unicode"/>
              </a:rPr>
              <a:t>B</a:t>
            </a:r>
            <a:r>
              <a:rPr sz="1800" spc="-70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)</a:t>
            </a:r>
            <a:r>
              <a:rPr sz="1800" spc="-65" dirty="0">
                <a:latin typeface="Lucida Sans Unicode"/>
                <a:cs typeface="Lucida Sans Unicode"/>
              </a:rPr>
              <a:t> </a:t>
            </a:r>
            <a:r>
              <a:rPr sz="1800" spc="-355" dirty="0">
                <a:latin typeface="Lucida Sans Unicode"/>
                <a:cs typeface="Lucida Sans Unicode"/>
              </a:rPr>
              <a:t>⋅</a:t>
            </a:r>
            <a:r>
              <a:rPr sz="1800" spc="-290" dirty="0">
                <a:latin typeface="Lucida Sans Unicode"/>
                <a:cs typeface="Lucida Sans Unicode"/>
              </a:rPr>
              <a:t> </a:t>
            </a:r>
            <a:r>
              <a:rPr sz="1800" spc="50" dirty="0">
                <a:latin typeface="Lucida Sans Unicode"/>
                <a:cs typeface="Lucida Sans Unicode"/>
              </a:rPr>
              <a:t>C</a:t>
            </a:r>
            <a:r>
              <a:rPr sz="1800" spc="-75" dirty="0">
                <a:latin typeface="Lucida Sans Unicode"/>
                <a:cs typeface="Lucida Sans Unicode"/>
              </a:rPr>
              <a:t> </a:t>
            </a:r>
            <a:r>
              <a:rPr sz="1800" spc="-380" dirty="0">
                <a:latin typeface="Lucida Sans Unicode"/>
                <a:cs typeface="Lucida Sans Unicode"/>
              </a:rPr>
              <a:t>=</a:t>
            </a:r>
            <a:r>
              <a:rPr sz="1800" spc="-260" dirty="0">
                <a:latin typeface="Lucida Sans Unicode"/>
                <a:cs typeface="Lucida Sans Unicode"/>
              </a:rPr>
              <a:t> </a:t>
            </a:r>
            <a:r>
              <a:rPr sz="1800" spc="-45" dirty="0">
                <a:latin typeface="Lucida Sans Unicode"/>
                <a:cs typeface="Lucida Sans Unicode"/>
              </a:rPr>
              <a:t>A</a:t>
            </a:r>
            <a:r>
              <a:rPr sz="1800" spc="-70" dirty="0">
                <a:latin typeface="Lucida Sans Unicode"/>
                <a:cs typeface="Lucida Sans Unicode"/>
              </a:rPr>
              <a:t> </a:t>
            </a:r>
            <a:r>
              <a:rPr sz="1800" spc="-355" dirty="0">
                <a:latin typeface="Lucida Sans Unicode"/>
                <a:cs typeface="Lucida Sans Unicode"/>
              </a:rPr>
              <a:t>⋅</a:t>
            </a:r>
            <a:r>
              <a:rPr sz="1800" spc="-285" dirty="0">
                <a:latin typeface="Lucida Sans Unicode"/>
                <a:cs typeface="Lucida Sans Unicode"/>
              </a:rPr>
              <a:t> </a:t>
            </a:r>
            <a:r>
              <a:rPr sz="1800" spc="165" dirty="0">
                <a:latin typeface="Lucida Sans Unicode"/>
                <a:cs typeface="Lucida Sans Unicode"/>
              </a:rPr>
              <a:t>B</a:t>
            </a:r>
            <a:r>
              <a:rPr sz="1800" spc="-75" dirty="0">
                <a:latin typeface="Lucida Sans Unicode"/>
                <a:cs typeface="Lucida Sans Unicode"/>
              </a:rPr>
              <a:t> </a:t>
            </a:r>
            <a:r>
              <a:rPr sz="1800" spc="-355" dirty="0">
                <a:latin typeface="Lucida Sans Unicode"/>
                <a:cs typeface="Lucida Sans Unicode"/>
              </a:rPr>
              <a:t>⋅</a:t>
            </a:r>
            <a:r>
              <a:rPr sz="1800" spc="-290" dirty="0">
                <a:latin typeface="Lucida Sans Unicode"/>
                <a:cs typeface="Lucida Sans Unicode"/>
              </a:rPr>
              <a:t> </a:t>
            </a:r>
            <a:r>
              <a:rPr sz="1800" spc="50" dirty="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7217" y="3573907"/>
            <a:ext cx="1426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Yu Gothic UI"/>
                <a:cs typeface="Yu Gothic UI"/>
              </a:rPr>
              <a:t>Assorbimento</a:t>
            </a:r>
            <a:endParaRPr sz="1800">
              <a:latin typeface="Yu Gothic UI"/>
              <a:cs typeface="Yu Gothic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19878" y="3573907"/>
            <a:ext cx="1619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Lucida Sans Unicode"/>
                <a:cs typeface="Lucida Sans Unicode"/>
              </a:rPr>
              <a:t>A </a:t>
            </a:r>
            <a:r>
              <a:rPr sz="1800" spc="-380" dirty="0">
                <a:latin typeface="Lucida Sans Unicode"/>
                <a:cs typeface="Lucida Sans Unicode"/>
              </a:rPr>
              <a:t>+ </a:t>
            </a:r>
            <a:r>
              <a:rPr sz="1800" spc="10" dirty="0">
                <a:latin typeface="Lucida Sans Unicode"/>
                <a:cs typeface="Lucida Sans Unicode"/>
              </a:rPr>
              <a:t>( </a:t>
            </a:r>
            <a:r>
              <a:rPr sz="1800" spc="-45" dirty="0">
                <a:latin typeface="Lucida Sans Unicode"/>
                <a:cs typeface="Lucida Sans Unicode"/>
              </a:rPr>
              <a:t>A </a:t>
            </a:r>
            <a:r>
              <a:rPr sz="1800" spc="-355" dirty="0">
                <a:latin typeface="Lucida Sans Unicode"/>
                <a:cs typeface="Lucida Sans Unicode"/>
              </a:rPr>
              <a:t>⋅ </a:t>
            </a:r>
            <a:r>
              <a:rPr sz="1800" spc="165" dirty="0">
                <a:latin typeface="Lucida Sans Unicode"/>
                <a:cs typeface="Lucida Sans Unicode"/>
              </a:rPr>
              <a:t>B </a:t>
            </a:r>
            <a:r>
              <a:rPr sz="1800" spc="10" dirty="0">
                <a:latin typeface="Lucida Sans Unicode"/>
                <a:cs typeface="Lucida Sans Unicode"/>
              </a:rPr>
              <a:t>) </a:t>
            </a:r>
            <a:r>
              <a:rPr sz="1800" spc="-380" dirty="0">
                <a:latin typeface="Lucida Sans Unicode"/>
                <a:cs typeface="Lucida Sans Unicode"/>
              </a:rPr>
              <a:t>=</a:t>
            </a:r>
            <a:r>
              <a:rPr sz="1800" spc="-415" dirty="0">
                <a:latin typeface="Lucida Sans Unicode"/>
                <a:cs typeface="Lucida Sans Unicode"/>
              </a:rPr>
              <a:t> </a:t>
            </a:r>
            <a:r>
              <a:rPr sz="1800" spc="-45" dirty="0">
                <a:latin typeface="Lucida Sans Unicode"/>
                <a:cs typeface="Lucida Sans Unicode"/>
              </a:rPr>
              <a:t>A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7069" y="3561543"/>
            <a:ext cx="479679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60855" algn="l"/>
                <a:tab pos="4504055" algn="l"/>
              </a:tabLst>
            </a:pPr>
            <a:r>
              <a:rPr sz="1800" spc="-45" dirty="0">
                <a:latin typeface="Lucida Sans Unicode"/>
                <a:cs typeface="Lucida Sans Unicode"/>
              </a:rPr>
              <a:t>A</a:t>
            </a:r>
            <a:r>
              <a:rPr sz="1800" spc="-70" dirty="0">
                <a:latin typeface="Lucida Sans Unicode"/>
                <a:cs typeface="Lucida Sans Unicode"/>
              </a:rPr>
              <a:t> </a:t>
            </a:r>
            <a:r>
              <a:rPr sz="1800" spc="-355" dirty="0">
                <a:latin typeface="Lucida Sans Unicode"/>
                <a:cs typeface="Lucida Sans Unicode"/>
              </a:rPr>
              <a:t>⋅</a:t>
            </a:r>
            <a:r>
              <a:rPr sz="1800" spc="-75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(</a:t>
            </a:r>
            <a:r>
              <a:rPr sz="1800" spc="-70" dirty="0">
                <a:latin typeface="Lucida Sans Unicode"/>
                <a:cs typeface="Lucida Sans Unicode"/>
              </a:rPr>
              <a:t> </a:t>
            </a:r>
            <a:r>
              <a:rPr sz="1800" spc="-45" dirty="0">
                <a:latin typeface="Lucida Sans Unicode"/>
                <a:cs typeface="Lucida Sans Unicode"/>
              </a:rPr>
              <a:t>A</a:t>
            </a:r>
            <a:r>
              <a:rPr sz="1800" spc="-70" dirty="0">
                <a:latin typeface="Lucida Sans Unicode"/>
                <a:cs typeface="Lucida Sans Unicode"/>
              </a:rPr>
              <a:t> </a:t>
            </a:r>
            <a:r>
              <a:rPr sz="1800" spc="-380" dirty="0">
                <a:latin typeface="Lucida Sans Unicode"/>
                <a:cs typeface="Lucida Sans Unicode"/>
              </a:rPr>
              <a:t>+</a:t>
            </a:r>
            <a:r>
              <a:rPr sz="1800" spc="-80" dirty="0">
                <a:latin typeface="Lucida Sans Unicode"/>
                <a:cs typeface="Lucida Sans Unicode"/>
              </a:rPr>
              <a:t> </a:t>
            </a:r>
            <a:r>
              <a:rPr sz="1800" spc="165" dirty="0">
                <a:latin typeface="Lucida Sans Unicode"/>
                <a:cs typeface="Lucida Sans Unicode"/>
              </a:rPr>
              <a:t>B</a:t>
            </a:r>
            <a:r>
              <a:rPr sz="1800" spc="-70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)</a:t>
            </a:r>
            <a:r>
              <a:rPr sz="1800" spc="-65" dirty="0">
                <a:latin typeface="Lucida Sans Unicode"/>
                <a:cs typeface="Lucida Sans Unicode"/>
              </a:rPr>
              <a:t> </a:t>
            </a:r>
            <a:r>
              <a:rPr sz="1800" spc="-380" dirty="0">
                <a:latin typeface="Lucida Sans Unicode"/>
                <a:cs typeface="Lucida Sans Unicode"/>
              </a:rPr>
              <a:t>=</a:t>
            </a:r>
            <a:r>
              <a:rPr sz="1800" spc="-70" dirty="0">
                <a:latin typeface="Lucida Sans Unicode"/>
                <a:cs typeface="Lucida Sans Unicode"/>
              </a:rPr>
              <a:t> </a:t>
            </a:r>
            <a:r>
              <a:rPr sz="1800" spc="-45" dirty="0">
                <a:latin typeface="Lucida Sans Unicode"/>
                <a:cs typeface="Lucida Sans Unicode"/>
              </a:rPr>
              <a:t>A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900" spc="-80" dirty="0">
                <a:latin typeface="Lucida Sans Unicode"/>
                <a:cs typeface="Lucida Sans Unicode"/>
              </a:rPr>
              <a:t>(1)</a:t>
            </a:r>
            <a:r>
              <a:rPr sz="1900" dirty="0">
                <a:latin typeface="Lucida Sans Unicode"/>
                <a:cs typeface="Lucida Sans Unicode"/>
              </a:rPr>
              <a:t>	</a:t>
            </a:r>
            <a:r>
              <a:rPr sz="1900" spc="-80" dirty="0">
                <a:latin typeface="Lucida Sans Unicode"/>
                <a:cs typeface="Lucida Sans Unicode"/>
              </a:rPr>
              <a:t>(2)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61642" y="3845237"/>
            <a:ext cx="7133590" cy="5740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9100"/>
              </a:lnSpc>
              <a:spcBef>
                <a:spcPts val="90"/>
              </a:spcBef>
              <a:tabLst>
                <a:tab pos="1801495" algn="l"/>
                <a:tab pos="3047365" algn="l"/>
              </a:tabLst>
            </a:pPr>
            <a:r>
              <a:rPr sz="1650" spc="-120" dirty="0">
                <a:latin typeface="Lucida Sans Unicode"/>
                <a:cs typeface="Lucida Sans Unicode"/>
              </a:rPr>
              <a:t>Dimostrazione</a:t>
            </a:r>
            <a:r>
              <a:rPr sz="1650" spc="-60" dirty="0">
                <a:latin typeface="Lucida Sans Unicode"/>
                <a:cs typeface="Lucida Sans Unicode"/>
              </a:rPr>
              <a:t> </a:t>
            </a:r>
            <a:r>
              <a:rPr sz="1650" spc="-65" dirty="0">
                <a:latin typeface="Lucida Sans Unicode"/>
                <a:cs typeface="Lucida Sans Unicode"/>
              </a:rPr>
              <a:t>(1):	</a:t>
            </a:r>
            <a:r>
              <a:rPr sz="1650" spc="-75" dirty="0">
                <a:latin typeface="Lucida Sans Unicode"/>
                <a:cs typeface="Lucida Sans Unicode"/>
              </a:rPr>
              <a:t>A </a:t>
            </a:r>
            <a:r>
              <a:rPr sz="1650" spc="-340" dirty="0">
                <a:latin typeface="Lucida Sans Unicode"/>
                <a:cs typeface="Lucida Sans Unicode"/>
              </a:rPr>
              <a:t>⋅   </a:t>
            </a:r>
            <a:r>
              <a:rPr sz="1650" spc="-155" dirty="0">
                <a:latin typeface="Lucida Sans Unicode"/>
                <a:cs typeface="Lucida Sans Unicode"/>
              </a:rPr>
              <a:t>(A+ </a:t>
            </a:r>
            <a:r>
              <a:rPr sz="1650" spc="114" dirty="0">
                <a:latin typeface="Lucida Sans Unicode"/>
                <a:cs typeface="Lucida Sans Unicode"/>
              </a:rPr>
              <a:t>B</a:t>
            </a:r>
            <a:r>
              <a:rPr sz="1650" spc="-80" dirty="0">
                <a:latin typeface="Lucida Sans Unicode"/>
                <a:cs typeface="Lucida Sans Unicode"/>
              </a:rPr>
              <a:t> </a:t>
            </a:r>
            <a:r>
              <a:rPr sz="1650" spc="-10" dirty="0">
                <a:latin typeface="Lucida Sans Unicode"/>
                <a:cs typeface="Lucida Sans Unicode"/>
              </a:rPr>
              <a:t>)</a:t>
            </a:r>
            <a:r>
              <a:rPr sz="1650" spc="-65" dirty="0">
                <a:latin typeface="Lucida Sans Unicode"/>
                <a:cs typeface="Lucida Sans Unicode"/>
              </a:rPr>
              <a:t> </a:t>
            </a:r>
            <a:r>
              <a:rPr sz="1650" spc="-380" dirty="0">
                <a:latin typeface="Lucida Sans Unicode"/>
                <a:cs typeface="Lucida Sans Unicode"/>
              </a:rPr>
              <a:t>=	</a:t>
            </a:r>
            <a:r>
              <a:rPr sz="1650" spc="-75" dirty="0">
                <a:latin typeface="Lucida Sans Unicode"/>
                <a:cs typeface="Lucida Sans Unicode"/>
              </a:rPr>
              <a:t>A </a:t>
            </a:r>
            <a:r>
              <a:rPr sz="1650" spc="-340" dirty="0">
                <a:latin typeface="Lucida Sans Unicode"/>
                <a:cs typeface="Lucida Sans Unicode"/>
              </a:rPr>
              <a:t>⋅ </a:t>
            </a:r>
            <a:r>
              <a:rPr sz="1650" spc="-75" dirty="0">
                <a:latin typeface="Lucida Sans Unicode"/>
                <a:cs typeface="Lucida Sans Unicode"/>
              </a:rPr>
              <a:t>A </a:t>
            </a:r>
            <a:r>
              <a:rPr sz="1650" spc="-380" dirty="0">
                <a:latin typeface="Lucida Sans Unicode"/>
                <a:cs typeface="Lucida Sans Unicode"/>
              </a:rPr>
              <a:t>+ </a:t>
            </a:r>
            <a:r>
              <a:rPr sz="1650" spc="-75" dirty="0">
                <a:latin typeface="Lucida Sans Unicode"/>
                <a:cs typeface="Lucida Sans Unicode"/>
              </a:rPr>
              <a:t>A </a:t>
            </a:r>
            <a:r>
              <a:rPr sz="1650" spc="-340" dirty="0">
                <a:latin typeface="Lucida Sans Unicode"/>
                <a:cs typeface="Lucida Sans Unicode"/>
              </a:rPr>
              <a:t>⋅ </a:t>
            </a:r>
            <a:r>
              <a:rPr sz="1650" spc="114" dirty="0">
                <a:latin typeface="Lucida Sans Unicode"/>
                <a:cs typeface="Lucida Sans Unicode"/>
              </a:rPr>
              <a:t>B </a:t>
            </a:r>
            <a:r>
              <a:rPr sz="1650" spc="-380" dirty="0">
                <a:latin typeface="Lucida Sans Unicode"/>
                <a:cs typeface="Lucida Sans Unicode"/>
              </a:rPr>
              <a:t>= </a:t>
            </a:r>
            <a:r>
              <a:rPr sz="1650" spc="-75" dirty="0">
                <a:latin typeface="Lucida Sans Unicode"/>
                <a:cs typeface="Lucida Sans Unicode"/>
              </a:rPr>
              <a:t>A </a:t>
            </a:r>
            <a:r>
              <a:rPr sz="1650" spc="-380" dirty="0">
                <a:latin typeface="Lucida Sans Unicode"/>
                <a:cs typeface="Lucida Sans Unicode"/>
              </a:rPr>
              <a:t>+ </a:t>
            </a:r>
            <a:r>
              <a:rPr sz="1650" spc="-75" dirty="0">
                <a:latin typeface="Lucida Sans Unicode"/>
                <a:cs typeface="Lucida Sans Unicode"/>
              </a:rPr>
              <a:t>A </a:t>
            </a:r>
            <a:r>
              <a:rPr sz="1650" spc="-340" dirty="0">
                <a:latin typeface="Lucida Sans Unicode"/>
                <a:cs typeface="Lucida Sans Unicode"/>
              </a:rPr>
              <a:t>⋅ </a:t>
            </a:r>
            <a:r>
              <a:rPr sz="1650" spc="114" dirty="0">
                <a:latin typeface="Lucida Sans Unicode"/>
                <a:cs typeface="Lucida Sans Unicode"/>
              </a:rPr>
              <a:t>B </a:t>
            </a:r>
            <a:r>
              <a:rPr sz="1650" spc="-380" dirty="0">
                <a:latin typeface="Lucida Sans Unicode"/>
                <a:cs typeface="Lucida Sans Unicode"/>
              </a:rPr>
              <a:t>= </a:t>
            </a:r>
            <a:r>
              <a:rPr sz="1650" spc="-75" dirty="0">
                <a:latin typeface="Lucida Sans Unicode"/>
                <a:cs typeface="Lucida Sans Unicode"/>
              </a:rPr>
              <a:t>A </a:t>
            </a:r>
            <a:r>
              <a:rPr sz="1650" spc="-340" dirty="0">
                <a:latin typeface="Lucida Sans Unicode"/>
                <a:cs typeface="Lucida Sans Unicode"/>
              </a:rPr>
              <a:t>⋅ </a:t>
            </a:r>
            <a:r>
              <a:rPr sz="1650" spc="-90" dirty="0">
                <a:latin typeface="Lucida Sans Unicode"/>
                <a:cs typeface="Lucida Sans Unicode"/>
              </a:rPr>
              <a:t>(1+B) </a:t>
            </a:r>
            <a:r>
              <a:rPr sz="1650" spc="-380" dirty="0">
                <a:latin typeface="Lucida Sans Unicode"/>
                <a:cs typeface="Lucida Sans Unicode"/>
              </a:rPr>
              <a:t>= </a:t>
            </a:r>
            <a:r>
              <a:rPr sz="1650" spc="-75" dirty="0">
                <a:latin typeface="Lucida Sans Unicode"/>
                <a:cs typeface="Lucida Sans Unicode"/>
              </a:rPr>
              <a:t>A </a:t>
            </a:r>
            <a:r>
              <a:rPr sz="1650" spc="-340" dirty="0">
                <a:latin typeface="Lucida Sans Unicode"/>
                <a:cs typeface="Lucida Sans Unicode"/>
              </a:rPr>
              <a:t>⋅ </a:t>
            </a:r>
            <a:r>
              <a:rPr sz="1650" spc="-210" dirty="0">
                <a:latin typeface="Lucida Sans Unicode"/>
                <a:cs typeface="Lucida Sans Unicode"/>
              </a:rPr>
              <a:t>1=A  </a:t>
            </a:r>
            <a:r>
              <a:rPr sz="1650" spc="-120" dirty="0">
                <a:latin typeface="Lucida Sans Unicode"/>
                <a:cs typeface="Lucida Sans Unicode"/>
              </a:rPr>
              <a:t>Dimostrazione </a:t>
            </a:r>
            <a:r>
              <a:rPr sz="1650" spc="-65" dirty="0">
                <a:latin typeface="Lucida Sans Unicode"/>
                <a:cs typeface="Lucida Sans Unicode"/>
              </a:rPr>
              <a:t>(2): </a:t>
            </a:r>
            <a:r>
              <a:rPr sz="1650" spc="-75" dirty="0">
                <a:latin typeface="Lucida Sans Unicode"/>
                <a:cs typeface="Lucida Sans Unicode"/>
              </a:rPr>
              <a:t>A </a:t>
            </a:r>
            <a:r>
              <a:rPr sz="1650" spc="-380" dirty="0">
                <a:latin typeface="Lucida Sans Unicode"/>
                <a:cs typeface="Lucida Sans Unicode"/>
              </a:rPr>
              <a:t>+ </a:t>
            </a:r>
            <a:r>
              <a:rPr sz="1650" spc="-10" dirty="0">
                <a:latin typeface="Lucida Sans Unicode"/>
                <a:cs typeface="Lucida Sans Unicode"/>
              </a:rPr>
              <a:t>( </a:t>
            </a:r>
            <a:r>
              <a:rPr sz="1650" spc="-75" dirty="0">
                <a:latin typeface="Lucida Sans Unicode"/>
                <a:cs typeface="Lucida Sans Unicode"/>
              </a:rPr>
              <a:t>A </a:t>
            </a:r>
            <a:r>
              <a:rPr sz="1650" spc="-340" dirty="0">
                <a:latin typeface="Lucida Sans Unicode"/>
                <a:cs typeface="Lucida Sans Unicode"/>
              </a:rPr>
              <a:t>⋅ </a:t>
            </a:r>
            <a:r>
              <a:rPr sz="1650" spc="114" dirty="0">
                <a:latin typeface="Lucida Sans Unicode"/>
                <a:cs typeface="Lucida Sans Unicode"/>
              </a:rPr>
              <a:t>B </a:t>
            </a:r>
            <a:r>
              <a:rPr sz="1650" spc="-10" dirty="0">
                <a:latin typeface="Lucida Sans Unicode"/>
                <a:cs typeface="Lucida Sans Unicode"/>
              </a:rPr>
              <a:t>) </a:t>
            </a:r>
            <a:r>
              <a:rPr sz="1650" spc="-380" dirty="0">
                <a:latin typeface="Lucida Sans Unicode"/>
                <a:cs typeface="Lucida Sans Unicode"/>
              </a:rPr>
              <a:t>= </a:t>
            </a:r>
            <a:r>
              <a:rPr sz="1650" spc="-110" dirty="0">
                <a:latin typeface="Lucida Sans Unicode"/>
                <a:cs typeface="Lucida Sans Unicode"/>
              </a:rPr>
              <a:t>(A+A) </a:t>
            </a:r>
            <a:r>
              <a:rPr sz="1650" spc="-340" dirty="0">
                <a:latin typeface="Lucida Sans Unicode"/>
                <a:cs typeface="Lucida Sans Unicode"/>
              </a:rPr>
              <a:t>⋅ </a:t>
            </a:r>
            <a:r>
              <a:rPr sz="1650" spc="-155" dirty="0">
                <a:latin typeface="Lucida Sans Unicode"/>
                <a:cs typeface="Lucida Sans Unicode"/>
              </a:rPr>
              <a:t>(A+ </a:t>
            </a:r>
            <a:r>
              <a:rPr sz="1650" spc="114" dirty="0">
                <a:latin typeface="Lucida Sans Unicode"/>
                <a:cs typeface="Lucida Sans Unicode"/>
              </a:rPr>
              <a:t>B </a:t>
            </a:r>
            <a:r>
              <a:rPr sz="1650" spc="-10" dirty="0">
                <a:latin typeface="Lucida Sans Unicode"/>
                <a:cs typeface="Lucida Sans Unicode"/>
              </a:rPr>
              <a:t>) </a:t>
            </a:r>
            <a:r>
              <a:rPr sz="1650" spc="-229" dirty="0">
                <a:latin typeface="Lucida Sans Unicode"/>
                <a:cs typeface="Lucida Sans Unicode"/>
              </a:rPr>
              <a:t>=A </a:t>
            </a:r>
            <a:r>
              <a:rPr sz="1650" spc="-340" dirty="0">
                <a:latin typeface="Lucida Sans Unicode"/>
                <a:cs typeface="Lucida Sans Unicode"/>
              </a:rPr>
              <a:t>⋅ </a:t>
            </a:r>
            <a:r>
              <a:rPr sz="1650" spc="-155" dirty="0">
                <a:latin typeface="Lucida Sans Unicode"/>
                <a:cs typeface="Lucida Sans Unicode"/>
              </a:rPr>
              <a:t>(A+ </a:t>
            </a:r>
            <a:r>
              <a:rPr sz="1650" spc="114" dirty="0">
                <a:latin typeface="Lucida Sans Unicode"/>
                <a:cs typeface="Lucida Sans Unicode"/>
              </a:rPr>
              <a:t>B </a:t>
            </a:r>
            <a:r>
              <a:rPr sz="1650" spc="-10" dirty="0">
                <a:latin typeface="Lucida Sans Unicode"/>
                <a:cs typeface="Lucida Sans Unicode"/>
              </a:rPr>
              <a:t>) </a:t>
            </a:r>
            <a:r>
              <a:rPr sz="1650" spc="-90" dirty="0">
                <a:latin typeface="Lucida Sans Unicode"/>
                <a:cs typeface="Lucida Sans Unicode"/>
              </a:rPr>
              <a:t>..vedi</a:t>
            </a:r>
            <a:r>
              <a:rPr sz="1650" spc="-120" dirty="0">
                <a:latin typeface="Lucida Sans Unicode"/>
                <a:cs typeface="Lucida Sans Unicode"/>
              </a:rPr>
              <a:t> </a:t>
            </a:r>
            <a:r>
              <a:rPr sz="1650" spc="-105" dirty="0">
                <a:latin typeface="Lucida Sans Unicode"/>
                <a:cs typeface="Lucida Sans Unicode"/>
              </a:rPr>
              <a:t>sopra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7217" y="4671441"/>
            <a:ext cx="1160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5" dirty="0">
                <a:latin typeface="Yu Gothic UI"/>
                <a:cs typeface="Yu Gothic UI"/>
              </a:rPr>
              <a:t>Distributiva</a:t>
            </a:r>
            <a:endParaRPr sz="1800">
              <a:latin typeface="Yu Gothic UI"/>
              <a:cs typeface="Yu Gothic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40304" y="4671441"/>
            <a:ext cx="3987800" cy="576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>
              <a:lnSpc>
                <a:spcPts val="2110"/>
              </a:lnSpc>
              <a:spcBef>
                <a:spcPts val="100"/>
              </a:spcBef>
            </a:pPr>
            <a:r>
              <a:rPr sz="1800" spc="-45" dirty="0">
                <a:latin typeface="Lucida Sans Unicode"/>
                <a:cs typeface="Lucida Sans Unicode"/>
              </a:rPr>
              <a:t>A</a:t>
            </a:r>
            <a:r>
              <a:rPr sz="1800" spc="-75" dirty="0">
                <a:latin typeface="Lucida Sans Unicode"/>
                <a:cs typeface="Lucida Sans Unicode"/>
              </a:rPr>
              <a:t> </a:t>
            </a:r>
            <a:r>
              <a:rPr sz="1800" spc="-355" dirty="0">
                <a:latin typeface="Lucida Sans Unicode"/>
                <a:cs typeface="Lucida Sans Unicode"/>
              </a:rPr>
              <a:t>⋅</a:t>
            </a:r>
            <a:r>
              <a:rPr sz="1800" spc="-290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(</a:t>
            </a:r>
            <a:r>
              <a:rPr sz="1800" spc="-70" dirty="0">
                <a:latin typeface="Lucida Sans Unicode"/>
                <a:cs typeface="Lucida Sans Unicode"/>
              </a:rPr>
              <a:t> </a:t>
            </a:r>
            <a:r>
              <a:rPr sz="1800" spc="165" dirty="0">
                <a:latin typeface="Lucida Sans Unicode"/>
                <a:cs typeface="Lucida Sans Unicode"/>
              </a:rPr>
              <a:t>B</a:t>
            </a:r>
            <a:r>
              <a:rPr sz="1800" spc="-75" dirty="0">
                <a:latin typeface="Lucida Sans Unicode"/>
                <a:cs typeface="Lucida Sans Unicode"/>
              </a:rPr>
              <a:t> </a:t>
            </a:r>
            <a:r>
              <a:rPr sz="1800" spc="-380" dirty="0">
                <a:latin typeface="Lucida Sans Unicode"/>
                <a:cs typeface="Lucida Sans Unicode"/>
              </a:rPr>
              <a:t>+</a:t>
            </a:r>
            <a:r>
              <a:rPr sz="1800" spc="-270" dirty="0">
                <a:latin typeface="Lucida Sans Unicode"/>
                <a:cs typeface="Lucida Sans Unicode"/>
              </a:rPr>
              <a:t> </a:t>
            </a:r>
            <a:r>
              <a:rPr sz="1800" spc="50" dirty="0">
                <a:latin typeface="Lucida Sans Unicode"/>
                <a:cs typeface="Lucida Sans Unicode"/>
              </a:rPr>
              <a:t>C</a:t>
            </a:r>
            <a:r>
              <a:rPr sz="1800" spc="-70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)</a:t>
            </a:r>
            <a:r>
              <a:rPr sz="1800" spc="-75" dirty="0">
                <a:latin typeface="Lucida Sans Unicode"/>
                <a:cs typeface="Lucida Sans Unicode"/>
              </a:rPr>
              <a:t> </a:t>
            </a:r>
            <a:r>
              <a:rPr sz="1800" spc="-380" dirty="0">
                <a:latin typeface="Lucida Sans Unicode"/>
                <a:cs typeface="Lucida Sans Unicode"/>
              </a:rPr>
              <a:t>=</a:t>
            </a:r>
            <a:r>
              <a:rPr sz="1800" spc="-265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(</a:t>
            </a:r>
            <a:r>
              <a:rPr sz="1800" spc="-70" dirty="0">
                <a:latin typeface="Lucida Sans Unicode"/>
                <a:cs typeface="Lucida Sans Unicode"/>
              </a:rPr>
              <a:t> </a:t>
            </a:r>
            <a:r>
              <a:rPr sz="1800" spc="-45" dirty="0">
                <a:latin typeface="Lucida Sans Unicode"/>
                <a:cs typeface="Lucida Sans Unicode"/>
              </a:rPr>
              <a:t>A</a:t>
            </a:r>
            <a:r>
              <a:rPr sz="1800" spc="-65" dirty="0">
                <a:latin typeface="Lucida Sans Unicode"/>
                <a:cs typeface="Lucida Sans Unicode"/>
              </a:rPr>
              <a:t> </a:t>
            </a:r>
            <a:r>
              <a:rPr sz="1800" spc="-355" dirty="0">
                <a:latin typeface="Lucida Sans Unicode"/>
                <a:cs typeface="Lucida Sans Unicode"/>
              </a:rPr>
              <a:t>⋅</a:t>
            </a:r>
            <a:r>
              <a:rPr sz="1800" spc="-295" dirty="0">
                <a:latin typeface="Lucida Sans Unicode"/>
                <a:cs typeface="Lucida Sans Unicode"/>
              </a:rPr>
              <a:t> </a:t>
            </a:r>
            <a:r>
              <a:rPr sz="1800" spc="165" dirty="0">
                <a:latin typeface="Lucida Sans Unicode"/>
                <a:cs typeface="Lucida Sans Unicode"/>
              </a:rPr>
              <a:t>B</a:t>
            </a:r>
            <a:r>
              <a:rPr sz="1800" spc="-80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)</a:t>
            </a:r>
            <a:r>
              <a:rPr sz="1800" spc="-70" dirty="0">
                <a:latin typeface="Lucida Sans Unicode"/>
                <a:cs typeface="Lucida Sans Unicode"/>
              </a:rPr>
              <a:t> </a:t>
            </a:r>
            <a:r>
              <a:rPr sz="1800" spc="-380" dirty="0">
                <a:latin typeface="Lucida Sans Unicode"/>
                <a:cs typeface="Lucida Sans Unicode"/>
              </a:rPr>
              <a:t>+</a:t>
            </a:r>
            <a:r>
              <a:rPr sz="1800" spc="-265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(</a:t>
            </a:r>
            <a:r>
              <a:rPr sz="1800" spc="-75" dirty="0">
                <a:latin typeface="Lucida Sans Unicode"/>
                <a:cs typeface="Lucida Sans Unicode"/>
              </a:rPr>
              <a:t> </a:t>
            </a:r>
            <a:r>
              <a:rPr sz="1800" spc="-45" dirty="0">
                <a:latin typeface="Lucida Sans Unicode"/>
                <a:cs typeface="Lucida Sans Unicode"/>
              </a:rPr>
              <a:t>A</a:t>
            </a:r>
            <a:r>
              <a:rPr sz="1800" spc="-65" dirty="0">
                <a:latin typeface="Lucida Sans Unicode"/>
                <a:cs typeface="Lucida Sans Unicode"/>
              </a:rPr>
              <a:t> </a:t>
            </a:r>
            <a:r>
              <a:rPr sz="1800" spc="-355" dirty="0">
                <a:latin typeface="Lucida Sans Unicode"/>
                <a:cs typeface="Lucida Sans Unicode"/>
              </a:rPr>
              <a:t>⋅</a:t>
            </a:r>
            <a:r>
              <a:rPr sz="1800" spc="-290" dirty="0">
                <a:latin typeface="Lucida Sans Unicode"/>
                <a:cs typeface="Lucida Sans Unicode"/>
              </a:rPr>
              <a:t> </a:t>
            </a:r>
            <a:r>
              <a:rPr sz="1800" spc="50" dirty="0">
                <a:latin typeface="Lucida Sans Unicode"/>
                <a:cs typeface="Lucida Sans Unicode"/>
              </a:rPr>
              <a:t>C</a:t>
            </a:r>
            <a:r>
              <a:rPr sz="1800" spc="-75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)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ts val="2230"/>
              </a:lnSpc>
              <a:tabLst>
                <a:tab pos="3733165" algn="l"/>
              </a:tabLst>
            </a:pPr>
            <a:r>
              <a:rPr sz="1800" spc="-45" dirty="0">
                <a:latin typeface="Lucida Sans Unicode"/>
                <a:cs typeface="Lucida Sans Unicode"/>
              </a:rPr>
              <a:t>A</a:t>
            </a:r>
            <a:r>
              <a:rPr sz="1800" spc="-80" dirty="0">
                <a:latin typeface="Lucida Sans Unicode"/>
                <a:cs typeface="Lucida Sans Unicode"/>
              </a:rPr>
              <a:t> </a:t>
            </a:r>
            <a:r>
              <a:rPr sz="1800" spc="-380" dirty="0">
                <a:latin typeface="Lucida Sans Unicode"/>
                <a:cs typeface="Lucida Sans Unicode"/>
              </a:rPr>
              <a:t>+</a:t>
            </a:r>
            <a:r>
              <a:rPr sz="1800" spc="-70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(</a:t>
            </a:r>
            <a:r>
              <a:rPr sz="1800" spc="-70" dirty="0">
                <a:latin typeface="Lucida Sans Unicode"/>
                <a:cs typeface="Lucida Sans Unicode"/>
              </a:rPr>
              <a:t> </a:t>
            </a:r>
            <a:r>
              <a:rPr sz="1800" spc="165" dirty="0">
                <a:latin typeface="Lucida Sans Unicode"/>
                <a:cs typeface="Lucida Sans Unicode"/>
              </a:rPr>
              <a:t>B</a:t>
            </a:r>
            <a:r>
              <a:rPr sz="1800" spc="-70" dirty="0">
                <a:latin typeface="Lucida Sans Unicode"/>
                <a:cs typeface="Lucida Sans Unicode"/>
              </a:rPr>
              <a:t> </a:t>
            </a:r>
            <a:r>
              <a:rPr sz="1800" spc="-355" dirty="0">
                <a:latin typeface="Lucida Sans Unicode"/>
                <a:cs typeface="Lucida Sans Unicode"/>
              </a:rPr>
              <a:t>⋅</a:t>
            </a:r>
            <a:r>
              <a:rPr sz="1800" spc="-75" dirty="0">
                <a:latin typeface="Lucida Sans Unicode"/>
                <a:cs typeface="Lucida Sans Unicode"/>
              </a:rPr>
              <a:t> </a:t>
            </a:r>
            <a:r>
              <a:rPr sz="1800" spc="50" dirty="0">
                <a:latin typeface="Lucida Sans Unicode"/>
                <a:cs typeface="Lucida Sans Unicode"/>
              </a:rPr>
              <a:t>C</a:t>
            </a:r>
            <a:r>
              <a:rPr sz="1800" spc="-70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)</a:t>
            </a:r>
            <a:r>
              <a:rPr sz="1800" spc="-70" dirty="0">
                <a:latin typeface="Lucida Sans Unicode"/>
                <a:cs typeface="Lucida Sans Unicode"/>
              </a:rPr>
              <a:t> </a:t>
            </a:r>
            <a:r>
              <a:rPr sz="1800" spc="-380" dirty="0">
                <a:latin typeface="Lucida Sans Unicode"/>
                <a:cs typeface="Lucida Sans Unicode"/>
              </a:rPr>
              <a:t>=</a:t>
            </a:r>
            <a:r>
              <a:rPr sz="1800" spc="-75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(</a:t>
            </a:r>
            <a:r>
              <a:rPr sz="1800" spc="-70" dirty="0">
                <a:latin typeface="Lucida Sans Unicode"/>
                <a:cs typeface="Lucida Sans Unicode"/>
              </a:rPr>
              <a:t> </a:t>
            </a:r>
            <a:r>
              <a:rPr sz="1800" spc="-45" dirty="0">
                <a:latin typeface="Lucida Sans Unicode"/>
                <a:cs typeface="Lucida Sans Unicode"/>
              </a:rPr>
              <a:t>A</a:t>
            </a:r>
            <a:r>
              <a:rPr sz="1800" spc="-70" dirty="0">
                <a:latin typeface="Lucida Sans Unicode"/>
                <a:cs typeface="Lucida Sans Unicode"/>
              </a:rPr>
              <a:t> </a:t>
            </a:r>
            <a:r>
              <a:rPr sz="1800" spc="-380" dirty="0">
                <a:latin typeface="Lucida Sans Unicode"/>
                <a:cs typeface="Lucida Sans Unicode"/>
              </a:rPr>
              <a:t>+</a:t>
            </a:r>
            <a:r>
              <a:rPr sz="1800" spc="-80" dirty="0">
                <a:latin typeface="Lucida Sans Unicode"/>
                <a:cs typeface="Lucida Sans Unicode"/>
              </a:rPr>
              <a:t> </a:t>
            </a:r>
            <a:r>
              <a:rPr sz="1800" spc="165" dirty="0">
                <a:latin typeface="Lucida Sans Unicode"/>
                <a:cs typeface="Lucida Sans Unicode"/>
              </a:rPr>
              <a:t>B</a:t>
            </a:r>
            <a:r>
              <a:rPr sz="1800" spc="-70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)</a:t>
            </a:r>
            <a:r>
              <a:rPr sz="1800" spc="-65" dirty="0">
                <a:latin typeface="Lucida Sans Unicode"/>
                <a:cs typeface="Lucida Sans Unicode"/>
              </a:rPr>
              <a:t> </a:t>
            </a:r>
            <a:r>
              <a:rPr sz="1800" spc="-355" dirty="0">
                <a:latin typeface="Lucida Sans Unicode"/>
                <a:cs typeface="Lucida Sans Unicode"/>
              </a:rPr>
              <a:t>⋅</a:t>
            </a:r>
            <a:r>
              <a:rPr sz="1800" spc="-75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(</a:t>
            </a:r>
            <a:r>
              <a:rPr sz="1800" spc="-70" dirty="0">
                <a:latin typeface="Lucida Sans Unicode"/>
                <a:cs typeface="Lucida Sans Unicode"/>
              </a:rPr>
              <a:t> </a:t>
            </a:r>
            <a:r>
              <a:rPr sz="1800" spc="-45" dirty="0">
                <a:latin typeface="Lucida Sans Unicode"/>
                <a:cs typeface="Lucida Sans Unicode"/>
              </a:rPr>
              <a:t>A</a:t>
            </a:r>
            <a:r>
              <a:rPr sz="1800" spc="-70" dirty="0">
                <a:latin typeface="Lucida Sans Unicode"/>
                <a:cs typeface="Lucida Sans Unicode"/>
              </a:rPr>
              <a:t> </a:t>
            </a:r>
            <a:r>
              <a:rPr sz="1800" spc="-380" dirty="0">
                <a:latin typeface="Lucida Sans Unicode"/>
                <a:cs typeface="Lucida Sans Unicode"/>
              </a:rPr>
              <a:t>+</a:t>
            </a:r>
            <a:r>
              <a:rPr sz="1800" spc="-80" dirty="0">
                <a:latin typeface="Lucida Sans Unicode"/>
                <a:cs typeface="Lucida Sans Unicode"/>
              </a:rPr>
              <a:t> </a:t>
            </a:r>
            <a:r>
              <a:rPr sz="1800" spc="50" dirty="0">
                <a:latin typeface="Lucida Sans Unicode"/>
                <a:cs typeface="Lucida Sans Unicode"/>
              </a:rPr>
              <a:t>C</a:t>
            </a:r>
            <a:r>
              <a:rPr sz="1800" spc="-70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)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900" spc="-85" dirty="0">
                <a:latin typeface="Lucida Sans Unicode"/>
                <a:cs typeface="Lucida Sans Unicode"/>
              </a:rPr>
              <a:t>(*)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61642" y="5484988"/>
            <a:ext cx="7146925" cy="1028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975"/>
              </a:lnSpc>
              <a:spcBef>
                <a:spcPts val="130"/>
              </a:spcBef>
            </a:pPr>
            <a:r>
              <a:rPr sz="1650" spc="-120" dirty="0">
                <a:latin typeface="Lucida Sans Unicode"/>
                <a:cs typeface="Lucida Sans Unicode"/>
              </a:rPr>
              <a:t>Dimostrazione </a:t>
            </a:r>
            <a:r>
              <a:rPr sz="1650" spc="-140" dirty="0">
                <a:latin typeface="Lucida Sans Unicode"/>
                <a:cs typeface="Lucida Sans Unicode"/>
              </a:rPr>
              <a:t>di </a:t>
            </a:r>
            <a:r>
              <a:rPr sz="1650" spc="-70" dirty="0">
                <a:latin typeface="Lucida Sans Unicode"/>
                <a:cs typeface="Lucida Sans Unicode"/>
              </a:rPr>
              <a:t>(*): </a:t>
            </a:r>
            <a:r>
              <a:rPr sz="1600" spc="10" dirty="0">
                <a:latin typeface="Lucida Sans Unicode"/>
                <a:cs typeface="Lucida Sans Unicode"/>
              </a:rPr>
              <a:t>( </a:t>
            </a:r>
            <a:r>
              <a:rPr sz="1600" spc="-40" dirty="0">
                <a:latin typeface="Lucida Sans Unicode"/>
                <a:cs typeface="Lucida Sans Unicode"/>
              </a:rPr>
              <a:t>A </a:t>
            </a:r>
            <a:r>
              <a:rPr sz="1600" spc="-340" dirty="0">
                <a:latin typeface="Lucida Sans Unicode"/>
                <a:cs typeface="Lucida Sans Unicode"/>
              </a:rPr>
              <a:t>+ </a:t>
            </a:r>
            <a:r>
              <a:rPr sz="1600" spc="140" dirty="0">
                <a:latin typeface="Lucida Sans Unicode"/>
                <a:cs typeface="Lucida Sans Unicode"/>
              </a:rPr>
              <a:t>B </a:t>
            </a:r>
            <a:r>
              <a:rPr sz="1600" spc="10" dirty="0">
                <a:latin typeface="Lucida Sans Unicode"/>
                <a:cs typeface="Lucida Sans Unicode"/>
              </a:rPr>
              <a:t>) </a:t>
            </a:r>
            <a:r>
              <a:rPr sz="1600" spc="-315" dirty="0">
                <a:latin typeface="Lucida Sans Unicode"/>
                <a:cs typeface="Lucida Sans Unicode"/>
              </a:rPr>
              <a:t>⋅ </a:t>
            </a:r>
            <a:r>
              <a:rPr sz="1600" spc="10" dirty="0">
                <a:latin typeface="Lucida Sans Unicode"/>
                <a:cs typeface="Lucida Sans Unicode"/>
              </a:rPr>
              <a:t>( </a:t>
            </a:r>
            <a:r>
              <a:rPr sz="1600" spc="-40" dirty="0">
                <a:latin typeface="Lucida Sans Unicode"/>
                <a:cs typeface="Lucida Sans Unicode"/>
              </a:rPr>
              <a:t>A </a:t>
            </a:r>
            <a:r>
              <a:rPr sz="1600" spc="-340" dirty="0">
                <a:latin typeface="Lucida Sans Unicode"/>
                <a:cs typeface="Lucida Sans Unicode"/>
              </a:rPr>
              <a:t>+ </a:t>
            </a:r>
            <a:r>
              <a:rPr sz="1600" spc="45" dirty="0">
                <a:latin typeface="Lucida Sans Unicode"/>
                <a:cs typeface="Lucida Sans Unicode"/>
              </a:rPr>
              <a:t>C </a:t>
            </a:r>
            <a:r>
              <a:rPr sz="1600" spc="-165" dirty="0">
                <a:latin typeface="Lucida Sans Unicode"/>
                <a:cs typeface="Lucida Sans Unicode"/>
              </a:rPr>
              <a:t>)= </a:t>
            </a:r>
            <a:r>
              <a:rPr sz="1600" spc="-135" dirty="0">
                <a:latin typeface="Lucida Sans Unicode"/>
                <a:cs typeface="Lucida Sans Unicode"/>
              </a:rPr>
              <a:t>A⋅A </a:t>
            </a:r>
            <a:r>
              <a:rPr sz="1600" spc="-340" dirty="0">
                <a:latin typeface="Lucida Sans Unicode"/>
                <a:cs typeface="Lucida Sans Unicode"/>
              </a:rPr>
              <a:t>+ </a:t>
            </a:r>
            <a:r>
              <a:rPr sz="1600" spc="-105" dirty="0">
                <a:latin typeface="Lucida Sans Unicode"/>
                <a:cs typeface="Lucida Sans Unicode"/>
              </a:rPr>
              <a:t>A⋅C </a:t>
            </a:r>
            <a:r>
              <a:rPr sz="1600" spc="-340" dirty="0">
                <a:latin typeface="Lucida Sans Unicode"/>
                <a:cs typeface="Lucida Sans Unicode"/>
              </a:rPr>
              <a:t>+ </a:t>
            </a:r>
            <a:r>
              <a:rPr sz="1600" spc="-70" dirty="0">
                <a:latin typeface="Lucida Sans Unicode"/>
                <a:cs typeface="Lucida Sans Unicode"/>
              </a:rPr>
              <a:t>B⋅A </a:t>
            </a:r>
            <a:r>
              <a:rPr sz="1600" spc="-340" dirty="0">
                <a:latin typeface="Lucida Sans Unicode"/>
                <a:cs typeface="Lucida Sans Unicode"/>
              </a:rPr>
              <a:t>+ </a:t>
            </a:r>
            <a:r>
              <a:rPr sz="1600" spc="-45" dirty="0">
                <a:latin typeface="Lucida Sans Unicode"/>
                <a:cs typeface="Lucida Sans Unicode"/>
              </a:rPr>
              <a:t>B⋅C</a:t>
            </a:r>
            <a:r>
              <a:rPr sz="1600" spc="-220" dirty="0">
                <a:latin typeface="Lucida Sans Unicode"/>
                <a:cs typeface="Lucida Sans Unicode"/>
              </a:rPr>
              <a:t> </a:t>
            </a:r>
            <a:r>
              <a:rPr sz="1600" spc="-340" dirty="0">
                <a:latin typeface="Lucida Sans Unicode"/>
                <a:cs typeface="Lucida Sans Unicode"/>
              </a:rPr>
              <a:t>=</a:t>
            </a:r>
            <a:endParaRPr sz="1600">
              <a:latin typeface="Lucida Sans Unicode"/>
              <a:cs typeface="Lucida Sans Unicode"/>
            </a:endParaRPr>
          </a:p>
          <a:p>
            <a:pPr marL="1841500">
              <a:lnSpc>
                <a:spcPts val="1914"/>
              </a:lnSpc>
            </a:pPr>
            <a:r>
              <a:rPr sz="1600" spc="-340" dirty="0">
                <a:latin typeface="Lucida Sans Unicode"/>
                <a:cs typeface="Lucida Sans Unicode"/>
              </a:rPr>
              <a:t>= </a:t>
            </a:r>
            <a:r>
              <a:rPr sz="1600" spc="-40" dirty="0">
                <a:latin typeface="Lucida Sans Unicode"/>
                <a:cs typeface="Lucida Sans Unicode"/>
              </a:rPr>
              <a:t>A </a:t>
            </a:r>
            <a:r>
              <a:rPr sz="1600" spc="-340" dirty="0">
                <a:latin typeface="Lucida Sans Unicode"/>
                <a:cs typeface="Lucida Sans Unicode"/>
              </a:rPr>
              <a:t>+ </a:t>
            </a:r>
            <a:r>
              <a:rPr sz="1600" spc="-105" dirty="0">
                <a:latin typeface="Lucida Sans Unicode"/>
                <a:cs typeface="Lucida Sans Unicode"/>
              </a:rPr>
              <a:t>A⋅C </a:t>
            </a:r>
            <a:r>
              <a:rPr sz="1600" spc="-340" dirty="0">
                <a:latin typeface="Lucida Sans Unicode"/>
                <a:cs typeface="Lucida Sans Unicode"/>
              </a:rPr>
              <a:t>+ </a:t>
            </a:r>
            <a:r>
              <a:rPr sz="1600" spc="-70" dirty="0">
                <a:latin typeface="Lucida Sans Unicode"/>
                <a:cs typeface="Lucida Sans Unicode"/>
              </a:rPr>
              <a:t>B⋅A </a:t>
            </a:r>
            <a:r>
              <a:rPr sz="1600" spc="-340" dirty="0">
                <a:latin typeface="Lucida Sans Unicode"/>
                <a:cs typeface="Lucida Sans Unicode"/>
              </a:rPr>
              <a:t>+ </a:t>
            </a:r>
            <a:r>
              <a:rPr sz="1600" spc="-45" dirty="0">
                <a:latin typeface="Lucida Sans Unicode"/>
                <a:cs typeface="Lucida Sans Unicode"/>
              </a:rPr>
              <a:t>B⋅C </a:t>
            </a:r>
            <a:r>
              <a:rPr sz="1600" spc="-340" dirty="0">
                <a:latin typeface="Lucida Sans Unicode"/>
                <a:cs typeface="Lucida Sans Unicode"/>
              </a:rPr>
              <a:t>= </a:t>
            </a:r>
            <a:r>
              <a:rPr sz="1600" spc="-75" dirty="0">
                <a:latin typeface="Lucida Sans Unicode"/>
                <a:cs typeface="Lucida Sans Unicode"/>
              </a:rPr>
              <a:t>A(1+C) </a:t>
            </a:r>
            <a:r>
              <a:rPr sz="1600" spc="-340" dirty="0">
                <a:latin typeface="Lucida Sans Unicode"/>
                <a:cs typeface="Lucida Sans Unicode"/>
              </a:rPr>
              <a:t>+ </a:t>
            </a:r>
            <a:r>
              <a:rPr sz="1600" spc="-70" dirty="0">
                <a:latin typeface="Lucida Sans Unicode"/>
                <a:cs typeface="Lucida Sans Unicode"/>
              </a:rPr>
              <a:t>B⋅A </a:t>
            </a:r>
            <a:r>
              <a:rPr sz="1600" spc="-340" dirty="0">
                <a:latin typeface="Lucida Sans Unicode"/>
                <a:cs typeface="Lucida Sans Unicode"/>
              </a:rPr>
              <a:t>+ </a:t>
            </a:r>
            <a:r>
              <a:rPr sz="1600" spc="-45" dirty="0">
                <a:latin typeface="Lucida Sans Unicode"/>
                <a:cs typeface="Lucida Sans Unicode"/>
              </a:rPr>
              <a:t>B⋅C</a:t>
            </a:r>
            <a:r>
              <a:rPr sz="1600" spc="110" dirty="0">
                <a:latin typeface="Lucida Sans Unicode"/>
                <a:cs typeface="Lucida Sans Unicode"/>
              </a:rPr>
              <a:t> </a:t>
            </a:r>
            <a:r>
              <a:rPr sz="1600" spc="-340" dirty="0">
                <a:latin typeface="Lucida Sans Unicode"/>
                <a:cs typeface="Lucida Sans Unicode"/>
              </a:rPr>
              <a:t>=</a:t>
            </a:r>
            <a:endParaRPr sz="1600">
              <a:latin typeface="Lucida Sans Unicode"/>
              <a:cs typeface="Lucida Sans Unicode"/>
            </a:endParaRPr>
          </a:p>
          <a:p>
            <a:pPr marL="1841500">
              <a:lnSpc>
                <a:spcPct val="100000"/>
              </a:lnSpc>
            </a:pPr>
            <a:r>
              <a:rPr sz="1600" spc="-340" dirty="0">
                <a:latin typeface="Lucida Sans Unicode"/>
                <a:cs typeface="Lucida Sans Unicode"/>
              </a:rPr>
              <a:t>= </a:t>
            </a:r>
            <a:r>
              <a:rPr sz="1600" spc="-40" dirty="0">
                <a:latin typeface="Lucida Sans Unicode"/>
                <a:cs typeface="Lucida Sans Unicode"/>
              </a:rPr>
              <a:t>A </a:t>
            </a:r>
            <a:r>
              <a:rPr sz="1600" spc="-340" dirty="0">
                <a:latin typeface="Lucida Sans Unicode"/>
                <a:cs typeface="Lucida Sans Unicode"/>
              </a:rPr>
              <a:t>+ </a:t>
            </a:r>
            <a:r>
              <a:rPr sz="1600" spc="-70" dirty="0">
                <a:latin typeface="Lucida Sans Unicode"/>
                <a:cs typeface="Lucida Sans Unicode"/>
              </a:rPr>
              <a:t>B⋅A </a:t>
            </a:r>
            <a:r>
              <a:rPr sz="1600" spc="-340" dirty="0">
                <a:latin typeface="Lucida Sans Unicode"/>
                <a:cs typeface="Lucida Sans Unicode"/>
              </a:rPr>
              <a:t>+ </a:t>
            </a:r>
            <a:r>
              <a:rPr sz="1600" spc="-45" dirty="0">
                <a:latin typeface="Lucida Sans Unicode"/>
                <a:cs typeface="Lucida Sans Unicode"/>
              </a:rPr>
              <a:t>B⋅C </a:t>
            </a:r>
            <a:r>
              <a:rPr sz="1600" spc="-340" dirty="0">
                <a:latin typeface="Lucida Sans Unicode"/>
                <a:cs typeface="Lucida Sans Unicode"/>
              </a:rPr>
              <a:t>= </a:t>
            </a:r>
            <a:r>
              <a:rPr sz="1600" spc="-60" dirty="0">
                <a:latin typeface="Lucida Sans Unicode"/>
                <a:cs typeface="Lucida Sans Unicode"/>
              </a:rPr>
              <a:t>A(1+B) </a:t>
            </a:r>
            <a:r>
              <a:rPr sz="1600" spc="-340" dirty="0">
                <a:latin typeface="Lucida Sans Unicode"/>
                <a:cs typeface="Lucida Sans Unicode"/>
              </a:rPr>
              <a:t>+ </a:t>
            </a:r>
            <a:r>
              <a:rPr sz="1600" spc="-45" dirty="0">
                <a:latin typeface="Lucida Sans Unicode"/>
                <a:cs typeface="Lucida Sans Unicode"/>
              </a:rPr>
              <a:t>B⋅C </a:t>
            </a:r>
            <a:r>
              <a:rPr sz="1600" spc="-340" dirty="0">
                <a:latin typeface="Lucida Sans Unicode"/>
                <a:cs typeface="Lucida Sans Unicode"/>
              </a:rPr>
              <a:t>= </a:t>
            </a:r>
            <a:r>
              <a:rPr sz="1600" spc="-40" dirty="0">
                <a:latin typeface="Lucida Sans Unicode"/>
                <a:cs typeface="Lucida Sans Unicode"/>
              </a:rPr>
              <a:t>A </a:t>
            </a:r>
            <a:r>
              <a:rPr sz="1600" spc="-340" dirty="0">
                <a:latin typeface="Lucida Sans Unicode"/>
                <a:cs typeface="Lucida Sans Unicode"/>
              </a:rPr>
              <a:t>+</a:t>
            </a:r>
            <a:r>
              <a:rPr sz="1600" spc="-250" dirty="0">
                <a:latin typeface="Lucida Sans Unicode"/>
                <a:cs typeface="Lucida Sans Unicode"/>
              </a:rPr>
              <a:t> </a:t>
            </a:r>
            <a:r>
              <a:rPr sz="1600" spc="-45" dirty="0">
                <a:latin typeface="Lucida Sans Unicode"/>
                <a:cs typeface="Lucida Sans Unicode"/>
              </a:rPr>
              <a:t>B⋅C</a:t>
            </a:r>
            <a:endParaRPr sz="1600">
              <a:latin typeface="Lucida Sans Unicode"/>
              <a:cs typeface="Lucida Sans Unicode"/>
            </a:endParaRPr>
          </a:p>
          <a:p>
            <a:pPr marR="5080" algn="r">
              <a:lnSpc>
                <a:spcPct val="100000"/>
              </a:lnSpc>
              <a:spcBef>
                <a:spcPts val="370"/>
              </a:spcBef>
            </a:pPr>
            <a:r>
              <a:rPr sz="1400" spc="5" dirty="0">
                <a:latin typeface="Times New Roman"/>
                <a:cs typeface="Times New Roman"/>
              </a:rPr>
              <a:t>13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Proprietà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7217" y="1810258"/>
            <a:ext cx="1439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0" dirty="0">
                <a:latin typeface="Yu Gothic UI"/>
                <a:cs typeface="Yu Gothic UI"/>
              </a:rPr>
              <a:t>DE</a:t>
            </a:r>
            <a:r>
              <a:rPr sz="1800" b="1" spc="-80" dirty="0">
                <a:latin typeface="Yu Gothic UI"/>
                <a:cs typeface="Yu Gothic UI"/>
              </a:rPr>
              <a:t> </a:t>
            </a:r>
            <a:r>
              <a:rPr sz="1800" b="1" spc="20" dirty="0">
                <a:latin typeface="Yu Gothic UI"/>
                <a:cs typeface="Yu Gothic UI"/>
              </a:rPr>
              <a:t>MORGAN</a:t>
            </a:r>
            <a:endParaRPr sz="1800">
              <a:latin typeface="Yu Gothic UI"/>
              <a:cs typeface="Yu Gothic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68601" y="1700148"/>
            <a:ext cx="6000750" cy="600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88937" y="2846451"/>
          <a:ext cx="8228330" cy="2317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1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10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10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10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10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10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2105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101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A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B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B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A+B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24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B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spc="-10" dirty="0">
                          <a:latin typeface="Arial"/>
                          <a:cs typeface="Arial"/>
                        </a:rPr>
                        <a:t>AB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u="heavy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AB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</a:t>
                      </a:r>
                      <a:r>
                        <a:rPr sz="2400" b="1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B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A+B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Proprietà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1187" y="1939861"/>
            <a:ext cx="8328025" cy="3792601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XOR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7087" y="2233676"/>
            <a:ext cx="2520950" cy="2995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0168" y="1481073"/>
            <a:ext cx="6637020" cy="1283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3399"/>
              </a:buClr>
              <a:buChar char="•"/>
              <a:tabLst>
                <a:tab pos="354965" algn="l"/>
                <a:tab pos="355600" algn="l"/>
              </a:tabLst>
            </a:pPr>
            <a:r>
              <a:rPr sz="1800" spc="15" dirty="0">
                <a:latin typeface="Lucida Sans Unicode"/>
                <a:cs typeface="Lucida Sans Unicode"/>
              </a:rPr>
              <a:t>La </a:t>
            </a:r>
            <a:r>
              <a:rPr sz="1800" spc="-114" dirty="0">
                <a:latin typeface="Lucida Sans Unicode"/>
                <a:cs typeface="Lucida Sans Unicode"/>
              </a:rPr>
              <a:t>funzione </a:t>
            </a:r>
            <a:r>
              <a:rPr sz="1800" spc="75" dirty="0">
                <a:latin typeface="Lucida Sans Unicode"/>
                <a:cs typeface="Lucida Sans Unicode"/>
              </a:rPr>
              <a:t>XOR </a:t>
            </a:r>
            <a:r>
              <a:rPr sz="1800" u="sng" spc="-7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verifica </a:t>
            </a:r>
            <a:r>
              <a:rPr sz="1800" u="sng" spc="-6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la </a:t>
            </a:r>
            <a:r>
              <a:rPr sz="1800" u="sng" spc="-9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disuguaglianza </a:t>
            </a:r>
            <a:r>
              <a:rPr sz="1800" u="sng" spc="-13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di </a:t>
            </a:r>
            <a:r>
              <a:rPr sz="1800" u="sng" spc="-9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due</a:t>
            </a:r>
            <a:r>
              <a:rPr sz="1800" u="sng" spc="-12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1800" u="sng" spc="-9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variabili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00">
              <a:latin typeface="Times New Roman"/>
              <a:cs typeface="Times New Roman"/>
            </a:endParaRPr>
          </a:p>
          <a:p>
            <a:pPr marL="3397250" marR="5080">
              <a:lnSpc>
                <a:spcPts val="1920"/>
              </a:lnSpc>
              <a:tabLst>
                <a:tab pos="5563870" algn="l"/>
                <a:tab pos="5748655" algn="l"/>
                <a:tab pos="6438900" algn="l"/>
                <a:tab pos="6623684" algn="l"/>
              </a:tabLst>
            </a:pPr>
            <a:r>
              <a:rPr sz="1600" spc="-50" dirty="0">
                <a:latin typeface="Lucida Sans Unicode"/>
                <a:cs typeface="Lucida Sans Unicode"/>
              </a:rPr>
              <a:t>Esercizio: 	</a:t>
            </a:r>
            <a:r>
              <a:rPr sz="1600" u="sng" spc="-5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	</a:t>
            </a:r>
            <a:r>
              <a:rPr sz="1600" spc="-50" dirty="0">
                <a:latin typeface="Lucida Sans Unicode"/>
                <a:cs typeface="Lucida Sans Unicode"/>
              </a:rPr>
              <a:t>	</a:t>
            </a:r>
            <a:r>
              <a:rPr sz="1600" u="sng" spc="-5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	</a:t>
            </a:r>
            <a:r>
              <a:rPr sz="1600" dirty="0">
                <a:latin typeface="Lucida Sans Unicode"/>
                <a:cs typeface="Lucida Sans Unicode"/>
              </a:rPr>
              <a:t> </a:t>
            </a:r>
            <a:r>
              <a:rPr sz="1600" spc="45" dirty="0">
                <a:latin typeface="Lucida Sans Unicode"/>
                <a:cs typeface="Lucida Sans Unicode"/>
              </a:rPr>
              <a:t>Si</a:t>
            </a:r>
            <a:r>
              <a:rPr sz="1600" spc="-7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verifichi</a:t>
            </a:r>
            <a:r>
              <a:rPr sz="1600" spc="-70" dirty="0">
                <a:latin typeface="Lucida Sans Unicode"/>
                <a:cs typeface="Lucida Sans Unicode"/>
              </a:rPr>
              <a:t> </a:t>
            </a:r>
            <a:r>
              <a:rPr sz="1600" spc="-50" dirty="0">
                <a:latin typeface="Lucida Sans Unicode"/>
                <a:cs typeface="Lucida Sans Unicode"/>
              </a:rPr>
              <a:t>che</a:t>
            </a:r>
            <a:r>
              <a:rPr sz="1600" spc="340" dirty="0">
                <a:latin typeface="Lucida Sans Unicode"/>
                <a:cs typeface="Lucida Sans Unicode"/>
              </a:rPr>
              <a:t> </a:t>
            </a:r>
            <a:r>
              <a:rPr sz="2475" i="1" spc="44" baseline="10101" dirty="0">
                <a:latin typeface="Times New Roman"/>
                <a:cs typeface="Times New Roman"/>
              </a:rPr>
              <a:t>A</a:t>
            </a:r>
            <a:r>
              <a:rPr sz="2475" i="1" spc="-315" baseline="10101" dirty="0">
                <a:latin typeface="Times New Roman"/>
                <a:cs typeface="Times New Roman"/>
              </a:rPr>
              <a:t> </a:t>
            </a:r>
            <a:r>
              <a:rPr sz="2475" spc="52" baseline="10101" dirty="0">
                <a:latin typeface="Symbol"/>
                <a:cs typeface="Symbol"/>
              </a:rPr>
              <a:t></a:t>
            </a:r>
            <a:r>
              <a:rPr sz="2475" spc="-82" baseline="10101" dirty="0">
                <a:latin typeface="Times New Roman"/>
                <a:cs typeface="Times New Roman"/>
              </a:rPr>
              <a:t> </a:t>
            </a:r>
            <a:r>
              <a:rPr sz="2475" i="1" spc="44" baseline="10101" dirty="0">
                <a:latin typeface="Times New Roman"/>
                <a:cs typeface="Times New Roman"/>
              </a:rPr>
              <a:t>B </a:t>
            </a:r>
            <a:r>
              <a:rPr sz="2475" spc="37" baseline="10101" dirty="0">
                <a:latin typeface="Symbol"/>
                <a:cs typeface="Symbol"/>
              </a:rPr>
              <a:t></a:t>
            </a:r>
            <a:r>
              <a:rPr sz="2475" spc="202" baseline="10101" dirty="0">
                <a:latin typeface="Times New Roman"/>
                <a:cs typeface="Times New Roman"/>
              </a:rPr>
              <a:t> </a:t>
            </a:r>
            <a:r>
              <a:rPr sz="2475" i="1" spc="44" baseline="10101" dirty="0">
                <a:latin typeface="Times New Roman"/>
                <a:cs typeface="Times New Roman"/>
              </a:rPr>
              <a:t>A</a:t>
            </a:r>
            <a:r>
              <a:rPr sz="2475" i="1" spc="-165" baseline="10101" dirty="0">
                <a:latin typeface="Times New Roman"/>
                <a:cs typeface="Times New Roman"/>
              </a:rPr>
              <a:t> </a:t>
            </a:r>
            <a:r>
              <a:rPr sz="2475" spc="15" baseline="10101" dirty="0">
                <a:latin typeface="Symbol"/>
                <a:cs typeface="Symbol"/>
              </a:rPr>
              <a:t></a:t>
            </a:r>
            <a:r>
              <a:rPr sz="2475" spc="-179" baseline="10101" dirty="0">
                <a:latin typeface="Times New Roman"/>
                <a:cs typeface="Times New Roman"/>
              </a:rPr>
              <a:t> </a:t>
            </a:r>
            <a:r>
              <a:rPr sz="2475" i="1" spc="44" baseline="10101" dirty="0">
                <a:latin typeface="Times New Roman"/>
                <a:cs typeface="Times New Roman"/>
              </a:rPr>
              <a:t>B</a:t>
            </a:r>
            <a:r>
              <a:rPr sz="2475" i="1" spc="-89" baseline="10101" dirty="0">
                <a:latin typeface="Times New Roman"/>
                <a:cs typeface="Times New Roman"/>
              </a:rPr>
              <a:t> </a:t>
            </a:r>
            <a:r>
              <a:rPr sz="2475" spc="37" baseline="10101" dirty="0">
                <a:latin typeface="Symbol"/>
                <a:cs typeface="Symbol"/>
              </a:rPr>
              <a:t></a:t>
            </a:r>
            <a:r>
              <a:rPr sz="2475" spc="104" baseline="10101" dirty="0">
                <a:latin typeface="Times New Roman"/>
                <a:cs typeface="Times New Roman"/>
              </a:rPr>
              <a:t> </a:t>
            </a:r>
            <a:r>
              <a:rPr sz="2475" i="1" spc="44" baseline="10101" dirty="0">
                <a:latin typeface="Times New Roman"/>
                <a:cs typeface="Times New Roman"/>
              </a:rPr>
              <a:t>A</a:t>
            </a:r>
            <a:r>
              <a:rPr sz="2475" i="1" spc="-382" baseline="10101" dirty="0">
                <a:latin typeface="Times New Roman"/>
                <a:cs typeface="Times New Roman"/>
              </a:rPr>
              <a:t> </a:t>
            </a:r>
            <a:r>
              <a:rPr sz="2475" spc="15" baseline="10101" dirty="0">
                <a:latin typeface="Symbol"/>
                <a:cs typeface="Symbol"/>
              </a:rPr>
              <a:t></a:t>
            </a:r>
            <a:r>
              <a:rPr sz="2475" spc="-195" baseline="10101" dirty="0">
                <a:latin typeface="Times New Roman"/>
                <a:cs typeface="Times New Roman"/>
              </a:rPr>
              <a:t> </a:t>
            </a:r>
            <a:r>
              <a:rPr sz="2475" i="1" spc="44" baseline="10101" dirty="0">
                <a:latin typeface="Times New Roman"/>
                <a:cs typeface="Times New Roman"/>
              </a:rPr>
              <a:t>B</a:t>
            </a:r>
            <a:endParaRPr sz="2475" baseline="10101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29151" y="2809748"/>
            <a:ext cx="4521200" cy="2303526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ESERCIZI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1975" y="2060575"/>
            <a:ext cx="3629025" cy="390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9119" y="1584705"/>
            <a:ext cx="553783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Verificare l’equivalenza delle </a:t>
            </a:r>
            <a:r>
              <a:rPr sz="1800" i="1" spc="-5" dirty="0">
                <a:latin typeface="Arial"/>
                <a:cs typeface="Arial"/>
              </a:rPr>
              <a:t>seguenti </a:t>
            </a:r>
            <a:r>
              <a:rPr sz="1800" i="1" spc="-10" dirty="0">
                <a:latin typeface="Arial"/>
                <a:cs typeface="Arial"/>
              </a:rPr>
              <a:t>funzioni</a:t>
            </a:r>
            <a:r>
              <a:rPr sz="1800" i="1" spc="14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logiche: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9119" y="3779596"/>
            <a:ext cx="1060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31975" y="3789362"/>
            <a:ext cx="2057400" cy="630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1975" y="2636773"/>
            <a:ext cx="1871599" cy="9366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ESERCIZI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4644" y="1800605"/>
            <a:ext cx="7527925" cy="442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92175">
              <a:lnSpc>
                <a:spcPct val="100000"/>
              </a:lnSpc>
              <a:spcBef>
                <a:spcPts val="100"/>
              </a:spcBef>
              <a:tabLst>
                <a:tab pos="6414135" algn="l"/>
              </a:tabLst>
            </a:pPr>
            <a:r>
              <a:rPr sz="1800" spc="-5" dirty="0">
                <a:latin typeface="Arial"/>
                <a:cs typeface="Arial"/>
              </a:rPr>
              <a:t>Esprimere in </a:t>
            </a:r>
            <a:r>
              <a:rPr sz="1800" dirty="0">
                <a:latin typeface="Arial"/>
                <a:cs typeface="Arial"/>
              </a:rPr>
              <a:t>forma </a:t>
            </a:r>
            <a:r>
              <a:rPr sz="1800" spc="-5" dirty="0">
                <a:latin typeface="Arial"/>
                <a:cs typeface="Arial"/>
              </a:rPr>
              <a:t>simbolica la seguente</a:t>
            </a:r>
            <a:r>
              <a:rPr sz="1800" spc="11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preposizione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logica:	</a:t>
            </a:r>
            <a:r>
              <a:rPr sz="1800" dirty="0">
                <a:latin typeface="Arial"/>
                <a:cs typeface="Arial"/>
              </a:rPr>
              <a:t>Il  </a:t>
            </a:r>
            <a:r>
              <a:rPr sz="1800" spc="-5" dirty="0">
                <a:latin typeface="Arial"/>
                <a:cs typeface="Arial"/>
              </a:rPr>
              <a:t>passaggio di un astronauta da una nave </a:t>
            </a:r>
            <a:r>
              <a:rPr sz="1800" dirty="0">
                <a:latin typeface="Arial"/>
                <a:cs typeface="Arial"/>
              </a:rPr>
              <a:t>di </a:t>
            </a:r>
            <a:r>
              <a:rPr sz="1800" spc="-5" dirty="0">
                <a:latin typeface="Arial"/>
                <a:cs typeface="Arial"/>
              </a:rPr>
              <a:t>servizio ad </a:t>
            </a:r>
            <a:r>
              <a:rPr sz="1800" dirty="0">
                <a:latin typeface="Arial"/>
                <a:cs typeface="Arial"/>
              </a:rPr>
              <a:t>un </a:t>
            </a:r>
            <a:r>
              <a:rPr sz="1800" spc="-5" dirty="0">
                <a:latin typeface="Arial"/>
                <a:cs typeface="Arial"/>
              </a:rPr>
              <a:t>satellite  artificiale, è permesso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se:</a:t>
            </a:r>
            <a:endParaRPr sz="1800">
              <a:latin typeface="Arial"/>
              <a:cs typeface="Arial"/>
            </a:endParaRPr>
          </a:p>
          <a:p>
            <a:pPr marL="299085" marR="187960" indent="-286385">
              <a:lnSpc>
                <a:spcPct val="100000"/>
              </a:lnSpc>
              <a:buChar char="-"/>
              <a:tabLst>
                <a:tab pos="299085" algn="l"/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La nave e il satellite sono uniti e </a:t>
            </a:r>
            <a:r>
              <a:rPr sz="1800" spc="-10" dirty="0">
                <a:latin typeface="Arial"/>
                <a:cs typeface="Arial"/>
              </a:rPr>
              <a:t>alla </a:t>
            </a:r>
            <a:r>
              <a:rPr sz="1800" dirty="0">
                <a:latin typeface="Arial"/>
                <a:cs typeface="Arial"/>
              </a:rPr>
              <a:t>stessa </a:t>
            </a:r>
            <a:r>
              <a:rPr sz="1800" spc="-5" dirty="0">
                <a:latin typeface="Arial"/>
                <a:cs typeface="Arial"/>
              </a:rPr>
              <a:t>pressione interna, oppure  se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-"/>
              <a:tabLst>
                <a:tab pos="299085" algn="l"/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Sono separati </a:t>
            </a:r>
            <a:r>
              <a:rPr sz="1800" dirty="0">
                <a:latin typeface="Arial"/>
                <a:cs typeface="Arial"/>
              </a:rPr>
              <a:t>e </a:t>
            </a:r>
            <a:r>
              <a:rPr sz="1800" spc="-10" dirty="0">
                <a:latin typeface="Arial"/>
                <a:cs typeface="Arial"/>
              </a:rPr>
              <a:t>l’astronauta </a:t>
            </a:r>
            <a:r>
              <a:rPr sz="1800" spc="-5" dirty="0">
                <a:latin typeface="Arial"/>
                <a:cs typeface="Arial"/>
              </a:rPr>
              <a:t>indossa la tuta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pressurizzata.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In </a:t>
            </a:r>
            <a:r>
              <a:rPr sz="1800" spc="-5" dirty="0">
                <a:latin typeface="Arial"/>
                <a:cs typeface="Arial"/>
              </a:rPr>
              <a:t>entrambi i casi occorre che le </a:t>
            </a:r>
            <a:r>
              <a:rPr sz="1800" spc="-10" dirty="0">
                <a:latin typeface="Arial"/>
                <a:cs typeface="Arial"/>
              </a:rPr>
              <a:t>pile </a:t>
            </a:r>
            <a:r>
              <a:rPr sz="1800" spc="-5" dirty="0">
                <a:latin typeface="Arial"/>
                <a:cs typeface="Arial"/>
              </a:rPr>
              <a:t>solari funzionino e </a:t>
            </a:r>
            <a:r>
              <a:rPr sz="1800" spc="-10" dirty="0">
                <a:latin typeface="Arial"/>
                <a:cs typeface="Arial"/>
              </a:rPr>
              <a:t>giunga </a:t>
            </a:r>
            <a:r>
              <a:rPr sz="1800" spc="-5" dirty="0">
                <a:latin typeface="Arial"/>
                <a:cs typeface="Arial"/>
              </a:rPr>
              <a:t>il consenso  del controllo da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terra.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ts val="2220"/>
              </a:lnSpc>
            </a:pPr>
            <a:r>
              <a:rPr sz="1900" i="1" spc="-45" dirty="0">
                <a:latin typeface="Malgun Gothic"/>
                <a:cs typeface="Malgun Gothic"/>
              </a:rPr>
              <a:t>variabili</a:t>
            </a:r>
            <a:endParaRPr sz="1900">
              <a:latin typeface="Malgun Gothic"/>
              <a:cs typeface="Malgun Gothic"/>
            </a:endParaRPr>
          </a:p>
          <a:p>
            <a:pPr marL="12700">
              <a:lnSpc>
                <a:spcPts val="2160"/>
              </a:lnSpc>
            </a:pPr>
            <a:r>
              <a:rPr sz="1900" i="1" spc="-195" dirty="0">
                <a:latin typeface="Malgun Gothic"/>
                <a:cs typeface="Malgun Gothic"/>
              </a:rPr>
              <a:t>P, </a:t>
            </a:r>
            <a:r>
              <a:rPr sz="1900" i="1" spc="-55" dirty="0">
                <a:latin typeface="Malgun Gothic"/>
                <a:cs typeface="Malgun Gothic"/>
              </a:rPr>
              <a:t>passaggio</a:t>
            </a:r>
            <a:r>
              <a:rPr sz="1900" i="1" spc="-365" dirty="0">
                <a:latin typeface="Malgun Gothic"/>
                <a:cs typeface="Malgun Gothic"/>
              </a:rPr>
              <a:t> </a:t>
            </a:r>
            <a:r>
              <a:rPr sz="1900" i="1" spc="-55" dirty="0">
                <a:latin typeface="Malgun Gothic"/>
                <a:cs typeface="Malgun Gothic"/>
              </a:rPr>
              <a:t>dell’astronauta;</a:t>
            </a:r>
            <a:endParaRPr sz="1900">
              <a:latin typeface="Malgun Gothic"/>
              <a:cs typeface="Malgun Gothic"/>
            </a:endParaRPr>
          </a:p>
          <a:p>
            <a:pPr marL="12700">
              <a:lnSpc>
                <a:spcPts val="2160"/>
              </a:lnSpc>
            </a:pPr>
            <a:r>
              <a:rPr sz="1900" i="1" spc="-50" dirty="0">
                <a:latin typeface="Malgun Gothic"/>
                <a:cs typeface="Malgun Gothic"/>
              </a:rPr>
              <a:t>U, </a:t>
            </a:r>
            <a:r>
              <a:rPr sz="1900" i="1" spc="-60" dirty="0">
                <a:latin typeface="Malgun Gothic"/>
                <a:cs typeface="Malgun Gothic"/>
              </a:rPr>
              <a:t>nave </a:t>
            </a:r>
            <a:r>
              <a:rPr sz="1900" i="1" spc="-55" dirty="0">
                <a:latin typeface="Malgun Gothic"/>
                <a:cs typeface="Malgun Gothic"/>
              </a:rPr>
              <a:t>e </a:t>
            </a:r>
            <a:r>
              <a:rPr sz="1900" i="1" spc="-45" dirty="0">
                <a:latin typeface="Malgun Gothic"/>
                <a:cs typeface="Malgun Gothic"/>
              </a:rPr>
              <a:t>satellite</a:t>
            </a:r>
            <a:r>
              <a:rPr sz="1900" i="1" dirty="0">
                <a:latin typeface="Malgun Gothic"/>
                <a:cs typeface="Malgun Gothic"/>
              </a:rPr>
              <a:t> </a:t>
            </a:r>
            <a:r>
              <a:rPr sz="1900" i="1" spc="-45" dirty="0">
                <a:latin typeface="Malgun Gothic"/>
                <a:cs typeface="Malgun Gothic"/>
              </a:rPr>
              <a:t>uniti;</a:t>
            </a:r>
            <a:endParaRPr sz="1900">
              <a:latin typeface="Malgun Gothic"/>
              <a:cs typeface="Malgun Gothic"/>
            </a:endParaRPr>
          </a:p>
          <a:p>
            <a:pPr marL="12700">
              <a:lnSpc>
                <a:spcPts val="2160"/>
              </a:lnSpc>
            </a:pPr>
            <a:r>
              <a:rPr sz="1900" i="1" spc="-25" dirty="0">
                <a:latin typeface="Malgun Gothic"/>
                <a:cs typeface="Malgun Gothic"/>
              </a:rPr>
              <a:t>I, </a:t>
            </a:r>
            <a:r>
              <a:rPr sz="1900" i="1" spc="-50" dirty="0">
                <a:latin typeface="Malgun Gothic"/>
                <a:cs typeface="Malgun Gothic"/>
              </a:rPr>
              <a:t>stessa </a:t>
            </a:r>
            <a:r>
              <a:rPr sz="1900" i="1" spc="-55" dirty="0">
                <a:latin typeface="Malgun Gothic"/>
                <a:cs typeface="Malgun Gothic"/>
              </a:rPr>
              <a:t>pressione</a:t>
            </a:r>
            <a:r>
              <a:rPr sz="1900" i="1" spc="-65" dirty="0">
                <a:latin typeface="Malgun Gothic"/>
                <a:cs typeface="Malgun Gothic"/>
              </a:rPr>
              <a:t> </a:t>
            </a:r>
            <a:r>
              <a:rPr sz="1900" i="1" spc="-50" dirty="0">
                <a:latin typeface="Malgun Gothic"/>
                <a:cs typeface="Malgun Gothic"/>
              </a:rPr>
              <a:t>interna;</a:t>
            </a:r>
            <a:endParaRPr sz="1900">
              <a:latin typeface="Malgun Gothic"/>
              <a:cs typeface="Malgun Gothic"/>
            </a:endParaRPr>
          </a:p>
          <a:p>
            <a:pPr marL="12700" marR="3014980">
              <a:lnSpc>
                <a:spcPts val="2160"/>
              </a:lnSpc>
              <a:spcBef>
                <a:spcPts val="110"/>
              </a:spcBef>
            </a:pPr>
            <a:r>
              <a:rPr sz="1900" i="1" spc="-100" dirty="0">
                <a:latin typeface="Malgun Gothic"/>
                <a:cs typeface="Malgun Gothic"/>
              </a:rPr>
              <a:t>T, </a:t>
            </a:r>
            <a:r>
              <a:rPr sz="1900" i="1" spc="-55" dirty="0">
                <a:latin typeface="Malgun Gothic"/>
                <a:cs typeface="Malgun Gothic"/>
              </a:rPr>
              <a:t>l’astronauta indossa </a:t>
            </a:r>
            <a:r>
              <a:rPr sz="1900" i="1" spc="-45" dirty="0">
                <a:latin typeface="Malgun Gothic"/>
                <a:cs typeface="Malgun Gothic"/>
              </a:rPr>
              <a:t>la tuta </a:t>
            </a:r>
            <a:r>
              <a:rPr sz="1900" i="1" spc="-50" dirty="0">
                <a:latin typeface="Malgun Gothic"/>
                <a:cs typeface="Malgun Gothic"/>
              </a:rPr>
              <a:t>pressurizzata;  </a:t>
            </a:r>
            <a:r>
              <a:rPr sz="1900" i="1" spc="-40" dirty="0">
                <a:latin typeface="Malgun Gothic"/>
                <a:cs typeface="Malgun Gothic"/>
              </a:rPr>
              <a:t>S, </a:t>
            </a:r>
            <a:r>
              <a:rPr sz="1900" i="1" spc="-45" dirty="0">
                <a:latin typeface="Malgun Gothic"/>
                <a:cs typeface="Malgun Gothic"/>
              </a:rPr>
              <a:t>pile solari</a:t>
            </a:r>
            <a:r>
              <a:rPr sz="1900" i="1" spc="-55" dirty="0">
                <a:latin typeface="Malgun Gothic"/>
                <a:cs typeface="Malgun Gothic"/>
              </a:rPr>
              <a:t> </a:t>
            </a:r>
            <a:r>
              <a:rPr sz="1900" i="1" spc="-50" dirty="0">
                <a:latin typeface="Malgun Gothic"/>
                <a:cs typeface="Malgun Gothic"/>
              </a:rPr>
              <a:t>funzionanti;</a:t>
            </a:r>
            <a:endParaRPr sz="1900">
              <a:latin typeface="Malgun Gothic"/>
              <a:cs typeface="Malgun Gothic"/>
            </a:endParaRPr>
          </a:p>
          <a:p>
            <a:pPr marL="12700">
              <a:lnSpc>
                <a:spcPts val="2110"/>
              </a:lnSpc>
            </a:pPr>
            <a:r>
              <a:rPr sz="1900" i="1" spc="-45" dirty="0">
                <a:latin typeface="Malgun Gothic"/>
                <a:cs typeface="Malgun Gothic"/>
              </a:rPr>
              <a:t>C, </a:t>
            </a:r>
            <a:r>
              <a:rPr sz="1900" i="1" spc="-55" dirty="0">
                <a:latin typeface="Malgun Gothic"/>
                <a:cs typeface="Malgun Gothic"/>
              </a:rPr>
              <a:t>consenso </a:t>
            </a:r>
            <a:r>
              <a:rPr sz="1900" i="1" spc="-60" dirty="0">
                <a:latin typeface="Malgun Gothic"/>
                <a:cs typeface="Malgun Gothic"/>
              </a:rPr>
              <a:t>da</a:t>
            </a:r>
            <a:r>
              <a:rPr sz="1900" i="1" spc="-25" dirty="0">
                <a:latin typeface="Malgun Gothic"/>
                <a:cs typeface="Malgun Gothic"/>
              </a:rPr>
              <a:t> </a:t>
            </a:r>
            <a:r>
              <a:rPr sz="1900" i="1" spc="-50" dirty="0">
                <a:latin typeface="Malgun Gothic"/>
                <a:cs typeface="Malgun Gothic"/>
              </a:rPr>
              <a:t>terra</a:t>
            </a:r>
            <a:endParaRPr sz="19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64250" y="4659312"/>
            <a:ext cx="2428875" cy="1638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99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40834</Words>
  <Application>Microsoft Office PowerPoint</Application>
  <PresentationFormat>Presentazione su schermo (4:3)</PresentationFormat>
  <Paragraphs>7070</Paragraphs>
  <Slides>529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529</vt:i4>
      </vt:variant>
    </vt:vector>
  </HeadingPairs>
  <TitlesOfParts>
    <vt:vector size="545" baseType="lpstr">
      <vt:lpstr>Malgun Gothic</vt:lpstr>
      <vt:lpstr>Yu Gothic UI</vt:lpstr>
      <vt:lpstr>Arial</vt:lpstr>
      <vt:lpstr>Calibri</vt:lpstr>
      <vt:lpstr>Cambria Math</vt:lpstr>
      <vt:lpstr>Courier New</vt:lpstr>
      <vt:lpstr>Georgia</vt:lpstr>
      <vt:lpstr>Lucida Sans Unicode</vt:lpstr>
      <vt:lpstr>Symbol</vt:lpstr>
      <vt:lpstr>Tahoma</vt:lpstr>
      <vt:lpstr>Times New Roman</vt:lpstr>
      <vt:lpstr>Trebuchet MS</vt:lpstr>
      <vt:lpstr>Verdana</vt:lpstr>
      <vt:lpstr>Wingdings</vt:lpstr>
      <vt:lpstr>Wingdings 2</vt:lpstr>
      <vt:lpstr>Office Theme</vt:lpstr>
      <vt:lpstr>Architettura degli Elaboratori e  Sistemi Operativi</vt:lpstr>
      <vt:lpstr>Programma</vt:lpstr>
      <vt:lpstr>Testi di riferimento</vt:lpstr>
      <vt:lpstr>Prof.Ing. Donato Impedovo</vt:lpstr>
      <vt:lpstr>…. mha</vt:lpstr>
      <vt:lpstr>Informatica</vt:lpstr>
      <vt:lpstr>Information and Communication  Technology (ICT)</vt:lpstr>
      <vt:lpstr>…storia</vt:lpstr>
      <vt:lpstr>Von Neumann Machine (1952)</vt:lpstr>
      <vt:lpstr>PDP-8 Innovation – Single Bus  (1965)</vt:lpstr>
      <vt:lpstr>Intel i7-3960X (2011)</vt:lpstr>
      <vt:lpstr>Linguaggi, livelli e  macchine virtuali</vt:lpstr>
      <vt:lpstr>Linguaggi, livelli e  macchine virtuali</vt:lpstr>
      <vt:lpstr>Linguaggi, livelli e  macchine virtuali</vt:lpstr>
      <vt:lpstr>Macchine Multilivello Attuali</vt:lpstr>
      <vt:lpstr>Assembler</vt:lpstr>
      <vt:lpstr>Assembler e linguaggi di alto livello</vt:lpstr>
      <vt:lpstr>Linguaggi di programmazione</vt:lpstr>
      <vt:lpstr>Linguaggi di programmazione</vt:lpstr>
      <vt:lpstr>Presentazione standard di PowerPoint</vt:lpstr>
      <vt:lpstr>Rappresentazione digitale  Dell’informazione</vt:lpstr>
      <vt:lpstr>Il BIT</vt:lpstr>
      <vt:lpstr>Sequenze di BIT</vt:lpstr>
      <vt:lpstr>bit, Byte e word</vt:lpstr>
      <vt:lpstr>bit, Byte e multipli</vt:lpstr>
      <vt:lpstr>Rappresentazione digitale  dei segnali</vt:lpstr>
      <vt:lpstr>Rappresentazione digitale  di segnali</vt:lpstr>
      <vt:lpstr>Rappresentazione digitale  di segnali</vt:lpstr>
      <vt:lpstr>Problemi legati al campionamento</vt:lpstr>
      <vt:lpstr>Problemi legati al campionamento</vt:lpstr>
      <vt:lpstr>Problemi legati al campionamento</vt:lpstr>
      <vt:lpstr>Problemi legati al campionamento</vt:lpstr>
      <vt:lpstr>Problemi del campionamento</vt:lpstr>
      <vt:lpstr>Problemi legati al campionamento</vt:lpstr>
      <vt:lpstr>Teorema del campionamento di  Nyquist-Shannon</vt:lpstr>
      <vt:lpstr>Rappresentazione digitale  di segnali</vt:lpstr>
      <vt:lpstr>Quantizzazione</vt:lpstr>
      <vt:lpstr>Codifica dei dati:  SISTEMA NUMERICO</vt:lpstr>
      <vt:lpstr>Sistemi in base B</vt:lpstr>
      <vt:lpstr>Numeri interi senza segno</vt:lpstr>
      <vt:lpstr>Sistema in base 2 (sistema binario)</vt:lpstr>
      <vt:lpstr>Conversioni di base:  dec2bin</vt:lpstr>
      <vt:lpstr>Conversioni di base:  dec2bin</vt:lpstr>
      <vt:lpstr>Conversioni di base:  bin2dec</vt:lpstr>
      <vt:lpstr>Sistema esadecimale</vt:lpstr>
      <vt:lpstr>Codifica dei dati:  SISTEMA NUMERICO</vt:lpstr>
      <vt:lpstr>Sistema esadecimale</vt:lpstr>
      <vt:lpstr>Codifica dei dati:  Numeri interi relativi</vt:lpstr>
      <vt:lpstr>Codifica dei dati:  Numeri interi relativi</vt:lpstr>
      <vt:lpstr>Codifica dei dati:  Numeri interi relativi</vt:lpstr>
      <vt:lpstr>Addizione Binaria</vt:lpstr>
      <vt:lpstr>Codifica dei dati:  Numeri interi relativi</vt:lpstr>
      <vt:lpstr>Sottrazione Binaria</vt:lpstr>
      <vt:lpstr>Sottrazione Binaria</vt:lpstr>
      <vt:lpstr>OVERFLOW</vt:lpstr>
      <vt:lpstr>Numeri razionali  Notazione in virgola mobile</vt:lpstr>
      <vt:lpstr>Numeri razionali  Notazione in virgola mobile</vt:lpstr>
      <vt:lpstr>Numeri razionali  Notazione in virgola mobile</vt:lpstr>
      <vt:lpstr>Numeri razionali  Notazione in virgola mobile</vt:lpstr>
      <vt:lpstr>Numeri razionali  Notazione in virgola mobile</vt:lpstr>
      <vt:lpstr>Numeri razionali  Notazione in virgola mobile</vt:lpstr>
      <vt:lpstr>Numeri razionali  Notazione in virgola mobile</vt:lpstr>
      <vt:lpstr>Numeri razionali  Notazione in virgola mobile</vt:lpstr>
      <vt:lpstr>Aritmetica degli elaboratori</vt:lpstr>
      <vt:lpstr>Codifica dei dati:  Rappresentazione dei caratteri</vt:lpstr>
      <vt:lpstr>Codifica dei dati:  Rappresentazione dei caratteri</vt:lpstr>
      <vt:lpstr>Codifica dei dati:  Rappresentazione dei caratteri</vt:lpstr>
      <vt:lpstr>Rappresentazione digitale  dei suoni</vt:lpstr>
      <vt:lpstr>Algoritmi di compressione per file  audio</vt:lpstr>
      <vt:lpstr>Codifica delle immagini</vt:lpstr>
      <vt:lpstr>Codifica delle immagini</vt:lpstr>
      <vt:lpstr>Codifica delle immagini</vt:lpstr>
      <vt:lpstr>Codifica delle immagini</vt:lpstr>
      <vt:lpstr>La risoluzione</vt:lpstr>
      <vt:lpstr>Spazio dei colori</vt:lpstr>
      <vt:lpstr>Rappresentazione dei colori</vt:lpstr>
      <vt:lpstr>Algoritmi di compressione delle  immagini</vt:lpstr>
      <vt:lpstr>Informazione Multimediale</vt:lpstr>
      <vt:lpstr>Algoritmi di compressione video</vt:lpstr>
      <vt:lpstr>Informazione Multimediale</vt:lpstr>
      <vt:lpstr>Algoritmi di compressione video</vt:lpstr>
      <vt:lpstr>Livello Logico-Digitale</vt:lpstr>
      <vt:lpstr>Algebra di Boole</vt:lpstr>
      <vt:lpstr>Algebra di Boole</vt:lpstr>
      <vt:lpstr>Operatore OR</vt:lpstr>
      <vt:lpstr>Operatore AND</vt:lpstr>
      <vt:lpstr>Operatore NOT</vt:lpstr>
      <vt:lpstr>PORTE</vt:lpstr>
      <vt:lpstr>Funzioni logiche</vt:lpstr>
      <vt:lpstr>Proprietà</vt:lpstr>
      <vt:lpstr>Proprietà</vt:lpstr>
      <vt:lpstr>Proprietà</vt:lpstr>
      <vt:lpstr>Proprietà</vt:lpstr>
      <vt:lpstr>Proprietà</vt:lpstr>
      <vt:lpstr>Proprietà</vt:lpstr>
      <vt:lpstr>Proprietà</vt:lpstr>
      <vt:lpstr>XOR</vt:lpstr>
      <vt:lpstr>ESERCIZI</vt:lpstr>
      <vt:lpstr>ESERCIZI</vt:lpstr>
      <vt:lpstr>ESERCIZI</vt:lpstr>
      <vt:lpstr>ESERCIZI</vt:lpstr>
      <vt:lpstr>ESERCIZI</vt:lpstr>
      <vt:lpstr>ESERCIZI</vt:lpstr>
      <vt:lpstr>Error Correcting Codes</vt:lpstr>
      <vt:lpstr>Error Correcting Codes</vt:lpstr>
      <vt:lpstr>Error Correcting Codes</vt:lpstr>
      <vt:lpstr>Error Correcting Codes</vt:lpstr>
      <vt:lpstr>Error Correcting Codes</vt:lpstr>
      <vt:lpstr>Error Correcting Codes</vt:lpstr>
      <vt:lpstr>Error Correcting Codes</vt:lpstr>
      <vt:lpstr>Error Correcting Codes  Bit di parità</vt:lpstr>
      <vt:lpstr>Error Correcting Codes  Codice di Hamming</vt:lpstr>
      <vt:lpstr>Error Correcting Codes  Codice di Hamming</vt:lpstr>
      <vt:lpstr>Error Correcting Codes  Codice di Hamming</vt:lpstr>
      <vt:lpstr>Error Correcting Codes  Codice di Hamming</vt:lpstr>
      <vt:lpstr>Error Correcting Codes  Codice di Hamming</vt:lpstr>
      <vt:lpstr>Error Correcting Codes  Codice di Hamming</vt:lpstr>
      <vt:lpstr>Error Correcting Codes  Codice di Hamming</vt:lpstr>
      <vt:lpstr>Presentazione standard di PowerPoint</vt:lpstr>
      <vt:lpstr>Calcolatori Elettronici</vt:lpstr>
      <vt:lpstr>Componenti principali di un  Computer</vt:lpstr>
      <vt:lpstr>Architettura dei Calcolatori e  Dispositivi I/O</vt:lpstr>
      <vt:lpstr>Macchina di Von Neuman  (estesa)</vt:lpstr>
      <vt:lpstr>Scheda Madre</vt:lpstr>
      <vt:lpstr>Central Processing Units (CPU):  Processore</vt:lpstr>
      <vt:lpstr>Central Processing Units (CPU):  Processore</vt:lpstr>
      <vt:lpstr>I registri del processore</vt:lpstr>
      <vt:lpstr>I registri del processore</vt:lpstr>
      <vt:lpstr>I registri del processore</vt:lpstr>
      <vt:lpstr>Data path in una macchina di  Von Neumann (dati nei registri)</vt:lpstr>
      <vt:lpstr>Il BUS</vt:lpstr>
      <vt:lpstr>Il BUS</vt:lpstr>
      <vt:lpstr>La sequenza di lettura</vt:lpstr>
      <vt:lpstr>La sequenza di scrittura</vt:lpstr>
      <vt:lpstr>Central Processing Units (CPU):  Processore</vt:lpstr>
      <vt:lpstr>Istruzioni</vt:lpstr>
      <vt:lpstr>Formato delle Istruzioni  Alcuni esempi</vt:lpstr>
      <vt:lpstr>Formato delle Istruzioni  Alcuni esempi</vt:lpstr>
      <vt:lpstr>Formato delle Istruzioni  Alcuni esempi</vt:lpstr>
      <vt:lpstr>Formato delle Istruzioni  Alcuni esempi</vt:lpstr>
      <vt:lpstr>Formato delle Istruzioni  Alcuni esempi</vt:lpstr>
      <vt:lpstr>Formato delle Istruzioni  Alcuni esempi</vt:lpstr>
      <vt:lpstr>Formato delle Istruzioni  Alcuni esempi</vt:lpstr>
      <vt:lpstr>Formato delle Istruzioni  Alcuni esempi</vt:lpstr>
      <vt:lpstr>Formato delle Istruzioni  Alcuni esempi</vt:lpstr>
      <vt:lpstr>Formato delle Istruzioni  Alcuni esempi</vt:lpstr>
      <vt:lpstr>GAP semantico…</vt:lpstr>
      <vt:lpstr>Formato delle Istruzioni  Alcuni esempi CISC e RISC</vt:lpstr>
      <vt:lpstr>Esecuzione di una istruzione</vt:lpstr>
      <vt:lpstr>Esecuzione di una istruzione</vt:lpstr>
      <vt:lpstr>Istruzioni</vt:lpstr>
      <vt:lpstr>Esempio di Esecuzione  IF-DEC_EX IF DEC_EX</vt:lpstr>
      <vt:lpstr>Esempio di Esecuzione  IF-DEC_EX</vt:lpstr>
      <vt:lpstr>ROM: Read Only Memory</vt:lpstr>
      <vt:lpstr>ROM (Read Only Memory)</vt:lpstr>
      <vt:lpstr>RAM: Random Access Memory</vt:lpstr>
      <vt:lpstr>RAM: Random Access Memory</vt:lpstr>
      <vt:lpstr>RAM: Random Access Memory</vt:lpstr>
      <vt:lpstr>RAM: Random Access Memory</vt:lpstr>
      <vt:lpstr>Memory packaging and types</vt:lpstr>
      <vt:lpstr>Ordinamento dei Byte</vt:lpstr>
      <vt:lpstr>Trasferimento dei Byte</vt:lpstr>
      <vt:lpstr>RAM :Random Access Memory</vt:lpstr>
      <vt:lpstr>La Memoria</vt:lpstr>
      <vt:lpstr>Gerarchie delle Memorie Soluzione alla inconciliabilità dei tre parametri</vt:lpstr>
      <vt:lpstr>Gerarchie delle Memorie</vt:lpstr>
      <vt:lpstr>Memoria CACHE - $</vt:lpstr>
      <vt:lpstr>Memoria CACHE - $</vt:lpstr>
      <vt:lpstr>Motivazioni per la CACHE - $</vt:lpstr>
      <vt:lpstr>Lettura da CACHE - $</vt:lpstr>
      <vt:lpstr>Memoria CACHE - $</vt:lpstr>
      <vt:lpstr>Memoria CACHE - $</vt:lpstr>
      <vt:lpstr>Gestione della CACHE - $</vt:lpstr>
      <vt:lpstr>Posizionamento di un blocco in  cache</vt:lpstr>
      <vt:lpstr>Posizionamento di un blocco in  cache</vt:lpstr>
      <vt:lpstr>Posizionamento di un blocco in  cache</vt:lpstr>
      <vt:lpstr>Posizionamento di un blocco in  Cache: un esempio</vt:lpstr>
      <vt:lpstr>Algoritmi di replacement:  Least Recently Used (LRU)</vt:lpstr>
      <vt:lpstr>Algoritmi di replacement:  Random</vt:lpstr>
      <vt:lpstr>WRITE POLICY</vt:lpstr>
      <vt:lpstr>Memoria CACHE - $</vt:lpstr>
      <vt:lpstr>Memoria CACHE - $  Pentium 4</vt:lpstr>
      <vt:lpstr>Memoria CACHE - $  Intel Core i7</vt:lpstr>
      <vt:lpstr>Interruzioni</vt:lpstr>
      <vt:lpstr>Flusso di controllo  con e senza interrupt</vt:lpstr>
      <vt:lpstr>Gestione dell’interrupt</vt:lpstr>
      <vt:lpstr>Ciclo di esecuzione  con interruzione</vt:lpstr>
      <vt:lpstr>Elaborazione delle interruzioni</vt:lpstr>
      <vt:lpstr>Macchina di Von Neuman:  Dispositivi di I/O</vt:lpstr>
      <vt:lpstr>Dispositivi di I/O</vt:lpstr>
      <vt:lpstr>Modello di un generico  modulo di I/O</vt:lpstr>
      <vt:lpstr>Tecniche di I/O</vt:lpstr>
      <vt:lpstr>Tecniche di I/O</vt:lpstr>
      <vt:lpstr>I/O Programmato</vt:lpstr>
      <vt:lpstr>DMA</vt:lpstr>
      <vt:lpstr>DMA Module Diagram</vt:lpstr>
      <vt:lpstr>Configurazioni DMA</vt:lpstr>
      <vt:lpstr>Configurazioni DMA</vt:lpstr>
      <vt:lpstr>Configurazioni DMA</vt:lpstr>
      <vt:lpstr>HARD DISK</vt:lpstr>
      <vt:lpstr>Meccanismi di scrittura e lettura</vt:lpstr>
      <vt:lpstr>Organizzazione dei dati</vt:lpstr>
      <vt:lpstr>HARD DISK – piatti multipli</vt:lpstr>
      <vt:lpstr>Velocità di accesso  all’ HARD DISK</vt:lpstr>
      <vt:lpstr>HARD DISK</vt:lpstr>
      <vt:lpstr>RAID – Redundant Array of  Independent Disks</vt:lpstr>
      <vt:lpstr>RAID – Redundant Array of  Independent Disks</vt:lpstr>
      <vt:lpstr>RAID 0</vt:lpstr>
      <vt:lpstr>RAID 1</vt:lpstr>
      <vt:lpstr>RAID 2</vt:lpstr>
      <vt:lpstr>RAID 3</vt:lpstr>
      <vt:lpstr>RAID 4</vt:lpstr>
      <vt:lpstr>RAID 5</vt:lpstr>
      <vt:lpstr>Gestione dell’ HARD DISK</vt:lpstr>
      <vt:lpstr>SSD – Memorie a stato solido</vt:lpstr>
      <vt:lpstr>Scheda Video &amp; Scheda Audio</vt:lpstr>
      <vt:lpstr>Monitor LCD a matrice attiva (TFT)</vt:lpstr>
      <vt:lpstr>Monitor LCD a matrice attiva (TFT)</vt:lpstr>
      <vt:lpstr>Categorie di Calcolatori con  Tassonomia di Flynn</vt:lpstr>
      <vt:lpstr>Parallelismo</vt:lpstr>
      <vt:lpstr>Parallelismo - Pipeline</vt:lpstr>
      <vt:lpstr>Parallelismo - Pipeline</vt:lpstr>
      <vt:lpstr>Parallelismo - Pipeline</vt:lpstr>
      <vt:lpstr>Parallelismo - Pipeline</vt:lpstr>
      <vt:lpstr>Parallelismo – Pipeline  Trattamento dei salti</vt:lpstr>
      <vt:lpstr>Parallelismo – Pipeline  Trattamento dei salti</vt:lpstr>
      <vt:lpstr>Parallelismo – Pipeline  Trattamento dei salti</vt:lpstr>
      <vt:lpstr>Parallelismo – Pipeline  Trattamento dei salti</vt:lpstr>
      <vt:lpstr>Parallelismo – Pipeline  Trattamento dei salti</vt:lpstr>
      <vt:lpstr>Parallelismo – Pipeline  Trattamento dei salti</vt:lpstr>
      <vt:lpstr>Parallelismo – Pipeline  Trattamento dei salti</vt:lpstr>
      <vt:lpstr>Multiprocessori</vt:lpstr>
      <vt:lpstr>MultiComputer</vt:lpstr>
      <vt:lpstr>Symmetric Multi Processing (SMP)</vt:lpstr>
      <vt:lpstr>Vantaggio numerico di un  Multiprocessore</vt:lpstr>
      <vt:lpstr>DRIVE e Dispositivi Mobili</vt:lpstr>
      <vt:lpstr>Stampanti – Ink Jet</vt:lpstr>
      <vt:lpstr>Stampanti – Ink Jet</vt:lpstr>
      <vt:lpstr>Stampanti – Laser</vt:lpstr>
      <vt:lpstr>Sistemi Embedded</vt:lpstr>
      <vt:lpstr>Presentazione standard di PowerPoint</vt:lpstr>
      <vt:lpstr>Porte Logiche</vt:lpstr>
      <vt:lpstr>Funzioni</vt:lpstr>
      <vt:lpstr>Proprietà</vt:lpstr>
      <vt:lpstr>XOR</vt:lpstr>
      <vt:lpstr>Usage</vt:lpstr>
      <vt:lpstr>Multiplexer</vt:lpstr>
      <vt:lpstr>Multiplexer</vt:lpstr>
      <vt:lpstr>Decodificatore</vt:lpstr>
      <vt:lpstr>Decodificatore</vt:lpstr>
      <vt:lpstr>Addizionatore ad un bit  HALF ADDER</vt:lpstr>
      <vt:lpstr>FULL ADDER</vt:lpstr>
      <vt:lpstr>Presentazione standard di PowerPoint</vt:lpstr>
      <vt:lpstr>ALU a 1 bit</vt:lpstr>
      <vt:lpstr>ALU a 8 bit</vt:lpstr>
      <vt:lpstr>Clock</vt:lpstr>
      <vt:lpstr>Latch SR</vt:lpstr>
      <vt:lpstr>Latch SR temporizzato</vt:lpstr>
      <vt:lpstr>Ambiguità del Latch SR</vt:lpstr>
      <vt:lpstr>Latch D</vt:lpstr>
      <vt:lpstr>Latch D…. Flip Flop</vt:lpstr>
      <vt:lpstr>Flip Flop</vt:lpstr>
      <vt:lpstr>Registro</vt:lpstr>
      <vt:lpstr>Memoria</vt:lpstr>
      <vt:lpstr>Chip di Memoria</vt:lpstr>
      <vt:lpstr>Tipologie di Memoria</vt:lpstr>
      <vt:lpstr>CPU</vt:lpstr>
      <vt:lpstr>Presentazione standard di PowerPoint</vt:lpstr>
      <vt:lpstr>BUS: master-slave</vt:lpstr>
      <vt:lpstr>BUS: evoluzione nel tempo</vt:lpstr>
      <vt:lpstr>BUS: temporizzazione</vt:lpstr>
      <vt:lpstr>BUS SINCRONO</vt:lpstr>
      <vt:lpstr>BUS: asincrono</vt:lpstr>
      <vt:lpstr>BUS: arbitraggio</vt:lpstr>
      <vt:lpstr>BUS: arbitraggio</vt:lpstr>
      <vt:lpstr>BUS: operazioni</vt:lpstr>
      <vt:lpstr>Tipologie di BUS</vt:lpstr>
      <vt:lpstr>Tipologie di BUS: PCI</vt:lpstr>
      <vt:lpstr>Tipologie di BUS: USB</vt:lpstr>
      <vt:lpstr>Tipologie di BUS: USB</vt:lpstr>
      <vt:lpstr>BUS: operazioni e interrupt  CHIP 8259A Intel</vt:lpstr>
      <vt:lpstr>Un esempio di architettura:  Intel i7</vt:lpstr>
      <vt:lpstr>Un esempio di architettura:  Intel i7</vt:lpstr>
      <vt:lpstr>Un esempio di architettura:  Intel i7</vt:lpstr>
      <vt:lpstr>Un esempio di architettura:  Intel i7</vt:lpstr>
      <vt:lpstr>Un esempio di architettura:  Intel i7</vt:lpstr>
      <vt:lpstr>Un esempio di architettura:  Intel i7</vt:lpstr>
      <vt:lpstr>Un esempio di architettura:  Intel i7</vt:lpstr>
      <vt:lpstr>Un esempi  Intel i7</vt:lpstr>
      <vt:lpstr>Obiettivi di un OS</vt:lpstr>
      <vt:lpstr>Sistema Operativo come interfaccia  (convenienza del SO)</vt:lpstr>
      <vt:lpstr>Servizi Offerti dal SO</vt:lpstr>
      <vt:lpstr>SO come gestore delle risorse  (efficienza del SO)</vt:lpstr>
      <vt:lpstr>Batch Multi-Programmati</vt:lpstr>
      <vt:lpstr>Multi-Programmazione  MULTI-TASKING</vt:lpstr>
      <vt:lpstr>Mono-Programmazione vs.  Multi-Programmazione</vt:lpstr>
      <vt:lpstr>Processo = Job = Task</vt:lpstr>
      <vt:lpstr>Implementazione di un processo</vt:lpstr>
      <vt:lpstr>Gestione della Memoria</vt:lpstr>
      <vt:lpstr>Schedulazione</vt:lpstr>
      <vt:lpstr>Presentazione standard di PowerPoint</vt:lpstr>
      <vt:lpstr>PROCESSO Process</vt:lpstr>
      <vt:lpstr>Modello a duPersotactei ss</vt:lpstr>
      <vt:lpstr>Descrizione dei Processi</vt:lpstr>
      <vt:lpstr>Process Control Block PCB</vt:lpstr>
      <vt:lpstr>Process Control Block</vt:lpstr>
      <vt:lpstr>Immagine dei processi in memoria</vt:lpstr>
      <vt:lpstr>Creazione e TPerromciensaszione</vt:lpstr>
      <vt:lpstr>Modello a 5 sPtartoicess</vt:lpstr>
      <vt:lpstr>Modello a 5 stati</vt:lpstr>
      <vt:lpstr>Strategie di accodamento</vt:lpstr>
      <vt:lpstr>Context Switch</vt:lpstr>
      <vt:lpstr>Context Switch</vt:lpstr>
      <vt:lpstr>Context Switch</vt:lpstr>
      <vt:lpstr>Gestione dei Processi</vt:lpstr>
      <vt:lpstr>Creazione dei Processi</vt:lpstr>
      <vt:lpstr>Terminazione dei Processi</vt:lpstr>
      <vt:lpstr>Modalità di esecuzione del SO</vt:lpstr>
      <vt:lpstr>Evoluzione del modello a 5 stati</vt:lpstr>
      <vt:lpstr>Evoluzione del modello a 5 stati  Modello a 6 stati</vt:lpstr>
      <vt:lpstr>Evoluzione del modello a 5 stati  Modello a 7 stati</vt:lpstr>
      <vt:lpstr>Scheduling</vt:lpstr>
      <vt:lpstr>Scheduling</vt:lpstr>
      <vt:lpstr>Scheduling</vt:lpstr>
      <vt:lpstr>Scheduling</vt:lpstr>
      <vt:lpstr>Scheduling della CPU  (scheduling a breve termine)</vt:lpstr>
      <vt:lpstr>Scheduling della CPU: valutazione  Delle prestazioni</vt:lpstr>
      <vt:lpstr>Scheduling della CPU: valutazione  Delle prestazioni</vt:lpstr>
      <vt:lpstr>Priorità – Event Driven</vt:lpstr>
      <vt:lpstr>Priorità – Event Driven</vt:lpstr>
      <vt:lpstr>Scheduling della CPU</vt:lpstr>
      <vt:lpstr>First Come First Served - FCFS</vt:lpstr>
      <vt:lpstr>First Come First Served - FCFS</vt:lpstr>
      <vt:lpstr>Round Robin – time slice</vt:lpstr>
      <vt:lpstr>Round Robin – time slice</vt:lpstr>
      <vt:lpstr>Highest Response Ratio Next</vt:lpstr>
      <vt:lpstr>Shortest Process Next - SPN</vt:lpstr>
      <vt:lpstr>Shortest Remaining Time Next</vt:lpstr>
      <vt:lpstr>Schedulazione a code multiple</vt:lpstr>
      <vt:lpstr>Schedulazione a code multiple  con feedback</vt:lpstr>
      <vt:lpstr>Ricapitolando</vt:lpstr>
      <vt:lpstr>Windows</vt:lpstr>
      <vt:lpstr>Windows</vt:lpstr>
      <vt:lpstr>Linux Scheduling</vt:lpstr>
      <vt:lpstr>Schedulazione  MULTIPROCESSORE</vt:lpstr>
      <vt:lpstr>Assegnazione dei processi  ai processori</vt:lpstr>
      <vt:lpstr>Assegnazione dei processi  ai processori</vt:lpstr>
      <vt:lpstr>Scheduling dei threads</vt:lpstr>
      <vt:lpstr>Assegnazione di processore  dedicato – Scheduling Statico</vt:lpstr>
      <vt:lpstr>Scheduling dinamico</vt:lpstr>
      <vt:lpstr>Thread, SMP e MicroKernel</vt:lpstr>
      <vt:lpstr>THREAD</vt:lpstr>
      <vt:lpstr>MULTI-THREADING</vt:lpstr>
      <vt:lpstr>Processi a singolo e multi thread</vt:lpstr>
      <vt:lpstr>Vantaggi dei thread</vt:lpstr>
      <vt:lpstr>Qualche difficoltà…</vt:lpstr>
      <vt:lpstr>Stato dei thread</vt:lpstr>
      <vt:lpstr>Esempi di multithreading</vt:lpstr>
      <vt:lpstr>Esempi di multithreading</vt:lpstr>
      <vt:lpstr>Categorie di thread</vt:lpstr>
      <vt:lpstr>User-Level Thread</vt:lpstr>
      <vt:lpstr>ULT</vt:lpstr>
      <vt:lpstr>Presentazione standard di PowerPoint</vt:lpstr>
      <vt:lpstr>Kernel-Level Thread PURO</vt:lpstr>
      <vt:lpstr>Approcci MISTI</vt:lpstr>
      <vt:lpstr>Relazioni tra THREAD e PROCESSI</vt:lpstr>
      <vt:lpstr>Calcolatori attuali: Symmetric Multi Processing (SMP)</vt:lpstr>
      <vt:lpstr>SO per SMP</vt:lpstr>
      <vt:lpstr>MicroKernel</vt:lpstr>
      <vt:lpstr>Vantaggi derivanti dal MicroKernel</vt:lpstr>
      <vt:lpstr>MicroKernel Design:  What’s in, What’s out?</vt:lpstr>
      <vt:lpstr>Funzioni minime del microkernel:  Gestione Primitiva della memoria</vt:lpstr>
      <vt:lpstr>Comunicazione tra processi</vt:lpstr>
      <vt:lpstr>Stati dei Thread in Windows</vt:lpstr>
      <vt:lpstr>Concorrenza</vt:lpstr>
      <vt:lpstr>Concorrenza: genesi</vt:lpstr>
      <vt:lpstr>Concorrenza: terminologia</vt:lpstr>
      <vt:lpstr>Vantaggi e Problemi derivanti  dalla concorrenza</vt:lpstr>
      <vt:lpstr>Vantaggi e Problemi derivanti  dalla concorrenza</vt:lpstr>
      <vt:lpstr>Requisiti per la mutua esclusione</vt:lpstr>
      <vt:lpstr>Meccanismi di Mutua Esclusione</vt:lpstr>
      <vt:lpstr>Mutua Esclusione: un approccio software</vt:lpstr>
      <vt:lpstr>Algoritmo di Dekker  1° tentativo</vt:lpstr>
      <vt:lpstr>Algoritmo di Dekker  2° tentativo</vt:lpstr>
      <vt:lpstr>Algoritmo di Dekker  3° tentativo</vt:lpstr>
      <vt:lpstr>Algoritmo di Dekker  4° tentativo</vt:lpstr>
      <vt:lpstr>Algoritmo di Dekker  Una soluzione corretta</vt:lpstr>
      <vt:lpstr>Algoritmo di Dekker  Una soluzione corretta</vt:lpstr>
      <vt:lpstr>Algoritmo di Dekker  Una soluzione corretta</vt:lpstr>
      <vt:lpstr>Mutua Esclusione:  Supporto Hardware</vt:lpstr>
      <vt:lpstr>Mutua Esclusione: Supporto Hardware - test&amp;set</vt:lpstr>
      <vt:lpstr>Mutua Esclusione:  Supporto Hardware - swap</vt:lpstr>
      <vt:lpstr>Mutua Esclusione:  Supporto Hardware</vt:lpstr>
      <vt:lpstr>Mutua Esclusione:</vt:lpstr>
      <vt:lpstr>Implementazione dei semafori  Contatore</vt:lpstr>
      <vt:lpstr>Implementazione dei semafori  binari</vt:lpstr>
      <vt:lpstr>Implementazione dei semafori …</vt:lpstr>
      <vt:lpstr>Accesso a dato condiviso tramite  l’uso dei semafori</vt:lpstr>
      <vt:lpstr>Deadlock e Starvation</vt:lpstr>
      <vt:lpstr>Produttori e Consumatori</vt:lpstr>
      <vt:lpstr>Produttori e Consumatori  Buffer infinito – semafori binari</vt:lpstr>
      <vt:lpstr>Produttori e Consumatori Buffer infinito – semafori contatore</vt:lpstr>
      <vt:lpstr>MONITOR</vt:lpstr>
      <vt:lpstr>Concorrenza</vt:lpstr>
      <vt:lpstr>Introduzione allo Stallo</vt:lpstr>
      <vt:lpstr>Condizioni per lo Stallo</vt:lpstr>
      <vt:lpstr>Stallo</vt:lpstr>
      <vt:lpstr>Prevenzione dello Stallo</vt:lpstr>
      <vt:lpstr>Prevenzione dello Stallo</vt:lpstr>
      <vt:lpstr>Esclusione dello Stallo  DeadLock Avoidance</vt:lpstr>
      <vt:lpstr>DeadLock Avoidance: Rifiuto del permesso di esecuzione</vt:lpstr>
      <vt:lpstr>DeadLock Avoidance: Rifiuto di allocazione delle risorse</vt:lpstr>
      <vt:lpstr>Stato Sicuro</vt:lpstr>
      <vt:lpstr>Esclusione dello stallo Grafo di assegnazione delle risorse</vt:lpstr>
      <vt:lpstr>Logica di esclusione dello stallo  Algoritmo del Banchiere</vt:lpstr>
      <vt:lpstr>Logica di esclusione dello stallo  Algoritmo del Banchiere</vt:lpstr>
      <vt:lpstr>Algoritmo del Banchiere:  esempio</vt:lpstr>
      <vt:lpstr>Considerazioni sulla logica  di esclusione dello stallo</vt:lpstr>
      <vt:lpstr>Deadlock Detection:  Rilevamento dello stallo</vt:lpstr>
      <vt:lpstr>Deadlock Detection:  Rilevamento dello stallo</vt:lpstr>
      <vt:lpstr>Deadlock Detection:  Rilevamento dello stallo</vt:lpstr>
      <vt:lpstr>Deadlock Detection:  Rilevamento dello stallo</vt:lpstr>
      <vt:lpstr>Deadlock Detection:  Ripristino</vt:lpstr>
      <vt:lpstr>Strategie a confronto</vt:lpstr>
      <vt:lpstr>Gestione della Memoria Centrale</vt:lpstr>
      <vt:lpstr>Introduzione</vt:lpstr>
      <vt:lpstr>Introduzione</vt:lpstr>
      <vt:lpstr>Allocazione della Memoria</vt:lpstr>
      <vt:lpstr>Monoallocazione  (Monitor Monoprocesso)</vt:lpstr>
      <vt:lpstr>Monoallocazione  (Monitor Monoprocesso)</vt:lpstr>
      <vt:lpstr>Monoallocazione  Meccanismi di protezione</vt:lpstr>
      <vt:lpstr>Monoallocazione  Prestazioni</vt:lpstr>
      <vt:lpstr>Partizionamento Statico</vt:lpstr>
      <vt:lpstr>Partizionamento Statico</vt:lpstr>
      <vt:lpstr>Partizionamento Statico</vt:lpstr>
      <vt:lpstr>Partizionamento Statico</vt:lpstr>
      <vt:lpstr>Partizionamento Statico</vt:lpstr>
      <vt:lpstr>Partizionamento Statico</vt:lpstr>
      <vt:lpstr>Partizionamento Statico</vt:lpstr>
      <vt:lpstr>Partizionamento Statico:  protezione</vt:lpstr>
      <vt:lpstr>Partizionamento Statico:  Condivisione</vt:lpstr>
      <vt:lpstr>Partizionamento Statico:  Conclusioni</vt:lpstr>
      <vt:lpstr>Partizionamento Dinamico</vt:lpstr>
      <vt:lpstr>Partizionamento Dinamico:  Esempi di partizioni</vt:lpstr>
      <vt:lpstr>Partizionamento Dinamico:  Esempi di partizioni</vt:lpstr>
      <vt:lpstr>Partizionamento Dinamico:  Esempi di partizioni</vt:lpstr>
      <vt:lpstr>Partizionamento Dinamico</vt:lpstr>
      <vt:lpstr>Partizionamento Dinamico</vt:lpstr>
      <vt:lpstr>Partizionamento Dinamico</vt:lpstr>
      <vt:lpstr>Partizionamento Dinamico  Esempi di compattazione</vt:lpstr>
      <vt:lpstr>Partizionamento Dinamico</vt:lpstr>
      <vt:lpstr>Segmentazione</vt:lpstr>
      <vt:lpstr>Segmentazione</vt:lpstr>
      <vt:lpstr>Segmentazione</vt:lpstr>
      <vt:lpstr>Segmentazione</vt:lpstr>
      <vt:lpstr>Segmentazione</vt:lpstr>
      <vt:lpstr>Segmentazione</vt:lpstr>
      <vt:lpstr>Segmentazione:  Conclusioni</vt:lpstr>
      <vt:lpstr>Allocazione non contigua</vt:lpstr>
      <vt:lpstr>Paginazione</vt:lpstr>
      <vt:lpstr>Paginazione  esempio</vt:lpstr>
      <vt:lpstr>Paginazione Meccanismo di traduzione</vt:lpstr>
      <vt:lpstr>Paginazione</vt:lpstr>
      <vt:lpstr>Paginazione</vt:lpstr>
      <vt:lpstr>Paginazione: Memorizzazione di aree libere</vt:lpstr>
      <vt:lpstr>Architettura di paginazione</vt:lpstr>
      <vt:lpstr>Architettura di paginazione</vt:lpstr>
      <vt:lpstr>Architettura di paginazione</vt:lpstr>
      <vt:lpstr>Paginazione:  protezione</vt:lpstr>
      <vt:lpstr>Paginazione:  condivisione</vt:lpstr>
      <vt:lpstr>Paginazione Gerarchica</vt:lpstr>
      <vt:lpstr>Cpu - $ - RAM …..</vt:lpstr>
      <vt:lpstr>INTEL PENTIUM</vt:lpstr>
      <vt:lpstr>Memoria Virtuale</vt:lpstr>
      <vt:lpstr>Memoria Virtuale</vt:lpstr>
      <vt:lpstr>Memoria Virtuale</vt:lpstr>
      <vt:lpstr>Memoria Virtuale</vt:lpstr>
      <vt:lpstr>Bit di validità</vt:lpstr>
      <vt:lpstr>Gestione del PAGE FAULT</vt:lpstr>
      <vt:lpstr>Paginazione su richiesta</vt:lpstr>
      <vt:lpstr>Performance della  Paginazione su richiesta</vt:lpstr>
      <vt:lpstr>Performance della  Paginazione su richiesta</vt:lpstr>
      <vt:lpstr>Paginazione su richiesta</vt:lpstr>
      <vt:lpstr>Page Replacement</vt:lpstr>
      <vt:lpstr>Algoritmi di replacement:  FIFO</vt:lpstr>
      <vt:lpstr>Algoritmi di replacement:  FIFO</vt:lpstr>
      <vt:lpstr>Algoritmi di replacement:  Algoritmo Ottimale o di Belady</vt:lpstr>
      <vt:lpstr>Algoritmi di replacement:  Least Recently Used (LRU)</vt:lpstr>
      <vt:lpstr>Algoritmi di replacement:  Least Recently Used (LRU)</vt:lpstr>
      <vt:lpstr>Algoritmi di replacement:  Approssimazione a LRU</vt:lpstr>
      <vt:lpstr>Algoritmi di replacement:  Approssimazione a LRU</vt:lpstr>
      <vt:lpstr>Il File System</vt:lpstr>
      <vt:lpstr>I File…</vt:lpstr>
      <vt:lpstr>I File (struttura)…</vt:lpstr>
      <vt:lpstr>I File (tipi e formati)…</vt:lpstr>
      <vt:lpstr>I File (formati)…</vt:lpstr>
      <vt:lpstr>I File (accesso)…</vt:lpstr>
      <vt:lpstr>I File (attributi)…</vt:lpstr>
      <vt:lpstr>I File (operazioni)…</vt:lpstr>
      <vt:lpstr>File mappati in memoria…</vt:lpstr>
      <vt:lpstr>Le directory</vt:lpstr>
      <vt:lpstr>Le directory</vt:lpstr>
      <vt:lpstr>Le directory (operazioni)</vt:lpstr>
      <vt:lpstr>Implementazione del file system</vt:lpstr>
      <vt:lpstr>Allocazione contigua</vt:lpstr>
      <vt:lpstr>Allocazione a lista concatenata</vt:lpstr>
      <vt:lpstr>Allocazione a lista concatenata  con indice</vt:lpstr>
      <vt:lpstr>Allocazione mediante uso di  tabelle i-node</vt:lpstr>
      <vt:lpstr>Allocazione mediante uso di  tabelle i-node</vt:lpstr>
      <vt:lpstr>Gestione dello spazio su disco:  Dimensione dei blocchi</vt:lpstr>
      <vt:lpstr>Gestione dello spazio libero  su disco</vt:lpstr>
      <vt:lpstr>Affidabilità del Fyle System</vt:lpstr>
      <vt:lpstr>Affidabilità del Fyle System</vt:lpstr>
      <vt:lpstr>Affidabilità del Fyle System  BackUp</vt:lpstr>
      <vt:lpstr>Affidabilità del Fyle System  BackUp</vt:lpstr>
      <vt:lpstr>Affidabilità del Fyle System  BackUp</vt:lpstr>
      <vt:lpstr>Affidabilità del Fyle System  BackUp</vt:lpstr>
      <vt:lpstr>Affidabilità del Fyle System  Prestazioni</vt:lpstr>
      <vt:lpstr>Affidabilità del Fyle System  Prestazioni</vt:lpstr>
      <vt:lpstr>Affidabilità del Fyle System  Prestazioni</vt:lpstr>
      <vt:lpstr>Affidabilità del Fyle System  Prestazioni</vt:lpstr>
      <vt:lpstr>Affidabilità del Fyle System  Prestazioni</vt:lpstr>
      <vt:lpstr>Affidabilità del Fyle System  Prestazioni</vt:lpstr>
      <vt:lpstr>Affidabilità del Fyle System  Prestazioni</vt:lpstr>
      <vt:lpstr>Affidabilità del Fyle System  Prestazioni</vt:lpstr>
      <vt:lpstr>Affidabilità del Fyle System  Prestazioni</vt:lpstr>
      <vt:lpstr>Affidabilità del Fyle System  Prestazioni</vt:lpstr>
      <vt:lpstr>Affidabilità del Fyle System  Prestazioni</vt:lpstr>
      <vt:lpstr>Identificazione degli utenti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2018-10-18T16:46:45Z</dcterms:created>
  <dcterms:modified xsi:type="dcterms:W3CDTF">2018-10-18T16:51:01Z</dcterms:modified>
</cp:coreProperties>
</file>